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85" r:id="rId8"/>
    <p:sldId id="398" r:id="rId9"/>
    <p:sldId id="369" r:id="rId10"/>
    <p:sldId id="386" r:id="rId11"/>
    <p:sldId id="365" r:id="rId12"/>
    <p:sldId id="366" r:id="rId13"/>
    <p:sldId id="384" r:id="rId14"/>
    <p:sldId id="399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83" r:id="rId23"/>
    <p:sldId id="373" r:id="rId24"/>
    <p:sldId id="400" r:id="rId25"/>
    <p:sldId id="396" r:id="rId26"/>
    <p:sldId id="395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777777"/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hu-HU" sz="1200" dirty="0">
                <a:solidFill>
                  <a:schemeClr val="tx1"/>
                </a:solidFill>
              </a:rPr>
              <a:t>NYISO ICAP Spot Auction Prices in $/MW-month </a:t>
            </a:r>
            <a:endParaRPr lang="en-GB" sz="12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NYCA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Sheet1!$D$3:$D$63</c:f>
              <c:numCache>
                <c:formatCode>"$"#,##0.00_);\("$"#,##0.00\)</c:formatCode>
                <c:ptCount val="61"/>
                <c:pt idx="0">
                  <c:v>5.7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2.92</c:v>
                </c:pt>
                <c:pt idx="8">
                  <c:v>2.95</c:v>
                </c:pt>
                <c:pt idx="9">
                  <c:v>3.47</c:v>
                </c:pt>
                <c:pt idx="10">
                  <c:v>3.32</c:v>
                </c:pt>
                <c:pt idx="11">
                  <c:v>3.33</c:v>
                </c:pt>
                <c:pt idx="12">
                  <c:v>2.72</c:v>
                </c:pt>
                <c:pt idx="13">
                  <c:v>0.76</c:v>
                </c:pt>
                <c:pt idx="14">
                  <c:v>0.89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4.21</c:v>
                </c:pt>
                <c:pt idx="20">
                  <c:v>4.6500000000000004</c:v>
                </c:pt>
                <c:pt idx="21">
                  <c:v>5.43</c:v>
                </c:pt>
                <c:pt idx="22">
                  <c:v>5.5</c:v>
                </c:pt>
                <c:pt idx="23">
                  <c:v>5.32</c:v>
                </c:pt>
                <c:pt idx="24">
                  <c:v>5.35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0.06</c:v>
                </c:pt>
                <c:pt idx="29">
                  <c:v>0.1</c:v>
                </c:pt>
                <c:pt idx="30">
                  <c:v>0.1</c:v>
                </c:pt>
                <c:pt idx="31">
                  <c:v>2.0299999999999998</c:v>
                </c:pt>
                <c:pt idx="32">
                  <c:v>2.78</c:v>
                </c:pt>
                <c:pt idx="33">
                  <c:v>2.37</c:v>
                </c:pt>
                <c:pt idx="34">
                  <c:v>2.69</c:v>
                </c:pt>
                <c:pt idx="35">
                  <c:v>3.35</c:v>
                </c:pt>
                <c:pt idx="36">
                  <c:v>3.15</c:v>
                </c:pt>
                <c:pt idx="37">
                  <c:v>0.1</c:v>
                </c:pt>
                <c:pt idx="38">
                  <c:v>0.01</c:v>
                </c:pt>
                <c:pt idx="39">
                  <c:v>0.01</c:v>
                </c:pt>
                <c:pt idx="40">
                  <c:v>0.09</c:v>
                </c:pt>
                <c:pt idx="41">
                  <c:v>0.03</c:v>
                </c:pt>
                <c:pt idx="42">
                  <c:v>0.1</c:v>
                </c:pt>
                <c:pt idx="43">
                  <c:v>0.75</c:v>
                </c:pt>
                <c:pt idx="44">
                  <c:v>1.35</c:v>
                </c:pt>
                <c:pt idx="45">
                  <c:v>1.36</c:v>
                </c:pt>
                <c:pt idx="46">
                  <c:v>1.39</c:v>
                </c:pt>
                <c:pt idx="47">
                  <c:v>1.8</c:v>
                </c:pt>
                <c:pt idx="48">
                  <c:v>1.1399999999999999</c:v>
                </c:pt>
                <c:pt idx="49">
                  <c:v>0.26</c:v>
                </c:pt>
                <c:pt idx="50">
                  <c:v>1.0900000000000001</c:v>
                </c:pt>
                <c:pt idx="51">
                  <c:v>0.84</c:v>
                </c:pt>
                <c:pt idx="52">
                  <c:v>0.13</c:v>
                </c:pt>
                <c:pt idx="53">
                  <c:v>0.1</c:v>
                </c:pt>
                <c:pt idx="54">
                  <c:v>0.1</c:v>
                </c:pt>
                <c:pt idx="55">
                  <c:v>2.52</c:v>
                </c:pt>
                <c:pt idx="56">
                  <c:v>2.87</c:v>
                </c:pt>
                <c:pt idx="57">
                  <c:v>3.88</c:v>
                </c:pt>
                <c:pt idx="58">
                  <c:v>4.22</c:v>
                </c:pt>
                <c:pt idx="59">
                  <c:v>4.33</c:v>
                </c:pt>
                <c:pt idx="60">
                  <c:v>2.7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27E7-407D-810D-6F3D37007B1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GHIJ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Sheet1!$G$3:$G$63</c:f>
              <c:numCache>
                <c:formatCode>"$"#,##0.00_);\("$"#,##0.00\)</c:formatCode>
                <c:ptCount val="61"/>
                <c:pt idx="0">
                  <c:v>5.7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3.18</c:v>
                </c:pt>
                <c:pt idx="8">
                  <c:v>3.12</c:v>
                </c:pt>
                <c:pt idx="9">
                  <c:v>3.74</c:v>
                </c:pt>
                <c:pt idx="10">
                  <c:v>3.32</c:v>
                </c:pt>
                <c:pt idx="11">
                  <c:v>3.33</c:v>
                </c:pt>
                <c:pt idx="12">
                  <c:v>3.46</c:v>
                </c:pt>
                <c:pt idx="13">
                  <c:v>0.76</c:v>
                </c:pt>
                <c:pt idx="14">
                  <c:v>0.89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4.21</c:v>
                </c:pt>
                <c:pt idx="20">
                  <c:v>4.6500000000000004</c:v>
                </c:pt>
                <c:pt idx="21">
                  <c:v>5.43</c:v>
                </c:pt>
                <c:pt idx="22">
                  <c:v>5.5</c:v>
                </c:pt>
                <c:pt idx="23">
                  <c:v>5.32</c:v>
                </c:pt>
                <c:pt idx="24">
                  <c:v>5.35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0.06</c:v>
                </c:pt>
                <c:pt idx="29">
                  <c:v>0.1</c:v>
                </c:pt>
                <c:pt idx="30">
                  <c:v>0.1</c:v>
                </c:pt>
                <c:pt idx="31">
                  <c:v>2.0299999999999998</c:v>
                </c:pt>
                <c:pt idx="32">
                  <c:v>2.78</c:v>
                </c:pt>
                <c:pt idx="33">
                  <c:v>2.37</c:v>
                </c:pt>
                <c:pt idx="34">
                  <c:v>2.69</c:v>
                </c:pt>
                <c:pt idx="35">
                  <c:v>3.35</c:v>
                </c:pt>
                <c:pt idx="36">
                  <c:v>3.15</c:v>
                </c:pt>
                <c:pt idx="37">
                  <c:v>0.1</c:v>
                </c:pt>
                <c:pt idx="38">
                  <c:v>0.01</c:v>
                </c:pt>
                <c:pt idx="39">
                  <c:v>0.01</c:v>
                </c:pt>
                <c:pt idx="40">
                  <c:v>0.09</c:v>
                </c:pt>
                <c:pt idx="41">
                  <c:v>0.03</c:v>
                </c:pt>
                <c:pt idx="42">
                  <c:v>0.1</c:v>
                </c:pt>
                <c:pt idx="43">
                  <c:v>4.51</c:v>
                </c:pt>
                <c:pt idx="44">
                  <c:v>4.79</c:v>
                </c:pt>
                <c:pt idx="45">
                  <c:v>4.78</c:v>
                </c:pt>
                <c:pt idx="46">
                  <c:v>4.83</c:v>
                </c:pt>
                <c:pt idx="47">
                  <c:v>5.21</c:v>
                </c:pt>
                <c:pt idx="48">
                  <c:v>5.43</c:v>
                </c:pt>
                <c:pt idx="49">
                  <c:v>1.45</c:v>
                </c:pt>
                <c:pt idx="50">
                  <c:v>1.54</c:v>
                </c:pt>
                <c:pt idx="51">
                  <c:v>1.51</c:v>
                </c:pt>
                <c:pt idx="52">
                  <c:v>1.52</c:v>
                </c:pt>
                <c:pt idx="53">
                  <c:v>1.52</c:v>
                </c:pt>
                <c:pt idx="54">
                  <c:v>1.59</c:v>
                </c:pt>
                <c:pt idx="55">
                  <c:v>8.84</c:v>
                </c:pt>
                <c:pt idx="56">
                  <c:v>9.32</c:v>
                </c:pt>
                <c:pt idx="57">
                  <c:v>9.58</c:v>
                </c:pt>
                <c:pt idx="58">
                  <c:v>10.16</c:v>
                </c:pt>
                <c:pt idx="59">
                  <c:v>10.24</c:v>
                </c:pt>
                <c:pt idx="60">
                  <c:v>11.86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27E7-407D-810D-6F3D37007B17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NYC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Sheet1!$J$3:$J$63</c:f>
              <c:numCache>
                <c:formatCode>"$"#,##0.00_);\("$"#,##0.00\)</c:formatCode>
                <c:ptCount val="61"/>
                <c:pt idx="0">
                  <c:v>18.579999999999998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3.27</c:v>
                </c:pt>
                <c:pt idx="8">
                  <c:v>3.21</c:v>
                </c:pt>
                <c:pt idx="9">
                  <c:v>4.41</c:v>
                </c:pt>
                <c:pt idx="10">
                  <c:v>3.55</c:v>
                </c:pt>
                <c:pt idx="11">
                  <c:v>3.51</c:v>
                </c:pt>
                <c:pt idx="12">
                  <c:v>3.7</c:v>
                </c:pt>
                <c:pt idx="13">
                  <c:v>0.76</c:v>
                </c:pt>
                <c:pt idx="14">
                  <c:v>0.89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5.07</c:v>
                </c:pt>
                <c:pt idx="20">
                  <c:v>5.08</c:v>
                </c:pt>
                <c:pt idx="21">
                  <c:v>5.43</c:v>
                </c:pt>
                <c:pt idx="22">
                  <c:v>5.5</c:v>
                </c:pt>
                <c:pt idx="23">
                  <c:v>5.32</c:v>
                </c:pt>
                <c:pt idx="24">
                  <c:v>5.35</c:v>
                </c:pt>
                <c:pt idx="25">
                  <c:v>8.44</c:v>
                </c:pt>
                <c:pt idx="26">
                  <c:v>8.7100000000000009</c:v>
                </c:pt>
                <c:pt idx="27">
                  <c:v>8.76</c:v>
                </c:pt>
                <c:pt idx="28">
                  <c:v>8.56</c:v>
                </c:pt>
                <c:pt idx="29">
                  <c:v>8.57</c:v>
                </c:pt>
                <c:pt idx="30">
                  <c:v>8.5399999999999991</c:v>
                </c:pt>
                <c:pt idx="31">
                  <c:v>18.149999999999999</c:v>
                </c:pt>
                <c:pt idx="32">
                  <c:v>18.62</c:v>
                </c:pt>
                <c:pt idx="33">
                  <c:v>18.72</c:v>
                </c:pt>
                <c:pt idx="34">
                  <c:v>19.03</c:v>
                </c:pt>
                <c:pt idx="35">
                  <c:v>19.149999999999999</c:v>
                </c:pt>
                <c:pt idx="36">
                  <c:v>19.170000000000002</c:v>
                </c:pt>
                <c:pt idx="37">
                  <c:v>3.49</c:v>
                </c:pt>
                <c:pt idx="38">
                  <c:v>3.72</c:v>
                </c:pt>
                <c:pt idx="39">
                  <c:v>3.71</c:v>
                </c:pt>
                <c:pt idx="40">
                  <c:v>3.71</c:v>
                </c:pt>
                <c:pt idx="41">
                  <c:v>3.99</c:v>
                </c:pt>
                <c:pt idx="42">
                  <c:v>4.01</c:v>
                </c:pt>
                <c:pt idx="43">
                  <c:v>13.09</c:v>
                </c:pt>
                <c:pt idx="44">
                  <c:v>13.34</c:v>
                </c:pt>
                <c:pt idx="45">
                  <c:v>13.39</c:v>
                </c:pt>
                <c:pt idx="46">
                  <c:v>13.46</c:v>
                </c:pt>
                <c:pt idx="47">
                  <c:v>13.79</c:v>
                </c:pt>
                <c:pt idx="48">
                  <c:v>13.92</c:v>
                </c:pt>
                <c:pt idx="49">
                  <c:v>1.45</c:v>
                </c:pt>
                <c:pt idx="50">
                  <c:v>1.54</c:v>
                </c:pt>
                <c:pt idx="51">
                  <c:v>1.51</c:v>
                </c:pt>
                <c:pt idx="52">
                  <c:v>1.52</c:v>
                </c:pt>
                <c:pt idx="53">
                  <c:v>1.52</c:v>
                </c:pt>
                <c:pt idx="54">
                  <c:v>1.59</c:v>
                </c:pt>
                <c:pt idx="55">
                  <c:v>8.84</c:v>
                </c:pt>
                <c:pt idx="56">
                  <c:v>9.32</c:v>
                </c:pt>
                <c:pt idx="57">
                  <c:v>9.58</c:v>
                </c:pt>
                <c:pt idx="58">
                  <c:v>10.16</c:v>
                </c:pt>
                <c:pt idx="59">
                  <c:v>10.24</c:v>
                </c:pt>
                <c:pt idx="60">
                  <c:v>11.86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27E7-407D-810D-6F3D37007B17}"/>
            </c:ext>
          </c:extLst>
        </c:ser>
        <c:ser>
          <c:idx val="3"/>
          <c:order val="3"/>
          <c:tx>
            <c:strRef>
              <c:f>Sheet1!$K$1</c:f>
              <c:strCache>
                <c:ptCount val="1"/>
                <c:pt idx="0">
                  <c:v>LI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Sheet1!$M$3:$M$63</c:f>
              <c:numCache>
                <c:formatCode>"$"#,##0.00_);\("$"#,##0.00\)</c:formatCode>
                <c:ptCount val="61"/>
                <c:pt idx="0">
                  <c:v>5.7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6.48</c:v>
                </c:pt>
                <c:pt idx="8">
                  <c:v>6.43</c:v>
                </c:pt>
                <c:pt idx="9">
                  <c:v>6.71</c:v>
                </c:pt>
                <c:pt idx="10">
                  <c:v>6.71</c:v>
                </c:pt>
                <c:pt idx="11">
                  <c:v>6.74</c:v>
                </c:pt>
                <c:pt idx="12">
                  <c:v>5.93</c:v>
                </c:pt>
                <c:pt idx="13">
                  <c:v>1.81</c:v>
                </c:pt>
                <c:pt idx="14">
                  <c:v>1.8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9.2799999999999994</c:v>
                </c:pt>
                <c:pt idx="20">
                  <c:v>9.3000000000000007</c:v>
                </c:pt>
                <c:pt idx="21">
                  <c:v>10.56</c:v>
                </c:pt>
                <c:pt idx="22">
                  <c:v>9.2899999999999991</c:v>
                </c:pt>
                <c:pt idx="23">
                  <c:v>9.34</c:v>
                </c:pt>
                <c:pt idx="24">
                  <c:v>9.5299999999999994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0.06</c:v>
                </c:pt>
                <c:pt idx="29">
                  <c:v>0.1</c:v>
                </c:pt>
                <c:pt idx="30">
                  <c:v>0.1</c:v>
                </c:pt>
                <c:pt idx="31">
                  <c:v>5.21</c:v>
                </c:pt>
                <c:pt idx="32">
                  <c:v>5.18</c:v>
                </c:pt>
                <c:pt idx="33">
                  <c:v>5.17</c:v>
                </c:pt>
                <c:pt idx="34">
                  <c:v>5.32</c:v>
                </c:pt>
                <c:pt idx="35">
                  <c:v>6.28</c:v>
                </c:pt>
                <c:pt idx="36">
                  <c:v>6.3</c:v>
                </c:pt>
                <c:pt idx="37">
                  <c:v>0.1</c:v>
                </c:pt>
                <c:pt idx="38">
                  <c:v>0.01</c:v>
                </c:pt>
                <c:pt idx="39">
                  <c:v>0.01</c:v>
                </c:pt>
                <c:pt idx="40">
                  <c:v>0.09</c:v>
                </c:pt>
                <c:pt idx="41">
                  <c:v>0.03</c:v>
                </c:pt>
                <c:pt idx="42">
                  <c:v>0.1</c:v>
                </c:pt>
                <c:pt idx="43">
                  <c:v>5.52</c:v>
                </c:pt>
                <c:pt idx="44">
                  <c:v>5.53</c:v>
                </c:pt>
                <c:pt idx="45">
                  <c:v>5.51</c:v>
                </c:pt>
                <c:pt idx="46">
                  <c:v>5.94</c:v>
                </c:pt>
                <c:pt idx="47">
                  <c:v>5.94</c:v>
                </c:pt>
                <c:pt idx="48">
                  <c:v>5.98</c:v>
                </c:pt>
                <c:pt idx="49">
                  <c:v>0.41</c:v>
                </c:pt>
                <c:pt idx="50">
                  <c:v>1.0900000000000001</c:v>
                </c:pt>
                <c:pt idx="51">
                  <c:v>0.84</c:v>
                </c:pt>
                <c:pt idx="52">
                  <c:v>0.43</c:v>
                </c:pt>
                <c:pt idx="53">
                  <c:v>1.95</c:v>
                </c:pt>
                <c:pt idx="54">
                  <c:v>0.67</c:v>
                </c:pt>
                <c:pt idx="55">
                  <c:v>6.57</c:v>
                </c:pt>
                <c:pt idx="56">
                  <c:v>6.63</c:v>
                </c:pt>
                <c:pt idx="57">
                  <c:v>6.68</c:v>
                </c:pt>
                <c:pt idx="58">
                  <c:v>6.68</c:v>
                </c:pt>
                <c:pt idx="59">
                  <c:v>6.8</c:v>
                </c:pt>
                <c:pt idx="60">
                  <c:v>6.81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27E7-407D-810D-6F3D37007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7379999"/>
        <c:axId val="1137379039"/>
      </c:lineChart>
      <c:dateAx>
        <c:axId val="113737999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379039"/>
        <c:crosses val="autoZero"/>
        <c:auto val="1"/>
        <c:lblOffset val="100"/>
        <c:baseTimeUnit val="months"/>
      </c:dateAx>
      <c:valAx>
        <c:axId val="113737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37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44F00-85B6-4BF6-9C05-6BCA801A9C7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50EBED-449D-4545-A86E-F61CC676BFA7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Basic </a:t>
          </a:r>
          <a:r>
            <a:rPr lang="de-DE" sz="1400" dirty="0" err="1"/>
            <a:t>model</a:t>
          </a:r>
          <a:r>
            <a:rPr lang="de-DE" sz="1400" dirty="0"/>
            <a:t> </a:t>
          </a:r>
          <a:r>
            <a:rPr lang="de-DE" sz="1400" dirty="0" err="1"/>
            <a:t>idea</a:t>
          </a:r>
          <a:endParaRPr lang="en-GB" sz="1400" dirty="0"/>
        </a:p>
      </dgm:t>
    </dgm:pt>
    <dgm:pt modelId="{0112E14F-BF80-4FA0-959B-7BDD2CF810F1}" type="parTrans" cxnId="{63677F39-5B8B-4178-81EE-1B7A542D9AF5}">
      <dgm:prSet/>
      <dgm:spPr/>
      <dgm:t>
        <a:bodyPr/>
        <a:lstStyle/>
        <a:p>
          <a:endParaRPr lang="en-GB"/>
        </a:p>
      </dgm:t>
    </dgm:pt>
    <dgm:pt modelId="{7C7C1979-0257-4056-960F-05549C7FEF87}" type="sibTrans" cxnId="{63677F39-5B8B-4178-81EE-1B7A542D9AF5}">
      <dgm:prSet/>
      <dgm:spPr/>
      <dgm:t>
        <a:bodyPr/>
        <a:lstStyle/>
        <a:p>
          <a:endParaRPr lang="en-GB"/>
        </a:p>
      </dgm:t>
    </dgm:pt>
    <dgm:pt modelId="{5351C0B0-C983-440F-98AE-D2D9D0095D44}">
      <dgm:prSet phldrT="[Text]" phldr="1"/>
      <dgm:spPr/>
      <dgm:t>
        <a:bodyPr/>
        <a:lstStyle/>
        <a:p>
          <a:endParaRPr lang="en-GB"/>
        </a:p>
      </dgm:t>
    </dgm:pt>
    <dgm:pt modelId="{E0D9D697-8619-40A4-85A4-EA1BE00D9887}" type="parTrans" cxnId="{3609FB0B-6C1B-4C05-82D5-7F7CF981EA5D}">
      <dgm:prSet/>
      <dgm:spPr/>
      <dgm:t>
        <a:bodyPr/>
        <a:lstStyle/>
        <a:p>
          <a:endParaRPr lang="en-GB"/>
        </a:p>
      </dgm:t>
    </dgm:pt>
    <dgm:pt modelId="{AA444A9F-56B1-48C9-B6A6-DE612ABB03FB}" type="sibTrans" cxnId="{3609FB0B-6C1B-4C05-82D5-7F7CF981EA5D}">
      <dgm:prSet/>
      <dgm:spPr/>
      <dgm:t>
        <a:bodyPr/>
        <a:lstStyle/>
        <a:p>
          <a:endParaRPr lang="en-GB"/>
        </a:p>
      </dgm:t>
    </dgm:pt>
    <dgm:pt modelId="{85DC0F85-A8CC-4932-9537-B336E41378AA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collection</a:t>
          </a:r>
          <a:endParaRPr lang="en-GB" sz="1400" dirty="0"/>
        </a:p>
      </dgm:t>
    </dgm:pt>
    <dgm:pt modelId="{887D3DEF-44A3-417E-86EB-47C60643F288}" type="parTrans" cxnId="{CDB912AF-9B6F-4656-9611-BA86587E791C}">
      <dgm:prSet/>
      <dgm:spPr/>
      <dgm:t>
        <a:bodyPr/>
        <a:lstStyle/>
        <a:p>
          <a:endParaRPr lang="en-GB"/>
        </a:p>
      </dgm:t>
    </dgm:pt>
    <dgm:pt modelId="{C5AB44F1-D89B-4918-A662-9754624A3E19}" type="sibTrans" cxnId="{CDB912AF-9B6F-4656-9611-BA86587E791C}">
      <dgm:prSet/>
      <dgm:spPr/>
      <dgm:t>
        <a:bodyPr/>
        <a:lstStyle/>
        <a:p>
          <a:endParaRPr lang="en-GB"/>
        </a:p>
      </dgm:t>
    </dgm:pt>
    <dgm:pt modelId="{A7CF3438-7B30-4041-ABAC-1BA1C6EC72F0}">
      <dgm:prSet phldrT="[Text]" custT="1"/>
      <dgm:spPr/>
      <dgm:t>
        <a:bodyPr/>
        <a:lstStyle/>
        <a:p>
          <a:r>
            <a:rPr lang="de-DE" sz="1600" dirty="0"/>
            <a:t>Separate </a:t>
          </a:r>
          <a:r>
            <a:rPr lang="de-DE" sz="1600" dirty="0" err="1"/>
            <a:t>model</a:t>
          </a:r>
          <a:r>
            <a:rPr lang="de-DE" sz="1600" dirty="0"/>
            <a:t> </a:t>
          </a:r>
          <a:r>
            <a:rPr lang="de-DE" sz="1600" dirty="0" err="1"/>
            <a:t>for</a:t>
          </a:r>
          <a:r>
            <a:rPr lang="de-DE" sz="1600" dirty="0"/>
            <a:t> </a:t>
          </a:r>
          <a:r>
            <a:rPr lang="de-DE" sz="1600" dirty="0" err="1"/>
            <a:t>each</a:t>
          </a:r>
          <a:r>
            <a:rPr lang="de-DE" sz="1600" dirty="0"/>
            <a:t> </a:t>
          </a:r>
          <a:r>
            <a:rPr lang="de-DE" sz="1600" dirty="0" err="1"/>
            <a:t>locality</a:t>
          </a:r>
          <a:endParaRPr lang="en-GB" sz="1600" dirty="0"/>
        </a:p>
      </dgm:t>
    </dgm:pt>
    <dgm:pt modelId="{1F1430A8-3D22-444C-AAC6-8BCAC8F3F122}" type="sibTrans" cxnId="{7032EF66-5AAB-4335-BC37-B6024D1A6FFD}">
      <dgm:prSet/>
      <dgm:spPr/>
      <dgm:t>
        <a:bodyPr/>
        <a:lstStyle/>
        <a:p>
          <a:endParaRPr lang="en-GB"/>
        </a:p>
      </dgm:t>
    </dgm:pt>
    <dgm:pt modelId="{91363244-E3AC-4877-8A20-5BA279608179}" type="parTrans" cxnId="{7032EF66-5AAB-4335-BC37-B6024D1A6FFD}">
      <dgm:prSet/>
      <dgm:spPr/>
      <dgm:t>
        <a:bodyPr/>
        <a:lstStyle/>
        <a:p>
          <a:endParaRPr lang="en-GB"/>
        </a:p>
      </dgm:t>
    </dgm:pt>
    <dgm:pt modelId="{9750EEAB-609B-4A16-A667-6206C3FDB91F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Feature</a:t>
          </a:r>
          <a:r>
            <a:rPr lang="de-DE" sz="1100" dirty="0"/>
            <a:t> </a:t>
          </a:r>
          <a:r>
            <a:rPr lang="de-DE" sz="1400" dirty="0" err="1"/>
            <a:t>engi-neering</a:t>
          </a:r>
          <a:endParaRPr lang="en-GB" sz="1100" dirty="0"/>
        </a:p>
      </dgm:t>
    </dgm:pt>
    <dgm:pt modelId="{8FF5BBEC-4444-4220-BDED-DB55228E23D2}" type="sibTrans" cxnId="{C76A1B97-2A22-470D-9F2A-72149E73786F}">
      <dgm:prSet/>
      <dgm:spPr/>
      <dgm:t>
        <a:bodyPr/>
        <a:lstStyle/>
        <a:p>
          <a:endParaRPr lang="en-GB"/>
        </a:p>
      </dgm:t>
    </dgm:pt>
    <dgm:pt modelId="{7366D52F-BF61-4B49-BB27-E7241A9AE3BC}" type="parTrans" cxnId="{C76A1B97-2A22-470D-9F2A-72149E73786F}">
      <dgm:prSet/>
      <dgm:spPr/>
      <dgm:t>
        <a:bodyPr/>
        <a:lstStyle/>
        <a:p>
          <a:endParaRPr lang="en-GB"/>
        </a:p>
      </dgm:t>
    </dgm:pt>
    <dgm:pt modelId="{4F684AB5-57EB-4D9F-8BBA-C4032F4AD33E}" type="pres">
      <dgm:prSet presAssocID="{7CB44F00-85B6-4BF6-9C05-6BCA801A9C7D}" presName="Name0" presStyleCnt="0">
        <dgm:presLayoutVars>
          <dgm:chMax val="4"/>
          <dgm:resizeHandles val="exact"/>
        </dgm:presLayoutVars>
      </dgm:prSet>
      <dgm:spPr/>
    </dgm:pt>
    <dgm:pt modelId="{00069A00-2287-4DEE-98DA-94DFF52DC3F3}" type="pres">
      <dgm:prSet presAssocID="{7CB44F00-85B6-4BF6-9C05-6BCA801A9C7D}" presName="ellipse" presStyleLbl="trBgShp" presStyleIdx="0" presStyleCnt="1"/>
      <dgm:spPr/>
    </dgm:pt>
    <dgm:pt modelId="{A1B070B6-C756-436B-8BF8-8A5F19DD0237}" type="pres">
      <dgm:prSet presAssocID="{7CB44F00-85B6-4BF6-9C05-6BCA801A9C7D}" presName="arrow1" presStyleLbl="fgShp" presStyleIdx="0" presStyleCnt="1"/>
      <dgm:spPr>
        <a:solidFill>
          <a:srgbClr val="0065BD"/>
        </a:solidFill>
      </dgm:spPr>
    </dgm:pt>
    <dgm:pt modelId="{043E6D0E-4070-4665-9F81-D2896D47E58D}" type="pres">
      <dgm:prSet presAssocID="{7CB44F00-85B6-4BF6-9C05-6BCA801A9C7D}" presName="rectangle" presStyleLbl="revTx" presStyleIdx="0" presStyleCnt="1" custScaleX="134194">
        <dgm:presLayoutVars>
          <dgm:bulletEnabled val="1"/>
        </dgm:presLayoutVars>
      </dgm:prSet>
      <dgm:spPr/>
    </dgm:pt>
    <dgm:pt modelId="{719F3D84-D845-48F7-B021-CC9E30BD0E2E}" type="pres">
      <dgm:prSet presAssocID="{85DC0F85-A8CC-4932-9537-B336E41378AA}" presName="item1" presStyleLbl="node1" presStyleIdx="0" presStyleCnt="3">
        <dgm:presLayoutVars>
          <dgm:bulletEnabled val="1"/>
        </dgm:presLayoutVars>
      </dgm:prSet>
      <dgm:spPr/>
    </dgm:pt>
    <dgm:pt modelId="{7F0AA842-4FB4-4C07-A71F-ADBF565A41BF}" type="pres">
      <dgm:prSet presAssocID="{9750EEAB-609B-4A16-A667-6206C3FDB91F}" presName="item2" presStyleLbl="node1" presStyleIdx="1" presStyleCnt="3">
        <dgm:presLayoutVars>
          <dgm:bulletEnabled val="1"/>
        </dgm:presLayoutVars>
      </dgm:prSet>
      <dgm:spPr/>
    </dgm:pt>
    <dgm:pt modelId="{4BEB8AA2-C4FF-413A-951F-2CDDD665266A}" type="pres">
      <dgm:prSet presAssocID="{A7CF3438-7B30-4041-ABAC-1BA1C6EC72F0}" presName="item3" presStyleLbl="node1" presStyleIdx="2" presStyleCnt="3">
        <dgm:presLayoutVars>
          <dgm:bulletEnabled val="1"/>
        </dgm:presLayoutVars>
      </dgm:prSet>
      <dgm:spPr/>
    </dgm:pt>
    <dgm:pt modelId="{CAF0CDE4-88AC-477A-820A-FC44AA8A1D33}" type="pres">
      <dgm:prSet presAssocID="{7CB44F00-85B6-4BF6-9C05-6BCA801A9C7D}" presName="funnel" presStyleLbl="trAlignAcc1" presStyleIdx="0" presStyleCnt="1"/>
      <dgm:spPr/>
    </dgm:pt>
  </dgm:ptLst>
  <dgm:cxnLst>
    <dgm:cxn modelId="{1274BA0B-C82C-4269-8B9B-AB17084D0D82}" type="presOf" srcId="{7CB44F00-85B6-4BF6-9C05-6BCA801A9C7D}" destId="{4F684AB5-57EB-4D9F-8BBA-C4032F4AD33E}" srcOrd="0" destOrd="0" presId="urn:microsoft.com/office/officeart/2005/8/layout/funnel1"/>
    <dgm:cxn modelId="{3609FB0B-6C1B-4C05-82D5-7F7CF981EA5D}" srcId="{7CB44F00-85B6-4BF6-9C05-6BCA801A9C7D}" destId="{5351C0B0-C983-440F-98AE-D2D9D0095D44}" srcOrd="4" destOrd="0" parTransId="{E0D9D697-8619-40A4-85A4-EA1BE00D9887}" sibTransId="{AA444A9F-56B1-48C9-B6A6-DE612ABB03FB}"/>
    <dgm:cxn modelId="{0B5E7627-A151-4A60-BA39-849DE53C4912}" type="presOf" srcId="{A7CF3438-7B30-4041-ABAC-1BA1C6EC72F0}" destId="{043E6D0E-4070-4665-9F81-D2896D47E58D}" srcOrd="0" destOrd="0" presId="urn:microsoft.com/office/officeart/2005/8/layout/funnel1"/>
    <dgm:cxn modelId="{26D4AE33-65D3-4903-BDE1-F659CCD931F0}" type="presOf" srcId="{9750EEAB-609B-4A16-A667-6206C3FDB91F}" destId="{719F3D84-D845-48F7-B021-CC9E30BD0E2E}" srcOrd="0" destOrd="0" presId="urn:microsoft.com/office/officeart/2005/8/layout/funnel1"/>
    <dgm:cxn modelId="{63677F39-5B8B-4178-81EE-1B7A542D9AF5}" srcId="{7CB44F00-85B6-4BF6-9C05-6BCA801A9C7D}" destId="{4B50EBED-449D-4545-A86E-F61CC676BFA7}" srcOrd="0" destOrd="0" parTransId="{0112E14F-BF80-4FA0-959B-7BDD2CF810F1}" sibTransId="{7C7C1979-0257-4056-960F-05549C7FEF87}"/>
    <dgm:cxn modelId="{7032EF66-5AAB-4335-BC37-B6024D1A6FFD}" srcId="{7CB44F00-85B6-4BF6-9C05-6BCA801A9C7D}" destId="{A7CF3438-7B30-4041-ABAC-1BA1C6EC72F0}" srcOrd="3" destOrd="0" parTransId="{91363244-E3AC-4877-8A20-5BA279608179}" sibTransId="{1F1430A8-3D22-444C-AAC6-8BCAC8F3F122}"/>
    <dgm:cxn modelId="{C76A1B97-2A22-470D-9F2A-72149E73786F}" srcId="{7CB44F00-85B6-4BF6-9C05-6BCA801A9C7D}" destId="{9750EEAB-609B-4A16-A667-6206C3FDB91F}" srcOrd="2" destOrd="0" parTransId="{7366D52F-BF61-4B49-BB27-E7241A9AE3BC}" sibTransId="{8FF5BBEC-4444-4220-BDED-DB55228E23D2}"/>
    <dgm:cxn modelId="{CDB912AF-9B6F-4656-9611-BA86587E791C}" srcId="{7CB44F00-85B6-4BF6-9C05-6BCA801A9C7D}" destId="{85DC0F85-A8CC-4932-9537-B336E41378AA}" srcOrd="1" destOrd="0" parTransId="{887D3DEF-44A3-417E-86EB-47C60643F288}" sibTransId="{C5AB44F1-D89B-4918-A662-9754624A3E19}"/>
    <dgm:cxn modelId="{3F6F87D8-1A1C-47EB-893D-1F42FFD0135D}" type="presOf" srcId="{85DC0F85-A8CC-4932-9537-B336E41378AA}" destId="{7F0AA842-4FB4-4C07-A71F-ADBF565A41BF}" srcOrd="0" destOrd="0" presId="urn:microsoft.com/office/officeart/2005/8/layout/funnel1"/>
    <dgm:cxn modelId="{B83E0AF5-40D6-4D67-A842-B3214B37E226}" type="presOf" srcId="{4B50EBED-449D-4545-A86E-F61CC676BFA7}" destId="{4BEB8AA2-C4FF-413A-951F-2CDDD665266A}" srcOrd="0" destOrd="0" presId="urn:microsoft.com/office/officeart/2005/8/layout/funnel1"/>
    <dgm:cxn modelId="{FB8970D5-7F40-45BD-B189-0284B41B7153}" type="presParOf" srcId="{4F684AB5-57EB-4D9F-8BBA-C4032F4AD33E}" destId="{00069A00-2287-4DEE-98DA-94DFF52DC3F3}" srcOrd="0" destOrd="0" presId="urn:microsoft.com/office/officeart/2005/8/layout/funnel1"/>
    <dgm:cxn modelId="{D143BA3B-0338-4442-B60B-332B5E51A65A}" type="presParOf" srcId="{4F684AB5-57EB-4D9F-8BBA-C4032F4AD33E}" destId="{A1B070B6-C756-436B-8BF8-8A5F19DD0237}" srcOrd="1" destOrd="0" presId="urn:microsoft.com/office/officeart/2005/8/layout/funnel1"/>
    <dgm:cxn modelId="{6AE7A2DB-AAF4-4AB5-9CFE-A8F69BBED707}" type="presParOf" srcId="{4F684AB5-57EB-4D9F-8BBA-C4032F4AD33E}" destId="{043E6D0E-4070-4665-9F81-D2896D47E58D}" srcOrd="2" destOrd="0" presId="urn:microsoft.com/office/officeart/2005/8/layout/funnel1"/>
    <dgm:cxn modelId="{F4751749-C898-44B1-8E35-9B12C0258EFC}" type="presParOf" srcId="{4F684AB5-57EB-4D9F-8BBA-C4032F4AD33E}" destId="{719F3D84-D845-48F7-B021-CC9E30BD0E2E}" srcOrd="3" destOrd="0" presId="urn:microsoft.com/office/officeart/2005/8/layout/funnel1"/>
    <dgm:cxn modelId="{1083F709-66CE-45A0-8CE5-962CFF03D0EE}" type="presParOf" srcId="{4F684AB5-57EB-4D9F-8BBA-C4032F4AD33E}" destId="{7F0AA842-4FB4-4C07-A71F-ADBF565A41BF}" srcOrd="4" destOrd="0" presId="urn:microsoft.com/office/officeart/2005/8/layout/funnel1"/>
    <dgm:cxn modelId="{5102E31B-F702-4CF3-9ECB-18B846C19B13}" type="presParOf" srcId="{4F684AB5-57EB-4D9F-8BBA-C4032F4AD33E}" destId="{4BEB8AA2-C4FF-413A-951F-2CDDD665266A}" srcOrd="5" destOrd="0" presId="urn:microsoft.com/office/officeart/2005/8/layout/funnel1"/>
    <dgm:cxn modelId="{2D680426-8A83-40C5-B158-09FFC1080DD6}" type="presParOf" srcId="{4F684AB5-57EB-4D9F-8BBA-C4032F4AD33E}" destId="{CAF0CDE4-88AC-477A-820A-FC44AA8A1D3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9A00-2287-4DEE-98DA-94DFF52DC3F3}">
      <dsp:nvSpPr>
        <dsp:cNvPr id="0" name=""/>
        <dsp:cNvSpPr/>
      </dsp:nvSpPr>
      <dsp:spPr>
        <a:xfrm>
          <a:off x="1404619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070B6-C756-436B-8BF8-8A5F19DD0237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E6D0E-4070-4665-9F81-D2896D47E58D}">
      <dsp:nvSpPr>
        <dsp:cNvPr id="0" name=""/>
        <dsp:cNvSpPr/>
      </dsp:nvSpPr>
      <dsp:spPr>
        <a:xfrm>
          <a:off x="1002883" y="3276600"/>
          <a:ext cx="4090233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Separate </a:t>
          </a:r>
          <a:r>
            <a:rPr lang="de-DE" sz="1600" kern="1200" dirty="0" err="1"/>
            <a:t>model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each</a:t>
          </a:r>
          <a:r>
            <a:rPr lang="de-DE" sz="1600" kern="1200" dirty="0"/>
            <a:t> </a:t>
          </a:r>
          <a:r>
            <a:rPr lang="de-DE" sz="1600" kern="1200" dirty="0" err="1"/>
            <a:t>locality</a:t>
          </a:r>
          <a:endParaRPr lang="en-GB" sz="1600" kern="1200" dirty="0"/>
        </a:p>
      </dsp:txBody>
      <dsp:txXfrm>
        <a:off x="1002883" y="3276600"/>
        <a:ext cx="4090233" cy="762000"/>
      </dsp:txXfrm>
    </dsp:sp>
    <dsp:sp modelId="{719F3D84-D845-48F7-B021-CC9E30BD0E2E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</a:t>
          </a:r>
          <a:r>
            <a:rPr lang="de-DE" sz="1100" kern="1200" dirty="0"/>
            <a:t> </a:t>
          </a:r>
          <a:r>
            <a:rPr lang="de-DE" sz="1400" kern="1200" dirty="0" err="1"/>
            <a:t>engi-neering</a:t>
          </a:r>
          <a:endParaRPr lang="en-GB" sz="1100" kern="1200" dirty="0"/>
        </a:p>
      </dsp:txBody>
      <dsp:txXfrm>
        <a:off x="2763268" y="1558292"/>
        <a:ext cx="808224" cy="808224"/>
      </dsp:txXfrm>
    </dsp:sp>
    <dsp:sp modelId="{7F0AA842-4FB4-4C07-A71F-ADBF565A41BF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collection</a:t>
          </a:r>
          <a:endParaRPr lang="en-GB" sz="1400" kern="1200" dirty="0"/>
        </a:p>
      </dsp:txBody>
      <dsp:txXfrm>
        <a:off x="1945388" y="700787"/>
        <a:ext cx="808224" cy="808224"/>
      </dsp:txXfrm>
    </dsp:sp>
    <dsp:sp modelId="{4BEB8AA2-C4FF-413A-951F-2CDDD665266A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Basic </a:t>
          </a:r>
          <a:r>
            <a:rPr lang="de-DE" sz="1400" kern="1200" dirty="0" err="1"/>
            <a:t>model</a:t>
          </a:r>
          <a:r>
            <a:rPr lang="de-DE" sz="1400" kern="1200" dirty="0"/>
            <a:t> </a:t>
          </a:r>
          <a:r>
            <a:rPr lang="de-DE" sz="1400" kern="1200" dirty="0" err="1"/>
            <a:t>idea</a:t>
          </a:r>
          <a:endParaRPr lang="en-GB" sz="1400" kern="1200" dirty="0"/>
        </a:p>
      </dsp:txBody>
      <dsp:txXfrm>
        <a:off x="3113788" y="424435"/>
        <a:ext cx="808224" cy="808224"/>
      </dsp:txXfrm>
    </dsp:sp>
    <dsp:sp modelId="{CAF0CDE4-88AC-477A-820A-FC44AA8A1D33}">
      <dsp:nvSpPr>
        <dsp:cNvPr id="0" name=""/>
        <dsp:cNvSpPr/>
      </dsp:nvSpPr>
      <dsp:spPr>
        <a:xfrm>
          <a:off x="1269999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17/06/2023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src.org/pdf/Reports/2014%20IRM%20Report%20Appendicies%20%20Final%2012-6-13.pdf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1.sv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80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Munich, 21</a:t>
            </a:r>
            <a:r>
              <a:rPr lang="de-DE" baseline="30000" dirty="0"/>
              <a:t>st</a:t>
            </a:r>
            <a:r>
              <a:rPr lang="de-DE" dirty="0"/>
              <a:t> June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60890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dirty="0"/>
              <a:t>Can Capacity Markets ensure sufficient Investment in Power Generation?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de-DE" sz="800" dirty="0"/>
            </a:br>
            <a:r>
              <a:rPr lang="de-DE" sz="2400" dirty="0" err="1"/>
              <a:t>Evidence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US-American Independent System Operators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35" y="2494026"/>
            <a:ext cx="8031676" cy="3962400"/>
          </a:xfrm>
        </p:spPr>
        <p:txBody>
          <a:bodyPr/>
          <a:lstStyle/>
          <a:p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Capacities</a:t>
            </a:r>
            <a:r>
              <a:rPr lang="de-DE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≈ </a:t>
            </a:r>
            <a:r>
              <a:rPr lang="de-DE" dirty="0" err="1">
                <a:sym typeface="Wingdings" panose="05000000000000000000" pitchFamily="2" charset="2"/>
              </a:rPr>
              <a:t>counties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power plants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Aggregate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Upsampling</a:t>
            </a:r>
            <a:r>
              <a:rPr lang="de-DE" dirty="0"/>
              <a:t> (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2017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Prices: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Natural gas power plants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approximately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Prices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Time lags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4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Downsampling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hourly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Data </a:t>
            </a:r>
            <a:r>
              <a:rPr lang="en-US" sz="2000" dirty="0"/>
              <a:t>Wrangling</a:t>
            </a:r>
            <a:r>
              <a:rPr lang="de-DE" sz="2000" dirty="0"/>
              <a:t> and Feature Engineering</a:t>
            </a:r>
            <a:endParaRPr lang="en-GB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pic>
        <p:nvPicPr>
          <p:cNvPr id="9" name="Grafik 8" descr="Dollar">
            <a:extLst>
              <a:ext uri="{FF2B5EF4-FFF2-40B4-BE49-F238E27FC236}">
                <a16:creationId xmlns:a16="http://schemas.microsoft.com/office/drawing/2014/main" id="{E25778A7-1DD0-4E06-92CB-CC82B9C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89" y="4115226"/>
            <a:ext cx="360000" cy="360000"/>
          </a:xfrm>
          <a:prstGeom prst="rect">
            <a:avLst/>
          </a:prstGeom>
        </p:spPr>
      </p:pic>
      <p:pic>
        <p:nvPicPr>
          <p:cNvPr id="11" name="Grafik 10" descr="Fabrik">
            <a:extLst>
              <a:ext uri="{FF2B5EF4-FFF2-40B4-BE49-F238E27FC236}">
                <a16:creationId xmlns:a16="http://schemas.microsoft.com/office/drawing/2014/main" id="{BCABB102-2AAA-47D7-803B-D0287790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89" y="2416768"/>
            <a:ext cx="360000" cy="36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418816-DEF7-41EC-BF34-0077517EF8F0}"/>
              </a:ext>
            </a:extLst>
          </p:cNvPr>
          <p:cNvGrpSpPr>
            <a:grpSpLocks noChangeAspect="1"/>
          </p:cNvGrpSpPr>
          <p:nvPr/>
        </p:nvGrpSpPr>
        <p:grpSpPr>
          <a:xfrm rot="21145041">
            <a:off x="6380419" y="2935665"/>
            <a:ext cx="2517791" cy="1651791"/>
            <a:chOff x="5432984" y="1199518"/>
            <a:chExt cx="3846024" cy="252892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7B6F259-8147-480E-849B-C4DC29848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5C6634-64C5-4C5C-8E3B-6F5879DBEB83}"/>
                </a:ext>
              </a:extLst>
            </p:cNvPr>
            <p:cNvSpPr txBox="1"/>
            <p:nvPr/>
          </p:nvSpPr>
          <p:spPr>
            <a:xfrm>
              <a:off x="8129064" y="2751387"/>
              <a:ext cx="1149944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9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4F5553-A9FB-41DF-BAFF-A000B9447BE4}"/>
                </a:ext>
              </a:extLst>
            </p:cNvPr>
            <p:cNvSpPr txBox="1"/>
            <p:nvPr/>
          </p:nvSpPr>
          <p:spPr>
            <a:xfrm>
              <a:off x="7128662" y="3471537"/>
              <a:ext cx="512021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9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4DD1231-CC5D-4BF0-9F43-60F5B3054DD9}"/>
                </a:ext>
              </a:extLst>
            </p:cNvPr>
            <p:cNvSpPr txBox="1"/>
            <p:nvPr/>
          </p:nvSpPr>
          <p:spPr>
            <a:xfrm>
              <a:off x="6799236" y="2098502"/>
              <a:ext cx="940151" cy="4475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9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E23E8CF-8043-4341-AB58-A95546128882}"/>
                </a:ext>
              </a:extLst>
            </p:cNvPr>
            <p:cNvSpPr txBox="1"/>
            <p:nvPr/>
          </p:nvSpPr>
          <p:spPr>
            <a:xfrm>
              <a:off x="6035294" y="3164055"/>
              <a:ext cx="1492486" cy="3196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9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900" b="1" dirty="0">
                <a:solidFill>
                  <a:srgbClr val="A9D57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multicollinearity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First Model</a:t>
            </a:r>
            <a:endParaRPr lang="en-GB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5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 Model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all 4 </a:t>
            </a:r>
            <a:r>
              <a:rPr lang="de-DE" dirty="0" err="1"/>
              <a:t>models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evaluation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Statistically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xy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Variance</a:t>
            </a:r>
            <a:r>
              <a:rPr lang="de-DE" dirty="0"/>
              <a:t> in “</a:t>
            </a:r>
            <a:r>
              <a:rPr lang="de-DE" dirty="0" err="1"/>
              <a:t>overinstalled</a:t>
            </a:r>
            <a:r>
              <a:rPr lang="de-DE" dirty="0"/>
              <a:t>“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Interpretation: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ensured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4374DBF1-E8FC-4D8C-843F-841E8A5D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90" y="1762188"/>
            <a:ext cx="396000" cy="396000"/>
          </a:xfrm>
          <a:prstGeom prst="rect">
            <a:avLst/>
          </a:prstGeom>
        </p:spPr>
      </p:pic>
      <p:pic>
        <p:nvPicPr>
          <p:cNvPr id="8" name="Grafik 7" descr="Glühbirne und Zahnrad">
            <a:extLst>
              <a:ext uri="{FF2B5EF4-FFF2-40B4-BE49-F238E27FC236}">
                <a16:creationId xmlns:a16="http://schemas.microsoft.com/office/drawing/2014/main" id="{84D64E31-E623-43C8-A879-F20F12F0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83" y="3468328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Interpretation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results</a:t>
            </a:r>
            <a:r>
              <a:rPr lang="de-DE" dirty="0"/>
              <a:t> in different </a:t>
            </a:r>
            <a:r>
              <a:rPr lang="de-DE" dirty="0" err="1"/>
              <a:t>localities</a:t>
            </a:r>
            <a:endParaRPr lang="de-DE" dirty="0"/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Locality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Locality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??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Statistical </a:t>
            </a:r>
            <a:r>
              <a:rPr lang="de-DE" b="1" dirty="0" err="1"/>
              <a:t>problems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Multicollinearity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Stationarity</a:t>
            </a:r>
            <a:r>
              <a:rPr lang="de-DE" dirty="0"/>
              <a:t> (time </a:t>
            </a:r>
            <a:r>
              <a:rPr lang="de-DE" dirty="0" err="1"/>
              <a:t>series</a:t>
            </a:r>
            <a:r>
              <a:rPr lang="de-DE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Right time lags? (</a:t>
            </a:r>
            <a:r>
              <a:rPr lang="de-DE" dirty="0" err="1"/>
              <a:t>investors</a:t>
            </a:r>
            <a:r>
              <a:rPr lang="de-DE" dirty="0"/>
              <a:t>‘ </a:t>
            </a:r>
            <a:r>
              <a:rPr lang="de-DE" dirty="0" err="1"/>
              <a:t>hesitatement</a:t>
            </a:r>
            <a:r>
              <a:rPr lang="de-DE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Omitted</a:t>
            </a:r>
            <a:r>
              <a:rPr lang="de-DE" dirty="0"/>
              <a:t> variables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Discussion</a:t>
            </a:r>
            <a:endParaRPr lang="en-GB" dirty="0"/>
          </a:p>
        </p:txBody>
      </p:sp>
      <p:pic>
        <p:nvPicPr>
          <p:cNvPr id="9" name="Grafik 8" descr="Warnung">
            <a:extLst>
              <a:ext uri="{FF2B5EF4-FFF2-40B4-BE49-F238E27FC236}">
                <a16:creationId xmlns:a16="http://schemas.microsoft.com/office/drawing/2014/main" id="{584A03EF-A2C5-40B3-A463-EA102CE4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90" y="3839225"/>
            <a:ext cx="324000" cy="324000"/>
          </a:xfrm>
          <a:prstGeom prst="rect">
            <a:avLst/>
          </a:prstGeom>
        </p:spPr>
      </p:pic>
      <p:pic>
        <p:nvPicPr>
          <p:cNvPr id="11" name="Grafik 10" descr="Glühbirne und Zahnrad">
            <a:extLst>
              <a:ext uri="{FF2B5EF4-FFF2-40B4-BE49-F238E27FC236}">
                <a16:creationId xmlns:a16="http://schemas.microsoft.com/office/drawing/2014/main" id="{3D5B773F-2933-4750-A4E2-06EC249E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1713028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(not)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Main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xy</a:t>
            </a:r>
            <a:r>
              <a:rPr lang="de-DE" dirty="0"/>
              <a:t> / Other </a:t>
            </a:r>
            <a:r>
              <a:rPr lang="de-DE" dirty="0" err="1"/>
              <a:t>drivers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after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2000‘s),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Oversupply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refer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http://www.energyonline.com/Data/GenericData.aspx?DataId=13 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http://www.energyonline.com/Data/GenericData.aspx?DataId=14&amp;NYISO___ISO_Load_Forecast </a:t>
            </a:r>
            <a:r>
              <a:rPr lang="de-DE" sz="1200" dirty="0"/>
              <a:t>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de-DE" sz="1200" dirty="0"/>
              <a:t>N</a:t>
            </a:r>
            <a:r>
              <a:rPr lang="en-GB" sz="1200" dirty="0"/>
              <a:t>Y ISO exact links (latest access)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https://stoft.com/2021/02/frozen-electric-blackouts-intexas/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See, P. C., </a:t>
            </a:r>
            <a:r>
              <a:rPr lang="en-US" sz="1200" dirty="0" err="1">
                <a:ea typeface="+mn-lt"/>
                <a:cs typeface="+mn-lt"/>
              </a:rPr>
              <a:t>Fosso</a:t>
            </a:r>
            <a:r>
              <a:rPr lang="en-US" sz="1200" dirty="0">
                <a:ea typeface="+mn-lt"/>
                <a:cs typeface="+mn-lt"/>
              </a:rPr>
              <a:t>, O. B., Wong, K. Y., &amp; </a:t>
            </a:r>
            <a:r>
              <a:rPr lang="en-US" sz="1200" dirty="0" err="1">
                <a:ea typeface="+mn-lt"/>
                <a:cs typeface="+mn-lt"/>
              </a:rPr>
              <a:t>Molinas</a:t>
            </a:r>
            <a:r>
              <a:rPr lang="en-US" sz="120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200" i="1" dirty="0">
                <a:ea typeface="+mn-lt"/>
                <a:cs typeface="+mn-lt"/>
              </a:rPr>
              <a:t>IEEE Transactions on Sustainable Energy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i="1" dirty="0">
                <a:ea typeface="+mn-lt"/>
                <a:cs typeface="+mn-lt"/>
              </a:rPr>
              <a:t>7</a:t>
            </a:r>
            <a:r>
              <a:rPr lang="en-US" sz="1200" dirty="0">
                <a:ea typeface="+mn-lt"/>
                <a:cs typeface="+mn-lt"/>
              </a:rPr>
              <a:t>(2), 830-840.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ea typeface="+mn-lt"/>
                <a:cs typeface="+mn-lt"/>
              </a:rPr>
              <a:t>Botterud</a:t>
            </a:r>
            <a:r>
              <a:rPr lang="en-US" sz="12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NYISO Training Documents: Installed Capacity (ICAP) Market, LSEs Capacity Obligations (https://www.nyiso.com/documents)</a:t>
            </a:r>
          </a:p>
          <a:p>
            <a:pPr marL="285750" indent="-285750">
              <a:buFontTx/>
              <a:buChar char="-"/>
            </a:pPr>
            <a:endParaRPr lang="en-US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Safety-copy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(</a:t>
            </a:r>
            <a:r>
              <a:rPr lang="de-DE" dirty="0" err="1"/>
              <a:t>duplicated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Introduction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1.1   Relevance for the Topic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1.2   Research Question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1.3   Methodology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Context and Data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Empirical Strategy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Results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Discussion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Conclusion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6" name="Bild 4" descr="TUM_Glockenturm.tif">
            <a:extLst>
              <a:ext uri="{FF2B5EF4-FFF2-40B4-BE49-F238E27FC236}">
                <a16:creationId xmlns:a16="http://schemas.microsoft.com/office/drawing/2014/main" id="{C3013C3E-6804-4E5F-9099-78686E62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7631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8C13D-3E48-B75F-4662-D107153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1" y="2779707"/>
            <a:ext cx="3216017" cy="3135885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40441" y="6022698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18706D2B-3991-4755-8364-D783A7017228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B3EBCA8-7CCF-473D-AE30-7C4ACB22A0B1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3C91E6E-5063-4F23-88C7-BE7A2E4A7393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1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Missing</a:t>
            </a:r>
            <a:r>
              <a:rPr lang="de-DE" sz="2000" dirty="0"/>
              <a:t> Money Problem in Energy-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Markets</a:t>
            </a:r>
            <a:endParaRPr lang="de-DE" sz="2000" dirty="0"/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19090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827639" y="5916483"/>
            <a:ext cx="4047780" cy="2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3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B90EC0-B4B1-43A4-87A8-7553EDD8B2C3}"/>
              </a:ext>
            </a:extLst>
          </p:cNvPr>
          <p:cNvSpPr txBox="1"/>
          <p:nvPr/>
        </p:nvSpPr>
        <p:spPr>
          <a:xfrm>
            <a:off x="511774" y="2916586"/>
            <a:ext cx="6064390" cy="811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Regulate electricity prices (“energy only”).</a:t>
            </a:r>
          </a:p>
          <a:p>
            <a:pPr marL="342900" indent="-342900">
              <a:lnSpc>
                <a:spcPct val="113000"/>
              </a:lnSpc>
              <a:buFont typeface="+mj-lt"/>
              <a:buAutoNum type="arabicPeriod"/>
            </a:pPr>
            <a:r>
              <a:rPr lang="en-GB" sz="1600" dirty="0"/>
              <a:t>Regulate the quantity and quality of generating capacity.</a:t>
            </a:r>
          </a:p>
          <a:p>
            <a:pPr>
              <a:lnSpc>
                <a:spcPct val="113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1DA5DD81-F657-4154-9DA9-115732707EEC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Two approaches: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B473C433-CC76-43C5-8BB1-8E58FD06ADC3}"/>
              </a:ext>
            </a:extLst>
          </p:cNvPr>
          <p:cNvSpPr txBox="1">
            <a:spLocks/>
          </p:cNvSpPr>
          <p:nvPr/>
        </p:nvSpPr>
        <p:spPr>
          <a:xfrm>
            <a:off x="511774" y="382643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Example Texas (ERCOT):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2CD87-7202-48F3-BAC4-9F250801374E}"/>
              </a:ext>
            </a:extLst>
          </p:cNvPr>
          <p:cNvSpPr txBox="1"/>
          <p:nvPr/>
        </p:nvSpPr>
        <p:spPr>
          <a:xfrm>
            <a:off x="511774" y="4307943"/>
            <a:ext cx="5500719" cy="255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DE" sz="1600" dirty="0">
                <a:latin typeface="+mn-lt"/>
              </a:rPr>
              <a:t>Market </a:t>
            </a:r>
            <a:r>
              <a:rPr lang="de-DE" sz="1600" dirty="0" err="1">
                <a:latin typeface="+mn-lt"/>
              </a:rPr>
              <a:t>prices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best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e</a:t>
            </a:r>
            <a:r>
              <a:rPr lang="de-DE" sz="1600" dirty="0" err="1">
                <a:latin typeface="+mn-lt"/>
              </a:rPr>
              <a:t>nergy-only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concept</a:t>
            </a:r>
            <a:endParaRPr lang="en-GB" sz="1600" dirty="0" err="1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B5AD67-8873-47BD-8F9E-F6EBA3899DFD}"/>
              </a:ext>
            </a:extLst>
          </p:cNvPr>
          <p:cNvSpPr/>
          <p:nvPr/>
        </p:nvSpPr>
        <p:spPr>
          <a:xfrm>
            <a:off x="311162" y="2298724"/>
            <a:ext cx="7977432" cy="300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16E258A-AEBF-46EC-9562-5FAC72061CD1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2EF7BBB-1D6E-4197-AB40-379ED05C8405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060D6CE-5C35-44DE-A096-91243698FFEC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EA677457-A120-4C66-A029-3262FDC4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0" y="2783859"/>
            <a:ext cx="3216017" cy="3135885"/>
          </a:xfrm>
          <a:prstGeom prst="rect">
            <a:avLst/>
          </a:prstGeom>
        </p:spPr>
      </p:pic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D4AFE13-436F-4F00-9504-E835E821DD17}"/>
              </a:ext>
            </a:extLst>
          </p:cNvPr>
          <p:cNvSpPr txBox="1">
            <a:spLocks/>
          </p:cNvSpPr>
          <p:nvPr/>
        </p:nvSpPr>
        <p:spPr>
          <a:xfrm>
            <a:off x="346300" y="6026850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172BA51F-180F-49EA-BA18-A60B852C7B58}"/>
              </a:ext>
            </a:extLst>
          </p:cNvPr>
          <p:cNvSpPr txBox="1">
            <a:spLocks/>
          </p:cNvSpPr>
          <p:nvPr/>
        </p:nvSpPr>
        <p:spPr>
          <a:xfrm>
            <a:off x="417633" y="2439755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  <p:bldP spid="21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7" y="3247868"/>
            <a:ext cx="3248063" cy="1460239"/>
          </a:xfrm>
        </p:spPr>
        <p:txBody>
          <a:bodyPr/>
          <a:lstStyle/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 defTabSz="360000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	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Research Question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3963349" y="5597580"/>
            <a:ext cx="4863659" cy="1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3963349" y="2542884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924AC34-3256-4DEA-9E9E-DA4B3327F29D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Can Capacity Markets ensure sufficient Investment in Power Generation?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</p:spPr>
            <p:txBody>
              <a:bodyPr/>
              <a:lstStyle/>
              <a:p>
                <a:r>
                  <a:rPr lang="de-DE" sz="1800" b="1" dirty="0">
                    <a:solidFill>
                      <a:srgbClr val="0065BD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hu-HU" sz="1800" b="1" dirty="0">
                    <a:solidFill>
                      <a:srgbClr val="0065BD"/>
                    </a:solidFill>
                    <a:sym typeface="Wingdings" panose="05000000000000000000" pitchFamily="2" charset="2"/>
                  </a:rPr>
                  <a:t>conometric model</a:t>
                </a:r>
                <a:endParaRPr lang="de-DE" sz="1800" b="1" dirty="0">
                  <a:solidFill>
                    <a:srgbClr val="0065BD"/>
                  </a:solidFill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sz="2400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hu-HU" b="1" dirty="0">
                    <a:sym typeface="Wingdings" panose="05000000000000000000" pitchFamily="2" charset="2"/>
                  </a:rPr>
                  <a:t>Dependent</a:t>
                </a:r>
                <a:r>
                  <a:rPr lang="hu-HU" dirty="0">
                    <a:sym typeface="Wingdings" panose="05000000000000000000" pitchFamily="2" charset="2"/>
                  </a:rPr>
                  <a:t> variable: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ym typeface="Wingdings" panose="05000000000000000000" pitchFamily="2" charset="2"/>
                  </a:rPr>
                  <a:t>Difference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hu-HU" dirty="0">
                    <a:sym typeface="Wingdings" panose="05000000000000000000" pitchFamily="2" charset="2"/>
                  </a:rPr>
                  <a:t> ge</a:t>
                </a:r>
                <a:r>
                  <a:rPr lang="de-DE" dirty="0" err="1">
                    <a:sym typeface="Wingdings" panose="05000000000000000000" pitchFamily="2" charset="2"/>
                  </a:rPr>
                  <a:t>neration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demand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  <a:endParaRPr lang="de-DE" b="1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𝑷𝒆𝒂𝒌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de-DE" b="1" dirty="0" err="1">
                    <a:sym typeface="Wingdings" panose="05000000000000000000" pitchFamily="2" charset="2"/>
                  </a:rPr>
                  <a:t>Ind</a:t>
                </a:r>
                <a:r>
                  <a:rPr lang="hu-HU" b="1" dirty="0">
                    <a:sym typeface="Wingdings" panose="05000000000000000000" pitchFamily="2" charset="2"/>
                  </a:rPr>
                  <a:t>ependent</a:t>
                </a:r>
                <a:r>
                  <a:rPr lang="hu-HU" dirty="0">
                    <a:sym typeface="Wingdings" panose="05000000000000000000" pitchFamily="2" charset="2"/>
                  </a:rPr>
                  <a:t> variable</a:t>
                </a:r>
                <a:r>
                  <a:rPr lang="de-DE" dirty="0">
                    <a:sym typeface="Wingdings" panose="05000000000000000000" pitchFamily="2" charset="2"/>
                  </a:rPr>
                  <a:t>s</a:t>
                </a:r>
                <a:r>
                  <a:rPr lang="hu-HU" dirty="0">
                    <a:sym typeface="Wingdings" panose="05000000000000000000" pitchFamily="2" charset="2"/>
                  </a:rPr>
                  <a:t>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Capacity market prices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Day-</a:t>
                </a:r>
                <a:r>
                  <a:rPr lang="de-DE" dirty="0" err="1"/>
                  <a:t>ahead</a:t>
                </a:r>
                <a:r>
                  <a:rPr lang="de-DE" dirty="0"/>
                  <a:t> </a:t>
                </a:r>
                <a:r>
                  <a:rPr lang="de-DE" dirty="0" err="1"/>
                  <a:t>electricity</a:t>
                </a:r>
                <a:r>
                  <a:rPr lang="de-DE" dirty="0"/>
                  <a:t> 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Wholesale</a:t>
                </a:r>
                <a:r>
                  <a:rPr lang="de-DE" dirty="0"/>
                  <a:t> </a:t>
                </a:r>
                <a:r>
                  <a:rPr lang="de-DE" dirty="0" err="1"/>
                  <a:t>fuel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UCAP</a:t>
                </a:r>
                <a:endParaRPr lang="de-DE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  <a:blipFill>
                <a:blip r:embed="rId2"/>
                <a:stretch>
                  <a:fillRect l="-1748" t="-1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B64010-9C88-4252-9CF9-4947B4B48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A3CC1-42C0-441E-9F4D-BAC3E0E11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63BB65-E6C0-4A92-BA87-3A404E17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</a:t>
            </a:r>
            <a:r>
              <a:rPr lang="de-DE" dirty="0" err="1">
                <a:cs typeface="Arial"/>
              </a:rPr>
              <a:t>Methodology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/>
              <p:nvPr/>
            </p:nvSpPr>
            <p:spPr>
              <a:xfrm>
                <a:off x="1766452" y="2314490"/>
                <a:ext cx="3553699" cy="800452"/>
              </a:xfrm>
              <a:prstGeom prst="rect">
                <a:avLst/>
              </a:prstGeom>
              <a:noFill/>
              <a:ln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52" y="2314490"/>
                <a:ext cx="3553699" cy="800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5BD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/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blipFill>
                <a:blip r:embed="rId4"/>
                <a:stretch>
                  <a:fillRect l="-2733" t="-5419" r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Recherche">
            <a:extLst>
              <a:ext uri="{FF2B5EF4-FFF2-40B4-BE49-F238E27FC236}">
                <a16:creationId xmlns:a16="http://schemas.microsoft.com/office/drawing/2014/main" id="{96656ABA-5A61-472C-A690-8B9E102D2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045" y="3588152"/>
            <a:ext cx="360000" cy="360000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584B3C98-F87C-4576-A650-99BE04ABB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684" y="471920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2260" y="2649482"/>
            <a:ext cx="4497495" cy="295567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963EDCFC-1ED8-48EA-8990-04A6857681DE}"/>
              </a:ext>
            </a:extLst>
          </p:cNvPr>
          <p:cNvSpPr/>
          <p:nvPr/>
        </p:nvSpPr>
        <p:spPr>
          <a:xfrm>
            <a:off x="4343660" y="2619702"/>
            <a:ext cx="4572000" cy="306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21.06.2023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2. Context and Data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 rot="21145041">
            <a:off x="4357430" y="3035250"/>
            <a:ext cx="4600397" cy="2880866"/>
            <a:chOff x="5432984" y="1199518"/>
            <a:chExt cx="3754405" cy="255737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74154" y="2798651"/>
              <a:ext cx="913235" cy="255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6742390" y="2101936"/>
              <a:ext cx="940152" cy="5113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2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6590402" y="6274302"/>
            <a:ext cx="43443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</a:t>
            </a:r>
            <a:endParaRPr lang="en-GB" sz="1100" dirty="0">
              <a:latin typeface="+mn-lt"/>
            </a:endParaRPr>
          </a:p>
        </p:txBody>
      </p:sp>
      <p:pic>
        <p:nvPicPr>
          <p:cNvPr id="17" name="Grafik 16" descr="Tageskalender">
            <a:extLst>
              <a:ext uri="{FF2B5EF4-FFF2-40B4-BE49-F238E27FC236}">
                <a16:creationId xmlns:a16="http://schemas.microsoft.com/office/drawing/2014/main" id="{4EF63559-2885-4375-8BB2-468DE81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45" y="2425321"/>
            <a:ext cx="360000" cy="360000"/>
          </a:xfrm>
          <a:prstGeom prst="rect">
            <a:avLst/>
          </a:prstGeom>
        </p:spPr>
      </p:pic>
      <p:pic>
        <p:nvPicPr>
          <p:cNvPr id="22" name="Grafik 21" descr="Hammer">
            <a:extLst>
              <a:ext uri="{FF2B5EF4-FFF2-40B4-BE49-F238E27FC236}">
                <a16:creationId xmlns:a16="http://schemas.microsoft.com/office/drawing/2014/main" id="{7F1B5451-F4EA-487C-A6CD-3D3A8E2BB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151" y="3341208"/>
            <a:ext cx="360000" cy="36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510913"/>
            <a:ext cx="3928868" cy="3962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cs typeface="Arial"/>
              </a:rPr>
              <a:t>Since</a:t>
            </a:r>
            <a:r>
              <a:rPr lang="en-GB" dirty="0">
                <a:cs typeface="Arial"/>
              </a:rPr>
              <a:t> the formation of the NY ISO in </a:t>
            </a:r>
            <a:r>
              <a:rPr lang="en-GB" b="1" dirty="0">
                <a:cs typeface="Arial"/>
              </a:rPr>
              <a:t>1999</a:t>
            </a:r>
          </a:p>
          <a:p>
            <a:pPr>
              <a:spcBef>
                <a:spcPts val="1200"/>
              </a:spcBef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3 different kinds of </a:t>
            </a:r>
            <a:r>
              <a:rPr lang="en-GB" b="1" dirty="0"/>
              <a:t>auctions</a:t>
            </a:r>
            <a:r>
              <a:rPr lang="en-GB" dirty="0"/>
              <a:t>: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Installed </a:t>
            </a:r>
            <a:r>
              <a:rPr lang="en-GB" dirty="0">
                <a:solidFill>
                  <a:srgbClr val="0065BD"/>
                </a:solidFill>
              </a:rPr>
              <a:t>capacity requirement</a:t>
            </a:r>
            <a:r>
              <a:rPr lang="en-GB" dirty="0"/>
              <a:t>:</a:t>
            </a:r>
          </a:p>
          <a:p>
            <a:pPr lvl="1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derived from </a:t>
            </a:r>
            <a:r>
              <a:rPr lang="en-GB" b="1" dirty="0"/>
              <a:t>load forecast</a:t>
            </a:r>
          </a:p>
          <a:p>
            <a:pPr lvl="1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adjusted by </a:t>
            </a:r>
            <a:r>
              <a:rPr lang="en-GB" b="1" dirty="0"/>
              <a:t>safety margin </a:t>
            </a:r>
            <a:r>
              <a:rPr lang="en-GB" dirty="0"/>
              <a:t>(IRM)</a:t>
            </a:r>
          </a:p>
          <a:p>
            <a:pPr lvl="1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tailored to the </a:t>
            </a:r>
            <a:r>
              <a:rPr lang="en-GB" b="1" dirty="0"/>
              <a:t>4</a:t>
            </a:r>
            <a:r>
              <a:rPr lang="en-GB" dirty="0"/>
              <a:t> </a:t>
            </a:r>
            <a:r>
              <a:rPr lang="hu-HU" b="1" dirty="0" err="1"/>
              <a:t>localities</a:t>
            </a:r>
            <a:endParaRPr lang="en-GB" sz="1100" b="1" dirty="0">
              <a:hlinkClick r:id="rId8"/>
            </a:endParaRPr>
          </a:p>
        </p:txBody>
      </p:sp>
      <p:pic>
        <p:nvPicPr>
          <p:cNvPr id="33" name="Grafik 32" descr="Präsentation mit Balkendiagramm von rechts nach links">
            <a:extLst>
              <a:ext uri="{FF2B5EF4-FFF2-40B4-BE49-F238E27FC236}">
                <a16:creationId xmlns:a16="http://schemas.microsoft.com/office/drawing/2014/main" id="{38CF160B-232C-4DD6-B019-BA50C6512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4" y="460312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D76746-9FE6-4DE5-882F-6007EA08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499359"/>
            <a:ext cx="8508999" cy="3973953"/>
          </a:xfrm>
        </p:spPr>
        <p:txBody>
          <a:bodyPr/>
          <a:lstStyle/>
          <a:p>
            <a:r>
              <a:rPr lang="de-DE" dirty="0" err="1">
                <a:cs typeface="Arial"/>
              </a:rPr>
              <a:t>Installed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Capacity</a:t>
            </a:r>
            <a:r>
              <a:rPr lang="de-DE" dirty="0">
                <a:cs typeface="Arial"/>
              </a:rPr>
              <a:t> Resources 2023: ca. 40 GW</a:t>
            </a:r>
          </a:p>
          <a:p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8"/>
            <a:ext cx="4901840" cy="714951"/>
          </a:xfrm>
        </p:spPr>
        <p:txBody>
          <a:bodyPr/>
          <a:lstStyle/>
          <a:p>
            <a:r>
              <a:rPr lang="de-DE" sz="2000" dirty="0"/>
              <a:t>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78785"/>
          </a:xfrm>
        </p:spPr>
        <p:txBody>
          <a:bodyPr/>
          <a:lstStyle/>
          <a:p>
            <a:pPr defTabSz="432000">
              <a:lnSpc>
                <a:spcPct val="113000"/>
              </a:lnSpc>
              <a:spcAft>
                <a:spcPts val="600"/>
              </a:spcAft>
            </a:pPr>
            <a:r>
              <a:rPr lang="en-GB" dirty="0"/>
              <a:t>2. Context and Data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8019C80-A024-43C6-A56E-286BF53EC0A3}"/>
              </a:ext>
            </a:extLst>
          </p:cNvPr>
          <p:cNvGrpSpPr/>
          <p:nvPr/>
        </p:nvGrpSpPr>
        <p:grpSpPr>
          <a:xfrm>
            <a:off x="210935" y="2949677"/>
            <a:ext cx="5009995" cy="2862370"/>
            <a:chOff x="483071" y="3057755"/>
            <a:chExt cx="5568813" cy="3005223"/>
          </a:xfrm>
        </p:grpSpPr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CB9BAA2-6919-6EB4-C5B3-D27438FB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071" y="3256336"/>
              <a:ext cx="5568813" cy="2806642"/>
            </a:xfrm>
            <a:prstGeom prst="rect">
              <a:avLst/>
            </a:prstGeom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7FB12D9-55C1-45A2-BC52-A4ED51BA7C64}"/>
                </a:ext>
              </a:extLst>
            </p:cNvPr>
            <p:cNvSpPr txBox="1"/>
            <p:nvPr/>
          </p:nvSpPr>
          <p:spPr>
            <a:xfrm>
              <a:off x="2643116" y="3057755"/>
              <a:ext cx="1248722" cy="198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Installed</a:t>
              </a:r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Capacity</a:t>
              </a:r>
              <a:endParaRPr lang="en-GB" sz="1200" dirty="0" err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1C4682BC-FD38-44EC-8DD2-27775D6F0835}"/>
              </a:ext>
            </a:extLst>
          </p:cNvPr>
          <p:cNvSpPr txBox="1"/>
          <p:nvPr/>
        </p:nvSpPr>
        <p:spPr>
          <a:xfrm>
            <a:off x="311162" y="5906540"/>
            <a:ext cx="5017922" cy="755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999"/>
              </a:lnSpc>
            </a:pPr>
            <a:r>
              <a:rPr lang="de-DE" sz="1100" dirty="0">
                <a:cs typeface="Arial"/>
              </a:rPr>
              <a:t>Source: </a:t>
            </a:r>
            <a:r>
              <a:rPr lang="de-DE" sz="1100" dirty="0">
                <a:ea typeface="+mn-lt"/>
                <a:cs typeface="+mn-lt"/>
              </a:rPr>
              <a:t>NPCC 2022 Interim New York Area Review </a:t>
            </a:r>
            <a:r>
              <a:rPr lang="de-DE" sz="1100" dirty="0" err="1">
                <a:ea typeface="+mn-lt"/>
                <a:cs typeface="+mn-lt"/>
              </a:rPr>
              <a:t>of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Resource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Adequacy</a:t>
            </a:r>
            <a:r>
              <a:rPr lang="de-DE" sz="1100" dirty="0">
                <a:ea typeface="+mn-lt"/>
                <a:cs typeface="+mn-lt"/>
              </a:rPr>
              <a:t>, NYISO, 2022; </a:t>
            </a:r>
            <a:r>
              <a:rPr lang="en-GB" sz="1100" dirty="0"/>
              <a:t>Preliminary Monthly Electric Generator Inventory (https://www.eia.gov/electricity/data/eia860M/)</a:t>
            </a:r>
            <a:endParaRPr lang="de-DE" sz="1100" dirty="0"/>
          </a:p>
          <a:p>
            <a:pPr>
              <a:lnSpc>
                <a:spcPct val="114000"/>
              </a:lnSpc>
            </a:pPr>
            <a:endParaRPr lang="en-GB" sz="1100" dirty="0" err="1"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410824-6917-4F62-B969-A7C6E7E2E8F9}"/>
              </a:ext>
            </a:extLst>
          </p:cNvPr>
          <p:cNvSpPr/>
          <p:nvPr/>
        </p:nvSpPr>
        <p:spPr>
          <a:xfrm>
            <a:off x="1609803" y="3917801"/>
            <a:ext cx="2212258" cy="815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Title </a:t>
            </a:r>
            <a:r>
              <a:rPr lang="de-DE" dirty="0" err="1"/>
              <a:t>with</a:t>
            </a:r>
            <a:r>
              <a:rPr lang="de-DE" dirty="0"/>
              <a:t> Python,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8649BB0F-30D0-4BFB-82C6-265EF8B5B701}"/>
              </a:ext>
            </a:extLst>
          </p:cNvPr>
          <p:cNvSpPr txBox="1">
            <a:spLocks/>
          </p:cNvSpPr>
          <p:nvPr/>
        </p:nvSpPr>
        <p:spPr>
          <a:xfrm>
            <a:off x="5437238" y="1784408"/>
            <a:ext cx="3387671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Arial"/>
              </a:rPr>
              <a:t>U</a:t>
            </a:r>
            <a:r>
              <a:rPr lang="en-GB" sz="2000" dirty="0">
                <a:cs typeface="Arial"/>
              </a:rPr>
              <a:t>CAP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315097-AAF4-490B-8212-7A9F7795CED5}"/>
              </a:ext>
            </a:extLst>
          </p:cNvPr>
          <p:cNvSpPr/>
          <p:nvPr/>
        </p:nvSpPr>
        <p:spPr>
          <a:xfrm>
            <a:off x="6026144" y="3672653"/>
            <a:ext cx="2212258" cy="1060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Plot UCAP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localities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</a:t>
            </a:r>
            <a:endParaRPr lang="en-GB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4E6866-6456-4E98-A285-707C321899E4}"/>
              </a:ext>
            </a:extLst>
          </p:cNvPr>
          <p:cNvSpPr/>
          <p:nvPr/>
        </p:nvSpPr>
        <p:spPr>
          <a:xfrm>
            <a:off x="3839751" y="5064811"/>
            <a:ext cx="2212258" cy="103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X-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daterange</a:t>
            </a:r>
            <a:r>
              <a:rPr lang="de-DE" dirty="0"/>
              <a:t>,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tilt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3721969" cy="714951"/>
          </a:xfrm>
        </p:spPr>
        <p:txBody>
          <a:bodyPr/>
          <a:lstStyle/>
          <a:p>
            <a:r>
              <a:rPr lang="hu-HU" sz="2000" dirty="0"/>
              <a:t>ICAP </a:t>
            </a:r>
            <a:r>
              <a:rPr lang="de-DE" sz="2000" dirty="0"/>
              <a:t>C</a:t>
            </a:r>
            <a:r>
              <a:rPr lang="hu-HU" sz="2000" dirty="0"/>
              <a:t>apacity </a:t>
            </a:r>
            <a:r>
              <a:rPr lang="de-DE" sz="2000" dirty="0"/>
              <a:t>P</a:t>
            </a:r>
            <a:r>
              <a:rPr lang="hu-HU" sz="2000" dirty="0"/>
              <a:t>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Context</a:t>
            </a:r>
            <a:r>
              <a:rPr lang="de-DE" dirty="0"/>
              <a:t> and Data</a:t>
            </a:r>
            <a:endParaRPr lang="en-GB" dirty="0"/>
          </a:p>
        </p:txBody>
      </p:sp>
      <p:sp>
        <p:nvSpPr>
          <p:cNvPr id="2" name="Textfeld 15">
            <a:extLst>
              <a:ext uri="{FF2B5EF4-FFF2-40B4-BE49-F238E27FC236}">
                <a16:creationId xmlns:a16="http://schemas.microsoft.com/office/drawing/2014/main" id="{3F82065D-A39C-149D-C9F0-F595FE65C33A}"/>
              </a:ext>
            </a:extLst>
          </p:cNvPr>
          <p:cNvSpPr txBox="1"/>
          <p:nvPr/>
        </p:nvSpPr>
        <p:spPr>
          <a:xfrm>
            <a:off x="319089" y="6037454"/>
            <a:ext cx="3721969" cy="562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</a:t>
            </a:r>
            <a:r>
              <a:rPr lang="hu-HU" sz="1100" dirty="0"/>
              <a:t>Market </a:t>
            </a:r>
            <a:r>
              <a:rPr lang="hu-HU" sz="1100" dirty="0" err="1"/>
              <a:t>Prices</a:t>
            </a:r>
            <a:r>
              <a:rPr lang="hu-HU" sz="1100" dirty="0"/>
              <a:t>, </a:t>
            </a:r>
            <a:r>
              <a:rPr lang="hu-HU" sz="1100" dirty="0" err="1"/>
              <a:t>Custom</a:t>
            </a:r>
            <a:r>
              <a:rPr lang="hu-HU" sz="1100" dirty="0"/>
              <a:t> </a:t>
            </a:r>
            <a:r>
              <a:rPr lang="hu-HU" sz="1100" dirty="0" err="1"/>
              <a:t>Report</a:t>
            </a:r>
            <a:r>
              <a:rPr lang="hu-HU" sz="1100" dirty="0"/>
              <a:t> </a:t>
            </a:r>
            <a:r>
              <a:rPr lang="hu-HU" sz="1100" dirty="0" err="1"/>
              <a:t>for</a:t>
            </a:r>
            <a:r>
              <a:rPr lang="hu-HU" sz="1100" dirty="0"/>
              <a:t> Day-</a:t>
            </a:r>
            <a:r>
              <a:rPr lang="hu-HU" sz="1100" dirty="0" err="1"/>
              <a:t>Ahead</a:t>
            </a:r>
            <a:r>
              <a:rPr lang="hu-HU" sz="1100" dirty="0"/>
              <a:t> </a:t>
            </a:r>
            <a:r>
              <a:rPr lang="hu-HU" sz="1100" dirty="0" err="1"/>
              <a:t>Electricity</a:t>
            </a:r>
            <a:r>
              <a:rPr lang="hu-HU" sz="1100" dirty="0"/>
              <a:t> </a:t>
            </a:r>
            <a:r>
              <a:rPr lang="hu-HU" sz="1100" dirty="0" err="1"/>
              <a:t>Prices</a:t>
            </a:r>
            <a:r>
              <a:rPr lang="hu-HU" sz="1100" dirty="0"/>
              <a:t>, NYISO, 2023 </a:t>
            </a:r>
            <a:r>
              <a:rPr lang="en-GB" sz="1100" dirty="0"/>
              <a:t>(https://www.nyiso.com)</a:t>
            </a:r>
          </a:p>
          <a:p>
            <a:pPr>
              <a:lnSpc>
                <a:spcPct val="114000"/>
              </a:lnSpc>
            </a:pPr>
            <a:endParaRPr lang="en-GB" sz="1100" dirty="0">
              <a:latin typeface="+mn-lt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20749E-3599-462B-E518-347A8C457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74238"/>
              </p:ext>
            </p:extLst>
          </p:nvPr>
        </p:nvGraphicFramePr>
        <p:xfrm>
          <a:off x="319089" y="2359742"/>
          <a:ext cx="3721969" cy="330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B1E56E5-7EFC-4F68-82BC-844B583F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911" y="2595717"/>
            <a:ext cx="4418000" cy="3155840"/>
          </a:xfrm>
        </p:spPr>
      </p:pic>
      <p:sp>
        <p:nvSpPr>
          <p:cNvPr id="9" name="Textfeld 15">
            <a:extLst>
              <a:ext uri="{FF2B5EF4-FFF2-40B4-BE49-F238E27FC236}">
                <a16:creationId xmlns:a16="http://schemas.microsoft.com/office/drawing/2014/main" id="{5F77D99B-8993-492E-868F-FD89704567E4}"/>
              </a:ext>
            </a:extLst>
          </p:cNvPr>
          <p:cNvSpPr txBox="1"/>
          <p:nvPr/>
        </p:nvSpPr>
        <p:spPr>
          <a:xfrm>
            <a:off x="4572000" y="6036588"/>
            <a:ext cx="4002355" cy="562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</a:t>
            </a:r>
            <a:r>
              <a:rPr lang="hu-HU" sz="1100" dirty="0"/>
              <a:t>Market </a:t>
            </a:r>
            <a:r>
              <a:rPr lang="hu-HU" sz="1100" dirty="0" err="1"/>
              <a:t>Prices</a:t>
            </a:r>
            <a:r>
              <a:rPr lang="hu-HU" sz="1100" dirty="0"/>
              <a:t>, </a:t>
            </a:r>
            <a:r>
              <a:rPr lang="hu-HU" sz="1100" dirty="0" err="1"/>
              <a:t>Custom</a:t>
            </a:r>
            <a:r>
              <a:rPr lang="hu-HU" sz="1100" dirty="0"/>
              <a:t> </a:t>
            </a:r>
            <a:r>
              <a:rPr lang="hu-HU" sz="1100" dirty="0" err="1"/>
              <a:t>Report</a:t>
            </a:r>
            <a:r>
              <a:rPr lang="hu-HU" sz="1100" dirty="0"/>
              <a:t> </a:t>
            </a:r>
            <a:r>
              <a:rPr lang="hu-HU" sz="1100" dirty="0" err="1"/>
              <a:t>for</a:t>
            </a:r>
            <a:r>
              <a:rPr lang="hu-HU" sz="1100" dirty="0"/>
              <a:t> Day-</a:t>
            </a:r>
            <a:r>
              <a:rPr lang="hu-HU" sz="1100" dirty="0" err="1"/>
              <a:t>Ahead</a:t>
            </a:r>
            <a:r>
              <a:rPr lang="hu-HU" sz="1100" dirty="0"/>
              <a:t> </a:t>
            </a:r>
            <a:r>
              <a:rPr lang="hu-HU" sz="1100" dirty="0" err="1"/>
              <a:t>Electricity</a:t>
            </a:r>
            <a:r>
              <a:rPr lang="hu-HU" sz="1100" dirty="0"/>
              <a:t> </a:t>
            </a:r>
            <a:r>
              <a:rPr lang="hu-HU" sz="1100" dirty="0" err="1"/>
              <a:t>Prices</a:t>
            </a:r>
            <a:r>
              <a:rPr lang="hu-HU" sz="1100" dirty="0"/>
              <a:t>, NYISO, 2023 </a:t>
            </a:r>
            <a:r>
              <a:rPr lang="en-GB" sz="1100" dirty="0"/>
              <a:t>(https://www.nyiso.com)</a:t>
            </a:r>
          </a:p>
          <a:p>
            <a:pPr>
              <a:lnSpc>
                <a:spcPct val="114000"/>
              </a:lnSpc>
            </a:pPr>
            <a:endParaRPr lang="en-GB" sz="1100" dirty="0">
              <a:latin typeface="+mn-lt"/>
            </a:endParaRP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3D2EAA3-691F-4E4B-85BD-317F868D0788}"/>
              </a:ext>
            </a:extLst>
          </p:cNvPr>
          <p:cNvSpPr txBox="1">
            <a:spLocks/>
          </p:cNvSpPr>
          <p:nvPr/>
        </p:nvSpPr>
        <p:spPr>
          <a:xfrm>
            <a:off x="4406911" y="1762187"/>
            <a:ext cx="4294637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endParaRPr lang="hu-HU" sz="2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99F505-CA30-49DC-A03A-50DEDFDA8BD5}"/>
              </a:ext>
            </a:extLst>
          </p:cNvPr>
          <p:cNvSpPr/>
          <p:nvPr/>
        </p:nvSpPr>
        <p:spPr>
          <a:xfrm>
            <a:off x="905598" y="4064856"/>
            <a:ext cx="2212258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Plot </a:t>
            </a:r>
            <a:r>
              <a:rPr lang="de-DE" dirty="0" err="1"/>
              <a:t>with</a:t>
            </a:r>
            <a:r>
              <a:rPr lang="de-DE" dirty="0"/>
              <a:t> Python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8B329DB-2DAD-4E29-B8D7-F05989AD9CEC}"/>
              </a:ext>
            </a:extLst>
          </p:cNvPr>
          <p:cNvSpPr/>
          <p:nvPr/>
        </p:nvSpPr>
        <p:spPr>
          <a:xfrm>
            <a:off x="6554229" y="3074418"/>
            <a:ext cx="1995949" cy="1163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Put legend outside,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36F2BB-AEC4-45A3-AE70-73061821C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F6255-9406-4001-B824-F2618C4F3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6A852-E5D1-45AA-9C17-BBE066877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Workflow</a:t>
            </a:r>
            <a:endParaRPr lang="en-GB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EC3764-FD1E-49E4-A50E-4B2F6DA6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41CA091-B14F-4960-BF7E-3015D2C0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87028"/>
              </p:ext>
            </p:extLst>
          </p:nvPr>
        </p:nvGraphicFramePr>
        <p:xfrm>
          <a:off x="1524000" y="20115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5208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1462</Words>
  <Application>Microsoft Office PowerPoint</Application>
  <PresentationFormat>Bildschirmpräsentation (4:3)</PresentationFormat>
  <Paragraphs>261</Paragraphs>
  <Slides>21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Can Capacity Markets ensure sufficient Investment in Power Generation?  Evidence from US-American Independent System Operators</vt:lpstr>
      <vt:lpstr>Contents</vt:lpstr>
      <vt:lpstr>1. Introduction – Relevance for the Topic</vt:lpstr>
      <vt:lpstr>1. Introduction – Research Question</vt:lpstr>
      <vt:lpstr>1. Introduction – Methodology</vt:lpstr>
      <vt:lpstr>2. Context and Data</vt:lpstr>
      <vt:lpstr>2. Context and Data</vt:lpstr>
      <vt:lpstr>2. Context and Data</vt:lpstr>
      <vt:lpstr>3. Empirical Strategy</vt:lpstr>
      <vt:lpstr>3. Empirical Strategy</vt:lpstr>
      <vt:lpstr>3. Empirical Strategy</vt:lpstr>
      <vt:lpstr>4. Results</vt:lpstr>
      <vt:lpstr>4. Results</vt:lpstr>
      <vt:lpstr>5. Discussion</vt:lpstr>
      <vt:lpstr>6. Conclusion</vt:lpstr>
      <vt:lpstr>7. References</vt:lpstr>
      <vt:lpstr>Thank you for your attention!</vt:lpstr>
      <vt:lpstr>Back-up slides</vt:lpstr>
      <vt:lpstr>Safety-copy slides (duplicated versions)</vt:lpstr>
      <vt:lpstr>1. Introduction – Relevance for the Topic</vt:lpstr>
      <vt:lpstr>1. Introduction – Relevance for the Topic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Susanne Hantke</cp:lastModifiedBy>
  <cp:revision>126</cp:revision>
  <cp:lastPrinted>2015-07-30T14:04:45Z</cp:lastPrinted>
  <dcterms:created xsi:type="dcterms:W3CDTF">2023-05-19T12:26:05Z</dcterms:created>
  <dcterms:modified xsi:type="dcterms:W3CDTF">2023-06-17T10:23:37Z</dcterms:modified>
</cp:coreProperties>
</file>