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719" r:id="rId4"/>
    <p:sldMasterId id="2147483684" r:id="rId5"/>
    <p:sldMasterId id="2147483697" r:id="rId6"/>
  </p:sldMasterIdLst>
  <p:notesMasterIdLst>
    <p:notesMasterId r:id="rId30"/>
  </p:notesMasterIdLst>
  <p:handoutMasterIdLst>
    <p:handoutMasterId r:id="rId31"/>
  </p:handoutMasterIdLst>
  <p:sldIdLst>
    <p:sldId id="355" r:id="rId7"/>
    <p:sldId id="385" r:id="rId8"/>
    <p:sldId id="398" r:id="rId9"/>
    <p:sldId id="369" r:id="rId10"/>
    <p:sldId id="386" r:id="rId11"/>
    <p:sldId id="365" r:id="rId12"/>
    <p:sldId id="366" r:id="rId13"/>
    <p:sldId id="384" r:id="rId14"/>
    <p:sldId id="399" r:id="rId15"/>
    <p:sldId id="387" r:id="rId16"/>
    <p:sldId id="389" r:id="rId17"/>
    <p:sldId id="401" r:id="rId18"/>
    <p:sldId id="391" r:id="rId19"/>
    <p:sldId id="392" r:id="rId20"/>
    <p:sldId id="393" r:id="rId21"/>
    <p:sldId id="394" r:id="rId22"/>
    <p:sldId id="383" r:id="rId23"/>
    <p:sldId id="373" r:id="rId24"/>
    <p:sldId id="402" r:id="rId25"/>
    <p:sldId id="403" r:id="rId26"/>
    <p:sldId id="400" r:id="rId27"/>
    <p:sldId id="396" r:id="rId28"/>
    <p:sldId id="395" r:id="rId2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777777"/>
    <a:srgbClr val="A9D576"/>
    <a:srgbClr val="00638E"/>
    <a:srgbClr val="808184"/>
    <a:srgbClr val="C20001"/>
    <a:srgbClr val="00DCF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7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44F00-85B6-4BF6-9C05-6BCA801A9C7D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B50EBED-449D-4545-A86E-F61CC676BFA7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Basic </a:t>
          </a:r>
          <a:r>
            <a:rPr lang="de-DE" sz="1400" dirty="0" err="1"/>
            <a:t>model</a:t>
          </a:r>
          <a:r>
            <a:rPr lang="de-DE" sz="1400" dirty="0"/>
            <a:t> </a:t>
          </a:r>
          <a:r>
            <a:rPr lang="de-DE" sz="1400" dirty="0" err="1"/>
            <a:t>idea</a:t>
          </a:r>
          <a:endParaRPr lang="en-GB" sz="1400" dirty="0"/>
        </a:p>
      </dgm:t>
    </dgm:pt>
    <dgm:pt modelId="{0112E14F-BF80-4FA0-959B-7BDD2CF810F1}" type="parTrans" cxnId="{63677F39-5B8B-4178-81EE-1B7A542D9AF5}">
      <dgm:prSet/>
      <dgm:spPr/>
      <dgm:t>
        <a:bodyPr/>
        <a:lstStyle/>
        <a:p>
          <a:endParaRPr lang="en-GB"/>
        </a:p>
      </dgm:t>
    </dgm:pt>
    <dgm:pt modelId="{7C7C1979-0257-4056-960F-05549C7FEF87}" type="sibTrans" cxnId="{63677F39-5B8B-4178-81EE-1B7A542D9AF5}">
      <dgm:prSet/>
      <dgm:spPr/>
      <dgm:t>
        <a:bodyPr/>
        <a:lstStyle/>
        <a:p>
          <a:endParaRPr lang="en-GB"/>
        </a:p>
      </dgm:t>
    </dgm:pt>
    <dgm:pt modelId="{5351C0B0-C983-440F-98AE-D2D9D0095D44}">
      <dgm:prSet phldrT="[Text]" phldr="1"/>
      <dgm:spPr/>
      <dgm:t>
        <a:bodyPr/>
        <a:lstStyle/>
        <a:p>
          <a:endParaRPr lang="en-GB"/>
        </a:p>
      </dgm:t>
    </dgm:pt>
    <dgm:pt modelId="{E0D9D697-8619-40A4-85A4-EA1BE00D9887}" type="parTrans" cxnId="{3609FB0B-6C1B-4C05-82D5-7F7CF981EA5D}">
      <dgm:prSet/>
      <dgm:spPr/>
      <dgm:t>
        <a:bodyPr/>
        <a:lstStyle/>
        <a:p>
          <a:endParaRPr lang="en-GB"/>
        </a:p>
      </dgm:t>
    </dgm:pt>
    <dgm:pt modelId="{AA444A9F-56B1-48C9-B6A6-DE612ABB03FB}" type="sibTrans" cxnId="{3609FB0B-6C1B-4C05-82D5-7F7CF981EA5D}">
      <dgm:prSet/>
      <dgm:spPr/>
      <dgm:t>
        <a:bodyPr/>
        <a:lstStyle/>
        <a:p>
          <a:endParaRPr lang="en-GB"/>
        </a:p>
      </dgm:t>
    </dgm:pt>
    <dgm:pt modelId="{85DC0F85-A8CC-4932-9537-B336E41378AA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collec-tion</a:t>
          </a:r>
          <a:endParaRPr lang="en-GB" sz="1400" dirty="0"/>
        </a:p>
      </dgm:t>
    </dgm:pt>
    <dgm:pt modelId="{887D3DEF-44A3-417E-86EB-47C60643F288}" type="parTrans" cxnId="{CDB912AF-9B6F-4656-9611-BA86587E791C}">
      <dgm:prSet/>
      <dgm:spPr/>
      <dgm:t>
        <a:bodyPr/>
        <a:lstStyle/>
        <a:p>
          <a:endParaRPr lang="en-GB"/>
        </a:p>
      </dgm:t>
    </dgm:pt>
    <dgm:pt modelId="{C5AB44F1-D89B-4918-A662-9754624A3E19}" type="sibTrans" cxnId="{CDB912AF-9B6F-4656-9611-BA86587E791C}">
      <dgm:prSet/>
      <dgm:spPr/>
      <dgm:t>
        <a:bodyPr/>
        <a:lstStyle/>
        <a:p>
          <a:endParaRPr lang="en-GB"/>
        </a:p>
      </dgm:t>
    </dgm:pt>
    <dgm:pt modelId="{A7CF3438-7B30-4041-ABAC-1BA1C6EC72F0}">
      <dgm:prSet phldrT="[Text]" custT="1"/>
      <dgm:spPr/>
      <dgm:t>
        <a:bodyPr/>
        <a:lstStyle/>
        <a:p>
          <a:r>
            <a:rPr lang="de-DE" sz="1600" dirty="0"/>
            <a:t>Separate </a:t>
          </a:r>
          <a:r>
            <a:rPr lang="de-DE" sz="1600" dirty="0" err="1"/>
            <a:t>model</a:t>
          </a:r>
          <a:r>
            <a:rPr lang="de-DE" sz="1600" dirty="0"/>
            <a:t> </a:t>
          </a:r>
          <a:r>
            <a:rPr lang="de-DE" sz="1600" dirty="0" err="1"/>
            <a:t>for</a:t>
          </a:r>
          <a:r>
            <a:rPr lang="de-DE" sz="1600" dirty="0"/>
            <a:t> </a:t>
          </a:r>
          <a:r>
            <a:rPr lang="de-DE" sz="1600" dirty="0" err="1"/>
            <a:t>each</a:t>
          </a:r>
          <a:r>
            <a:rPr lang="de-DE" sz="1600" dirty="0"/>
            <a:t> </a:t>
          </a:r>
          <a:r>
            <a:rPr lang="de-DE" sz="1600" dirty="0" err="1"/>
            <a:t>locality</a:t>
          </a:r>
          <a:endParaRPr lang="en-GB" sz="1600" dirty="0"/>
        </a:p>
      </dgm:t>
    </dgm:pt>
    <dgm:pt modelId="{1F1430A8-3D22-444C-AAC6-8BCAC8F3F122}" type="sibTrans" cxnId="{7032EF66-5AAB-4335-BC37-B6024D1A6FFD}">
      <dgm:prSet/>
      <dgm:spPr/>
      <dgm:t>
        <a:bodyPr/>
        <a:lstStyle/>
        <a:p>
          <a:endParaRPr lang="en-GB"/>
        </a:p>
      </dgm:t>
    </dgm:pt>
    <dgm:pt modelId="{91363244-E3AC-4877-8A20-5BA279608179}" type="parTrans" cxnId="{7032EF66-5AAB-4335-BC37-B6024D1A6FFD}">
      <dgm:prSet/>
      <dgm:spPr/>
      <dgm:t>
        <a:bodyPr/>
        <a:lstStyle/>
        <a:p>
          <a:endParaRPr lang="en-GB"/>
        </a:p>
      </dgm:t>
    </dgm:pt>
    <dgm:pt modelId="{9750EEAB-609B-4A16-A667-6206C3FDB91F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Feature</a:t>
          </a:r>
          <a:r>
            <a:rPr lang="de-DE" sz="1100" dirty="0"/>
            <a:t> </a:t>
          </a:r>
          <a:r>
            <a:rPr lang="de-DE" sz="1400" dirty="0" err="1"/>
            <a:t>engi-neering</a:t>
          </a:r>
          <a:endParaRPr lang="en-GB" sz="1100" dirty="0"/>
        </a:p>
      </dgm:t>
    </dgm:pt>
    <dgm:pt modelId="{8FF5BBEC-4444-4220-BDED-DB55228E23D2}" type="sibTrans" cxnId="{C76A1B97-2A22-470D-9F2A-72149E73786F}">
      <dgm:prSet/>
      <dgm:spPr/>
      <dgm:t>
        <a:bodyPr/>
        <a:lstStyle/>
        <a:p>
          <a:endParaRPr lang="en-GB"/>
        </a:p>
      </dgm:t>
    </dgm:pt>
    <dgm:pt modelId="{7366D52F-BF61-4B49-BB27-E7241A9AE3BC}" type="parTrans" cxnId="{C76A1B97-2A22-470D-9F2A-72149E73786F}">
      <dgm:prSet/>
      <dgm:spPr/>
      <dgm:t>
        <a:bodyPr/>
        <a:lstStyle/>
        <a:p>
          <a:endParaRPr lang="en-GB"/>
        </a:p>
      </dgm:t>
    </dgm:pt>
    <dgm:pt modelId="{4F684AB5-57EB-4D9F-8BBA-C4032F4AD33E}" type="pres">
      <dgm:prSet presAssocID="{7CB44F00-85B6-4BF6-9C05-6BCA801A9C7D}" presName="Name0" presStyleCnt="0">
        <dgm:presLayoutVars>
          <dgm:chMax val="4"/>
          <dgm:resizeHandles val="exact"/>
        </dgm:presLayoutVars>
      </dgm:prSet>
      <dgm:spPr/>
    </dgm:pt>
    <dgm:pt modelId="{00069A00-2287-4DEE-98DA-94DFF52DC3F3}" type="pres">
      <dgm:prSet presAssocID="{7CB44F00-85B6-4BF6-9C05-6BCA801A9C7D}" presName="ellipse" presStyleLbl="trBgShp" presStyleIdx="0" presStyleCnt="1"/>
      <dgm:spPr/>
    </dgm:pt>
    <dgm:pt modelId="{A1B070B6-C756-436B-8BF8-8A5F19DD0237}" type="pres">
      <dgm:prSet presAssocID="{7CB44F00-85B6-4BF6-9C05-6BCA801A9C7D}" presName="arrow1" presStyleLbl="fgShp" presStyleIdx="0" presStyleCnt="1" custScaleX="101583"/>
      <dgm:spPr>
        <a:solidFill>
          <a:srgbClr val="0065BD"/>
        </a:solidFill>
      </dgm:spPr>
    </dgm:pt>
    <dgm:pt modelId="{043E6D0E-4070-4665-9F81-D2896D47E58D}" type="pres">
      <dgm:prSet presAssocID="{7CB44F00-85B6-4BF6-9C05-6BCA801A9C7D}" presName="rectangle" presStyleLbl="revTx" presStyleIdx="0" presStyleCnt="1" custScaleX="134194" custLinFactNeighborY="-4755">
        <dgm:presLayoutVars>
          <dgm:bulletEnabled val="1"/>
        </dgm:presLayoutVars>
      </dgm:prSet>
      <dgm:spPr/>
    </dgm:pt>
    <dgm:pt modelId="{719F3D84-D845-48F7-B021-CC9E30BD0E2E}" type="pres">
      <dgm:prSet presAssocID="{85DC0F85-A8CC-4932-9537-B336E41378AA}" presName="item1" presStyleLbl="node1" presStyleIdx="0" presStyleCnt="3">
        <dgm:presLayoutVars>
          <dgm:bulletEnabled val="1"/>
        </dgm:presLayoutVars>
      </dgm:prSet>
      <dgm:spPr/>
    </dgm:pt>
    <dgm:pt modelId="{7F0AA842-4FB4-4C07-A71F-ADBF565A41BF}" type="pres">
      <dgm:prSet presAssocID="{9750EEAB-609B-4A16-A667-6206C3FDB91F}" presName="item2" presStyleLbl="node1" presStyleIdx="1" presStyleCnt="3">
        <dgm:presLayoutVars>
          <dgm:bulletEnabled val="1"/>
        </dgm:presLayoutVars>
      </dgm:prSet>
      <dgm:spPr/>
    </dgm:pt>
    <dgm:pt modelId="{4BEB8AA2-C4FF-413A-951F-2CDDD665266A}" type="pres">
      <dgm:prSet presAssocID="{A7CF3438-7B30-4041-ABAC-1BA1C6EC72F0}" presName="item3" presStyleLbl="node1" presStyleIdx="2" presStyleCnt="3">
        <dgm:presLayoutVars>
          <dgm:bulletEnabled val="1"/>
        </dgm:presLayoutVars>
      </dgm:prSet>
      <dgm:spPr/>
    </dgm:pt>
    <dgm:pt modelId="{CAF0CDE4-88AC-477A-820A-FC44AA8A1D33}" type="pres">
      <dgm:prSet presAssocID="{7CB44F00-85B6-4BF6-9C05-6BCA801A9C7D}" presName="funnel" presStyleLbl="trAlignAcc1" presStyleIdx="0" presStyleCnt="1"/>
      <dgm:spPr/>
    </dgm:pt>
  </dgm:ptLst>
  <dgm:cxnLst>
    <dgm:cxn modelId="{1274BA0B-C82C-4269-8B9B-AB17084D0D82}" type="presOf" srcId="{7CB44F00-85B6-4BF6-9C05-6BCA801A9C7D}" destId="{4F684AB5-57EB-4D9F-8BBA-C4032F4AD33E}" srcOrd="0" destOrd="0" presId="urn:microsoft.com/office/officeart/2005/8/layout/funnel1"/>
    <dgm:cxn modelId="{3609FB0B-6C1B-4C05-82D5-7F7CF981EA5D}" srcId="{7CB44F00-85B6-4BF6-9C05-6BCA801A9C7D}" destId="{5351C0B0-C983-440F-98AE-D2D9D0095D44}" srcOrd="4" destOrd="0" parTransId="{E0D9D697-8619-40A4-85A4-EA1BE00D9887}" sibTransId="{AA444A9F-56B1-48C9-B6A6-DE612ABB03FB}"/>
    <dgm:cxn modelId="{0B5E7627-A151-4A60-BA39-849DE53C4912}" type="presOf" srcId="{A7CF3438-7B30-4041-ABAC-1BA1C6EC72F0}" destId="{043E6D0E-4070-4665-9F81-D2896D47E58D}" srcOrd="0" destOrd="0" presId="urn:microsoft.com/office/officeart/2005/8/layout/funnel1"/>
    <dgm:cxn modelId="{26D4AE33-65D3-4903-BDE1-F659CCD931F0}" type="presOf" srcId="{9750EEAB-609B-4A16-A667-6206C3FDB91F}" destId="{719F3D84-D845-48F7-B021-CC9E30BD0E2E}" srcOrd="0" destOrd="0" presId="urn:microsoft.com/office/officeart/2005/8/layout/funnel1"/>
    <dgm:cxn modelId="{63677F39-5B8B-4178-81EE-1B7A542D9AF5}" srcId="{7CB44F00-85B6-4BF6-9C05-6BCA801A9C7D}" destId="{4B50EBED-449D-4545-A86E-F61CC676BFA7}" srcOrd="0" destOrd="0" parTransId="{0112E14F-BF80-4FA0-959B-7BDD2CF810F1}" sibTransId="{7C7C1979-0257-4056-960F-05549C7FEF87}"/>
    <dgm:cxn modelId="{7032EF66-5AAB-4335-BC37-B6024D1A6FFD}" srcId="{7CB44F00-85B6-4BF6-9C05-6BCA801A9C7D}" destId="{A7CF3438-7B30-4041-ABAC-1BA1C6EC72F0}" srcOrd="3" destOrd="0" parTransId="{91363244-E3AC-4877-8A20-5BA279608179}" sibTransId="{1F1430A8-3D22-444C-AAC6-8BCAC8F3F122}"/>
    <dgm:cxn modelId="{C76A1B97-2A22-470D-9F2A-72149E73786F}" srcId="{7CB44F00-85B6-4BF6-9C05-6BCA801A9C7D}" destId="{9750EEAB-609B-4A16-A667-6206C3FDB91F}" srcOrd="2" destOrd="0" parTransId="{7366D52F-BF61-4B49-BB27-E7241A9AE3BC}" sibTransId="{8FF5BBEC-4444-4220-BDED-DB55228E23D2}"/>
    <dgm:cxn modelId="{CDB912AF-9B6F-4656-9611-BA86587E791C}" srcId="{7CB44F00-85B6-4BF6-9C05-6BCA801A9C7D}" destId="{85DC0F85-A8CC-4932-9537-B336E41378AA}" srcOrd="1" destOrd="0" parTransId="{887D3DEF-44A3-417E-86EB-47C60643F288}" sibTransId="{C5AB44F1-D89B-4918-A662-9754624A3E19}"/>
    <dgm:cxn modelId="{3F6F87D8-1A1C-47EB-893D-1F42FFD0135D}" type="presOf" srcId="{85DC0F85-A8CC-4932-9537-B336E41378AA}" destId="{7F0AA842-4FB4-4C07-A71F-ADBF565A41BF}" srcOrd="0" destOrd="0" presId="urn:microsoft.com/office/officeart/2005/8/layout/funnel1"/>
    <dgm:cxn modelId="{B83E0AF5-40D6-4D67-A842-B3214B37E226}" type="presOf" srcId="{4B50EBED-449D-4545-A86E-F61CC676BFA7}" destId="{4BEB8AA2-C4FF-413A-951F-2CDDD665266A}" srcOrd="0" destOrd="0" presId="urn:microsoft.com/office/officeart/2005/8/layout/funnel1"/>
    <dgm:cxn modelId="{FB8970D5-7F40-45BD-B189-0284B41B7153}" type="presParOf" srcId="{4F684AB5-57EB-4D9F-8BBA-C4032F4AD33E}" destId="{00069A00-2287-4DEE-98DA-94DFF52DC3F3}" srcOrd="0" destOrd="0" presId="urn:microsoft.com/office/officeart/2005/8/layout/funnel1"/>
    <dgm:cxn modelId="{D143BA3B-0338-4442-B60B-332B5E51A65A}" type="presParOf" srcId="{4F684AB5-57EB-4D9F-8BBA-C4032F4AD33E}" destId="{A1B070B6-C756-436B-8BF8-8A5F19DD0237}" srcOrd="1" destOrd="0" presId="urn:microsoft.com/office/officeart/2005/8/layout/funnel1"/>
    <dgm:cxn modelId="{6AE7A2DB-AAF4-4AB5-9CFE-A8F69BBED707}" type="presParOf" srcId="{4F684AB5-57EB-4D9F-8BBA-C4032F4AD33E}" destId="{043E6D0E-4070-4665-9F81-D2896D47E58D}" srcOrd="2" destOrd="0" presId="urn:microsoft.com/office/officeart/2005/8/layout/funnel1"/>
    <dgm:cxn modelId="{F4751749-C898-44B1-8E35-9B12C0258EFC}" type="presParOf" srcId="{4F684AB5-57EB-4D9F-8BBA-C4032F4AD33E}" destId="{719F3D84-D845-48F7-B021-CC9E30BD0E2E}" srcOrd="3" destOrd="0" presId="urn:microsoft.com/office/officeart/2005/8/layout/funnel1"/>
    <dgm:cxn modelId="{1083F709-66CE-45A0-8CE5-962CFF03D0EE}" type="presParOf" srcId="{4F684AB5-57EB-4D9F-8BBA-C4032F4AD33E}" destId="{7F0AA842-4FB4-4C07-A71F-ADBF565A41BF}" srcOrd="4" destOrd="0" presId="urn:microsoft.com/office/officeart/2005/8/layout/funnel1"/>
    <dgm:cxn modelId="{5102E31B-F702-4CF3-9ECB-18B846C19B13}" type="presParOf" srcId="{4F684AB5-57EB-4D9F-8BBA-C4032F4AD33E}" destId="{4BEB8AA2-C4FF-413A-951F-2CDDD665266A}" srcOrd="5" destOrd="0" presId="urn:microsoft.com/office/officeart/2005/8/layout/funnel1"/>
    <dgm:cxn modelId="{2D680426-8A83-40C5-B158-09FFC1080DD6}" type="presParOf" srcId="{4F684AB5-57EB-4D9F-8BBA-C4032F4AD33E}" destId="{CAF0CDE4-88AC-477A-820A-FC44AA8A1D3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69A00-2287-4DEE-98DA-94DFF52DC3F3}">
      <dsp:nvSpPr>
        <dsp:cNvPr id="0" name=""/>
        <dsp:cNvSpPr/>
      </dsp:nvSpPr>
      <dsp:spPr>
        <a:xfrm>
          <a:off x="980613" y="145960"/>
          <a:ext cx="2896758" cy="100600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070B6-C756-436B-8BF8-8A5F19DD0237}">
      <dsp:nvSpPr>
        <dsp:cNvPr id="0" name=""/>
        <dsp:cNvSpPr/>
      </dsp:nvSpPr>
      <dsp:spPr>
        <a:xfrm>
          <a:off x="2148346" y="2609328"/>
          <a:ext cx="570274" cy="359287"/>
        </a:xfrm>
        <a:prstGeom prst="downArrow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E6D0E-4070-4665-9F81-D2896D47E58D}">
      <dsp:nvSpPr>
        <dsp:cNvPr id="0" name=""/>
        <dsp:cNvSpPr/>
      </dsp:nvSpPr>
      <dsp:spPr>
        <a:xfrm>
          <a:off x="625448" y="2864725"/>
          <a:ext cx="3616071" cy="673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Separate </a:t>
          </a:r>
          <a:r>
            <a:rPr lang="de-DE" sz="1600" kern="1200" dirty="0" err="1"/>
            <a:t>model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</a:t>
          </a:r>
          <a:r>
            <a:rPr lang="de-DE" sz="1600" kern="1200" dirty="0" err="1"/>
            <a:t>each</a:t>
          </a:r>
          <a:r>
            <a:rPr lang="de-DE" sz="1600" kern="1200" dirty="0"/>
            <a:t> </a:t>
          </a:r>
          <a:r>
            <a:rPr lang="de-DE" sz="1600" kern="1200" dirty="0" err="1"/>
            <a:t>locality</a:t>
          </a:r>
          <a:endParaRPr lang="en-GB" sz="1600" kern="1200" dirty="0"/>
        </a:p>
      </dsp:txBody>
      <dsp:txXfrm>
        <a:off x="625448" y="2864725"/>
        <a:ext cx="3616071" cy="673664"/>
      </dsp:txXfrm>
    </dsp:sp>
    <dsp:sp modelId="{719F3D84-D845-48F7-B021-CC9E30BD0E2E}">
      <dsp:nvSpPr>
        <dsp:cNvPr id="0" name=""/>
        <dsp:cNvSpPr/>
      </dsp:nvSpPr>
      <dsp:spPr>
        <a:xfrm>
          <a:off x="2033776" y="1229662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Feature</a:t>
          </a:r>
          <a:r>
            <a:rPr lang="de-DE" sz="1100" kern="1200" dirty="0"/>
            <a:t> </a:t>
          </a:r>
          <a:r>
            <a:rPr lang="de-DE" sz="1400" kern="1200" dirty="0" err="1"/>
            <a:t>engi-neering</a:t>
          </a:r>
          <a:endParaRPr lang="en-GB" sz="1100" kern="1200" dirty="0"/>
        </a:p>
      </dsp:txBody>
      <dsp:txXfrm>
        <a:off x="2181760" y="1377646"/>
        <a:ext cx="714529" cy="714529"/>
      </dsp:txXfrm>
    </dsp:sp>
    <dsp:sp modelId="{7F0AA842-4FB4-4C07-A71F-ADBF565A41BF}">
      <dsp:nvSpPr>
        <dsp:cNvPr id="0" name=""/>
        <dsp:cNvSpPr/>
      </dsp:nvSpPr>
      <dsp:spPr>
        <a:xfrm>
          <a:off x="1310709" y="471565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collec-tion</a:t>
          </a:r>
          <a:endParaRPr lang="en-GB" sz="1400" kern="1200" dirty="0"/>
        </a:p>
      </dsp:txBody>
      <dsp:txXfrm>
        <a:off x="1458693" y="619549"/>
        <a:ext cx="714529" cy="714529"/>
      </dsp:txXfrm>
    </dsp:sp>
    <dsp:sp modelId="{4BEB8AA2-C4FF-413A-951F-2CDDD665266A}">
      <dsp:nvSpPr>
        <dsp:cNvPr id="0" name=""/>
        <dsp:cNvSpPr/>
      </dsp:nvSpPr>
      <dsp:spPr>
        <a:xfrm>
          <a:off x="2343662" y="227249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Basic </a:t>
          </a:r>
          <a:r>
            <a:rPr lang="de-DE" sz="1400" kern="1200" dirty="0" err="1"/>
            <a:t>model</a:t>
          </a:r>
          <a:r>
            <a:rPr lang="de-DE" sz="1400" kern="1200" dirty="0"/>
            <a:t> </a:t>
          </a:r>
          <a:r>
            <a:rPr lang="de-DE" sz="1400" kern="1200" dirty="0" err="1"/>
            <a:t>idea</a:t>
          </a:r>
          <a:endParaRPr lang="en-GB" sz="1400" kern="1200" dirty="0"/>
        </a:p>
      </dsp:txBody>
      <dsp:txXfrm>
        <a:off x="2491646" y="375233"/>
        <a:ext cx="714529" cy="714529"/>
      </dsp:txXfrm>
    </dsp:sp>
    <dsp:sp modelId="{CAF0CDE4-88AC-477A-820A-FC44AA8A1D33}">
      <dsp:nvSpPr>
        <dsp:cNvPr id="0" name=""/>
        <dsp:cNvSpPr/>
      </dsp:nvSpPr>
      <dsp:spPr>
        <a:xfrm>
          <a:off x="861599" y="22455"/>
          <a:ext cx="3143769" cy="251501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20/06/2023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20/06/2023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91601"/>
            <a:ext cx="646428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7139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21" r:id="rId2"/>
    <p:sldLayoutId id="2147483704" r:id="rId3"/>
    <p:sldLayoutId id="2147483723" r:id="rId4"/>
    <p:sldLayoutId id="2147483711" r:id="rId5"/>
    <p:sldLayoutId id="2147483703" r:id="rId6"/>
    <p:sldLayoutId id="2147483720" r:id="rId7"/>
    <p:sldLayoutId id="2147483722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3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ysrc.org/pdf/Reports/2014%20IRM%20Report%20Appendicies%20%20Final%2012-6-13.pdf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10" Type="http://schemas.openxmlformats.org/officeDocument/2006/relationships/image" Target="../media/image23.sv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3429000"/>
            <a:ext cx="8508999" cy="1966980"/>
          </a:xfrm>
        </p:spPr>
        <p:txBody>
          <a:bodyPr/>
          <a:lstStyle/>
          <a:p>
            <a:r>
              <a:rPr lang="de-DE" dirty="0"/>
              <a:t>Máté Borvendég, Susanne Hantke</a:t>
            </a:r>
          </a:p>
          <a:p>
            <a:br>
              <a:rPr lang="de-DE" dirty="0"/>
            </a:b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Management</a:t>
            </a:r>
          </a:p>
          <a:p>
            <a:r>
              <a:rPr lang="de-DE" dirty="0"/>
              <a:t>Center </a:t>
            </a:r>
            <a:r>
              <a:rPr lang="de-DE" dirty="0" err="1"/>
              <a:t>of</a:t>
            </a:r>
            <a:r>
              <a:rPr lang="de-DE" dirty="0"/>
              <a:t> Energy </a:t>
            </a:r>
            <a:r>
              <a:rPr lang="de-DE" dirty="0" err="1"/>
              <a:t>Markets</a:t>
            </a:r>
            <a:endParaRPr lang="de-DE" dirty="0"/>
          </a:p>
          <a:p>
            <a:endParaRPr lang="de-DE" dirty="0"/>
          </a:p>
          <a:p>
            <a:r>
              <a:rPr lang="de-DE" dirty="0"/>
              <a:t>Munich, 2</a:t>
            </a:r>
            <a:r>
              <a:rPr lang="hu-HU" dirty="0"/>
              <a:t>2</a:t>
            </a:r>
            <a:r>
              <a:rPr lang="de-DE" baseline="30000" dirty="0" err="1"/>
              <a:t>st</a:t>
            </a:r>
            <a:r>
              <a:rPr lang="de-DE" dirty="0"/>
              <a:t> June 2023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60890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dirty="0"/>
              <a:t>Can Capacity Markets ensure sufficient Investment in Power Generation?</a:t>
            </a:r>
            <a:br>
              <a:rPr lang="en-GB" dirty="0">
                <a:solidFill>
                  <a:srgbClr val="FF0000"/>
                </a:solidFill>
              </a:rPr>
            </a:br>
            <a:br>
              <a:rPr lang="de-DE" sz="800" dirty="0"/>
            </a:br>
            <a:r>
              <a:rPr lang="de-DE" sz="2400" dirty="0" err="1"/>
              <a:t>Evidence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US-American Independent System Operators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35" y="2494026"/>
            <a:ext cx="8031676" cy="3962400"/>
          </a:xfrm>
        </p:spPr>
        <p:txBody>
          <a:bodyPr/>
          <a:lstStyle/>
          <a:p>
            <a:r>
              <a:rPr lang="de-DE" b="1" dirty="0" err="1"/>
              <a:t>Installed</a:t>
            </a:r>
            <a:r>
              <a:rPr lang="de-DE" b="1" dirty="0"/>
              <a:t> </a:t>
            </a:r>
            <a:r>
              <a:rPr lang="de-DE" b="1" dirty="0" err="1"/>
              <a:t>Capacities</a:t>
            </a:r>
            <a:r>
              <a:rPr lang="de-DE" b="1" dirty="0"/>
              <a:t>: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Mapping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electricity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market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≈ </a:t>
            </a:r>
            <a:r>
              <a:rPr lang="de-DE" dirty="0" err="1">
                <a:sym typeface="Wingdings" panose="05000000000000000000" pitchFamily="2" charset="2"/>
              </a:rPr>
              <a:t>counties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Assign</a:t>
            </a:r>
            <a:r>
              <a:rPr lang="de-DE" dirty="0">
                <a:sym typeface="Wingdings" panose="05000000000000000000" pitchFamily="2" charset="2"/>
              </a:rPr>
              <a:t> power plants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Aggregate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461963" lvl="1" indent="-285750">
              <a:buFontTx/>
              <a:buChar char="-"/>
            </a:pPr>
            <a:r>
              <a:rPr lang="de-DE" dirty="0" err="1"/>
              <a:t>Upsampling</a:t>
            </a:r>
            <a:r>
              <a:rPr lang="de-DE" dirty="0"/>
              <a:t> (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monthly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before</a:t>
            </a:r>
            <a:r>
              <a:rPr lang="de-DE" dirty="0">
                <a:sym typeface="Wingdings" panose="05000000000000000000" pitchFamily="2" charset="2"/>
              </a:rPr>
              <a:t> 2017</a:t>
            </a: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b="1" dirty="0">
                <a:sym typeface="Wingdings" panose="05000000000000000000" pitchFamily="2" charset="2"/>
              </a:rPr>
              <a:t>Prices: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Natural gas power plants </a:t>
            </a:r>
            <a:r>
              <a:rPr lang="hu-HU" dirty="0" err="1">
                <a:sym typeface="Wingdings" panose="05000000000000000000" pitchFamily="2" charset="2"/>
              </a:rPr>
              <a:t>are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constructed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approximately</a:t>
            </a:r>
            <a:r>
              <a:rPr lang="de-DE" dirty="0">
                <a:sym typeface="Wingdings" panose="05000000000000000000" pitchFamily="2" charset="2"/>
              </a:rPr>
              <a:t> 2</a:t>
            </a:r>
            <a:r>
              <a:rPr lang="hu-HU" dirty="0">
                <a:sym typeface="Wingdings" panose="05000000000000000000" pitchFamily="2" charset="2"/>
              </a:rPr>
              <a:t>-4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Prices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auctions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cannot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influence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capacity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expansion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Time lags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4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considered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account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planning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period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Mapping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zonal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prices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localities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mean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Downsampling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hourly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monthly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Data </a:t>
            </a:r>
            <a:r>
              <a:rPr lang="en-US" sz="2000" dirty="0">
                <a:solidFill>
                  <a:srgbClr val="0065BD"/>
                </a:solidFill>
              </a:rPr>
              <a:t>Wrangling</a:t>
            </a:r>
            <a:r>
              <a:rPr lang="de-DE" sz="2000" dirty="0">
                <a:solidFill>
                  <a:srgbClr val="0065BD"/>
                </a:solidFill>
              </a:rPr>
              <a:t> and Feature Engineering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pic>
        <p:nvPicPr>
          <p:cNvPr id="9" name="Grafik 8" descr="Dollar">
            <a:extLst>
              <a:ext uri="{FF2B5EF4-FFF2-40B4-BE49-F238E27FC236}">
                <a16:creationId xmlns:a16="http://schemas.microsoft.com/office/drawing/2014/main" id="{E25778A7-1DD0-4E06-92CB-CC82B9C0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89" y="4115226"/>
            <a:ext cx="360000" cy="360000"/>
          </a:xfrm>
          <a:prstGeom prst="rect">
            <a:avLst/>
          </a:prstGeom>
        </p:spPr>
      </p:pic>
      <p:pic>
        <p:nvPicPr>
          <p:cNvPr id="11" name="Grafik 10" descr="Fabrik">
            <a:extLst>
              <a:ext uri="{FF2B5EF4-FFF2-40B4-BE49-F238E27FC236}">
                <a16:creationId xmlns:a16="http://schemas.microsoft.com/office/drawing/2014/main" id="{BCABB102-2AAA-47D7-803B-D02877904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89" y="2416768"/>
            <a:ext cx="360000" cy="360000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4418816-DEF7-41EC-BF34-0077517EF8F0}"/>
              </a:ext>
            </a:extLst>
          </p:cNvPr>
          <p:cNvGrpSpPr>
            <a:grpSpLocks noChangeAspect="1"/>
          </p:cNvGrpSpPr>
          <p:nvPr/>
        </p:nvGrpSpPr>
        <p:grpSpPr>
          <a:xfrm rot="21145041">
            <a:off x="6380419" y="2935665"/>
            <a:ext cx="2517791" cy="1651791"/>
            <a:chOff x="5432984" y="1199518"/>
            <a:chExt cx="3846024" cy="252892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27B6F259-8147-480E-849B-C4DC29848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95C6634-64C5-4C5C-8E3B-6F5879DBEB83}"/>
                </a:ext>
              </a:extLst>
            </p:cNvPr>
            <p:cNvSpPr txBox="1"/>
            <p:nvPr/>
          </p:nvSpPr>
          <p:spPr>
            <a:xfrm>
              <a:off x="8129064" y="2751387"/>
              <a:ext cx="1149944" cy="2569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9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94F5553-A9FB-41DF-BAFF-A000B9447BE4}"/>
                </a:ext>
              </a:extLst>
            </p:cNvPr>
            <p:cNvSpPr txBox="1"/>
            <p:nvPr/>
          </p:nvSpPr>
          <p:spPr>
            <a:xfrm>
              <a:off x="7128662" y="3471537"/>
              <a:ext cx="512021" cy="2569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9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4DD1231-CC5D-4BF0-9F43-60F5B3054DD9}"/>
                </a:ext>
              </a:extLst>
            </p:cNvPr>
            <p:cNvSpPr txBox="1"/>
            <p:nvPr/>
          </p:nvSpPr>
          <p:spPr>
            <a:xfrm>
              <a:off x="6799236" y="2098502"/>
              <a:ext cx="940151" cy="4475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900" b="1" dirty="0">
                  <a:solidFill>
                    <a:srgbClr val="777777"/>
                  </a:solidFill>
                  <a:latin typeface="+mn-lt"/>
                </a:rPr>
                <a:t>NYCA</a:t>
              </a:r>
            </a:p>
          </p:txBody>
        </p:sp>
        <p:sp>
          <p:nvSpPr>
            <p:cNvPr id="17" name="Textfeld 10">
              <a:extLst>
                <a:ext uri="{FF2B5EF4-FFF2-40B4-BE49-F238E27FC236}">
                  <a16:creationId xmlns:a16="http://schemas.microsoft.com/office/drawing/2014/main" id="{EE23E8CF-8043-4341-AB58-A95546128882}"/>
                </a:ext>
              </a:extLst>
            </p:cNvPr>
            <p:cNvSpPr txBox="1"/>
            <p:nvPr/>
          </p:nvSpPr>
          <p:spPr>
            <a:xfrm>
              <a:off x="6035294" y="3164055"/>
              <a:ext cx="1492486" cy="3196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9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900" b="1" dirty="0">
                <a:solidFill>
                  <a:srgbClr val="A9D576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99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sz="2000" dirty="0" err="1">
                <a:solidFill>
                  <a:srgbClr val="0065BD"/>
                </a:solidFill>
              </a:rPr>
              <a:t>Model</a:t>
            </a:r>
            <a:r>
              <a:rPr lang="hu-HU" sz="2000" dirty="0">
                <a:solidFill>
                  <a:srgbClr val="0065BD"/>
                </a:solidFill>
              </a:rPr>
              <a:t> A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63D1EBC7-C1B0-4468-C9E6-D7AD5D7C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9" y="2510913"/>
            <a:ext cx="3224213" cy="3671226"/>
          </a:xfrm>
        </p:spPr>
        <p:txBody>
          <a:bodyPr/>
          <a:lstStyle/>
          <a:p>
            <a:r>
              <a:rPr lang="hu-HU" b="1" dirty="0" err="1"/>
              <a:t>Results</a:t>
            </a:r>
            <a:r>
              <a:rPr lang="hu-HU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4-year-lagged </a:t>
            </a:r>
            <a:r>
              <a:rPr lang="hu-HU" dirty="0" err="1"/>
              <a:t>capacity</a:t>
            </a:r>
            <a:r>
              <a:rPr lang="hu-HU" dirty="0"/>
              <a:t> </a:t>
            </a:r>
            <a:r>
              <a:rPr lang="hu-HU" dirty="0" err="1"/>
              <a:t>prices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significant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positive</a:t>
            </a:r>
            <a:r>
              <a:rPr lang="hu-HU" dirty="0"/>
              <a:t> </a:t>
            </a:r>
            <a:r>
              <a:rPr lang="hu-HU" dirty="0" err="1"/>
              <a:t>coefficient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3- and 4-year-lagged </a:t>
            </a:r>
            <a:r>
              <a:rPr lang="hu-HU" dirty="0" err="1"/>
              <a:t>day-ahead</a:t>
            </a:r>
            <a:r>
              <a:rPr lang="hu-HU" dirty="0"/>
              <a:t> </a:t>
            </a:r>
            <a:r>
              <a:rPr lang="hu-HU" dirty="0" err="1"/>
              <a:t>prices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significant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negative</a:t>
            </a:r>
            <a:r>
              <a:rPr lang="hu-HU" dirty="0"/>
              <a:t> </a:t>
            </a:r>
            <a:r>
              <a:rPr lang="hu-HU" dirty="0" err="1"/>
              <a:t>coefficient</a:t>
            </a:r>
            <a:endParaRPr lang="hu-HU" dirty="0"/>
          </a:p>
          <a:p>
            <a:endParaRPr lang="hu-HU" dirty="0"/>
          </a:p>
          <a:p>
            <a:r>
              <a:rPr lang="hu-HU" b="1" dirty="0" err="1"/>
              <a:t>Conclusion</a:t>
            </a:r>
            <a:r>
              <a:rPr lang="hu-HU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multicollinearity</a:t>
            </a:r>
            <a:r>
              <a:rPr lang="hu-HU" dirty="0"/>
              <a:t> </a:t>
            </a:r>
            <a:r>
              <a:rPr lang="hu-HU" dirty="0" err="1"/>
              <a:t>due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correlation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power</a:t>
            </a:r>
            <a:r>
              <a:rPr lang="hu-HU" dirty="0"/>
              <a:t> and </a:t>
            </a:r>
            <a:r>
              <a:rPr lang="hu-HU" dirty="0" err="1"/>
              <a:t>gas</a:t>
            </a:r>
            <a:r>
              <a:rPr lang="hu-HU" dirty="0"/>
              <a:t> </a:t>
            </a:r>
            <a:r>
              <a:rPr lang="hu-HU" dirty="0" err="1"/>
              <a:t>price</a:t>
            </a:r>
            <a:r>
              <a:rPr lang="hu-HU" dirty="0"/>
              <a:t> </a:t>
            </a:r>
            <a:r>
              <a:rPr lang="hu-HU" dirty="0" err="1"/>
              <a:t>features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2E70B8-D8A0-BADC-95A7-083AA860E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127" y="1522988"/>
            <a:ext cx="530808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4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9" y="2510913"/>
            <a:ext cx="3224213" cy="3671226"/>
          </a:xfrm>
        </p:spPr>
        <p:txBody>
          <a:bodyPr/>
          <a:lstStyle/>
          <a:p>
            <a:r>
              <a:rPr lang="hu-HU" b="1" dirty="0" err="1"/>
              <a:t>Results</a:t>
            </a:r>
            <a:r>
              <a:rPr lang="hu-HU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Stronger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NYCA and NYC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ICAP </a:t>
            </a:r>
            <a:r>
              <a:rPr lang="hu-HU" dirty="0" err="1"/>
              <a:t>prices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significant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negative</a:t>
            </a:r>
            <a:r>
              <a:rPr lang="hu-HU" dirty="0"/>
              <a:t> </a:t>
            </a:r>
            <a:r>
              <a:rPr lang="hu-HU" dirty="0" err="1"/>
              <a:t>coefficients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Day-</a:t>
            </a:r>
            <a:r>
              <a:rPr lang="hu-HU" dirty="0" err="1"/>
              <a:t>ahead</a:t>
            </a:r>
            <a:r>
              <a:rPr lang="hu-HU" dirty="0"/>
              <a:t> </a:t>
            </a:r>
            <a:r>
              <a:rPr lang="hu-HU" dirty="0" err="1"/>
              <a:t>prices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insignificant</a:t>
            </a:r>
            <a:endParaRPr lang="hu-HU" dirty="0"/>
          </a:p>
          <a:p>
            <a:endParaRPr lang="hu-HU" dirty="0"/>
          </a:p>
          <a:p>
            <a:r>
              <a:rPr lang="hu-HU" b="1" dirty="0" err="1"/>
              <a:t>Conclusion</a:t>
            </a:r>
            <a:r>
              <a:rPr lang="hu-HU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describes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capacity</a:t>
            </a:r>
            <a:r>
              <a:rPr lang="hu-HU" dirty="0"/>
              <a:t> market </a:t>
            </a:r>
            <a:r>
              <a:rPr lang="hu-HU" dirty="0" err="1"/>
              <a:t>fundamental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Inverse</a:t>
            </a:r>
            <a:r>
              <a:rPr lang="hu-HU" dirty="0"/>
              <a:t>: </a:t>
            </a:r>
            <a:r>
              <a:rPr lang="hu-HU" dirty="0" err="1"/>
              <a:t>marginal</a:t>
            </a:r>
            <a:r>
              <a:rPr lang="hu-HU" dirty="0"/>
              <a:t> </a:t>
            </a:r>
            <a:r>
              <a:rPr lang="hu-HU" dirty="0" err="1"/>
              <a:t>effect</a:t>
            </a:r>
            <a:r>
              <a:rPr lang="hu-HU" dirty="0"/>
              <a:t> of </a:t>
            </a:r>
            <a:r>
              <a:rPr lang="hu-HU" dirty="0" err="1"/>
              <a:t>oversupply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ICAP </a:t>
            </a:r>
            <a:r>
              <a:rPr lang="hu-HU" dirty="0" err="1"/>
              <a:t>prices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sz="2000" dirty="0" err="1">
                <a:solidFill>
                  <a:srgbClr val="0065BD"/>
                </a:solidFill>
              </a:rPr>
              <a:t>Model</a:t>
            </a:r>
            <a:r>
              <a:rPr lang="hu-HU" sz="2000" dirty="0">
                <a:solidFill>
                  <a:srgbClr val="0065BD"/>
                </a:solidFill>
              </a:rPr>
              <a:t> B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65EEA-BC9D-3E17-8049-37D725AB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2" y="1445975"/>
            <a:ext cx="530808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6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b="1" dirty="0"/>
              <a:t>Model </a:t>
            </a:r>
            <a:r>
              <a:rPr lang="de-DE" b="1" dirty="0" err="1"/>
              <a:t>evaluation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Statistically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: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hu-HU" dirty="0"/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dirty="0" err="1"/>
              <a:t>Wholesale</a:t>
            </a:r>
            <a:r>
              <a:rPr lang="hu-HU" dirty="0"/>
              <a:t> </a:t>
            </a:r>
            <a:r>
              <a:rPr lang="hu-HU" dirty="0" err="1"/>
              <a:t>power</a:t>
            </a:r>
            <a:r>
              <a:rPr lang="hu-HU" dirty="0"/>
              <a:t> </a:t>
            </a:r>
            <a:r>
              <a:rPr lang="hu-HU" dirty="0" err="1"/>
              <a:t>prices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Variance</a:t>
            </a:r>
            <a:r>
              <a:rPr lang="de-DE" dirty="0"/>
              <a:t> in </a:t>
            </a:r>
            <a:r>
              <a:rPr lang="hu-HU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hu-HU" dirty="0"/>
              <a:t> / </a:t>
            </a:r>
            <a:r>
              <a:rPr lang="hu-HU" dirty="0" err="1"/>
              <a:t>oversupply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hu-HU" dirty="0"/>
              <a:t>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R² = 33-55%,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locality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de-DE" dirty="0"/>
          </a:p>
          <a:p>
            <a:pPr>
              <a:spcBef>
                <a:spcPts val="600"/>
              </a:spcBef>
            </a:pPr>
            <a:r>
              <a:rPr lang="de-DE" b="1" dirty="0"/>
              <a:t>Interpretation: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</a:t>
            </a:r>
            <a:r>
              <a:rPr lang="hu-HU" dirty="0"/>
              <a:t>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significantly</a:t>
            </a:r>
            <a:r>
              <a:rPr lang="hu-HU" dirty="0"/>
              <a:t> </a:t>
            </a:r>
            <a:r>
              <a:rPr lang="hu-HU" dirty="0" err="1"/>
              <a:t>ensured</a:t>
            </a:r>
            <a:r>
              <a:rPr lang="hu-HU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hu-HU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forced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UCAP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serving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procure</a:t>
            </a:r>
            <a:endParaRPr lang="de-DE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Capacity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prices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reflection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technical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decision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made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ISO</a:t>
            </a:r>
            <a:endParaRPr lang="de-DE" dirty="0"/>
          </a:p>
          <a:p>
            <a:pPr>
              <a:spcBef>
                <a:spcPts val="600"/>
              </a:spcBef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  <p:pic>
        <p:nvPicPr>
          <p:cNvPr id="7" name="Grafik 6" descr="Zahnräder">
            <a:extLst>
              <a:ext uri="{FF2B5EF4-FFF2-40B4-BE49-F238E27FC236}">
                <a16:creationId xmlns:a16="http://schemas.microsoft.com/office/drawing/2014/main" id="{4374DBF1-E8FC-4D8C-843F-841E8A5D3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90" y="1762188"/>
            <a:ext cx="396000" cy="396000"/>
          </a:xfrm>
          <a:prstGeom prst="rect">
            <a:avLst/>
          </a:prstGeom>
        </p:spPr>
      </p:pic>
      <p:pic>
        <p:nvPicPr>
          <p:cNvPr id="8" name="Grafik 7" descr="Glühbirne und Zahnrad">
            <a:extLst>
              <a:ext uri="{FF2B5EF4-FFF2-40B4-BE49-F238E27FC236}">
                <a16:creationId xmlns:a16="http://schemas.microsoft.com/office/drawing/2014/main" id="{84D64E31-E623-43C8-A879-F20F12F0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90" y="409861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3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b="1" dirty="0"/>
              <a:t>Model </a:t>
            </a:r>
            <a:r>
              <a:rPr lang="de-DE" b="1" dirty="0" err="1"/>
              <a:t>results</a:t>
            </a:r>
            <a:r>
              <a:rPr lang="de-DE" b="1" dirty="0"/>
              <a:t> vs. </a:t>
            </a:r>
            <a:r>
              <a:rPr lang="de-DE" b="1" dirty="0" err="1"/>
              <a:t>data</a:t>
            </a:r>
            <a:r>
              <a:rPr lang="de-DE" b="1" dirty="0"/>
              <a:t>:</a:t>
            </a:r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r>
              <a:rPr lang="de-DE" b="1" dirty="0"/>
              <a:t>Statistical </a:t>
            </a:r>
            <a:r>
              <a:rPr lang="de-DE" b="1" dirty="0" err="1"/>
              <a:t>problems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Multicollinearity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hu-HU" dirty="0" err="1"/>
              <a:t>Autocorrelation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Discussion</a:t>
            </a:r>
            <a:endParaRPr lang="en-GB" dirty="0"/>
          </a:p>
        </p:txBody>
      </p:sp>
      <p:pic>
        <p:nvPicPr>
          <p:cNvPr id="9" name="Grafik 8" descr="Warnung">
            <a:extLst>
              <a:ext uri="{FF2B5EF4-FFF2-40B4-BE49-F238E27FC236}">
                <a16:creationId xmlns:a16="http://schemas.microsoft.com/office/drawing/2014/main" id="{584A03EF-A2C5-40B3-A463-EA102CE4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090" y="5262308"/>
            <a:ext cx="324000" cy="324000"/>
          </a:xfrm>
          <a:prstGeom prst="rect">
            <a:avLst/>
          </a:prstGeom>
        </p:spPr>
      </p:pic>
      <p:pic>
        <p:nvPicPr>
          <p:cNvPr id="11" name="Grafik 10" descr="Glühbirne und Zahnrad">
            <a:extLst>
              <a:ext uri="{FF2B5EF4-FFF2-40B4-BE49-F238E27FC236}">
                <a16:creationId xmlns:a16="http://schemas.microsoft.com/office/drawing/2014/main" id="{3D5B773F-2933-4750-A4E2-06EC249E8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90" y="1693364"/>
            <a:ext cx="396000" cy="396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DCF5E0E-BD92-4481-A407-FB110B566748}"/>
              </a:ext>
            </a:extLst>
          </p:cNvPr>
          <p:cNvSpPr txBox="1"/>
          <p:nvPr/>
        </p:nvSpPr>
        <p:spPr>
          <a:xfrm>
            <a:off x="4237702" y="5664964"/>
            <a:ext cx="4227871" cy="826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sz="1600" dirty="0"/>
              <a:t>Right time lags (</a:t>
            </a:r>
            <a:r>
              <a:rPr lang="de-DE" sz="1600" dirty="0" err="1"/>
              <a:t>investors</a:t>
            </a:r>
            <a:r>
              <a:rPr lang="de-DE" sz="1600" dirty="0"/>
              <a:t>‘ </a:t>
            </a:r>
            <a:r>
              <a:rPr lang="de-DE" sz="1600" dirty="0" err="1"/>
              <a:t>hesitation</a:t>
            </a:r>
            <a:r>
              <a:rPr lang="de-DE" sz="1600" dirty="0"/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sz="1600" dirty="0" err="1"/>
              <a:t>Omitted</a:t>
            </a:r>
            <a:r>
              <a:rPr lang="de-DE" sz="1600" dirty="0"/>
              <a:t> variables</a:t>
            </a:r>
          </a:p>
          <a:p>
            <a:pPr>
              <a:lnSpc>
                <a:spcPct val="114000"/>
              </a:lnSpc>
            </a:pPr>
            <a:endParaRPr lang="en-GB" sz="1600" dirty="0" err="1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9D5BEB-088A-A7D7-4E00-04CAB7FDB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372" y="2084164"/>
            <a:ext cx="4096566" cy="30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A3CDFA-198C-1CAB-08E0-83B4BD48DE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656" y="2084164"/>
            <a:ext cx="4096566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2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3" y="1762188"/>
            <a:ext cx="7943186" cy="4699572"/>
          </a:xfrm>
        </p:spPr>
        <p:txBody>
          <a:bodyPr/>
          <a:lstStyle/>
          <a:p>
            <a:pPr defTabSz="360000">
              <a:spcBef>
                <a:spcPts val="1200"/>
              </a:spcBef>
            </a:pP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hu-HU" dirty="0" err="1"/>
              <a:t>significantly</a:t>
            </a:r>
            <a:r>
              <a:rPr lang="hu-HU" dirty="0"/>
              <a:t>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acc.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hu-HU" dirty="0"/>
              <a:t>s</a:t>
            </a:r>
            <a:endParaRPr lang="de-DE" dirty="0"/>
          </a:p>
          <a:p>
            <a:pPr defTabSz="360000">
              <a:spcBef>
                <a:spcPts val="1200"/>
              </a:spcBef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Model</a:t>
            </a:r>
            <a:r>
              <a:rPr lang="hu-HU" dirty="0"/>
              <a:t> B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fundamental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and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– 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expansion</a:t>
            </a:r>
            <a:endParaRPr lang="de-DE" dirty="0"/>
          </a:p>
          <a:p>
            <a:pPr defTabSz="360000">
              <a:spcBef>
                <a:spcPts val="1200"/>
              </a:spcBef>
            </a:pP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b="1" dirty="0"/>
              <a:t>in </a:t>
            </a:r>
            <a:r>
              <a:rPr lang="de-DE" b="1" dirty="0" err="1"/>
              <a:t>first</a:t>
            </a:r>
            <a:r>
              <a:rPr lang="de-DE" b="1" dirty="0"/>
              <a:t> </a:t>
            </a:r>
            <a:r>
              <a:rPr lang="de-DE" b="1" dirty="0" err="1"/>
              <a:t>years</a:t>
            </a:r>
            <a:r>
              <a:rPr lang="de-DE" b="1" dirty="0"/>
              <a:t> </a:t>
            </a:r>
            <a:r>
              <a:rPr lang="de-DE" dirty="0"/>
              <a:t>after </a:t>
            </a:r>
            <a:r>
              <a:rPr lang="de-DE" dirty="0" err="1"/>
              <a:t>installation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(</a:t>
            </a:r>
            <a:r>
              <a:rPr lang="de-DE" dirty="0" err="1"/>
              <a:t>early</a:t>
            </a:r>
            <a:r>
              <a:rPr lang="de-DE" dirty="0"/>
              <a:t> 2000‘s),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an </a:t>
            </a:r>
            <a:r>
              <a:rPr lang="de-DE" b="1" dirty="0" err="1"/>
              <a:t>increase</a:t>
            </a:r>
            <a:r>
              <a:rPr lang="de-DE" b="1" dirty="0"/>
              <a:t> in </a:t>
            </a:r>
            <a:r>
              <a:rPr lang="de-DE" b="1" dirty="0" err="1"/>
              <a:t>installed</a:t>
            </a:r>
            <a:r>
              <a:rPr lang="de-DE" b="1" dirty="0"/>
              <a:t> </a:t>
            </a:r>
            <a:r>
              <a:rPr lang="de-DE" b="1" dirty="0" err="1"/>
              <a:t>capacity</a:t>
            </a:r>
            <a:endParaRPr lang="de-DE" b="1" dirty="0"/>
          </a:p>
          <a:p>
            <a:pPr defTabSz="360000">
              <a:spcBef>
                <a:spcPts val="1200"/>
              </a:spcBef>
            </a:pPr>
            <a:r>
              <a:rPr lang="de-DE" b="1" dirty="0"/>
              <a:t>Security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supply</a:t>
            </a:r>
            <a:r>
              <a:rPr lang="de-DE" b="1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de-DE" dirty="0"/>
          </a:p>
          <a:p>
            <a:pPr defTabSz="360000">
              <a:spcBef>
                <a:spcPts val="600"/>
              </a:spcBef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solved</a:t>
            </a:r>
            <a:r>
              <a:rPr lang="de-DE" dirty="0"/>
              <a:t> but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consumer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>
                <a:sym typeface="Wingdings" panose="05000000000000000000" pitchFamily="2" charset="2"/>
              </a:rPr>
              <a:t> </a:t>
            </a:r>
            <a:endParaRPr lang="de-DE" dirty="0"/>
          </a:p>
          <a:p>
            <a:pPr defTabSz="360000">
              <a:spcBef>
                <a:spcPts val="1200"/>
              </a:spcBef>
            </a:pPr>
            <a:r>
              <a:rPr lang="de-DE" dirty="0"/>
              <a:t>Expert </a:t>
            </a:r>
            <a:r>
              <a:rPr lang="de-DE" dirty="0" err="1"/>
              <a:t>surveys</a:t>
            </a:r>
            <a:r>
              <a:rPr lang="de-DE" dirty="0"/>
              <a:t> </a:t>
            </a:r>
          </a:p>
          <a:p>
            <a:pPr marL="646113" lvl="2" indent="-285750" defTabSz="360000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achieved</a:t>
            </a:r>
            <a:endParaRPr lang="de-DE" dirty="0"/>
          </a:p>
          <a:p>
            <a:pPr lvl="2" indent="0" defTabSz="360000">
              <a:lnSpc>
                <a:spcPct val="113000"/>
              </a:lnSpc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i="1" dirty="0"/>
              <a:t>but</a:t>
            </a:r>
          </a:p>
          <a:p>
            <a:pPr marL="646113" lvl="2" indent="-285750" defTabSz="360000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suspect</a:t>
            </a:r>
            <a:r>
              <a:rPr lang="de-DE" dirty="0"/>
              <a:t> </a:t>
            </a:r>
            <a:r>
              <a:rPr lang="de-DE" dirty="0" err="1"/>
              <a:t>economically</a:t>
            </a:r>
            <a:r>
              <a:rPr lang="de-DE" dirty="0"/>
              <a:t> </a:t>
            </a:r>
            <a:r>
              <a:rPr lang="de-DE" dirty="0" err="1"/>
              <a:t>inefficient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design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excess</a:t>
            </a:r>
            <a:r>
              <a:rPr lang="de-DE" b="1" dirty="0"/>
              <a:t> </a:t>
            </a:r>
            <a:r>
              <a:rPr lang="de-DE" b="1" dirty="0" err="1"/>
              <a:t>generation</a:t>
            </a:r>
            <a:r>
              <a:rPr lang="de-DE" b="1" dirty="0"/>
              <a:t> </a:t>
            </a:r>
            <a:r>
              <a:rPr lang="de-DE" b="1" dirty="0" err="1"/>
              <a:t>capacity</a:t>
            </a: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r>
              <a:rPr lang="de-DE" b="1" dirty="0">
                <a:sym typeface="Wingdings" panose="05000000000000000000" pitchFamily="2" charset="2"/>
              </a:rPr>
              <a:t>Initial </a:t>
            </a:r>
            <a:r>
              <a:rPr lang="de-DE" b="1" dirty="0" err="1">
                <a:sym typeface="Wingdings" panose="05000000000000000000" pitchFamily="2" charset="2"/>
              </a:rPr>
              <a:t>goal</a:t>
            </a:r>
            <a:r>
              <a:rPr lang="de-DE" b="1" dirty="0">
                <a:sym typeface="Wingdings" panose="05000000000000000000" pitchFamily="2" charset="2"/>
              </a:rPr>
              <a:t> “</a:t>
            </a:r>
            <a:r>
              <a:rPr lang="de-DE" b="1" dirty="0" err="1"/>
              <a:t>ensure</a:t>
            </a:r>
            <a:r>
              <a:rPr lang="de-DE" b="1" dirty="0"/>
              <a:t> </a:t>
            </a:r>
            <a:r>
              <a:rPr lang="de-DE" b="1" dirty="0" err="1"/>
              <a:t>sufficient</a:t>
            </a:r>
            <a:r>
              <a:rPr lang="de-DE" b="1" dirty="0"/>
              <a:t> </a:t>
            </a:r>
            <a:r>
              <a:rPr lang="de-DE" b="1" dirty="0" err="1"/>
              <a:t>investment</a:t>
            </a:r>
            <a:r>
              <a:rPr lang="de-DE" b="1" dirty="0"/>
              <a:t> in </a:t>
            </a:r>
            <a:r>
              <a:rPr lang="de-DE" b="1" dirty="0" err="1"/>
              <a:t>generation</a:t>
            </a:r>
            <a:r>
              <a:rPr lang="de-DE" b="1" dirty="0"/>
              <a:t> </a:t>
            </a:r>
            <a:r>
              <a:rPr lang="de-DE" b="1" dirty="0" err="1"/>
              <a:t>capacity</a:t>
            </a:r>
            <a:r>
              <a:rPr lang="de-DE" b="1" dirty="0">
                <a:sym typeface="Wingdings" panose="05000000000000000000" pitchFamily="2" charset="2"/>
              </a:rPr>
              <a:t>“ </a:t>
            </a:r>
            <a:r>
              <a:rPr lang="de-DE" b="1" dirty="0" err="1">
                <a:sym typeface="Wingdings" panose="05000000000000000000" pitchFamily="2" charset="2"/>
              </a:rPr>
              <a:t>achieved</a:t>
            </a:r>
            <a:endParaRPr lang="hu-HU" b="1" dirty="0">
              <a:sym typeface="Wingdings" panose="05000000000000000000" pitchFamily="2" charset="2"/>
            </a:endParaRPr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endParaRPr lang="de-DE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</a:t>
            </a:r>
            <a:r>
              <a:rPr lang="de-DE" dirty="0" err="1"/>
              <a:t>Conclusion</a:t>
            </a:r>
            <a:endParaRPr lang="en-GB" dirty="0"/>
          </a:p>
        </p:txBody>
      </p:sp>
      <p:pic>
        <p:nvPicPr>
          <p:cNvPr id="7" name="Grafik 6" descr="Aufwärtstrend">
            <a:extLst>
              <a:ext uri="{FF2B5EF4-FFF2-40B4-BE49-F238E27FC236}">
                <a16:creationId xmlns:a16="http://schemas.microsoft.com/office/drawing/2014/main" id="{8651AB66-2B0D-41FC-92BE-6A0A04552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05" y="2851165"/>
            <a:ext cx="360000" cy="360000"/>
          </a:xfrm>
          <a:prstGeom prst="rect">
            <a:avLst/>
          </a:prstGeom>
        </p:spPr>
      </p:pic>
      <p:pic>
        <p:nvPicPr>
          <p:cNvPr id="9" name="Grafik 8" descr="Häkchen">
            <a:extLst>
              <a:ext uri="{FF2B5EF4-FFF2-40B4-BE49-F238E27FC236}">
                <a16:creationId xmlns:a16="http://schemas.microsoft.com/office/drawing/2014/main" id="{A2F3EA05-33B2-4FE8-8CF8-507CE2C0C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505" y="3589803"/>
            <a:ext cx="288000" cy="288000"/>
          </a:xfrm>
          <a:prstGeom prst="rect">
            <a:avLst/>
          </a:prstGeom>
        </p:spPr>
      </p:pic>
      <p:pic>
        <p:nvPicPr>
          <p:cNvPr id="13" name="Grafik 12" descr="Kundenbewertung">
            <a:extLst>
              <a:ext uri="{FF2B5EF4-FFF2-40B4-BE49-F238E27FC236}">
                <a16:creationId xmlns:a16="http://schemas.microsoft.com/office/drawing/2014/main" id="{D0FD874D-E105-4AEB-930F-69C06669F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505" y="4357785"/>
            <a:ext cx="360000" cy="360000"/>
          </a:xfrm>
          <a:prstGeom prst="rect">
            <a:avLst/>
          </a:prstGeom>
        </p:spPr>
      </p:pic>
      <p:pic>
        <p:nvPicPr>
          <p:cNvPr id="15" name="Grafik 14" descr="Chevron Pfeile">
            <a:extLst>
              <a:ext uri="{FF2B5EF4-FFF2-40B4-BE49-F238E27FC236}">
                <a16:creationId xmlns:a16="http://schemas.microsoft.com/office/drawing/2014/main" id="{8E53A764-42EB-4DAF-9BDE-09C673A73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505" y="1752356"/>
            <a:ext cx="324000" cy="324000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E78CC71-EF8D-4D7B-8839-598757D7FAC4}"/>
              </a:ext>
            </a:extLst>
          </p:cNvPr>
          <p:cNvSpPr/>
          <p:nvPr/>
        </p:nvSpPr>
        <p:spPr>
          <a:xfrm>
            <a:off x="384440" y="6020115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36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Data: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http://www.energyonline.com/Data/GenericData.aspx?DataId=13 (</a:t>
            </a:r>
            <a:r>
              <a:rPr lang="de-DE" sz="1200" dirty="0" err="1"/>
              <a:t>accessed</a:t>
            </a:r>
            <a:r>
              <a:rPr lang="de-DE" sz="1200" dirty="0"/>
              <a:t> on 14.06.2023)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http://www.energyonline.com/Data/GenericData.aspx?DataId=14&amp;NYISO___ISO_Load_Forecast </a:t>
            </a:r>
            <a:r>
              <a:rPr lang="de-DE" sz="1200" dirty="0"/>
              <a:t>(</a:t>
            </a:r>
            <a:r>
              <a:rPr lang="de-DE" sz="1200" dirty="0" err="1"/>
              <a:t>accessed</a:t>
            </a:r>
            <a:r>
              <a:rPr lang="de-DE" sz="1200" dirty="0"/>
              <a:t> on 14.06.2023)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https://www.eia.gov/electricity/data/eia860M/ (accessed on 03.05.2023)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https://www.nyiso.com/installed-capacity-market (accessed on 20.05.2023)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https://www.nyiso.com/energy-market-operational-data</a:t>
            </a:r>
            <a:endParaRPr lang="hu-HU" sz="1200" dirty="0"/>
          </a:p>
          <a:p>
            <a:pPr marL="285750" indent="-285750">
              <a:buFontTx/>
              <a:buChar char="-"/>
            </a:pPr>
            <a:r>
              <a:rPr lang="de-DE" sz="1200" dirty="0"/>
              <a:t>http://icap.nyiso.com/ucap/public/auc_view_spot_detail.do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Literature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ea typeface="+mn-lt"/>
                <a:cs typeface="+mn-lt"/>
              </a:rPr>
              <a:t>https://stoft.com/2021/02/frozen-electric-blackouts-intexas/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ea typeface="+mn-lt"/>
                <a:cs typeface="+mn-lt"/>
              </a:rPr>
              <a:t>See, P. C., </a:t>
            </a:r>
            <a:r>
              <a:rPr lang="en-US" sz="1200" dirty="0" err="1">
                <a:ea typeface="+mn-lt"/>
                <a:cs typeface="+mn-lt"/>
              </a:rPr>
              <a:t>Fosso</a:t>
            </a:r>
            <a:r>
              <a:rPr lang="en-US" sz="1200" dirty="0">
                <a:ea typeface="+mn-lt"/>
                <a:cs typeface="+mn-lt"/>
              </a:rPr>
              <a:t>, O. B., Wong, K. Y., &amp; </a:t>
            </a:r>
            <a:r>
              <a:rPr lang="en-US" sz="1200" dirty="0" err="1">
                <a:ea typeface="+mn-lt"/>
                <a:cs typeface="+mn-lt"/>
              </a:rPr>
              <a:t>Molinas</a:t>
            </a:r>
            <a:r>
              <a:rPr lang="en-US" sz="1200" dirty="0">
                <a:ea typeface="+mn-lt"/>
                <a:cs typeface="+mn-lt"/>
              </a:rPr>
              <a:t>, M. (2015). Flow-based forward capacity mechanism: an alternative to the regulated capacity remuneration mechanisms in electricity market with high RES penetration. </a:t>
            </a:r>
            <a:r>
              <a:rPr lang="en-US" sz="1200" i="1" dirty="0">
                <a:ea typeface="+mn-lt"/>
                <a:cs typeface="+mn-lt"/>
              </a:rPr>
              <a:t>IEEE Transactions on Sustainable Energy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i="1" dirty="0">
                <a:ea typeface="+mn-lt"/>
                <a:cs typeface="+mn-lt"/>
              </a:rPr>
              <a:t>7</a:t>
            </a:r>
            <a:r>
              <a:rPr lang="en-US" sz="1200" dirty="0">
                <a:ea typeface="+mn-lt"/>
                <a:cs typeface="+mn-lt"/>
              </a:rPr>
              <a:t>(2), 830-840.</a:t>
            </a:r>
          </a:p>
          <a:p>
            <a:pPr marL="285750" indent="-285750">
              <a:buFontTx/>
              <a:buChar char="-"/>
            </a:pPr>
            <a:r>
              <a:rPr lang="en-US" sz="1200" dirty="0" err="1">
                <a:ea typeface="+mn-lt"/>
                <a:cs typeface="+mn-lt"/>
              </a:rPr>
              <a:t>Botterud</a:t>
            </a:r>
            <a:r>
              <a:rPr lang="en-US" sz="1200" dirty="0">
                <a:ea typeface="+mn-lt"/>
                <a:cs typeface="+mn-lt"/>
              </a:rPr>
              <a:t>, A., &amp; Auer, H. (2020). Resource Adequacy with Increasing Shares of Wind and Solar Power: A Comparison of European and U.S. Electricity Market Designs. Economics of Energy and Environmental Policy, 9.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NYISO Training Documents: Installed Capacity (ICAP) Market, LSEs Capacity Obligations (https://www.nyiso.com/documents)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Bhagwat, P. C., de Vries, L. J., &amp; Hobbs, B. F. (2016). Expert survey on capacity markets in the US: Lessons for the EU. </a:t>
            </a:r>
            <a:r>
              <a:rPr lang="en-GB" sz="1200" i="1" dirty="0"/>
              <a:t>Utilities Policy</a:t>
            </a:r>
            <a:r>
              <a:rPr lang="en-GB" sz="1200" dirty="0"/>
              <a:t>, </a:t>
            </a:r>
            <a:r>
              <a:rPr lang="en-GB" sz="1200" i="1" dirty="0"/>
              <a:t>38</a:t>
            </a:r>
            <a:r>
              <a:rPr lang="en-GB" sz="1200" dirty="0"/>
              <a:t>, 11-17.</a:t>
            </a:r>
          </a:p>
          <a:p>
            <a:pPr marL="285750" indent="-285750">
              <a:buFontTx/>
              <a:buChar char="-"/>
            </a:pPr>
            <a:endParaRPr lang="en-US" dirty="0">
              <a:cs typeface="Arial"/>
            </a:endParaRP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9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5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Back-up </a:t>
            </a:r>
            <a:r>
              <a:rPr lang="de-DE" err="1"/>
              <a:t>slides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34069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Regressions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6C2DE-E9E7-223A-CC83-1C828EBDD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92" y="1497615"/>
            <a:ext cx="6691015" cy="48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9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BCDD33-BD54-F931-CB1A-A1D148FB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1762188"/>
            <a:ext cx="8226840" cy="4699572"/>
          </a:xfrm>
        </p:spPr>
        <p:txBody>
          <a:bodyPr/>
          <a:lstStyle/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Introduction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1.1   Relevance for the Topic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1.2   Research Question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1.3   Methodology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Context and Data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Empirical Strategy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Results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Discussion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Conclusion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References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1D76F-5BC7-4C85-9B07-1DF220C56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A36EC-1A51-1EC8-3272-5D24D3BEA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29F514-F78E-4AB6-43F6-0F71102A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6" name="Bild 4" descr="TUM_Glockenturm.tif">
            <a:extLst>
              <a:ext uri="{FF2B5EF4-FFF2-40B4-BE49-F238E27FC236}">
                <a16:creationId xmlns:a16="http://schemas.microsoft.com/office/drawing/2014/main" id="{C3013C3E-6804-4E5F-9099-78686E624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97631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8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Regressions</a:t>
            </a:r>
            <a:r>
              <a:rPr lang="hu-HU" dirty="0"/>
              <a:t> (</a:t>
            </a:r>
            <a:r>
              <a:rPr lang="hu-HU" dirty="0" err="1"/>
              <a:t>Gas</a:t>
            </a:r>
            <a:r>
              <a:rPr lang="hu-HU" dirty="0"/>
              <a:t>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E33E2-A0DF-56B1-F301-0C7CDE8D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3" y="1442523"/>
            <a:ext cx="6011114" cy="50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Safety-copy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(</a:t>
            </a:r>
            <a:r>
              <a:rPr lang="de-DE" dirty="0" err="1"/>
              <a:t>duplicated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52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sufficient</a:t>
            </a:r>
            <a:r>
              <a:rPr lang="de-DE" sz="2000" dirty="0"/>
              <a:t> </a:t>
            </a:r>
            <a:r>
              <a:rPr lang="de-DE" sz="2000" dirty="0" err="1"/>
              <a:t>investment</a:t>
            </a:r>
            <a:r>
              <a:rPr lang="de-DE" sz="2000" dirty="0"/>
              <a:t> in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capacity</a:t>
            </a:r>
            <a:r>
              <a:rPr lang="de-DE" sz="2000" dirty="0"/>
              <a:t>?</a:t>
            </a:r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D58C13D-3E48-B75F-4662-D1071536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41" y="2779707"/>
            <a:ext cx="3216017" cy="3135885"/>
          </a:xfrm>
          <a:prstGeom prst="rect">
            <a:avLst/>
          </a:prstGeom>
        </p:spPr>
      </p:pic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4051113" y="2437644"/>
            <a:ext cx="4646032" cy="401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rgbClr val="0065BD"/>
                </a:solidFill>
              </a:rPr>
              <a:t>Missing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money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problem</a:t>
            </a:r>
            <a:r>
              <a:rPr lang="de-DE" b="1" dirty="0">
                <a:solidFill>
                  <a:srgbClr val="0065BD"/>
                </a:solidFill>
              </a:rPr>
              <a:t> in </a:t>
            </a:r>
            <a:r>
              <a:rPr lang="de-DE" b="1" dirty="0" err="1">
                <a:solidFill>
                  <a:srgbClr val="0065BD"/>
                </a:solidFill>
              </a:rPr>
              <a:t>energy-only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markets</a:t>
            </a:r>
            <a:endParaRPr lang="de-DE" b="1" dirty="0">
              <a:solidFill>
                <a:srgbClr val="0065BD"/>
              </a:solidFill>
            </a:endParaRPr>
          </a:p>
          <a:p>
            <a:endParaRPr lang="de-DE" b="1" dirty="0">
              <a:solidFill>
                <a:srgbClr val="0065BD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br>
              <a:rPr lang="en-US" dirty="0">
                <a:cs typeface="Arial"/>
              </a:rPr>
            </a:b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Potential lack of investment leads to 	blackouts</a:t>
            </a: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440441" y="6022698"/>
            <a:ext cx="3535615" cy="25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https://stoft.com/2021/02/frozen-electric-blackouts-intexas/</a:t>
            </a:r>
            <a:endParaRPr lang="en-US" sz="1400" dirty="0"/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18706D2B-3991-4755-8364-D783A7017228}"/>
              </a:ext>
            </a:extLst>
          </p:cNvPr>
          <p:cNvSpPr txBox="1">
            <a:spLocks/>
          </p:cNvSpPr>
          <p:nvPr/>
        </p:nvSpPr>
        <p:spPr>
          <a:xfrm>
            <a:off x="511774" y="243560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3999"/>
              </a:lnSpc>
            </a:pPr>
            <a:r>
              <a:rPr lang="en-US" sz="1400" b="1" dirty="0">
                <a:cs typeface="Arial"/>
              </a:rPr>
              <a:t>Winter storms in Texas (2011)</a:t>
            </a: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/>
            <a:endParaRPr lang="en-US" sz="1400" dirty="0">
              <a:cs typeface="Arial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9B3EBCA8-7CCF-473D-AE30-7C4ACB22A0B1}"/>
              </a:ext>
            </a:extLst>
          </p:cNvPr>
          <p:cNvSpPr/>
          <p:nvPr/>
        </p:nvSpPr>
        <p:spPr>
          <a:xfrm>
            <a:off x="3537786" y="242781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E3C91E6E-5063-4F23-88C7-BE7A2E4A7393}"/>
              </a:ext>
            </a:extLst>
          </p:cNvPr>
          <p:cNvSpPr/>
          <p:nvPr/>
        </p:nvSpPr>
        <p:spPr>
          <a:xfrm>
            <a:off x="4471031" y="5764256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115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Missing</a:t>
            </a:r>
            <a:r>
              <a:rPr lang="de-DE" sz="2000" dirty="0"/>
              <a:t> Money Problem in Energy-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Markets</a:t>
            </a:r>
            <a:endParaRPr lang="de-DE" sz="2000" dirty="0"/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391B64-F0C0-5DB6-FA0D-E4CCFCBE8D55}"/>
              </a:ext>
            </a:extLst>
          </p:cNvPr>
          <p:cNvGrpSpPr/>
          <p:nvPr/>
        </p:nvGrpSpPr>
        <p:grpSpPr>
          <a:xfrm>
            <a:off x="4388795" y="2299923"/>
            <a:ext cx="4182297" cy="3683930"/>
            <a:chOff x="2343978" y="1607831"/>
            <a:chExt cx="4454939" cy="4050948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ED58C13D-3E48-B75F-4662-D107153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978" y="1607831"/>
              <a:ext cx="4454939" cy="40509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7A7A08-F042-D43C-9CCF-D11F93F065A5}"/>
                </a:ext>
              </a:extLst>
            </p:cNvPr>
            <p:cNvSpPr txBox="1"/>
            <p:nvPr/>
          </p:nvSpPr>
          <p:spPr>
            <a:xfrm>
              <a:off x="5215384" y="2491900"/>
              <a:ext cx="1102068" cy="22506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400">
                  <a:solidFill>
                    <a:srgbClr val="0065BD"/>
                  </a:solidFill>
                  <a:latin typeface="+mn-lt"/>
                  <a:cs typeface="Arial"/>
                </a:rPr>
                <a:t>Price cap: A*</a:t>
              </a:r>
              <a:endParaRPr lang="en-US" sz="1400" err="1">
                <a:solidFill>
                  <a:srgbClr val="0065BD"/>
                </a:solidFill>
                <a:latin typeface="+mn-l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D56DF8-C776-4FAA-E489-11B8E09C1268}"/>
                </a:ext>
              </a:extLst>
            </p:cNvPr>
            <p:cNvCxnSpPr/>
            <p:nvPr/>
          </p:nvCxnSpPr>
          <p:spPr>
            <a:xfrm flipH="1">
              <a:off x="4913697" y="2656160"/>
              <a:ext cx="185887" cy="105935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319090" y="2176744"/>
            <a:ext cx="4178183" cy="340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  <a:endParaRPr lang="en-US" dirty="0"/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4827639" y="5916483"/>
            <a:ext cx="4047780" cy="2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From: </a:t>
            </a:r>
            <a:r>
              <a:rPr lang="en-US" sz="1050" dirty="0">
                <a:ea typeface="+mn-lt"/>
                <a:cs typeface="+mn-lt"/>
              </a:rPr>
              <a:t>See, P. C., </a:t>
            </a:r>
            <a:r>
              <a:rPr lang="en-US" sz="1050" dirty="0" err="1">
                <a:ea typeface="+mn-lt"/>
                <a:cs typeface="+mn-lt"/>
              </a:rPr>
              <a:t>Fosso</a:t>
            </a:r>
            <a:r>
              <a:rPr lang="en-US" sz="1050" dirty="0">
                <a:ea typeface="+mn-lt"/>
                <a:cs typeface="+mn-lt"/>
              </a:rPr>
              <a:t>, O. B., Wong, K. Y., &amp; </a:t>
            </a:r>
            <a:r>
              <a:rPr lang="en-US" sz="1050" dirty="0" err="1">
                <a:ea typeface="+mn-lt"/>
                <a:cs typeface="+mn-lt"/>
              </a:rPr>
              <a:t>Molinas</a:t>
            </a:r>
            <a:r>
              <a:rPr lang="en-US" sz="1050" dirty="0">
                <a:ea typeface="+mn-lt"/>
                <a:cs typeface="+mn-lt"/>
              </a:rPr>
              <a:t>, M. (2015)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339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sufficient</a:t>
            </a:r>
            <a:r>
              <a:rPr lang="de-DE" sz="2000" dirty="0"/>
              <a:t> </a:t>
            </a:r>
            <a:r>
              <a:rPr lang="de-DE" sz="2000" dirty="0" err="1"/>
              <a:t>investment</a:t>
            </a:r>
            <a:r>
              <a:rPr lang="de-DE" sz="2000" dirty="0"/>
              <a:t> in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capacity</a:t>
            </a:r>
            <a:r>
              <a:rPr lang="de-DE" sz="2000" dirty="0"/>
              <a:t>?</a:t>
            </a:r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511266"/>
            <a:ext cx="6464280" cy="365125"/>
          </a:xfrm>
        </p:spPr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B90EC0-B4B1-43A4-87A8-7553EDD8B2C3}"/>
              </a:ext>
            </a:extLst>
          </p:cNvPr>
          <p:cNvSpPr txBox="1"/>
          <p:nvPr/>
        </p:nvSpPr>
        <p:spPr>
          <a:xfrm>
            <a:off x="511774" y="2916586"/>
            <a:ext cx="6064390" cy="811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13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1600" dirty="0"/>
              <a:t>Regulate electricity prices (“energy only”).</a:t>
            </a:r>
          </a:p>
          <a:p>
            <a:pPr marL="342900" indent="-342900">
              <a:lnSpc>
                <a:spcPct val="113000"/>
              </a:lnSpc>
              <a:buFont typeface="+mj-lt"/>
              <a:buAutoNum type="arabicPeriod"/>
            </a:pPr>
            <a:r>
              <a:rPr lang="en-GB" sz="1600" dirty="0"/>
              <a:t>Regulate the quantity and quality of generating capacity.</a:t>
            </a:r>
          </a:p>
          <a:p>
            <a:pPr>
              <a:lnSpc>
                <a:spcPct val="113000"/>
              </a:lnSpc>
            </a:pPr>
            <a:endParaRPr lang="en-GB" sz="1600" dirty="0" err="1">
              <a:latin typeface="+mn-lt"/>
            </a:endParaRP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1DA5DD81-F657-4154-9DA9-115732707EEC}"/>
              </a:ext>
            </a:extLst>
          </p:cNvPr>
          <p:cNvSpPr txBox="1">
            <a:spLocks/>
          </p:cNvSpPr>
          <p:nvPr/>
        </p:nvSpPr>
        <p:spPr>
          <a:xfrm>
            <a:off x="511774" y="243560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b="1" dirty="0">
                <a:cs typeface="Arial"/>
              </a:rPr>
              <a:t>Two approaches:</a:t>
            </a:r>
          </a:p>
          <a:p>
            <a:pPr>
              <a:lnSpc>
                <a:spcPct val="113999"/>
              </a:lnSpc>
            </a:pPr>
            <a:endParaRPr lang="en-US" b="1" dirty="0">
              <a:cs typeface="Arial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B473C433-CC76-43C5-8BB1-8E58FD06ADC3}"/>
              </a:ext>
            </a:extLst>
          </p:cNvPr>
          <p:cNvSpPr txBox="1">
            <a:spLocks/>
          </p:cNvSpPr>
          <p:nvPr/>
        </p:nvSpPr>
        <p:spPr>
          <a:xfrm>
            <a:off x="511774" y="382643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b="1" dirty="0">
                <a:cs typeface="Arial"/>
              </a:rPr>
              <a:t>Example Texas (ERCOT):</a:t>
            </a:r>
          </a:p>
          <a:p>
            <a:pPr>
              <a:lnSpc>
                <a:spcPct val="113999"/>
              </a:lnSpc>
            </a:pPr>
            <a:endParaRPr lang="en-US" b="1" dirty="0">
              <a:cs typeface="Arial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2CD87-7202-48F3-BAC4-9F250801374E}"/>
              </a:ext>
            </a:extLst>
          </p:cNvPr>
          <p:cNvSpPr txBox="1"/>
          <p:nvPr/>
        </p:nvSpPr>
        <p:spPr>
          <a:xfrm>
            <a:off x="511774" y="4307943"/>
            <a:ext cx="5500719" cy="255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de-DE" sz="1600" dirty="0">
                <a:latin typeface="+mn-lt"/>
              </a:rPr>
              <a:t>Market </a:t>
            </a:r>
            <a:r>
              <a:rPr lang="de-DE" sz="1600" dirty="0" err="1">
                <a:latin typeface="+mn-lt"/>
              </a:rPr>
              <a:t>prices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are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best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e</a:t>
            </a:r>
            <a:r>
              <a:rPr lang="de-DE" sz="1600" dirty="0" err="1">
                <a:latin typeface="+mn-lt"/>
              </a:rPr>
              <a:t>nergy-only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concept</a:t>
            </a:r>
            <a:endParaRPr lang="en-GB" sz="1600" dirty="0" err="1"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B5AD67-8873-47BD-8F9E-F6EBA3899DFD}"/>
              </a:ext>
            </a:extLst>
          </p:cNvPr>
          <p:cNvSpPr/>
          <p:nvPr/>
        </p:nvSpPr>
        <p:spPr>
          <a:xfrm>
            <a:off x="311162" y="2298724"/>
            <a:ext cx="7977432" cy="300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16E258A-AEBF-46EC-9562-5FAC72061CD1}"/>
              </a:ext>
            </a:extLst>
          </p:cNvPr>
          <p:cNvSpPr txBox="1">
            <a:spLocks/>
          </p:cNvSpPr>
          <p:nvPr/>
        </p:nvSpPr>
        <p:spPr>
          <a:xfrm>
            <a:off x="4051112" y="2437644"/>
            <a:ext cx="4746588" cy="401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rgbClr val="0065BD"/>
                </a:solidFill>
              </a:rPr>
              <a:t>Missing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money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problem</a:t>
            </a:r>
            <a:r>
              <a:rPr lang="de-DE" b="1" dirty="0">
                <a:solidFill>
                  <a:srgbClr val="0065BD"/>
                </a:solidFill>
              </a:rPr>
              <a:t> in </a:t>
            </a:r>
            <a:r>
              <a:rPr lang="de-DE" b="1" dirty="0" err="1">
                <a:solidFill>
                  <a:srgbClr val="0065BD"/>
                </a:solidFill>
              </a:rPr>
              <a:t>energy-only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markets</a:t>
            </a:r>
            <a:endParaRPr lang="de-DE" b="1" dirty="0">
              <a:solidFill>
                <a:srgbClr val="0065BD"/>
              </a:solidFill>
            </a:endParaRPr>
          </a:p>
          <a:p>
            <a:endParaRPr lang="de-DE" b="1" dirty="0">
              <a:solidFill>
                <a:srgbClr val="0065BD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br>
              <a:rPr lang="en-US" dirty="0">
                <a:cs typeface="Arial"/>
              </a:rPr>
            </a:b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Potential lack of investment leads to 	blackouts</a:t>
            </a: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72EF7BBB-1D6E-4197-AB40-379ED05C8405}"/>
              </a:ext>
            </a:extLst>
          </p:cNvPr>
          <p:cNvSpPr/>
          <p:nvPr/>
        </p:nvSpPr>
        <p:spPr>
          <a:xfrm>
            <a:off x="3537786" y="242781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060D6CE-5C35-44DE-A096-91243698FFEC}"/>
              </a:ext>
            </a:extLst>
          </p:cNvPr>
          <p:cNvSpPr/>
          <p:nvPr/>
        </p:nvSpPr>
        <p:spPr>
          <a:xfrm>
            <a:off x="4471031" y="5764256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EA677457-A120-4C66-A029-3262FDC4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0" y="2783859"/>
            <a:ext cx="3216017" cy="3135885"/>
          </a:xfrm>
          <a:prstGeom prst="rect">
            <a:avLst/>
          </a:prstGeom>
        </p:spPr>
      </p:pic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9D4AFE13-436F-4F00-9504-E835E821DD17}"/>
              </a:ext>
            </a:extLst>
          </p:cNvPr>
          <p:cNvSpPr txBox="1">
            <a:spLocks/>
          </p:cNvSpPr>
          <p:nvPr/>
        </p:nvSpPr>
        <p:spPr>
          <a:xfrm>
            <a:off x="346301" y="6017766"/>
            <a:ext cx="3191486" cy="26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From: https://stoft.com/2021/02/frozen-electric-blackouts-intexas/</a:t>
            </a:r>
            <a:endParaRPr lang="en-US" sz="1400" dirty="0"/>
          </a:p>
        </p:txBody>
      </p:sp>
      <p:sp>
        <p:nvSpPr>
          <p:cNvPr id="27" name="Inhaltsplatzhalter 1">
            <a:extLst>
              <a:ext uri="{FF2B5EF4-FFF2-40B4-BE49-F238E27FC236}">
                <a16:creationId xmlns:a16="http://schemas.microsoft.com/office/drawing/2014/main" id="{172BA51F-180F-49EA-BA18-A60B852C7B58}"/>
              </a:ext>
            </a:extLst>
          </p:cNvPr>
          <p:cNvSpPr txBox="1">
            <a:spLocks/>
          </p:cNvSpPr>
          <p:nvPr/>
        </p:nvSpPr>
        <p:spPr>
          <a:xfrm>
            <a:off x="417633" y="2439755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3999"/>
              </a:lnSpc>
            </a:pPr>
            <a:r>
              <a:rPr lang="en-US" sz="1400" b="1" dirty="0">
                <a:cs typeface="Arial"/>
              </a:rPr>
              <a:t>Winter storms in Texas (2011)</a:t>
            </a: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/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51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 animBg="1"/>
      <p:bldP spid="21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ECF7A2-7EC5-94E8-0579-D1FE03448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27" y="3247868"/>
            <a:ext cx="3248063" cy="1460239"/>
          </a:xfrm>
        </p:spPr>
        <p:txBody>
          <a:bodyPr/>
          <a:lstStyle/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cs typeface="Arial"/>
              </a:rPr>
              <a:t>Evidence from US-American Independent System Operators</a:t>
            </a:r>
            <a:endParaRPr lang="en-US" dirty="0">
              <a:cs typeface="Arial"/>
            </a:endParaRPr>
          </a:p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endParaRPr lang="de-DE" dirty="0">
              <a:solidFill>
                <a:srgbClr val="00DCF0"/>
              </a:solidFill>
              <a:latin typeface="Wingdings"/>
              <a:cs typeface="Arial"/>
              <a:sym typeface="Wingdings"/>
            </a:endParaRPr>
          </a:p>
          <a:p>
            <a:pPr defTabSz="360000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latin typeface="Wingdings"/>
                <a:cs typeface="Arial"/>
                <a:sym typeface="Wingdings"/>
              </a:rPr>
              <a:t>	à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hu-HU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Focus on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solidFill>
                  <a:schemeClr val="bg2"/>
                </a:solidFill>
                <a:cs typeface="Arial"/>
              </a:rPr>
              <a:t>NY ISO </a:t>
            </a: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988CA-9103-0194-DE05-1D169EA03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BC654-0073-EF6A-9276-77ABF556EE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4ADC9-CA0D-67FC-2964-E026D7A0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Research Question</a:t>
            </a:r>
            <a:endParaRPr lang="en-US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E127FF5C-3A98-DFBF-02F0-95892225887F}"/>
              </a:ext>
            </a:extLst>
          </p:cNvPr>
          <p:cNvSpPr txBox="1">
            <a:spLocks/>
          </p:cNvSpPr>
          <p:nvPr/>
        </p:nvSpPr>
        <p:spPr>
          <a:xfrm>
            <a:off x="3963349" y="5511411"/>
            <a:ext cx="4863659" cy="1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sz="1100" dirty="0">
                <a:cs typeface="Arial"/>
              </a:rPr>
              <a:t>From: </a:t>
            </a:r>
            <a:r>
              <a:rPr lang="en-US" sz="1100" dirty="0" err="1">
                <a:ea typeface="+mn-lt"/>
                <a:cs typeface="+mn-lt"/>
              </a:rPr>
              <a:t>Botterud</a:t>
            </a:r>
            <a:r>
              <a:rPr lang="en-US" sz="1100" dirty="0">
                <a:ea typeface="+mn-lt"/>
                <a:cs typeface="+mn-lt"/>
              </a:rPr>
              <a:t>, A., &amp; Auer, H. (2020)</a:t>
            </a:r>
            <a:endParaRPr lang="en-US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F044B4-DE42-5E76-8094-FC733C7C72F6}"/>
              </a:ext>
            </a:extLst>
          </p:cNvPr>
          <p:cNvGrpSpPr/>
          <p:nvPr/>
        </p:nvGrpSpPr>
        <p:grpSpPr>
          <a:xfrm>
            <a:off x="3963349" y="2542884"/>
            <a:ext cx="4682624" cy="2870209"/>
            <a:chOff x="4147667" y="2399366"/>
            <a:chExt cx="4682624" cy="2870209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24E566E-91BB-7FB2-D28F-681E074D1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9" b="4124"/>
            <a:stretch/>
          </p:blipFill>
          <p:spPr>
            <a:xfrm>
              <a:off x="4147667" y="2399366"/>
              <a:ext cx="4682624" cy="287020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26CBCE-2526-B42E-C158-AB99DFFA6089}"/>
                </a:ext>
              </a:extLst>
            </p:cNvPr>
            <p:cNvSpPr/>
            <p:nvPr/>
          </p:nvSpPr>
          <p:spPr>
            <a:xfrm rot="2880000">
              <a:off x="7900890" y="2704977"/>
              <a:ext cx="414032" cy="580821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</p:grp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6924AC34-3256-4DEA-9E9E-DA4B3327F29D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53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65BD"/>
                </a:solidFill>
              </a:rPr>
              <a:t>Can Capacity Markets ensure sufficient Investment in Power Generation?</a:t>
            </a:r>
            <a:endParaRPr lang="en-GB" dirty="0">
              <a:solidFill>
                <a:srgbClr val="0065B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589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A797ED9-B1C2-44A0-85B5-C29EE416E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6245" y="1762188"/>
                <a:ext cx="8021844" cy="4699572"/>
              </a:xfrm>
            </p:spPr>
            <p:txBody>
              <a:bodyPr/>
              <a:lstStyle/>
              <a:p>
                <a:endParaRPr lang="de-DE" sz="1800" b="1" dirty="0">
                  <a:solidFill>
                    <a:srgbClr val="0065BD"/>
                  </a:solidFill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sz="1400" dirty="0">
                  <a:sym typeface="Wingdings" panose="05000000000000000000" pitchFamily="2" charset="2"/>
                </a:endParaRPr>
              </a:p>
              <a:p>
                <a:endParaRPr lang="de-DE" sz="2000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r>
                  <a:rPr lang="hu-HU" b="1" dirty="0">
                    <a:sym typeface="Wingdings" panose="05000000000000000000" pitchFamily="2" charset="2"/>
                  </a:rPr>
                  <a:t>Dependent</a:t>
                </a:r>
                <a:r>
                  <a:rPr lang="hu-HU" dirty="0">
                    <a:sym typeface="Wingdings" panose="05000000000000000000" pitchFamily="2" charset="2"/>
                  </a:rPr>
                  <a:t> variable: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ym typeface="Wingdings" panose="05000000000000000000" pitchFamily="2" charset="2"/>
                  </a:rPr>
                  <a:t>Change in </a:t>
                </a:r>
                <a:r>
                  <a:rPr lang="de-DE" dirty="0" err="1">
                    <a:sym typeface="Wingdings" panose="05000000000000000000" pitchFamily="2" charset="2"/>
                  </a:rPr>
                  <a:t>generation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capacity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difference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between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capacity</a:t>
                </a:r>
                <a:r>
                  <a:rPr lang="de-DE" dirty="0">
                    <a:sym typeface="Wingdings" panose="05000000000000000000" pitchFamily="2" charset="2"/>
                  </a:rPr>
                  <a:t> and </a:t>
                </a:r>
                <a:r>
                  <a:rPr lang="de-DE" dirty="0" err="1">
                    <a:sym typeface="Wingdings" panose="05000000000000000000" pitchFamily="2" charset="2"/>
                  </a:rPr>
                  <a:t>demand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  <a:endParaRPr lang="de-DE" b="1" i="1" dirty="0">
                  <a:latin typeface="Cambria Math" panose="02040503050406030204" pitchFamily="18" charset="0"/>
                </a:endParaRPr>
              </a:p>
              <a:p>
                <a:pPr lvl="2" indent="0">
                  <a:buNone/>
                </a:pPr>
                <a:r>
                  <a:rPr lang="de-DE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𝚫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𝑮𝒆𝒏𝒆𝒓𝒂𝒕𝒊𝒐𝒏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𝒊𝒏𝒔𝒕𝒂𝒍𝒍𝒆𝒅</m:t>
                        </m:r>
                      </m:sub>
                    </m:sSub>
                  </m:oMath>
                </a14:m>
                <a:endParaRPr lang="de-DE" b="1" dirty="0"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:r>
                  <a:rPr lang="de-DE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𝑮𝒆𝒏𝒆𝒓𝒂𝒕𝒊𝒐𝒏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𝒊𝒏𝒔𝒕𝒂𝒍𝒍𝒆𝒅</m:t>
                        </m:r>
                      </m:sub>
                    </m:sSub>
                  </m:oMath>
                </a14:m>
                <a:r>
                  <a:rPr lang="de-DE" b="1" dirty="0"/>
                  <a:t>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𝑫𝒆𝒎𝒂𝒏𝒅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𝑷𝒆𝒂𝒌</m:t>
                        </m:r>
                      </m:sub>
                    </m:sSub>
                  </m:oMath>
                </a14:m>
                <a:endParaRPr lang="de-DE" dirty="0">
                  <a:sym typeface="Wingdings" panose="05000000000000000000" pitchFamily="2" charset="2"/>
                </a:endParaRPr>
              </a:p>
              <a:p>
                <a:pPr lvl="2" indent="0">
                  <a:buNone/>
                </a:pPr>
                <a:endParaRPr lang="hu-HU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r>
                  <a:rPr lang="de-DE" b="1" dirty="0" err="1">
                    <a:sym typeface="Wingdings" panose="05000000000000000000" pitchFamily="2" charset="2"/>
                  </a:rPr>
                  <a:t>Ind</a:t>
                </a:r>
                <a:r>
                  <a:rPr lang="hu-HU" b="1" dirty="0">
                    <a:sym typeface="Wingdings" panose="05000000000000000000" pitchFamily="2" charset="2"/>
                  </a:rPr>
                  <a:t>ependent</a:t>
                </a:r>
                <a:r>
                  <a:rPr lang="hu-HU" dirty="0">
                    <a:sym typeface="Wingdings" panose="05000000000000000000" pitchFamily="2" charset="2"/>
                  </a:rPr>
                  <a:t> variable</a:t>
                </a:r>
                <a:r>
                  <a:rPr lang="de-DE" dirty="0">
                    <a:sym typeface="Wingdings" panose="05000000000000000000" pitchFamily="2" charset="2"/>
                  </a:rPr>
                  <a:t>s</a:t>
                </a:r>
                <a:r>
                  <a:rPr lang="hu-HU" dirty="0">
                    <a:sym typeface="Wingdings" panose="05000000000000000000" pitchFamily="2" charset="2"/>
                  </a:rPr>
                  <a:t>: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Capacity market prices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Day-</a:t>
                </a:r>
                <a:r>
                  <a:rPr lang="de-DE" dirty="0" err="1"/>
                  <a:t>ahead</a:t>
                </a:r>
                <a:r>
                  <a:rPr lang="de-DE" dirty="0"/>
                  <a:t> </a:t>
                </a:r>
                <a:r>
                  <a:rPr lang="de-DE" dirty="0" err="1"/>
                  <a:t>electricity</a:t>
                </a:r>
                <a:r>
                  <a:rPr lang="de-DE" dirty="0"/>
                  <a:t> </a:t>
                </a:r>
                <a:r>
                  <a:rPr lang="de-DE" dirty="0" err="1"/>
                  <a:t>prices</a:t>
                </a:r>
                <a:endParaRPr lang="de-DE" dirty="0"/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Wholesale</a:t>
                </a:r>
                <a:r>
                  <a:rPr lang="de-DE" dirty="0"/>
                  <a:t> </a:t>
                </a:r>
                <a:r>
                  <a:rPr lang="de-DE" dirty="0" err="1"/>
                  <a:t>fuel</a:t>
                </a:r>
                <a:r>
                  <a:rPr lang="de-DE" dirty="0"/>
                  <a:t> </a:t>
                </a:r>
                <a:r>
                  <a:rPr lang="de-DE" dirty="0" err="1"/>
                  <a:t>prices</a:t>
                </a:r>
                <a:endParaRPr lang="de-DE" dirty="0"/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UCAP</a:t>
                </a:r>
                <a:endParaRPr lang="de-DE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A797ED9-B1C2-44A0-85B5-C29EE416E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6245" y="1762188"/>
                <a:ext cx="8021844" cy="4699572"/>
              </a:xfrm>
              <a:blipFill>
                <a:blip r:embed="rId2"/>
                <a:stretch>
                  <a:fillRect b="-28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4B64010-9C88-4252-9CF9-4947B4B48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1A3CC1-42C0-441E-9F4D-BAC3E0E11F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63BB65-E6C0-4A92-BA87-3A404E17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</a:t>
            </a:r>
            <a:r>
              <a:rPr lang="de-DE" dirty="0" err="1">
                <a:cs typeface="Arial"/>
              </a:rPr>
              <a:t>Methodology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/>
              <p:nvPr/>
            </p:nvSpPr>
            <p:spPr>
              <a:xfrm>
                <a:off x="859045" y="2314490"/>
                <a:ext cx="4890308" cy="800452"/>
              </a:xfrm>
              <a:prstGeom prst="rect">
                <a:avLst/>
              </a:prstGeom>
              <a:noFill/>
              <a:ln>
                <a:solidFill>
                  <a:srgbClr val="0065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de-DE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hu-HU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nary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nary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45" y="2314490"/>
                <a:ext cx="4890308" cy="800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65BD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/>
              <p:nvPr/>
            </p:nvSpPr>
            <p:spPr>
              <a:xfrm>
                <a:off x="6002043" y="2336692"/>
                <a:ext cx="2786648" cy="126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600" dirty="0"/>
                  <a:t>: installed capacity</a:t>
                </a:r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dirty="0"/>
                  <a:t>: price in capacity auctions</a:t>
                </a:r>
                <a:endParaRPr lang="hu-HU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dirty="0"/>
                  <a:t>: </a:t>
                </a:r>
                <a:r>
                  <a:rPr lang="hu-HU" sz="1600" dirty="0" err="1"/>
                  <a:t>control</a:t>
                </a:r>
                <a:r>
                  <a:rPr lang="hu-HU" sz="1600" dirty="0"/>
                  <a:t> </a:t>
                </a:r>
                <a:r>
                  <a:rPr lang="hu-HU" sz="1600" dirty="0" err="1"/>
                  <a:t>variables</a:t>
                </a:r>
                <a:endParaRPr lang="en-GB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1600" dirty="0"/>
                  <a:t>: error term</a:t>
                </a:r>
              </a:p>
              <a:p>
                <a:pPr>
                  <a:lnSpc>
                    <a:spcPct val="114000"/>
                  </a:lnSpc>
                </a:pPr>
                <a:endParaRPr lang="en-GB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43" y="2336692"/>
                <a:ext cx="2786648" cy="1263679"/>
              </a:xfrm>
              <a:prstGeom prst="rect">
                <a:avLst/>
              </a:prstGeom>
              <a:blipFill>
                <a:blip r:embed="rId4"/>
                <a:stretch>
                  <a:fillRect l="-2626" t="-4808" r="-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Recherche">
            <a:extLst>
              <a:ext uri="{FF2B5EF4-FFF2-40B4-BE49-F238E27FC236}">
                <a16:creationId xmlns:a16="http://schemas.microsoft.com/office/drawing/2014/main" id="{96656ABA-5A61-472C-A690-8B9E102D2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045" y="3450503"/>
            <a:ext cx="360000" cy="360000"/>
          </a:xfrm>
          <a:prstGeom prst="rect">
            <a:avLst/>
          </a:prstGeom>
        </p:spPr>
      </p:pic>
      <p:pic>
        <p:nvPicPr>
          <p:cNvPr id="11" name="Grafik 10" descr="Balkendiagramm">
            <a:extLst>
              <a:ext uri="{FF2B5EF4-FFF2-40B4-BE49-F238E27FC236}">
                <a16:creationId xmlns:a16="http://schemas.microsoft.com/office/drawing/2014/main" id="{584B3C98-F87C-4576-A650-99BE04ABB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684" y="4935511"/>
            <a:ext cx="360000" cy="360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B8721C53-5B09-42E7-8A84-2E9E2C02E9B6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53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65BD"/>
                </a:solidFill>
              </a:rPr>
              <a:t>Multiple Regression Analysis</a:t>
            </a:r>
            <a:endParaRPr lang="en-GB" dirty="0">
              <a:solidFill>
                <a:srgbClr val="0065BD"/>
              </a:solidFill>
              <a:cs typeface="Arial"/>
            </a:endParaRPr>
          </a:p>
        </p:txBody>
      </p:sp>
      <p:pic>
        <p:nvPicPr>
          <p:cNvPr id="12" name="Grafik 11" descr="Warnung">
            <a:extLst>
              <a:ext uri="{FF2B5EF4-FFF2-40B4-BE49-F238E27FC236}">
                <a16:creationId xmlns:a16="http://schemas.microsoft.com/office/drawing/2014/main" id="{384EAE6E-E347-4604-909A-222A26A478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0" y="5754140"/>
            <a:ext cx="324000" cy="324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47A1C8E-C15E-4502-9697-ABF0B63098B7}"/>
              </a:ext>
            </a:extLst>
          </p:cNvPr>
          <p:cNvSpPr txBox="1"/>
          <p:nvPr/>
        </p:nvSpPr>
        <p:spPr>
          <a:xfrm>
            <a:off x="4972560" y="5796040"/>
            <a:ext cx="395988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Potential </a:t>
            </a:r>
            <a:r>
              <a:rPr lang="de-DE" sz="1600" dirty="0" err="1">
                <a:latin typeface="+mn-lt"/>
              </a:rPr>
              <a:t>problem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with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multicollinearity</a:t>
            </a:r>
            <a:endParaRPr lang="de-DE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GB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3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210BAFF-D6EF-4F24-B30B-09C6261CA3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2260" y="2649482"/>
            <a:ext cx="4497495" cy="2955670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963EDCFC-1ED8-48EA-8990-04A6857681DE}"/>
              </a:ext>
            </a:extLst>
          </p:cNvPr>
          <p:cNvSpPr/>
          <p:nvPr/>
        </p:nvSpPr>
        <p:spPr>
          <a:xfrm>
            <a:off x="4343660" y="2619702"/>
            <a:ext cx="4572000" cy="306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2968BE-675F-43F6-9BCF-FDDB26811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B784B-5AAE-4C61-9026-8F2F4B33E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Máté Borvendég, Susanne Hantke | Capacity Markets | 22.06.2023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7A0D60-A660-41A5-B05B-7A36EBD4D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solidFill>
                  <a:srgbClr val="0065BD"/>
                </a:solidFill>
              </a:rPr>
              <a:t>New York Installed Capacity Market (ICAP)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2B3D6E3-0135-467D-B797-B1D6CC18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dirty="0"/>
              <a:t>2. Context and Data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ACB808E-342E-464B-8B2F-E3317F01AEA4}"/>
              </a:ext>
            </a:extLst>
          </p:cNvPr>
          <p:cNvGrpSpPr/>
          <p:nvPr/>
        </p:nvGrpSpPr>
        <p:grpSpPr>
          <a:xfrm rot="21145041">
            <a:off x="4357430" y="3035250"/>
            <a:ext cx="4600397" cy="2880866"/>
            <a:chOff x="5432984" y="1199518"/>
            <a:chExt cx="3754405" cy="255737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8FC1800-80AD-4FB6-A212-FB79C2891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9A2ECB6-6D4B-40AE-9158-6F8C518E3E0D}"/>
                </a:ext>
              </a:extLst>
            </p:cNvPr>
            <p:cNvSpPr txBox="1"/>
            <p:nvPr/>
          </p:nvSpPr>
          <p:spPr>
            <a:xfrm>
              <a:off x="8274154" y="2798651"/>
              <a:ext cx="913235" cy="255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2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28D8462-5BD9-4094-8BF7-9C0CC7D34B9E}"/>
                </a:ext>
              </a:extLst>
            </p:cNvPr>
            <p:cNvSpPr txBox="1"/>
            <p:nvPr/>
          </p:nvSpPr>
          <p:spPr>
            <a:xfrm>
              <a:off x="7128663" y="3443086"/>
              <a:ext cx="512021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12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15FED8D-2CA6-483F-927E-89607B4565C8}"/>
                </a:ext>
              </a:extLst>
            </p:cNvPr>
            <p:cNvSpPr txBox="1"/>
            <p:nvPr/>
          </p:nvSpPr>
          <p:spPr>
            <a:xfrm>
              <a:off x="6742390" y="2101936"/>
              <a:ext cx="940152" cy="5113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1200" b="1" dirty="0">
                  <a:solidFill>
                    <a:srgbClr val="777777"/>
                  </a:solidFill>
                  <a:latin typeface="+mn-lt"/>
                </a:rPr>
                <a:t>NYCA</a:t>
              </a:r>
            </a:p>
          </p:txBody>
        </p:sp>
        <p:sp>
          <p:nvSpPr>
            <p:cNvPr id="8" name="Textfeld 10">
              <a:extLst>
                <a:ext uri="{FF2B5EF4-FFF2-40B4-BE49-F238E27FC236}">
                  <a16:creationId xmlns:a16="http://schemas.microsoft.com/office/drawing/2014/main" id="{74A19CC5-0DBB-A30E-2DDC-B8D451C2447E}"/>
                </a:ext>
              </a:extLst>
            </p:cNvPr>
            <p:cNvSpPr txBox="1"/>
            <p:nvPr/>
          </p:nvSpPr>
          <p:spPr>
            <a:xfrm>
              <a:off x="6029685" y="3145062"/>
              <a:ext cx="1492486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12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1200" b="1" dirty="0">
                <a:solidFill>
                  <a:srgbClr val="A9D576"/>
                </a:solidFill>
                <a:latin typeface="+mn-lt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0A43689A-D62A-4377-9DBC-24C6D395479F}"/>
              </a:ext>
            </a:extLst>
          </p:cNvPr>
          <p:cNvSpPr txBox="1"/>
          <p:nvPr/>
        </p:nvSpPr>
        <p:spPr>
          <a:xfrm>
            <a:off x="6590402" y="6274302"/>
            <a:ext cx="4344355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/>
              <a:t>From: NYISO Training Documents</a:t>
            </a:r>
            <a:endParaRPr lang="en-GB" sz="1100" dirty="0">
              <a:latin typeface="+mn-lt"/>
            </a:endParaRPr>
          </a:p>
        </p:txBody>
      </p:sp>
      <p:pic>
        <p:nvPicPr>
          <p:cNvPr id="17" name="Grafik 16" descr="Tageskalender">
            <a:extLst>
              <a:ext uri="{FF2B5EF4-FFF2-40B4-BE49-F238E27FC236}">
                <a16:creationId xmlns:a16="http://schemas.microsoft.com/office/drawing/2014/main" id="{4EF63559-2885-4375-8BB2-468DE8100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245" y="2425321"/>
            <a:ext cx="360000" cy="360000"/>
          </a:xfrm>
          <a:prstGeom prst="rect">
            <a:avLst/>
          </a:prstGeom>
        </p:spPr>
      </p:pic>
      <p:pic>
        <p:nvPicPr>
          <p:cNvPr id="22" name="Grafik 21" descr="Hammer">
            <a:extLst>
              <a:ext uri="{FF2B5EF4-FFF2-40B4-BE49-F238E27FC236}">
                <a16:creationId xmlns:a16="http://schemas.microsoft.com/office/drawing/2014/main" id="{7F1B5451-F4EA-487C-A6CD-3D3A8E2BB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151" y="3341208"/>
            <a:ext cx="360000" cy="36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D4DD189-80B4-437F-98F0-2D0F4562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6" y="2510913"/>
            <a:ext cx="3928868" cy="3962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b="1" dirty="0">
                <a:cs typeface="Arial"/>
              </a:rPr>
              <a:t>Since</a:t>
            </a:r>
            <a:r>
              <a:rPr lang="en-GB" dirty="0">
                <a:cs typeface="Arial"/>
              </a:rPr>
              <a:t> the formation of the NY ISO in </a:t>
            </a:r>
            <a:r>
              <a:rPr lang="en-GB" b="1" dirty="0">
                <a:cs typeface="Arial"/>
              </a:rPr>
              <a:t>1999</a:t>
            </a:r>
          </a:p>
          <a:p>
            <a:pPr>
              <a:spcBef>
                <a:spcPts val="1200"/>
              </a:spcBef>
            </a:pPr>
            <a:endParaRPr lang="en-GB" dirty="0"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GB" dirty="0"/>
              <a:t>3 different kinds of </a:t>
            </a:r>
            <a:r>
              <a:rPr lang="en-GB" b="1" dirty="0"/>
              <a:t>auctions</a:t>
            </a:r>
            <a:r>
              <a:rPr lang="en-GB" dirty="0"/>
              <a:t>: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Compulsory (spot)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cs typeface="Arial"/>
              </a:rPr>
              <a:t>Optional (monthly, strip)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GB" dirty="0"/>
              <a:t>Installed </a:t>
            </a:r>
            <a:r>
              <a:rPr lang="en-GB" dirty="0">
                <a:solidFill>
                  <a:srgbClr val="0065BD"/>
                </a:solidFill>
              </a:rPr>
              <a:t>capacity requirement</a:t>
            </a:r>
            <a:r>
              <a:rPr lang="en-GB" dirty="0"/>
              <a:t>: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Derived from </a:t>
            </a:r>
            <a:r>
              <a:rPr lang="en-GB" b="1" dirty="0"/>
              <a:t>load forecast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Adjusted by </a:t>
            </a:r>
            <a:r>
              <a:rPr lang="en-GB" b="1" dirty="0"/>
              <a:t>safety margin </a:t>
            </a:r>
            <a:r>
              <a:rPr lang="en-GB" dirty="0"/>
              <a:t>(IRM)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Tailored to the </a:t>
            </a:r>
            <a:r>
              <a:rPr lang="en-GB" b="1" dirty="0"/>
              <a:t>4</a:t>
            </a:r>
            <a:r>
              <a:rPr lang="en-GB" dirty="0"/>
              <a:t> </a:t>
            </a:r>
            <a:r>
              <a:rPr lang="hu-HU" b="1" dirty="0" err="1"/>
              <a:t>localities</a:t>
            </a:r>
            <a:endParaRPr lang="en-GB" sz="1100" b="1" dirty="0">
              <a:hlinkClick r:id="rId8"/>
            </a:endParaRPr>
          </a:p>
        </p:txBody>
      </p:sp>
      <p:pic>
        <p:nvPicPr>
          <p:cNvPr id="33" name="Grafik 32" descr="Präsentation mit Balkendiagramm von rechts nach links">
            <a:extLst>
              <a:ext uri="{FF2B5EF4-FFF2-40B4-BE49-F238E27FC236}">
                <a16:creationId xmlns:a16="http://schemas.microsoft.com/office/drawing/2014/main" id="{38CF160B-232C-4DD6-B019-BA50C65127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704" y="460312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218" y="1772856"/>
            <a:ext cx="4178711" cy="714951"/>
          </a:xfrm>
        </p:spPr>
        <p:txBody>
          <a:bodyPr/>
          <a:lstStyle/>
          <a:p>
            <a:r>
              <a:rPr lang="de-DE" sz="2000" dirty="0"/>
              <a:t>Generation </a:t>
            </a:r>
            <a:r>
              <a:rPr lang="de-DE" sz="2000" dirty="0" err="1"/>
              <a:t>Capacity</a:t>
            </a:r>
            <a:r>
              <a:rPr lang="de-DE" sz="2000" dirty="0"/>
              <a:t> </a:t>
            </a:r>
            <a:endParaRPr lang="de-DE" sz="2000" dirty="0">
              <a:cs typeface="Arial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78785"/>
          </a:xfrm>
        </p:spPr>
        <p:txBody>
          <a:bodyPr/>
          <a:lstStyle/>
          <a:p>
            <a:pPr defTabSz="432000">
              <a:lnSpc>
                <a:spcPct val="113000"/>
              </a:lnSpc>
              <a:spcAft>
                <a:spcPts val="600"/>
              </a:spcAft>
            </a:pPr>
            <a:r>
              <a:rPr lang="en-GB" dirty="0"/>
              <a:t>2. Context and Data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B9BAA2-6919-6EB4-C5B3-D27438FB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2279687"/>
            <a:ext cx="4815183" cy="2700000"/>
          </a:xfrm>
          <a:prstGeom prst="rect">
            <a:avLst/>
          </a:prstGeom>
        </p:spPr>
      </p:pic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8649BB0F-30D0-4BFB-82C6-265EF8B5B701}"/>
              </a:ext>
            </a:extLst>
          </p:cNvPr>
          <p:cNvSpPr txBox="1">
            <a:spLocks/>
          </p:cNvSpPr>
          <p:nvPr/>
        </p:nvSpPr>
        <p:spPr>
          <a:xfrm>
            <a:off x="6125497" y="3429000"/>
            <a:ext cx="2536722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cs typeface="Arial"/>
              </a:rPr>
              <a:t>U</a:t>
            </a:r>
            <a:r>
              <a:rPr lang="en-GB" sz="2000" dirty="0">
                <a:cs typeface="Arial"/>
              </a:rPr>
              <a:t>CAP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86A30B-5C1D-48EB-B17E-1365AE74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46" y="3901360"/>
            <a:ext cx="4242020" cy="25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6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2387" y="1762188"/>
            <a:ext cx="3008671" cy="714951"/>
          </a:xfrm>
        </p:spPr>
        <p:txBody>
          <a:bodyPr/>
          <a:lstStyle/>
          <a:p>
            <a:r>
              <a:rPr lang="hu-HU" sz="2000" dirty="0"/>
              <a:t>ICAP </a:t>
            </a:r>
            <a:r>
              <a:rPr lang="de-DE" sz="2000" dirty="0"/>
              <a:t>C</a:t>
            </a:r>
            <a:r>
              <a:rPr lang="hu-HU" sz="2000" dirty="0"/>
              <a:t>apacity </a:t>
            </a:r>
            <a:r>
              <a:rPr lang="de-DE" sz="2000" dirty="0"/>
              <a:t>P</a:t>
            </a:r>
            <a:r>
              <a:rPr lang="hu-HU" sz="2000" dirty="0"/>
              <a:t>rices</a:t>
            </a:r>
            <a:endParaRPr lang="de-DE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Context</a:t>
            </a:r>
            <a:r>
              <a:rPr lang="de-DE" dirty="0"/>
              <a:t> and Data</a:t>
            </a:r>
            <a:endParaRPr lang="en-GB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E38C3A4-A392-451D-AD10-65141C67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249685"/>
            <a:ext cx="4366533" cy="27000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1E56E5-7EFC-4F68-82BC-844B583FD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6911" y="3661927"/>
            <a:ext cx="4374113" cy="2700000"/>
          </a:xfrm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ACCCD1FA-C10D-4106-ADB2-EE4754C8B313}"/>
              </a:ext>
            </a:extLst>
          </p:cNvPr>
          <p:cNvSpPr txBox="1">
            <a:spLocks/>
          </p:cNvSpPr>
          <p:nvPr/>
        </p:nvSpPr>
        <p:spPr>
          <a:xfrm>
            <a:off x="5093109" y="3132013"/>
            <a:ext cx="3490451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Wholesale</a:t>
            </a:r>
            <a:r>
              <a:rPr lang="de-DE" sz="2000" dirty="0"/>
              <a:t> </a:t>
            </a:r>
            <a:r>
              <a:rPr lang="de-DE" sz="2000" dirty="0" err="1"/>
              <a:t>Electricity</a:t>
            </a:r>
            <a:r>
              <a:rPr lang="de-DE" sz="2000" dirty="0"/>
              <a:t> Prices</a:t>
            </a:r>
            <a:endParaRPr lang="hu-HU" sz="2000" dirty="0"/>
          </a:p>
          <a:p>
            <a:endParaRPr lang="en-GB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340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136F2BB-AEC4-45A3-AE70-73061821CE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7F6255-9406-4001-B824-F2618C4F3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Máté Borvendég,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22.06.2023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D6A852-E5D1-45AA-9C17-BBE0668775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Workflow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DEC3764-FD1E-49E4-A50E-4B2F6DA6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741CA091-B14F-4960-BF7E-3015D2C06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241339"/>
              </p:ext>
            </p:extLst>
          </p:nvPr>
        </p:nvGraphicFramePr>
        <p:xfrm>
          <a:off x="2138516" y="1991843"/>
          <a:ext cx="4866968" cy="359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85FB354A-945C-4507-90DB-A7766F8D67CA}"/>
              </a:ext>
            </a:extLst>
          </p:cNvPr>
          <p:cNvSpPr/>
          <p:nvPr/>
        </p:nvSpPr>
        <p:spPr>
          <a:xfrm>
            <a:off x="4286863" y="5408251"/>
            <a:ext cx="570274" cy="359287"/>
          </a:xfrm>
          <a:prstGeom prst="downArrow">
            <a:avLst/>
          </a:prstGeom>
          <a:solidFill>
            <a:srgbClr val="0065B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6033FAA-3CC6-42B6-854D-7F55D1BA7C74}"/>
              </a:ext>
            </a:extLst>
          </p:cNvPr>
          <p:cNvGrpSpPr/>
          <p:nvPr/>
        </p:nvGrpSpPr>
        <p:grpSpPr>
          <a:xfrm>
            <a:off x="1423494" y="5672521"/>
            <a:ext cx="6297010" cy="778513"/>
            <a:chOff x="-715022" y="2791909"/>
            <a:chExt cx="6297010" cy="77851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48B4EC3-03B9-4941-B031-55AEBCC3FF3A}"/>
                </a:ext>
              </a:extLst>
            </p:cNvPr>
            <p:cNvSpPr/>
            <p:nvPr/>
          </p:nvSpPr>
          <p:spPr>
            <a:xfrm>
              <a:off x="625448" y="2896758"/>
              <a:ext cx="3616071" cy="6736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BBDCD87-9BA4-4F9C-98B2-FF4EEEDF4F34}"/>
                </a:ext>
              </a:extLst>
            </p:cNvPr>
            <p:cNvSpPr txBox="1"/>
            <p:nvPr/>
          </p:nvSpPr>
          <p:spPr>
            <a:xfrm>
              <a:off x="-715022" y="2791909"/>
              <a:ext cx="6297010" cy="6736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 err="1"/>
                <a:t>Adjust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independent</a:t>
              </a:r>
              <a:r>
                <a:rPr lang="de-DE" sz="1600" kern="1200" dirty="0"/>
                <a:t> variables </a:t>
              </a:r>
              <a:r>
                <a:rPr lang="de-DE" sz="1600" kern="1200" dirty="0" err="1"/>
                <a:t>to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decrease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multicollinearity</a:t>
              </a:r>
              <a:endParaRPr lang="en-GB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952088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107</TotalTime>
  <Words>1597</Words>
  <Application>Microsoft Office PowerPoint</Application>
  <PresentationFormat>On-screen Show (4:3)</PresentationFormat>
  <Paragraphs>280</Paragraphs>
  <Slides>23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Can Capacity Markets ensure sufficient Investment in Power Generation?  Evidence from US-American Independent System Operators</vt:lpstr>
      <vt:lpstr>Contents</vt:lpstr>
      <vt:lpstr>1. Introduction – Relevance for the Topic</vt:lpstr>
      <vt:lpstr>1. Introduction – Research Question</vt:lpstr>
      <vt:lpstr>1. Introduction – Methodology</vt:lpstr>
      <vt:lpstr>2. Context and Data</vt:lpstr>
      <vt:lpstr>2. Context and Data</vt:lpstr>
      <vt:lpstr>2. Context and Data</vt:lpstr>
      <vt:lpstr>3. Empirical Strategy</vt:lpstr>
      <vt:lpstr>3. Empirical Strategy</vt:lpstr>
      <vt:lpstr>3. Empirical Strategy</vt:lpstr>
      <vt:lpstr>4. Results</vt:lpstr>
      <vt:lpstr>4. Results</vt:lpstr>
      <vt:lpstr>5. Discussion</vt:lpstr>
      <vt:lpstr>6. Conclusion</vt:lpstr>
      <vt:lpstr>7. References</vt:lpstr>
      <vt:lpstr>Thank you for your attention!</vt:lpstr>
      <vt:lpstr>Back-up slides</vt:lpstr>
      <vt:lpstr>Regressions</vt:lpstr>
      <vt:lpstr>Regressions (Gas)</vt:lpstr>
      <vt:lpstr>Safety-copy slides (duplicated versions)</vt:lpstr>
      <vt:lpstr>1. Introduction – Relevance for the Topic</vt:lpstr>
      <vt:lpstr>1. Introduction – Relevance for the Topic</vt:lpstr>
    </vt:vector>
  </TitlesOfParts>
  <Company>TUM ZIT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Hantke</dc:creator>
  <cp:lastModifiedBy>Máté Borvendég</cp:lastModifiedBy>
  <cp:revision>162</cp:revision>
  <cp:lastPrinted>2015-07-30T14:04:45Z</cp:lastPrinted>
  <dcterms:created xsi:type="dcterms:W3CDTF">2023-05-19T12:26:05Z</dcterms:created>
  <dcterms:modified xsi:type="dcterms:W3CDTF">2023-06-20T08:58:22Z</dcterms:modified>
</cp:coreProperties>
</file>