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719" r:id="rId4"/>
    <p:sldMasterId id="2147483684" r:id="rId5"/>
    <p:sldMasterId id="2147483697" r:id="rId6"/>
  </p:sldMasterIdLst>
  <p:notesMasterIdLst>
    <p:notesMasterId r:id="rId25"/>
  </p:notesMasterIdLst>
  <p:handoutMasterIdLst>
    <p:handoutMasterId r:id="rId26"/>
  </p:handoutMasterIdLst>
  <p:sldIdLst>
    <p:sldId id="355" r:id="rId7"/>
    <p:sldId id="385" r:id="rId8"/>
    <p:sldId id="359" r:id="rId9"/>
    <p:sldId id="369" r:id="rId10"/>
    <p:sldId id="386" r:id="rId11"/>
    <p:sldId id="365" r:id="rId12"/>
    <p:sldId id="366" r:id="rId13"/>
    <p:sldId id="384" r:id="rId14"/>
    <p:sldId id="388" r:id="rId15"/>
    <p:sldId id="387" r:id="rId16"/>
    <p:sldId id="389" r:id="rId17"/>
    <p:sldId id="390" r:id="rId18"/>
    <p:sldId id="391" r:id="rId19"/>
    <p:sldId id="392" r:id="rId20"/>
    <p:sldId id="393" r:id="rId21"/>
    <p:sldId id="394" r:id="rId22"/>
    <p:sldId id="383" r:id="rId23"/>
    <p:sldId id="373" r:id="rId24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576"/>
    <a:srgbClr val="00638E"/>
    <a:srgbClr val="808184"/>
    <a:srgbClr val="C20001"/>
    <a:srgbClr val="00DCF0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hu-HU" sz="1200" dirty="0">
                <a:solidFill>
                  <a:schemeClr val="tx1"/>
                </a:solidFill>
              </a:rPr>
              <a:t>NYISO ICAP Spot Auction Prices in $/MW-month </a:t>
            </a:r>
            <a:endParaRPr lang="en-GB" sz="12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NYCA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Sheet1!$A$3:$A$63</c:f>
              <c:numCache>
                <c:formatCode>mmm\-yy</c:formatCode>
                <c:ptCount val="61"/>
                <c:pt idx="0">
                  <c:v>45047</c:v>
                </c:pt>
                <c:pt idx="1">
                  <c:v>45017</c:v>
                </c:pt>
                <c:pt idx="2">
                  <c:v>44986</c:v>
                </c:pt>
                <c:pt idx="3">
                  <c:v>44958</c:v>
                </c:pt>
                <c:pt idx="4">
                  <c:v>44927</c:v>
                </c:pt>
                <c:pt idx="5">
                  <c:v>44896</c:v>
                </c:pt>
                <c:pt idx="6">
                  <c:v>44866</c:v>
                </c:pt>
                <c:pt idx="7">
                  <c:v>44835</c:v>
                </c:pt>
                <c:pt idx="8">
                  <c:v>44805</c:v>
                </c:pt>
                <c:pt idx="9">
                  <c:v>44774</c:v>
                </c:pt>
                <c:pt idx="10">
                  <c:v>44743</c:v>
                </c:pt>
                <c:pt idx="11">
                  <c:v>44713</c:v>
                </c:pt>
                <c:pt idx="12">
                  <c:v>44682</c:v>
                </c:pt>
                <c:pt idx="13">
                  <c:v>44652</c:v>
                </c:pt>
                <c:pt idx="14">
                  <c:v>44621</c:v>
                </c:pt>
                <c:pt idx="15">
                  <c:v>44593</c:v>
                </c:pt>
                <c:pt idx="16">
                  <c:v>44562</c:v>
                </c:pt>
                <c:pt idx="17">
                  <c:v>44531</c:v>
                </c:pt>
                <c:pt idx="18">
                  <c:v>44501</c:v>
                </c:pt>
                <c:pt idx="19">
                  <c:v>44470</c:v>
                </c:pt>
                <c:pt idx="20">
                  <c:v>44440</c:v>
                </c:pt>
                <c:pt idx="21">
                  <c:v>44409</c:v>
                </c:pt>
                <c:pt idx="22">
                  <c:v>44378</c:v>
                </c:pt>
                <c:pt idx="23">
                  <c:v>44348</c:v>
                </c:pt>
                <c:pt idx="24">
                  <c:v>44317</c:v>
                </c:pt>
                <c:pt idx="25">
                  <c:v>44287</c:v>
                </c:pt>
                <c:pt idx="26">
                  <c:v>44256</c:v>
                </c:pt>
                <c:pt idx="27">
                  <c:v>44228</c:v>
                </c:pt>
                <c:pt idx="28">
                  <c:v>44197</c:v>
                </c:pt>
                <c:pt idx="29">
                  <c:v>44166</c:v>
                </c:pt>
                <c:pt idx="30">
                  <c:v>44136</c:v>
                </c:pt>
                <c:pt idx="31">
                  <c:v>44105</c:v>
                </c:pt>
                <c:pt idx="32">
                  <c:v>44075</c:v>
                </c:pt>
                <c:pt idx="33">
                  <c:v>44044</c:v>
                </c:pt>
                <c:pt idx="34">
                  <c:v>44013</c:v>
                </c:pt>
                <c:pt idx="35">
                  <c:v>43983</c:v>
                </c:pt>
                <c:pt idx="36">
                  <c:v>43952</c:v>
                </c:pt>
                <c:pt idx="37">
                  <c:v>43922</c:v>
                </c:pt>
                <c:pt idx="38">
                  <c:v>43891</c:v>
                </c:pt>
                <c:pt idx="39">
                  <c:v>43862</c:v>
                </c:pt>
                <c:pt idx="40">
                  <c:v>43831</c:v>
                </c:pt>
                <c:pt idx="41">
                  <c:v>43800</c:v>
                </c:pt>
                <c:pt idx="42">
                  <c:v>43770</c:v>
                </c:pt>
                <c:pt idx="43">
                  <c:v>43739</c:v>
                </c:pt>
                <c:pt idx="44">
                  <c:v>43709</c:v>
                </c:pt>
                <c:pt idx="45">
                  <c:v>43678</c:v>
                </c:pt>
                <c:pt idx="46">
                  <c:v>43647</c:v>
                </c:pt>
                <c:pt idx="47">
                  <c:v>43617</c:v>
                </c:pt>
                <c:pt idx="48">
                  <c:v>43586</c:v>
                </c:pt>
                <c:pt idx="49">
                  <c:v>43556</c:v>
                </c:pt>
                <c:pt idx="50">
                  <c:v>43525</c:v>
                </c:pt>
                <c:pt idx="51">
                  <c:v>43497</c:v>
                </c:pt>
                <c:pt idx="52">
                  <c:v>43466</c:v>
                </c:pt>
                <c:pt idx="53">
                  <c:v>43435</c:v>
                </c:pt>
                <c:pt idx="54">
                  <c:v>43405</c:v>
                </c:pt>
                <c:pt idx="55">
                  <c:v>43374</c:v>
                </c:pt>
                <c:pt idx="56">
                  <c:v>43344</c:v>
                </c:pt>
                <c:pt idx="57">
                  <c:v>43313</c:v>
                </c:pt>
                <c:pt idx="58">
                  <c:v>43282</c:v>
                </c:pt>
                <c:pt idx="59">
                  <c:v>43252</c:v>
                </c:pt>
                <c:pt idx="60">
                  <c:v>43221</c:v>
                </c:pt>
              </c:numCache>
            </c:numRef>
          </c:cat>
          <c:val>
            <c:numRef>
              <c:f>Sheet1!$D$3:$D$63</c:f>
              <c:numCache>
                <c:formatCode>"$"#,##0.00_);\("$"#,##0.00\)</c:formatCode>
                <c:ptCount val="61"/>
                <c:pt idx="0">
                  <c:v>5.7</c:v>
                </c:pt>
                <c:pt idx="1">
                  <c:v>1.1000000000000001</c:v>
                </c:pt>
                <c:pt idx="2">
                  <c:v>1.1399999999999999</c:v>
                </c:pt>
                <c:pt idx="3">
                  <c:v>3.8</c:v>
                </c:pt>
                <c:pt idx="4">
                  <c:v>4.3899999999999997</c:v>
                </c:pt>
                <c:pt idx="5">
                  <c:v>2.06</c:v>
                </c:pt>
                <c:pt idx="6">
                  <c:v>1.54</c:v>
                </c:pt>
                <c:pt idx="7">
                  <c:v>2.92</c:v>
                </c:pt>
                <c:pt idx="8">
                  <c:v>2.95</c:v>
                </c:pt>
                <c:pt idx="9">
                  <c:v>3.47</c:v>
                </c:pt>
                <c:pt idx="10">
                  <c:v>3.32</c:v>
                </c:pt>
                <c:pt idx="11">
                  <c:v>3.33</c:v>
                </c:pt>
                <c:pt idx="12">
                  <c:v>2.72</c:v>
                </c:pt>
                <c:pt idx="13">
                  <c:v>0.76</c:v>
                </c:pt>
                <c:pt idx="14">
                  <c:v>0.89</c:v>
                </c:pt>
                <c:pt idx="15">
                  <c:v>2.95</c:v>
                </c:pt>
                <c:pt idx="16">
                  <c:v>3.82</c:v>
                </c:pt>
                <c:pt idx="17">
                  <c:v>2.95</c:v>
                </c:pt>
                <c:pt idx="18">
                  <c:v>1.65</c:v>
                </c:pt>
                <c:pt idx="19">
                  <c:v>4.21</c:v>
                </c:pt>
                <c:pt idx="20">
                  <c:v>4.6500000000000004</c:v>
                </c:pt>
                <c:pt idx="21">
                  <c:v>5.43</c:v>
                </c:pt>
                <c:pt idx="22">
                  <c:v>5.5</c:v>
                </c:pt>
                <c:pt idx="23">
                  <c:v>5.32</c:v>
                </c:pt>
                <c:pt idx="24">
                  <c:v>5.35</c:v>
                </c:pt>
                <c:pt idx="25">
                  <c:v>0.89</c:v>
                </c:pt>
                <c:pt idx="26">
                  <c:v>0.89</c:v>
                </c:pt>
                <c:pt idx="27">
                  <c:v>0.89</c:v>
                </c:pt>
                <c:pt idx="28">
                  <c:v>0.06</c:v>
                </c:pt>
                <c:pt idx="29">
                  <c:v>0.1</c:v>
                </c:pt>
                <c:pt idx="30">
                  <c:v>0.1</c:v>
                </c:pt>
                <c:pt idx="31">
                  <c:v>2.0299999999999998</c:v>
                </c:pt>
                <c:pt idx="32">
                  <c:v>2.78</c:v>
                </c:pt>
                <c:pt idx="33">
                  <c:v>2.37</c:v>
                </c:pt>
                <c:pt idx="34">
                  <c:v>2.69</c:v>
                </c:pt>
                <c:pt idx="35">
                  <c:v>3.35</c:v>
                </c:pt>
                <c:pt idx="36">
                  <c:v>3.15</c:v>
                </c:pt>
                <c:pt idx="37">
                  <c:v>0.1</c:v>
                </c:pt>
                <c:pt idx="38">
                  <c:v>0.01</c:v>
                </c:pt>
                <c:pt idx="39">
                  <c:v>0.01</c:v>
                </c:pt>
                <c:pt idx="40">
                  <c:v>0.09</c:v>
                </c:pt>
                <c:pt idx="41">
                  <c:v>0.03</c:v>
                </c:pt>
                <c:pt idx="42">
                  <c:v>0.1</c:v>
                </c:pt>
                <c:pt idx="43">
                  <c:v>0.75</c:v>
                </c:pt>
                <c:pt idx="44">
                  <c:v>1.35</c:v>
                </c:pt>
                <c:pt idx="45">
                  <c:v>1.36</c:v>
                </c:pt>
                <c:pt idx="46">
                  <c:v>1.39</c:v>
                </c:pt>
                <c:pt idx="47">
                  <c:v>1.8</c:v>
                </c:pt>
                <c:pt idx="48">
                  <c:v>1.1399999999999999</c:v>
                </c:pt>
                <c:pt idx="49">
                  <c:v>0.26</c:v>
                </c:pt>
                <c:pt idx="50">
                  <c:v>1.0900000000000001</c:v>
                </c:pt>
                <c:pt idx="51">
                  <c:v>0.84</c:v>
                </c:pt>
                <c:pt idx="52">
                  <c:v>0.13</c:v>
                </c:pt>
                <c:pt idx="53">
                  <c:v>0.1</c:v>
                </c:pt>
                <c:pt idx="54">
                  <c:v>0.1</c:v>
                </c:pt>
                <c:pt idx="55">
                  <c:v>2.52</c:v>
                </c:pt>
                <c:pt idx="56">
                  <c:v>2.87</c:v>
                </c:pt>
                <c:pt idx="57">
                  <c:v>3.88</c:v>
                </c:pt>
                <c:pt idx="58">
                  <c:v>4.22</c:v>
                </c:pt>
                <c:pt idx="59">
                  <c:v>4.33</c:v>
                </c:pt>
                <c:pt idx="60">
                  <c:v>2.7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27E7-407D-810D-6F3D37007B17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GHIJ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Sheet1!$A$3:$A$63</c:f>
              <c:numCache>
                <c:formatCode>mmm\-yy</c:formatCode>
                <c:ptCount val="61"/>
                <c:pt idx="0">
                  <c:v>45047</c:v>
                </c:pt>
                <c:pt idx="1">
                  <c:v>45017</c:v>
                </c:pt>
                <c:pt idx="2">
                  <c:v>44986</c:v>
                </c:pt>
                <c:pt idx="3">
                  <c:v>44958</c:v>
                </c:pt>
                <c:pt idx="4">
                  <c:v>44927</c:v>
                </c:pt>
                <c:pt idx="5">
                  <c:v>44896</c:v>
                </c:pt>
                <c:pt idx="6">
                  <c:v>44866</c:v>
                </c:pt>
                <c:pt idx="7">
                  <c:v>44835</c:v>
                </c:pt>
                <c:pt idx="8">
                  <c:v>44805</c:v>
                </c:pt>
                <c:pt idx="9">
                  <c:v>44774</c:v>
                </c:pt>
                <c:pt idx="10">
                  <c:v>44743</c:v>
                </c:pt>
                <c:pt idx="11">
                  <c:v>44713</c:v>
                </c:pt>
                <c:pt idx="12">
                  <c:v>44682</c:v>
                </c:pt>
                <c:pt idx="13">
                  <c:v>44652</c:v>
                </c:pt>
                <c:pt idx="14">
                  <c:v>44621</c:v>
                </c:pt>
                <c:pt idx="15">
                  <c:v>44593</c:v>
                </c:pt>
                <c:pt idx="16">
                  <c:v>44562</c:v>
                </c:pt>
                <c:pt idx="17">
                  <c:v>44531</c:v>
                </c:pt>
                <c:pt idx="18">
                  <c:v>44501</c:v>
                </c:pt>
                <c:pt idx="19">
                  <c:v>44470</c:v>
                </c:pt>
                <c:pt idx="20">
                  <c:v>44440</c:v>
                </c:pt>
                <c:pt idx="21">
                  <c:v>44409</c:v>
                </c:pt>
                <c:pt idx="22">
                  <c:v>44378</c:v>
                </c:pt>
                <c:pt idx="23">
                  <c:v>44348</c:v>
                </c:pt>
                <c:pt idx="24">
                  <c:v>44317</c:v>
                </c:pt>
                <c:pt idx="25">
                  <c:v>44287</c:v>
                </c:pt>
                <c:pt idx="26">
                  <c:v>44256</c:v>
                </c:pt>
                <c:pt idx="27">
                  <c:v>44228</c:v>
                </c:pt>
                <c:pt idx="28">
                  <c:v>44197</c:v>
                </c:pt>
                <c:pt idx="29">
                  <c:v>44166</c:v>
                </c:pt>
                <c:pt idx="30">
                  <c:v>44136</c:v>
                </c:pt>
                <c:pt idx="31">
                  <c:v>44105</c:v>
                </c:pt>
                <c:pt idx="32">
                  <c:v>44075</c:v>
                </c:pt>
                <c:pt idx="33">
                  <c:v>44044</c:v>
                </c:pt>
                <c:pt idx="34">
                  <c:v>44013</c:v>
                </c:pt>
                <c:pt idx="35">
                  <c:v>43983</c:v>
                </c:pt>
                <c:pt idx="36">
                  <c:v>43952</c:v>
                </c:pt>
                <c:pt idx="37">
                  <c:v>43922</c:v>
                </c:pt>
                <c:pt idx="38">
                  <c:v>43891</c:v>
                </c:pt>
                <c:pt idx="39">
                  <c:v>43862</c:v>
                </c:pt>
                <c:pt idx="40">
                  <c:v>43831</c:v>
                </c:pt>
                <c:pt idx="41">
                  <c:v>43800</c:v>
                </c:pt>
                <c:pt idx="42">
                  <c:v>43770</c:v>
                </c:pt>
                <c:pt idx="43">
                  <c:v>43739</c:v>
                </c:pt>
                <c:pt idx="44">
                  <c:v>43709</c:v>
                </c:pt>
                <c:pt idx="45">
                  <c:v>43678</c:v>
                </c:pt>
                <c:pt idx="46">
                  <c:v>43647</c:v>
                </c:pt>
                <c:pt idx="47">
                  <c:v>43617</c:v>
                </c:pt>
                <c:pt idx="48">
                  <c:v>43586</c:v>
                </c:pt>
                <c:pt idx="49">
                  <c:v>43556</c:v>
                </c:pt>
                <c:pt idx="50">
                  <c:v>43525</c:v>
                </c:pt>
                <c:pt idx="51">
                  <c:v>43497</c:v>
                </c:pt>
                <c:pt idx="52">
                  <c:v>43466</c:v>
                </c:pt>
                <c:pt idx="53">
                  <c:v>43435</c:v>
                </c:pt>
                <c:pt idx="54">
                  <c:v>43405</c:v>
                </c:pt>
                <c:pt idx="55">
                  <c:v>43374</c:v>
                </c:pt>
                <c:pt idx="56">
                  <c:v>43344</c:v>
                </c:pt>
                <c:pt idx="57">
                  <c:v>43313</c:v>
                </c:pt>
                <c:pt idx="58">
                  <c:v>43282</c:v>
                </c:pt>
                <c:pt idx="59">
                  <c:v>43252</c:v>
                </c:pt>
                <c:pt idx="60">
                  <c:v>43221</c:v>
                </c:pt>
              </c:numCache>
            </c:numRef>
          </c:cat>
          <c:val>
            <c:numRef>
              <c:f>Sheet1!$G$3:$G$63</c:f>
              <c:numCache>
                <c:formatCode>"$"#,##0.00_);\("$"#,##0.00\)</c:formatCode>
                <c:ptCount val="61"/>
                <c:pt idx="0">
                  <c:v>5.7</c:v>
                </c:pt>
                <c:pt idx="1">
                  <c:v>1.1000000000000001</c:v>
                </c:pt>
                <c:pt idx="2">
                  <c:v>1.1399999999999999</c:v>
                </c:pt>
                <c:pt idx="3">
                  <c:v>3.8</c:v>
                </c:pt>
                <c:pt idx="4">
                  <c:v>4.3899999999999997</c:v>
                </c:pt>
                <c:pt idx="5">
                  <c:v>2.06</c:v>
                </c:pt>
                <c:pt idx="6">
                  <c:v>1.54</c:v>
                </c:pt>
                <c:pt idx="7">
                  <c:v>3.18</c:v>
                </c:pt>
                <c:pt idx="8">
                  <c:v>3.12</c:v>
                </c:pt>
                <c:pt idx="9">
                  <c:v>3.74</c:v>
                </c:pt>
                <c:pt idx="10">
                  <c:v>3.32</c:v>
                </c:pt>
                <c:pt idx="11">
                  <c:v>3.33</c:v>
                </c:pt>
                <c:pt idx="12">
                  <c:v>3.46</c:v>
                </c:pt>
                <c:pt idx="13">
                  <c:v>0.76</c:v>
                </c:pt>
                <c:pt idx="14">
                  <c:v>0.89</c:v>
                </c:pt>
                <c:pt idx="15">
                  <c:v>2.95</c:v>
                </c:pt>
                <c:pt idx="16">
                  <c:v>3.82</c:v>
                </c:pt>
                <c:pt idx="17">
                  <c:v>2.95</c:v>
                </c:pt>
                <c:pt idx="18">
                  <c:v>1.65</c:v>
                </c:pt>
                <c:pt idx="19">
                  <c:v>4.21</c:v>
                </c:pt>
                <c:pt idx="20">
                  <c:v>4.6500000000000004</c:v>
                </c:pt>
                <c:pt idx="21">
                  <c:v>5.43</c:v>
                </c:pt>
                <c:pt idx="22">
                  <c:v>5.5</c:v>
                </c:pt>
                <c:pt idx="23">
                  <c:v>5.32</c:v>
                </c:pt>
                <c:pt idx="24">
                  <c:v>5.35</c:v>
                </c:pt>
                <c:pt idx="25">
                  <c:v>0.89</c:v>
                </c:pt>
                <c:pt idx="26">
                  <c:v>0.89</c:v>
                </c:pt>
                <c:pt idx="27">
                  <c:v>0.89</c:v>
                </c:pt>
                <c:pt idx="28">
                  <c:v>0.06</c:v>
                </c:pt>
                <c:pt idx="29">
                  <c:v>0.1</c:v>
                </c:pt>
                <c:pt idx="30">
                  <c:v>0.1</c:v>
                </c:pt>
                <c:pt idx="31">
                  <c:v>2.0299999999999998</c:v>
                </c:pt>
                <c:pt idx="32">
                  <c:v>2.78</c:v>
                </c:pt>
                <c:pt idx="33">
                  <c:v>2.37</c:v>
                </c:pt>
                <c:pt idx="34">
                  <c:v>2.69</c:v>
                </c:pt>
                <c:pt idx="35">
                  <c:v>3.35</c:v>
                </c:pt>
                <c:pt idx="36">
                  <c:v>3.15</c:v>
                </c:pt>
                <c:pt idx="37">
                  <c:v>0.1</c:v>
                </c:pt>
                <c:pt idx="38">
                  <c:v>0.01</c:v>
                </c:pt>
                <c:pt idx="39">
                  <c:v>0.01</c:v>
                </c:pt>
                <c:pt idx="40">
                  <c:v>0.09</c:v>
                </c:pt>
                <c:pt idx="41">
                  <c:v>0.03</c:v>
                </c:pt>
                <c:pt idx="42">
                  <c:v>0.1</c:v>
                </c:pt>
                <c:pt idx="43">
                  <c:v>4.51</c:v>
                </c:pt>
                <c:pt idx="44">
                  <c:v>4.79</c:v>
                </c:pt>
                <c:pt idx="45">
                  <c:v>4.78</c:v>
                </c:pt>
                <c:pt idx="46">
                  <c:v>4.83</c:v>
                </c:pt>
                <c:pt idx="47">
                  <c:v>5.21</c:v>
                </c:pt>
                <c:pt idx="48">
                  <c:v>5.43</c:v>
                </c:pt>
                <c:pt idx="49">
                  <c:v>1.45</c:v>
                </c:pt>
                <c:pt idx="50">
                  <c:v>1.54</c:v>
                </c:pt>
                <c:pt idx="51">
                  <c:v>1.51</c:v>
                </c:pt>
                <c:pt idx="52">
                  <c:v>1.52</c:v>
                </c:pt>
                <c:pt idx="53">
                  <c:v>1.52</c:v>
                </c:pt>
                <c:pt idx="54">
                  <c:v>1.59</c:v>
                </c:pt>
                <c:pt idx="55">
                  <c:v>8.84</c:v>
                </c:pt>
                <c:pt idx="56">
                  <c:v>9.32</c:v>
                </c:pt>
                <c:pt idx="57">
                  <c:v>9.58</c:v>
                </c:pt>
                <c:pt idx="58">
                  <c:v>10.16</c:v>
                </c:pt>
                <c:pt idx="59">
                  <c:v>10.24</c:v>
                </c:pt>
                <c:pt idx="60">
                  <c:v>11.86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27E7-407D-810D-6F3D37007B17}"/>
            </c:ext>
          </c:extLst>
        </c:ser>
        <c:ser>
          <c:idx val="2"/>
          <c:order val="2"/>
          <c:tx>
            <c:strRef>
              <c:f>Sheet1!$H$1</c:f>
              <c:strCache>
                <c:ptCount val="1"/>
                <c:pt idx="0">
                  <c:v>NYC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Sheet1!$A$3:$A$63</c:f>
              <c:numCache>
                <c:formatCode>mmm\-yy</c:formatCode>
                <c:ptCount val="61"/>
                <c:pt idx="0">
                  <c:v>45047</c:v>
                </c:pt>
                <c:pt idx="1">
                  <c:v>45017</c:v>
                </c:pt>
                <c:pt idx="2">
                  <c:v>44986</c:v>
                </c:pt>
                <c:pt idx="3">
                  <c:v>44958</c:v>
                </c:pt>
                <c:pt idx="4">
                  <c:v>44927</c:v>
                </c:pt>
                <c:pt idx="5">
                  <c:v>44896</c:v>
                </c:pt>
                <c:pt idx="6">
                  <c:v>44866</c:v>
                </c:pt>
                <c:pt idx="7">
                  <c:v>44835</c:v>
                </c:pt>
                <c:pt idx="8">
                  <c:v>44805</c:v>
                </c:pt>
                <c:pt idx="9">
                  <c:v>44774</c:v>
                </c:pt>
                <c:pt idx="10">
                  <c:v>44743</c:v>
                </c:pt>
                <c:pt idx="11">
                  <c:v>44713</c:v>
                </c:pt>
                <c:pt idx="12">
                  <c:v>44682</c:v>
                </c:pt>
                <c:pt idx="13">
                  <c:v>44652</c:v>
                </c:pt>
                <c:pt idx="14">
                  <c:v>44621</c:v>
                </c:pt>
                <c:pt idx="15">
                  <c:v>44593</c:v>
                </c:pt>
                <c:pt idx="16">
                  <c:v>44562</c:v>
                </c:pt>
                <c:pt idx="17">
                  <c:v>44531</c:v>
                </c:pt>
                <c:pt idx="18">
                  <c:v>44501</c:v>
                </c:pt>
                <c:pt idx="19">
                  <c:v>44470</c:v>
                </c:pt>
                <c:pt idx="20">
                  <c:v>44440</c:v>
                </c:pt>
                <c:pt idx="21">
                  <c:v>44409</c:v>
                </c:pt>
                <c:pt idx="22">
                  <c:v>44378</c:v>
                </c:pt>
                <c:pt idx="23">
                  <c:v>44348</c:v>
                </c:pt>
                <c:pt idx="24">
                  <c:v>44317</c:v>
                </c:pt>
                <c:pt idx="25">
                  <c:v>44287</c:v>
                </c:pt>
                <c:pt idx="26">
                  <c:v>44256</c:v>
                </c:pt>
                <c:pt idx="27">
                  <c:v>44228</c:v>
                </c:pt>
                <c:pt idx="28">
                  <c:v>44197</c:v>
                </c:pt>
                <c:pt idx="29">
                  <c:v>44166</c:v>
                </c:pt>
                <c:pt idx="30">
                  <c:v>44136</c:v>
                </c:pt>
                <c:pt idx="31">
                  <c:v>44105</c:v>
                </c:pt>
                <c:pt idx="32">
                  <c:v>44075</c:v>
                </c:pt>
                <c:pt idx="33">
                  <c:v>44044</c:v>
                </c:pt>
                <c:pt idx="34">
                  <c:v>44013</c:v>
                </c:pt>
                <c:pt idx="35">
                  <c:v>43983</c:v>
                </c:pt>
                <c:pt idx="36">
                  <c:v>43952</c:v>
                </c:pt>
                <c:pt idx="37">
                  <c:v>43922</c:v>
                </c:pt>
                <c:pt idx="38">
                  <c:v>43891</c:v>
                </c:pt>
                <c:pt idx="39">
                  <c:v>43862</c:v>
                </c:pt>
                <c:pt idx="40">
                  <c:v>43831</c:v>
                </c:pt>
                <c:pt idx="41">
                  <c:v>43800</c:v>
                </c:pt>
                <c:pt idx="42">
                  <c:v>43770</c:v>
                </c:pt>
                <c:pt idx="43">
                  <c:v>43739</c:v>
                </c:pt>
                <c:pt idx="44">
                  <c:v>43709</c:v>
                </c:pt>
                <c:pt idx="45">
                  <c:v>43678</c:v>
                </c:pt>
                <c:pt idx="46">
                  <c:v>43647</c:v>
                </c:pt>
                <c:pt idx="47">
                  <c:v>43617</c:v>
                </c:pt>
                <c:pt idx="48">
                  <c:v>43586</c:v>
                </c:pt>
                <c:pt idx="49">
                  <c:v>43556</c:v>
                </c:pt>
                <c:pt idx="50">
                  <c:v>43525</c:v>
                </c:pt>
                <c:pt idx="51">
                  <c:v>43497</c:v>
                </c:pt>
                <c:pt idx="52">
                  <c:v>43466</c:v>
                </c:pt>
                <c:pt idx="53">
                  <c:v>43435</c:v>
                </c:pt>
                <c:pt idx="54">
                  <c:v>43405</c:v>
                </c:pt>
                <c:pt idx="55">
                  <c:v>43374</c:v>
                </c:pt>
                <c:pt idx="56">
                  <c:v>43344</c:v>
                </c:pt>
                <c:pt idx="57">
                  <c:v>43313</c:v>
                </c:pt>
                <c:pt idx="58">
                  <c:v>43282</c:v>
                </c:pt>
                <c:pt idx="59">
                  <c:v>43252</c:v>
                </c:pt>
                <c:pt idx="60">
                  <c:v>43221</c:v>
                </c:pt>
              </c:numCache>
            </c:numRef>
          </c:cat>
          <c:val>
            <c:numRef>
              <c:f>Sheet1!$J$3:$J$63</c:f>
              <c:numCache>
                <c:formatCode>"$"#,##0.00_);\("$"#,##0.00\)</c:formatCode>
                <c:ptCount val="61"/>
                <c:pt idx="0">
                  <c:v>18.579999999999998</c:v>
                </c:pt>
                <c:pt idx="1">
                  <c:v>1.1000000000000001</c:v>
                </c:pt>
                <c:pt idx="2">
                  <c:v>1.1399999999999999</c:v>
                </c:pt>
                <c:pt idx="3">
                  <c:v>3.8</c:v>
                </c:pt>
                <c:pt idx="4">
                  <c:v>4.3899999999999997</c:v>
                </c:pt>
                <c:pt idx="5">
                  <c:v>2.06</c:v>
                </c:pt>
                <c:pt idx="6">
                  <c:v>1.54</c:v>
                </c:pt>
                <c:pt idx="7">
                  <c:v>3.27</c:v>
                </c:pt>
                <c:pt idx="8">
                  <c:v>3.21</c:v>
                </c:pt>
                <c:pt idx="9">
                  <c:v>4.41</c:v>
                </c:pt>
                <c:pt idx="10">
                  <c:v>3.55</c:v>
                </c:pt>
                <c:pt idx="11">
                  <c:v>3.51</c:v>
                </c:pt>
                <c:pt idx="12">
                  <c:v>3.7</c:v>
                </c:pt>
                <c:pt idx="13">
                  <c:v>0.76</c:v>
                </c:pt>
                <c:pt idx="14">
                  <c:v>0.89</c:v>
                </c:pt>
                <c:pt idx="15">
                  <c:v>2.95</c:v>
                </c:pt>
                <c:pt idx="16">
                  <c:v>3.82</c:v>
                </c:pt>
                <c:pt idx="17">
                  <c:v>2.95</c:v>
                </c:pt>
                <c:pt idx="18">
                  <c:v>1.65</c:v>
                </c:pt>
                <c:pt idx="19">
                  <c:v>5.07</c:v>
                </c:pt>
                <c:pt idx="20">
                  <c:v>5.08</c:v>
                </c:pt>
                <c:pt idx="21">
                  <c:v>5.43</c:v>
                </c:pt>
                <c:pt idx="22">
                  <c:v>5.5</c:v>
                </c:pt>
                <c:pt idx="23">
                  <c:v>5.32</c:v>
                </c:pt>
                <c:pt idx="24">
                  <c:v>5.35</c:v>
                </c:pt>
                <c:pt idx="25">
                  <c:v>8.44</c:v>
                </c:pt>
                <c:pt idx="26">
                  <c:v>8.7100000000000009</c:v>
                </c:pt>
                <c:pt idx="27">
                  <c:v>8.76</c:v>
                </c:pt>
                <c:pt idx="28">
                  <c:v>8.56</c:v>
                </c:pt>
                <c:pt idx="29">
                  <c:v>8.57</c:v>
                </c:pt>
                <c:pt idx="30">
                  <c:v>8.5399999999999991</c:v>
                </c:pt>
                <c:pt idx="31">
                  <c:v>18.149999999999999</c:v>
                </c:pt>
                <c:pt idx="32">
                  <c:v>18.62</c:v>
                </c:pt>
                <c:pt idx="33">
                  <c:v>18.72</c:v>
                </c:pt>
                <c:pt idx="34">
                  <c:v>19.03</c:v>
                </c:pt>
                <c:pt idx="35">
                  <c:v>19.149999999999999</c:v>
                </c:pt>
                <c:pt idx="36">
                  <c:v>19.170000000000002</c:v>
                </c:pt>
                <c:pt idx="37">
                  <c:v>3.49</c:v>
                </c:pt>
                <c:pt idx="38">
                  <c:v>3.72</c:v>
                </c:pt>
                <c:pt idx="39">
                  <c:v>3.71</c:v>
                </c:pt>
                <c:pt idx="40">
                  <c:v>3.71</c:v>
                </c:pt>
                <c:pt idx="41">
                  <c:v>3.99</c:v>
                </c:pt>
                <c:pt idx="42">
                  <c:v>4.01</c:v>
                </c:pt>
                <c:pt idx="43">
                  <c:v>13.09</c:v>
                </c:pt>
                <c:pt idx="44">
                  <c:v>13.34</c:v>
                </c:pt>
                <c:pt idx="45">
                  <c:v>13.39</c:v>
                </c:pt>
                <c:pt idx="46">
                  <c:v>13.46</c:v>
                </c:pt>
                <c:pt idx="47">
                  <c:v>13.79</c:v>
                </c:pt>
                <c:pt idx="48">
                  <c:v>13.92</c:v>
                </c:pt>
                <c:pt idx="49">
                  <c:v>1.45</c:v>
                </c:pt>
                <c:pt idx="50">
                  <c:v>1.54</c:v>
                </c:pt>
                <c:pt idx="51">
                  <c:v>1.51</c:v>
                </c:pt>
                <c:pt idx="52">
                  <c:v>1.52</c:v>
                </c:pt>
                <c:pt idx="53">
                  <c:v>1.52</c:v>
                </c:pt>
                <c:pt idx="54">
                  <c:v>1.59</c:v>
                </c:pt>
                <c:pt idx="55">
                  <c:v>8.84</c:v>
                </c:pt>
                <c:pt idx="56">
                  <c:v>9.32</c:v>
                </c:pt>
                <c:pt idx="57">
                  <c:v>9.58</c:v>
                </c:pt>
                <c:pt idx="58">
                  <c:v>10.16</c:v>
                </c:pt>
                <c:pt idx="59">
                  <c:v>10.24</c:v>
                </c:pt>
                <c:pt idx="60">
                  <c:v>11.86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27E7-407D-810D-6F3D37007B17}"/>
            </c:ext>
          </c:extLst>
        </c:ser>
        <c:ser>
          <c:idx val="3"/>
          <c:order val="3"/>
          <c:tx>
            <c:strRef>
              <c:f>Sheet1!$K$1</c:f>
              <c:strCache>
                <c:ptCount val="1"/>
                <c:pt idx="0">
                  <c:v>LI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Sheet1!$A$3:$A$63</c:f>
              <c:numCache>
                <c:formatCode>mmm\-yy</c:formatCode>
                <c:ptCount val="61"/>
                <c:pt idx="0">
                  <c:v>45047</c:v>
                </c:pt>
                <c:pt idx="1">
                  <c:v>45017</c:v>
                </c:pt>
                <c:pt idx="2">
                  <c:v>44986</c:v>
                </c:pt>
                <c:pt idx="3">
                  <c:v>44958</c:v>
                </c:pt>
                <c:pt idx="4">
                  <c:v>44927</c:v>
                </c:pt>
                <c:pt idx="5">
                  <c:v>44896</c:v>
                </c:pt>
                <c:pt idx="6">
                  <c:v>44866</c:v>
                </c:pt>
                <c:pt idx="7">
                  <c:v>44835</c:v>
                </c:pt>
                <c:pt idx="8">
                  <c:v>44805</c:v>
                </c:pt>
                <c:pt idx="9">
                  <c:v>44774</c:v>
                </c:pt>
                <c:pt idx="10">
                  <c:v>44743</c:v>
                </c:pt>
                <c:pt idx="11">
                  <c:v>44713</c:v>
                </c:pt>
                <c:pt idx="12">
                  <c:v>44682</c:v>
                </c:pt>
                <c:pt idx="13">
                  <c:v>44652</c:v>
                </c:pt>
                <c:pt idx="14">
                  <c:v>44621</c:v>
                </c:pt>
                <c:pt idx="15">
                  <c:v>44593</c:v>
                </c:pt>
                <c:pt idx="16">
                  <c:v>44562</c:v>
                </c:pt>
                <c:pt idx="17">
                  <c:v>44531</c:v>
                </c:pt>
                <c:pt idx="18">
                  <c:v>44501</c:v>
                </c:pt>
                <c:pt idx="19">
                  <c:v>44470</c:v>
                </c:pt>
                <c:pt idx="20">
                  <c:v>44440</c:v>
                </c:pt>
                <c:pt idx="21">
                  <c:v>44409</c:v>
                </c:pt>
                <c:pt idx="22">
                  <c:v>44378</c:v>
                </c:pt>
                <c:pt idx="23">
                  <c:v>44348</c:v>
                </c:pt>
                <c:pt idx="24">
                  <c:v>44317</c:v>
                </c:pt>
                <c:pt idx="25">
                  <c:v>44287</c:v>
                </c:pt>
                <c:pt idx="26">
                  <c:v>44256</c:v>
                </c:pt>
                <c:pt idx="27">
                  <c:v>44228</c:v>
                </c:pt>
                <c:pt idx="28">
                  <c:v>44197</c:v>
                </c:pt>
                <c:pt idx="29">
                  <c:v>44166</c:v>
                </c:pt>
                <c:pt idx="30">
                  <c:v>44136</c:v>
                </c:pt>
                <c:pt idx="31">
                  <c:v>44105</c:v>
                </c:pt>
                <c:pt idx="32">
                  <c:v>44075</c:v>
                </c:pt>
                <c:pt idx="33">
                  <c:v>44044</c:v>
                </c:pt>
                <c:pt idx="34">
                  <c:v>44013</c:v>
                </c:pt>
                <c:pt idx="35">
                  <c:v>43983</c:v>
                </c:pt>
                <c:pt idx="36">
                  <c:v>43952</c:v>
                </c:pt>
                <c:pt idx="37">
                  <c:v>43922</c:v>
                </c:pt>
                <c:pt idx="38">
                  <c:v>43891</c:v>
                </c:pt>
                <c:pt idx="39">
                  <c:v>43862</c:v>
                </c:pt>
                <c:pt idx="40">
                  <c:v>43831</c:v>
                </c:pt>
                <c:pt idx="41">
                  <c:v>43800</c:v>
                </c:pt>
                <c:pt idx="42">
                  <c:v>43770</c:v>
                </c:pt>
                <c:pt idx="43">
                  <c:v>43739</c:v>
                </c:pt>
                <c:pt idx="44">
                  <c:v>43709</c:v>
                </c:pt>
                <c:pt idx="45">
                  <c:v>43678</c:v>
                </c:pt>
                <c:pt idx="46">
                  <c:v>43647</c:v>
                </c:pt>
                <c:pt idx="47">
                  <c:v>43617</c:v>
                </c:pt>
                <c:pt idx="48">
                  <c:v>43586</c:v>
                </c:pt>
                <c:pt idx="49">
                  <c:v>43556</c:v>
                </c:pt>
                <c:pt idx="50">
                  <c:v>43525</c:v>
                </c:pt>
                <c:pt idx="51">
                  <c:v>43497</c:v>
                </c:pt>
                <c:pt idx="52">
                  <c:v>43466</c:v>
                </c:pt>
                <c:pt idx="53">
                  <c:v>43435</c:v>
                </c:pt>
                <c:pt idx="54">
                  <c:v>43405</c:v>
                </c:pt>
                <c:pt idx="55">
                  <c:v>43374</c:v>
                </c:pt>
                <c:pt idx="56">
                  <c:v>43344</c:v>
                </c:pt>
                <c:pt idx="57">
                  <c:v>43313</c:v>
                </c:pt>
                <c:pt idx="58">
                  <c:v>43282</c:v>
                </c:pt>
                <c:pt idx="59">
                  <c:v>43252</c:v>
                </c:pt>
                <c:pt idx="60">
                  <c:v>43221</c:v>
                </c:pt>
              </c:numCache>
            </c:numRef>
          </c:cat>
          <c:val>
            <c:numRef>
              <c:f>Sheet1!$M$3:$M$63</c:f>
              <c:numCache>
                <c:formatCode>"$"#,##0.00_);\("$"#,##0.00\)</c:formatCode>
                <c:ptCount val="61"/>
                <c:pt idx="0">
                  <c:v>5.7</c:v>
                </c:pt>
                <c:pt idx="1">
                  <c:v>1.1000000000000001</c:v>
                </c:pt>
                <c:pt idx="2">
                  <c:v>1.1399999999999999</c:v>
                </c:pt>
                <c:pt idx="3">
                  <c:v>3.8</c:v>
                </c:pt>
                <c:pt idx="4">
                  <c:v>4.3899999999999997</c:v>
                </c:pt>
                <c:pt idx="5">
                  <c:v>2.06</c:v>
                </c:pt>
                <c:pt idx="6">
                  <c:v>1.54</c:v>
                </c:pt>
                <c:pt idx="7">
                  <c:v>6.48</c:v>
                </c:pt>
                <c:pt idx="8">
                  <c:v>6.43</c:v>
                </c:pt>
                <c:pt idx="9">
                  <c:v>6.71</c:v>
                </c:pt>
                <c:pt idx="10">
                  <c:v>6.71</c:v>
                </c:pt>
                <c:pt idx="11">
                  <c:v>6.74</c:v>
                </c:pt>
                <c:pt idx="12">
                  <c:v>5.93</c:v>
                </c:pt>
                <c:pt idx="13">
                  <c:v>1.81</c:v>
                </c:pt>
                <c:pt idx="14">
                  <c:v>1.8</c:v>
                </c:pt>
                <c:pt idx="15">
                  <c:v>2.95</c:v>
                </c:pt>
                <c:pt idx="16">
                  <c:v>3.82</c:v>
                </c:pt>
                <c:pt idx="17">
                  <c:v>2.95</c:v>
                </c:pt>
                <c:pt idx="18">
                  <c:v>1.65</c:v>
                </c:pt>
                <c:pt idx="19">
                  <c:v>9.2799999999999994</c:v>
                </c:pt>
                <c:pt idx="20">
                  <c:v>9.3000000000000007</c:v>
                </c:pt>
                <c:pt idx="21">
                  <c:v>10.56</c:v>
                </c:pt>
                <c:pt idx="22">
                  <c:v>9.2899999999999991</c:v>
                </c:pt>
                <c:pt idx="23">
                  <c:v>9.34</c:v>
                </c:pt>
                <c:pt idx="24">
                  <c:v>9.5299999999999994</c:v>
                </c:pt>
                <c:pt idx="25">
                  <c:v>0.89</c:v>
                </c:pt>
                <c:pt idx="26">
                  <c:v>0.89</c:v>
                </c:pt>
                <c:pt idx="27">
                  <c:v>0.89</c:v>
                </c:pt>
                <c:pt idx="28">
                  <c:v>0.06</c:v>
                </c:pt>
                <c:pt idx="29">
                  <c:v>0.1</c:v>
                </c:pt>
                <c:pt idx="30">
                  <c:v>0.1</c:v>
                </c:pt>
                <c:pt idx="31">
                  <c:v>5.21</c:v>
                </c:pt>
                <c:pt idx="32">
                  <c:v>5.18</c:v>
                </c:pt>
                <c:pt idx="33">
                  <c:v>5.17</c:v>
                </c:pt>
                <c:pt idx="34">
                  <c:v>5.32</c:v>
                </c:pt>
                <c:pt idx="35">
                  <c:v>6.28</c:v>
                </c:pt>
                <c:pt idx="36">
                  <c:v>6.3</c:v>
                </c:pt>
                <c:pt idx="37">
                  <c:v>0.1</c:v>
                </c:pt>
                <c:pt idx="38">
                  <c:v>0.01</c:v>
                </c:pt>
                <c:pt idx="39">
                  <c:v>0.01</c:v>
                </c:pt>
                <c:pt idx="40">
                  <c:v>0.09</c:v>
                </c:pt>
                <c:pt idx="41">
                  <c:v>0.03</c:v>
                </c:pt>
                <c:pt idx="42">
                  <c:v>0.1</c:v>
                </c:pt>
                <c:pt idx="43">
                  <c:v>5.52</c:v>
                </c:pt>
                <c:pt idx="44">
                  <c:v>5.53</c:v>
                </c:pt>
                <c:pt idx="45">
                  <c:v>5.51</c:v>
                </c:pt>
                <c:pt idx="46">
                  <c:v>5.94</c:v>
                </c:pt>
                <c:pt idx="47">
                  <c:v>5.94</c:v>
                </c:pt>
                <c:pt idx="48">
                  <c:v>5.98</c:v>
                </c:pt>
                <c:pt idx="49">
                  <c:v>0.41</c:v>
                </c:pt>
                <c:pt idx="50">
                  <c:v>1.0900000000000001</c:v>
                </c:pt>
                <c:pt idx="51">
                  <c:v>0.84</c:v>
                </c:pt>
                <c:pt idx="52">
                  <c:v>0.43</c:v>
                </c:pt>
                <c:pt idx="53">
                  <c:v>1.95</c:v>
                </c:pt>
                <c:pt idx="54">
                  <c:v>0.67</c:v>
                </c:pt>
                <c:pt idx="55">
                  <c:v>6.57</c:v>
                </c:pt>
                <c:pt idx="56">
                  <c:v>6.63</c:v>
                </c:pt>
                <c:pt idx="57">
                  <c:v>6.68</c:v>
                </c:pt>
                <c:pt idx="58">
                  <c:v>6.68</c:v>
                </c:pt>
                <c:pt idx="59">
                  <c:v>6.8</c:v>
                </c:pt>
                <c:pt idx="60">
                  <c:v>6.81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3-27E7-407D-810D-6F3D37007B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37379999"/>
        <c:axId val="1137379039"/>
      </c:lineChart>
      <c:dateAx>
        <c:axId val="1137379999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7379039"/>
        <c:crosses val="autoZero"/>
        <c:auto val="1"/>
        <c:lblOffset val="100"/>
        <c:baseTimeUnit val="months"/>
      </c:dateAx>
      <c:valAx>
        <c:axId val="1137379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7379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13/06/2023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13/06/2023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56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6491601"/>
            <a:ext cx="646428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7139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21" r:id="rId2"/>
    <p:sldLayoutId id="2147483704" r:id="rId3"/>
    <p:sldLayoutId id="2147483723" r:id="rId4"/>
    <p:sldLayoutId id="2147483711" r:id="rId5"/>
    <p:sldLayoutId id="2147483703" r:id="rId6"/>
    <p:sldLayoutId id="2147483720" r:id="rId7"/>
    <p:sldLayoutId id="2147483722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src.org/pdf/Reports/2014%20IRM%20Report%20Appendicies%20%20Final%2012-6-13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90" y="3429000"/>
            <a:ext cx="8508999" cy="1966980"/>
          </a:xfrm>
        </p:spPr>
        <p:txBody>
          <a:bodyPr/>
          <a:lstStyle/>
          <a:p>
            <a:r>
              <a:rPr lang="de-DE" dirty="0"/>
              <a:t>Máté Borvendég, Susanne Hantke</a:t>
            </a:r>
          </a:p>
          <a:p>
            <a:br>
              <a:rPr lang="de-DE" dirty="0"/>
            </a:br>
            <a:endParaRPr lang="de-DE" dirty="0"/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TUM School </a:t>
            </a:r>
            <a:r>
              <a:rPr lang="de-DE" dirty="0" err="1"/>
              <a:t>of</a:t>
            </a:r>
            <a:r>
              <a:rPr lang="de-DE" dirty="0"/>
              <a:t> Management</a:t>
            </a:r>
          </a:p>
          <a:p>
            <a:r>
              <a:rPr lang="de-DE" dirty="0"/>
              <a:t>Center </a:t>
            </a:r>
            <a:r>
              <a:rPr lang="de-DE" dirty="0" err="1"/>
              <a:t>of</a:t>
            </a:r>
            <a:r>
              <a:rPr lang="de-DE" dirty="0"/>
              <a:t> Energy </a:t>
            </a:r>
            <a:r>
              <a:rPr lang="de-DE" dirty="0" err="1"/>
              <a:t>Markets</a:t>
            </a:r>
            <a:endParaRPr lang="de-DE" dirty="0"/>
          </a:p>
          <a:p>
            <a:endParaRPr lang="de-DE" dirty="0"/>
          </a:p>
          <a:p>
            <a:r>
              <a:rPr lang="de-DE" dirty="0"/>
              <a:t>Munich, 21</a:t>
            </a:r>
            <a:r>
              <a:rPr lang="de-DE" baseline="30000" dirty="0"/>
              <a:t>st</a:t>
            </a:r>
            <a:r>
              <a:rPr lang="de-DE" dirty="0"/>
              <a:t> June 2023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19853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de-DE" dirty="0">
                <a:solidFill>
                  <a:srgbClr val="FF0000"/>
                </a:solidFill>
              </a:rPr>
              <a:t>Can </a:t>
            </a:r>
            <a:r>
              <a:rPr lang="de-DE" dirty="0" err="1">
                <a:solidFill>
                  <a:srgbClr val="FF0000"/>
                </a:solidFill>
              </a:rPr>
              <a:t>Capacity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Markets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foster</a:t>
            </a:r>
            <a:r>
              <a:rPr lang="de-DE" dirty="0">
                <a:solidFill>
                  <a:srgbClr val="FF0000"/>
                </a:solidFill>
              </a:rPr>
              <a:t> Investment?</a:t>
            </a:r>
            <a:br>
              <a:rPr lang="de-DE" dirty="0"/>
            </a:br>
            <a:br>
              <a:rPr lang="de-DE" sz="800" dirty="0"/>
            </a:br>
            <a:r>
              <a:rPr lang="de-DE" sz="2400" dirty="0" err="1"/>
              <a:t>Evidence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US-American Independent System Operators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6C01E87-7423-4DA4-88FA-23AAD9B3C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Installed</a:t>
            </a:r>
            <a:r>
              <a:rPr lang="de-DE" dirty="0"/>
              <a:t> </a:t>
            </a:r>
            <a:r>
              <a:rPr lang="de-DE" dirty="0" err="1"/>
              <a:t>Capacities</a:t>
            </a:r>
            <a:r>
              <a:rPr lang="de-DE" dirty="0"/>
              <a:t>:</a:t>
            </a:r>
          </a:p>
          <a:p>
            <a:pPr marL="461963" lvl="1" indent="-285750">
              <a:buFontTx/>
              <a:buChar char="-"/>
            </a:pPr>
            <a:r>
              <a:rPr lang="de-DE" dirty="0" err="1"/>
              <a:t>Upsampling</a:t>
            </a:r>
            <a:r>
              <a:rPr lang="de-DE" dirty="0"/>
              <a:t> (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months</a:t>
            </a:r>
            <a:r>
              <a:rPr lang="de-DE" dirty="0">
                <a:sym typeface="Wingdings" panose="05000000000000000000" pitchFamily="2" charset="2"/>
              </a:rPr>
              <a:t>)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before</a:t>
            </a:r>
            <a:r>
              <a:rPr lang="de-DE" dirty="0">
                <a:sym typeface="Wingdings" panose="05000000000000000000" pitchFamily="2" charset="2"/>
              </a:rPr>
              <a:t> 2017</a:t>
            </a:r>
          </a:p>
          <a:p>
            <a:pPr marL="461963" lvl="1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Mapping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localities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Electricity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market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zones</a:t>
            </a:r>
            <a:r>
              <a:rPr lang="de-DE" dirty="0">
                <a:sym typeface="Wingdings" panose="05000000000000000000" pitchFamily="2" charset="2"/>
              </a:rPr>
              <a:t> ~ </a:t>
            </a:r>
            <a:r>
              <a:rPr lang="de-DE" dirty="0" err="1">
                <a:sym typeface="Wingdings" panose="05000000000000000000" pitchFamily="2" charset="2"/>
              </a:rPr>
              <a:t>Counties</a:t>
            </a:r>
            <a:r>
              <a:rPr lang="de-DE" dirty="0">
                <a:sym typeface="Wingdings" panose="05000000000000000000" pitchFamily="2" charset="2"/>
              </a:rPr>
              <a:t>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Assign</a:t>
            </a:r>
            <a:r>
              <a:rPr lang="de-DE" dirty="0">
                <a:sym typeface="Wingdings" panose="05000000000000000000" pitchFamily="2" charset="2"/>
              </a:rPr>
              <a:t> power plants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zones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Aggregate </a:t>
            </a:r>
            <a:r>
              <a:rPr lang="de-DE" dirty="0" err="1">
                <a:sym typeface="Wingdings" panose="05000000000000000000" pitchFamily="2" charset="2"/>
              </a:rPr>
              <a:t>zones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localities</a:t>
            </a:r>
            <a:r>
              <a:rPr lang="de-DE" dirty="0">
                <a:sym typeface="Wingdings" panose="05000000000000000000" pitchFamily="2" charset="2"/>
              </a:rPr>
              <a:t> (not MECE)</a:t>
            </a:r>
          </a:p>
          <a:p>
            <a:pPr marL="285750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Prices:</a:t>
            </a:r>
          </a:p>
          <a:p>
            <a:pPr marL="461963" lvl="1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Natural gas power plants </a:t>
            </a:r>
            <a:r>
              <a:rPr lang="de-DE" dirty="0" err="1">
                <a:sym typeface="Wingdings" panose="05000000000000000000" pitchFamily="2" charset="2"/>
              </a:rPr>
              <a:t>build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approximately</a:t>
            </a:r>
            <a:r>
              <a:rPr lang="de-DE" dirty="0">
                <a:sym typeface="Wingdings" panose="05000000000000000000" pitchFamily="2" charset="2"/>
              </a:rPr>
              <a:t> 2 </a:t>
            </a:r>
            <a:r>
              <a:rPr lang="de-DE" dirty="0" err="1">
                <a:sym typeface="Wingdings" panose="05000000000000000000" pitchFamily="2" charset="2"/>
              </a:rPr>
              <a:t>years</a:t>
            </a:r>
            <a:r>
              <a:rPr lang="de-DE" dirty="0">
                <a:sym typeface="Wingdings" panose="05000000000000000000" pitchFamily="2" charset="2"/>
              </a:rPr>
              <a:t>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Prices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today‘s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auctions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cannot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influence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today‘s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capacity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Time lags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2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4 </a:t>
            </a:r>
            <a:r>
              <a:rPr lang="de-DE" dirty="0" err="1">
                <a:sym typeface="Wingdings" panose="05000000000000000000" pitchFamily="2" charset="2"/>
              </a:rPr>
              <a:t>years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considered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account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planning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period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461963" lvl="1" indent="-285750">
              <a:buFontTx/>
              <a:buChar char="-"/>
            </a:pPr>
            <a:r>
              <a:rPr lang="de-DE" dirty="0" err="1">
                <a:sym typeface="Wingdings" panose="05000000000000000000" pitchFamily="2" charset="2"/>
              </a:rPr>
              <a:t>Electricity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prices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mapped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localities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mean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9B291ED-DCB7-40F3-BAEA-14D2B068A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509345-AB65-4B8A-BE67-35F43208CF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2E6E03-B7FC-4FFE-9147-82FBEF76C0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/>
              <a:t>Data </a:t>
            </a:r>
            <a:r>
              <a:rPr lang="en-US" sz="2000" dirty="0"/>
              <a:t>Wrangling</a:t>
            </a:r>
            <a:r>
              <a:rPr lang="de-DE" sz="2000" dirty="0"/>
              <a:t> and Feature Engineering</a:t>
            </a:r>
            <a:endParaRPr lang="en-GB" sz="20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40D87DB-8347-44F9-ABEA-93CBCC4A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Strategy</a:t>
            </a:r>
            <a:endParaRPr lang="en-GB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BF4B3C4-5ABC-40DE-A248-22F09B6501A9}"/>
              </a:ext>
            </a:extLst>
          </p:cNvPr>
          <p:cNvSpPr/>
          <p:nvPr/>
        </p:nvSpPr>
        <p:spPr>
          <a:xfrm>
            <a:off x="747252" y="5400877"/>
            <a:ext cx="2989006" cy="825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prices</a:t>
            </a:r>
            <a:r>
              <a:rPr lang="de-DE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499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6C01E87-7423-4DA4-88FA-23AAD9B3C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multicollinearity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9B291ED-DCB7-40F3-BAEA-14D2B068A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509345-AB65-4B8A-BE67-35F43208CF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2E6E03-B7FC-4FFE-9147-82FBEF76C0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/>
              <a:t>First Model</a:t>
            </a:r>
            <a:endParaRPr lang="en-GB" sz="20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40D87DB-8347-44F9-ABEA-93CBCC4A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Strategy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054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Best Model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all 4 </a:t>
            </a:r>
            <a:r>
              <a:rPr lang="de-DE" dirty="0" err="1"/>
              <a:t>models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69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statistically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?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in </a:t>
            </a:r>
            <a:r>
              <a:rPr lang="de-DE" dirty="0" err="1"/>
              <a:t>installed</a:t>
            </a:r>
            <a:r>
              <a:rPr lang="de-DE" dirty="0"/>
              <a:t> </a:t>
            </a:r>
            <a:r>
              <a:rPr lang="de-DE" dirty="0" err="1"/>
              <a:t>capacities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?</a:t>
            </a:r>
          </a:p>
          <a:p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63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Differences</a:t>
            </a:r>
            <a:r>
              <a:rPr lang="de-DE" dirty="0"/>
              <a:t> in </a:t>
            </a:r>
            <a:r>
              <a:rPr lang="de-DE" dirty="0" err="1"/>
              <a:t>results</a:t>
            </a:r>
            <a:r>
              <a:rPr lang="de-DE" dirty="0"/>
              <a:t> in different </a:t>
            </a:r>
            <a:r>
              <a:rPr lang="de-DE" dirty="0" err="1"/>
              <a:t>localities</a:t>
            </a:r>
            <a:r>
              <a:rPr lang="de-DE" dirty="0"/>
              <a:t> (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locality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prices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worst</a:t>
            </a:r>
            <a:r>
              <a:rPr lang="de-DE" dirty="0"/>
              <a:t>?)</a:t>
            </a:r>
          </a:p>
          <a:p>
            <a:pPr marL="285750" indent="-285750">
              <a:buFontTx/>
              <a:buChar char="-"/>
            </a:pPr>
            <a:r>
              <a:rPr lang="de-DE" dirty="0"/>
              <a:t>Statistical </a:t>
            </a:r>
            <a:r>
              <a:rPr lang="de-DE" dirty="0" err="1"/>
              <a:t>problems</a:t>
            </a:r>
            <a:r>
              <a:rPr lang="de-DE" dirty="0"/>
              <a:t>:</a:t>
            </a:r>
          </a:p>
          <a:p>
            <a:pPr marL="461963" lvl="1" indent="-285750">
              <a:buFontTx/>
              <a:buChar char="-"/>
            </a:pPr>
            <a:r>
              <a:rPr lang="de-DE" dirty="0" err="1"/>
              <a:t>Multicollinearity</a:t>
            </a:r>
            <a:endParaRPr lang="de-DE" dirty="0"/>
          </a:p>
          <a:p>
            <a:pPr marL="461963" lvl="1" indent="-285750">
              <a:buFontTx/>
              <a:buChar char="-"/>
            </a:pPr>
            <a:r>
              <a:rPr lang="de-DE" dirty="0" err="1"/>
              <a:t>Stationarity</a:t>
            </a:r>
            <a:r>
              <a:rPr lang="de-DE" dirty="0"/>
              <a:t> (time </a:t>
            </a:r>
            <a:r>
              <a:rPr lang="de-DE" dirty="0" err="1"/>
              <a:t>series</a:t>
            </a:r>
            <a:r>
              <a:rPr lang="de-DE" dirty="0"/>
              <a:t>)</a:t>
            </a:r>
          </a:p>
          <a:p>
            <a:pPr marL="461963" lvl="1" indent="-285750">
              <a:buFontTx/>
              <a:buChar char="-"/>
            </a:pPr>
            <a:r>
              <a:rPr lang="de-DE" dirty="0"/>
              <a:t>Right time lags?</a:t>
            </a:r>
          </a:p>
          <a:p>
            <a:pPr marL="461963" lvl="1" indent="-285750">
              <a:buFontTx/>
              <a:buChar char="-"/>
            </a:pPr>
            <a:r>
              <a:rPr lang="de-DE" dirty="0" err="1"/>
              <a:t>Omitted</a:t>
            </a:r>
            <a:r>
              <a:rPr lang="de-DE" dirty="0"/>
              <a:t> variables</a:t>
            </a:r>
          </a:p>
          <a:p>
            <a:pPr marL="285750" indent="-285750">
              <a:buFontTx/>
              <a:buChar char="-"/>
            </a:pPr>
            <a:r>
              <a:rPr lang="de-DE" dirty="0"/>
              <a:t>a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</a:t>
            </a:r>
            <a:r>
              <a:rPr lang="de-DE" dirty="0" err="1"/>
              <a:t>Discussion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028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Installed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(not) 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prices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Main </a:t>
            </a:r>
            <a:r>
              <a:rPr lang="de-DE" dirty="0" err="1"/>
              <a:t>driver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xy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However</a:t>
            </a:r>
            <a:r>
              <a:rPr lang="de-DE" dirty="0"/>
              <a:t>, in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years</a:t>
            </a:r>
            <a:r>
              <a:rPr lang="de-DE" dirty="0"/>
              <a:t> after </a:t>
            </a:r>
            <a:r>
              <a:rPr lang="de-DE" dirty="0" err="1"/>
              <a:t>installation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(</a:t>
            </a:r>
            <a:r>
              <a:rPr lang="de-DE" dirty="0" err="1"/>
              <a:t>early</a:t>
            </a:r>
            <a:r>
              <a:rPr lang="de-DE" dirty="0"/>
              <a:t> 2000‘s),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an </a:t>
            </a:r>
            <a:r>
              <a:rPr lang="de-DE" dirty="0" err="1"/>
              <a:t>increase</a:t>
            </a:r>
            <a:r>
              <a:rPr lang="de-DE" dirty="0"/>
              <a:t> in </a:t>
            </a:r>
            <a:r>
              <a:rPr lang="de-DE" dirty="0" err="1"/>
              <a:t>installed</a:t>
            </a:r>
            <a:r>
              <a:rPr lang="de-DE" dirty="0"/>
              <a:t> </a:t>
            </a:r>
            <a:r>
              <a:rPr lang="de-DE" dirty="0" err="1"/>
              <a:t>capacity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Security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supply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given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Oversupply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refer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paper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</a:t>
            </a:r>
            <a:r>
              <a:rPr lang="de-DE" dirty="0" err="1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9361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99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56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420CAD-D433-4EC3-B425-67F173F9EF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C6311F-57BB-4FF9-BA0A-4E57C3E0D7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9F93F66-CEEE-4366-A159-7BF1E4E0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Back-up </a:t>
            </a:r>
            <a:r>
              <a:rPr lang="de-DE" err="1"/>
              <a:t>slides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34069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BCDD33-BD54-F931-CB1A-A1D148FB4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49" y="1762188"/>
            <a:ext cx="8226840" cy="4699572"/>
          </a:xfrm>
        </p:spPr>
        <p:txBody>
          <a:bodyPr/>
          <a:lstStyle/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Introduction</a:t>
            </a:r>
          </a:p>
          <a:p>
            <a:pPr lvl="2" indent="0" defTabSz="432000">
              <a:lnSpc>
                <a:spcPct val="113000"/>
              </a:lnSpc>
              <a:spcAft>
                <a:spcPts val="600"/>
              </a:spcAft>
              <a:buNone/>
            </a:pPr>
            <a:r>
              <a:rPr lang="en-GB" dirty="0"/>
              <a:t>1.1   Relevance for the Topic</a:t>
            </a:r>
          </a:p>
          <a:p>
            <a:pPr lvl="2" indent="0" defTabSz="432000">
              <a:lnSpc>
                <a:spcPct val="113000"/>
              </a:lnSpc>
              <a:spcAft>
                <a:spcPts val="600"/>
              </a:spcAft>
              <a:buNone/>
            </a:pPr>
            <a:r>
              <a:rPr lang="en-GB" dirty="0"/>
              <a:t>1.2   Research Question</a:t>
            </a:r>
          </a:p>
          <a:p>
            <a:pPr lvl="2" indent="0" defTabSz="432000">
              <a:lnSpc>
                <a:spcPct val="113000"/>
              </a:lnSpc>
              <a:spcAft>
                <a:spcPts val="600"/>
              </a:spcAft>
              <a:buNone/>
            </a:pPr>
            <a:r>
              <a:rPr lang="en-GB" dirty="0"/>
              <a:t>1.3   Methodology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Context and Data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Empirical Strategy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Results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Discussion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Conclusion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References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1D76F-5BC7-4C85-9B07-1DF220C560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A36EC-1A51-1EC8-3272-5D24D3BEAF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29F514-F78E-4AB6-43F6-0F71102A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28248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AD2548-000B-460E-8426-114BF9CA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536536"/>
          </a:xfrm>
        </p:spPr>
        <p:txBody>
          <a:bodyPr/>
          <a:lstStyle/>
          <a:p>
            <a:r>
              <a:rPr lang="de-DE" sz="2000" err="1"/>
              <a:t>Missing</a:t>
            </a:r>
            <a:r>
              <a:rPr lang="de-DE" sz="2000"/>
              <a:t> Money Problem in Energy-</a:t>
            </a:r>
            <a:r>
              <a:rPr lang="de-DE" sz="2000" err="1"/>
              <a:t>only</a:t>
            </a:r>
            <a:r>
              <a:rPr lang="de-DE" sz="2000"/>
              <a:t> Markets</a:t>
            </a:r>
          </a:p>
          <a:p>
            <a:endParaRPr lang="de-DE"/>
          </a:p>
          <a:p>
            <a:pPr>
              <a:lnSpc>
                <a:spcPct val="113999"/>
              </a:lnSpc>
            </a:pPr>
            <a:endParaRPr lang="en-GB">
              <a:cs typeface="Arial"/>
            </a:endParaRPr>
          </a:p>
          <a:p>
            <a:pPr>
              <a:lnSpc>
                <a:spcPct val="113999"/>
              </a:lnSpc>
            </a:pPr>
            <a:endParaRPr lang="en-GB">
              <a:cs typeface="Arial"/>
            </a:endParaRPr>
          </a:p>
          <a:p>
            <a:pPr>
              <a:lnSpc>
                <a:spcPct val="113999"/>
              </a:lnSpc>
            </a:pPr>
            <a:endParaRPr lang="en-GB">
              <a:cs typeface="Arial"/>
            </a:endParaRPr>
          </a:p>
          <a:p>
            <a:endParaRPr lang="en-GB">
              <a:cs typeface="Arial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E078DF6-C777-408C-8110-186215F617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2A353E-5E59-42CA-BA98-89B765D861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BEE7A97-7114-4105-AA71-0D57E348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</a:t>
            </a:r>
            <a:r>
              <a:rPr lang="hu-HU" dirty="0"/>
              <a:t>n</a:t>
            </a:r>
            <a:r>
              <a:rPr lang="de-DE" dirty="0"/>
              <a:t> –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391B64-F0C0-5DB6-FA0D-E4CCFCBE8D55}"/>
              </a:ext>
            </a:extLst>
          </p:cNvPr>
          <p:cNvGrpSpPr/>
          <p:nvPr/>
        </p:nvGrpSpPr>
        <p:grpSpPr>
          <a:xfrm>
            <a:off x="4388795" y="2299923"/>
            <a:ext cx="4182297" cy="3683930"/>
            <a:chOff x="2343978" y="1607831"/>
            <a:chExt cx="4454939" cy="4050948"/>
          </a:xfrm>
        </p:grpSpPr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ED58C13D-3E48-B75F-4662-D10715368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978" y="1607831"/>
              <a:ext cx="4454939" cy="405094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7A7A08-F042-D43C-9CCF-D11F93F065A5}"/>
                </a:ext>
              </a:extLst>
            </p:cNvPr>
            <p:cNvSpPr txBox="1"/>
            <p:nvPr/>
          </p:nvSpPr>
          <p:spPr>
            <a:xfrm>
              <a:off x="5215384" y="2491900"/>
              <a:ext cx="1102068" cy="22506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400">
                  <a:solidFill>
                    <a:srgbClr val="0065BD"/>
                  </a:solidFill>
                  <a:latin typeface="+mn-lt"/>
                  <a:cs typeface="Arial"/>
                </a:rPr>
                <a:t>Price cap: A*</a:t>
              </a:r>
              <a:endParaRPr lang="en-US" sz="1400" err="1">
                <a:solidFill>
                  <a:srgbClr val="0065BD"/>
                </a:solidFill>
                <a:latin typeface="+mn-lt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0D56DF8-C776-4FAA-E489-11B8E09C1268}"/>
                </a:ext>
              </a:extLst>
            </p:cNvPr>
            <p:cNvCxnSpPr/>
            <p:nvPr/>
          </p:nvCxnSpPr>
          <p:spPr>
            <a:xfrm flipH="1">
              <a:off x="4913697" y="2656160"/>
              <a:ext cx="185887" cy="105935"/>
            </a:xfrm>
            <a:prstGeom prst="straightConnector1">
              <a:avLst/>
            </a:prstGeom>
            <a:ln w="2857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03DAED71-2F2C-9E4D-9646-26225DC23CE7}"/>
              </a:ext>
            </a:extLst>
          </p:cNvPr>
          <p:cNvSpPr txBox="1">
            <a:spLocks/>
          </p:cNvSpPr>
          <p:nvPr/>
        </p:nvSpPr>
        <p:spPr>
          <a:xfrm>
            <a:off x="324683" y="2176744"/>
            <a:ext cx="4178183" cy="3409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Arial"/>
              </a:rPr>
              <a:t>Price for electricity derived by operating costs (merit order)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Idea: Recover fixed costs during times when demand &gt; supply (scarcity price)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/>
              <a:t>Problem: </a:t>
            </a:r>
            <a:endParaRPr lang="en-US" dirty="0">
              <a:cs typeface="Arial"/>
            </a:endParaRP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Scarcity price too low due to price cap </a:t>
            </a:r>
            <a:r>
              <a:rPr lang="en-US" i="1" dirty="0">
                <a:cs typeface="Arial"/>
              </a:rPr>
              <a:t>or</a:t>
            </a: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Times with demand &gt; supply do not occur sufficiently often/do not last long enough</a:t>
            </a:r>
            <a:endParaRPr lang="en-US" dirty="0"/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ABD0D78-CDD9-D338-E0EF-AC4CF83E9794}"/>
              </a:ext>
            </a:extLst>
          </p:cNvPr>
          <p:cNvSpPr txBox="1">
            <a:spLocks/>
          </p:cNvSpPr>
          <p:nvPr/>
        </p:nvSpPr>
        <p:spPr>
          <a:xfrm>
            <a:off x="2890685" y="5916482"/>
            <a:ext cx="5984734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cs typeface="Arial"/>
              </a:rPr>
              <a:t>From: </a:t>
            </a:r>
            <a:r>
              <a:rPr lang="en-US" sz="1050" dirty="0">
                <a:ea typeface="+mn-lt"/>
                <a:cs typeface="+mn-lt"/>
              </a:rPr>
              <a:t>See, P. C., </a:t>
            </a:r>
            <a:r>
              <a:rPr lang="en-US" sz="1050" dirty="0" err="1">
                <a:ea typeface="+mn-lt"/>
                <a:cs typeface="+mn-lt"/>
              </a:rPr>
              <a:t>Fosso</a:t>
            </a:r>
            <a:r>
              <a:rPr lang="en-US" sz="1050" dirty="0">
                <a:ea typeface="+mn-lt"/>
                <a:cs typeface="+mn-lt"/>
              </a:rPr>
              <a:t>, O. B., Wong, K. Y., &amp; </a:t>
            </a:r>
            <a:r>
              <a:rPr lang="en-US" sz="1050" dirty="0" err="1">
                <a:ea typeface="+mn-lt"/>
                <a:cs typeface="+mn-lt"/>
              </a:rPr>
              <a:t>Molinas</a:t>
            </a:r>
            <a:r>
              <a:rPr lang="en-US" sz="1050" dirty="0">
                <a:ea typeface="+mn-lt"/>
                <a:cs typeface="+mn-lt"/>
              </a:rPr>
              <a:t>, M. (2015). Flow-based forward capacity mechanism: an alternative to the regulated capacity remuneration mechanisms in electricity market with high RES penetration. </a:t>
            </a:r>
            <a:r>
              <a:rPr lang="en-US" sz="1050" i="1" dirty="0">
                <a:ea typeface="+mn-lt"/>
                <a:cs typeface="+mn-lt"/>
              </a:rPr>
              <a:t>IEEE Transactions on Sustainable Energy</a:t>
            </a:r>
            <a:r>
              <a:rPr lang="en-US" sz="1050" dirty="0">
                <a:ea typeface="+mn-lt"/>
                <a:cs typeface="+mn-lt"/>
              </a:rPr>
              <a:t>, </a:t>
            </a:r>
            <a:r>
              <a:rPr lang="en-US" sz="1050" i="1" dirty="0">
                <a:ea typeface="+mn-lt"/>
                <a:cs typeface="+mn-lt"/>
              </a:rPr>
              <a:t>7</a:t>
            </a:r>
            <a:r>
              <a:rPr lang="en-US" sz="1050" dirty="0">
                <a:ea typeface="+mn-lt"/>
                <a:cs typeface="+mn-lt"/>
              </a:rPr>
              <a:t>(2), 830-840.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6026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ECF7A2-7EC5-94E8-0579-D1FE03448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279" y="1762188"/>
            <a:ext cx="3721155" cy="4719194"/>
          </a:xfrm>
        </p:spPr>
        <p:txBody>
          <a:bodyPr/>
          <a:lstStyle/>
          <a:p>
            <a:pPr>
              <a:lnSpc>
                <a:spcPct val="113999"/>
              </a:lnSpc>
            </a:pPr>
            <a:endParaRPr lang="en-US" sz="2000" i="1" dirty="0">
              <a:solidFill>
                <a:srgbClr val="000000"/>
              </a:solidFill>
              <a:cs typeface="Arial"/>
            </a:endParaRPr>
          </a:p>
          <a:p>
            <a:pPr>
              <a:lnSpc>
                <a:spcPct val="113999"/>
              </a:lnSpc>
            </a:pPr>
            <a:endParaRPr lang="en-US" sz="2000" i="1" dirty="0">
              <a:solidFill>
                <a:srgbClr val="000000"/>
              </a:solidFill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2000" i="1" dirty="0">
              <a:solidFill>
                <a:srgbClr val="000000"/>
              </a:solidFill>
              <a:cs typeface="Arial"/>
            </a:endParaRPr>
          </a:p>
          <a:p>
            <a:pPr algn="ctr">
              <a:lnSpc>
                <a:spcPct val="113999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i="1" dirty="0">
                <a:solidFill>
                  <a:srgbClr val="FF0000"/>
                </a:solidFill>
                <a:cs typeface="Arial"/>
              </a:rPr>
              <a:t>Can Capacity Markets foster Investment?</a:t>
            </a:r>
          </a:p>
          <a:p>
            <a:pPr algn="ctr">
              <a:lnSpc>
                <a:spcPct val="113999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i="1" dirty="0">
                <a:solidFill>
                  <a:srgbClr val="FF0000"/>
                </a:solidFill>
                <a:cs typeface="Arial"/>
              </a:rPr>
              <a:t>Drivers of Investments in Capacity Markets</a:t>
            </a:r>
            <a:endParaRPr lang="en-US" dirty="0">
              <a:solidFill>
                <a:srgbClr val="FF0000"/>
              </a:solidFill>
              <a:cs typeface="Arial"/>
            </a:endParaRPr>
          </a:p>
          <a:p>
            <a:pPr algn="ctr">
              <a:lnSpc>
                <a:spcPct val="113999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i="1" dirty="0">
                <a:cs typeface="Arial"/>
              </a:rPr>
              <a:t>Evidence from US-American Independent System Operators</a:t>
            </a:r>
            <a:endParaRPr lang="en-US" dirty="0">
              <a:cs typeface="Arial"/>
            </a:endParaRPr>
          </a:p>
          <a:p>
            <a:pPr algn="ctr">
              <a:lnSpc>
                <a:spcPct val="113999"/>
              </a:lnSpc>
              <a:spcBef>
                <a:spcPts val="0"/>
              </a:spcBef>
              <a:spcAft>
                <a:spcPts val="1200"/>
              </a:spcAft>
            </a:pPr>
            <a:endParaRPr lang="de-DE" dirty="0">
              <a:solidFill>
                <a:srgbClr val="00DCF0"/>
              </a:solidFill>
              <a:latin typeface="Wingdings"/>
              <a:cs typeface="Arial"/>
              <a:sym typeface="Wingdings"/>
            </a:endParaRPr>
          </a:p>
          <a:p>
            <a:pPr>
              <a:lnSpc>
                <a:spcPct val="113999"/>
              </a:lnSpc>
              <a:spcBef>
                <a:spcPts val="0"/>
              </a:spcBef>
              <a:spcAft>
                <a:spcPts val="1200"/>
              </a:spcAft>
            </a:pPr>
            <a:r>
              <a:rPr lang="de-DE" dirty="0">
                <a:latin typeface="Wingdings"/>
                <a:cs typeface="Arial"/>
                <a:sym typeface="Wingdings"/>
              </a:rPr>
              <a:t>à</a:t>
            </a:r>
            <a:r>
              <a:rPr lang="de-DE" dirty="0">
                <a:solidFill>
                  <a:srgbClr val="00DCF0"/>
                </a:solidFill>
                <a:latin typeface="Arial"/>
                <a:cs typeface="Arial"/>
              </a:rPr>
              <a:t> </a:t>
            </a:r>
            <a:r>
              <a:rPr lang="hu-HU" dirty="0">
                <a:solidFill>
                  <a:srgbClr val="00DCF0"/>
                </a:solidFill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Focus on</a:t>
            </a:r>
            <a:r>
              <a:rPr lang="de-DE" dirty="0">
                <a:solidFill>
                  <a:srgbClr val="00DCF0"/>
                </a:solidFill>
                <a:latin typeface="Arial"/>
                <a:cs typeface="Arial"/>
              </a:rPr>
              <a:t> </a:t>
            </a:r>
            <a:r>
              <a:rPr lang="de-DE" dirty="0">
                <a:solidFill>
                  <a:schemeClr val="bg2"/>
                </a:solidFill>
                <a:cs typeface="Arial"/>
              </a:rPr>
              <a:t>NY ISO </a:t>
            </a:r>
            <a:endParaRPr lang="en-US" i="1" dirty="0">
              <a:solidFill>
                <a:schemeClr val="bg2"/>
              </a:solidFill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C988CA-9103-0194-DE05-1D169EA031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BC654-0073-EF6A-9276-77ABF556EE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84ADC9-CA0D-67FC-2964-E026D7A0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1. </a:t>
            </a:r>
            <a:r>
              <a:rPr lang="de-DE" dirty="0" err="1">
                <a:cs typeface="Arial"/>
              </a:rPr>
              <a:t>Introduction</a:t>
            </a:r>
            <a:r>
              <a:rPr lang="de-DE" dirty="0">
                <a:cs typeface="Arial"/>
              </a:rPr>
              <a:t> – Research Question</a:t>
            </a:r>
            <a:endParaRPr lang="en-US" dirty="0"/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E127FF5C-3A98-DFBF-02F0-95892225887F}"/>
              </a:ext>
            </a:extLst>
          </p:cNvPr>
          <p:cNvSpPr txBox="1">
            <a:spLocks/>
          </p:cNvSpPr>
          <p:nvPr/>
        </p:nvSpPr>
        <p:spPr>
          <a:xfrm>
            <a:off x="4144384" y="5048591"/>
            <a:ext cx="4863659" cy="610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999"/>
              </a:lnSpc>
            </a:pPr>
            <a:r>
              <a:rPr lang="en-US" sz="1100" dirty="0">
                <a:cs typeface="Arial"/>
              </a:rPr>
              <a:t>From: </a:t>
            </a:r>
            <a:r>
              <a:rPr lang="en-US" sz="1100" dirty="0" err="1">
                <a:ea typeface="+mn-lt"/>
                <a:cs typeface="+mn-lt"/>
              </a:rPr>
              <a:t>Botterud</a:t>
            </a:r>
            <a:r>
              <a:rPr lang="en-US" sz="1100" dirty="0">
                <a:ea typeface="+mn-lt"/>
                <a:cs typeface="+mn-lt"/>
              </a:rPr>
              <a:t>, A., &amp; Auer, H. (2020). Resource Adequacy with Increasing Shares of Wind and Solar Power: A Comparison of European and U.S. Electricity Market Designs. Economics of Energy and Environmental Policy, 9.</a:t>
            </a:r>
            <a:endParaRPr lang="en-US" sz="1100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F044B4-DE42-5E76-8094-FC733C7C72F6}"/>
              </a:ext>
            </a:extLst>
          </p:cNvPr>
          <p:cNvGrpSpPr/>
          <p:nvPr/>
        </p:nvGrpSpPr>
        <p:grpSpPr>
          <a:xfrm>
            <a:off x="4144384" y="1993895"/>
            <a:ext cx="4682624" cy="2870209"/>
            <a:chOff x="4147667" y="2399366"/>
            <a:chExt cx="4682624" cy="2870209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624E566E-91BB-7FB2-D28F-681E074D1C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59" b="4124"/>
            <a:stretch/>
          </p:blipFill>
          <p:spPr>
            <a:xfrm>
              <a:off x="4147667" y="2399366"/>
              <a:ext cx="4682624" cy="2870209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B26CBCE-2526-B42E-C158-AB99DFFA6089}"/>
                </a:ext>
              </a:extLst>
            </p:cNvPr>
            <p:cNvSpPr/>
            <p:nvPr/>
          </p:nvSpPr>
          <p:spPr>
            <a:xfrm rot="2880000">
              <a:off x="7900890" y="2704977"/>
              <a:ext cx="414032" cy="580821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589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797ED9-B1C2-44A0-85B5-C29EE416E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E</a:t>
            </a:r>
            <a:r>
              <a:rPr lang="hu-HU" dirty="0">
                <a:sym typeface="Wingdings" panose="05000000000000000000" pitchFamily="2" charset="2"/>
              </a:rPr>
              <a:t>conometric model:</a:t>
            </a:r>
          </a:p>
          <a:p>
            <a:pPr marL="461963" lvl="1" indent="-285750">
              <a:buFontTx/>
              <a:buChar char="-"/>
            </a:pPr>
            <a:r>
              <a:rPr lang="hu-HU" b="1" dirty="0">
                <a:sym typeface="Wingdings" panose="05000000000000000000" pitchFamily="2" charset="2"/>
              </a:rPr>
              <a:t>Dependent</a:t>
            </a:r>
            <a:r>
              <a:rPr lang="hu-HU" dirty="0">
                <a:sym typeface="Wingdings" panose="05000000000000000000" pitchFamily="2" charset="2"/>
              </a:rPr>
              <a:t> variable: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hu-HU" dirty="0">
                <a:sym typeface="Wingdings" panose="05000000000000000000" pitchFamily="2" charset="2"/>
              </a:rPr>
              <a:t>Available/planned generation capacity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>
                <a:sym typeface="Wingdings" panose="05000000000000000000" pitchFamily="2" charset="2"/>
              </a:rPr>
              <a:t>OR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hu-HU" dirty="0">
                <a:sym typeface="Wingdings" panose="05000000000000000000" pitchFamily="2" charset="2"/>
              </a:rPr>
              <a:t>Change in available generation capacity</a:t>
            </a:r>
          </a:p>
          <a:p>
            <a:pPr marL="461963" lvl="1" indent="-285750">
              <a:buFontTx/>
              <a:buChar char="-"/>
            </a:pPr>
            <a:r>
              <a:rPr lang="hu-HU" b="1" dirty="0"/>
              <a:t>Independent</a:t>
            </a:r>
            <a:r>
              <a:rPr lang="de-DE" dirty="0"/>
              <a:t> variables:</a:t>
            </a:r>
            <a:endParaRPr lang="hu-HU" dirty="0"/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hu-HU" dirty="0"/>
              <a:t>Capacity market prices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hu-HU" dirty="0"/>
              <a:t>Revenue/cost drivers</a:t>
            </a:r>
            <a:endParaRPr lang="de-DE" dirty="0"/>
          </a:p>
          <a:p>
            <a:pPr marL="823913" lvl="3" indent="-285750">
              <a:buFont typeface="Arial" panose="020B0604020202020204" pitchFamily="34" charset="0"/>
              <a:buChar char="•"/>
            </a:pPr>
            <a:r>
              <a:rPr lang="de-DE" dirty="0" err="1"/>
              <a:t>Wholesale</a:t>
            </a:r>
            <a:r>
              <a:rPr lang="de-DE" dirty="0"/>
              <a:t> </a:t>
            </a:r>
            <a:r>
              <a:rPr lang="de-DE" dirty="0" err="1"/>
              <a:t>electricity</a:t>
            </a:r>
            <a:r>
              <a:rPr lang="de-DE" dirty="0"/>
              <a:t> </a:t>
            </a:r>
            <a:r>
              <a:rPr lang="hu-HU" dirty="0"/>
              <a:t>and reserve </a:t>
            </a:r>
            <a:r>
              <a:rPr lang="de-DE" dirty="0" err="1"/>
              <a:t>prices</a:t>
            </a:r>
            <a:endParaRPr lang="de-DE" dirty="0"/>
          </a:p>
          <a:p>
            <a:pPr marL="823913" lvl="3" indent="-285750">
              <a:buFont typeface="Arial" panose="020B0604020202020204" pitchFamily="34" charset="0"/>
              <a:buChar char="•"/>
            </a:pPr>
            <a:r>
              <a:rPr lang="de-DE" dirty="0" err="1"/>
              <a:t>Wholesale</a:t>
            </a:r>
            <a:r>
              <a:rPr lang="de-DE" dirty="0"/>
              <a:t> </a:t>
            </a:r>
            <a:r>
              <a:rPr lang="de-DE" dirty="0" err="1"/>
              <a:t>fuel</a:t>
            </a:r>
            <a:r>
              <a:rPr lang="de-DE" dirty="0"/>
              <a:t> </a:t>
            </a:r>
            <a:r>
              <a:rPr lang="de-DE" dirty="0" err="1"/>
              <a:t>prices</a:t>
            </a:r>
            <a:endParaRPr lang="de-DE" dirty="0"/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 err="1"/>
              <a:t>Installed</a:t>
            </a:r>
            <a:r>
              <a:rPr lang="de-DE" dirty="0"/>
              <a:t> Reserve Margin (IRM)</a:t>
            </a:r>
            <a:r>
              <a:rPr lang="hu-HU" dirty="0"/>
              <a:t>, demand, UCAP</a:t>
            </a:r>
            <a:endParaRPr lang="de-DE" dirty="0"/>
          </a:p>
          <a:p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4B64010-9C88-4252-9CF9-4947B4B488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1A3CC1-42C0-441E-9F4D-BAC3E0E11F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63BB65-E6C0-4A92-BA87-3A404E17D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1. </a:t>
            </a:r>
            <a:r>
              <a:rPr lang="de-DE" dirty="0" err="1">
                <a:cs typeface="Arial"/>
              </a:rPr>
              <a:t>Introduction</a:t>
            </a:r>
            <a:r>
              <a:rPr lang="de-DE" dirty="0">
                <a:cs typeface="Arial"/>
              </a:rPr>
              <a:t> – </a:t>
            </a:r>
            <a:r>
              <a:rPr lang="de-DE" dirty="0" err="1">
                <a:cs typeface="Arial"/>
              </a:rPr>
              <a:t>Methodology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FD5E13CF-CC25-4FDE-929C-636AA36B6C9E}"/>
                  </a:ext>
                </a:extLst>
              </p:cNvPr>
              <p:cNvSpPr/>
              <p:nvPr/>
            </p:nvSpPr>
            <p:spPr>
              <a:xfrm>
                <a:off x="5293962" y="3280440"/>
                <a:ext cx="3553699" cy="80045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de-DE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hu-HU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de-DE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FD5E13CF-CC25-4FDE-929C-636AA36B6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962" y="3280440"/>
                <a:ext cx="3553699" cy="800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79EAF19-0BD7-4353-A959-A2D62F13B8B6}"/>
                  </a:ext>
                </a:extLst>
              </p:cNvPr>
              <p:cNvSpPr txBox="1"/>
              <p:nvPr/>
            </p:nvSpPr>
            <p:spPr>
              <a:xfrm>
                <a:off x="5733625" y="4165499"/>
                <a:ext cx="2674375" cy="12421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lvl="8" indent="0">
                  <a:buNone/>
                </a:pPr>
                <a14:m>
                  <m:oMath xmlns:m="http://schemas.openxmlformats.org/officeDocument/2006/math">
                    <m:r>
                      <a:rPr lang="de-DE" sz="160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1600" dirty="0"/>
                  <a:t>: installed capacity</a:t>
                </a:r>
              </a:p>
              <a:p>
                <a:pPr marL="0" lvl="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/>
                  <a:t>: price in capacity auctions</a:t>
                </a:r>
                <a:endParaRPr lang="hu-HU" sz="1600" dirty="0"/>
              </a:p>
              <a:p>
                <a:pPr marL="0" lvl="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dirty="0"/>
                  <a:t>: </a:t>
                </a:r>
                <a:r>
                  <a:rPr lang="hu-HU" sz="1600" dirty="0" err="1"/>
                  <a:t>control</a:t>
                </a:r>
                <a:r>
                  <a:rPr lang="hu-HU" sz="1600" dirty="0"/>
                  <a:t> </a:t>
                </a:r>
                <a:r>
                  <a:rPr lang="hu-HU" sz="1600" dirty="0" err="1"/>
                  <a:t>variables</a:t>
                </a:r>
                <a:endParaRPr lang="en-GB" sz="1600" dirty="0"/>
              </a:p>
              <a:p>
                <a:pPr marL="0" lvl="8" indent="0">
                  <a:buNone/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sz="1600" dirty="0"/>
                  <a:t>: error term</a:t>
                </a:r>
              </a:p>
              <a:p>
                <a:pPr>
                  <a:lnSpc>
                    <a:spcPct val="114000"/>
                  </a:lnSpc>
                </a:pPr>
                <a:endParaRPr lang="en-GB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79EAF19-0BD7-4353-A959-A2D62F13B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625" y="4165499"/>
                <a:ext cx="2674375" cy="1242135"/>
              </a:xfrm>
              <a:prstGeom prst="rect">
                <a:avLst/>
              </a:prstGeom>
              <a:blipFill>
                <a:blip r:embed="rId3"/>
                <a:stretch>
                  <a:fillRect l="-2740" t="-4902" r="-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37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210BAFF-D6EF-4F24-B30B-09C6261CA3A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75263" y="2818854"/>
            <a:ext cx="4497495" cy="295567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D4DD189-80B4-437F-98F0-2D0F45626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9" y="2510913"/>
            <a:ext cx="8508999" cy="3962400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GB" dirty="0">
                <a:cs typeface="Arial"/>
              </a:rPr>
              <a:t>Since the formation of the NY ISO in 1999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GB" dirty="0"/>
              <a:t>1</a:t>
            </a:r>
            <a:r>
              <a:rPr lang="hu-HU" dirty="0"/>
              <a:t>1</a:t>
            </a:r>
            <a:r>
              <a:rPr lang="en-GB" dirty="0"/>
              <a:t> balancing zones </a:t>
            </a:r>
            <a:r>
              <a:rPr lang="en-GB" sz="1400" dirty="0">
                <a:sym typeface="Wingdings" panose="05000000000000000000" pitchFamily="2" charset="2"/>
              </a:rPr>
              <a:t>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/>
              <a:t>4 localities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GB" dirty="0"/>
              <a:t>2 capability periods: summer, winter 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GB" dirty="0"/>
              <a:t>3 different kinds of auctions:</a:t>
            </a:r>
          </a:p>
          <a:p>
            <a:pPr marL="46164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/>
              <a:t>Compulsory (spot)</a:t>
            </a:r>
          </a:p>
          <a:p>
            <a:pPr marL="46164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>
                <a:cs typeface="Arial"/>
              </a:rPr>
              <a:t>Optional (monthly, strip)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GB" dirty="0"/>
              <a:t>Installed capacity requirement</a:t>
            </a:r>
            <a:br>
              <a:rPr lang="en-GB" dirty="0"/>
            </a:br>
            <a:r>
              <a:rPr lang="en-GB" dirty="0"/>
              <a:t>derived from load forecast, adjusted</a:t>
            </a:r>
            <a:br>
              <a:rPr lang="en-GB" dirty="0"/>
            </a:br>
            <a:r>
              <a:rPr lang="en-GB" dirty="0"/>
              <a:t>by safety margin (IRM) and tailored </a:t>
            </a:r>
            <a:br>
              <a:rPr lang="en-GB" dirty="0"/>
            </a:br>
            <a:r>
              <a:rPr lang="en-GB" dirty="0"/>
              <a:t>to </a:t>
            </a:r>
            <a:r>
              <a:rPr lang="hu-HU" dirty="0" err="1"/>
              <a:t>localities</a:t>
            </a:r>
            <a:endParaRPr lang="en-GB" sz="1100" dirty="0">
              <a:hlinkClick r:id="rId3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42968BE-675F-43F6-9BCF-FDDB26811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BB784B-5AAE-4C61-9026-8F2F4B33EA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Máté Borvendég, Susanne Hantke | Capacity Markets | 21.06.2023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7A0D60-A660-41A5-B05B-7A36EBD4D4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000" dirty="0"/>
              <a:t>New York Installed Capacity Market (ICAP)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2B3D6E3-0135-467D-B797-B1D6CC18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GB" dirty="0"/>
              <a:t>2. Context and Data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ACB808E-342E-464B-8B2F-E3317F01AEA4}"/>
              </a:ext>
            </a:extLst>
          </p:cNvPr>
          <p:cNvGrpSpPr/>
          <p:nvPr/>
        </p:nvGrpSpPr>
        <p:grpSpPr>
          <a:xfrm>
            <a:off x="6341165" y="1314331"/>
            <a:ext cx="2505991" cy="2271359"/>
            <a:chOff x="5432984" y="1199518"/>
            <a:chExt cx="3776280" cy="3693043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A8FC1800-80AD-4FB6-A212-FB79C28917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493"/>
            <a:stretch/>
          </p:blipFill>
          <p:spPr>
            <a:xfrm>
              <a:off x="5432984" y="1199518"/>
              <a:ext cx="3439226" cy="2458082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9A2ECB6-6D4B-40AE-9158-6F8C518E3E0D}"/>
                </a:ext>
              </a:extLst>
            </p:cNvPr>
            <p:cNvSpPr txBox="1"/>
            <p:nvPr/>
          </p:nvSpPr>
          <p:spPr>
            <a:xfrm>
              <a:off x="8296029" y="2349826"/>
              <a:ext cx="913235" cy="65607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1200" b="1" dirty="0">
                  <a:solidFill>
                    <a:srgbClr val="C20001"/>
                  </a:solidFill>
                  <a:latin typeface="+mn-lt"/>
                </a:rPr>
                <a:t>Long Island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28D8462-5BD9-4094-8BF7-9C0CC7D34B9E}"/>
                </a:ext>
              </a:extLst>
            </p:cNvPr>
            <p:cNvSpPr txBox="1"/>
            <p:nvPr/>
          </p:nvSpPr>
          <p:spPr>
            <a:xfrm>
              <a:off x="7128663" y="3443086"/>
              <a:ext cx="512021" cy="3138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en-GB" sz="1200" b="1" dirty="0">
                  <a:solidFill>
                    <a:srgbClr val="00638E"/>
                  </a:solidFill>
                  <a:latin typeface="+mn-lt"/>
                </a:rPr>
                <a:t>NYC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2D8769EE-8E38-417F-BEC3-F8030082C514}"/>
                </a:ext>
              </a:extLst>
            </p:cNvPr>
            <p:cNvSpPr txBox="1"/>
            <p:nvPr/>
          </p:nvSpPr>
          <p:spPr>
            <a:xfrm>
              <a:off x="8496637" y="4236490"/>
              <a:ext cx="512021" cy="65607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1200" b="1" dirty="0">
                  <a:solidFill>
                    <a:schemeClr val="bg1"/>
                  </a:solidFill>
                  <a:latin typeface="+mn-lt"/>
                </a:rPr>
                <a:t>Island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15FED8D-2CA6-483F-927E-89607B4565C8}"/>
                </a:ext>
              </a:extLst>
            </p:cNvPr>
            <p:cNvSpPr txBox="1"/>
            <p:nvPr/>
          </p:nvSpPr>
          <p:spPr>
            <a:xfrm>
              <a:off x="5999015" y="1524988"/>
              <a:ext cx="694063" cy="3138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1200" b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NYCA</a:t>
              </a:r>
            </a:p>
          </p:txBody>
        </p:sp>
        <p:sp>
          <p:nvSpPr>
            <p:cNvPr id="8" name="Textfeld 10">
              <a:extLst>
                <a:ext uri="{FF2B5EF4-FFF2-40B4-BE49-F238E27FC236}">
                  <a16:creationId xmlns:a16="http://schemas.microsoft.com/office/drawing/2014/main" id="{74A19CC5-0DBB-A30E-2DDC-B8D451C2447E}"/>
                </a:ext>
              </a:extLst>
            </p:cNvPr>
            <p:cNvSpPr txBox="1"/>
            <p:nvPr/>
          </p:nvSpPr>
          <p:spPr>
            <a:xfrm>
              <a:off x="6029685" y="3145062"/>
              <a:ext cx="1492486" cy="3138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hu-HU" sz="1200" b="1" dirty="0">
                  <a:solidFill>
                    <a:srgbClr val="A9D576"/>
                  </a:solidFill>
                  <a:latin typeface="+mn-lt"/>
                </a:rPr>
                <a:t>G-J</a:t>
              </a:r>
              <a:endParaRPr lang="en-GB" sz="1200" b="1" dirty="0">
                <a:solidFill>
                  <a:srgbClr val="A9D576"/>
                </a:solidFill>
                <a:latin typeface="+mn-lt"/>
              </a:endParaRP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0A43689A-D62A-4377-9DBC-24C6D395479F}"/>
              </a:ext>
            </a:extLst>
          </p:cNvPr>
          <p:cNvSpPr txBox="1"/>
          <p:nvPr/>
        </p:nvSpPr>
        <p:spPr>
          <a:xfrm>
            <a:off x="4687315" y="6158083"/>
            <a:ext cx="4344355" cy="5629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/>
              <a:t>From: NYISO Training Documents: Installed Capacity (ICAP) Market, LSEs Capacity Obligations (https://www.nyiso.com/documents)</a:t>
            </a:r>
          </a:p>
          <a:p>
            <a:pPr>
              <a:lnSpc>
                <a:spcPct val="114000"/>
              </a:lnSpc>
            </a:pPr>
            <a:endParaRPr lang="en-GB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143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3D76746-9FE6-4DE5-882F-6007EA08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2499359"/>
            <a:ext cx="8508999" cy="3973953"/>
          </a:xfrm>
        </p:spPr>
        <p:txBody>
          <a:bodyPr/>
          <a:lstStyle/>
          <a:p>
            <a:r>
              <a:rPr lang="de-DE" dirty="0" err="1">
                <a:cs typeface="Arial"/>
              </a:rPr>
              <a:t>Installed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Capacity</a:t>
            </a:r>
            <a:r>
              <a:rPr lang="de-DE" dirty="0">
                <a:cs typeface="Arial"/>
              </a:rPr>
              <a:t> Resources 2023: ca. 40 GW</a:t>
            </a:r>
          </a:p>
          <a:p>
            <a:endParaRPr lang="de-DE" dirty="0">
              <a:cs typeface="Arial"/>
            </a:endParaRPr>
          </a:p>
          <a:p>
            <a:pPr>
              <a:lnSpc>
                <a:spcPct val="113999"/>
              </a:lnSpc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</a:pPr>
            <a:endParaRPr lang="de-DE" dirty="0">
              <a:cs typeface="Arial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5F748E-8507-4B80-9D31-14FF2739B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B60AF6-4708-47F5-87A7-CAA3ED7879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AB0B44-0B67-4730-9FD4-52A4E94548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762188"/>
            <a:ext cx="4901840" cy="714951"/>
          </a:xfrm>
        </p:spPr>
        <p:txBody>
          <a:bodyPr/>
          <a:lstStyle/>
          <a:p>
            <a:r>
              <a:rPr lang="de-DE" sz="2000" dirty="0"/>
              <a:t>Generation </a:t>
            </a:r>
            <a:r>
              <a:rPr lang="de-DE" sz="2000" dirty="0" err="1"/>
              <a:t>Capacity</a:t>
            </a:r>
            <a:r>
              <a:rPr lang="de-DE" sz="2000" dirty="0"/>
              <a:t> </a:t>
            </a:r>
            <a:endParaRPr lang="de-DE" sz="2000" dirty="0">
              <a:cs typeface="Arial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4C5CDAC-BE02-4078-8DD5-24EF8CF8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78785"/>
          </a:xfrm>
        </p:spPr>
        <p:txBody>
          <a:bodyPr/>
          <a:lstStyle/>
          <a:p>
            <a:pPr defTabSz="432000">
              <a:lnSpc>
                <a:spcPct val="113000"/>
              </a:lnSpc>
              <a:spcAft>
                <a:spcPts val="600"/>
              </a:spcAft>
            </a:pPr>
            <a:r>
              <a:rPr lang="en-GB" dirty="0"/>
              <a:t>2. Context and Data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8019C80-A024-43C6-A56E-286BF53EC0A3}"/>
              </a:ext>
            </a:extLst>
          </p:cNvPr>
          <p:cNvGrpSpPr/>
          <p:nvPr/>
        </p:nvGrpSpPr>
        <p:grpSpPr>
          <a:xfrm>
            <a:off x="210935" y="2949677"/>
            <a:ext cx="5009995" cy="2862370"/>
            <a:chOff x="483071" y="3057755"/>
            <a:chExt cx="5568813" cy="3005223"/>
          </a:xfrm>
        </p:grpSpPr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ECB9BAA2-6919-6EB4-C5B3-D27438FBC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071" y="3256336"/>
              <a:ext cx="5568813" cy="2806642"/>
            </a:xfrm>
            <a:prstGeom prst="rect">
              <a:avLst/>
            </a:prstGeom>
          </p:spPr>
        </p:pic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F7FB12D9-55C1-45A2-BC52-A4ED51BA7C64}"/>
                </a:ext>
              </a:extLst>
            </p:cNvPr>
            <p:cNvSpPr txBox="1"/>
            <p:nvPr/>
          </p:nvSpPr>
          <p:spPr>
            <a:xfrm>
              <a:off x="2643116" y="3057755"/>
              <a:ext cx="1248722" cy="1985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de-DE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Installed</a:t>
              </a:r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de-DE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Capacity</a:t>
              </a:r>
              <a:endParaRPr lang="en-GB" sz="1200" dirty="0" err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1C4682BC-FD38-44EC-8DD2-27775D6F0835}"/>
              </a:ext>
            </a:extLst>
          </p:cNvPr>
          <p:cNvSpPr txBox="1"/>
          <p:nvPr/>
        </p:nvSpPr>
        <p:spPr>
          <a:xfrm>
            <a:off x="311162" y="5906540"/>
            <a:ext cx="5017922" cy="755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3999"/>
              </a:lnSpc>
            </a:pPr>
            <a:r>
              <a:rPr lang="de-DE" sz="1100" dirty="0">
                <a:cs typeface="Arial"/>
              </a:rPr>
              <a:t>Source: </a:t>
            </a:r>
            <a:r>
              <a:rPr lang="de-DE" sz="1100" dirty="0">
                <a:ea typeface="+mn-lt"/>
                <a:cs typeface="+mn-lt"/>
              </a:rPr>
              <a:t>NPCC 2022 Interim New York Area Review </a:t>
            </a:r>
            <a:r>
              <a:rPr lang="de-DE" sz="1100" dirty="0" err="1">
                <a:ea typeface="+mn-lt"/>
                <a:cs typeface="+mn-lt"/>
              </a:rPr>
              <a:t>of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dirty="0" err="1">
                <a:ea typeface="+mn-lt"/>
                <a:cs typeface="+mn-lt"/>
              </a:rPr>
              <a:t>Resource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dirty="0" err="1">
                <a:ea typeface="+mn-lt"/>
                <a:cs typeface="+mn-lt"/>
              </a:rPr>
              <a:t>Adequacy</a:t>
            </a:r>
            <a:r>
              <a:rPr lang="de-DE" sz="1100" dirty="0">
                <a:ea typeface="+mn-lt"/>
                <a:cs typeface="+mn-lt"/>
              </a:rPr>
              <a:t>, NYISO, 2022; </a:t>
            </a:r>
            <a:r>
              <a:rPr lang="en-GB" sz="1100" dirty="0"/>
              <a:t>Preliminary Monthly Electric Generator Inventory (https://www.eia.gov/electricity/data/eia860M/)</a:t>
            </a:r>
            <a:endParaRPr lang="de-DE" sz="1100" dirty="0"/>
          </a:p>
          <a:p>
            <a:pPr>
              <a:lnSpc>
                <a:spcPct val="114000"/>
              </a:lnSpc>
            </a:pPr>
            <a:endParaRPr lang="en-GB" sz="1100" dirty="0" err="1">
              <a:latin typeface="+mn-lt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6410824-6917-4F62-B969-A7C6E7E2E8F9}"/>
              </a:ext>
            </a:extLst>
          </p:cNvPr>
          <p:cNvSpPr/>
          <p:nvPr/>
        </p:nvSpPr>
        <p:spPr>
          <a:xfrm>
            <a:off x="1609803" y="3917801"/>
            <a:ext cx="2212258" cy="815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Title </a:t>
            </a:r>
            <a:r>
              <a:rPr lang="de-DE" dirty="0" err="1"/>
              <a:t>with</a:t>
            </a:r>
            <a:r>
              <a:rPr lang="de-DE" dirty="0"/>
              <a:t> Python,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</a:t>
            </a:r>
            <a:endParaRPr lang="en-GB" dirty="0"/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8649BB0F-30D0-4BFB-82C6-265EF8B5B701}"/>
              </a:ext>
            </a:extLst>
          </p:cNvPr>
          <p:cNvSpPr txBox="1">
            <a:spLocks/>
          </p:cNvSpPr>
          <p:nvPr/>
        </p:nvSpPr>
        <p:spPr>
          <a:xfrm>
            <a:off x="5437238" y="1784408"/>
            <a:ext cx="3387671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>
                <a:cs typeface="Arial"/>
              </a:rPr>
              <a:t>U</a:t>
            </a:r>
            <a:r>
              <a:rPr lang="en-GB" sz="2000" dirty="0">
                <a:cs typeface="Arial"/>
              </a:rPr>
              <a:t>CAP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A315097-AAF4-490B-8212-7A9F7795CED5}"/>
              </a:ext>
            </a:extLst>
          </p:cNvPr>
          <p:cNvSpPr/>
          <p:nvPr/>
        </p:nvSpPr>
        <p:spPr>
          <a:xfrm>
            <a:off x="6026144" y="3672653"/>
            <a:ext cx="2212258" cy="10605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Plot UCAP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localities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Python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176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5F748E-8507-4B80-9D31-14FF2739B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B60AF6-4708-47F5-87A7-CAA3ED7879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AB0B44-0B67-4730-9FD4-52A4E94548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89" y="1762188"/>
            <a:ext cx="3721969" cy="714951"/>
          </a:xfrm>
        </p:spPr>
        <p:txBody>
          <a:bodyPr/>
          <a:lstStyle/>
          <a:p>
            <a:r>
              <a:rPr lang="hu-HU" sz="2000" dirty="0"/>
              <a:t>ICAP </a:t>
            </a:r>
            <a:r>
              <a:rPr lang="de-DE" sz="2000" dirty="0"/>
              <a:t>C</a:t>
            </a:r>
            <a:r>
              <a:rPr lang="hu-HU" sz="2000" dirty="0"/>
              <a:t>apacity </a:t>
            </a:r>
            <a:r>
              <a:rPr lang="de-DE" sz="2000" dirty="0"/>
              <a:t>P</a:t>
            </a:r>
            <a:r>
              <a:rPr lang="hu-HU" sz="2000" dirty="0"/>
              <a:t>rices</a:t>
            </a:r>
            <a:endParaRPr lang="de-DE" sz="20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4C5CDAC-BE02-4078-8DD5-24EF8CF8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dirty="0" err="1"/>
              <a:t>Context</a:t>
            </a:r>
            <a:r>
              <a:rPr lang="de-DE" dirty="0"/>
              <a:t> and Data</a:t>
            </a:r>
            <a:endParaRPr lang="en-GB" dirty="0"/>
          </a:p>
        </p:txBody>
      </p:sp>
      <p:sp>
        <p:nvSpPr>
          <p:cNvPr id="2" name="Textfeld 15">
            <a:extLst>
              <a:ext uri="{FF2B5EF4-FFF2-40B4-BE49-F238E27FC236}">
                <a16:creationId xmlns:a16="http://schemas.microsoft.com/office/drawing/2014/main" id="{3F82065D-A39C-149D-C9F0-F595FE65C33A}"/>
              </a:ext>
            </a:extLst>
          </p:cNvPr>
          <p:cNvSpPr txBox="1"/>
          <p:nvPr/>
        </p:nvSpPr>
        <p:spPr>
          <a:xfrm>
            <a:off x="319089" y="6037454"/>
            <a:ext cx="3721969" cy="5629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/>
              <a:t>From: NYISO </a:t>
            </a:r>
            <a:r>
              <a:rPr lang="hu-HU" sz="1100" dirty="0"/>
              <a:t>Market </a:t>
            </a:r>
            <a:r>
              <a:rPr lang="hu-HU" sz="1100" dirty="0" err="1"/>
              <a:t>Prices</a:t>
            </a:r>
            <a:r>
              <a:rPr lang="hu-HU" sz="1100" dirty="0"/>
              <a:t>, </a:t>
            </a:r>
            <a:r>
              <a:rPr lang="hu-HU" sz="1100" dirty="0" err="1"/>
              <a:t>Custom</a:t>
            </a:r>
            <a:r>
              <a:rPr lang="hu-HU" sz="1100" dirty="0"/>
              <a:t> </a:t>
            </a:r>
            <a:r>
              <a:rPr lang="hu-HU" sz="1100" dirty="0" err="1"/>
              <a:t>Report</a:t>
            </a:r>
            <a:r>
              <a:rPr lang="hu-HU" sz="1100" dirty="0"/>
              <a:t> </a:t>
            </a:r>
            <a:r>
              <a:rPr lang="hu-HU" sz="1100" dirty="0" err="1"/>
              <a:t>for</a:t>
            </a:r>
            <a:r>
              <a:rPr lang="hu-HU" sz="1100" dirty="0"/>
              <a:t> Day-</a:t>
            </a:r>
            <a:r>
              <a:rPr lang="hu-HU" sz="1100" dirty="0" err="1"/>
              <a:t>Ahead</a:t>
            </a:r>
            <a:r>
              <a:rPr lang="hu-HU" sz="1100" dirty="0"/>
              <a:t> </a:t>
            </a:r>
            <a:r>
              <a:rPr lang="hu-HU" sz="1100" dirty="0" err="1"/>
              <a:t>Electricity</a:t>
            </a:r>
            <a:r>
              <a:rPr lang="hu-HU" sz="1100" dirty="0"/>
              <a:t> </a:t>
            </a:r>
            <a:r>
              <a:rPr lang="hu-HU" sz="1100" dirty="0" err="1"/>
              <a:t>Prices</a:t>
            </a:r>
            <a:r>
              <a:rPr lang="hu-HU" sz="1100" dirty="0"/>
              <a:t>, NYISO, 2023 </a:t>
            </a:r>
            <a:r>
              <a:rPr lang="en-GB" sz="1100" dirty="0"/>
              <a:t>(https://www.nyiso.com)</a:t>
            </a:r>
          </a:p>
          <a:p>
            <a:pPr>
              <a:lnSpc>
                <a:spcPct val="114000"/>
              </a:lnSpc>
            </a:pPr>
            <a:endParaRPr lang="en-GB" sz="1100" dirty="0">
              <a:latin typeface="+mn-lt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A20749E-3599-462B-E518-347A8C4573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274238"/>
              </p:ext>
            </p:extLst>
          </p:nvPr>
        </p:nvGraphicFramePr>
        <p:xfrm>
          <a:off x="319089" y="2359742"/>
          <a:ext cx="3721969" cy="3303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B1E56E5-7EFC-4F68-82BC-844B583FD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06911" y="2595717"/>
            <a:ext cx="4418000" cy="3155840"/>
          </a:xfrm>
        </p:spPr>
      </p:pic>
      <p:sp>
        <p:nvSpPr>
          <p:cNvPr id="9" name="Textfeld 15">
            <a:extLst>
              <a:ext uri="{FF2B5EF4-FFF2-40B4-BE49-F238E27FC236}">
                <a16:creationId xmlns:a16="http://schemas.microsoft.com/office/drawing/2014/main" id="{5F77D99B-8993-492E-868F-FD89704567E4}"/>
              </a:ext>
            </a:extLst>
          </p:cNvPr>
          <p:cNvSpPr txBox="1"/>
          <p:nvPr/>
        </p:nvSpPr>
        <p:spPr>
          <a:xfrm>
            <a:off x="4572000" y="6036588"/>
            <a:ext cx="4002355" cy="5629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/>
              <a:t>From: NYISO </a:t>
            </a:r>
            <a:r>
              <a:rPr lang="hu-HU" sz="1100" dirty="0"/>
              <a:t>Market </a:t>
            </a:r>
            <a:r>
              <a:rPr lang="hu-HU" sz="1100" dirty="0" err="1"/>
              <a:t>Prices</a:t>
            </a:r>
            <a:r>
              <a:rPr lang="hu-HU" sz="1100" dirty="0"/>
              <a:t>, </a:t>
            </a:r>
            <a:r>
              <a:rPr lang="hu-HU" sz="1100" dirty="0" err="1"/>
              <a:t>Custom</a:t>
            </a:r>
            <a:r>
              <a:rPr lang="hu-HU" sz="1100" dirty="0"/>
              <a:t> </a:t>
            </a:r>
            <a:r>
              <a:rPr lang="hu-HU" sz="1100" dirty="0" err="1"/>
              <a:t>Report</a:t>
            </a:r>
            <a:r>
              <a:rPr lang="hu-HU" sz="1100" dirty="0"/>
              <a:t> </a:t>
            </a:r>
            <a:r>
              <a:rPr lang="hu-HU" sz="1100" dirty="0" err="1"/>
              <a:t>for</a:t>
            </a:r>
            <a:r>
              <a:rPr lang="hu-HU" sz="1100" dirty="0"/>
              <a:t> Day-</a:t>
            </a:r>
            <a:r>
              <a:rPr lang="hu-HU" sz="1100" dirty="0" err="1"/>
              <a:t>Ahead</a:t>
            </a:r>
            <a:r>
              <a:rPr lang="hu-HU" sz="1100" dirty="0"/>
              <a:t> </a:t>
            </a:r>
            <a:r>
              <a:rPr lang="hu-HU" sz="1100" dirty="0" err="1"/>
              <a:t>Electricity</a:t>
            </a:r>
            <a:r>
              <a:rPr lang="hu-HU" sz="1100" dirty="0"/>
              <a:t> </a:t>
            </a:r>
            <a:r>
              <a:rPr lang="hu-HU" sz="1100" dirty="0" err="1"/>
              <a:t>Prices</a:t>
            </a:r>
            <a:r>
              <a:rPr lang="hu-HU" sz="1100" dirty="0"/>
              <a:t>, NYISO, 2023 </a:t>
            </a:r>
            <a:r>
              <a:rPr lang="en-GB" sz="1100" dirty="0"/>
              <a:t>(https://www.nyiso.com)</a:t>
            </a:r>
          </a:p>
          <a:p>
            <a:pPr>
              <a:lnSpc>
                <a:spcPct val="114000"/>
              </a:lnSpc>
            </a:pPr>
            <a:endParaRPr lang="en-GB" sz="1100" dirty="0">
              <a:latin typeface="+mn-lt"/>
            </a:endParaRPr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43D2EAA3-691F-4E4B-85BD-317F868D0788}"/>
              </a:ext>
            </a:extLst>
          </p:cNvPr>
          <p:cNvSpPr txBox="1">
            <a:spLocks/>
          </p:cNvSpPr>
          <p:nvPr/>
        </p:nvSpPr>
        <p:spPr>
          <a:xfrm>
            <a:off x="4406911" y="1762187"/>
            <a:ext cx="4294637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/>
              <a:t>Wholesale</a:t>
            </a:r>
            <a:r>
              <a:rPr lang="de-DE" sz="2000" dirty="0"/>
              <a:t> </a:t>
            </a:r>
            <a:r>
              <a:rPr lang="de-DE" sz="2000" dirty="0" err="1"/>
              <a:t>Electricity</a:t>
            </a:r>
            <a:r>
              <a:rPr lang="de-DE" sz="2000" dirty="0"/>
              <a:t> and Fuel Prices</a:t>
            </a:r>
            <a:endParaRPr lang="hu-HU" sz="20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999F505-CA30-49DC-A03A-50DEDFDA8BD5}"/>
              </a:ext>
            </a:extLst>
          </p:cNvPr>
          <p:cNvSpPr/>
          <p:nvPr/>
        </p:nvSpPr>
        <p:spPr>
          <a:xfrm>
            <a:off x="905598" y="4064856"/>
            <a:ext cx="2212258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Plot </a:t>
            </a:r>
            <a:r>
              <a:rPr lang="de-DE" dirty="0" err="1"/>
              <a:t>with</a:t>
            </a:r>
            <a:r>
              <a:rPr lang="de-DE" dirty="0"/>
              <a:t> Python</a:t>
            </a:r>
            <a:endParaRPr lang="en-GB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8B329DB-2DAD-4E29-B8D7-F05989AD9CEC}"/>
              </a:ext>
            </a:extLst>
          </p:cNvPr>
          <p:cNvSpPr/>
          <p:nvPr/>
        </p:nvSpPr>
        <p:spPr>
          <a:xfrm>
            <a:off x="6554229" y="3074418"/>
            <a:ext cx="1995949" cy="7091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Put legend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plot</a:t>
            </a:r>
            <a:r>
              <a:rPr lang="de-DE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340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D2DBE4A-E159-48CA-8FEA-E3D733FDA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>
                <a:sym typeface="Wingdings" panose="05000000000000000000" pitchFamily="2" charset="2"/>
              </a:rPr>
              <a:t> Features  Model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each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locality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separately</a:t>
            </a:r>
            <a:r>
              <a:rPr lang="de-DE" dirty="0">
                <a:sym typeface="Wingdings" panose="05000000000000000000" pitchFamily="2" charset="2"/>
              </a:rPr>
              <a:t>  Model </a:t>
            </a:r>
            <a:r>
              <a:rPr lang="de-DE" dirty="0" err="1">
                <a:sym typeface="Wingdings" panose="05000000000000000000" pitchFamily="2" charset="2"/>
              </a:rPr>
              <a:t>enhancement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minimize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multicollinearity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BDFA295-0C36-4222-B4C0-3E0CBA6850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A145FC-EA64-4CF1-A5BA-DDE0B99DC3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7B9A8D1-AFAF-4C32-95C9-1D4ABE4E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Strategy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104532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2111_Praesentationsvorlage_3-4</Template>
  <TotalTime>0</TotalTime>
  <Words>1055</Words>
  <Application>Microsoft Office PowerPoint</Application>
  <PresentationFormat>Bildschirmpräsentation (4:3)</PresentationFormat>
  <Paragraphs>176</Paragraphs>
  <Slides>18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18</vt:i4>
      </vt:variant>
    </vt:vector>
  </HeadingPairs>
  <TitlesOfParts>
    <vt:vector size="30" baseType="lpstr">
      <vt:lpstr>Arial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Can Capacity Markets foster Investment?  Evidence from US-American Independent System Operators</vt:lpstr>
      <vt:lpstr>Contents</vt:lpstr>
      <vt:lpstr>1. Introduction – Relevance for the Topic</vt:lpstr>
      <vt:lpstr>1. Introduction – Research Question</vt:lpstr>
      <vt:lpstr>1. Introduction – Methodology</vt:lpstr>
      <vt:lpstr>2. Context and Data</vt:lpstr>
      <vt:lpstr>2. Context and Data</vt:lpstr>
      <vt:lpstr>2. Context and Data</vt:lpstr>
      <vt:lpstr>3. Empirical Strategy</vt:lpstr>
      <vt:lpstr>3. Empirical Strategy</vt:lpstr>
      <vt:lpstr>3. Empirical Strategy</vt:lpstr>
      <vt:lpstr>4. Results</vt:lpstr>
      <vt:lpstr>4. Results</vt:lpstr>
      <vt:lpstr>5. Discussion</vt:lpstr>
      <vt:lpstr>6. Conclusion</vt:lpstr>
      <vt:lpstr>7. References</vt:lpstr>
      <vt:lpstr>Thank you for your attention!</vt:lpstr>
      <vt:lpstr>Back-up slides</vt:lpstr>
    </vt:vector>
  </TitlesOfParts>
  <Company>TUM ZIT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Susanne Hantke</dc:creator>
  <cp:lastModifiedBy>Susanne Hantke</cp:lastModifiedBy>
  <cp:revision>102</cp:revision>
  <cp:lastPrinted>2015-07-30T14:04:45Z</cp:lastPrinted>
  <dcterms:created xsi:type="dcterms:W3CDTF">2023-05-19T12:26:05Z</dcterms:created>
  <dcterms:modified xsi:type="dcterms:W3CDTF">2023-06-13T15:52:35Z</dcterms:modified>
</cp:coreProperties>
</file>