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74" r:id="rId3"/>
    <p:sldId id="258" r:id="rId4"/>
    <p:sldId id="272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70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33"/>
    <a:srgbClr val="CCFFFF"/>
    <a:srgbClr val="65B0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851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082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828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795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027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040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250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838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463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36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079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1946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29675" y="659823"/>
            <a:ext cx="11610809" cy="1475013"/>
          </a:xfrm>
        </p:spPr>
        <p:txBody>
          <a:bodyPr>
            <a:normAutofit/>
          </a:bodyPr>
          <a:lstStyle/>
          <a:p>
            <a:r>
              <a:rPr lang="es-ES" sz="7200" b="1" dirty="0" smtClean="0"/>
              <a:t>Herramientas </a:t>
            </a:r>
            <a:r>
              <a:rPr lang="es-ES" sz="6600" b="1" dirty="0" smtClean="0"/>
              <a:t>Front</a:t>
            </a:r>
            <a:endParaRPr lang="es-ES" sz="72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81191" y="2129448"/>
            <a:ext cx="10357742" cy="737929"/>
          </a:xfrm>
        </p:spPr>
        <p:txBody>
          <a:bodyPr>
            <a:noAutofit/>
          </a:bodyPr>
          <a:lstStyle/>
          <a:p>
            <a:r>
              <a:rPr lang="es-ES" sz="4000" dirty="0" smtClean="0"/>
              <a:t>Sin las que NO puedo Vivir</a:t>
            </a:r>
            <a:endParaRPr lang="es-ES" sz="4000" dirty="0"/>
          </a:p>
        </p:txBody>
      </p:sp>
      <p:pic>
        <p:nvPicPr>
          <p:cNvPr id="3074" name="Picture 2" descr="Bower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470" y="3178324"/>
            <a:ext cx="1848727" cy="184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data:image/jpeg;base64,/9j/4AAQSkZJRgABAQAAAQABAAD/2wCEAAkGBhQQERMUEhQVFBUVExcVFBUWFhgaGhcVFRUVFBcXFxgXHCYeGBojGRQUIC8gJCcpLCwsFR4xNTAqNSYrLCkBCQoKDgwOGQ8PGjUkHyI1LSwpLi0sNiosKjA1NS40NTM1KSkqNTUsKS4qNSkpNTUpLCwpLC0vLSkqNSw1MiwsNf/AABEIAIwBUgMBIgACEQEDEQH/xAAcAAABBAMBAAAAAAAAAAAAAAAABAUGBwIDCAH/xABIEAACAAQCBgYECwcDAwUAAAABAgADBBEFIQYSMUFRYQcTInGBkTKhsbIUIzNCUmJydJLB0TQ1c4Kis+EVQ/AXU8MWVGOT8f/EABsBAQACAwEBAAAAAAAAAAAAAAAEBQIDBgEH/8QAMxEBAAIBAgMFBgMJAAAAAAAAAAECAwQRBSExEkFRYaETInGRsfAGMsEUIyQzQoHR4fH/2gAMAwEAAhEDEQA/ALxggjFntAZXjEvDdX4ukpSzsFHEm0RTEekOWt+rBbmeyvrz9UYXyVp+aUnBpc2f+XWZ+nzTlqgCNTVoipq3pFmH0SB9kfm0MtVpbPf55HiT/j1RFtrccdOa5xfh7U3/ADTELvOIqN4jfIqQwuCD3RztOr5j+k7Hxi3Ojw2o5I4gnzYmPcGp9rbbbZq4jwj9ixRkm+8zO2223j5poII0mcBGk1vDPuiYoiyCEfwy20Ed4Mbpc8GA3QRraaBCdq0bs4BZBCL4ZbaCO8GNsuqBgFEEYGZGhqsCAVQQkNaI8+F8jbuMAsghKlYDHjVggFcEI/hdtoI7wY2pUAwG+CE71IEY/DBAKoIR/Db7M+6PRWccu+AVwRrSbeB5toDZBCN64R4K7v8AKAWwQnl1QMbteAygjRMqQI0/DOR8jALYISJWgxvE2A2QQmmVYEa/hnI+RgFsEJpdWDCgNAewQQQHjGGTSDGlp5bO2wDZxO4DmTDxObKKn6UsTOtLlA7i589UexvONWbJ7Ok2TdBpv2nUVxz0nr8EbxrSOZUOWY3O4fNUcAPzhoLliM7km3nGm8O2GUHWsjS/muvWJvGfpDivsiliLZbc30G+THpMXKNojp4R/wBNpygvDhiND1Jdpm1mbUTfa57TcBw4w13jC9OzO0tuDURmr2q9PHuZ3i6tF06unlDhLXzsCfbFNYfT9bNlp9J1HgTn6rxdtFLuUXiR5bT6on6Cv5rOa/EmXeMeP4z9+p5pafX7TbNw48zC5VA2ZQARGqtmqXOZ1AbKu42yueN4s3IpLCOuVUGtfVPDj4Q00+HNKN0JHLce8b49q1aY41t5CgbgCYBxpJZm9o5Lu5/4heksKMhaBEAAA2AWER7EJzz5jKCQim1hvI2k8YCRXjROpAcxkeI/OI6cMaV2kJUjeP8AmcP+GVnWywx2jJu8f8B8YBDPqytwciNsO6bB3QyaSpqhXG/sn2j84epXojuHsgNK0Q6xnOd7WG4WAHnCmI7jk15k3qwSFUC4BtckXztytHmDM8uaELEq18ib2IF7i+zYYB4raHrBkdVuPLffjG6RThBYee898bYiM/XnuzFja51QCQAAcoCXQ2YmnVjXXIXsR+ca9H57WZHJOrbVJ22O6/h64UY6fiH8PeEAYRO10Y/XI9SwoqqXrNUE2ANzzy2Q3aMm8pv4h91IWYrWGXLJX0idVe874BSoC2AsOAjJlByOcRX/AEov2muxO0nMwuwSpZH6piSCCVvuI2jut7IBdPl9Wbj0T6v8RrNQCyg7CbecL58vWVhxEMPWXWAkCoBsAEZRGp+HT5uZ1rfWaw8v8QlfA6iX2pYII+iw9l84CVTacNyPEQgaqK3B2iFtDNZpaM41WKjWBFrHfDRjZtM71BPmR+QgHWmp8gWzJz7oyetlqdUugbgWAPleNstwQCNhFxEertFiXZ0YHWJYq3E7bGAf5kpWGYB5/wCYajU3Nl3mywikSZkoFTrKDlbd4bvKN8qyuh3aw/SAepFOF5neYxWulk6odCeAYX8rxtdLgjiLecRiZomyegQ43A5H9DASOolrYkjZv3xhSvcQz04cDUcsBwPL8oeaZcoBRBBBAaanZFL9KSEVMptxllfEOSfeEXVNW4ivukPR01Ek6o7aHWXnxXxHrAjRqKdvHMQseGZ4wamt7dOnzVTIqShuLeKg+2JbgOKaup1oQGYQEVVANifSa2we2IQHtkciMoUU9WVmK5JNmB8iIq8eSaS7HV6amorO8R+vlzS3HcU1tYyghKEq6soJFjbWBO0eyInOqC5ubeAA9kYzakl2YEglifMn9Y06+dhmTkAI8yXm8stLpqaevKI+Pf8AP7/VKtAKDrarWtlLW/8AM3ZH5+UW1SrqzJd+NvMEe2I3oBo8ZEka47bnWflwXwHrJiW1tL2cotdPj7FIiXG8U1MajUTaOkco+/jud4Y8PGoSp2gkQ5YfWiYvBh6Q/Puj2poVc3NweI2+PGN6teNNEN8+cA6Hgw9sL5WHKDckt37PVCbG6RSmtexHr5d8A6Qx066kxwfpE+BNx7YWYTiHWLqt6ajPnzEKamjWZt2jYRtgEtXNGrHuCSrSyfpMWHdYD8oyXCV+cWbkdnjaFbuFFzYADwEAzaVv8Wg3lr+AH+RDzJ9Edw9kRnEphnMW+aBZRy4+MSeV6I7h7IBonJ8e/wDL7ogVfjpfefdaM5o+Pf8Al90R4B8dL7z7rQDuYYcOTI959sPxhkw4ZHvMAowtbO/cPzjPHv2d/D3ljzDh237h+ce48PiH8PeWATaL/JN/EPupCnGpd0B+iwJ7tkJ9F/km/iH3Uh2cjYbZ5WO/lzygEEiaNWEtImtUAjYoJPiLD2+qFjYQu4sBwBHquIVU9KssWUd53nvgM5jWBPAEwy6NStdTMPGy8t5Pr9UKMdq7IZa+kwseSnb57I16NvZGQ7Q1/A2/O8AsxLElkKCQSSbKBvP6Q1NpOwzMoW+1/iHPFMN65RnYqbjhnxhANHScmYW36u31wDtRVQmy1cAgML2O6GvF1vNH2B7TDxJlBVCrkALDuEM+Kreegva6gXPe0Bqk4g0nK2svDh3GFsnSGU2TEofrbPPZCqbh6MoUjYMjv84a5+i4bZMIHNb/AJwD2VDDcQYY6yVqsV3bR3GHeipRKlqguQotcw0EidUnMaosO/V2geJMB5JxlpeTDXHHeP1hfTY5KmEDW1SdzZf4MbavDEmbRY8R/wAzhqm6JhjnMNvs5+2AfZ0kMLH/APISUkzMg7jbyhYSFGewD1CG2hOsWbiSfMwDnBHloID0iEVbSawhdHhEBVulfR6s9i6diZvNsm+0OPOILVaE1cs2Caw4qw/Mgx0LNpQYRzMKB3RHvp6XndZ6fimfBXsxO8eahqXQmrmGxTUHFmHsBJidaKdHqyGDv25m42yX7I484n8vCgN0LJVKBCmnpSdzUcUz569mZ2jyaKKj1RCt5dxGYEexIVhmqaAg6ykgjeI8XFJq5Mqtz2H9IeCt41tTiAbTi8w7EA5kk+rKPJdMzm7m59ncIcxTCNipaAaZ+HbxkRsIjFcQnJkQH78j5j9IeCsa2kAwDacYmHZLA7yT+Ua+pmTTeYb8AMgPCHUUwjYsu0A3vQ5R41bNGQC+R/WHMrGBkiARSZZZixGZ4cso9nyyCGG0bPK35wuVLQFIBsFfNv6K+R/WNtLT2EK+pEZhYBvYtLJKgZ8YTVVTMdCrBbHhfcQePKHhpd40zpAtAJNHktLYf/IfdWNek0ssiWJBEwEEbsjG2kqFlBg182vkOQH5R7Uz1mgAXyN8xAJKfFJyizAPz2Hxtl6o2NiM58gAnPafX+kL5VMLRtWQIBtp8P3nMnaTGM+iKnWQ2I2EQ8BY8ZLwDSuKzRkUVudyP1jCfWzpgsLIOW3zh1NOI9EgQDTT1U2WqoAtlAAuDfLxjKbJaadZgL2tl/znDp1IjIS4BnVpsv0TccGzH6xn/rEz/tr5n9IdGlAxh8GEA1vUTZuRsoO0L+sAwuwh3WSBGWrAM61M6XvDD6w/MRl/rEz/ALY/Ef0h0aSDGHwYQDYTMm+nkPojZ48YcqaRqiNqygIzgC0EEEAQQQQBBaCCALQR4TCSfjEmX6c2Wvew9keTMR1ZVpa3KsblkEMNTpzRy/Snr4Bj7BDhg2NS6uX1kkkprFbkEZjbtjGMlZnaJbb6bNSvbvSYjxmNi6CCCM2gQQQQBBBBAEEEEAQQQQBBBBAEEEEAR4RHsEAmmUoMey6YCFEEB4BHsEEAQQQQBBBBAEEEEAQQQQBBBBAEEEEAQQQQBBBBAEEENekmNijp3mnMjJRxc5Ad288gY8mYiN5Z46WyWiles8oeY5pNJox8Y3aPooubHnbcOZiB4t0qTDcSgsofjf19keUQTE8YmT5jO7FmY3ZuPdwHKEaISwXeSBbmYqcurvadq8odzpOCYMNYnL71vT5f5PlfpdPmntOzfaYnyAyENUyudtrHuGQ9UZ4vQfB6ibJvfq5jJfiAbA+ItCMxDtNpnmusVccViaRy7md4u3oyk6uHSvrNMbzdreoRR946E0TpOqoqZOElCe9hrH2xM0NffmfJQ/iPJ/D1r4z9Ik6s1szlEUxbpRoKdipndYw2iUpe38w7PriuulHpAeomvSyGKyJZKuVNutcHtXI+YDlbfa/C0LwbAJ9Y+pTymmEbbbFG7WY2C+Ji3cOuul6ZqBzZjNl82l3H9BYxLsMxeTVJryJiTF4qb25HgeRjnfFtAK6lQzJtOwQZllKuFHFtQmw5mHrokwqqmVgmyHMuUhHXttV129XbYzH+nbwuF9RGsa6RaGkJWZPDONqSwXI79XJfEiIJ0q9Ib9Y1HTOVVezPdTYs2+WpGxRv4k22DOtsLwidVP1ciW0xttlGwcSdgHMwF2yemigY2PXKPpGXl/SxPqiV4PpDT1i61PNSYBtCnMfaU5r4iKCrujbEJKF3pmKjM6jI5A+yjE+qGLDsSm00xZsl2lupyZfYeI5HKA6riK1XShh0p3R55DIxVh1M42ZTYi4l2OY3Rt0C0wGJUwc2Wah1JyjYGtcMPqsMx3EbooLSb9sqvvE3+40B0Xh+ltLPkNUJOHUoxVpjhkAIAJHxgB+cPOI3U9M1AjaoM1x9JZfZ/qIPqimqBKmqRaWSrzFV2miWg+cwUF27gALnZ4xjjGjVTR2+ESXlhvRJGRPAMMr8oDovANK6avUmnmhyvpLYqy34qwBtz2Rhj+mNLQ/tE0KxFwgBZz/KtyBzNhHOOD4xNpJyTpLarpsO4g7Qw3g8IW0WBVmIu82XLmT2LXeZxbbmxsL8oC35PTPQM1j1yj6Rl5f0sW9UTLDcUlVMsTJLrMQ7GU3HMcjyMcu4hhs2ncy50tpbjMqwsbHYeY5xL+iPH2p69JVz1dRdGXdrgEo3fcav80BceP6ZUtAyLUzChcEqOrmNcAgH0FNto2xowXT6irJolSJxeYQWC9XNXJduboBv4xXnTv8AL0n8KZ76RXGH4nMp2ZpTFGZGllhtCvbWsdxsLXgOgcc6TKGkco80u4NmWUpfVPAn0QeV7wlwzpcw+cQpmNJJ2damqPFlJUeJEVJhfRxX1MsTJcghCLqXZU1htuAxBseOyGbFsGnUkzq58tpb7bNvHFSMmHMQHU0uYGAKkEEXBBuCOII2x6zAC5NgNpMUZ0U6bvTT0pprXkTW1Vv/ALcxslI4KTkRxIPGLk0gwoVVLOkn/clsoPBiOyfBrHwgGrEukbD6clXqULDassNMPjqAgeMNg6Y8Pv6c3v6popzD9Da2flLpppsSCdXVUEZEazWEK6zo3xCUpZqZyBt1SjnyRiYC+ME0vpK3Knno7bdTNX/AwDeqHiOTpE9pbKyMUZTdWUkFSN4O4x0Z0faTnEKJJj/KKTLm23utu0O8FT4mAesSxWVTIZk+YstB85jbPgOJ5CIjP6ZMPVrBprj6Syjb+og+qKo6QNJXrq2aST1ct2lyl3KqkqTbiSCSfDcIWYF0V1lZIWenUqji6B3YMw3EBUIAPMiAuHCOkOhqiFl1ChjsSYChPdrgA+F4kcczYxoVWUrKs2Q/aYKrL2lZibKAy3FybZHPOL6wSjOG4comu0wyZLPMJYnMAuwW+xRsA4CAWY3pLTUShqiasu+wG5Y/ZVbsfARF/wDrNQa1rzrfS6o29t/VFJYvi8yrnPOmks7m/cNyrwA2ARLZfQ1XmWH+JuRfqzMOv3Hsat/5oC4sF0xpKzKRPR2+gbq/4HAb1Q8xzXTaE1fwyVTPKeVMd7BiMgBmzqwyIABORjo+mkaiKty2qoW7EljYWuScyecBtggggCKz6Z64haaUDkS7kd2qq+80WZFZ9NdCerppw2Izy2/nCsvuN5iI+p39lOy04RMRrKb+f0lW1Fh82e2rJlvMa17IpJt4RO8A0TnVQlrUyJkmZJZDLnlbB5aMCZUzeSB6LeG4RXKzCNht3RN9HdIRRdUOsadUTWS41yySZbMLjbZphX8N+N4q8PZifedhrva2r+7nn3cufz36eO8eux+0p0ZmSJ0+fTyXnz57lkZVutOpABYX2zSb2PzduWV64xDCZ1OR10p5d9mupF+6+2J1pfpAtTPqKZ3MmZKciRNDFVYAA9VNsbC5vZt2+2cVzMmEntEk8zfOMs/Zm3Jq4b7WuOO3PPaO7ntty577bf28e8swihNRPlSh/uTFTuBIBPgLnwi/tJK001FUTEyMuQ5S24hTq+RtFWdEeEdbWGcR2ZCX/ne6r6tcxa+kGHGopZ8kbZkp0H2ipC+u0TNFTak28VFx/P281ccf0x6z/rZy0THSXR/gqUtBIVALvLWa7b2eYoYk9wIHcI5udCCQRYjIg7QRkQecdEdG2k0uropShh1slFlzE3jUGqrW+iQBnE5zqVkQgeVLo6eYZUtUSWkyZqqLC4Bc5DiYXTJoUFmIAAuSTYADaSTsENNFjFPiUmcsiYJi9uU9r5awK7DnYg3B2HdAcyzZxdizG7MSzHizG5PmTHQfRZgqU+HSWUDXnL1sxt5LeiL8ALC3fxjn+qpWlO0txZkYow4MpsfWIvTol0ol1FGlOWAnSBqFTtZAey44ixseBHMQE7ih+mLAEpqxZksBVnoXZRs6xWsxA3Xup77xe5a0UF0s6SpWVgWUwaXITqww2M5N3KnePRF/qmAU9CleUr2l/NmyWuOaEMD32LecRLSb9sqvvE3+40TPoRwsvWTJ1uzKlFb/AFphAA8laIZpN+2VX3ib/caAtvoPolFHNmW7bzypP1URNUd12Y+MSPpFoVm4bVBgDqyjMHJpfbBHPK3jDH0Jfu9/vMz3JUSXTf8Ad1Z92m+4YDmUx03obQrJoKVEFh1KN3l1DMTzJJjmR98dSaN/sdN93lf21gK/6daNTIppthrCayX36rIWt5qDFb6EfvGj+8S/eEWf05/scj7x/wCN4rDQj940f3iX7wgJp07fL0n8KZ76RGejPBkq8RlJMAZEDTWU7G6u1geWsy5cok3Tt8vSfwpnvpER0Bx9aGvkzXyTNJh4I4sT4HVPhAdJxDeljBkn4dNcga8j4xG3ixAYdxUnyES+TOV1DKQykXBBuCDsII2iIL0vaSpIo3pwwM2eAoXeJdwWYjcMtUd/KAogOVzG0ZjvGcdQ/wCty5VKlRPcInVI7MfrKDlxJJ2DOOYJUgzGCKLliFAG8sbD2xZPTNVtL+B0oPYlyA5G4t8mD4BG/FAOuKdOktWIp6dnG5pjBb/ygE28fCEcjp3e/bpVI+rMIPrUxE+jrRVMRq+rmkiWkszGC5FrEKFB3ZnM8ouP/phh2rq/Bl79aZfz1rwFEaU4lKqaubOkoZaTCG1Da4YqNfZl6esfHdFmdBEw9VVjcJksjvKtf2CK804wqVS10+TIv1aFQLtrWJRSwvyYsPCLB6Bvk6z7cr3XgK+01wF6OtnI4NmdnlsdjI7FgQfGx4EQs0Y6SKugUS0ZZkobJcwXA+ywzXuzHKLtxP4DXTHo53VTZiWYyz6S3F7qciDbbqnfnENxjoNlNc009pZ3LMGuvdcWYeuAX6O9MdLUEJUKadzaxY60sn7e1c+ItzibYpRiop5su+U2U6XH11Iv645lx3BJlFPeROA10tfVNwQQCCDwIIi5+hnFXnUJRyT1M0ohP0CoYL4EnwsN0BSGIYfMp5jypqlXQ6rA8R+R2g8DEx0f6XqylVUmatQigAa9w4A+uNviDFqV2G4djAYHq5zS2ZCyG0xCCQcxnq3va91MQzGugywLUk+53S5o28g67PFYCVaLdJ9JXMsvOTOOQSZazHgjjJu42PKJjHJ8+Q0p2RgVdGKsN4ZTY5jgRHSWguKPU4fTTZhu7S7MeJRmQt46t/GAfoIIIAhvx7BUrKeZImbHFr71YZqw5g2MOEEeTG8bSyraaTFq9Yc0Y7gk2hnNJnLYj0TuZdzKd4hFLm2IIOzMR0pjOAyKyX1c+WHXdfap4qRmDFf4j0HSySZFQyD6LoH/AKgV9hityaS0T7rrdNxvFau2blPorPE8RM+dMmvYGY7OQNg1iTYchsjCgpJlRMWVJUu7Gygf8yHPdFl0fQYL/G1RI4JLsfxMx9kTzR7RKmoFtIlgEizOc3bvY7uQsIV0trT7z3NxnBjpti5z3d0erToXowMPpVlXBcnXmsN7kC9uQAAHdD9BBFlWIrG0OTyZLZLze3WVQdJ/Rq/WPV0iFw5LTpSjtBt7oBtB2kDMHPO+VYUtXMkuHlu8txsZGKsOOYsRHV0M2LaG0dUdadTy3Y7Wtqse9lsT4x61udcQ0jqahdWdUTpi/RaYxX8N7GJP0V4RWPVLOpiZcpTadMYHUZL5pb557thzuItel6N8OltrLSyyR9LWceTkj1RI5UoKAqgKALAAWAHAAbICsOlDo2aexqqRdaYR8dKG17ZB04tbaN9uO2oVd5T3BaW6HaLqysPIqY6vhrxbRilq/l5EuYbW1ivatw1hZreMBznWaU1c5NSZUz3TYVaYxB7xfteN4NHtGZ9fMEunQtn2nOSIOLtu7tp3CL4k9GWHKbilS/NnYeRa0SKlpElKEloqKNiooUDuAygGvRLRiXh1MslMz6Ux7Zu5Au3IZAAbgBHO+k37ZVfeJv8AcaOooaJuiNG7FmpZDMxJYmUhJJzJJtmYCLdCX7vf7zM9yXEl03/d1Z92m+4YcqDDZVOupJlpLW99VFCi5sCbDfkPKNtRTrMVkdQysCrKwuCDkQQdogOTn3x1Jo3+x033eV/bWE3/AKLof/aU/wD9SfpDvKlBFCqAFUAADIADIADcICuOnP8AY5H3j/xvFYaEfvGj+8S/eEdH4hhUmoULOlJNUG4DqGAOy4B3wjp9E6OWyulLIVlIKsspQQRsIIGRgKw6dvl6T+FM99Ir7BsFm1cwy5I1nEtnC72CWJA555CLC6d/l6T+FM99IZehz96J/Bm+xYCOUmP1dKDLlz58kAkMgdlsd/Zv2T4XhvqKhpjFnZmY5lmJJJ5k5mOm8X0Upas3nyJcxvpFbN+JbNbxjThmhFFTNrSqaUrA3DEaxB4guTY90BXPRV0euZqVlShRU7UlGFizbphB2AbRxNjuh36ZdE5lRLl1MlS7SVKzFAuerJ1gwG/VN7jg3KLLggOWMGxqbRzVnSH1HW4vtBB2hgciDwiVVPS7iM5erVkQt2by5fbJOVluTn3C8XBiWg1DUNrTaaUWJuWA1STxJQi57434RonSUhvIkS5bfSC3b8TXa3jAc14pQzZM1kngrNyZwxu13UP2udmF4s7oT1/g9f1Wr1l06vXJC6+pM1dYgE2vaLJq9GKWc5ebTSXdvSZpakmwsLkjPICN+HYPJpgwkSpcrWsW1EC3I2XsM9pgObMfw2qpqhjVK6TWctrn5zE3LK4yOfAw4UnSTiMpdVapyN2uFcj+ZwWPiTHRVTSJNUrMRXU7VZQwPeDlEfn9G+HObmll35ayjyVgIDnupqZ1ZOLOXnTpjDddmNgAAByAFhsAi58K0Sq6LBnk0+r8Km3d+1bV1wAVQ7NYIABc2uSb7ImGE6N01J8hIlyzsLKo1iOBbaR4w5QHK7pPo51j1kian2kcdxFjbmMofF6TsRC6vwptlrlZet+LVv4x0FX4XKqF1Z0pJo3B1DW7rjKGI9GmHE3+Cy/N7eWtaAoDC8KnVk4S5KmZMc3Pic2c7hvJMdLaP4QKSmkyFNxLlhSeJ2sfFiT4xsw3CJNMurIlJKXeEUC/M22nmYWQBBBBAEEEEAQQQQBBBBAEEEEAQQQQBBBBAEEEEAQQQQBBBBAEEEEAQQQQBBBBARHTbo9TFHlO05pfVqygKoN9Yg7zyhHol0WJh9SJ6z3mEIy6pRQO1bO4PKJ1BAEEEEAQQQQBBBBAEEEEAQQQQBBBBAEEEEAQQQQBBBBAf//Z"/>
          <p:cNvSpPr>
            <a:spLocks noChangeAspect="1" noChangeArrowheads="1"/>
          </p:cNvSpPr>
          <p:nvPr/>
        </p:nvSpPr>
        <p:spPr bwMode="auto">
          <a:xfrm>
            <a:off x="3787417" y="5027052"/>
            <a:ext cx="3142446" cy="314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3080" name="Picture 8" descr="http://compass-style.org/images/compass-logo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041"/>
          <a:stretch/>
        </p:blipFill>
        <p:spPr bwMode="auto">
          <a:xfrm>
            <a:off x="1174371" y="4997527"/>
            <a:ext cx="4029075" cy="787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gruntjs.com/img/grunt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434" y="3526099"/>
            <a:ext cx="2211565" cy="2604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Sas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415" y="3768710"/>
            <a:ext cx="1892166" cy="14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jade-lang.com/public/images/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446" y="4987831"/>
            <a:ext cx="2066925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://convirtiendote.pro/wp-content/uploads/2013/02/nodejs-ligh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55" y="3053960"/>
            <a:ext cx="3867741" cy="193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4929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2"/>
          <p:cNvSpPr txBox="1">
            <a:spLocks/>
          </p:cNvSpPr>
          <p:nvPr/>
        </p:nvSpPr>
        <p:spPr>
          <a:xfrm>
            <a:off x="581192" y="2180496"/>
            <a:ext cx="11029615" cy="44650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2800" dirty="0" smtClean="0"/>
              <a:t>“</a:t>
            </a:r>
            <a:r>
              <a:rPr lang="en-US" sz="2800" dirty="0"/>
              <a:t>robust, elegant, feature rich template engine for </a:t>
            </a:r>
            <a:r>
              <a:rPr lang="en-US" sz="2800" dirty="0" err="1"/>
              <a:t>nodejs</a:t>
            </a:r>
            <a:r>
              <a:rPr lang="es-ES" sz="2800" dirty="0" smtClean="0"/>
              <a:t>”</a:t>
            </a:r>
          </a:p>
        </p:txBody>
      </p:sp>
      <p:pic>
        <p:nvPicPr>
          <p:cNvPr id="8" name="Picture 2" descr="http://jade-lang.com/public/images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68" y="650048"/>
            <a:ext cx="2066925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73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464668" y="2312857"/>
            <a:ext cx="3914150" cy="37856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endParaRPr lang="es-ES" sz="1600" dirty="0" smtClean="0">
              <a:solidFill>
                <a:srgbClr val="66CC33"/>
              </a:solidFill>
            </a:endParaRPr>
          </a:p>
          <a:p>
            <a:r>
              <a:rPr lang="es-ES" sz="1600" dirty="0" smtClean="0">
                <a:solidFill>
                  <a:srgbClr val="66CC33"/>
                </a:solidFill>
              </a:rPr>
              <a:t>!!! </a:t>
            </a:r>
            <a:r>
              <a:rPr lang="es-ES" sz="1600" dirty="0">
                <a:solidFill>
                  <a:srgbClr val="66CC33"/>
                </a:solidFill>
              </a:rPr>
              <a:t>5</a:t>
            </a:r>
          </a:p>
          <a:p>
            <a:r>
              <a:rPr lang="es-ES" sz="16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s-E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lang</a:t>
            </a: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="en")</a:t>
            </a:r>
          </a:p>
          <a:p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s-E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</a:p>
          <a:p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s-E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pageTitle</a:t>
            </a:r>
            <a:endParaRPr lang="es-E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endParaRPr lang="es-ES" sz="1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E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s-E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Jade</a:t>
            </a:r>
            <a:endParaRPr lang="es-E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container.col</a:t>
            </a:r>
            <a:endParaRPr lang="es-ES" sz="1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s-ES" sz="160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s-ES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60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isJade</a:t>
            </a:r>
            <a:endParaRPr lang="es-ES" sz="1600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s-E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 are </a:t>
            </a:r>
            <a:r>
              <a:rPr lang="es-E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amazing</a:t>
            </a:r>
            <a:endParaRPr lang="es-E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s-ES" sz="160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endParaRPr lang="es-ES" sz="1600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s-E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on</a:t>
            </a: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it!</a:t>
            </a:r>
            <a:endParaRPr lang="es-E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s-E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p.</a:t>
            </a:r>
          </a:p>
          <a:p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Jade </a:t>
            </a:r>
            <a:r>
              <a:rPr lang="es-E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es-E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terse</a:t>
            </a:r>
          </a:p>
          <a:p>
            <a:endParaRPr lang="es-E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122" name="Picture 2" descr="http://jade-lang.com/public/images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68" y="650048"/>
            <a:ext cx="2066925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Flecha derecha 23"/>
          <p:cNvSpPr/>
          <p:nvPr/>
        </p:nvSpPr>
        <p:spPr>
          <a:xfrm>
            <a:off x="4378818" y="3524315"/>
            <a:ext cx="2699316" cy="50227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Rectángulo 24"/>
          <p:cNvSpPr/>
          <p:nvPr/>
        </p:nvSpPr>
        <p:spPr>
          <a:xfrm>
            <a:off x="4623516" y="3236844"/>
            <a:ext cx="2082083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600" b="1" dirty="0">
                <a:latin typeface="Century Gothic" panose="020B0502020202020204" pitchFamily="34" charset="0"/>
              </a:rPr>
              <a:t>{</a:t>
            </a:r>
          </a:p>
          <a:p>
            <a:r>
              <a:rPr lang="es-ES" sz="1600" b="1" dirty="0">
                <a:latin typeface="Century Gothic" panose="020B0502020202020204" pitchFamily="34" charset="0"/>
              </a:rPr>
              <a:t>  </a:t>
            </a:r>
            <a:r>
              <a:rPr lang="es-ES" sz="1600" b="1" dirty="0" err="1">
                <a:latin typeface="Century Gothic" panose="020B0502020202020204" pitchFamily="34" charset="0"/>
              </a:rPr>
              <a:t>pageTitle</a:t>
            </a:r>
            <a:r>
              <a:rPr lang="es-ES" sz="1600" b="1" dirty="0">
                <a:latin typeface="Century Gothic" panose="020B0502020202020204" pitchFamily="34" charset="0"/>
              </a:rPr>
              <a:t>: </a:t>
            </a:r>
            <a:r>
              <a:rPr lang="es-ES" sz="1600" b="1" dirty="0" smtClean="0">
                <a:latin typeface="Century Gothic" panose="020B0502020202020204" pitchFamily="34" charset="0"/>
              </a:rPr>
              <a:t>‘Demo</a:t>
            </a:r>
            <a:r>
              <a:rPr lang="es-ES" sz="1600" b="1" dirty="0">
                <a:latin typeface="Century Gothic" panose="020B0502020202020204" pitchFamily="34" charset="0"/>
              </a:rPr>
              <a:t>',</a:t>
            </a:r>
          </a:p>
          <a:p>
            <a:r>
              <a:rPr lang="es-ES" sz="1600" b="1" dirty="0">
                <a:latin typeface="Century Gothic" panose="020B0502020202020204" pitchFamily="34" charset="0"/>
              </a:rPr>
              <a:t>  </a:t>
            </a:r>
            <a:r>
              <a:rPr lang="es-ES" sz="1600" b="1" dirty="0" err="1" smtClean="0">
                <a:latin typeface="Century Gothic" panose="020B0502020202020204" pitchFamily="34" charset="0"/>
              </a:rPr>
              <a:t>isJade</a:t>
            </a:r>
            <a:r>
              <a:rPr lang="es-ES" sz="1600" b="1" dirty="0" smtClean="0">
                <a:latin typeface="Century Gothic" panose="020B0502020202020204" pitchFamily="34" charset="0"/>
              </a:rPr>
              <a:t>: </a:t>
            </a:r>
            <a:r>
              <a:rPr lang="es-ES" sz="1600" b="1" dirty="0">
                <a:latin typeface="Century Gothic" panose="020B0502020202020204" pitchFamily="34" charset="0"/>
              </a:rPr>
              <a:t>true</a:t>
            </a:r>
          </a:p>
          <a:p>
            <a:r>
              <a:rPr lang="es-ES" sz="1600" b="1" dirty="0">
                <a:latin typeface="Century Gothic" panose="020B0502020202020204" pitchFamily="34" charset="0"/>
              </a:rPr>
              <a:t>}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078134" y="2312857"/>
            <a:ext cx="4639732" cy="3754874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16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&lt;!</a:t>
            </a:r>
            <a:r>
              <a:rPr kumimoji="0" lang="es-ES" altLang="es-ES" sz="1600" b="0" i="0" u="sng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DOCTYPE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html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&gt;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&lt;</a:t>
            </a:r>
            <a:r>
              <a:rPr kumimoji="0" lang="es-ES" altLang="es-ES" sz="1600" b="0" i="0" u="sng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html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lang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66CC33"/>
                </a:solidFill>
                <a:effectLst/>
                <a:latin typeface="Consolas" pitchFamily="49" charset="0"/>
                <a:cs typeface="Consolas" pitchFamily="49" charset="0"/>
              </a:rPr>
              <a:t>"en"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&lt;</a:t>
            </a:r>
            <a:r>
              <a:rPr kumimoji="0" lang="es-ES" altLang="es-ES" sz="1600" b="0" i="0" u="sng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head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&gt;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  &lt;</a:t>
            </a:r>
            <a:r>
              <a:rPr kumimoji="0" lang="es-ES" altLang="es-ES" sz="1600" b="0" i="0" u="sng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title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&gt;Demo&lt;/</a:t>
            </a:r>
            <a:r>
              <a:rPr kumimoji="0" lang="es-ES" altLang="es-ES" sz="1600" b="0" i="0" u="sng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title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&lt;/</a:t>
            </a:r>
            <a:r>
              <a:rPr kumimoji="0" lang="es-ES" altLang="es-ES" sz="1600" b="0" i="0" u="sng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head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&lt;</a:t>
            </a:r>
            <a:r>
              <a:rPr kumimoji="0" lang="es-ES" altLang="es-ES" sz="1600" b="0" i="0" u="sng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body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16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altLang="es-ES" sz="16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s-ES" altLang="es-ES" sz="1600" b="0" i="0" u="sng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h1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&gt;Jade&lt;/</a:t>
            </a:r>
            <a:r>
              <a:rPr kumimoji="0" lang="es-ES" altLang="es-ES" sz="1600" b="0" i="0" u="sng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h1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1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s-ES" altLang="es-ES" sz="1600" b="0" i="0" u="sng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div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id=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66CC33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66CC33"/>
                </a:solidFill>
                <a:effectLst/>
                <a:latin typeface="Consolas" pitchFamily="49" charset="0"/>
                <a:cs typeface="Consolas" pitchFamily="49" charset="0"/>
              </a:rPr>
              <a:t>container</a:t>
            </a:r>
            <a:r>
              <a:rPr lang="es-ES" altLang="es-ES" sz="1600" dirty="0">
                <a:solidFill>
                  <a:srgbClr val="66CC33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66CC33"/>
                </a:solidFill>
                <a:effectLst/>
                <a:latin typeface="Consolas" pitchFamily="49" charset="0"/>
                <a:cs typeface="Consolas" pitchFamily="49" charset="0"/>
              </a:rPr>
              <a:t>"col"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2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s-ES" altLang="es-ES" sz="1600" b="0" i="0" u="sng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p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You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are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amazing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kumimoji="0" lang="es-ES" altLang="es-ES" sz="1600" b="0" i="0" u="sng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p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2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s-ES" altLang="es-ES" sz="1600" b="0" i="0" u="sng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p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&gt;Jade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is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a terse &lt;/</a:t>
            </a:r>
            <a:r>
              <a:rPr kumimoji="0" lang="es-ES" altLang="es-ES" sz="1600" b="0" i="0" u="sng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p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1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kumimoji="0" lang="es-ES" altLang="es-ES" sz="1600" b="0" i="0" u="sng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div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&lt;/</a:t>
            </a:r>
            <a:r>
              <a:rPr kumimoji="0" lang="es-ES" altLang="es-ES" sz="1600" b="0" i="0" u="sng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body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&lt;/</a:t>
            </a:r>
            <a:r>
              <a:rPr kumimoji="0" lang="es-ES" altLang="es-ES" sz="1600" b="0" i="0" u="sng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html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&gt; </a:t>
            </a:r>
            <a:r>
              <a:rPr kumimoji="0" lang="es-ES" altLang="es-E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s-ES" altLang="es-E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s-ES" alt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67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2"/>
          <p:cNvSpPr txBox="1">
            <a:spLocks/>
          </p:cNvSpPr>
          <p:nvPr/>
        </p:nvSpPr>
        <p:spPr>
          <a:xfrm>
            <a:off x="581192" y="2180496"/>
            <a:ext cx="11029615" cy="44650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2800" dirty="0" smtClean="0"/>
              <a:t>“</a:t>
            </a:r>
            <a:r>
              <a:rPr lang="es-ES" sz="2800" dirty="0"/>
              <a:t>CSS </a:t>
            </a:r>
            <a:r>
              <a:rPr lang="es-ES" sz="2800" dirty="0" err="1"/>
              <a:t>with</a:t>
            </a:r>
            <a:r>
              <a:rPr lang="es-ES" sz="2800" dirty="0"/>
              <a:t> </a:t>
            </a:r>
            <a:r>
              <a:rPr lang="es-ES" sz="2800" dirty="0" err="1" smtClean="0"/>
              <a:t>superpowers</a:t>
            </a:r>
            <a:r>
              <a:rPr lang="es-ES" sz="2800" dirty="0" smtClean="0"/>
              <a:t>”</a:t>
            </a:r>
          </a:p>
        </p:txBody>
      </p:sp>
      <p:pic>
        <p:nvPicPr>
          <p:cNvPr id="8" name="Picture 14" descr="Sa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44" y="703537"/>
            <a:ext cx="1543823" cy="943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54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lecha derecha 23"/>
          <p:cNvSpPr/>
          <p:nvPr/>
        </p:nvSpPr>
        <p:spPr>
          <a:xfrm>
            <a:off x="5757334" y="3975826"/>
            <a:ext cx="1219200" cy="50227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500">
              <a:latin typeface="Century Gothic" panose="020B0502020202020204" pitchFamily="34" charset="0"/>
            </a:endParaRPr>
          </a:p>
        </p:txBody>
      </p:sp>
      <p:pic>
        <p:nvPicPr>
          <p:cNvPr id="7" name="Picture 14" descr="Sa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44" y="703537"/>
            <a:ext cx="1543823" cy="943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102694" y="2017048"/>
            <a:ext cx="4605867" cy="4216539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sng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s-ES" altLang="es-ES" sz="1600" b="0" i="0" u="sng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body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{ 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	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cs typeface="Consolas" pitchFamily="49" charset="0"/>
              </a:rPr>
              <a:t>width</a:t>
            </a:r>
            <a:r>
              <a:rPr lang="es-ES" altLang="es-ES" sz="1600" dirty="0" smtClean="0">
                <a:solidFill>
                  <a:srgbClr val="CC7833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940px;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s-ES" altLang="es-ES" sz="1600" b="0" i="0" u="sng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h1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{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	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cs typeface="Consolas" pitchFamily="49" charset="0"/>
              </a:rPr>
              <a:t>color</a:t>
            </a:r>
            <a:r>
              <a:rPr lang="es-ES" altLang="es-ES" sz="1600" dirty="0" smtClean="0">
                <a:solidFill>
                  <a:srgbClr val="CC7833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red;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s-ES" altLang="es-ES" sz="1600" b="0" i="0" u="sng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section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s-ES" altLang="es-ES" sz="1600" b="0" i="0" u="sng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h1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{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	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cs typeface="Consolas" pitchFamily="49" charset="0"/>
              </a:rPr>
              <a:t>color</a:t>
            </a:r>
            <a:r>
              <a:rPr lang="es-ES" altLang="es-ES" sz="1600" dirty="0" smtClean="0">
                <a:solidFill>
                  <a:srgbClr val="CC7833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#cc0000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s-ES" altLang="es-ES" sz="1600" b="0" i="0" u="sng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a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{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	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cs typeface="Consolas" pitchFamily="49" charset="0"/>
              </a:rPr>
              <a:t>color</a:t>
            </a:r>
            <a:r>
              <a:rPr lang="es-ES" altLang="es-ES" sz="1600" dirty="0" smtClean="0">
                <a:solidFill>
                  <a:srgbClr val="CC7833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white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s-ES" altLang="es-ES" sz="1600" b="0" i="0" u="sng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a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:hover {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	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cs typeface="Consolas" pitchFamily="49" charset="0"/>
              </a:rPr>
              <a:t>color</a:t>
            </a:r>
            <a:r>
              <a:rPr lang="es-ES" altLang="es-ES" sz="1600" dirty="0" smtClean="0">
                <a:solidFill>
                  <a:srgbClr val="CC7833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blue;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} </a:t>
            </a:r>
            <a:r>
              <a:rPr kumimoji="0" lang="es-ES" altLang="es-E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s-ES" altLang="es-E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s-ES" alt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64663" y="1989092"/>
            <a:ext cx="5134627" cy="738664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66CC33"/>
                </a:solidFill>
                <a:effectLst/>
                <a:latin typeface="Consolas" panose="020B0609020204030204" pitchFamily="49" charset="0"/>
                <a:cs typeface="Consolas" pitchFamily="49" charset="0"/>
              </a:rPr>
              <a:t>$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66CC33"/>
                </a:solidFill>
                <a:effectLst/>
                <a:latin typeface="Consolas" pitchFamily="49" charset="0"/>
                <a:cs typeface="Consolas" pitchFamily="49" charset="0"/>
              </a:rPr>
              <a:t>brand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66CC33"/>
                </a:solidFill>
                <a:effectLst/>
                <a:latin typeface="Consolas" pitchFamily="49" charset="0"/>
                <a:cs typeface="Consolas" pitchFamily="49" charset="0"/>
              </a:rPr>
              <a:t>-color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CC7833"/>
                </a:solidFill>
                <a:effectLst/>
                <a:latin typeface="Consolas" pitchFamily="49" charset="0"/>
                <a:cs typeface="Consolas" pitchFamily="49" charset="0"/>
              </a:rPr>
              <a:t>: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rgb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3387CC"/>
                </a:solidFill>
                <a:effectLst/>
                <a:latin typeface="Consolas" pitchFamily="49" charset="0"/>
                <a:cs typeface="Consolas" pitchFamily="49" charset="0"/>
              </a:rPr>
              <a:t>255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3387CC"/>
                </a:solidFill>
                <a:effectLst/>
                <a:latin typeface="Consolas" pitchFamily="49" charset="0"/>
                <a:cs typeface="Consolas" pitchFamily="49" charset="0"/>
              </a:rPr>
              <a:t>0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3387CC"/>
                </a:solidFill>
                <a:effectLst/>
                <a:latin typeface="Consolas" pitchFamily="49" charset="0"/>
                <a:cs typeface="Consolas" pitchFamily="49" charset="0"/>
              </a:rPr>
              <a:t>0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66CC33"/>
                </a:solidFill>
                <a:effectLst/>
                <a:latin typeface="Consolas" pitchFamily="49" charset="0"/>
                <a:cs typeface="Consolas" pitchFamily="49" charset="0"/>
              </a:rPr>
              <a:t>$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66CC33"/>
                </a:solidFill>
                <a:effectLst/>
                <a:latin typeface="Consolas" pitchFamily="49" charset="0"/>
                <a:cs typeface="Consolas" pitchFamily="49" charset="0"/>
              </a:rPr>
              <a:t>accent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66CC33"/>
                </a:solidFill>
                <a:effectLst/>
                <a:latin typeface="Consolas" pitchFamily="49" charset="0"/>
                <a:cs typeface="Consolas" pitchFamily="49" charset="0"/>
              </a:rPr>
              <a:t>-color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CC7833"/>
                </a:solidFill>
                <a:effectLst/>
                <a:latin typeface="Consolas" pitchFamily="49" charset="0"/>
                <a:cs typeface="Consolas" pitchFamily="49" charset="0"/>
              </a:rPr>
              <a:t>: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Consolas" pitchFamily="49" charset="0"/>
                <a:cs typeface="Consolas" pitchFamily="49" charset="0"/>
              </a:rPr>
              <a:t>darken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66CC33"/>
                </a:solidFill>
                <a:effectLst/>
                <a:latin typeface="Consolas" pitchFamily="49" charset="0"/>
                <a:cs typeface="Consolas" pitchFamily="49" charset="0"/>
              </a:rPr>
              <a:t>$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66CC33"/>
                </a:solidFill>
                <a:effectLst/>
                <a:latin typeface="Consolas" pitchFamily="49" charset="0"/>
                <a:cs typeface="Consolas" pitchFamily="49" charset="0"/>
              </a:rPr>
              <a:t>brand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66CC33"/>
                </a:solidFill>
                <a:effectLst/>
                <a:latin typeface="Consolas" pitchFamily="49" charset="0"/>
                <a:cs typeface="Consolas" pitchFamily="49" charset="0"/>
              </a:rPr>
              <a:t>-color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3387CC"/>
                </a:solidFill>
                <a:effectLst/>
                <a:latin typeface="Consolas" pitchFamily="49" charset="0"/>
                <a:cs typeface="Consolas" pitchFamily="49" charset="0"/>
              </a:rPr>
              <a:t>10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CC7833"/>
                </a:solidFill>
                <a:effectLst/>
                <a:latin typeface="Consolas" pitchFamily="49" charset="0"/>
                <a:cs typeface="Consolas" pitchFamily="49" charset="0"/>
              </a:rPr>
              <a:t>%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66CC33"/>
                </a:solidFill>
                <a:effectLst/>
                <a:latin typeface="Consolas" pitchFamily="49" charset="0"/>
                <a:cs typeface="Consolas" pitchFamily="49" charset="0"/>
              </a:rPr>
              <a:t>$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66CC33"/>
                </a:solidFill>
                <a:effectLst/>
                <a:latin typeface="Consolas" pitchFamily="49" charset="0"/>
                <a:cs typeface="Consolas" pitchFamily="49" charset="0"/>
              </a:rPr>
              <a:t>width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CC7833"/>
                </a:solidFill>
                <a:effectLst/>
                <a:latin typeface="Consolas" pitchFamily="49" charset="0"/>
                <a:cs typeface="Consolas" pitchFamily="49" charset="0"/>
              </a:rPr>
              <a:t>: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960px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64664" y="2979821"/>
            <a:ext cx="5134626" cy="3477875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6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@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import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66CC33"/>
                </a:solidFill>
                <a:effectLst/>
                <a:latin typeface="Consolas" pitchFamily="49" charset="0"/>
                <a:cs typeface="Consolas" pitchFamily="49" charset="0"/>
              </a:rPr>
              <a:t>'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66CC33"/>
                </a:solidFill>
                <a:effectLst/>
                <a:latin typeface="Consolas" pitchFamily="49" charset="0"/>
                <a:cs typeface="Consolas" pitchFamily="49" charset="0"/>
              </a:rPr>
              <a:t>constants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66CC33"/>
                </a:solidFill>
                <a:effectLst/>
                <a:latin typeface="Consolas" pitchFamily="49" charset="0"/>
                <a:cs typeface="Consolas" pitchFamily="49" charset="0"/>
              </a:rPr>
              <a:t>'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6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s-ES" altLang="es-ES" sz="1600" b="0" i="0" u="sng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body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16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cs typeface="Consolas" pitchFamily="49" charset="0"/>
              </a:rPr>
              <a:t>width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CC7833"/>
                </a:solidFill>
                <a:effectLst/>
                <a:latin typeface="Consolas" pitchFamily="49" charset="0"/>
                <a:cs typeface="Consolas" pitchFamily="49" charset="0"/>
              </a:rPr>
              <a:t>: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66CC33"/>
                </a:solidFill>
                <a:effectLst/>
                <a:latin typeface="Consolas" pitchFamily="49" charset="0"/>
                <a:cs typeface="Consolas" pitchFamily="49" charset="0"/>
              </a:rPr>
              <a:t>$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66CC33"/>
                </a:solidFill>
                <a:effectLst/>
                <a:latin typeface="Consolas" pitchFamily="49" charset="0"/>
                <a:cs typeface="Consolas" pitchFamily="49" charset="0"/>
              </a:rPr>
              <a:t>width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66CC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CC7833"/>
                </a:solidFill>
                <a:effectLst/>
                <a:latin typeface="Consolas" pitchFamily="49" charset="0"/>
                <a:cs typeface="Consolas" pitchFamily="49" charset="0"/>
              </a:rPr>
              <a:t>-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3387CC"/>
                </a:solidFill>
                <a:effectLst/>
                <a:latin typeface="Consolas" pitchFamily="49" charset="0"/>
                <a:cs typeface="Consolas" pitchFamily="49" charset="0"/>
              </a:rPr>
              <a:t>2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CC7833"/>
                </a:solidFill>
                <a:effectLst/>
                <a:latin typeface="Consolas" pitchFamily="49" charset="0"/>
                <a:cs typeface="Consolas" pitchFamily="49" charset="0"/>
              </a:rPr>
              <a:t>*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10px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s-ES" altLang="es-ES" sz="1600" b="0" i="0" u="sng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h1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16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cs typeface="Consolas" pitchFamily="49" charset="0"/>
              </a:rPr>
              <a:t>color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CC7833"/>
                </a:solidFill>
                <a:effectLst/>
                <a:latin typeface="Consolas" pitchFamily="49" charset="0"/>
                <a:cs typeface="Consolas" pitchFamily="49" charset="0"/>
              </a:rPr>
              <a:t>: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66CC33"/>
                </a:solidFill>
                <a:effectLst/>
                <a:latin typeface="Consolas" pitchFamily="49" charset="0"/>
                <a:cs typeface="Consolas" pitchFamily="49" charset="0"/>
              </a:rPr>
              <a:t>$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66CC33"/>
                </a:solidFill>
                <a:effectLst/>
                <a:latin typeface="Consolas" pitchFamily="49" charset="0"/>
                <a:cs typeface="Consolas" pitchFamily="49" charset="0"/>
              </a:rPr>
              <a:t>brand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66CC33"/>
                </a:solidFill>
                <a:effectLst/>
                <a:latin typeface="Consolas" pitchFamily="49" charset="0"/>
                <a:cs typeface="Consolas" pitchFamily="49" charset="0"/>
              </a:rPr>
              <a:t>-color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s-ES" altLang="es-ES" sz="1600" b="0" i="0" u="sng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section</a:t>
            </a:r>
            <a:r>
              <a:rPr kumimoji="0" lang="es-ES" altLang="es-ES" sz="1600" b="0" i="0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s-ES" altLang="es-ES" sz="1600" b="0" i="0" u="sng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h1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16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cs typeface="Consolas" pitchFamily="49" charset="0"/>
              </a:rPr>
              <a:t>color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CC7833"/>
                </a:solidFill>
                <a:effectLst/>
                <a:latin typeface="Consolas" pitchFamily="49" charset="0"/>
                <a:cs typeface="Consolas" pitchFamily="49" charset="0"/>
              </a:rPr>
              <a:t>: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66CC33"/>
                </a:solidFill>
                <a:effectLst/>
                <a:latin typeface="Consolas" pitchFamily="49" charset="0"/>
                <a:cs typeface="Consolas" pitchFamily="49" charset="0"/>
              </a:rPr>
              <a:t>$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66CC33"/>
                </a:solidFill>
                <a:effectLst/>
                <a:latin typeface="Consolas" pitchFamily="49" charset="0"/>
                <a:cs typeface="Consolas" pitchFamily="49" charset="0"/>
              </a:rPr>
              <a:t>accent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66CC33"/>
                </a:solidFill>
                <a:effectLst/>
                <a:latin typeface="Consolas" pitchFamily="49" charset="0"/>
                <a:cs typeface="Consolas" pitchFamily="49" charset="0"/>
              </a:rPr>
              <a:t>-color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s-ES" altLang="es-ES" sz="1600" b="0" i="0" u="sng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a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16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cs typeface="Consolas" pitchFamily="49" charset="0"/>
              </a:rPr>
              <a:t>color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CC7833"/>
                </a:solidFill>
                <a:effectLst/>
                <a:latin typeface="Consolas" pitchFamily="49" charset="0"/>
                <a:cs typeface="Consolas" pitchFamily="49" charset="0"/>
              </a:rPr>
              <a:t>: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white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CC7833"/>
                </a:solidFill>
                <a:effectLst/>
                <a:latin typeface="Consolas" pitchFamily="49" charset="0"/>
                <a:cs typeface="Consolas" pitchFamily="49" charset="0"/>
              </a:rPr>
              <a:t>	&amp;: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cs typeface="Consolas" pitchFamily="49" charset="0"/>
              </a:rPr>
              <a:t>hover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C83730"/>
                </a:solidFill>
                <a:effectLst/>
                <a:latin typeface="Consolas" pitchFamily="49" charset="0"/>
                <a:cs typeface="Consolas" pitchFamily="49" charset="0"/>
              </a:rPr>
              <a:t>		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cs typeface="Consolas" pitchFamily="49" charset="0"/>
              </a:rPr>
              <a:t>color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CC7833"/>
                </a:solidFill>
                <a:effectLst/>
                <a:latin typeface="Consolas" pitchFamily="49" charset="0"/>
                <a:cs typeface="Consolas" pitchFamily="49" charset="0"/>
              </a:rPr>
              <a:t>: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blue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36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2"/>
          <p:cNvSpPr txBox="1">
            <a:spLocks/>
          </p:cNvSpPr>
          <p:nvPr/>
        </p:nvSpPr>
        <p:spPr>
          <a:xfrm>
            <a:off x="581192" y="2180496"/>
            <a:ext cx="11029615" cy="44650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2800" dirty="0" smtClean="0"/>
              <a:t>“</a:t>
            </a:r>
            <a:r>
              <a:rPr lang="en-US" sz="2800" dirty="0"/>
              <a:t>Compass is an open-source </a:t>
            </a:r>
            <a:r>
              <a:rPr lang="en-US" sz="2800" i="1" dirty="0"/>
              <a:t>CSS Authoring </a:t>
            </a:r>
            <a:r>
              <a:rPr lang="en-US" sz="2800" i="1" dirty="0" smtClean="0"/>
              <a:t>Framework</a:t>
            </a:r>
            <a:r>
              <a:rPr lang="es-ES" sz="2800" dirty="0" smtClean="0"/>
              <a:t>”</a:t>
            </a:r>
          </a:p>
        </p:txBody>
      </p:sp>
      <p:pic>
        <p:nvPicPr>
          <p:cNvPr id="7" name="Picture 8" descr="http://compass-style.org/images/compass-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041"/>
          <a:stretch/>
        </p:blipFill>
        <p:spPr bwMode="auto">
          <a:xfrm>
            <a:off x="581192" y="828325"/>
            <a:ext cx="4029075" cy="787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79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lecha derecha 23"/>
          <p:cNvSpPr/>
          <p:nvPr/>
        </p:nvSpPr>
        <p:spPr>
          <a:xfrm>
            <a:off x="5525914" y="4020837"/>
            <a:ext cx="982132" cy="50227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entury Gothic" panose="020B0502020202020204" pitchFamily="34" charset="0"/>
            </a:endParaRPr>
          </a:p>
        </p:txBody>
      </p:sp>
      <p:pic>
        <p:nvPicPr>
          <p:cNvPr id="8" name="Picture 8" descr="http://compass-style.org/images/compass-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041"/>
          <a:stretch/>
        </p:blipFill>
        <p:spPr bwMode="auto">
          <a:xfrm>
            <a:off x="581192" y="828325"/>
            <a:ext cx="4029075" cy="787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797501" y="1946124"/>
            <a:ext cx="4944533" cy="4739759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400" b="0" i="0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1400" dirty="0">
                <a:solidFill>
                  <a:srgbClr val="FFFFFF"/>
                </a:solidFill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kumimoji="0" lang="es-ES" altLang="es-ES" sz="1400" b="0" i="0" u="sng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itchFamily="49" charset="0"/>
              </a:rPr>
              <a:t>html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s-ES" altLang="es-ES" sz="1400" b="0" i="0" u="sng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body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s-ES" altLang="es-ES" sz="1400" b="0" i="0" u="sng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div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s-ES" altLang="es-ES" sz="1400" b="0" i="0" u="sng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span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s-ES" altLang="es-E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applet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s-ES" altLang="es-ES" sz="1400" b="0" i="0" u="sng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object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,  </a:t>
            </a:r>
            <a:r>
              <a:rPr kumimoji="0" lang="es-ES" altLang="es-ES" sz="1400" b="0" i="0" u="sng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iframe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14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s-ES" altLang="es-ES" sz="1400" b="0" i="0" u="sng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h1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s-ES" altLang="es-ES" sz="1400" b="0" i="0" u="sng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h2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, ...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14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s-ES" altLang="es-ES" sz="14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cs typeface="Consolas" pitchFamily="49" charset="0"/>
              </a:rPr>
              <a:t>margin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: 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3387CC"/>
                </a:solidFill>
                <a:effectLst/>
                <a:latin typeface="Consolas" pitchFamily="49" charset="0"/>
                <a:cs typeface="Consolas" pitchFamily="49" charset="0"/>
              </a:rPr>
              <a:t>0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	</a:t>
            </a:r>
            <a:r>
              <a:rPr kumimoji="0" lang="es-ES" altLang="es-ES" sz="14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cs typeface="Consolas" pitchFamily="49" charset="0"/>
              </a:rPr>
              <a:t>padding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: 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3387CC"/>
                </a:solidFill>
                <a:effectLst/>
                <a:latin typeface="Consolas" pitchFamily="49" charset="0"/>
                <a:cs typeface="Consolas" pitchFamily="49" charset="0"/>
              </a:rPr>
              <a:t>0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	</a:t>
            </a:r>
            <a:r>
              <a:rPr kumimoji="0" lang="es-ES" altLang="es-ES" sz="14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cs typeface="Consolas" pitchFamily="49" charset="0"/>
              </a:rPr>
              <a:t>border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: 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3387CC"/>
                </a:solidFill>
                <a:effectLst/>
                <a:latin typeface="Consolas" pitchFamily="49" charset="0"/>
                <a:cs typeface="Consolas" pitchFamily="49" charset="0"/>
              </a:rPr>
              <a:t>0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	</a:t>
            </a:r>
            <a:r>
              <a:rPr kumimoji="0" lang="es-ES" altLang="es-ES" sz="14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cs typeface="Consolas" pitchFamily="49" charset="0"/>
              </a:rPr>
              <a:t>font-size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: 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3387CC"/>
                </a:solidFill>
                <a:effectLst/>
                <a:latin typeface="Consolas" pitchFamily="49" charset="0"/>
                <a:cs typeface="Consolas" pitchFamily="49" charset="0"/>
              </a:rPr>
              <a:t>100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CC7833"/>
                </a:solidFill>
                <a:effectLst/>
                <a:latin typeface="Consolas" pitchFamily="49" charset="0"/>
                <a:cs typeface="Consolas" pitchFamily="49" charset="0"/>
              </a:rPr>
              <a:t>%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	</a:t>
            </a:r>
            <a:r>
              <a:rPr kumimoji="0" lang="es-ES" altLang="es-ES" sz="14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cs typeface="Consolas" pitchFamily="49" charset="0"/>
              </a:rPr>
              <a:t>font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: </a:t>
            </a:r>
            <a:r>
              <a:rPr kumimoji="0" lang="es-ES" altLang="es-E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inherit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	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cs typeface="Consolas" pitchFamily="49" charset="0"/>
              </a:rPr>
              <a:t>vertical-</a:t>
            </a:r>
            <a:r>
              <a:rPr kumimoji="0" lang="es-ES" altLang="es-ES" sz="14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cs typeface="Consolas" pitchFamily="49" charset="0"/>
              </a:rPr>
              <a:t>align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: </a:t>
            </a:r>
            <a:r>
              <a:rPr kumimoji="0" lang="es-ES" altLang="es-E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baseline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400" b="0" i="0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s-ES" altLang="es-ES" sz="1400" b="0" i="0" u="sng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article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s-ES" altLang="es-ES" sz="1400" b="0" i="0" u="sng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aside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s-ES" altLang="es-ES" sz="1400" b="0" i="0" u="sng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details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s-ES" altLang="es-ES" sz="1400" b="0" i="0" u="sng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figcaption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, …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	</a:t>
            </a:r>
            <a:r>
              <a:rPr kumimoji="0" lang="es-ES" altLang="es-ES" sz="14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cs typeface="Consolas" pitchFamily="49" charset="0"/>
              </a:rPr>
              <a:t>display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: block;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400" b="0" i="0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s-ES" altLang="es-ES" sz="1400" b="0" i="0" u="sng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body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	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cs typeface="Consolas" pitchFamily="49" charset="0"/>
              </a:rPr>
              <a:t>line-</a:t>
            </a:r>
            <a:r>
              <a:rPr kumimoji="0" lang="es-ES" altLang="es-ES" sz="14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cs typeface="Consolas" pitchFamily="49" charset="0"/>
              </a:rPr>
              <a:t>height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: 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3387CC"/>
                </a:solidFill>
                <a:effectLst/>
                <a:latin typeface="Consolas" pitchFamily="49" charset="0"/>
                <a:cs typeface="Consolas" pitchFamily="49" charset="0"/>
              </a:rPr>
              <a:t>1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} …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.</a:t>
            </a:r>
            <a:r>
              <a:rPr kumimoji="0" lang="es-ES" altLang="es-E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btn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  -</a:t>
            </a:r>
            <a:r>
              <a:rPr kumimoji="0" lang="es-ES" altLang="es-ES" sz="14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cs typeface="Consolas" pitchFamily="49" charset="0"/>
              </a:rPr>
              <a:t>webkit-border-radius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: 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3387CC"/>
                </a:solidFill>
                <a:effectLst/>
                <a:latin typeface="Consolas" pitchFamily="49" charset="0"/>
                <a:cs typeface="Consolas" pitchFamily="49" charset="0"/>
              </a:rPr>
              <a:t>4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CC7833"/>
                </a:solidFill>
                <a:effectLst/>
                <a:latin typeface="Consolas" pitchFamily="49" charset="0"/>
                <a:cs typeface="Consolas" pitchFamily="49" charset="0"/>
              </a:rPr>
              <a:t>px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     -</a:t>
            </a:r>
            <a:r>
              <a:rPr kumimoji="0" lang="es-ES" altLang="es-ES" sz="14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cs typeface="Consolas" pitchFamily="49" charset="0"/>
              </a:rPr>
              <a:t>moz-border-radius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: 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3387CC"/>
                </a:solidFill>
                <a:effectLst/>
                <a:latin typeface="Consolas" pitchFamily="49" charset="0"/>
                <a:cs typeface="Consolas" pitchFamily="49" charset="0"/>
              </a:rPr>
              <a:t>4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CC7833"/>
                </a:solidFill>
                <a:effectLst/>
                <a:latin typeface="Consolas" pitchFamily="49" charset="0"/>
                <a:cs typeface="Consolas" pitchFamily="49" charset="0"/>
              </a:rPr>
              <a:t>px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  	  </a:t>
            </a:r>
            <a:r>
              <a:rPr kumimoji="0" lang="es-ES" altLang="es-ES" sz="14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cs typeface="Consolas" pitchFamily="49" charset="0"/>
              </a:rPr>
              <a:t>border-radius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: 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3387CC"/>
                </a:solidFill>
                <a:effectLst/>
                <a:latin typeface="Consolas" pitchFamily="49" charset="0"/>
                <a:cs typeface="Consolas" pitchFamily="49" charset="0"/>
              </a:rPr>
              <a:t>4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CC7833"/>
                </a:solidFill>
                <a:effectLst/>
                <a:latin typeface="Consolas" pitchFamily="49" charset="0"/>
                <a:cs typeface="Consolas" pitchFamily="49" charset="0"/>
              </a:rPr>
              <a:t>px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}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1555" y="3148591"/>
            <a:ext cx="4861041" cy="2246769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endParaRPr kumimoji="0" lang="es-ES" altLang="es-ES" sz="16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nsolas" panose="020B0609020204030204" pitchFamily="49" charset="0"/>
              <a:cs typeface="Consolas" pitchFamily="49" charset="0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s-ES" altLang="es-E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@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import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s-ES" altLang="es-ES" sz="16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66CC33"/>
                </a:solidFill>
                <a:effectLst/>
                <a:latin typeface="Consolas" pitchFamily="49" charset="0"/>
                <a:cs typeface="Consolas" pitchFamily="49" charset="0"/>
              </a:rPr>
              <a:t>compass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66CC33"/>
                </a:solidFill>
                <a:effectLst/>
                <a:latin typeface="Consolas" pitchFamily="49" charset="0"/>
                <a:cs typeface="Consolas" pitchFamily="49" charset="0"/>
              </a:rPr>
              <a:t>/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66CC33"/>
                </a:solidFill>
                <a:effectLst/>
                <a:latin typeface="Consolas" pitchFamily="49" charset="0"/>
                <a:cs typeface="Consolas" pitchFamily="49" charset="0"/>
              </a:rPr>
              <a:t>reset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66CC33"/>
                </a:solidFill>
                <a:effectLst/>
                <a:latin typeface="Consolas" pitchFamily="49" charset="0"/>
                <a:cs typeface="Consolas" pitchFamily="49" charset="0"/>
              </a:rPr>
              <a:t>/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66CC33"/>
                </a:solidFill>
                <a:effectLst/>
                <a:latin typeface="Consolas" pitchFamily="49" charset="0"/>
                <a:cs typeface="Consolas" pitchFamily="49" charset="0"/>
              </a:rPr>
              <a:t>utilities</a:t>
            </a:r>
            <a:r>
              <a:rPr lang="es-ES" altLang="es-ES" sz="16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"</a:t>
            </a:r>
            <a:endParaRPr kumimoji="0" lang="es-ES" altLang="es-ES" sz="16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s-ES" altLang="es-ES" sz="16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@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import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66CC33"/>
                </a:solidFill>
                <a:effectLst/>
                <a:latin typeface="Consolas" pitchFamily="49" charset="0"/>
                <a:cs typeface="Consolas" pitchFamily="49" charset="0"/>
              </a:rPr>
              <a:t>compass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66CC33"/>
                </a:solidFill>
                <a:effectLst/>
                <a:latin typeface="Consolas" pitchFamily="49" charset="0"/>
                <a:cs typeface="Consolas" pitchFamily="49" charset="0"/>
              </a:rPr>
              <a:t>/css3/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66CC33"/>
                </a:solidFill>
                <a:effectLst/>
                <a:latin typeface="Consolas" pitchFamily="49" charset="0"/>
                <a:cs typeface="Consolas" pitchFamily="49" charset="0"/>
              </a:rPr>
              <a:t>border-radius</a:t>
            </a:r>
            <a:r>
              <a:rPr lang="es-ES" altLang="es-ES" sz="16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endParaRPr lang="es-ES" altLang="es-ES" sz="1600" dirty="0" smtClean="0">
              <a:solidFill>
                <a:srgbClr val="FFFFFF"/>
              </a:solidFill>
              <a:latin typeface="Consolas" pitchFamily="49" charset="0"/>
              <a:cs typeface="Consolas" pitchFamily="49" charset="0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s-ES" altLang="es-ES" sz="1600" b="0" i="0" u="none" strike="noStrike" cap="none" normalizeH="0" dirty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onsolas" pitchFamily="49" charset="0"/>
                <a:cs typeface="Consolas" pitchFamily="49" charset="0"/>
              </a:rPr>
              <a:t>+global-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Consolas" pitchFamily="49" charset="0"/>
                <a:cs typeface="Consolas" pitchFamily="49" charset="0"/>
              </a:rPr>
              <a:t>reset</a:t>
            </a:r>
            <a:endParaRPr kumimoji="0" lang="es-ES" altLang="es-ES" sz="16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CC78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btn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16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onsolas" pitchFamily="49" charset="0"/>
                <a:cs typeface="Consolas" pitchFamily="49" charset="0"/>
              </a:rPr>
              <a:t>+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Consolas" pitchFamily="49" charset="0"/>
                <a:cs typeface="Consolas" pitchFamily="49" charset="0"/>
              </a:rPr>
              <a:t>border-radius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(4px)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387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659823"/>
            <a:ext cx="10993549" cy="1475013"/>
          </a:xfrm>
        </p:spPr>
        <p:txBody>
          <a:bodyPr>
            <a:normAutofit/>
          </a:bodyPr>
          <a:lstStyle/>
          <a:p>
            <a:r>
              <a:rPr lang="es-ES" sz="7200" b="1" dirty="0" smtClean="0"/>
              <a:t>Borja </a:t>
            </a:r>
            <a:r>
              <a:rPr lang="es-ES" sz="7200" b="1" dirty="0" err="1" smtClean="0"/>
              <a:t>andrés</a:t>
            </a:r>
            <a:endParaRPr lang="es-ES" sz="72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81191" y="2129448"/>
            <a:ext cx="7239686" cy="737929"/>
          </a:xfrm>
        </p:spPr>
        <p:txBody>
          <a:bodyPr>
            <a:noAutofit/>
          </a:bodyPr>
          <a:lstStyle/>
          <a:p>
            <a:r>
              <a:rPr lang="es-ES" sz="4000" dirty="0" smtClean="0"/>
              <a:t>Front-</a:t>
            </a:r>
            <a:r>
              <a:rPr lang="es-ES" sz="4000" dirty="0" err="1" smtClean="0"/>
              <a:t>end</a:t>
            </a:r>
            <a:r>
              <a:rPr lang="es-ES" sz="4000" dirty="0" smtClean="0"/>
              <a:t> </a:t>
            </a:r>
            <a:r>
              <a:rPr lang="es-ES" sz="4000" dirty="0" err="1" smtClean="0"/>
              <a:t>Developer</a:t>
            </a:r>
            <a:endParaRPr lang="es-ES" sz="4000" dirty="0"/>
          </a:p>
        </p:txBody>
      </p:sp>
      <p:sp>
        <p:nvSpPr>
          <p:cNvPr id="4" name="AutoShape 6" descr="data:image/jpeg;base64,/9j/4AAQSkZJRgABAQAAAQABAAD/2wCEAAkGBhQQERMUEhQVFBUVExcVFBUWFhgaGhcVFRUVFBcXFxgXHCYeGBojGRQUIC8gJCcpLCwsFR4xNTAqNSYrLCkBCQoKDgwOGQ8PGjUkHyI1LSwpLi0sNiosKjA1NS40NTM1KSkqNTUsKS4qNSkpNTUpLCwpLC0vLSkqNSw1MiwsNf/AABEIAIwBUgMBIgACEQEDEQH/xAAcAAABBAMBAAAAAAAAAAAAAAAABAUGBwIDCAH/xABIEAACAAQCBgYECwcDAwUAAAABAgADBBEFIQYSMUFRYQcTInGBkTKhsbIUIzNCUmJydJLB0TQ1c4Kis+EVQ/AXU8MWVGOT8f/EABsBAQACAwEBAAAAAAAAAAAAAAAEBQIDBgEH/8QAMxEBAAIBAgMFBgMJAAAAAAAAAAECAwQRBSExEkFRYaETInGRsfAGMsEUIyQzQoHR4fH/2gAMAwEAAhEDEQA/ALxggjFntAZXjEvDdX4ukpSzsFHEm0RTEekOWt+rBbmeyvrz9UYXyVp+aUnBpc2f+XWZ+nzTlqgCNTVoipq3pFmH0SB9kfm0MtVpbPf55HiT/j1RFtrccdOa5xfh7U3/ADTELvOIqN4jfIqQwuCD3RztOr5j+k7Hxi3Ojw2o5I4gnzYmPcGp9rbbbZq4jwj9ixRkm+8zO2223j5poII0mcBGk1vDPuiYoiyCEfwy20Ed4Mbpc8GA3QRraaBCdq0bs4BZBCL4ZbaCO8GNsuqBgFEEYGZGhqsCAVQQkNaI8+F8jbuMAsghKlYDHjVggFcEI/hdtoI7wY2pUAwG+CE71IEY/DBAKoIR/Db7M+6PRWccu+AVwRrSbeB5toDZBCN64R4K7v8AKAWwQnl1QMbteAygjRMqQI0/DOR8jALYISJWgxvE2A2QQmmVYEa/hnI+RgFsEJpdWDCgNAewQQQHjGGTSDGlp5bO2wDZxO4DmTDxObKKn6UsTOtLlA7i589UexvONWbJ7Ok2TdBpv2nUVxz0nr8EbxrSOZUOWY3O4fNUcAPzhoLliM7km3nGm8O2GUHWsjS/muvWJvGfpDivsiliLZbc30G+THpMXKNojp4R/wBNpygvDhiND1Jdpm1mbUTfa57TcBw4w13jC9OzO0tuDURmr2q9PHuZ3i6tF06unlDhLXzsCfbFNYfT9bNlp9J1HgTn6rxdtFLuUXiR5bT6on6Cv5rOa/EmXeMeP4z9+p5pafX7TbNw48zC5VA2ZQARGqtmqXOZ1AbKu42yueN4s3IpLCOuVUGtfVPDj4Q00+HNKN0JHLce8b49q1aY41t5CgbgCYBxpJZm9o5Lu5/4heksKMhaBEAAA2AWER7EJzz5jKCQim1hvI2k8YCRXjROpAcxkeI/OI6cMaV2kJUjeP8AmcP+GVnWywx2jJu8f8B8YBDPqytwciNsO6bB3QyaSpqhXG/sn2j84epXojuHsgNK0Q6xnOd7WG4WAHnCmI7jk15k3qwSFUC4BtckXztytHmDM8uaELEq18ib2IF7i+zYYB4raHrBkdVuPLffjG6RThBYee898bYiM/XnuzFja51QCQAAcoCXQ2YmnVjXXIXsR+ca9H57WZHJOrbVJ22O6/h64UY6fiH8PeEAYRO10Y/XI9SwoqqXrNUE2ANzzy2Q3aMm8pv4h91IWYrWGXLJX0idVe874BSoC2AsOAjJlByOcRX/AEov2muxO0nMwuwSpZH6piSCCVvuI2jut7IBdPl9Wbj0T6v8RrNQCyg7CbecL58vWVhxEMPWXWAkCoBsAEZRGp+HT5uZ1rfWaw8v8QlfA6iX2pYII+iw9l84CVTacNyPEQgaqK3B2iFtDNZpaM41WKjWBFrHfDRjZtM71BPmR+QgHWmp8gWzJz7oyetlqdUugbgWAPleNstwQCNhFxEertFiXZ0YHWJYq3E7bGAf5kpWGYB5/wCYajU3Nl3mywikSZkoFTrKDlbd4bvKN8qyuh3aw/SAepFOF5neYxWulk6odCeAYX8rxtdLgjiLecRiZomyegQ43A5H9DASOolrYkjZv3xhSvcQz04cDUcsBwPL8oeaZcoBRBBBAaanZFL9KSEVMptxllfEOSfeEXVNW4ivukPR01Ek6o7aHWXnxXxHrAjRqKdvHMQseGZ4wamt7dOnzVTIqShuLeKg+2JbgOKaup1oQGYQEVVANifSa2we2IQHtkciMoUU9WVmK5JNmB8iIq8eSaS7HV6amorO8R+vlzS3HcU1tYyghKEq6soJFjbWBO0eyInOqC5ubeAA9kYzakl2YEglifMn9Y06+dhmTkAI8yXm8stLpqaevKI+Pf8AP7/VKtAKDrarWtlLW/8AM3ZH5+UW1SrqzJd+NvMEe2I3oBo8ZEka47bnWflwXwHrJiW1tL2cotdPj7FIiXG8U1MajUTaOkco+/jud4Y8PGoSp2gkQ5YfWiYvBh6Q/Puj2poVc3NweI2+PGN6teNNEN8+cA6Hgw9sL5WHKDckt37PVCbG6RSmtexHr5d8A6Qx066kxwfpE+BNx7YWYTiHWLqt6ajPnzEKamjWZt2jYRtgEtXNGrHuCSrSyfpMWHdYD8oyXCV+cWbkdnjaFbuFFzYADwEAzaVv8Wg3lr+AH+RDzJ9Edw9kRnEphnMW+aBZRy4+MSeV6I7h7IBonJ8e/wDL7ogVfjpfefdaM5o+Pf8Al90R4B8dL7z7rQDuYYcOTI959sPxhkw4ZHvMAowtbO/cPzjPHv2d/D3ljzDh237h+ce48PiH8PeWATaL/JN/EPupCnGpd0B+iwJ7tkJ9F/km/iH3Uh2cjYbZ5WO/lzygEEiaNWEtImtUAjYoJPiLD2+qFjYQu4sBwBHquIVU9KssWUd53nvgM5jWBPAEwy6NStdTMPGy8t5Pr9UKMdq7IZa+kwseSnb57I16NvZGQ7Q1/A2/O8AsxLElkKCQSSbKBvP6Q1NpOwzMoW+1/iHPFMN65RnYqbjhnxhANHScmYW36u31wDtRVQmy1cAgML2O6GvF1vNH2B7TDxJlBVCrkALDuEM+Kreegva6gXPe0Bqk4g0nK2svDh3GFsnSGU2TEofrbPPZCqbh6MoUjYMjv84a5+i4bZMIHNb/AJwD2VDDcQYY6yVqsV3bR3GHeipRKlqguQotcw0EidUnMaosO/V2geJMB5JxlpeTDXHHeP1hfTY5KmEDW1SdzZf4MbavDEmbRY8R/wAzhqm6JhjnMNvs5+2AfZ0kMLH/APISUkzMg7jbyhYSFGewD1CG2hOsWbiSfMwDnBHloID0iEVbSawhdHhEBVulfR6s9i6diZvNsm+0OPOILVaE1cs2Caw4qw/Mgx0LNpQYRzMKB3RHvp6XndZ6fimfBXsxO8eahqXQmrmGxTUHFmHsBJidaKdHqyGDv25m42yX7I484n8vCgN0LJVKBCmnpSdzUcUz569mZ2jyaKKj1RCt5dxGYEexIVhmqaAg6ykgjeI8XFJq5Mqtz2H9IeCt41tTiAbTi8w7EA5kk+rKPJdMzm7m59ncIcxTCNipaAaZ+HbxkRsIjFcQnJkQH78j5j9IeCsa2kAwDacYmHZLA7yT+Ua+pmTTeYb8AMgPCHUUwjYsu0A3vQ5R41bNGQC+R/WHMrGBkiARSZZZixGZ4cso9nyyCGG0bPK35wuVLQFIBsFfNv6K+R/WNtLT2EK+pEZhYBvYtLJKgZ8YTVVTMdCrBbHhfcQePKHhpd40zpAtAJNHktLYf/IfdWNek0ssiWJBEwEEbsjG2kqFlBg182vkOQH5R7Uz1mgAXyN8xAJKfFJyizAPz2Hxtl6o2NiM58gAnPafX+kL5VMLRtWQIBtp8P3nMnaTGM+iKnWQ2I2EQ8BY8ZLwDSuKzRkUVudyP1jCfWzpgsLIOW3zh1NOI9EgQDTT1U2WqoAtlAAuDfLxjKbJaadZgL2tl/znDp1IjIS4BnVpsv0TccGzH6xn/rEz/tr5n9IdGlAxh8GEA1vUTZuRsoO0L+sAwuwh3WSBGWrAM61M6XvDD6w/MRl/rEz/ALY/Ef0h0aSDGHwYQDYTMm+nkPojZ48YcqaRqiNqygIzgC0EEEAQQQQBBaCCALQR4TCSfjEmX6c2Wvew9keTMR1ZVpa3KsblkEMNTpzRy/Snr4Bj7BDhg2NS6uX1kkkprFbkEZjbtjGMlZnaJbb6bNSvbvSYjxmNi6CCCM2gQQQQBBBBAEEEEAQQQQBBBBAEEEEAR4RHsEAmmUoMey6YCFEEB4BHsEEAQQQQBBBBAEEEEAQQQQBBBBAEEEEAQQQQBBBBAEEENekmNijp3mnMjJRxc5Ad288gY8mYiN5Z46WyWiles8oeY5pNJox8Y3aPooubHnbcOZiB4t0qTDcSgsofjf19keUQTE8YmT5jO7FmY3ZuPdwHKEaISwXeSBbmYqcurvadq8odzpOCYMNYnL71vT5f5PlfpdPmntOzfaYnyAyENUyudtrHuGQ9UZ4vQfB6ibJvfq5jJfiAbA+ItCMxDtNpnmusVccViaRy7md4u3oyk6uHSvrNMbzdreoRR946E0TpOqoqZOElCe9hrH2xM0NffmfJQ/iPJ/D1r4z9Ik6s1szlEUxbpRoKdipndYw2iUpe38w7PriuulHpAeomvSyGKyJZKuVNutcHtXI+YDlbfa/C0LwbAJ9Y+pTymmEbbbFG7WY2C+Ji3cOuul6ZqBzZjNl82l3H9BYxLsMxeTVJryJiTF4qb25HgeRjnfFtAK6lQzJtOwQZllKuFHFtQmw5mHrokwqqmVgmyHMuUhHXttV129XbYzH+nbwuF9RGsa6RaGkJWZPDONqSwXI79XJfEiIJ0q9Ib9Y1HTOVVezPdTYs2+WpGxRv4k22DOtsLwidVP1ciW0xttlGwcSdgHMwF2yemigY2PXKPpGXl/SxPqiV4PpDT1i61PNSYBtCnMfaU5r4iKCrujbEJKF3pmKjM6jI5A+yjE+qGLDsSm00xZsl2lupyZfYeI5HKA6riK1XShh0p3R55DIxVh1M42ZTYi4l2OY3Rt0C0wGJUwc2Wah1JyjYGtcMPqsMx3EbooLSb9sqvvE3+40B0Xh+ltLPkNUJOHUoxVpjhkAIAJHxgB+cPOI3U9M1AjaoM1x9JZfZ/qIPqimqBKmqRaWSrzFV2miWg+cwUF27gALnZ4xjjGjVTR2+ESXlhvRJGRPAMMr8oDovANK6avUmnmhyvpLYqy34qwBtz2Rhj+mNLQ/tE0KxFwgBZz/KtyBzNhHOOD4xNpJyTpLarpsO4g7Qw3g8IW0WBVmIu82XLmT2LXeZxbbmxsL8oC35PTPQM1j1yj6Rl5f0sW9UTLDcUlVMsTJLrMQ7GU3HMcjyMcu4hhs2ncy50tpbjMqwsbHYeY5xL+iPH2p69JVz1dRdGXdrgEo3fcav80BceP6ZUtAyLUzChcEqOrmNcAgH0FNto2xowXT6irJolSJxeYQWC9XNXJduboBv4xXnTv8AL0n8KZ76RXGH4nMp2ZpTFGZGllhtCvbWsdxsLXgOgcc6TKGkco80u4NmWUpfVPAn0QeV7wlwzpcw+cQpmNJJ2damqPFlJUeJEVJhfRxX1MsTJcghCLqXZU1htuAxBseOyGbFsGnUkzq58tpb7bNvHFSMmHMQHU0uYGAKkEEXBBuCOII2x6zAC5NgNpMUZ0U6bvTT0pprXkTW1Vv/ALcxslI4KTkRxIPGLk0gwoVVLOkn/clsoPBiOyfBrHwgGrEukbD6clXqULDassNMPjqAgeMNg6Y8Pv6c3v6popzD9Da2flLpppsSCdXVUEZEazWEK6zo3xCUpZqZyBt1SjnyRiYC+ME0vpK3Knno7bdTNX/AwDeqHiOTpE9pbKyMUZTdWUkFSN4O4x0Z0faTnEKJJj/KKTLm23utu0O8FT4mAesSxWVTIZk+YstB85jbPgOJ5CIjP6ZMPVrBprj6Syjb+og+qKo6QNJXrq2aST1ct2lyl3KqkqTbiSCSfDcIWYF0V1lZIWenUqji6B3YMw3EBUIAPMiAuHCOkOhqiFl1ChjsSYChPdrgA+F4kcczYxoVWUrKs2Q/aYKrL2lZibKAy3FybZHPOL6wSjOG4comu0wyZLPMJYnMAuwW+xRsA4CAWY3pLTUShqiasu+wG5Y/ZVbsfARF/wDrNQa1rzrfS6o29t/VFJYvi8yrnPOmks7m/cNyrwA2ARLZfQ1XmWH+JuRfqzMOv3Hsat/5oC4sF0xpKzKRPR2+gbq/4HAb1Q8xzXTaE1fwyVTPKeVMd7BiMgBmzqwyIABORjo+mkaiKty2qoW7EljYWuScyecBtggggCKz6Z64haaUDkS7kd2qq+80WZFZ9NdCerppw2Izy2/nCsvuN5iI+p39lOy04RMRrKb+f0lW1Fh82e2rJlvMa17IpJt4RO8A0TnVQlrUyJkmZJZDLnlbB5aMCZUzeSB6LeG4RXKzCNht3RN9HdIRRdUOsadUTWS41yySZbMLjbZphX8N+N4q8PZifedhrva2r+7nn3cufz36eO8eux+0p0ZmSJ0+fTyXnz57lkZVutOpABYX2zSb2PzduWV64xDCZ1OR10p5d9mupF+6+2J1pfpAtTPqKZ3MmZKciRNDFVYAA9VNsbC5vZt2+2cVzMmEntEk8zfOMs/Zm3Jq4b7WuOO3PPaO7ntty577bf28e8swihNRPlSh/uTFTuBIBPgLnwi/tJK001FUTEyMuQ5S24hTq+RtFWdEeEdbWGcR2ZCX/ne6r6tcxa+kGHGopZ8kbZkp0H2ipC+u0TNFTak28VFx/P281ccf0x6z/rZy0THSXR/gqUtBIVALvLWa7b2eYoYk9wIHcI5udCCQRYjIg7QRkQecdEdG2k0uropShh1slFlzE3jUGqrW+iQBnE5zqVkQgeVLo6eYZUtUSWkyZqqLC4Bc5DiYXTJoUFmIAAuSTYADaSTsENNFjFPiUmcsiYJi9uU9r5awK7DnYg3B2HdAcyzZxdizG7MSzHizG5PmTHQfRZgqU+HSWUDXnL1sxt5LeiL8ALC3fxjn+qpWlO0txZkYow4MpsfWIvTol0ol1FGlOWAnSBqFTtZAey44ixseBHMQE7ih+mLAEpqxZksBVnoXZRs6xWsxA3Xup77xe5a0UF0s6SpWVgWUwaXITqww2M5N3KnePRF/qmAU9CleUr2l/NmyWuOaEMD32LecRLSb9sqvvE3+40TPoRwsvWTJ1uzKlFb/AFphAA8laIZpN+2VX3ib/caAtvoPolFHNmW7bzypP1URNUd12Y+MSPpFoVm4bVBgDqyjMHJpfbBHPK3jDH0Jfu9/vMz3JUSXTf8Ad1Z92m+4YDmUx03obQrJoKVEFh1KN3l1DMTzJJjmR98dSaN/sdN93lf21gK/6daNTIppthrCayX36rIWt5qDFb6EfvGj+8S/eEWf05/scj7x/wCN4rDQj940f3iX7wgJp07fL0n8KZ76RGejPBkq8RlJMAZEDTWU7G6u1geWsy5cok3Tt8vSfwpnvpER0Bx9aGvkzXyTNJh4I4sT4HVPhAdJxDeljBkn4dNcga8j4xG3ixAYdxUnyES+TOV1DKQykXBBuCDsII2iIL0vaSpIo3pwwM2eAoXeJdwWYjcMtUd/KAogOVzG0ZjvGcdQ/wCty5VKlRPcInVI7MfrKDlxJJ2DOOYJUgzGCKLliFAG8sbD2xZPTNVtL+B0oPYlyA5G4t8mD4BG/FAOuKdOktWIp6dnG5pjBb/ygE28fCEcjp3e/bpVI+rMIPrUxE+jrRVMRq+rmkiWkszGC5FrEKFB3ZnM8ouP/phh2rq/Bl79aZfz1rwFEaU4lKqaubOkoZaTCG1Da4YqNfZl6esfHdFmdBEw9VVjcJksjvKtf2CK804wqVS10+TIv1aFQLtrWJRSwvyYsPCLB6Bvk6z7cr3XgK+01wF6OtnI4NmdnlsdjI7FgQfGx4EQs0Y6SKugUS0ZZkobJcwXA+ywzXuzHKLtxP4DXTHo53VTZiWYyz6S3F7qciDbbqnfnENxjoNlNc009pZ3LMGuvdcWYeuAX6O9MdLUEJUKadzaxY60sn7e1c+ItzibYpRiop5su+U2U6XH11Iv645lx3BJlFPeROA10tfVNwQQCCDwIIi5+hnFXnUJRyT1M0ohP0CoYL4EnwsN0BSGIYfMp5jypqlXQ6rA8R+R2g8DEx0f6XqylVUmatQigAa9w4A+uNviDFqV2G4djAYHq5zS2ZCyG0xCCQcxnq3va91MQzGugywLUk+53S5o28g67PFYCVaLdJ9JXMsvOTOOQSZazHgjjJu42PKJjHJ8+Q0p2RgVdGKsN4ZTY5jgRHSWguKPU4fTTZhu7S7MeJRmQt46t/GAfoIIIAhvx7BUrKeZImbHFr71YZqw5g2MOEEeTG8bSyraaTFq9Yc0Y7gk2hnNJnLYj0TuZdzKd4hFLm2IIOzMR0pjOAyKyX1c+WHXdfap4qRmDFf4j0HSySZFQyD6LoH/AKgV9hityaS0T7rrdNxvFau2blPorPE8RM+dMmvYGY7OQNg1iTYchsjCgpJlRMWVJUu7Gygf8yHPdFl0fQYL/G1RI4JLsfxMx9kTzR7RKmoFtIlgEizOc3bvY7uQsIV0trT7z3NxnBjpti5z3d0erToXowMPpVlXBcnXmsN7kC9uQAAHdD9BBFlWIrG0OTyZLZLze3WVQdJ/Rq/WPV0iFw5LTpSjtBt7oBtB2kDMHPO+VYUtXMkuHlu8txsZGKsOOYsRHV0M2LaG0dUdadTy3Y7Wtqse9lsT4x61udcQ0jqahdWdUTpi/RaYxX8N7GJP0V4RWPVLOpiZcpTadMYHUZL5pb557thzuItel6N8OltrLSyyR9LWceTkj1RI5UoKAqgKALAAWAHAAbICsOlDo2aexqqRdaYR8dKG17ZB04tbaN9uO2oVd5T3BaW6HaLqysPIqY6vhrxbRilq/l5EuYbW1ivatw1hZreMBznWaU1c5NSZUz3TYVaYxB7xfteN4NHtGZ9fMEunQtn2nOSIOLtu7tp3CL4k9GWHKbilS/NnYeRa0SKlpElKEloqKNiooUDuAygGvRLRiXh1MslMz6Ux7Zu5Au3IZAAbgBHO+k37ZVfeJv8AcaOooaJuiNG7FmpZDMxJYmUhJJzJJtmYCLdCX7vf7zM9yXEl03/d1Z92m+4YcqDDZVOupJlpLW99VFCi5sCbDfkPKNtRTrMVkdQysCrKwuCDkQQdogOTn3x1Jo3+x033eV/bWE3/AKLof/aU/wD9SfpDvKlBFCqAFUAADIADIADcICuOnP8AY5H3j/xvFYaEfvGj+8S/eEdH4hhUmoULOlJNUG4DqGAOy4B3wjp9E6OWyulLIVlIKsspQQRsIIGRgKw6dvl6T+FM99Ir7BsFm1cwy5I1nEtnC72CWJA555CLC6d/l6T+FM99IZehz96J/Bm+xYCOUmP1dKDLlz58kAkMgdlsd/Zv2T4XhvqKhpjFnZmY5lmJJJ5k5mOm8X0Upas3nyJcxvpFbN+JbNbxjThmhFFTNrSqaUrA3DEaxB4guTY90BXPRV0euZqVlShRU7UlGFizbphB2AbRxNjuh36ZdE5lRLl1MlS7SVKzFAuerJ1gwG/VN7jg3KLLggOWMGxqbRzVnSH1HW4vtBB2hgciDwiVVPS7iM5erVkQt2by5fbJOVluTn3C8XBiWg1DUNrTaaUWJuWA1STxJQi57434RonSUhvIkS5bfSC3b8TXa3jAc14pQzZM1kngrNyZwxu13UP2udmF4s7oT1/g9f1Wr1l06vXJC6+pM1dYgE2vaLJq9GKWc5ebTSXdvSZpakmwsLkjPICN+HYPJpgwkSpcrWsW1EC3I2XsM9pgObMfw2qpqhjVK6TWctrn5zE3LK4yOfAw4UnSTiMpdVapyN2uFcj+ZwWPiTHRVTSJNUrMRXU7VZQwPeDlEfn9G+HObmll35ayjyVgIDnupqZ1ZOLOXnTpjDddmNgAAByAFhsAi58K0Sq6LBnk0+r8Km3d+1bV1wAVQ7NYIABc2uSb7ImGE6N01J8hIlyzsLKo1iOBbaR4w5QHK7pPo51j1kian2kcdxFjbmMofF6TsRC6vwptlrlZet+LVv4x0FX4XKqF1Z0pJo3B1DW7rjKGI9GmHE3+Cy/N7eWtaAoDC8KnVk4S5KmZMc3Pic2c7hvJMdLaP4QKSmkyFNxLlhSeJ2sfFiT4xsw3CJNMurIlJKXeEUC/M22nmYWQBBBBAEEEEAQQQQBBBBAEEEEAQQQQBBBBAEEEEAQQQQBBBBAEEEEAQQQQBBBBARHTbo9TFHlO05pfVqygKoN9Yg7zyhHol0WJh9SJ6z3mEIy6pRQO1bO4PKJ1BAEEEEAQQQQBBBBAEEEEAQQQQBBBBAEEEEAQQQQBBBBAf//Z"/>
          <p:cNvSpPr>
            <a:spLocks noChangeAspect="1" noChangeArrowheads="1"/>
          </p:cNvSpPr>
          <p:nvPr/>
        </p:nvSpPr>
        <p:spPr bwMode="auto">
          <a:xfrm>
            <a:off x="3787417" y="5027052"/>
            <a:ext cx="3142446" cy="314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1" name="Picture 2" descr="C:\Users\bandres\Pictures\foto_p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9968" y="3297766"/>
            <a:ext cx="2459543" cy="288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Marcador de contenido 2"/>
          <p:cNvSpPr txBox="1">
            <a:spLocks/>
          </p:cNvSpPr>
          <p:nvPr/>
        </p:nvSpPr>
        <p:spPr>
          <a:xfrm>
            <a:off x="773105" y="3397955"/>
            <a:ext cx="7761296" cy="28673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smtClean="0"/>
              <a:t>@borya09</a:t>
            </a:r>
          </a:p>
          <a:p>
            <a:pPr marL="0" indent="0" algn="ctr">
              <a:buNone/>
            </a:pPr>
            <a:r>
              <a:rPr lang="en-US" sz="2800" dirty="0"/>
              <a:t>http</a:t>
            </a:r>
            <a:r>
              <a:rPr lang="en-US" sz="2800" dirty="0" smtClean="0"/>
              <a:t>://</a:t>
            </a:r>
            <a:r>
              <a:rPr lang="es-ES" sz="2800" dirty="0" smtClean="0"/>
              <a:t>es.linkedin.com/in/</a:t>
            </a:r>
            <a:r>
              <a:rPr lang="es-ES" sz="2800" dirty="0" err="1" smtClean="0"/>
              <a:t>borjaandres</a:t>
            </a:r>
            <a:r>
              <a:rPr lang="es-ES" sz="2800" dirty="0" smtClean="0"/>
              <a:t>/</a:t>
            </a:r>
            <a:endParaRPr lang="en-US" sz="2800" dirty="0" smtClean="0"/>
          </a:p>
          <a:p>
            <a:pPr marL="0" indent="0" algn="ctr">
              <a:buNone/>
            </a:pPr>
            <a:r>
              <a:rPr lang="en-US" sz="2800" dirty="0" smtClean="0"/>
              <a:t>http://www.borjaandres.com</a:t>
            </a:r>
            <a:endParaRPr lang="en-US" sz="2800" dirty="0"/>
          </a:p>
          <a:p>
            <a:pPr marL="0" indent="0" algn="ctr">
              <a:buNone/>
            </a:pP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61222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2"/>
          <p:cNvSpPr txBox="1">
            <a:spLocks/>
          </p:cNvSpPr>
          <p:nvPr/>
        </p:nvSpPr>
        <p:spPr>
          <a:xfrm>
            <a:off x="581192" y="2180496"/>
            <a:ext cx="11029615" cy="44650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2800" dirty="0" smtClean="0"/>
              <a:t>“</a:t>
            </a:r>
            <a:r>
              <a:rPr lang="en-US" sz="2800" dirty="0"/>
              <a:t>Node.js is a platform built on </a:t>
            </a:r>
            <a:r>
              <a:rPr lang="en-US" sz="2800" b="1" dirty="0"/>
              <a:t>Chrome's JavaScript runtime</a:t>
            </a:r>
            <a:r>
              <a:rPr lang="en-US" sz="2800" dirty="0"/>
              <a:t> for easily building fast, scalable network applications.</a:t>
            </a:r>
            <a:r>
              <a:rPr lang="es-ES" sz="2800" dirty="0" smtClean="0"/>
              <a:t>”</a:t>
            </a:r>
            <a:endParaRPr lang="es-ES" sz="2800" dirty="0"/>
          </a:p>
        </p:txBody>
      </p:sp>
      <p:pic>
        <p:nvPicPr>
          <p:cNvPr id="6" name="Picture 16" descr="http://convirtiendote.pro/wp-content/uploads/2013/02/nodejs-ligh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3" y="400022"/>
            <a:ext cx="2952230" cy="147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56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478160" y="2346167"/>
            <a:ext cx="2231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p</a:t>
            </a:r>
            <a:r>
              <a:rPr lang="es-ES" sz="2400" dirty="0" smtClean="0">
                <a:latin typeface="Century Gothic" panose="020B0502020202020204" pitchFamily="34" charset="0"/>
              </a:rPr>
              <a:t>ackage.json</a:t>
            </a:r>
            <a:endParaRPr lang="es-ES" sz="2400" dirty="0">
              <a:latin typeface="Century Gothic" panose="020B0502020202020204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9881907" y="2346167"/>
            <a:ext cx="180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Century Gothic" panose="020B0502020202020204" pitchFamily="34" charset="0"/>
              </a:rPr>
              <a:t>comandos</a:t>
            </a:r>
            <a:endParaRPr lang="es-ES" sz="2400" dirty="0">
              <a:latin typeface="Century Gothic" panose="020B0502020202020204" pitchFamily="34" charset="0"/>
            </a:endParaRPr>
          </a:p>
        </p:txBody>
      </p:sp>
      <p:pic>
        <p:nvPicPr>
          <p:cNvPr id="8" name="Picture 16" descr="http://convirtiendote.pro/wp-content/uploads/2013/02/nodejs-ligh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3" y="400023"/>
            <a:ext cx="2952230" cy="147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78160" y="2957547"/>
            <a:ext cx="4775197" cy="3046988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b="0" i="0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itchFamily="49" charset="0"/>
                <a:cs typeface="Consolas" pitchFamily="49" charset="0"/>
              </a:rPr>
              <a:t> 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b="0" i="0" u="none" strike="noStrike" cap="none" normalizeH="0" baseline="0" dirty="0" smtClean="0">
                <a:ln>
                  <a:noFill/>
                </a:ln>
                <a:solidFill>
                  <a:srgbClr val="65B042"/>
                </a:solidFill>
                <a:effectLst/>
                <a:latin typeface="Consolas" pitchFamily="49" charset="0"/>
                <a:cs typeface="Consolas" pitchFamily="49" charset="0"/>
              </a:rPr>
              <a:t>	</a:t>
            </a:r>
            <a:r>
              <a:rPr kumimoji="0" lang="es-ES" altLang="es-ES" b="0" i="0" u="none" strike="noStrike" cap="none" normalizeH="0" baseline="0" dirty="0" smtClean="0">
                <a:ln>
                  <a:noFill/>
                </a:ln>
                <a:solidFill>
                  <a:srgbClr val="66CC33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s-ES" altLang="es-ES" b="0" i="0" u="none" strike="noStrike" cap="none" normalizeH="0" baseline="0" dirty="0" err="1" smtClean="0">
                <a:ln>
                  <a:noFill/>
                </a:ln>
                <a:solidFill>
                  <a:srgbClr val="66CC33"/>
                </a:solidFill>
                <a:effectLst/>
                <a:latin typeface="Consolas" pitchFamily="49" charset="0"/>
                <a:cs typeface="Consolas" pitchFamily="49" charset="0"/>
              </a:rPr>
              <a:t>name</a:t>
            </a:r>
            <a:r>
              <a:rPr kumimoji="0" lang="es-ES" altLang="es-ES" b="0" i="0" u="none" strike="noStrike" cap="none" normalizeH="0" baseline="0" dirty="0" smtClean="0">
                <a:ln>
                  <a:noFill/>
                </a:ln>
                <a:solidFill>
                  <a:srgbClr val="66CC33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s-ES" altLang="es-E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:</a:t>
            </a:r>
            <a:r>
              <a:rPr kumimoji="0" lang="es-ES" altLang="es-ES" b="0" i="0" u="none" strike="noStrike" cap="none" normalizeH="0" baseline="0" dirty="0" smtClean="0">
                <a:ln>
                  <a:noFill/>
                </a:ln>
                <a:solidFill>
                  <a:srgbClr val="66CC33"/>
                </a:solidFill>
                <a:effectLst/>
                <a:latin typeface="Consolas" pitchFamily="49" charset="0"/>
                <a:cs typeface="Consolas" pitchFamily="49" charset="0"/>
              </a:rPr>
              <a:t> "prueba",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b="0" i="0" u="none" strike="noStrike" cap="none" normalizeH="0" baseline="0" dirty="0" smtClean="0">
                <a:ln>
                  <a:noFill/>
                </a:ln>
                <a:solidFill>
                  <a:srgbClr val="66CC33"/>
                </a:solidFill>
                <a:effectLst/>
                <a:latin typeface="Consolas" pitchFamily="49" charset="0"/>
                <a:cs typeface="Consolas" pitchFamily="49" charset="0"/>
              </a:rPr>
              <a:t>	"</a:t>
            </a:r>
            <a:r>
              <a:rPr kumimoji="0" lang="es-ES" altLang="es-ES" b="0" i="0" u="none" strike="noStrike" cap="none" normalizeH="0" baseline="0" dirty="0" err="1" smtClean="0">
                <a:ln>
                  <a:noFill/>
                </a:ln>
                <a:solidFill>
                  <a:srgbClr val="66CC33"/>
                </a:solidFill>
                <a:effectLst/>
                <a:latin typeface="Consolas" pitchFamily="49" charset="0"/>
                <a:cs typeface="Consolas" pitchFamily="49" charset="0"/>
              </a:rPr>
              <a:t>version</a:t>
            </a:r>
            <a:r>
              <a:rPr kumimoji="0" lang="es-ES" altLang="es-ES" b="0" i="0" u="none" strike="noStrike" cap="none" normalizeH="0" baseline="0" dirty="0" smtClean="0">
                <a:ln>
                  <a:noFill/>
                </a:ln>
                <a:solidFill>
                  <a:srgbClr val="66CC33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s-ES" altLang="es-E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:</a:t>
            </a:r>
            <a:r>
              <a:rPr kumimoji="0" lang="es-ES" altLang="es-ES" b="0" i="0" u="none" strike="noStrike" cap="none" normalizeH="0" baseline="0" dirty="0" smtClean="0">
                <a:ln>
                  <a:noFill/>
                </a:ln>
                <a:solidFill>
                  <a:srgbClr val="66CC33"/>
                </a:solidFill>
                <a:effectLst/>
                <a:latin typeface="Consolas" pitchFamily="49" charset="0"/>
                <a:cs typeface="Consolas" pitchFamily="49" charset="0"/>
              </a:rPr>
              <a:t> "0.0.1",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b="0" i="0" u="none" strike="noStrike" cap="none" normalizeH="0" baseline="0" dirty="0" smtClean="0">
                <a:ln>
                  <a:noFill/>
                </a:ln>
                <a:solidFill>
                  <a:srgbClr val="66CC33"/>
                </a:solidFill>
                <a:effectLst/>
                <a:latin typeface="Consolas" pitchFamily="49" charset="0"/>
                <a:cs typeface="Consolas" pitchFamily="49" charset="0"/>
              </a:rPr>
              <a:t>	"</a:t>
            </a:r>
            <a:r>
              <a:rPr kumimoji="0" lang="es-ES" altLang="es-ES" b="0" i="0" u="none" strike="noStrike" cap="none" normalizeH="0" baseline="0" dirty="0" err="1" smtClean="0">
                <a:ln>
                  <a:noFill/>
                </a:ln>
                <a:solidFill>
                  <a:srgbClr val="66CC33"/>
                </a:solidFill>
                <a:effectLst/>
                <a:latin typeface="Consolas" pitchFamily="49" charset="0"/>
                <a:cs typeface="Consolas" pitchFamily="49" charset="0"/>
              </a:rPr>
              <a:t>dependencies</a:t>
            </a:r>
            <a:r>
              <a:rPr kumimoji="0" lang="es-ES" altLang="es-ES" b="0" i="0" u="none" strike="noStrike" cap="none" normalizeH="0" baseline="0" dirty="0" smtClean="0">
                <a:ln>
                  <a:noFill/>
                </a:ln>
                <a:solidFill>
                  <a:srgbClr val="66CC33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s-ES" altLang="es-E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: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b="0" i="0" u="none" strike="noStrike" cap="none" normalizeH="0" baseline="0" dirty="0" smtClean="0">
                <a:ln>
                  <a:noFill/>
                </a:ln>
                <a:solidFill>
                  <a:srgbClr val="66CC33"/>
                </a:solidFill>
                <a:effectLst/>
                <a:latin typeface="Consolas" pitchFamily="49" charset="0"/>
                <a:cs typeface="Consolas" pitchFamily="49" charset="0"/>
              </a:rPr>
              <a:t>		"express"</a:t>
            </a:r>
            <a:r>
              <a:rPr kumimoji="0" lang="es-ES" altLang="es-E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:</a:t>
            </a:r>
            <a:r>
              <a:rPr kumimoji="0" lang="es-ES" altLang="es-ES" b="0" i="0" u="none" strike="noStrike" cap="none" normalizeH="0" baseline="0" dirty="0" smtClean="0">
                <a:ln>
                  <a:noFill/>
                </a:ln>
                <a:solidFill>
                  <a:srgbClr val="66CC33"/>
                </a:solidFill>
                <a:effectLst/>
                <a:latin typeface="Consolas" pitchFamily="49" charset="0"/>
                <a:cs typeface="Consolas" pitchFamily="49" charset="0"/>
              </a:rPr>
              <a:t>"3.1.0",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b="0" i="0" u="none" strike="noStrike" cap="none" normalizeH="0" baseline="0" dirty="0" smtClean="0">
                <a:ln>
                  <a:noFill/>
                </a:ln>
                <a:solidFill>
                  <a:srgbClr val="66CC33"/>
                </a:solidFill>
                <a:effectLst/>
                <a:latin typeface="Consolas" pitchFamily="49" charset="0"/>
                <a:cs typeface="Consolas" pitchFamily="49" charset="0"/>
              </a:rPr>
              <a:t>		"mongoose"</a:t>
            </a:r>
            <a:r>
              <a:rPr kumimoji="0" lang="es-ES" altLang="es-E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:</a:t>
            </a:r>
            <a:r>
              <a:rPr kumimoji="0" lang="es-ES" altLang="es-ES" b="0" i="0" u="none" strike="noStrike" cap="none" normalizeH="0" baseline="0" dirty="0" smtClean="0">
                <a:ln>
                  <a:noFill/>
                </a:ln>
                <a:solidFill>
                  <a:srgbClr val="66CC33"/>
                </a:solidFill>
                <a:effectLst/>
                <a:latin typeface="Consolas" pitchFamily="49" charset="0"/>
                <a:cs typeface="Consolas" pitchFamily="49" charset="0"/>
              </a:rPr>
              <a:t>"3.4.x",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b="0" i="0" u="none" strike="noStrike" cap="none" normalizeH="0" baseline="0" dirty="0" smtClean="0">
                <a:ln>
                  <a:noFill/>
                </a:ln>
                <a:solidFill>
                  <a:srgbClr val="66CC33"/>
                </a:solidFill>
                <a:effectLst/>
                <a:latin typeface="Consolas" pitchFamily="49" charset="0"/>
                <a:cs typeface="Consolas" pitchFamily="49" charset="0"/>
              </a:rPr>
              <a:t>		"q"</a:t>
            </a:r>
            <a:r>
              <a:rPr kumimoji="0" lang="es-ES" altLang="es-E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:</a:t>
            </a:r>
            <a:r>
              <a:rPr kumimoji="0" lang="es-ES" altLang="es-ES" b="0" i="0" u="none" strike="noStrike" cap="none" normalizeH="0" baseline="0" dirty="0" smtClean="0">
                <a:ln>
                  <a:noFill/>
                </a:ln>
                <a:solidFill>
                  <a:srgbClr val="66CC33"/>
                </a:solidFill>
                <a:effectLst/>
                <a:latin typeface="Consolas" pitchFamily="49" charset="0"/>
                <a:cs typeface="Consolas" pitchFamily="49" charset="0"/>
              </a:rPr>
              <a:t>"*"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itchFamily="49" charset="0"/>
                <a:cs typeface="Consolas" pitchFamily="49" charset="0"/>
              </a:rPr>
              <a:t>	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itchFamily="49" charset="0"/>
                <a:cs typeface="Consolas" pitchFamily="49" charset="0"/>
              </a:rPr>
              <a:t>  }</a:t>
            </a:r>
            <a:r>
              <a:rPr kumimoji="0" lang="es-ES" altLang="es-E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634497" y="2957547"/>
            <a:ext cx="4052711" cy="1231106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b="0" i="0" u="none" strike="noStrike" cap="none" normalizeH="0" baseline="0" dirty="0" smtClean="0">
              <a:ln>
                <a:noFill/>
              </a:ln>
              <a:solidFill>
                <a:srgbClr val="66CC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b="0" i="0" u="none" strike="noStrike" cap="none" normalizeH="0" baseline="0" dirty="0" smtClean="0">
                <a:ln>
                  <a:noFill/>
                </a:ln>
                <a:solidFill>
                  <a:srgbClr val="66CC33"/>
                </a:solidFill>
                <a:effectLst/>
                <a:latin typeface="Consolas" pitchFamily="49" charset="0"/>
                <a:cs typeface="Consolas" pitchFamily="49" charset="0"/>
              </a:rPr>
              <a:t>  $ </a:t>
            </a:r>
            <a:r>
              <a:rPr kumimoji="0" lang="es-ES" altLang="es-ES" b="0" i="0" u="none" strike="noStrike" cap="none" normalizeH="0" baseline="0" dirty="0" err="1" smtClean="0">
                <a:ln>
                  <a:noFill/>
                </a:ln>
                <a:solidFill>
                  <a:srgbClr val="66CC33"/>
                </a:solidFill>
                <a:effectLst/>
                <a:latin typeface="Consolas" pitchFamily="49" charset="0"/>
                <a:cs typeface="Consolas" pitchFamily="49" charset="0"/>
              </a:rPr>
              <a:t>npm</a:t>
            </a:r>
            <a:r>
              <a:rPr kumimoji="0" lang="es-ES" altLang="es-ES" b="0" i="0" u="none" strike="noStrike" cap="none" normalizeH="0" baseline="0" dirty="0" smtClean="0">
                <a:ln>
                  <a:noFill/>
                </a:ln>
                <a:solidFill>
                  <a:srgbClr val="66CC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s-ES" altLang="es-ES" b="0" i="0" u="none" strike="noStrike" cap="none" normalizeH="0" baseline="0" dirty="0" err="1" smtClean="0">
                <a:ln>
                  <a:noFill/>
                </a:ln>
                <a:solidFill>
                  <a:srgbClr val="66CC33"/>
                </a:solidFill>
                <a:effectLst/>
                <a:latin typeface="Consolas" pitchFamily="49" charset="0"/>
                <a:cs typeface="Consolas" pitchFamily="49" charset="0"/>
              </a:rPr>
              <a:t>install</a:t>
            </a:r>
            <a:r>
              <a:rPr kumimoji="0" lang="es-ES" altLang="es-ES" b="0" i="0" u="none" strike="noStrike" cap="none" normalizeH="0" baseline="0" dirty="0" smtClean="0">
                <a:ln>
                  <a:noFill/>
                </a:ln>
                <a:solidFill>
                  <a:srgbClr val="66CC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b="0" i="0" u="none" strike="noStrike" cap="none" normalizeH="0" baseline="0" dirty="0" smtClean="0">
                <a:ln>
                  <a:noFill/>
                </a:ln>
                <a:solidFill>
                  <a:srgbClr val="66CC33"/>
                </a:solidFill>
                <a:effectLst/>
                <a:latin typeface="Consolas" pitchFamily="49" charset="0"/>
                <a:cs typeface="Consolas" pitchFamily="49" charset="0"/>
              </a:rPr>
              <a:t>  $ </a:t>
            </a:r>
            <a:r>
              <a:rPr kumimoji="0" lang="es-ES" altLang="es-ES" b="0" i="0" u="none" strike="noStrike" cap="none" normalizeH="0" baseline="0" dirty="0" err="1" smtClean="0">
                <a:ln>
                  <a:noFill/>
                </a:ln>
                <a:solidFill>
                  <a:srgbClr val="66CC33"/>
                </a:solidFill>
                <a:effectLst/>
                <a:latin typeface="Consolas" pitchFamily="49" charset="0"/>
                <a:cs typeface="Consolas" pitchFamily="49" charset="0"/>
              </a:rPr>
              <a:t>node</a:t>
            </a:r>
            <a:r>
              <a:rPr kumimoji="0" lang="es-ES" altLang="es-ES" b="0" i="0" u="none" strike="noStrike" cap="none" normalizeH="0" baseline="0" dirty="0" smtClean="0">
                <a:ln>
                  <a:noFill/>
                </a:ln>
                <a:solidFill>
                  <a:srgbClr val="66CC33"/>
                </a:solidFill>
                <a:effectLst/>
                <a:latin typeface="Consolas" pitchFamily="49" charset="0"/>
                <a:cs typeface="Consolas" pitchFamily="49" charset="0"/>
              </a:rPr>
              <a:t> app.js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800" b="0" i="0" u="none" strike="noStrike" cap="none" normalizeH="0" baseline="0" dirty="0" smtClean="0">
                <a:ln>
                  <a:noFill/>
                </a:ln>
                <a:solidFill>
                  <a:srgbClr val="66CC33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s-ES" altLang="es-ES" sz="800" b="0" i="0" u="none" strike="noStrike" cap="none" normalizeH="0" baseline="0" dirty="0" smtClean="0">
                <a:ln>
                  <a:noFill/>
                </a:ln>
                <a:solidFill>
                  <a:srgbClr val="66CC33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s-ES" altLang="es-ES" sz="1800" b="0" i="0" u="none" strike="noStrike" cap="none" normalizeH="0" baseline="0" dirty="0" smtClean="0">
              <a:ln>
                <a:noFill/>
              </a:ln>
              <a:solidFill>
                <a:srgbClr val="66CC33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2"/>
          <p:cNvSpPr txBox="1">
            <a:spLocks/>
          </p:cNvSpPr>
          <p:nvPr/>
        </p:nvSpPr>
        <p:spPr>
          <a:xfrm>
            <a:off x="581192" y="2180496"/>
            <a:ext cx="11029615" cy="44650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2800" dirty="0" smtClean="0"/>
              <a:t>“</a:t>
            </a:r>
            <a:r>
              <a:rPr lang="es-ES" sz="2800" dirty="0" err="1" smtClean="0"/>
              <a:t>The</a:t>
            </a:r>
            <a:r>
              <a:rPr lang="es-ES" sz="2800" dirty="0" smtClean="0"/>
              <a:t> </a:t>
            </a:r>
            <a:r>
              <a:rPr lang="es-ES" sz="2800" dirty="0"/>
              <a:t>JavaScript </a:t>
            </a:r>
            <a:r>
              <a:rPr lang="es-ES" sz="2800" dirty="0" err="1"/>
              <a:t>Task</a:t>
            </a:r>
            <a:r>
              <a:rPr lang="es-ES" sz="2800" dirty="0"/>
              <a:t> </a:t>
            </a:r>
            <a:r>
              <a:rPr lang="es-ES" sz="2800" dirty="0" err="1"/>
              <a:t>Runner</a:t>
            </a:r>
            <a:r>
              <a:rPr lang="es-ES" sz="2800" dirty="0" smtClean="0"/>
              <a:t>”</a:t>
            </a:r>
          </a:p>
          <a:p>
            <a:pPr marL="0" indent="0" algn="ctr">
              <a:buNone/>
            </a:pPr>
            <a:endParaRPr lang="en-US" sz="2800" b="1" dirty="0" smtClean="0"/>
          </a:p>
          <a:p>
            <a:pPr marL="0" indent="0" algn="ctr">
              <a:buNone/>
            </a:pPr>
            <a:r>
              <a:rPr lang="en-US" sz="2800" dirty="0" smtClean="0"/>
              <a:t>Why </a:t>
            </a:r>
            <a:r>
              <a:rPr lang="en-US" sz="2800" dirty="0"/>
              <a:t>use a task runner?</a:t>
            </a:r>
          </a:p>
          <a:p>
            <a:pPr marL="0" indent="0" algn="ctr">
              <a:buNone/>
            </a:pPr>
            <a:r>
              <a:rPr lang="en-US" sz="2800" dirty="0"/>
              <a:t>In one word: automation</a:t>
            </a:r>
          </a:p>
          <a:p>
            <a:pPr marL="0" indent="0" algn="ctr">
              <a:buNone/>
            </a:pPr>
            <a:endParaRPr lang="es-ES" sz="2800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617699" y="828975"/>
            <a:ext cx="2831709" cy="7781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4800" b="1" smtClean="0"/>
              <a:t>grunt</a:t>
            </a:r>
            <a:endParaRPr lang="es-ES" sz="4800" b="1" dirty="0"/>
          </a:p>
        </p:txBody>
      </p:sp>
      <p:pic>
        <p:nvPicPr>
          <p:cNvPr id="7" name="Picture 12" descr="http://gruntjs.com/img/grunt-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751"/>
          <a:stretch/>
        </p:blipFill>
        <p:spPr bwMode="auto">
          <a:xfrm>
            <a:off x="482085" y="688091"/>
            <a:ext cx="1135614" cy="1059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04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478161" y="1964476"/>
            <a:ext cx="1710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Century Gothic" panose="020B0502020202020204" pitchFamily="34" charset="0"/>
              </a:rPr>
              <a:t>Gruntfile.js</a:t>
            </a:r>
            <a:endParaRPr lang="es-ES" sz="2400" dirty="0">
              <a:latin typeface="Century Gothic" panose="020B0502020202020204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9921416" y="1917551"/>
            <a:ext cx="180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Century Gothic" panose="020B0502020202020204" pitchFamily="34" charset="0"/>
              </a:rPr>
              <a:t>comandos</a:t>
            </a:r>
            <a:endParaRPr lang="es-ES" sz="2400" dirty="0">
              <a:latin typeface="Century Gothic" panose="020B0502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28977" y="4944676"/>
            <a:ext cx="6344356" cy="1477328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grunt.registerTask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lang="es-ES" altLang="es-ES" sz="1600" dirty="0">
                <a:solidFill>
                  <a:srgbClr val="66CC33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s-ES" altLang="es-ES" sz="1600" dirty="0" err="1">
                <a:solidFill>
                  <a:srgbClr val="66CC33"/>
                </a:solidFill>
                <a:latin typeface="Consolas" pitchFamily="49" charset="0"/>
                <a:cs typeface="Consolas" pitchFamily="49" charset="0"/>
              </a:rPr>
              <a:t>dev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66CC33"/>
                </a:solidFill>
                <a:effectLst/>
                <a:latin typeface="Consolas" pitchFamily="49" charset="0"/>
                <a:cs typeface="Consolas" pitchFamily="49" charset="0"/>
              </a:rPr>
              <a:t>'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, 	[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66CC33"/>
                </a:solidFill>
                <a:effectLst/>
                <a:latin typeface="Consolas" pitchFamily="49" charset="0"/>
                <a:cs typeface="Consolas" pitchFamily="49" charset="0"/>
              </a:rPr>
              <a:t>'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66CC33"/>
                </a:solidFill>
                <a:effectLst/>
                <a:latin typeface="Consolas" pitchFamily="49" charset="0"/>
                <a:cs typeface="Consolas" pitchFamily="49" charset="0"/>
              </a:rPr>
              <a:t>jade:dev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66CC33"/>
                </a:solidFill>
                <a:effectLst/>
                <a:latin typeface="Consolas" pitchFamily="49" charset="0"/>
                <a:cs typeface="Consolas" pitchFamily="49" charset="0"/>
              </a:rPr>
              <a:t>'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66CC33"/>
                </a:solidFill>
                <a:effectLst/>
                <a:latin typeface="Consolas" pitchFamily="49" charset="0"/>
                <a:cs typeface="Consolas" pitchFamily="49" charset="0"/>
              </a:rPr>
              <a:t>'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66CC33"/>
                </a:solidFill>
                <a:effectLst/>
                <a:latin typeface="Consolas" pitchFamily="49" charset="0"/>
                <a:cs typeface="Consolas" pitchFamily="49" charset="0"/>
              </a:rPr>
              <a:t>compass:dev</a:t>
            </a:r>
            <a:r>
              <a:rPr lang="es-ES" altLang="es-ES" sz="1600" dirty="0">
                <a:solidFill>
                  <a:srgbClr val="66CC33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s-ES" altLang="es-ES" sz="16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s-ES" altLang="es-ES" sz="1600" dirty="0" smtClean="0">
                <a:solidFill>
                  <a:srgbClr val="66CC33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66CC33"/>
                </a:solidFill>
                <a:effectLst/>
                <a:latin typeface="Consolas" pitchFamily="49" charset="0"/>
                <a:cs typeface="Consolas" pitchFamily="49" charset="0"/>
              </a:rPr>
              <a:t>livereload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66CC33"/>
                </a:solidFill>
                <a:effectLst/>
                <a:latin typeface="Consolas" pitchFamily="49" charset="0"/>
                <a:cs typeface="Consolas" pitchFamily="49" charset="0"/>
              </a:rPr>
              <a:t>‘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grunt.registerTask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66CC33"/>
                </a:solidFill>
                <a:effectLst/>
                <a:latin typeface="Consolas" pitchFamily="49" charset="0"/>
                <a:cs typeface="Consolas" pitchFamily="49" charset="0"/>
              </a:rPr>
              <a:t>'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66CC33"/>
                </a:solidFill>
                <a:effectLst/>
                <a:latin typeface="Consolas" pitchFamily="49" charset="0"/>
                <a:cs typeface="Consolas" pitchFamily="49" charset="0"/>
              </a:rPr>
              <a:t>build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66CC33"/>
                </a:solidFill>
                <a:effectLst/>
                <a:latin typeface="Consolas" pitchFamily="49" charset="0"/>
                <a:cs typeface="Consolas" pitchFamily="49" charset="0"/>
              </a:rPr>
              <a:t>'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, 	[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66CC33"/>
                </a:solidFill>
                <a:effectLst/>
                <a:latin typeface="Consolas" pitchFamily="49" charset="0"/>
                <a:cs typeface="Consolas" pitchFamily="49" charset="0"/>
              </a:rPr>
              <a:t>'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66CC33"/>
                </a:solidFill>
                <a:effectLst/>
                <a:latin typeface="Consolas" pitchFamily="49" charset="0"/>
                <a:cs typeface="Consolas" pitchFamily="49" charset="0"/>
              </a:rPr>
              <a:t>jade:dist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66CC33"/>
                </a:solidFill>
                <a:effectLst/>
                <a:latin typeface="Consolas" pitchFamily="49" charset="0"/>
                <a:cs typeface="Consolas" pitchFamily="49" charset="0"/>
              </a:rPr>
              <a:t>'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66CC33"/>
                </a:solidFill>
                <a:effectLst/>
                <a:latin typeface="Consolas" pitchFamily="49" charset="0"/>
                <a:cs typeface="Consolas" pitchFamily="49" charset="0"/>
              </a:rPr>
              <a:t>'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66CC33"/>
                </a:solidFill>
                <a:effectLst/>
                <a:latin typeface="Consolas" pitchFamily="49" charset="0"/>
                <a:cs typeface="Consolas" pitchFamily="49" charset="0"/>
              </a:rPr>
              <a:t>uglify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66CC33"/>
                </a:solidFill>
                <a:effectLst/>
                <a:latin typeface="Consolas" pitchFamily="49" charset="0"/>
                <a:cs typeface="Consolas" pitchFamily="49" charset="0"/>
              </a:rPr>
              <a:t>'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66CC33"/>
                </a:solidFill>
                <a:effectLst/>
                <a:latin typeface="Consolas" pitchFamily="49" charset="0"/>
                <a:cs typeface="Consolas" pitchFamily="49" charset="0"/>
              </a:rPr>
              <a:t>'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66CC33"/>
                </a:solidFill>
                <a:effectLst/>
                <a:latin typeface="Consolas" pitchFamily="49" charset="0"/>
                <a:cs typeface="Consolas" pitchFamily="49" charset="0"/>
              </a:rPr>
              <a:t>compass:dist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66CC33"/>
                </a:solidFill>
                <a:effectLst/>
                <a:latin typeface="Consolas" pitchFamily="49" charset="0"/>
                <a:cs typeface="Consolas" pitchFamily="49" charset="0"/>
              </a:rPr>
              <a:t>'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); </a:t>
            </a:r>
            <a:endParaRPr lang="es-ES" altLang="es-ES" sz="1600" dirty="0">
              <a:solidFill>
                <a:srgbClr val="FFFF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7674007" y="2548777"/>
            <a:ext cx="4052711" cy="1107996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b="0" i="0" u="none" strike="noStrike" cap="none" normalizeH="0" baseline="0" dirty="0" smtClean="0">
              <a:ln>
                <a:noFill/>
              </a:ln>
              <a:solidFill>
                <a:srgbClr val="65B042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b="0" i="0" u="none" strike="noStrike" cap="none" normalizeH="0" baseline="0" dirty="0" smtClean="0">
                <a:ln>
                  <a:noFill/>
                </a:ln>
                <a:solidFill>
                  <a:srgbClr val="65B042"/>
                </a:solidFill>
                <a:effectLst/>
                <a:latin typeface="Consolas" pitchFamily="49" charset="0"/>
                <a:cs typeface="Consolas" pitchFamily="49" charset="0"/>
              </a:rPr>
              <a:t>  </a:t>
            </a:r>
            <a:r>
              <a:rPr kumimoji="0" lang="es-ES" altLang="es-ES" b="0" i="0" u="none" strike="noStrike" cap="none" normalizeH="0" baseline="0" dirty="0" smtClean="0">
                <a:ln>
                  <a:noFill/>
                </a:ln>
                <a:solidFill>
                  <a:srgbClr val="66CC33"/>
                </a:solidFill>
                <a:effectLst/>
                <a:latin typeface="Consolas" pitchFamily="49" charset="0"/>
                <a:cs typeface="Consolas" pitchFamily="49" charset="0"/>
              </a:rPr>
              <a:t>$ </a:t>
            </a:r>
            <a:r>
              <a:rPr kumimoji="0" lang="es-ES" altLang="es-ES" b="0" i="0" u="none" strike="noStrike" cap="none" normalizeH="0" baseline="0" dirty="0" err="1" smtClean="0">
                <a:ln>
                  <a:noFill/>
                </a:ln>
                <a:solidFill>
                  <a:srgbClr val="66CC33"/>
                </a:solidFill>
                <a:effectLst/>
                <a:latin typeface="Consolas" pitchFamily="49" charset="0"/>
                <a:cs typeface="Consolas" pitchFamily="49" charset="0"/>
              </a:rPr>
              <a:t>grunt</a:t>
            </a:r>
            <a:r>
              <a:rPr kumimoji="0" lang="es-ES" altLang="es-ES" b="0" i="0" u="none" strike="noStrike" cap="none" normalizeH="0" baseline="0" dirty="0" smtClean="0">
                <a:ln>
                  <a:noFill/>
                </a:ln>
                <a:solidFill>
                  <a:srgbClr val="66CC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s-ES" altLang="es-ES" b="0" i="0" u="none" strike="noStrike" cap="none" normalizeH="0" baseline="0" dirty="0" err="1" smtClean="0">
                <a:ln>
                  <a:noFill/>
                </a:ln>
                <a:solidFill>
                  <a:srgbClr val="66CC33"/>
                </a:solidFill>
                <a:effectLst/>
                <a:latin typeface="Consolas" pitchFamily="49" charset="0"/>
                <a:cs typeface="Consolas" pitchFamily="49" charset="0"/>
              </a:rPr>
              <a:t>dev</a:t>
            </a:r>
            <a:endParaRPr kumimoji="0" lang="es-ES" altLang="es-ES" b="0" i="0" u="none" strike="noStrike" cap="none" normalizeH="0" baseline="0" dirty="0" smtClean="0">
              <a:ln>
                <a:noFill/>
              </a:ln>
              <a:solidFill>
                <a:srgbClr val="66CC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b="0" i="0" u="none" strike="noStrike" cap="none" normalizeH="0" baseline="0" dirty="0" smtClean="0">
                <a:ln>
                  <a:noFill/>
                </a:ln>
                <a:solidFill>
                  <a:srgbClr val="66CC33"/>
                </a:solidFill>
                <a:effectLst/>
                <a:latin typeface="Consolas" pitchFamily="49" charset="0"/>
                <a:cs typeface="Consolas" pitchFamily="49" charset="0"/>
              </a:rPr>
              <a:t>  $ </a:t>
            </a:r>
            <a:r>
              <a:rPr lang="es-ES" altLang="es-ES" dirty="0" err="1" smtClean="0">
                <a:solidFill>
                  <a:srgbClr val="66CC33"/>
                </a:solidFill>
                <a:latin typeface="Consolas" pitchFamily="49" charset="0"/>
                <a:cs typeface="Consolas" pitchFamily="49" charset="0"/>
              </a:rPr>
              <a:t>grunt</a:t>
            </a:r>
            <a:r>
              <a:rPr lang="es-ES" altLang="es-ES" dirty="0" smtClean="0">
                <a:solidFill>
                  <a:srgbClr val="66CC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altLang="es-ES" dirty="0" err="1" smtClean="0">
                <a:solidFill>
                  <a:srgbClr val="66CC33"/>
                </a:solidFill>
                <a:latin typeface="Consolas" pitchFamily="49" charset="0"/>
                <a:cs typeface="Consolas" pitchFamily="49" charset="0"/>
              </a:rPr>
              <a:t>build</a:t>
            </a:r>
            <a:r>
              <a:rPr kumimoji="0" lang="es-ES" altLang="es-ES" sz="800" b="0" i="0" u="none" strike="noStrike" cap="none" normalizeH="0" baseline="0" dirty="0" smtClean="0">
                <a:ln>
                  <a:noFill/>
                </a:ln>
                <a:solidFill>
                  <a:srgbClr val="66CC33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s-ES" altLang="es-ES" sz="800" b="0" i="0" u="none" strike="noStrike" cap="none" normalizeH="0" baseline="0" dirty="0" smtClean="0">
                <a:ln>
                  <a:noFill/>
                </a:ln>
                <a:solidFill>
                  <a:srgbClr val="66CC33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s-ES" altLang="es-ES" sz="1800" b="0" i="0" u="none" strike="noStrike" cap="none" normalizeH="0" baseline="0" dirty="0" smtClean="0">
              <a:ln>
                <a:noFill/>
              </a:ln>
              <a:solidFill>
                <a:srgbClr val="66CC33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1617699" y="828975"/>
            <a:ext cx="2831709" cy="7781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4800" b="1" smtClean="0"/>
              <a:t>grunt</a:t>
            </a:r>
            <a:endParaRPr lang="es-ES" sz="4800" b="1" dirty="0"/>
          </a:p>
        </p:txBody>
      </p:sp>
      <p:pic>
        <p:nvPicPr>
          <p:cNvPr id="16" name="Picture 12" descr="http://gruntjs.com/img/grunt-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751"/>
          <a:stretch/>
        </p:blipFill>
        <p:spPr bwMode="auto">
          <a:xfrm>
            <a:off x="482085" y="688091"/>
            <a:ext cx="1135614" cy="1059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428977" y="2548777"/>
            <a:ext cx="6344356" cy="2215991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jade: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	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dist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: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		files: [{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			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dest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: 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66CC33"/>
                </a:solidFill>
                <a:effectLst/>
                <a:latin typeface="Consolas" pitchFamily="49" charset="0"/>
                <a:cs typeface="Consolas" pitchFamily="49" charset="0"/>
              </a:rPr>
              <a:t>'./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66CC33"/>
                </a:solidFill>
                <a:effectLst/>
                <a:latin typeface="Consolas" pitchFamily="49" charset="0"/>
                <a:cs typeface="Consolas" pitchFamily="49" charset="0"/>
              </a:rPr>
              <a:t>dist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66CC33"/>
                </a:solidFill>
                <a:effectLst/>
                <a:latin typeface="Consolas" pitchFamily="49" charset="0"/>
                <a:cs typeface="Consolas" pitchFamily="49" charset="0"/>
              </a:rPr>
              <a:t>/'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			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src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: 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66CC33"/>
                </a:solidFill>
                <a:effectLst/>
                <a:latin typeface="Consolas" pitchFamily="49" charset="0"/>
                <a:cs typeface="Consolas" pitchFamily="49" charset="0"/>
              </a:rPr>
              <a:t>'{,*/}*.jade'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			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ext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: 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66CC33"/>
                </a:solidFill>
                <a:effectLst/>
                <a:latin typeface="Consolas" pitchFamily="49" charset="0"/>
                <a:cs typeface="Consolas" pitchFamily="49" charset="0"/>
              </a:rPr>
              <a:t>'.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66CC33"/>
                </a:solidFill>
                <a:effectLst/>
                <a:latin typeface="Consolas" pitchFamily="49" charset="0"/>
                <a:cs typeface="Consolas" pitchFamily="49" charset="0"/>
              </a:rPr>
              <a:t>html</a:t>
            </a:r>
            <a:r>
              <a:rPr lang="es-ES" altLang="es-ES" sz="1600" dirty="0">
                <a:solidFill>
                  <a:srgbClr val="66CC33"/>
                </a:solidFill>
                <a:latin typeface="Consolas" pitchFamily="49" charset="0"/>
                <a:cs typeface="Consolas" pitchFamily="49" charset="0"/>
              </a:rPr>
              <a:t>'</a:t>
            </a:r>
            <a:endParaRPr kumimoji="0" lang="es-ES" altLang="es-ES" sz="1600" b="0" i="0" u="none" strike="noStrike" cap="none" normalizeH="0" baseline="0" dirty="0" smtClean="0">
              <a:ln>
                <a:noFill/>
              </a:ln>
              <a:solidFill>
                <a:srgbClr val="66CC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		}]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	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}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178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/>
          <p:cNvSpPr txBox="1"/>
          <p:nvPr/>
        </p:nvSpPr>
        <p:spPr>
          <a:xfrm>
            <a:off x="482085" y="2245740"/>
            <a:ext cx="3313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latin typeface="Century Gothic" panose="020B0502020202020204" pitchFamily="34" charset="0"/>
              </a:rPr>
              <a:t>Plugins</a:t>
            </a:r>
            <a:r>
              <a:rPr lang="es-ES" sz="2400" dirty="0" smtClean="0">
                <a:latin typeface="Century Gothic" panose="020B0502020202020204" pitchFamily="34" charset="0"/>
              </a:rPr>
              <a:t> disponibles …</a:t>
            </a:r>
            <a:endParaRPr lang="es-ES" sz="2400" dirty="0">
              <a:latin typeface="Century Gothic" panose="020B0502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085" y="2896405"/>
            <a:ext cx="6686550" cy="209550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 rot="21185286">
            <a:off x="3638342" y="5138672"/>
            <a:ext cx="83535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400" b="1" dirty="0" smtClean="0">
                <a:latin typeface="Century Gothic" panose="020B0502020202020204" pitchFamily="34" charset="0"/>
              </a:rPr>
              <a:t>¡¡¡O prográmatelo a medida!!!</a:t>
            </a:r>
            <a:endParaRPr lang="es-ES" sz="4400" b="1" dirty="0">
              <a:latin typeface="Century Gothic" panose="020B0502020202020204" pitchFamily="34" charset="0"/>
            </a:endParaRP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1617699" y="828975"/>
            <a:ext cx="2831709" cy="7781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4800" b="1" smtClean="0"/>
              <a:t>grunt</a:t>
            </a:r>
            <a:endParaRPr lang="es-ES" sz="4800" b="1" dirty="0"/>
          </a:p>
        </p:txBody>
      </p:sp>
      <p:pic>
        <p:nvPicPr>
          <p:cNvPr id="13" name="Picture 12" descr="http://gruntjs.com/img/grunt-logo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751"/>
          <a:stretch/>
        </p:blipFill>
        <p:spPr bwMode="auto">
          <a:xfrm>
            <a:off x="482085" y="688091"/>
            <a:ext cx="1135614" cy="1059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475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2"/>
          <p:cNvSpPr txBox="1">
            <a:spLocks/>
          </p:cNvSpPr>
          <p:nvPr/>
        </p:nvSpPr>
        <p:spPr>
          <a:xfrm>
            <a:off x="581192" y="2180496"/>
            <a:ext cx="11029615" cy="44650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2800" dirty="0" smtClean="0"/>
              <a:t>“</a:t>
            </a:r>
            <a:r>
              <a:rPr lang="en-US" sz="2800" dirty="0"/>
              <a:t>A package manager for the </a:t>
            </a:r>
            <a:r>
              <a:rPr lang="en-US" sz="2800" dirty="0" smtClean="0"/>
              <a:t>web</a:t>
            </a:r>
            <a:r>
              <a:rPr lang="es-ES" sz="2800" dirty="0" smtClean="0"/>
              <a:t>”</a:t>
            </a: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758469" y="764084"/>
            <a:ext cx="3393080" cy="844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4800" dirty="0" err="1" smtClean="0"/>
              <a:t>bower</a:t>
            </a:r>
            <a:endParaRPr lang="es-ES" sz="4800" dirty="0"/>
          </a:p>
        </p:txBody>
      </p:sp>
      <p:pic>
        <p:nvPicPr>
          <p:cNvPr id="9" name="Picture 2" descr="Bower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45" y="643585"/>
            <a:ext cx="1085524" cy="108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938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478161" y="2346167"/>
            <a:ext cx="1803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latin typeface="Century Gothic" panose="020B0502020202020204" pitchFamily="34" charset="0"/>
              </a:rPr>
              <a:t>bower.json</a:t>
            </a:r>
            <a:endParaRPr lang="es-ES" sz="2400" dirty="0">
              <a:latin typeface="Century Gothic" panose="020B0502020202020204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9983647" y="2346166"/>
            <a:ext cx="180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Century Gothic" panose="020B0502020202020204" pitchFamily="34" charset="0"/>
                <a:cs typeface="Shruti" panose="020B0502040204020203" pitchFamily="34" charset="0"/>
              </a:rPr>
              <a:t>comandos</a:t>
            </a:r>
            <a:endParaRPr lang="es-ES" sz="2400" dirty="0">
              <a:latin typeface="Century Gothic" panose="020B0502020202020204" pitchFamily="34" charset="0"/>
              <a:cs typeface="Shruti" panose="020B0502040204020203" pitchFamily="34" charset="0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758469" y="764084"/>
            <a:ext cx="3624900" cy="844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4800" dirty="0" err="1" smtClean="0"/>
              <a:t>bower</a:t>
            </a:r>
            <a:endParaRPr lang="es-ES" sz="4800" dirty="0"/>
          </a:p>
        </p:txBody>
      </p:sp>
      <p:pic>
        <p:nvPicPr>
          <p:cNvPr id="13" name="Picture 2" descr="Bower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45" y="643585"/>
            <a:ext cx="1085524" cy="108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/>
          <p:cNvSpPr txBox="1"/>
          <p:nvPr/>
        </p:nvSpPr>
        <p:spPr>
          <a:xfrm>
            <a:off x="10070209" y="4064121"/>
            <a:ext cx="1718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Century Gothic" panose="020B0502020202020204" pitchFamily="34" charset="0"/>
              </a:rPr>
              <a:t>index.html</a:t>
            </a:r>
            <a:endParaRPr lang="es-ES" sz="2400" dirty="0">
              <a:latin typeface="Century Gothic" panose="020B0502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78161" y="2909960"/>
            <a:ext cx="4506042" cy="2769989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s-ES" altLang="es-ES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b="0" i="0" u="none" strike="noStrike" cap="none" normalizeH="0" baseline="0" dirty="0" smtClean="0">
                <a:ln>
                  <a:noFill/>
                </a:ln>
                <a:solidFill>
                  <a:srgbClr val="66CC33"/>
                </a:solidFill>
                <a:effectLst/>
                <a:latin typeface="Consolas" pitchFamily="49" charset="0"/>
                <a:cs typeface="Consolas" pitchFamily="49" charset="0"/>
              </a:rPr>
              <a:t>	"</a:t>
            </a:r>
            <a:r>
              <a:rPr kumimoji="0" lang="es-ES" altLang="es-ES" b="0" i="0" u="none" strike="noStrike" cap="none" normalizeH="0" baseline="0" dirty="0" err="1" smtClean="0">
                <a:ln>
                  <a:noFill/>
                </a:ln>
                <a:solidFill>
                  <a:srgbClr val="66CC33"/>
                </a:solidFill>
                <a:effectLst/>
                <a:latin typeface="Consolas" pitchFamily="49" charset="0"/>
                <a:cs typeface="Consolas" pitchFamily="49" charset="0"/>
              </a:rPr>
              <a:t>name</a:t>
            </a:r>
            <a:r>
              <a:rPr kumimoji="0" lang="es-ES" altLang="es-ES" b="0" i="0" u="none" strike="noStrike" cap="none" normalizeH="0" baseline="0" dirty="0" smtClean="0">
                <a:ln>
                  <a:noFill/>
                </a:ln>
                <a:solidFill>
                  <a:srgbClr val="66CC33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s-ES" altLang="es-ES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: </a:t>
            </a:r>
            <a:r>
              <a:rPr kumimoji="0" lang="es-ES" altLang="es-ES" b="0" i="0" u="none" strike="noStrike" cap="none" normalizeH="0" baseline="0" dirty="0" smtClean="0">
                <a:ln>
                  <a:noFill/>
                </a:ln>
                <a:solidFill>
                  <a:srgbClr val="66CC33"/>
                </a:solidFill>
                <a:effectLst/>
                <a:latin typeface="Consolas" pitchFamily="49" charset="0"/>
                <a:cs typeface="Consolas" pitchFamily="49" charset="0"/>
              </a:rPr>
              <a:t>"prueba"</a:t>
            </a:r>
            <a:r>
              <a:rPr kumimoji="0" lang="es-ES" altLang="es-ES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b="0" i="0" u="none" strike="noStrike" cap="none" normalizeH="0" baseline="0" dirty="0" smtClean="0">
                <a:ln>
                  <a:noFill/>
                </a:ln>
                <a:solidFill>
                  <a:srgbClr val="66CC33"/>
                </a:solidFill>
                <a:effectLst/>
                <a:latin typeface="Consolas" pitchFamily="49" charset="0"/>
                <a:cs typeface="Consolas" pitchFamily="49" charset="0"/>
              </a:rPr>
              <a:t>	"</a:t>
            </a:r>
            <a:r>
              <a:rPr kumimoji="0" lang="es-ES" altLang="es-ES" b="0" i="0" u="none" strike="noStrike" cap="none" normalizeH="0" baseline="0" dirty="0" err="1" smtClean="0">
                <a:ln>
                  <a:noFill/>
                </a:ln>
                <a:solidFill>
                  <a:srgbClr val="66CC33"/>
                </a:solidFill>
                <a:effectLst/>
                <a:latin typeface="Consolas" pitchFamily="49" charset="0"/>
                <a:cs typeface="Consolas" pitchFamily="49" charset="0"/>
              </a:rPr>
              <a:t>version</a:t>
            </a:r>
            <a:r>
              <a:rPr kumimoji="0" lang="es-ES" altLang="es-ES" b="0" i="0" u="none" strike="noStrike" cap="none" normalizeH="0" baseline="0" dirty="0" smtClean="0">
                <a:ln>
                  <a:noFill/>
                </a:ln>
                <a:solidFill>
                  <a:srgbClr val="66CC33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s-ES" altLang="es-ES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: </a:t>
            </a:r>
            <a:r>
              <a:rPr kumimoji="0" lang="es-ES" altLang="es-ES" b="0" i="0" u="none" strike="noStrike" cap="none" normalizeH="0" baseline="0" dirty="0" smtClean="0">
                <a:ln>
                  <a:noFill/>
                </a:ln>
                <a:solidFill>
                  <a:srgbClr val="66CC33"/>
                </a:solidFill>
                <a:effectLst/>
                <a:latin typeface="Consolas" pitchFamily="49" charset="0"/>
                <a:cs typeface="Consolas" pitchFamily="49" charset="0"/>
              </a:rPr>
              <a:t>"0.0.1"</a:t>
            </a:r>
            <a:r>
              <a:rPr kumimoji="0" lang="es-ES" altLang="es-ES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b="0" i="0" u="none" strike="noStrike" cap="none" normalizeH="0" baseline="0" dirty="0" smtClean="0">
                <a:ln>
                  <a:noFill/>
                </a:ln>
                <a:solidFill>
                  <a:srgbClr val="66CC33"/>
                </a:solidFill>
                <a:effectLst/>
                <a:latin typeface="Consolas" pitchFamily="49" charset="0"/>
                <a:cs typeface="Consolas" pitchFamily="49" charset="0"/>
              </a:rPr>
              <a:t>	"</a:t>
            </a:r>
            <a:r>
              <a:rPr kumimoji="0" lang="es-ES" altLang="es-ES" b="0" i="0" u="none" strike="noStrike" cap="none" normalizeH="0" baseline="0" dirty="0" err="1" smtClean="0">
                <a:ln>
                  <a:noFill/>
                </a:ln>
                <a:solidFill>
                  <a:srgbClr val="66CC33"/>
                </a:solidFill>
                <a:effectLst/>
                <a:latin typeface="Consolas" pitchFamily="49" charset="0"/>
                <a:cs typeface="Consolas" pitchFamily="49" charset="0"/>
              </a:rPr>
              <a:t>dependencies</a:t>
            </a:r>
            <a:r>
              <a:rPr kumimoji="0" lang="es-ES" altLang="es-ES" b="0" i="0" u="none" strike="noStrike" cap="none" normalizeH="0" baseline="0" dirty="0" smtClean="0">
                <a:ln>
                  <a:noFill/>
                </a:ln>
                <a:solidFill>
                  <a:srgbClr val="66CC33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s-ES" altLang="es-ES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: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b="0" i="0" u="none" strike="noStrike" cap="none" normalizeH="0" baseline="0" dirty="0" smtClean="0">
                <a:ln>
                  <a:noFill/>
                </a:ln>
                <a:solidFill>
                  <a:srgbClr val="66CC33"/>
                </a:solidFill>
                <a:effectLst/>
                <a:latin typeface="Consolas" pitchFamily="49" charset="0"/>
                <a:cs typeface="Consolas" pitchFamily="49" charset="0"/>
              </a:rPr>
              <a:t>		"angular"</a:t>
            </a:r>
            <a:r>
              <a:rPr kumimoji="0" lang="es-ES" altLang="es-ES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: </a:t>
            </a:r>
            <a:r>
              <a:rPr kumimoji="0" lang="es-ES" altLang="es-ES" b="0" i="0" u="none" strike="noStrike" cap="none" normalizeH="0" baseline="0" dirty="0" smtClean="0">
                <a:ln>
                  <a:noFill/>
                </a:ln>
                <a:solidFill>
                  <a:srgbClr val="66CC33"/>
                </a:solidFill>
                <a:effectLst/>
                <a:latin typeface="Consolas" pitchFamily="49" charset="0"/>
                <a:cs typeface="Consolas" pitchFamily="49" charset="0"/>
              </a:rPr>
              <a:t>"~1.2.0"</a:t>
            </a:r>
            <a:r>
              <a:rPr kumimoji="0" lang="es-ES" altLang="es-ES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b="0" i="0" u="none" strike="noStrike" cap="none" normalizeH="0" baseline="0" dirty="0" smtClean="0">
                <a:ln>
                  <a:noFill/>
                </a:ln>
                <a:solidFill>
                  <a:srgbClr val="66CC33"/>
                </a:solidFill>
                <a:effectLst/>
                <a:latin typeface="Consolas" pitchFamily="49" charset="0"/>
                <a:cs typeface="Consolas" pitchFamily="49" charset="0"/>
              </a:rPr>
              <a:t>		"</a:t>
            </a:r>
            <a:r>
              <a:rPr kumimoji="0" lang="es-ES" altLang="es-ES" b="0" i="0" u="none" strike="noStrike" cap="none" normalizeH="0" baseline="0" dirty="0" err="1" smtClean="0">
                <a:ln>
                  <a:noFill/>
                </a:ln>
                <a:solidFill>
                  <a:srgbClr val="66CC33"/>
                </a:solidFill>
                <a:effectLst/>
                <a:latin typeface="Consolas" pitchFamily="49" charset="0"/>
                <a:cs typeface="Consolas" pitchFamily="49" charset="0"/>
              </a:rPr>
              <a:t>jquery</a:t>
            </a:r>
            <a:r>
              <a:rPr kumimoji="0" lang="es-ES" altLang="es-ES" b="0" i="0" u="none" strike="noStrike" cap="none" normalizeH="0" baseline="0" dirty="0" smtClean="0">
                <a:ln>
                  <a:noFill/>
                </a:ln>
                <a:solidFill>
                  <a:srgbClr val="66CC33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s-ES" altLang="es-ES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: </a:t>
            </a:r>
            <a:r>
              <a:rPr kumimoji="0" lang="es-ES" altLang="es-ES" b="0" i="0" u="none" strike="noStrike" cap="none" normalizeH="0" baseline="0" dirty="0" smtClean="0">
                <a:ln>
                  <a:noFill/>
                </a:ln>
                <a:solidFill>
                  <a:srgbClr val="66CC33"/>
                </a:solidFill>
                <a:effectLst/>
                <a:latin typeface="Consolas" pitchFamily="49" charset="0"/>
                <a:cs typeface="Consolas" pitchFamily="49" charset="0"/>
              </a:rPr>
              <a:t>"~2.0.3"</a:t>
            </a:r>
            <a:r>
              <a:rPr kumimoji="0" lang="es-ES" altLang="es-ES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	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}</a:t>
            </a:r>
            <a:r>
              <a:rPr kumimoji="0" lang="es-ES" altLang="es-E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7692956" y="2909960"/>
            <a:ext cx="4052711" cy="83099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b="0" i="0" u="none" strike="noStrike" cap="none" normalizeH="0" baseline="0" dirty="0" smtClean="0">
              <a:ln>
                <a:noFill/>
              </a:ln>
              <a:solidFill>
                <a:srgbClr val="65B042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b="0" i="0" u="none" strike="noStrike" cap="none" normalizeH="0" baseline="0" dirty="0" smtClean="0">
                <a:ln>
                  <a:noFill/>
                </a:ln>
                <a:solidFill>
                  <a:srgbClr val="65B042"/>
                </a:solidFill>
                <a:effectLst/>
                <a:latin typeface="Consolas" pitchFamily="49" charset="0"/>
                <a:cs typeface="Consolas" pitchFamily="49" charset="0"/>
              </a:rPr>
              <a:t>  </a:t>
            </a:r>
            <a:r>
              <a:rPr kumimoji="0" lang="es-ES" altLang="es-ES" b="0" i="0" u="none" strike="noStrike" cap="none" normalizeH="0" baseline="0" dirty="0" smtClean="0">
                <a:ln>
                  <a:noFill/>
                </a:ln>
                <a:solidFill>
                  <a:srgbClr val="66CC33"/>
                </a:solidFill>
                <a:effectLst/>
                <a:latin typeface="Consolas" pitchFamily="49" charset="0"/>
                <a:cs typeface="Consolas" pitchFamily="49" charset="0"/>
              </a:rPr>
              <a:t>$ </a:t>
            </a:r>
            <a:r>
              <a:rPr kumimoji="0" lang="es-ES" altLang="es-ES" b="0" i="0" u="none" strike="noStrike" cap="none" normalizeH="0" baseline="0" dirty="0" err="1" smtClean="0">
                <a:ln>
                  <a:noFill/>
                </a:ln>
                <a:solidFill>
                  <a:srgbClr val="66CC33"/>
                </a:solidFill>
                <a:effectLst/>
                <a:latin typeface="Consolas" pitchFamily="49" charset="0"/>
                <a:cs typeface="Consolas" pitchFamily="49" charset="0"/>
              </a:rPr>
              <a:t>bower</a:t>
            </a:r>
            <a:r>
              <a:rPr kumimoji="0" lang="es-ES" altLang="es-ES" b="0" i="0" u="none" strike="noStrike" cap="none" normalizeH="0" baseline="0" dirty="0" smtClean="0">
                <a:ln>
                  <a:noFill/>
                </a:ln>
                <a:solidFill>
                  <a:srgbClr val="66CC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s-ES" altLang="es-ES" b="0" i="0" u="none" strike="noStrike" cap="none" normalizeH="0" baseline="0" dirty="0" err="1" smtClean="0">
                <a:ln>
                  <a:noFill/>
                </a:ln>
                <a:solidFill>
                  <a:srgbClr val="66CC33"/>
                </a:solidFill>
                <a:effectLst/>
                <a:latin typeface="Consolas" pitchFamily="49" charset="0"/>
                <a:cs typeface="Consolas" pitchFamily="49" charset="0"/>
              </a:rPr>
              <a:t>install</a:t>
            </a:r>
            <a:endParaRPr kumimoji="0" lang="es-ES" altLang="es-ES" b="0" i="0" u="none" strike="noStrike" cap="none" normalizeH="0" baseline="0" dirty="0" smtClean="0">
              <a:ln>
                <a:noFill/>
              </a:ln>
              <a:solidFill>
                <a:srgbClr val="66CC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b="0" i="0" u="none" strike="noStrike" cap="none" normalizeH="0" baseline="0" dirty="0" smtClean="0">
                <a:ln>
                  <a:noFill/>
                </a:ln>
                <a:solidFill>
                  <a:srgbClr val="66CC33"/>
                </a:solidFill>
                <a:effectLst/>
                <a:latin typeface="Consolas" pitchFamily="49" charset="0"/>
                <a:cs typeface="Consolas" pitchFamily="49" charset="0"/>
              </a:rPr>
              <a:t>  </a:t>
            </a:r>
            <a:endParaRPr kumimoji="0" lang="es-ES" altLang="es-ES" sz="1800" b="0" i="0" u="none" strike="noStrike" cap="none" normalizeH="0" baseline="0" dirty="0" smtClean="0">
              <a:ln>
                <a:noFill/>
              </a:ln>
              <a:solidFill>
                <a:srgbClr val="66CC33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215467" y="4719104"/>
            <a:ext cx="6541491" cy="938719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5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&lt;script </a:t>
            </a:r>
            <a:r>
              <a:rPr kumimoji="0" lang="es-ES" altLang="es-ES" sz="15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src</a:t>
            </a:r>
            <a:r>
              <a:rPr kumimoji="0" lang="es-ES" altLang="es-ES" sz="15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="</a:t>
            </a:r>
            <a:r>
              <a:rPr kumimoji="0" lang="es-ES" altLang="es-ES" sz="1500" b="0" i="0" u="none" strike="noStrike" cap="none" normalizeH="0" baseline="0" dirty="0" err="1" smtClean="0">
                <a:ln>
                  <a:noFill/>
                </a:ln>
                <a:solidFill>
                  <a:srgbClr val="66CC33"/>
                </a:solidFill>
                <a:effectLst/>
                <a:latin typeface="Consolas" pitchFamily="49" charset="0"/>
                <a:cs typeface="Consolas" pitchFamily="49" charset="0"/>
              </a:rPr>
              <a:t>bower_components</a:t>
            </a:r>
            <a:r>
              <a:rPr kumimoji="0" lang="es-ES" altLang="es-ES" sz="1500" b="0" i="0" u="none" strike="noStrike" cap="none" normalizeH="0" baseline="0" dirty="0" smtClean="0">
                <a:ln>
                  <a:noFill/>
                </a:ln>
                <a:solidFill>
                  <a:srgbClr val="66CC33"/>
                </a:solidFill>
                <a:effectLst/>
                <a:latin typeface="Consolas" pitchFamily="49" charset="0"/>
                <a:cs typeface="Consolas" pitchFamily="49" charset="0"/>
              </a:rPr>
              <a:t>/angular/angular.js</a:t>
            </a:r>
            <a:r>
              <a:rPr kumimoji="0" lang="es-ES" altLang="es-ES" sz="15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"&gt;&lt;/script&gt;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5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&lt;script </a:t>
            </a:r>
            <a:r>
              <a:rPr kumimoji="0" lang="es-ES" altLang="es-ES" sz="15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src</a:t>
            </a:r>
            <a:r>
              <a:rPr kumimoji="0" lang="es-ES" altLang="es-ES" sz="15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="</a:t>
            </a:r>
            <a:r>
              <a:rPr kumimoji="0" lang="es-ES" altLang="es-ES" sz="1500" b="0" i="0" u="none" strike="noStrike" cap="none" normalizeH="0" baseline="0" dirty="0" err="1" smtClean="0">
                <a:ln>
                  <a:noFill/>
                </a:ln>
                <a:solidFill>
                  <a:srgbClr val="66CC33"/>
                </a:solidFill>
                <a:effectLst/>
                <a:latin typeface="Consolas" pitchFamily="49" charset="0"/>
                <a:cs typeface="Consolas" pitchFamily="49" charset="0"/>
              </a:rPr>
              <a:t>bower_components</a:t>
            </a:r>
            <a:r>
              <a:rPr kumimoji="0" lang="es-ES" altLang="es-ES" sz="1500" b="0" i="0" u="none" strike="noStrike" cap="none" normalizeH="0" baseline="0" dirty="0" smtClean="0">
                <a:ln>
                  <a:noFill/>
                </a:ln>
                <a:solidFill>
                  <a:srgbClr val="66CC33"/>
                </a:solidFill>
                <a:effectLst/>
                <a:latin typeface="Consolas" pitchFamily="49" charset="0"/>
                <a:cs typeface="Consolas" pitchFamily="49" charset="0"/>
              </a:rPr>
              <a:t>/</a:t>
            </a:r>
            <a:r>
              <a:rPr kumimoji="0" lang="es-ES" altLang="es-ES" sz="1500" b="0" i="0" u="none" strike="noStrike" cap="none" normalizeH="0" baseline="0" dirty="0" err="1" smtClean="0">
                <a:ln>
                  <a:noFill/>
                </a:ln>
                <a:solidFill>
                  <a:srgbClr val="66CC33"/>
                </a:solidFill>
                <a:effectLst/>
                <a:latin typeface="Consolas" pitchFamily="49" charset="0"/>
                <a:cs typeface="Consolas" pitchFamily="49" charset="0"/>
              </a:rPr>
              <a:t>jquery</a:t>
            </a:r>
            <a:r>
              <a:rPr kumimoji="0" lang="es-ES" altLang="es-ES" sz="1500" b="0" i="0" u="none" strike="noStrike" cap="none" normalizeH="0" baseline="0" dirty="0" smtClean="0">
                <a:ln>
                  <a:noFill/>
                </a:ln>
                <a:solidFill>
                  <a:srgbClr val="66CC33"/>
                </a:solidFill>
                <a:effectLst/>
                <a:latin typeface="Consolas" pitchFamily="49" charset="0"/>
                <a:cs typeface="Consolas" pitchFamily="49" charset="0"/>
              </a:rPr>
              <a:t>/jquery.js</a:t>
            </a:r>
            <a:r>
              <a:rPr kumimoji="0" lang="es-ES" altLang="es-ES" sz="15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"&gt;&lt;/script&gt;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14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 animBg="1"/>
      <p:bldP spid="8" grpId="0" animBg="1"/>
    </p:bldLst>
  </p:timing>
</p:sld>
</file>

<file path=ppt/theme/theme1.xml><?xml version="1.0" encoding="utf-8"?>
<a:theme xmlns:a="http://schemas.openxmlformats.org/drawingml/2006/main" name="Dividendo">
  <a:themeElements>
    <a:clrScheme name="Boticario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TC103457464[[fn=Dividendo]]</Template>
  <TotalTime>351</TotalTime>
  <Words>349</Words>
  <Application>Microsoft Office PowerPoint</Application>
  <PresentationFormat>Panorámica</PresentationFormat>
  <Paragraphs>169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Arial</vt:lpstr>
      <vt:lpstr>Century Gothic</vt:lpstr>
      <vt:lpstr>Consolas</vt:lpstr>
      <vt:lpstr>Gill Sans MT</vt:lpstr>
      <vt:lpstr>Shruti</vt:lpstr>
      <vt:lpstr>Wingdings 2</vt:lpstr>
      <vt:lpstr>Dividendo</vt:lpstr>
      <vt:lpstr>Herramientas Front</vt:lpstr>
      <vt:lpstr>Borja andrés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Herramientas Front</dc:title>
  <dc:creator>borja</dc:creator>
  <cp:lastModifiedBy>borja</cp:lastModifiedBy>
  <cp:revision>38</cp:revision>
  <dcterms:created xsi:type="dcterms:W3CDTF">2014-02-03T22:03:48Z</dcterms:created>
  <dcterms:modified xsi:type="dcterms:W3CDTF">2014-02-04T22:45:51Z</dcterms:modified>
</cp:coreProperties>
</file>