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1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463" r:id="rId64"/>
    <p:sldId id="464" r:id="rId65"/>
    <p:sldId id="258" r:id="rId66"/>
    <p:sldId id="259" r:id="rId67"/>
    <p:sldId id="260" r:id="rId68"/>
    <p:sldId id="261" r:id="rId69"/>
    <p:sldId id="262" r:id="rId70"/>
    <p:sldId id="263" r:id="rId71"/>
    <p:sldId id="264" r:id="rId72"/>
    <p:sldId id="265" r:id="rId73"/>
    <p:sldId id="266" r:id="rId74"/>
    <p:sldId id="267" r:id="rId75"/>
    <p:sldId id="268" r:id="rId76"/>
    <p:sldId id="269" r:id="rId77"/>
    <p:sldId id="270" r:id="rId78"/>
    <p:sldId id="271" r:id="rId79"/>
    <p:sldId id="272" r:id="rId80"/>
    <p:sldId id="273" r:id="rId81"/>
    <p:sldId id="274" r:id="rId82"/>
    <p:sldId id="275" r:id="rId83"/>
    <p:sldId id="276" r:id="rId84"/>
    <p:sldId id="277" r:id="rId85"/>
    <p:sldId id="278" r:id="rId86"/>
    <p:sldId id="279" r:id="rId87"/>
    <p:sldId id="280" r:id="rId88"/>
    <p:sldId id="306" r:id="rId89"/>
    <p:sldId id="281" r:id="rId90"/>
    <p:sldId id="309" r:id="rId91"/>
    <p:sldId id="314" r:id="rId92"/>
    <p:sldId id="315" r:id="rId93"/>
    <p:sldId id="282" r:id="rId94"/>
    <p:sldId id="393" r:id="rId95"/>
    <p:sldId id="362" r:id="rId96"/>
    <p:sldId id="395" r:id="rId97"/>
    <p:sldId id="396" r:id="rId98"/>
    <p:sldId id="397" r:id="rId99"/>
    <p:sldId id="398" r:id="rId100"/>
    <p:sldId id="399" r:id="rId101"/>
    <p:sldId id="284" r:id="rId102"/>
    <p:sldId id="325" r:id="rId103"/>
    <p:sldId id="285" r:id="rId104"/>
    <p:sldId id="286" r:id="rId105"/>
    <p:sldId id="287" r:id="rId106"/>
    <p:sldId id="288" r:id="rId107"/>
    <p:sldId id="289" r:id="rId108"/>
    <p:sldId id="316" r:id="rId109"/>
    <p:sldId id="317" r:id="rId110"/>
    <p:sldId id="318" r:id="rId111"/>
    <p:sldId id="319" r:id="rId112"/>
    <p:sldId id="326" r:id="rId113"/>
    <p:sldId id="327" r:id="rId114"/>
    <p:sldId id="328" r:id="rId115"/>
    <p:sldId id="329" r:id="rId116"/>
    <p:sldId id="330" r:id="rId117"/>
    <p:sldId id="320" r:id="rId118"/>
    <p:sldId id="322" r:id="rId119"/>
    <p:sldId id="368" r:id="rId120"/>
    <p:sldId id="323" r:id="rId121"/>
    <p:sldId id="324" r:id="rId122"/>
    <p:sldId id="369" r:id="rId123"/>
    <p:sldId id="370" r:id="rId124"/>
    <p:sldId id="371" r:id="rId125"/>
    <p:sldId id="394" r:id="rId126"/>
    <p:sldId id="372" r:id="rId127"/>
    <p:sldId id="342" r:id="rId128"/>
    <p:sldId id="339" r:id="rId129"/>
    <p:sldId id="340" r:id="rId130"/>
    <p:sldId id="364" r:id="rId131"/>
    <p:sldId id="341" r:id="rId132"/>
    <p:sldId id="365" r:id="rId133"/>
    <p:sldId id="347" r:id="rId134"/>
    <p:sldId id="350" r:id="rId135"/>
    <p:sldId id="367" r:id="rId136"/>
    <p:sldId id="366" r:id="rId137"/>
    <p:sldId id="348" r:id="rId138"/>
    <p:sldId id="351" r:id="rId139"/>
    <p:sldId id="352" r:id="rId140"/>
    <p:sldId id="353" r:id="rId141"/>
    <p:sldId id="363" r:id="rId142"/>
    <p:sldId id="359" r:id="rId143"/>
    <p:sldId id="361" r:id="rId144"/>
    <p:sldId id="292" r:id="rId145"/>
    <p:sldId id="293" r:id="rId146"/>
    <p:sldId id="294" r:id="rId147"/>
    <p:sldId id="295" r:id="rId148"/>
    <p:sldId id="336" r:id="rId149"/>
    <p:sldId id="373" r:id="rId150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21431"/>
    <a:srgbClr val="CC3300"/>
    <a:srgbClr val="333399"/>
    <a:srgbClr val="3333FF"/>
    <a:srgbClr val="CC6600"/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876" autoAdjust="0"/>
  </p:normalViewPr>
  <p:slideViewPr>
    <p:cSldViewPr>
      <p:cViewPr>
        <p:scale>
          <a:sx n="78" d="100"/>
          <a:sy n="78" d="100"/>
        </p:scale>
        <p:origin x="-88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2.xml"/><Relationship Id="rId13" Type="http://schemas.openxmlformats.org/officeDocument/2006/relationships/slide" Target="slides/slide143.xml"/><Relationship Id="rId3" Type="http://schemas.openxmlformats.org/officeDocument/2006/relationships/slide" Target="slides/slide96.xml"/><Relationship Id="rId7" Type="http://schemas.openxmlformats.org/officeDocument/2006/relationships/slide" Target="slides/slide115.xml"/><Relationship Id="rId12" Type="http://schemas.openxmlformats.org/officeDocument/2006/relationships/slide" Target="slides/slide142.xml"/><Relationship Id="rId2" Type="http://schemas.openxmlformats.org/officeDocument/2006/relationships/slide" Target="slides/slide95.xml"/><Relationship Id="rId1" Type="http://schemas.openxmlformats.org/officeDocument/2006/relationships/slide" Target="slides/slide89.xml"/><Relationship Id="rId6" Type="http://schemas.openxmlformats.org/officeDocument/2006/relationships/slide" Target="slides/slide114.xml"/><Relationship Id="rId11" Type="http://schemas.openxmlformats.org/officeDocument/2006/relationships/slide" Target="slides/slide141.xml"/><Relationship Id="rId5" Type="http://schemas.openxmlformats.org/officeDocument/2006/relationships/slide" Target="slides/slide113.xml"/><Relationship Id="rId10" Type="http://schemas.openxmlformats.org/officeDocument/2006/relationships/slide" Target="slides/slide126.xml"/><Relationship Id="rId4" Type="http://schemas.openxmlformats.org/officeDocument/2006/relationships/slide" Target="slides/slide111.xml"/><Relationship Id="rId9" Type="http://schemas.openxmlformats.org/officeDocument/2006/relationships/slide" Target="slides/slide123.xml"/><Relationship Id="rId14" Type="http://schemas.openxmlformats.org/officeDocument/2006/relationships/slide" Target="slides/slide1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0" y="0"/>
            <a:ext cx="9178925" cy="6924675"/>
            <a:chOff x="-20" y="0"/>
            <a:chExt cx="5782" cy="4362"/>
          </a:xfrm>
        </p:grpSpPr>
        <p:sp>
          <p:nvSpPr>
            <p:cNvPr id="5" name="Rectangle 3" descr="Stonbk"/>
            <p:cNvSpPr>
              <a:spLocks noChangeArrowheads="1"/>
            </p:cNvSpPr>
            <p:nvPr userDrawn="1"/>
          </p:nvSpPr>
          <p:spPr bwMode="white">
            <a:xfrm>
              <a:off x="-15" y="5"/>
              <a:ext cx="5775" cy="431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ltGray">
            <a:xfrm>
              <a:off x="0" y="0"/>
              <a:ext cx="743" cy="433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695" y="0"/>
              <a:ext cx="50" cy="43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pic>
          <p:nvPicPr>
            <p:cNvPr id="8" name="Picture 6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1705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5400000">
              <a:off x="3204" y="-396"/>
              <a:ext cx="47" cy="50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5400000">
              <a:off x="3204" y="-852"/>
              <a:ext cx="47" cy="50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-20" y="0"/>
              <a:ext cx="47" cy="43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auto">
            <a:xfrm>
              <a:off x="414" y="2118"/>
              <a:ext cx="2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auto">
            <a:xfrm flipV="1">
              <a:off x="27" y="2116"/>
              <a:ext cx="23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255" y="2115"/>
              <a:ext cx="65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2"/>
                </a:cxn>
                <a:cxn ang="0">
                  <a:pos x="27" y="23"/>
                </a:cxn>
                <a:cxn ang="0">
                  <a:pos x="36" y="35"/>
                </a:cxn>
                <a:cxn ang="0">
                  <a:pos x="47" y="45"/>
                </a:cxn>
                <a:cxn ang="0">
                  <a:pos x="56" y="66"/>
                </a:cxn>
                <a:cxn ang="0">
                  <a:pos x="63" y="80"/>
                </a:cxn>
                <a:cxn ang="0">
                  <a:pos x="65" y="86"/>
                </a:cxn>
              </a:cxnLst>
              <a:rect l="0" t="0" r="r" b="b"/>
              <a:pathLst>
                <a:path w="65" h="86">
                  <a:moveTo>
                    <a:pt x="0" y="0"/>
                  </a:moveTo>
                  <a:cubicBezTo>
                    <a:pt x="9" y="4"/>
                    <a:pt x="6" y="10"/>
                    <a:pt x="15" y="12"/>
                  </a:cubicBezTo>
                  <a:cubicBezTo>
                    <a:pt x="18" y="20"/>
                    <a:pt x="19" y="20"/>
                    <a:pt x="27" y="23"/>
                  </a:cubicBezTo>
                  <a:cubicBezTo>
                    <a:pt x="29" y="29"/>
                    <a:pt x="30" y="32"/>
                    <a:pt x="36" y="35"/>
                  </a:cubicBezTo>
                  <a:cubicBezTo>
                    <a:pt x="40" y="40"/>
                    <a:pt x="43" y="40"/>
                    <a:pt x="47" y="45"/>
                  </a:cubicBezTo>
                  <a:cubicBezTo>
                    <a:pt x="49" y="71"/>
                    <a:pt x="49" y="52"/>
                    <a:pt x="56" y="66"/>
                  </a:cubicBezTo>
                  <a:cubicBezTo>
                    <a:pt x="57" y="74"/>
                    <a:pt x="56" y="77"/>
                    <a:pt x="63" y="80"/>
                  </a:cubicBezTo>
                  <a:cubicBezTo>
                    <a:pt x="65" y="85"/>
                    <a:pt x="65" y="83"/>
                    <a:pt x="65" y="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44" y="2118"/>
              <a:ext cx="71" cy="84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1" y="27"/>
                </a:cxn>
                <a:cxn ang="0">
                  <a:pos x="52" y="57"/>
                </a:cxn>
                <a:cxn ang="0">
                  <a:pos x="46" y="72"/>
                </a:cxn>
                <a:cxn ang="0">
                  <a:pos x="33" y="63"/>
                </a:cxn>
                <a:cxn ang="0">
                  <a:pos x="25" y="51"/>
                </a:cxn>
                <a:cxn ang="0">
                  <a:pos x="10" y="39"/>
                </a:cxn>
                <a:cxn ang="0">
                  <a:pos x="4" y="77"/>
                </a:cxn>
                <a:cxn ang="0">
                  <a:pos x="1" y="84"/>
                </a:cxn>
              </a:cxnLst>
              <a:rect l="0" t="0" r="r" b="b"/>
              <a:pathLst>
                <a:path w="71" h="84">
                  <a:moveTo>
                    <a:pt x="69" y="0"/>
                  </a:moveTo>
                  <a:cubicBezTo>
                    <a:pt x="65" y="10"/>
                    <a:pt x="71" y="21"/>
                    <a:pt x="61" y="27"/>
                  </a:cubicBezTo>
                  <a:cubicBezTo>
                    <a:pt x="59" y="37"/>
                    <a:pt x="62" y="55"/>
                    <a:pt x="52" y="57"/>
                  </a:cubicBezTo>
                  <a:cubicBezTo>
                    <a:pt x="49" y="62"/>
                    <a:pt x="49" y="67"/>
                    <a:pt x="46" y="72"/>
                  </a:cubicBezTo>
                  <a:cubicBezTo>
                    <a:pt x="38" y="71"/>
                    <a:pt x="39" y="67"/>
                    <a:pt x="33" y="63"/>
                  </a:cubicBezTo>
                  <a:cubicBezTo>
                    <a:pt x="30" y="58"/>
                    <a:pt x="27" y="56"/>
                    <a:pt x="25" y="51"/>
                  </a:cubicBezTo>
                  <a:cubicBezTo>
                    <a:pt x="23" y="38"/>
                    <a:pt x="25" y="38"/>
                    <a:pt x="10" y="39"/>
                  </a:cubicBezTo>
                  <a:cubicBezTo>
                    <a:pt x="8" y="51"/>
                    <a:pt x="18" y="72"/>
                    <a:pt x="4" y="77"/>
                  </a:cubicBezTo>
                  <a:cubicBezTo>
                    <a:pt x="0" y="82"/>
                    <a:pt x="1" y="79"/>
                    <a:pt x="1" y="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244600" y="1247775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2620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70046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2946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8635-544D-45A8-BA4B-07C3C28763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6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74E3F-61DF-4F0F-B078-EA8296A8A8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6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866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573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62A1A-AD91-439E-856F-20AB2AF222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3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45832-65AD-474C-9109-C6997BE89C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4BFD4-6CD0-4A0F-A833-353FD4AB02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0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2573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B4917-9F38-42CD-B0AE-52D2C704DF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92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2C5C-A078-411A-A97C-5130B94B19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3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97A9-2171-462E-A737-81AD12D45E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27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60E45-99FF-4F1B-A7FB-108E700D5F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0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9991C-57B5-476E-91DE-F7BEDA63375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0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38733-B947-40C6-BA04-A8E616FBE9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44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69113"/>
            <a:chOff x="0" y="0"/>
            <a:chExt cx="5760" cy="4327"/>
          </a:xfrm>
        </p:grpSpPr>
        <p:sp>
          <p:nvSpPr>
            <p:cNvPr id="3075" name="Rectangle 3"/>
            <p:cNvSpPr>
              <a:spLocks noChangeArrowheads="1"/>
            </p:cNvSpPr>
            <p:nvPr userDrawn="1"/>
          </p:nvSpPr>
          <p:spPr bwMode="ltGray">
            <a:xfrm>
              <a:off x="0" y="405"/>
              <a:ext cx="743" cy="392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pic>
          <p:nvPicPr>
            <p:cNvPr id="12298" name="Picture 4" descr="C:\My Documents\bits\Astonbnr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63"/>
            <a:stretch>
              <a:fillRect/>
            </a:stretch>
          </p:blipFill>
          <p:spPr bwMode="gray">
            <a:xfrm>
              <a:off x="0" y="0"/>
              <a:ext cx="576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7" name="Rectangle 5"/>
            <p:cNvSpPr>
              <a:spLocks noChangeArrowheads="1"/>
            </p:cNvSpPr>
            <p:nvPr userDrawn="1"/>
          </p:nvSpPr>
          <p:spPr bwMode="white">
            <a:xfrm>
              <a:off x="704" y="181"/>
              <a:ext cx="5056" cy="38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78" name="Rectangle 6" descr="Stonbk"/>
            <p:cNvSpPr>
              <a:spLocks noChangeArrowheads="1"/>
            </p:cNvSpPr>
            <p:nvPr userDrawn="1"/>
          </p:nvSpPr>
          <p:spPr bwMode="white">
            <a:xfrm>
              <a:off x="747" y="224"/>
              <a:ext cx="5013" cy="4092"/>
            </a:xfrm>
            <a:prstGeom prst="rect">
              <a:avLst/>
            </a:prstGeom>
            <a:blipFill dpi="0" rotWithShape="0">
              <a:blip r:embed="rId1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79" name="Rectangle 7"/>
            <p:cNvSpPr>
              <a:spLocks noChangeArrowheads="1"/>
            </p:cNvSpPr>
            <p:nvPr userDrawn="1"/>
          </p:nvSpPr>
          <p:spPr bwMode="white">
            <a:xfrm>
              <a:off x="703" y="186"/>
              <a:ext cx="46" cy="41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80" name="Line 8"/>
            <p:cNvSpPr>
              <a:spLocks noChangeShapeType="1"/>
            </p:cNvSpPr>
            <p:nvPr userDrawn="1"/>
          </p:nvSpPr>
          <p:spPr bwMode="hidden">
            <a:xfrm>
              <a:off x="0" y="415"/>
              <a:ext cx="25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81" name="Line 9"/>
            <p:cNvSpPr>
              <a:spLocks noChangeShapeType="1"/>
            </p:cNvSpPr>
            <p:nvPr userDrawn="1"/>
          </p:nvSpPr>
          <p:spPr bwMode="hidden">
            <a:xfrm>
              <a:off x="421" y="412"/>
              <a:ext cx="28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308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7" cy="432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229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229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3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7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57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47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D02DFD15-37A3-4A72-882C-FE4F1BD8CE6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1117600" y="268288"/>
            <a:ext cx="8026400" cy="746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s-E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fig19.gi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55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56.jpg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16.jpg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11.jpg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amapola52.jpg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codeina.jpg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heroina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naloxona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HotSprings/3515/fig2.gi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2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3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9975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5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9134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562156" cy="5720680"/>
          </a:xfrm>
        </p:spPr>
        <p:txBody>
          <a:bodyPr/>
          <a:lstStyle/>
          <a:p>
            <a:pPr eaLnBrk="1" hangingPunct="1"/>
            <a:r>
              <a:rPr lang="es-MX" sz="4800" dirty="0" smtClean="0">
                <a:solidFill>
                  <a:srgbClr val="003366"/>
                </a:solidFill>
                <a:latin typeface="Arial Black" pitchFamily="34" charset="0"/>
              </a:rPr>
              <a:t>DROGAS LICITAS</a:t>
            </a:r>
          </a:p>
          <a:p>
            <a:pPr eaLnBrk="1" hangingPunct="1"/>
            <a:r>
              <a:rPr lang="es-MX" sz="4800" dirty="0" smtClean="0">
                <a:solidFill>
                  <a:srgbClr val="003366"/>
                </a:solidFill>
                <a:latin typeface="Arial Black" pitchFamily="34" charset="0"/>
              </a:rPr>
              <a:t>DROGAS ILICITAS</a:t>
            </a:r>
          </a:p>
        </p:txBody>
      </p:sp>
      <p:pic>
        <p:nvPicPr>
          <p:cNvPr id="15363" name="Picture 4" descr="C:\Archivos de programa\Archivos comunes\Microsoft Shared\Clipart\cagcat50\PE014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3146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2514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1800">
                <a:solidFill>
                  <a:srgbClr val="003366"/>
                </a:solidFill>
              </a:rPr>
              <a:t>Dr. Luis  A. Salvatierra Tello</a:t>
            </a:r>
            <a:r>
              <a:rPr lang="es-MX"/>
              <a:t>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DROGAS SEDANTES O TRANQUILIZANTES : </a:t>
            </a: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PRODUCEN EMBRIAGUEZ,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	OBNUBILACIÓN, PESADEZ  SOMNOLENCIA, MAL HUMOR.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BARBITURICOS (EFECTO DEPRESOR)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FENOBARBITAL, PENTOBARBITAL, ETC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PROPIAMENTE SEDANTES O TRANQUILIZANTES: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LIBRIUM, VALIUM, ECUANIL, ETC.</a:t>
            </a:r>
            <a:endParaRPr lang="es-MX" sz="360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build="p" autoUpdateAnimBg="0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1990: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NATURE PUBLICA EL DESCUBRIMIENTO EN EL CEREBRO HUMANO DE RECEPTORES DE THC</a:t>
            </a:r>
            <a:r>
              <a:rPr lang="es-MX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24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“TETRAHIDROCANABINOLES”</a:t>
            </a:r>
            <a:r>
              <a:rPr lang="es-ES" sz="24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. </a:t>
            </a:r>
            <a:endParaRPr lang="es-ES" sz="2400" smtClean="0">
              <a:solidFill>
                <a:schemeClr val="hlink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MX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1994:</a:t>
            </a:r>
            <a:r>
              <a:rPr lang="es-ES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EL 15 DE NOVIEMBRE ES PROCLAMADO COMO EL DÍA DE LA MARIHUANA MEDICINAL.</a:t>
            </a:r>
            <a:r>
              <a:rPr lang="es-ES" b="1" smtClean="0">
                <a:latin typeface="Arial Black" pitchFamily="34" charset="0"/>
                <a:cs typeface="Times New Roman" charset="0"/>
              </a:rPr>
              <a:t> </a:t>
            </a:r>
            <a:endParaRPr lang="es-ES" smtClean="0">
              <a:cs typeface="Times New Roman" charset="0"/>
            </a:endParaRPr>
          </a:p>
          <a:p>
            <a:pPr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SUSTANCIAS DERIVADAS DE LA PLANTA “CANABIS SATIVA” CUYOS EFECTOS FARMACOLOGICOS SON </a:t>
            </a:r>
            <a:r>
              <a:rPr lang="es-MX" sz="2800" smtClean="0">
                <a:solidFill>
                  <a:srgbClr val="990033"/>
                </a:solidFill>
                <a:latin typeface="Arial Black" pitchFamily="34" charset="0"/>
              </a:rPr>
              <a:t>ALUCINOGENOS.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SU PRINCIPIO ACTIVO SON LOS </a:t>
            </a:r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(TETRAHIDROCANNABINOLES “THC”) 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  </a:t>
            </a:r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CANABINOLES.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PRESENTES EN TODA LA PLANTA, SOBRE TODO EN LAS FLORES, HOJAS VERDES Y PEQUEÑAS.</a:t>
            </a:r>
            <a:endParaRPr lang="es-ES" sz="28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CANNABIS SATIVA</a:t>
            </a:r>
          </a:p>
        </p:txBody>
      </p:sp>
      <p:graphicFrame>
        <p:nvGraphicFramePr>
          <p:cNvPr id="3074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828800" y="841375"/>
          <a:ext cx="6705600" cy="594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Fotografía de Photo Editor" r:id="rId3" imgW="3591426" imgH="3180952" progId="MSPhotoEd.3">
                  <p:embed/>
                </p:oleObj>
              </mc:Choice>
              <mc:Fallback>
                <p:oleObj name="Fotografía de Photo Editor" r:id="rId3" imgW="3591426" imgH="3180952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41375"/>
                        <a:ext cx="6705600" cy="594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990600"/>
          </a:xfrm>
        </p:spPr>
        <p:txBody>
          <a:bodyPr/>
          <a:lstStyle/>
          <a:p>
            <a:pPr algn="ctr" eaLnBrk="1" hangingPunct="1"/>
            <a:r>
              <a:rPr lang="es-ES" sz="4000" b="1" smtClean="0">
                <a:solidFill>
                  <a:srgbClr val="CC3300"/>
                </a:solidFill>
              </a:rPr>
              <a:t>MARIHUANA</a:t>
            </a:r>
            <a:r>
              <a:rPr lang="es-MX" sz="4000" b="1" smtClean="0">
                <a:solidFill>
                  <a:srgbClr val="CC3300"/>
                </a:solidFill>
              </a:rPr>
              <a:t>:</a:t>
            </a:r>
            <a:r>
              <a:rPr lang="es-ES" b="1" smtClean="0">
                <a:solidFill>
                  <a:srgbClr val="CC3300"/>
                </a:solidFill>
              </a:rPr>
              <a:t> </a:t>
            </a:r>
            <a:r>
              <a:rPr lang="es-MX" b="1" smtClean="0">
                <a:solidFill>
                  <a:srgbClr val="CC3300"/>
                </a:solidFill>
              </a:rPr>
              <a:t/>
            </a:r>
            <a:br>
              <a:rPr lang="es-MX" b="1" smtClean="0">
                <a:solidFill>
                  <a:srgbClr val="CC3300"/>
                </a:solidFill>
              </a:rPr>
            </a:br>
            <a:r>
              <a:rPr lang="es-ES" sz="2400" b="1" smtClean="0">
                <a:solidFill>
                  <a:srgbClr val="CC3300"/>
                </a:solidFill>
              </a:rPr>
              <a:t>INGREDIENTE</a:t>
            </a:r>
            <a:r>
              <a:rPr lang="es-MX" sz="2400" b="1" smtClean="0">
                <a:solidFill>
                  <a:srgbClr val="CC3300"/>
                </a:solidFill>
              </a:rPr>
              <a:t> PS</a:t>
            </a:r>
            <a:r>
              <a:rPr lang="es-ES" sz="2400" b="1" smtClean="0">
                <a:solidFill>
                  <a:srgbClr val="CC3300"/>
                </a:solidFill>
              </a:rPr>
              <a:t>ICOACTIVO</a:t>
            </a:r>
            <a:endParaRPr lang="es-MX" sz="2400" b="1" smtClean="0">
              <a:solidFill>
                <a:srgbClr val="CC33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</a:rPr>
              <a:t>EL TETRAHIDROCANNABINOL (THC), SE CONCENTRA EN EL CENTRO DE LAS FLORES. </a:t>
            </a:r>
            <a:endParaRPr lang="es-MX" b="1" smtClean="0">
              <a:solidFill>
                <a:srgbClr val="003366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</a:rPr>
              <a:t>EL HACHÍS, UN EXTRACTO DE LA RESINA DE LA PLANTA, TIENE UNA CONCENTRACIÓN DE THC OCHO VECES SUPERIOR A LA MARIHUANA.</a:t>
            </a:r>
            <a:r>
              <a:rPr lang="es-ES" smtClean="0">
                <a:solidFill>
                  <a:srgbClr val="000000"/>
                </a:solidFill>
              </a:rPr>
              <a:t> </a:t>
            </a:r>
            <a:endParaRPr lang="es-ES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  <a:buFont typeface="Wingdings" pitchFamily="2" charset="2"/>
              <a:buNone/>
            </a:pPr>
            <a:endParaRPr lang="es-ES" smtClean="0"/>
          </a:p>
          <a:p>
            <a:pPr eaLnBrk="1" hangingPunct="1">
              <a:lnSpc>
                <a:spcPct val="90000"/>
              </a:lnSpc>
            </a:pP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 advAuto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003399"/>
                </a:solidFill>
              </a:rPr>
              <a:t>LA DROGA Y SUS METABOLITOS SE ACUMULAN EN LOS TEJIDOS GRASOS ESPECIALMENTE EN EL CEREBRO Y LOS TESTICULOS</a:t>
            </a:r>
            <a:r>
              <a:rPr lang="es-MX" sz="2800" b="1" smtClean="0">
                <a:solidFill>
                  <a:srgbClr val="CC3300"/>
                </a:solidFill>
              </a:rPr>
              <a:t>.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z="2800" b="1" smtClean="0">
              <a:solidFill>
                <a:srgbClr val="CC3300"/>
              </a:solidFill>
            </a:endParaRPr>
          </a:p>
          <a:p>
            <a:pPr algn="just" eaLnBrk="1" hangingPunct="1"/>
            <a:r>
              <a:rPr lang="es-MX" b="1" smtClean="0">
                <a:solidFill>
                  <a:srgbClr val="003399"/>
                </a:solidFill>
              </a:rPr>
              <a:t>LA TESTOSTERONA Y LA CUENTA DE ESPERMATOZOOS DISMINUYE</a:t>
            </a:r>
            <a:r>
              <a:rPr lang="es-MX" sz="2800" b="1" smtClean="0">
                <a:solidFill>
                  <a:srgbClr val="003399"/>
                </a:solidFill>
              </a:rPr>
              <a:t>.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z="2800" b="1" smtClean="0">
              <a:solidFill>
                <a:srgbClr val="CC3300"/>
              </a:solidFill>
            </a:endParaRPr>
          </a:p>
          <a:p>
            <a:pPr algn="just" eaLnBrk="1" hangingPunct="1"/>
            <a:r>
              <a:rPr lang="es-MX" b="1" smtClean="0">
                <a:solidFill>
                  <a:srgbClr val="003399"/>
                </a:solidFill>
              </a:rPr>
              <a:t>INFERTILIDAD TEMPORAL.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r>
              <a:rPr lang="es-MX" sz="4800" b="1" smtClean="0">
                <a:solidFill>
                  <a:srgbClr val="CC3300"/>
                </a:solidFill>
              </a:rPr>
              <a:t/>
            </a:r>
            <a:br>
              <a:rPr lang="es-MX" sz="4800" b="1" smtClean="0">
                <a:solidFill>
                  <a:srgbClr val="CC3300"/>
                </a:solidFill>
              </a:rPr>
            </a:br>
            <a:r>
              <a:rPr lang="es-MX" sz="3600" b="1" smtClean="0">
                <a:solidFill>
                  <a:srgbClr val="003366"/>
                </a:solidFill>
              </a:rPr>
              <a:t>METABOLISMO.</a:t>
            </a:r>
            <a:endParaRPr lang="es-ES" sz="3600" b="1" smtClean="0">
              <a:solidFill>
                <a:srgbClr val="003366"/>
              </a:solidFill>
            </a:endParaRP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4648200" y="3352800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4648200" y="5257800"/>
            <a:ext cx="762000" cy="685800"/>
          </a:xfrm>
          <a:prstGeom prst="curvedLeftArrow">
            <a:avLst>
              <a:gd name="adj1" fmla="val 20000"/>
              <a:gd name="adj2" fmla="val 40000"/>
              <a:gd name="adj3" fmla="val 37037"/>
            </a:avLst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endParaRPr lang="es-MX" sz="4800" b="1" smtClean="0">
              <a:solidFill>
                <a:srgbClr val="CC33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4000" b="1" smtClean="0">
                <a:solidFill>
                  <a:srgbClr val="003366"/>
                </a:solidFill>
              </a:rPr>
              <a:t> LA MARIHUANA </a:t>
            </a:r>
            <a:r>
              <a:rPr lang="es-ES" sz="4000" b="1" smtClean="0">
                <a:solidFill>
                  <a:srgbClr val="003399"/>
                </a:solidFill>
              </a:rPr>
              <a:t>NO PRODUCE ADICCIÓN FÍSICA</a:t>
            </a:r>
            <a:r>
              <a:rPr lang="es-ES" sz="4000" b="1" smtClean="0">
                <a:solidFill>
                  <a:srgbClr val="003366"/>
                </a:solidFill>
              </a:rPr>
              <a:t> Y SU ABANDONO NO PRODUCE SÍNDROME DE ABSTINENCIA, PERO </a:t>
            </a:r>
            <a:r>
              <a:rPr lang="es-ES" sz="4000" b="1" smtClean="0">
                <a:solidFill>
                  <a:srgbClr val="0000CC"/>
                </a:solidFill>
              </a:rPr>
              <a:t>PRODUCE DEPENDENCIA PSICOLÓGICA.</a:t>
            </a:r>
            <a:r>
              <a:rPr lang="es-ES" smtClean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build="p" autoUpdateAnimBg="0" advAuto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838200"/>
          </a:xfrm>
        </p:spPr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endParaRPr lang="es-MX" sz="4800" b="1" smtClean="0">
              <a:solidFill>
                <a:srgbClr val="CC330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990033"/>
                </a:solidFill>
              </a:rPr>
              <a:t>AL FUMAR MARIHUANA HAY:</a:t>
            </a: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CC3300"/>
                </a:solidFill>
              </a:rPr>
              <a:t>REDUCCIÓN DE LINFOCITOS “T”</a:t>
            </a:r>
          </a:p>
          <a:p>
            <a:pPr eaLnBrk="1" hangingPunct="1">
              <a:lnSpc>
                <a:spcPct val="90000"/>
              </a:lnSpc>
            </a:pPr>
            <a:endParaRPr lang="es-MX" b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CC3300"/>
                </a:solidFill>
              </a:rPr>
              <a:t>INTERFERENCIA EN EL MECANISMO INMUNOLOGICO.</a:t>
            </a:r>
          </a:p>
          <a:p>
            <a:pPr eaLnBrk="1" hangingPunct="1">
              <a:lnSpc>
                <a:spcPct val="90000"/>
              </a:lnSpc>
            </a:pPr>
            <a:endParaRPr lang="es-MX" b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DISMINUCÍON DEL DNA Y RNA</a:t>
            </a:r>
          </a:p>
          <a:p>
            <a:pPr eaLnBrk="1" hangingPunct="1">
              <a:lnSpc>
                <a:spcPct val="90000"/>
              </a:lnSpc>
            </a:pPr>
            <a:endParaRPr lang="es-MX" b="1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AUMENTO DE TRANSLOCACIONES CROMOSÓMICAS.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4191000" y="2438400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>
              <a:latin typeface="Arial" charset="0"/>
            </a:endParaRP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191000" y="5029200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838200"/>
          </a:xfrm>
        </p:spPr>
        <p:txBody>
          <a:bodyPr/>
          <a:lstStyle/>
          <a:p>
            <a:pPr algn="ctr" eaLnBrk="1" hangingPunct="1"/>
            <a:r>
              <a:rPr lang="es-ES" sz="4800" b="1" smtClean="0">
                <a:solidFill>
                  <a:srgbClr val="CC3300"/>
                </a:solidFill>
              </a:rPr>
              <a:t>LA MARIHUANA</a:t>
            </a:r>
            <a:r>
              <a:rPr lang="es-MX" sz="4800" b="1" smtClean="0">
                <a:solidFill>
                  <a:srgbClr val="CC3300"/>
                </a:solidFill>
              </a:rPr>
              <a:t/>
            </a:r>
            <a:br>
              <a:rPr lang="es-MX" sz="4800" b="1" smtClean="0">
                <a:solidFill>
                  <a:srgbClr val="CC3300"/>
                </a:solidFill>
              </a:rPr>
            </a:br>
            <a:r>
              <a:rPr lang="es-MX" sz="2800" b="1" smtClean="0">
                <a:solidFill>
                  <a:srgbClr val="990033"/>
                </a:solidFill>
              </a:rPr>
              <a:t>SÍNTOMAS DE INTOXICACIÓN AGUDA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752600"/>
            <a:ext cx="77724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PERCEPCIÓN IRREGULAR DEL TIEMPO Y EL ESPACIO.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ALTERACIONES DEL HUMOR.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PENSAMIENTO INCONGRUENTE.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</a:rPr>
              <a:t>CAPACIDAD DE REPRESENTACIÓN IRREAL.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990033"/>
                </a:solidFill>
              </a:rPr>
              <a:t>PARA ALGUNOS AUTORES LA MARIHUANA NO PRODUCE ADICCIÓN FISIOLOGICA NI BIOLOGICA, PARA OTROS 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ERYTRHOXYLON COCA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1257300" y="1752600"/>
            <a:ext cx="77724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COCAINA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772400" cy="54864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SUSTANCIA EXTRAIDA DEL ARBUSTO ERYTHROXILIUM COCA.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INICIALMENTE UTILIZADA EN FORMA DE INFUSIÓN: MATE DE COCA O A TRAVÉS DE COQUEO: MACERACIÓN SALIVAL.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USADA POR LOS CONQUISTADORES ESPAÑOLES.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1573 EL VIRREY ALVAREZ DE TOLEDO. ESTABLECE EL 10% DEL INGRESO DEL CULTIVO Y TRÁFICO COMO DIEZMO A LA IGLESIA.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DROGAS ESTUPEFACIENTES O NARCÓTICAS :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003399"/>
                </a:solidFill>
                <a:latin typeface="Arial Black" pitchFamily="34" charset="0"/>
              </a:rPr>
              <a:t>SUSTANCIAS QUE INHIBEN EL DOLOR, DEPRESIVAS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z="3200" smtClean="0">
              <a:solidFill>
                <a:srgbClr val="003366"/>
              </a:solidFill>
              <a:latin typeface="Arial Black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PRODUCEN ESTUPOR, SOMNOLENCIA, NAUSEAS, BRADIPNEA.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OPIO.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HEROÍNA. MORFINA. CODEÍNA. DEMEROL</a:t>
            </a:r>
          </a:p>
        </p:txBody>
      </p:sp>
    </p:spTree>
    <p:extLst>
      <p:ext uri="{BB962C8B-B14F-4D97-AF65-F5344CB8AC3E}">
        <p14:creationId xmlns:p14="http://schemas.microsoft.com/office/powerpoint/2010/main" val="41700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COCAINA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SIGLO XVII. LA COCAINA LLEGA A EUROPA COMO “YERBA DEL PARAGUAY”.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SIGMUD FREUD EN SU OBRA “UBER COCAINE” PROPONE SU USO COMO ANTIDEPRESIVO Y AFRODISÍACO.</a:t>
            </a:r>
          </a:p>
          <a:p>
            <a:pPr algn="just" eaLnBrk="1" hangingPunct="1"/>
            <a:r>
              <a:rPr lang="es-MX" sz="2800" b="1" smtClean="0">
                <a:solidFill>
                  <a:srgbClr val="003366"/>
                </a:solidFill>
              </a:rPr>
              <a:t>EN LA FORMULA ORIGINAL DE LA COCACOLA INVENTADA POR EL INGLÉS PEMBERTON EN 1886, ESTA CONTENÍA COCAINA. FUE ELIMINADA EN 1906.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512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51276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676400" y="4572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32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32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295400" y="1219200"/>
            <a:ext cx="78486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 sz="2800">
                <a:solidFill>
                  <a:srgbClr val="333399"/>
                </a:solidFill>
              </a:rPr>
              <a:t>A.</a:t>
            </a:r>
            <a:r>
              <a:rPr lang="es-MX">
                <a:solidFill>
                  <a:srgbClr val="333399"/>
                </a:solidFill>
              </a:rPr>
              <a:t>ES ABSORBIDA POR TODAS LAS MUCOSAS </a:t>
            </a:r>
            <a:r>
              <a:rPr lang="es-MX">
                <a:solidFill>
                  <a:schemeClr val="hlink"/>
                </a:solidFill>
              </a:rPr>
              <a:t>BUCAL, VAGINAL, NASAL, G.I., DÉRMICA Y PULMONAR</a:t>
            </a:r>
            <a:r>
              <a:rPr lang="es-MX">
                <a:solidFill>
                  <a:srgbClr val="333399"/>
                </a:solidFill>
              </a:rPr>
              <a:t>.</a:t>
            </a:r>
            <a:r>
              <a:rPr lang="es-MX">
                <a:solidFill>
                  <a:srgbClr val="CC3300"/>
                </a:solidFill>
              </a:rPr>
              <a:t/>
            </a:r>
            <a:br>
              <a:rPr lang="es-MX">
                <a:solidFill>
                  <a:srgbClr val="CC3300"/>
                </a:solidFill>
              </a:rPr>
            </a:br>
            <a:r>
              <a:rPr lang="es-MX">
                <a:solidFill>
                  <a:srgbClr val="003366"/>
                </a:solidFill>
              </a:rPr>
              <a:t>LA INHALACIÓN DE COCAINA LIBRE DA PASO INMEDIATO DEL TÓXICO HACIA LA SANGRE, SIN  PASOS INTERMEDIOS.</a:t>
            </a:r>
            <a:br>
              <a:rPr lang="es-MX">
                <a:solidFill>
                  <a:srgbClr val="003366"/>
                </a:solidFill>
              </a:rPr>
            </a:br>
            <a:r>
              <a:rPr lang="es-MX" sz="2800">
                <a:solidFill>
                  <a:srgbClr val="333399"/>
                </a:solidFill>
              </a:rPr>
              <a:t>B. </a:t>
            </a:r>
            <a:r>
              <a:rPr lang="es-MX">
                <a:solidFill>
                  <a:srgbClr val="333399"/>
                </a:solidFill>
              </a:rPr>
              <a:t>LA BASE   PURA Y EL CLORHIDRATO PUEDEN ADMINISTRARSE POR VÍA PARENTERAL.</a:t>
            </a:r>
            <a:br>
              <a:rPr lang="es-MX">
                <a:solidFill>
                  <a:srgbClr val="333399"/>
                </a:solidFill>
              </a:rPr>
            </a:br>
            <a:r>
              <a:rPr lang="es-MX" sz="2800">
                <a:solidFill>
                  <a:srgbClr val="003366"/>
                </a:solidFill>
              </a:rPr>
              <a:t>C.</a:t>
            </a:r>
            <a:r>
              <a:rPr lang="es-MX">
                <a:solidFill>
                  <a:srgbClr val="003366"/>
                </a:solidFill>
              </a:rPr>
              <a:t>PUEDE APLICARSE EN FORMA TÓPICA.  FUMARSE,TRAGARSE, INYECTARSE</a:t>
            </a:r>
            <a:r>
              <a:rPr lang="es-MX">
                <a:solidFill>
                  <a:srgbClr val="003366"/>
                </a:solidFill>
                <a:latin typeface="Arial" charset="0"/>
              </a:rPr>
              <a:t>.</a:t>
            </a:r>
            <a:r>
              <a:rPr lang="es-MX">
                <a:solidFill>
                  <a:srgbClr val="003366"/>
                </a:solidFill>
              </a:rPr>
              <a:t> </a:t>
            </a:r>
            <a:endParaRPr lang="es-ES">
              <a:solidFill>
                <a:srgbClr val="0033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1524000"/>
            <a:ext cx="7772400" cy="5105400"/>
          </a:xfrm>
        </p:spPr>
        <p:txBody>
          <a:bodyPr/>
          <a:lstStyle/>
          <a:p>
            <a:pPr marL="838200" indent="-838200" algn="just" eaLnBrk="1" hangingPunct="1"/>
            <a:r>
              <a:rPr lang="es-MX" sz="3600" b="1" smtClean="0">
                <a:solidFill>
                  <a:srgbClr val="CC3300"/>
                </a:solidFill>
              </a:rPr>
              <a:t>TOXICOCINÉTICA:</a:t>
            </a:r>
            <a:br>
              <a:rPr lang="es-MX" sz="3600" b="1" smtClean="0">
                <a:solidFill>
                  <a:srgbClr val="CC3300"/>
                </a:solidFill>
              </a:rPr>
            </a:br>
            <a:r>
              <a:rPr lang="es-MX" sz="2800" smtClean="0">
                <a:solidFill>
                  <a:srgbClr val="CC3300"/>
                </a:solidFill>
                <a:latin typeface="Arial Black" pitchFamily="34" charset="0"/>
              </a:rPr>
              <a:t>D.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LA COCAINA SE </a:t>
            </a:r>
            <a:r>
              <a:rPr lang="es-MX" sz="2800" smtClean="0">
                <a:solidFill>
                  <a:srgbClr val="3333FF"/>
                </a:solidFill>
                <a:latin typeface="Arial Black" pitchFamily="34" charset="0"/>
              </a:rPr>
              <a:t>HIDROLIZA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POR LAS </a:t>
            </a:r>
            <a:r>
              <a:rPr lang="es-MX" sz="2800" smtClean="0">
                <a:solidFill>
                  <a:srgbClr val="3333FF"/>
                </a:solidFill>
                <a:latin typeface="Arial Black" pitchFamily="34" charset="0"/>
              </a:rPr>
              <a:t>ESTERAS HEPATICAS Y PLASMÁTICAS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b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990033"/>
                </a:solidFill>
                <a:latin typeface="Arial Black" pitchFamily="34" charset="0"/>
              </a:rPr>
              <a:t>E.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SUS METABOLITOS SE FILTRAN VÍA GLOMERULAR Y UN 10-20% DE LA DOSIS ABSORBIDA SE ELIMINA POR VÍA URINARIA: </a:t>
            </a:r>
            <a:b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1.BENZOILEGNONINA.</a:t>
            </a:r>
            <a:b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</a:b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2.EL ESTER METÍLICO DE LA EGGONINA.</a:t>
            </a:r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graphicFrame>
        <p:nvGraphicFramePr>
          <p:cNvPr id="5122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1028"/>
          <p:cNvSpPr txBox="1">
            <a:spLocks noChangeArrowheads="1"/>
          </p:cNvSpPr>
          <p:nvPr/>
        </p:nvSpPr>
        <p:spPr bwMode="auto">
          <a:xfrm>
            <a:off x="14478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1028"/>
          <p:cNvSpPr txBox="1">
            <a:spLocks noChangeArrowheads="1"/>
          </p:cNvSpPr>
          <p:nvPr/>
        </p:nvSpPr>
        <p:spPr bwMode="auto">
          <a:xfrm>
            <a:off x="14478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6148" name="Text Box 1030"/>
          <p:cNvSpPr txBox="1">
            <a:spLocks noChangeArrowheads="1"/>
          </p:cNvSpPr>
          <p:nvPr/>
        </p:nvSpPr>
        <p:spPr bwMode="auto">
          <a:xfrm>
            <a:off x="1219200" y="1447800"/>
            <a:ext cx="79248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>
                <a:solidFill>
                  <a:srgbClr val="000066"/>
                </a:solidFill>
              </a:rPr>
              <a:t>LA EXTRACCIÓN CON ETER DA LUGAR A LA COCAINA EN FORMA DE “CRACK” ESTABLE AL CALOR, PUDIENDOSE FUMAR.</a:t>
            </a:r>
            <a:br>
              <a:rPr lang="es-MX">
                <a:solidFill>
                  <a:srgbClr val="000066"/>
                </a:solidFill>
              </a:rPr>
            </a:br>
            <a:r>
              <a:rPr lang="es-MX">
                <a:solidFill>
                  <a:srgbClr val="3333FF"/>
                </a:solidFill>
              </a:rPr>
              <a:t>EL EFECTO Y DURACIÓN DE LA COCAINA DEPENDE DE LA VÍA DE ADMINISTRACIÓN.</a:t>
            </a:r>
            <a:br>
              <a:rPr lang="es-MX">
                <a:solidFill>
                  <a:srgbClr val="3333FF"/>
                </a:solidFill>
              </a:rPr>
            </a:br>
            <a:r>
              <a:rPr lang="es-MX">
                <a:solidFill>
                  <a:srgbClr val="000066"/>
                </a:solidFill>
              </a:rPr>
              <a:t>AL INHALARSE EL EFECTO MÁXIMO TIENE LUGAR A LOS 30 MINUTOS Y DURA ENTRE 1 a 3 HORAS.</a:t>
            </a:r>
            <a:br>
              <a:rPr lang="es-MX">
                <a:solidFill>
                  <a:srgbClr val="000066"/>
                </a:solidFill>
              </a:rPr>
            </a:br>
            <a:r>
              <a:rPr lang="es-MX">
                <a:solidFill>
                  <a:srgbClr val="3333FF"/>
                </a:solidFill>
              </a:rPr>
              <a:t>EL EFECTO TARDIO Y PROLONGADO SE DEBE A LA ACCIÓN VASOCONSTRICTORA QUE LIMITA LA ABSORCIÓN.</a:t>
            </a:r>
            <a:endParaRPr lang="es-ES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2954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295400" y="1371600"/>
            <a:ext cx="77724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3200">
                <a:solidFill>
                  <a:srgbClr val="3333FF"/>
                </a:solidFill>
              </a:rPr>
              <a:t>a. ABSORCIÓN G.I</a:t>
            </a:r>
            <a:r>
              <a:rPr lang="es-MX" sz="3600" b="1">
                <a:solidFill>
                  <a:srgbClr val="CC3300"/>
                </a:solidFill>
                <a:latin typeface="Arial" charset="0"/>
              </a:rPr>
              <a:t>.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 sz="3600" b="1">
                <a:solidFill>
                  <a:srgbClr val="CC3300"/>
                </a:solidFill>
                <a:latin typeface="Arial" charset="0"/>
              </a:rPr>
              <a:t> </a:t>
            </a:r>
            <a:r>
              <a:rPr lang="es-MX">
                <a:solidFill>
                  <a:schemeClr val="hlink"/>
                </a:solidFill>
              </a:rPr>
              <a:t>LA VASOCONSTRICCIÓN LA ENLENTECE. EL EFECTO MAXIMO SE PRODUCE A LOS 90 MINUTOS. SU ACCIÓN DURA 30 MINUTOS.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333399"/>
                </a:solidFill>
                <a:latin typeface="Arial" charset="0"/>
              </a:rPr>
              <a:t>DOSIS TÓXICA: 0.3 grs. a  0.4 grs.  </a:t>
            </a:r>
            <a:endParaRPr lang="es-ES" sz="3600" b="1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00200" y="381000"/>
          <a:ext cx="641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lip" r:id="rId3" imgW="2922480" imgH="3468960" progId="MS_ClipArt_Gallery.5">
                  <p:embed/>
                </p:oleObj>
              </mc:Choice>
              <mc:Fallback>
                <p:oleObj name="Clip" r:id="rId3" imgW="2922480" imgH="3468960" progId="MS_ClipArt_Gallery.5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413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1027"/>
          <p:cNvSpPr txBox="1">
            <a:spLocks noChangeArrowheads="1"/>
          </p:cNvSpPr>
          <p:nvPr/>
        </p:nvSpPr>
        <p:spPr bwMode="auto">
          <a:xfrm>
            <a:off x="1295400" y="457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4400" b="1">
                <a:solidFill>
                  <a:srgbClr val="CC3300"/>
                </a:solidFill>
                <a:latin typeface="Arial" charset="0"/>
              </a:rPr>
              <a:t>COCAINA</a:t>
            </a:r>
            <a:endParaRPr lang="es-ES" sz="4400" b="1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8196" name="Text Box 1028"/>
          <p:cNvSpPr txBox="1">
            <a:spLocks noChangeArrowheads="1"/>
          </p:cNvSpPr>
          <p:nvPr/>
        </p:nvSpPr>
        <p:spPr bwMode="auto">
          <a:xfrm>
            <a:off x="1295400" y="1371600"/>
            <a:ext cx="77724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3600" b="1">
                <a:solidFill>
                  <a:srgbClr val="CC3300"/>
                </a:solidFill>
                <a:latin typeface="Arial" charset="0"/>
              </a:rPr>
              <a:t>TOXICOCINÉTICA: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3200">
                <a:solidFill>
                  <a:srgbClr val="3333FF"/>
                </a:solidFill>
              </a:rPr>
              <a:t>a. ABSORCIÓN INHALATORIA</a:t>
            </a:r>
            <a:r>
              <a:rPr lang="es-MX" sz="3600" b="1">
                <a:solidFill>
                  <a:srgbClr val="CC3300"/>
                </a:solidFill>
                <a:latin typeface="Arial" charset="0"/>
              </a:rPr>
              <a:t>.</a:t>
            </a:r>
            <a:br>
              <a:rPr lang="es-MX" sz="3600" b="1">
                <a:solidFill>
                  <a:srgbClr val="CC3300"/>
                </a:solidFill>
                <a:latin typeface="Arial" charset="0"/>
              </a:rPr>
            </a:br>
            <a:r>
              <a:rPr lang="es-MX" sz="3600" b="1">
                <a:solidFill>
                  <a:srgbClr val="CC3300"/>
                </a:solidFill>
                <a:latin typeface="Arial" charset="0"/>
              </a:rPr>
              <a:t> </a:t>
            </a:r>
            <a:r>
              <a:rPr lang="es-MX">
                <a:solidFill>
                  <a:schemeClr val="hlink"/>
                </a:solidFill>
              </a:rPr>
              <a:t>PRODUCE UN RÁPIDO EFECTO ENTRE 30 120 SEGUNDOS(2 MINTS.). SU ACCIÓN DURA DE 15 a 30 MINUTOS.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sz="2800" b="1">
                <a:solidFill>
                  <a:srgbClr val="3333FF"/>
                </a:solidFill>
                <a:latin typeface="Arial" charset="0"/>
              </a:rPr>
              <a:t>DOSIS TÓXICA INHALATORIA</a:t>
            </a:r>
            <a:r>
              <a:rPr lang="es-MX" sz="3600" b="1">
                <a:solidFill>
                  <a:srgbClr val="333399"/>
                </a:solidFill>
                <a:latin typeface="Arial" charset="0"/>
              </a:rPr>
              <a:t>: 0.3 grs. a  0.4 grs.  </a:t>
            </a:r>
            <a:endParaRPr lang="es-ES" sz="3600" b="1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mtClean="0">
                <a:solidFill>
                  <a:srgbClr val="CC3300"/>
                </a:solidFill>
                <a:latin typeface="Arial Black" pitchFamily="34" charset="0"/>
              </a:rPr>
              <a:t>COCAINA.</a:t>
            </a:r>
            <a:endParaRPr lang="es-ES" smtClean="0">
              <a:solidFill>
                <a:srgbClr val="CC3300"/>
              </a:solidFill>
              <a:latin typeface="Arial Black" pitchFamily="34" charset="0"/>
            </a:endParaRP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mtClean="0">
                <a:solidFill>
                  <a:srgbClr val="3333FF"/>
                </a:solidFill>
                <a:latin typeface="Arial Black" pitchFamily="34" charset="0"/>
              </a:rPr>
              <a:t>FISIOPATOLOGÍA.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333399"/>
                </a:solidFill>
                <a:latin typeface="Arial Black" pitchFamily="34" charset="0"/>
              </a:rPr>
              <a:t>ESTIMULANTE DE LA CORTEZA CEREBRAL EL SISTEMA SIMPÁTICO.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333399"/>
                </a:solidFill>
                <a:latin typeface="Arial Black" pitchFamily="34" charset="0"/>
              </a:rPr>
              <a:t>ACCIÓN ANESTÉSICA SOBRE: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MÉDULA ESPINAL.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TRONCOS NERVIOSOS CRANEALES.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TRONCOS NERVOSOS RAQUIDEOS.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TERMINACIONES NERVIOSAS.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333399"/>
                </a:solidFill>
                <a:latin typeface="Arial Black" pitchFamily="34" charset="0"/>
              </a:rPr>
              <a:t>ACCIÓN SOBRE EL CORAZÓN: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ENSANCHAMIENTO “QRS” Y PROLONGACIÓN DEL INTERVALO “QT”.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EFECTO INOTRÓPICO NEGATIVO SOBRE EL MIOCARDIO: BRADICARDIA E HIPOTENSIÓN.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COCAINA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3333FF"/>
                </a:solidFill>
                <a:latin typeface="Arial Black" pitchFamily="34" charset="0"/>
              </a:rPr>
              <a:t>TOXICODINÁMICA. EFECTOS: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SOBRE EL SISTEMA NERVIOSO SIMPÁTICO.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1. MIDRIASIS.		2. TAQUICARDIA.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3. ARRITMIAS.	4. DIAFORESIS.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5. HIPERTERMIA.	6. HIPERTENSIÓN.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7. CONVULSIONES.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	</a:t>
            </a:r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LA COCAINA INICIALMENTE PRODUCE EUFORIA CON UN MAYOR ESTADO DE ALERTA Y SENSACIÓN DE BIENESTAR.</a:t>
            </a:r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ES" sz="28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COCAINA </a:t>
            </a:r>
            <a:b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</a:br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TRATAMIENTO</a:t>
            </a:r>
            <a:endParaRPr lang="es-ES" sz="3200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7150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SEDACIÓN.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VIGILANCIA DE LOS SIGNOS VITALES.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LAVADO GÁSTRICO SI HA SIDO INGERIDA.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HIDRATACIÓN ENÉRGICA.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ENFRIAMIENTO ENERGICO DEL PACIENTE.</a:t>
            </a:r>
          </a:p>
          <a:p>
            <a:pPr eaLnBrk="1" hangingPunct="1"/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OXIGENOTERAPIA Y RCP SI ES NECESARIO.</a:t>
            </a:r>
            <a:endParaRPr lang="es-ES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INTOXICACIÓN POR COCAINA </a:t>
            </a:r>
            <a:b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</a:br>
            <a:r>
              <a:rPr lang="es-MX" sz="3200" smtClean="0">
                <a:solidFill>
                  <a:srgbClr val="C21431"/>
                </a:solidFill>
                <a:latin typeface="Arial Black" pitchFamily="34" charset="0"/>
              </a:rPr>
              <a:t>TRATAMIENTO</a:t>
            </a:r>
            <a:endParaRPr lang="es-ES" sz="3200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410200"/>
          </a:xfrm>
        </p:spPr>
        <p:txBody>
          <a:bodyPr/>
          <a:lstStyle/>
          <a:p>
            <a:pPr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LA HIPERTENSIÓN Y TAQUICARDIA  RESPONDEN AL TRATAMIENTO CON BENZODIAZEPINAS AL DISMINUIR LA ESTIMULACIÓN SIMPATICA CENTRAL.</a:t>
            </a:r>
          </a:p>
          <a:p>
            <a:pPr eaLnBrk="1" hangingPunct="1"/>
            <a:r>
              <a:rPr lang="es-MX" sz="2800" smtClean="0">
                <a:solidFill>
                  <a:srgbClr val="0033CC"/>
                </a:solidFill>
                <a:latin typeface="Arial Black" pitchFamily="34" charset="0"/>
              </a:rPr>
              <a:t>SI LAS CONVULSIONES NO CEDEN CON LAS BENZODIAZIPINAS USAR FENOBARBITAL O BLOQUEO NEUROMUSCULAR.</a:t>
            </a:r>
          </a:p>
          <a:p>
            <a:pPr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</a:rPr>
              <a:t>GLUCONATO DE Ca AL 10%.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algn="just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D.	DROGAS DELIRANTES: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INCOHERENCIA AL HABLAR. TAMBALEO. VISIÓN BORROSA. NAUSEAS. VOMITOS. ESTASDO DE ESTUPOR.</a:t>
            </a:r>
            <a:r>
              <a:rPr lang="es-MX" sz="3600" b="1" smtClean="0">
                <a:solidFill>
                  <a:schemeClr val="hlink"/>
                </a:solidFill>
              </a:rPr>
              <a:t> 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TINNER (SOLVENTES)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GASOLINA.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BENCINA.</a:t>
            </a:r>
            <a:endParaRPr lang="es-ES" sz="3600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mtClean="0">
                <a:solidFill>
                  <a:srgbClr val="C21431"/>
                </a:solidFill>
                <a:latin typeface="Arial Black" pitchFamily="34" charset="0"/>
              </a:rPr>
              <a:t>COCAINOMANIA </a:t>
            </a:r>
            <a:endParaRPr lang="es-ES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s-MX" smtClean="0">
                <a:solidFill>
                  <a:srgbClr val="3333FF"/>
                </a:solidFill>
                <a:latin typeface="Arial Black" pitchFamily="34" charset="0"/>
              </a:rPr>
              <a:t>IDENTIFICAMOS TRES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 PERÍODOS.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EUFORIA.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DEPRESIÓN.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SOMNOLENCIA.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MX" smtClean="0">
                <a:solidFill>
                  <a:schemeClr val="hlink"/>
                </a:solidFill>
                <a:latin typeface="Arial Black" pitchFamily="34" charset="0"/>
              </a:rPr>
              <a:t>LA EMBRIAGUEZ DESAPARECE EN MEDIA HORA Y APARECEN SINTOMAS DE ABSTINENCIA, LO QUE OBLIGA A REPETIR LA DOSIS CON LO QUE SE LLEGA AL COCAINISMO.</a:t>
            </a:r>
            <a:endParaRPr lang="es-ES" smtClean="0">
              <a:solidFill>
                <a:schemeClr val="hlin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sz="3600" smtClean="0">
                <a:solidFill>
                  <a:srgbClr val="C21431"/>
                </a:solidFill>
                <a:latin typeface="Arial Black" pitchFamily="34" charset="0"/>
              </a:rPr>
              <a:t>CACAINOMANÍA</a:t>
            </a:r>
            <a:endParaRPr lang="es-ES" sz="3600" smtClean="0">
              <a:solidFill>
                <a:srgbClr val="C21431"/>
              </a:solidFill>
              <a:latin typeface="Arial Black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PROGRESIVAMENTE PIERDE: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VALORES ETICO-MORALES.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SENTIDO DEL PUDOR.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AMOR A LA FAMILIA.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VOLUNTAD.</a:t>
            </a:r>
          </a:p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SE TORNA: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IRRITABLE.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CALUMNIADOR. MENTIROSO.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INESCRUPULOSO.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PETULANTE</a:t>
            </a:r>
            <a:r>
              <a:rPr lang="es-MX" sz="2000" smtClean="0"/>
              <a:t>.</a:t>
            </a:r>
          </a:p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SE ENTREGA A:</a:t>
            </a:r>
          </a:p>
          <a:p>
            <a:pPr lvl="1" eaLnBrk="1" hangingPunct="1"/>
            <a:r>
              <a:rPr lang="es-MX" sz="2000" smtClean="0">
                <a:solidFill>
                  <a:srgbClr val="000066"/>
                </a:solidFill>
                <a:latin typeface="Arial Black" pitchFamily="34" charset="0"/>
              </a:rPr>
              <a:t>ORGIAS COLECTIVAS.</a:t>
            </a:r>
            <a:endParaRPr lang="es-ES" sz="20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z="3200" smtClean="0">
                <a:solidFill>
                  <a:srgbClr val="CC3300"/>
                </a:solidFill>
                <a:latin typeface="Arial Black" pitchFamily="34" charset="0"/>
              </a:rPr>
              <a:t>COCAINOMANÍA </a:t>
            </a:r>
            <a:r>
              <a:rPr lang="es-MX" sz="2400" smtClean="0">
                <a:solidFill>
                  <a:srgbClr val="3333FF"/>
                </a:solidFill>
                <a:latin typeface="Arial Black" pitchFamily="34" charset="0"/>
              </a:rPr>
              <a:t>AL EXAMEN FÍSICO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410200"/>
          </a:xfrm>
        </p:spPr>
        <p:txBody>
          <a:bodyPr/>
          <a:lstStyle/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VIVACIDAD DE REFLEJOS TENDINOSOS.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ESPASMOS Y SACUDIDAS CLÓNICAS.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PRURITO INTENSO.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TAQUICARDIA.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DIAFORESIS.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RINITIS CRÓNICA.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TABIQUE NASAL ULCERADO Y PERFORADO.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HIPERTERMIA.</a:t>
            </a:r>
          </a:p>
          <a:p>
            <a:pPr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IMPOTENCIA SEXUAL </a:t>
            </a:r>
            <a:r>
              <a:rPr lang="es-MX" sz="2400" smtClean="0">
                <a:solidFill>
                  <a:srgbClr val="C21431"/>
                </a:solidFill>
                <a:latin typeface="Arial Black" pitchFamily="34" charset="0"/>
              </a:rPr>
              <a:t>(EL CREE QUE NO).</a:t>
            </a:r>
          </a:p>
          <a:p>
            <a:pPr eaLnBrk="1" hangingPunct="1">
              <a:buFont typeface="Wingdings" pitchFamily="2" charset="2"/>
              <a:buNone/>
            </a:pPr>
            <a:endParaRPr lang="es-MX" sz="2400" smtClean="0">
              <a:solidFill>
                <a:srgbClr val="C21431"/>
              </a:solidFill>
              <a:latin typeface="Arial Black" pitchFamily="34" charset="0"/>
            </a:endParaRPr>
          </a:p>
          <a:p>
            <a:pPr eaLnBrk="1" hangingPunct="1"/>
            <a:endParaRPr lang="es-ES" sz="2400" smtClean="0">
              <a:solidFill>
                <a:srgbClr val="C2143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838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s-MX" sz="2800" b="1" smtClean="0">
                <a:solidFill>
                  <a:srgbClr val="CC3300"/>
                </a:solidFill>
              </a:rPr>
              <a:t>COCAINOMANÍA. </a:t>
            </a:r>
            <a:r>
              <a:rPr lang="es-MX" sz="2800" b="1" smtClean="0">
                <a:solidFill>
                  <a:srgbClr val="333399"/>
                </a:solidFill>
              </a:rPr>
              <a:t>CUADRO AGUDO POR SOBREDOSIS</a:t>
            </a:r>
            <a:r>
              <a:rPr lang="es-MX" b="1" smtClean="0">
                <a:solidFill>
                  <a:srgbClr val="333399"/>
                </a:solidFill>
              </a:rPr>
              <a:t>. </a:t>
            </a:r>
            <a:r>
              <a:rPr lang="es-MX" sz="2800" b="1" smtClean="0">
                <a:solidFill>
                  <a:schemeClr val="hlink"/>
                </a:solidFill>
              </a:rPr>
              <a:t>O SHOCK COCAINICO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0033CC"/>
                </a:solidFill>
                <a:latin typeface="Arial Black" pitchFamily="34" charset="0"/>
              </a:rPr>
              <a:t>1° FASE: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EXCITACIÓN PSICOMOTRIZ Y ESTIMULACIÓN SIMPÁTICA.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MIDRIASIS.TAQUICARDIA. HPA. FACIES RUBICUNDA. TEMBLOR FINO DE MANOS. NOTABLE EXCITACIÓN.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EROTISMO IMAGINATIVO. EN EL HOMBRE: ERECCIÓN DEBIL O USENTE Y EYACULACIÓN TARDÍA O AUSENTE.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rgbClr val="0033CC"/>
                </a:solidFill>
                <a:latin typeface="Arial Black" pitchFamily="34" charset="0"/>
              </a:rPr>
              <a:t>2° FASE: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CONFUSIÓN (EMBRIAGUEZ COCAÍNICA).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ALUCINACIONES VISUALES Y TACTÍLES (ZOOPSIAS).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AGRESIVIDAD. </a:t>
            </a:r>
            <a:endParaRPr lang="es-MX" sz="20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838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s-MX" sz="2800" b="1" smtClean="0">
                <a:solidFill>
                  <a:srgbClr val="CC3300"/>
                </a:solidFill>
              </a:rPr>
              <a:t>COCAINOMANÍA. </a:t>
            </a:r>
            <a:r>
              <a:rPr lang="es-MX" sz="2800" b="1" smtClean="0">
                <a:solidFill>
                  <a:srgbClr val="333399"/>
                </a:solidFill>
              </a:rPr>
              <a:t>CUADRO AGUDO POR SOBREDOSIS</a:t>
            </a:r>
            <a:r>
              <a:rPr lang="es-MX" b="1" smtClean="0">
                <a:solidFill>
                  <a:srgbClr val="333399"/>
                </a:solidFill>
              </a:rPr>
              <a:t>. </a:t>
            </a:r>
            <a:r>
              <a:rPr lang="es-MX" sz="2800" b="1" smtClean="0">
                <a:solidFill>
                  <a:schemeClr val="hlink"/>
                </a:solidFill>
              </a:rPr>
              <a:t>O SHOCK COCAINICO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3340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CC"/>
                </a:solidFill>
                <a:latin typeface="Arial Black" pitchFamily="34" charset="0"/>
              </a:rPr>
              <a:t>3° FASE: 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PALIDEZ CUTANEA.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LIPOTIMIA.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BRADIPNEA.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RESPIRACIÓN DE CHEYNE-STOKES.</a:t>
            </a:r>
          </a:p>
          <a:p>
            <a:pPr lvl="1" eaLnBrk="1" hangingPunct="1"/>
            <a:r>
              <a:rPr lang="es-MX" sz="2400" smtClean="0">
                <a:solidFill>
                  <a:srgbClr val="000066"/>
                </a:solidFill>
                <a:latin typeface="Arial Black" pitchFamily="34" charset="0"/>
              </a:rPr>
              <a:t>PARO RESPIRATORIO.</a:t>
            </a:r>
          </a:p>
          <a:p>
            <a:pPr eaLnBrk="1" hangingPunct="1">
              <a:buFont typeface="Wingdings" pitchFamily="2" charset="2"/>
              <a:buNone/>
            </a:pPr>
            <a:endParaRPr lang="es-MX" sz="24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400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FUJI-YAMA Y EL LAGO KAWAGUCHIKO</a:t>
            </a:r>
          </a:p>
        </p:txBody>
      </p:sp>
      <p:sp>
        <p:nvSpPr>
          <p:cNvPr id="9220" name="Rectangle 1027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9221" name="Rectangle 1028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143000" y="1495425"/>
          <a:ext cx="800100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Fotografía de Photo Editor" r:id="rId3" imgW="5753903" imgH="3866667" progId="MSPhotoEd.3">
                  <p:embed/>
                </p:oleObj>
              </mc:Choice>
              <mc:Fallback>
                <p:oleObj name="Fotografía de Photo Editor" r:id="rId3" imgW="5753903" imgH="3866667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95425"/>
                        <a:ext cx="800100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257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6000" smtClean="0">
                <a:solidFill>
                  <a:srgbClr val="000066"/>
                </a:solidFill>
                <a:latin typeface="Arial Black" pitchFamily="34" charset="0"/>
              </a:rPr>
              <a:t>ADORMIDERA.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6000" smtClean="0">
                <a:solidFill>
                  <a:srgbClr val="003366"/>
                </a:solidFill>
                <a:latin typeface="Arial Black" pitchFamily="34" charset="0"/>
              </a:rPr>
              <a:t>OPIO.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6000" smtClean="0">
                <a:solidFill>
                  <a:srgbClr val="003366"/>
                </a:solidFill>
                <a:latin typeface="Arial Black" pitchFamily="34" charset="0"/>
              </a:rPr>
              <a:t>AMAPOLA.</a:t>
            </a:r>
            <a:endParaRPr lang="es-ES" sz="60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ANATOMÍA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PARES CRANEALES.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638300" y="1428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0661" name="Picture 5" descr="http://www.geocities.com/HotSprings/3515/fig19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28750"/>
            <a:ext cx="77724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SUMERIOS LLAMARON A LA AMAPOLA  PLANTA DE LA FELICIDAD ( BULL = GOZO , GILL = PLANTA ), POR SU PROPIEDAD SEDANTE, ANALGÉSICA Y EUFORIZANTE.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EGIPCIOS LA EMPLEARON PARA EL DOLOR DEL TRABAJO DE PARTO DE LAS FARAONAS</a:t>
            </a: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endParaRPr lang="es-ES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ARABES LA LLEVARON A ORIENTE Y CHINA EN DONDE LA USARON PARA LA DISENTERÍA. PARACELSO HIZO REFERENCIA AL JUGO DE LA AMAPOLA.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EN 1803 FRIEDRICH WILHEM SERTURNER AISLÓ LOS ALCALOIDES Y LE DIÓ EL NOMBRE DE MORFINA EN HONOR AL DIOS GRIEGO DEL SUEÑO MORFEO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.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SOPENA, R. 1973. ( 2 ).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274638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569325" cy="460851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</a:p>
          <a:p>
            <a:pPr marL="533400" indent="-533400" algn="just" eaLnBrk="1" hangingPunct="1">
              <a:buFontTx/>
              <a:buNone/>
            </a:pPr>
            <a:r>
              <a:rPr lang="es-MX" sz="4000" b="1" smtClean="0">
                <a:solidFill>
                  <a:schemeClr val="tx2"/>
                </a:solidFill>
              </a:rPr>
              <a:t>	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EL INDIVIDUO PIENSA DE SÍ MISMO Y SE VÉ Y DE LAS  COSAS QUE LO RODEAN DESDE ANGULOS IRREALES= EFECTO ALUCINÓGENO.</a:t>
            </a:r>
          </a:p>
        </p:txBody>
      </p:sp>
    </p:spTree>
    <p:extLst>
      <p:ext uri="{BB962C8B-B14F-4D97-AF65-F5344CB8AC3E}">
        <p14:creationId xmlns:p14="http://schemas.microsoft.com/office/powerpoint/2010/main" val="11776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 advAuto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EL OPIO ES LA SAVIA DESECADA O LÁTEX QUE SE EXTRAE DE LAS CÁPSULAS CUANDO TODAVÍA ESTÁN VERDES. CONTIENE NUMEROSOS ALCALOIDES, ENTRE ELLOS MORFINA Y CODEÍNA, CON PROPIEDADES MEDICINALES. </a:t>
            </a:r>
            <a:endParaRPr lang="es-MX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LA HEROÍNA SE SINTETIZA A PARTIR DE LA MORFINA PURIFICADA QUE SE EXTRAE DE LA COMPLEJA MEZCLA DE ALCALOIDES QUE CONSTITUYE EL OPIO. </a:t>
            </a:r>
            <a:endParaRPr lang="es-MX" sz="2800" smtClean="0">
              <a:solidFill>
                <a:srgbClr val="000066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ADORMIDERA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2578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OPIO</a:t>
            </a:r>
            <a:endParaRPr lang="es-ES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/>
        </p:nvGraphicFramePr>
        <p:xfrm>
          <a:off x="2895600" y="1039813"/>
          <a:ext cx="6248400" cy="574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Fotografía de Photo Editor" r:id="rId3" imgW="2066667" imgH="2019048" progId="MSPhotoEd.3">
                  <p:embed/>
                </p:oleObj>
              </mc:Choice>
              <mc:Fallback>
                <p:oleObj name="Fotografía de Photo Editor" r:id="rId3" imgW="2066667" imgH="2019048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986"/>
                      <a:stretch>
                        <a:fillRect/>
                      </a:stretch>
                    </p:blipFill>
                    <p:spPr bwMode="auto">
                      <a:xfrm>
                        <a:off x="2895600" y="1039813"/>
                        <a:ext cx="6248400" cy="574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4756" name="Rectangle 1028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4757" name="Rectangle 102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4758" name="Rectangle 1030"/>
          <p:cNvSpPr>
            <a:spLocks noChangeArrowheads="1"/>
          </p:cNvSpPr>
          <p:nvPr/>
        </p:nvSpPr>
        <p:spPr bwMode="auto">
          <a:xfrm>
            <a:off x="2776538" y="2081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4759" name="Picture 1031" descr="http://www.geocities.com/HotSprings/3515/amapola55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1628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Rectangle 1032"/>
          <p:cNvSpPr>
            <a:spLocks noChangeArrowheads="1"/>
          </p:cNvSpPr>
          <p:nvPr/>
        </p:nvSpPr>
        <p:spPr bwMode="auto">
          <a:xfrm>
            <a:off x="2776538" y="2081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4761" name="Rectangle 1033"/>
          <p:cNvSpPr>
            <a:spLocks noChangeArrowheads="1"/>
          </p:cNvSpPr>
          <p:nvPr/>
        </p:nvSpPr>
        <p:spPr bwMode="auto">
          <a:xfrm>
            <a:off x="2776538" y="2081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5782" name="Picture 6" descr="http://www.geocities.com/HotSprings/3515/amapola56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2009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</a:rPr>
              <a:t>ADORMIDERA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95400"/>
            <a:ext cx="7772400" cy="5334000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spcAft>
                <a:spcPts val="400"/>
              </a:spcAft>
            </a:pPr>
            <a:r>
              <a:rPr lang="es-ES" b="1" smtClean="0"/>
              <a:t>OPIÁCEOS</a:t>
            </a:r>
            <a:r>
              <a:rPr lang="es-MX" b="1" smtClean="0"/>
              <a:t>.</a:t>
            </a: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66"/>
                </a:solidFill>
              </a:rPr>
              <a:t>LA MORFINA</a:t>
            </a:r>
            <a:r>
              <a:rPr lang="es-MX" b="1" smtClean="0">
                <a:solidFill>
                  <a:srgbClr val="003366"/>
                </a:solidFill>
              </a:rPr>
              <a:t>.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  <a:endParaRPr lang="es-MX" b="1" smtClean="0">
              <a:solidFill>
                <a:srgbClr val="003366"/>
              </a:solidFill>
            </a:endParaRP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66"/>
                </a:solidFill>
              </a:rPr>
              <a:t>LA HEROÍNA </a:t>
            </a:r>
            <a:endParaRPr lang="es-MX" b="1" smtClean="0">
              <a:solidFill>
                <a:srgbClr val="003366"/>
              </a:solidFill>
            </a:endParaRP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MX" b="1" smtClean="0">
                <a:solidFill>
                  <a:srgbClr val="003366"/>
                </a:solidFill>
              </a:rPr>
              <a:t>LA CODEINA</a:t>
            </a:r>
            <a:r>
              <a:rPr lang="es-ES" b="1" smtClean="0">
                <a:solidFill>
                  <a:srgbClr val="003366"/>
                </a:solidFill>
              </a:rPr>
              <a:t> </a:t>
            </a:r>
            <a:endParaRPr lang="es-MX" b="1" smtClean="0">
              <a:solidFill>
                <a:srgbClr val="003366"/>
              </a:solidFill>
            </a:endParaRPr>
          </a:p>
          <a:p>
            <a:pPr marL="609600" indent="-609600" eaLnBrk="1" hangingPunct="1">
              <a:spcBef>
                <a:spcPct val="0"/>
              </a:spcBef>
              <a:spcAft>
                <a:spcPts val="700"/>
              </a:spcAft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66"/>
                </a:solidFill>
              </a:rPr>
              <a:t>LOS SUSTITUTOS SINTÉTICOS, COMO LA METADONA</a:t>
            </a:r>
          </a:p>
          <a:p>
            <a:pPr marL="609600" indent="-609600" eaLnBrk="1" hangingPunct="1">
              <a:spcBef>
                <a:spcPct val="0"/>
              </a:spcBef>
              <a:spcAft>
                <a:spcPts val="400"/>
              </a:spcAft>
              <a:buFont typeface="Wingdings" pitchFamily="2" charset="2"/>
              <a:buNone/>
            </a:pPr>
            <a:endParaRPr lang="es-ES" smtClean="0"/>
          </a:p>
          <a:p>
            <a:pPr marL="609600" indent="-609600"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7828" name="Rectangle 1028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29" name="Rectangle 102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0" name="Rectangle 1030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1" name="Rectangle 1031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2" name="Rectangle 1032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3" name="Rectangle 1033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7834" name="Rectangle 1034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7835" name="Picture 1035" descr="http://www.geocities.com/HotSprings/3515/amapola16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7239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8852" name="Rectangle 1028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8853" name="Rectangle 102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8854" name="Rectangle 1030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8855" name="Picture 1031" descr="http://www.geocities.com/HotSprings/3515/amapola1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1032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AMAPOLA. ADORMIDERA. OPIO.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79880" name="Picture 8" descr="http://www.geocities.com/HotSprings/3515/amapola52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7239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2857500" y="2143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4000" b="1" smtClean="0">
                <a:solidFill>
                  <a:srgbClr val="CC3300"/>
                </a:solidFill>
                <a:cs typeface="Times New Roman" charset="0"/>
              </a:rPr>
              <a:t>OPIO</a:t>
            </a:r>
            <a:r>
              <a:rPr lang="es-MX" sz="4000" b="1" smtClean="0">
                <a:solidFill>
                  <a:srgbClr val="CC3300"/>
                </a:solidFill>
                <a:cs typeface="Times New Roman" charset="0"/>
              </a:rPr>
              <a:t> </a:t>
            </a:r>
            <a:r>
              <a:rPr lang="es-MX" sz="1800" b="1" smtClean="0">
                <a:solidFill>
                  <a:srgbClr val="CC3300"/>
                </a:solidFill>
                <a:cs typeface="Times New Roman" charset="0"/>
              </a:rPr>
              <a:t>1</a:t>
            </a:r>
            <a:endParaRPr lang="es-MX" sz="4000" b="1" smtClean="0">
              <a:solidFill>
                <a:srgbClr val="CC3300"/>
              </a:solidFill>
              <a:cs typeface="Times New Roman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OPIO O ANALGÉSICOS NARCÓTICOS : </a:t>
            </a:r>
          </a:p>
          <a:p>
            <a:pPr algn="just" eaLnBrk="1" hangingPunct="1"/>
            <a:r>
              <a:rPr lang="es-ES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NATURALES :</a:t>
            </a:r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mtClean="0">
              <a:solidFill>
                <a:srgbClr val="33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MORFINA, CODEÍNA, PANTOPÓN. </a:t>
            </a:r>
          </a:p>
          <a:p>
            <a:pPr algn="just" eaLnBrk="1" hangingPunct="1"/>
            <a:r>
              <a:rPr lang="es-ES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SEMISINTÉTICOS :</a:t>
            </a:r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2800" smtClean="0">
              <a:solidFill>
                <a:srgbClr val="33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HEROÍNA, METOPÓN, OXIMORFONA.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s-MX" sz="28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18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2</a:t>
            </a:r>
            <a:endParaRPr lang="es-MX" sz="3600" b="1" smtClean="0">
              <a:solidFill>
                <a:srgbClr val="CC3300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OPIO O ANALGÉSICOS NARCÓTICOS :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SINTÉTICOS</a:t>
            </a:r>
            <a:r>
              <a:rPr lang="es-MX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(1)</a:t>
            </a:r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: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MORFINANO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2800" smtClean="0">
              <a:solidFill>
                <a:srgbClr val="FFFFFF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24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LEVARFENOL, DEXTROMETORFÁN. </a:t>
            </a:r>
            <a:endParaRPr lang="es-ES" sz="18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 LA FENILPIPERIDINA</a:t>
            </a:r>
            <a:endParaRPr lang="es-MX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MEPERIDINA, FENTANYL.</a:t>
            </a:r>
            <a:r>
              <a:rPr lang="es-ES" sz="24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4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DIFENILHEPTANO</a:t>
            </a:r>
            <a:endParaRPr lang="es-MX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METADONA, DIPIPANONA. </a:t>
            </a:r>
            <a:endParaRPr lang="es-ES" sz="18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188913"/>
            <a:ext cx="8229600" cy="6858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81075"/>
            <a:ext cx="8208962" cy="576103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HONGOS AMANITA.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LSD “DIETIL AMIDA DEL ACIDO LISERGICO”.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S.T.P.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BUFOTEMIDA.  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MESCALINA (CACTUS PEYOTE).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DIETIL-TRIPTAMINA (SINTÉTICA)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PSILOCIBYNA Y PSILOCINA (SETAS)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IBOGAYNA.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MARIHUANA “EFECTO DEPRESOR Y ALUCINANTE”</a:t>
            </a:r>
          </a:p>
        </p:txBody>
      </p:sp>
    </p:spTree>
    <p:extLst>
      <p:ext uri="{BB962C8B-B14F-4D97-AF65-F5344CB8AC3E}">
        <p14:creationId xmlns:p14="http://schemas.microsoft.com/office/powerpoint/2010/main" val="42620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build="p" autoUpdateAnimBg="0" advAuto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OPIO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MX" sz="18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2</a:t>
            </a:r>
            <a:endParaRPr lang="es-MX" sz="3600" b="1" smtClean="0">
              <a:solidFill>
                <a:srgbClr val="CC3300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33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OPIO O ANALGÉSICOS NARCÓTICOS :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SINTÉTICOS </a:t>
            </a:r>
            <a:r>
              <a:rPr lang="es-MX" sz="1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(2)</a:t>
            </a:r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s-ES" sz="2800" smtClean="0">
                <a:solidFill>
                  <a:srgbClr val="FFFFF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DERIVADOS DEL BENZOMORFANO:</a:t>
            </a:r>
            <a:endParaRPr lang="es-MX" sz="2800" smtClean="0">
              <a:solidFill>
                <a:schemeClr val="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lvl="1" algn="just" eaLnBrk="1" hangingPunct="1"/>
            <a:r>
              <a:rPr lang="es-ES" sz="1800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PENTAZOCINA, CICLAZOCINA. </a:t>
            </a:r>
            <a:endParaRPr lang="es-ES" sz="1800" smtClean="0">
              <a:solidFill>
                <a:srgbClr val="00006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3333FF"/>
                </a:solidFill>
                <a:latin typeface="Arial Black" pitchFamily="34" charset="0"/>
                <a:cs typeface="Times New Roman" charset="0"/>
              </a:rPr>
              <a:t>HIPNOANALGÉSICOS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: 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DEXTROPOPOXIFENO.</a:t>
            </a:r>
            <a:r>
              <a:rPr lang="es-ES" sz="2800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4770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CODEINA</a:t>
            </a:r>
          </a:p>
        </p:txBody>
      </p:sp>
      <p:sp>
        <p:nvSpPr>
          <p:cNvPr id="83971" name="Rectangle 1027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3972" name="Rectangle 1028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3973" name="Rectangle 1029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3974" name="Picture 1030" descr="http://www.geocities.com/HotSprings/3515/codei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" t="15753" b="9032"/>
          <a:stretch>
            <a:fillRect/>
          </a:stretch>
        </p:blipFill>
        <p:spPr bwMode="auto">
          <a:xfrm>
            <a:off x="1600200" y="838200"/>
            <a:ext cx="7086600" cy="593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Rectangle 1031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4770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HEROINA</a:t>
            </a:r>
          </a:p>
        </p:txBody>
      </p:sp>
      <p:sp>
        <p:nvSpPr>
          <p:cNvPr id="84995" name="Rectangle 1027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4996" name="Picture 1028" descr="http://www.geocities.com/HotSprings/3515/heroi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t="16322" b="8989"/>
          <a:stretch>
            <a:fillRect/>
          </a:stretch>
        </p:blipFill>
        <p:spPr bwMode="auto">
          <a:xfrm>
            <a:off x="1447800" y="838200"/>
            <a:ext cx="71628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1029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4770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NALOXONA</a:t>
            </a:r>
          </a:p>
        </p:txBody>
      </p:sp>
      <p:sp>
        <p:nvSpPr>
          <p:cNvPr id="86019" name="Rectangle 1027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0" name="Rectangle 1028"/>
          <p:cNvSpPr>
            <a:spLocks noChangeArrowheads="1"/>
          </p:cNvSpPr>
          <p:nvPr/>
        </p:nvSpPr>
        <p:spPr bwMode="auto">
          <a:xfrm>
            <a:off x="1795463" y="46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1" name="Rectangle 1029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2" name="Rectangle 1030"/>
          <p:cNvSpPr>
            <a:spLocks noChangeArrowheads="1"/>
          </p:cNvSpPr>
          <p:nvPr/>
        </p:nvSpPr>
        <p:spPr bwMode="auto">
          <a:xfrm>
            <a:off x="1909763" y="1200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86023" name="Rectangle 1031"/>
          <p:cNvSpPr>
            <a:spLocks noChangeArrowheads="1"/>
          </p:cNvSpPr>
          <p:nvPr/>
        </p:nvSpPr>
        <p:spPr bwMode="auto">
          <a:xfrm>
            <a:off x="2138363" y="838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6024" name="Picture 1032" descr="http://www.geocities.com/HotSprings/3515/naloxo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9" t="4465" b="8173"/>
          <a:stretch>
            <a:fillRect/>
          </a:stretch>
        </p:blipFill>
        <p:spPr bwMode="auto">
          <a:xfrm>
            <a:off x="2138363" y="838200"/>
            <a:ext cx="48672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5" name="Rectangle 1033"/>
          <p:cNvSpPr>
            <a:spLocks noChangeArrowheads="1"/>
          </p:cNvSpPr>
          <p:nvPr/>
        </p:nvSpPr>
        <p:spPr bwMode="auto">
          <a:xfrm>
            <a:off x="2138363" y="838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86026" name="Picture 1034" descr="http://www.geocities.com/HotSprings/3515/naloxona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9" t="5571" b="8173"/>
          <a:stretch>
            <a:fillRect/>
          </a:stretch>
        </p:blipFill>
        <p:spPr bwMode="auto">
          <a:xfrm>
            <a:off x="1752600" y="838200"/>
            <a:ext cx="6400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7" name="Rectangle 1035"/>
          <p:cNvSpPr>
            <a:spLocks noChangeArrowheads="1"/>
          </p:cNvSpPr>
          <p:nvPr/>
        </p:nvSpPr>
        <p:spPr bwMode="auto">
          <a:xfrm>
            <a:off x="2138363" y="838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NARCÓTICO QUE PROCEDE DE LA DESECACIÓN DEL JUGO DE LAS CÁPSULAS VERDES DE LA AMAPOLA DEL OPIO, </a:t>
            </a:r>
            <a:r>
              <a:rPr lang="es-ES" sz="2800" b="1" smtClean="0">
                <a:solidFill>
                  <a:srgbClr val="993300"/>
                </a:solidFill>
                <a:cs typeface="Times New Roman" charset="0"/>
              </a:rPr>
              <a:t>PAPAVER SOMNIFERUM.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 CRECE PRINCIPALMENTE EN TURQUÍA E INDIA.</a:t>
            </a:r>
            <a:r>
              <a:rPr lang="es-ES" sz="2400" smtClean="0">
                <a:solidFill>
                  <a:schemeClr val="tx2"/>
                </a:solidFill>
                <a:cs typeface="Times New Roman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EN SU FORMA COMERCIAL, ES UNA MASA REDONDA DE COLOR CASTAÑO, PEGAJOSA  BLANDA, AUNQUE SU INTERIOR SE ENDURECE CON EL TIEMPO.</a:t>
            </a:r>
            <a:r>
              <a:rPr lang="es-ES" sz="2400" smtClean="0">
                <a:solidFill>
                  <a:schemeClr val="tx2"/>
                </a:solidFill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715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SE PROCESA EN EL ALCALOIDE MORFINA, ANALGÉSICO MÁS IMPORTANTE EN LA PRÁCTICA MÉDICA, AUNQUE EN LA ACTUALIDAD SE DISPONE DE SUSTITUTOS SINTÉTICOS COMO LA PETIDINA.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3366"/>
                </a:solidFill>
                <a:cs typeface="Times New Roman" charset="0"/>
              </a:rPr>
              <a:t>LA HEROÍNA, UN DERIVADO DE LA MORFINA, TRES VECES MÁS POTENTE.</a:t>
            </a: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LA CODEÍNA  OTRO ALCALOIDE OPIÁCEO  IMPORTANTE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.</a:t>
            </a:r>
            <a:r>
              <a:rPr lang="es-ES" sz="4000" smtClean="0">
                <a:solidFill>
                  <a:schemeClr val="tx2"/>
                </a:solidFill>
              </a:rPr>
              <a:t> </a:t>
            </a:r>
            <a:endParaRPr lang="es-MX" sz="4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LAS MOLÉCULAS DE OPIÁCEOS TIENEN PROPIEDADES ANALGÉSICAS SIMILARES A LOS COMPUESTOS LLAMADOS </a:t>
            </a:r>
            <a:r>
              <a:rPr lang="es-ES" b="1" smtClean="0">
                <a:solidFill>
                  <a:srgbClr val="003399"/>
                </a:solidFill>
                <a:cs typeface="Times New Roman" charset="0"/>
              </a:rPr>
              <a:t>ENDORFINAS O ENCEFALINAS</a:t>
            </a:r>
            <a:r>
              <a:rPr lang="es-ES" b="1" smtClean="0">
                <a:solidFill>
                  <a:srgbClr val="990033"/>
                </a:solidFill>
                <a:cs typeface="Times New Roman" charset="0"/>
              </a:rPr>
              <a:t> PRODUCIDOS EN EL ORGANISMO. CON UNA ESTRUCTURA SIMILAR, OCUPAN MUCHOS DE LOS RECEPTORES NERVIOSOS DE ÉSTAS Y PROPORCIONAN EL MISMO EFECTO ANALGÉSICO</a:t>
            </a:r>
            <a:r>
              <a:rPr lang="es-MX" b="1" smtClean="0">
                <a:solidFill>
                  <a:srgbClr val="990033"/>
                </a:solidFill>
                <a:cs typeface="Times New Roman" charset="0"/>
              </a:rPr>
              <a:t>.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 </a:t>
            </a:r>
            <a:r>
              <a:rPr lang="es-ES" sz="3600" smtClean="0">
                <a:solidFill>
                  <a:schemeClr val="tx2"/>
                </a:solidFill>
                <a:cs typeface="Times New Roman" charset="0"/>
              </a:rPr>
              <a:t> </a:t>
            </a:r>
            <a:endParaRPr lang="es-MX" sz="3600" smtClean="0">
              <a:solidFill>
                <a:schemeClr val="tx2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ES" sz="3600" b="1" smtClean="0">
                <a:solidFill>
                  <a:srgbClr val="003366"/>
                </a:solidFill>
                <a:cs typeface="Times New Roman" charset="0"/>
              </a:rPr>
              <a:t>OPIO</a:t>
            </a:r>
            <a:endParaRPr lang="es-MX" sz="3600" b="1" smtClean="0">
              <a:solidFill>
                <a:srgbClr val="003366"/>
              </a:solidFill>
              <a:cs typeface="Times New Roman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LOS OPIÁCEOS PRODUCEN  SENSACIÓN DE PLACER Y EUFORIA, PERO </a:t>
            </a:r>
            <a:r>
              <a:rPr lang="es-MX" sz="2800" b="1" smtClean="0">
                <a:solidFill>
                  <a:srgbClr val="990033"/>
                </a:solidFill>
                <a:cs typeface="Times New Roman" charset="0"/>
              </a:rPr>
              <a:t>A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 MAYOR  EMPLEO MAYOR </a:t>
            </a:r>
            <a:r>
              <a:rPr lang="es-MX" sz="2800" b="1" smtClean="0">
                <a:solidFill>
                  <a:srgbClr val="990033"/>
                </a:solidFill>
                <a:cs typeface="Times New Roman" charset="0"/>
              </a:rPr>
              <a:t>C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ANTIDAD  DEMANDADA POR EL ORGANISMO PARA ALCANZAR EL MISMO   BIENESTAR.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SU RETIRADA ORIGINA MUCHAS ALTERACIONES, POR LO QUE LOS ADICTOS MANTIENEN SU CONSUMO CON </a:t>
            </a:r>
            <a:r>
              <a:rPr lang="es-MX" sz="2800" b="1" smtClean="0">
                <a:solidFill>
                  <a:srgbClr val="003366"/>
                </a:solidFill>
                <a:cs typeface="Times New Roman" charset="0"/>
              </a:rPr>
              <a:t>A</a:t>
            </a:r>
            <a:r>
              <a:rPr lang="es-ES" sz="2800" b="1" smtClean="0">
                <a:solidFill>
                  <a:srgbClr val="003366"/>
                </a:solidFill>
                <a:cs typeface="Times New Roman" charset="0"/>
              </a:rPr>
              <a:t> FIN DE EVITAR  EFECTOS ADVERSOS, MÁS QUE EL ESTADO INICIAL DE EUFORIA.</a:t>
            </a:r>
            <a:r>
              <a:rPr lang="es-ES" sz="2800" b="1" smtClean="0">
                <a:solidFill>
                  <a:srgbClr val="990033"/>
                </a:solidFill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LAS COMPLICACIONES RESPIRATORIAS, </a:t>
            </a:r>
            <a:r>
              <a:rPr lang="es-MX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LA CAIDA</a:t>
            </a:r>
            <a:r>
              <a:rPr lang="es-ES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 DE PRESIÓN SANGUÍNEA LA MALNUTRICIÓN, </a:t>
            </a:r>
            <a:r>
              <a:rPr lang="es-MX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SON </a:t>
            </a:r>
            <a:r>
              <a:rPr lang="es-ES" sz="2400" b="1" smtClean="0">
                <a:solidFill>
                  <a:srgbClr val="990033"/>
                </a:solidFill>
                <a:latin typeface="AlgerianBasD" pitchFamily="82" charset="0"/>
                <a:cs typeface="Times New Roman" charset="0"/>
              </a:rPr>
              <a:t>  TRASTORNOS ASOCIADOS A LA ADICCIÓN.</a:t>
            </a:r>
            <a:r>
              <a:rPr lang="es-ES" sz="2400" smtClean="0">
                <a:solidFill>
                  <a:schemeClr val="tx2"/>
                </a:solidFill>
              </a:rPr>
              <a:t> </a:t>
            </a:r>
            <a:endParaRPr lang="es-MX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1722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CULTIVO MUNDIAL DEL OPIO</a:t>
            </a:r>
          </a:p>
        </p:txBody>
      </p:sp>
      <p:sp>
        <p:nvSpPr>
          <p:cNvPr id="91139" name="Rectangle 5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91140" name="Picture 4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8738"/>
            <a:ext cx="6096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7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91142" name="Picture 6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8738"/>
            <a:ext cx="6096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Rectangle 9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91144" name="Picture 8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8738"/>
            <a:ext cx="60960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Picture 10" descr="http://www.geocities.com/HotSprings/3515/fig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7848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1722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CULTIVO MUNDIAL DEL OPIO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295400" y="990600"/>
          <a:ext cx="7696200" cy="555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Fotografía de Photo Editor" r:id="rId3" imgW="2228571" imgH="1609524" progId="MSPhotoEd.3">
                  <p:embed/>
                </p:oleObj>
              </mc:Choice>
              <mc:Fallback>
                <p:oleObj name="Fotografía de Photo Editor" r:id="rId3" imgW="2228571" imgH="1609524" progId="MSPhotoEd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7696200" cy="555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CC3300"/>
                </a:solidFill>
              </a:rPr>
              <a:t>TOXICOMANIAS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APETENCIA ANORMAL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Y PROLONGADA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HACIA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SUSTANCIAS TÓXICAS O DROGAS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CONOCIDAS ACCIDENTALMENTE O EN BUSCA VOLUNTARIA UN DE EFECTO ANALGESICO-EUFORICO-ONIRICO, QUE TERMINAN EN UN HABITO TIRÁNICO QUE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LLEVA A UN AUMENTO PAULATINO DE LA DOSIS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24900" cy="5334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ESTADO PSICOLÓGICO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 VECES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FÍSICO CARACTERIZADO POR LA NECESIDAD COMPULSIVA DE CONSUMIR UNA DROGA PARA EXPERIMENTAR SUS EFECTOS PSICOLÓGICOS.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LA ADICCIÓN ES UNA FORMA GRAVE DE DEPENDENCIA EN LA QUE SUELE HABER UNA ACUSADA DEPENDENCIA FÍSICA.</a:t>
            </a:r>
            <a:r>
              <a:rPr lang="es-ES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 lang="es-MX" smtClean="0">
              <a:solidFill>
                <a:srgbClr val="0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01100" cy="4572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EL TÓXICO PROVOCA ALTERACIONES FISIOLÓGICAS EN EL ORGANISMO, COMO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ES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LA APARICIÓN DEL 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</a:rPr>
              <a:t>FENÓMENO DE TOLERANCIA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(CUANDO SON NECESARIAS DOSIS CADA VEZ MÁS ELEVADAS PARA CONSEGUIR EL MISMO EFECTO)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 advAuto="0"/>
      <p:bldP spid="1536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4900" cy="3962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SÍNDROME DE ABSTINENCIA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AL DESAPARECER LOS EFECTOS. SE MANIFIESTA POR LA APARICIÓN DE NÁUSEAS, DIARREA O DOLOR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ESTOS SÍNTOMAS VARIA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SEGÚN EL TÓXICO CONSUMIDO.</a:t>
            </a:r>
            <a:r>
              <a:rPr lang="es-ES" sz="2800" smtClean="0">
                <a:solidFill>
                  <a:srgbClr val="000000"/>
                </a:solidFill>
              </a:rPr>
              <a:t> </a:t>
            </a:r>
            <a:endParaRPr lang="es-ES" sz="2800" smtClean="0"/>
          </a:p>
          <a:p>
            <a:pPr eaLnBrk="1" hangingPunct="1"/>
            <a:endParaRPr lang="es-ES" sz="2800" smtClean="0"/>
          </a:p>
        </p:txBody>
      </p:sp>
    </p:spTree>
    <p:extLst>
      <p:ext uri="{BB962C8B-B14F-4D97-AF65-F5344CB8AC3E}">
        <p14:creationId xmlns:p14="http://schemas.microsoft.com/office/powerpoint/2010/main" val="353208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1600"/>
            <a:ext cx="8134350" cy="4114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DEPENDENCIA PSICOLÓGICA</a:t>
            </a:r>
            <a:r>
              <a:rPr lang="es-ES" b="1" smtClean="0">
                <a:solidFill>
                  <a:srgbClr val="660066"/>
                </a:solidFill>
                <a:latin typeface="Arial Black" pitchFamily="34" charset="0"/>
              </a:rPr>
              <a:t>,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</a:rPr>
              <a:t> O HABITUACIÓN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, CONSISTE EN UNA FUERTE COMPULSIÓN HACIA EL CONSUMO DE LA SUSTANCIA, AUNQUE NO SE DESARROLLE SÍNDROME DE ABSTINENCIA.</a:t>
            </a:r>
            <a:endParaRPr lang="es-MX" sz="4400" smtClean="0">
              <a:solidFill>
                <a:schemeClr val="tx2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06513"/>
          </a:xfrm>
        </p:spPr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sp>
        <p:nvSpPr>
          <p:cNvPr id="4" name="3 Y"/>
          <p:cNvSpPr/>
          <p:nvPr/>
        </p:nvSpPr>
        <p:spPr>
          <a:xfrm>
            <a:off x="755650" y="404813"/>
            <a:ext cx="612775" cy="61277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8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648700" cy="5716587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ANTIGÜEDAD A  ALGUNAS PLANTAS LE ATRIBUIAN EFECTOS “DIVINIZADORES”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ADORMIDERA CULTIVADA POR EGIPCIOS PARA EXTRAER OPIO Y FABRICAR FILTROS Y BREBAJES SEDANTES.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ILIADA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DE HOMERO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“HELENA”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HIJA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ZEUS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DÁ</a:t>
            </a:r>
            <a:r>
              <a:rPr lang="es-MX" sz="28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UN BREBAJE</a:t>
            </a:r>
            <a:r>
              <a:rPr lang="es-MX" sz="24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MENELAO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PARA PROPORCIONARLE “EL OLVIDO A SUS MALES”</a:t>
            </a:r>
          </a:p>
        </p:txBody>
      </p:sp>
    </p:spTree>
    <p:extLst>
      <p:ext uri="{BB962C8B-B14F-4D97-AF65-F5344CB8AC3E}">
        <p14:creationId xmlns:p14="http://schemas.microsoft.com/office/powerpoint/2010/main" val="34219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724900" cy="564515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FARMACOPEA DEL SIGLO XV UTILIZABA EL </a:t>
            </a:r>
            <a:r>
              <a:rPr lang="es-ES" b="1" smtClean="0">
                <a:latin typeface="Arial Black" pitchFamily="34" charset="0"/>
              </a:rPr>
              <a:t>LAÚDANO: </a:t>
            </a:r>
            <a:r>
              <a:rPr lang="es-ES" smtClean="0">
                <a:latin typeface="Arial Black" pitchFamily="34" charset="0"/>
              </a:rPr>
              <a:t>NOMBRE DE VARIAS PREPARACIONES O TINTURA DE OPIO: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“DISCORDIO DE FRASCATOR”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HOJARASCA Y RAMAS MENUDAS CON OPIO Y OTRAS SUSTANCIAS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.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“LÁUDANO DE SYNDENHAM”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PREPARACIÓN DE OPIO, AZFRÁN, VINO BLANCO Y OTRAS SUSTANCIAS.</a:t>
            </a:r>
            <a:r>
              <a:rPr lang="es-ES" smtClean="0"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ES" smtClean="0">
                <a:latin typeface="Arial Black" pitchFamily="34" charset="0"/>
              </a:rPr>
              <a:t>EL LAÚDANO DE ROUSSEAU. </a:t>
            </a:r>
          </a:p>
        </p:txBody>
      </p:sp>
    </p:spTree>
    <p:extLst>
      <p:ext uri="{BB962C8B-B14F-4D97-AF65-F5344CB8AC3E}">
        <p14:creationId xmlns:p14="http://schemas.microsoft.com/office/powerpoint/2010/main" val="39107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4350" cy="4318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EN LA INDIA SE CULTIVÓ EL CAÑAMO “CANNABIS SATIVA” PARA PROBAR LA EXALTACIÓN DIONISIACA (DIOS DIONISO) EN ACTOS RELIGIOSOS. 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</a:rPr>
              <a:t>DIONISO, EL DIOS GRIEGO DEL VINO, IDENTIFICADO CON BACO, Y  LIBER EN LA MITOLOGÍA ROMANA, EL DIOS ROMANO DEL VINO.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A INICIOS DEL SIGLO XIX APARECE EL OPIO Y EL HASCHIS EN OCCIDENTE CONOCIENDOSE A TRAVÉS DE LA LITERATURA DE  ESTETAS Y POETAS COMO : TOMAS DE QUINCEY, GAUTIER, BAUDELAIRE.</a:t>
            </a:r>
          </a:p>
        </p:txBody>
      </p:sp>
    </p:spTree>
    <p:extLst>
      <p:ext uri="{BB962C8B-B14F-4D97-AF65-F5344CB8AC3E}">
        <p14:creationId xmlns:p14="http://schemas.microsoft.com/office/powerpoint/2010/main" val="1774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93175" cy="6096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r>
              <a:rPr lang="es-MX" sz="1600" b="1" smtClean="0">
                <a:solidFill>
                  <a:srgbClr val="CC3300"/>
                </a:solidFill>
                <a:latin typeface="Arial Black" pitchFamily="34" charset="0"/>
              </a:rPr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8839200" cy="54959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EN I840 </a:t>
            </a:r>
            <a:r>
              <a:rPr lang="es-PA" smtClean="0">
                <a:solidFill>
                  <a:srgbClr val="000066"/>
                </a:solidFill>
                <a:latin typeface="Arial Black" pitchFamily="34" charset="0"/>
              </a:rPr>
              <a:t>JACQUES JOSEPH MOREAU DE TOURS (1804-1884),..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 UN MEDICO ALIENISTA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 FRANCES PUBLICA SUS ESTUDIOS SOBRE LOS EFECTOS ALUCINATORIOS DEL “HASCHIS”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chemeClr val="accent2"/>
                </a:solidFill>
                <a:latin typeface="Arial Black" pitchFamily="34" charset="0"/>
              </a:rPr>
              <a:t>FUE EL PRIMERO EN DESCRIBIR UN CUADRO PSICÓTICO INDUCIDO POR ESTA DROGA (EL HASCHIS).</a:t>
            </a:r>
            <a:r>
              <a:rPr lang="es-MX" sz="2800" smtClean="0">
                <a:solidFill>
                  <a:srgbClr val="993300"/>
                </a:solidFill>
                <a:latin typeface="Arial Black" pitchFamily="34" charset="0"/>
              </a:rPr>
              <a:t>= 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</a:rPr>
              <a:t>COMPOSICIÓN DE SUMIDADES FLORIDAS Y OTRAS PARTES DE CIERTA VARIEDAD DE CAÑAMO CON  SUSTANCIAS AZUCARADAS Y AROMÁTICAS QUE PRODUCEN UNA EMBRIAGUEZ ESPECIAL. </a:t>
            </a: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SE FUMA MEZCLADO CON TABACO, MARIHUANA.</a:t>
            </a:r>
          </a:p>
        </p:txBody>
      </p:sp>
    </p:spTree>
    <p:extLst>
      <p:ext uri="{BB962C8B-B14F-4D97-AF65-F5344CB8AC3E}">
        <p14:creationId xmlns:p14="http://schemas.microsoft.com/office/powerpoint/2010/main" val="17275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7620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28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53450" cy="5113338"/>
          </a:xfrm>
        </p:spPr>
        <p:txBody>
          <a:bodyPr/>
          <a:lstStyle/>
          <a:p>
            <a:pPr algn="just"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CON EL AUGE DE LA INDUSTRIA QUÍMICA Y FARMACOPEA LA ALERTA MEDICA SE ENCIENDE SOBRE TODO POR EL USO DE ALCALOIDES DEL OPIO “MORFINA, CODEINA, HEROÍNA” Y LA COCAINA.</a:t>
            </a:r>
            <a:endParaRPr lang="es-ES" sz="360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r>
              <a:rPr lang="es-MX" sz="1600" b="1" smtClean="0">
                <a:solidFill>
                  <a:srgbClr val="CC3300"/>
                </a:solidFill>
              </a:rPr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48700" cy="4724400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A FINES DEL SIGLO XIX E INICIOS DEL XX APARECEN LEGIONES DE TOXICOMANOS: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MORFINOMANOS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COCAINOMANOS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HEROINOMANOS</a:t>
            </a: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GENERANDOSE UN GIGANTESCO  PROBLEMA SOCIAL.</a:t>
            </a:r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/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96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382000" cy="5791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es-MX" sz="2000" smtClean="0">
              <a:solidFill>
                <a:srgbClr val="840218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NOMBRE COMÚN DE DOS (2) PLANTAS DE LA FAMILIA DE LAS SOLANÁCEAS. SUS HOJAS, UNA VEZ CURADAS, SE FUMAN, SE MASTICAN O SE ASPIRAN EN FORMA DE RAPÉ,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PARA EXPERIMENTAR UNA VARIEDAD DE EFECTOS. 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CONTIENE UN ALCALOIDE: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LA NICOTINA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SUSTANCIA ADICTIVA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.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EN OCASIONES, SE HA UTILIZADO COMO INSECTICIDA.</a:t>
            </a:r>
          </a:p>
        </p:txBody>
      </p:sp>
    </p:spTree>
    <p:extLst>
      <p:ext uri="{BB962C8B-B14F-4D97-AF65-F5344CB8AC3E}">
        <p14:creationId xmlns:p14="http://schemas.microsoft.com/office/powerpoint/2010/main" val="7655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20675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PLANTA DEL TABACO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524000" y="620713"/>
          <a:ext cx="6503988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Fotografía de Photo Editor" r:id="rId3" imgW="2029108" imgH="2010056" progId="">
                  <p:embed/>
                </p:oleObj>
              </mc:Choice>
              <mc:Fallback>
                <p:oleObj name="Fotografía de Photo Editor" r:id="rId3" imgW="2029108" imgH="20100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555"/>
                      <a:stretch>
                        <a:fillRect/>
                      </a:stretch>
                    </p:blipFill>
                    <p:spPr bwMode="auto">
                      <a:xfrm>
                        <a:off x="1524000" y="620713"/>
                        <a:ext cx="6503988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26475" cy="4230688"/>
          </a:xfrm>
        </p:spPr>
        <p:txBody>
          <a:bodyPr/>
          <a:lstStyle/>
          <a:p>
            <a:pPr algn="just" eaLnBrk="1" hangingPunct="1"/>
            <a:r>
              <a:rPr lang="es-ES" sz="40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PLANTA DEL TABACO SE ORIGINÓ EN EL HEMISFERIO OCCIDENTAL. LA ESPECIE MÁS CULTIVADA Y COSECHADA  ES LA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40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NICOTIANA TABACUM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0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2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648700" cy="57165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EL TABACO FUE UTILIZADO POR LOS INDIOS DE MÉXICO Y PERÚ EN SUS CEREMONIAS, CON FINES MEDICINALES Y PARA ALIVIAR LAS PUNZADAS POR EL HAMBRE DURANTE LAS HAMBRUNAS.</a:t>
            </a:r>
            <a:r>
              <a:rPr lang="es-ES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buFontTx/>
              <a:buNone/>
            </a:pPr>
            <a:endParaRPr lang="es-ES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6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CURIOSIDAD A LO OCULTO-LO PROHIBIDO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ATRACCIÓN HACIA UNA CONDUCTA DE RIESGO.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NECESIDAD DE EXPERIENCIAS NUEVAS.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EVASIÓN PARA LIBERAR TENSIONES.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DESEO DE ACCEDER AL MUNDO DE LOS ADULTOS.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COMBATIR EL ABURRIMIENTO.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UN EFECTO AFRODISÍACO.</a:t>
            </a:r>
          </a:p>
          <a:p>
            <a:pPr eaLnBrk="1" hangingPunct="1"/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MX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COLÓN  LO INTRODUJO EN EUROPA A PRINCIPIOS DEL SIGLO XVII. SU IMPORTANCIA SOCIAL  CRECIÓ CON LOS AÑOS, HASTA EL PUNTO DE SER DISTINTIVO DE LA "MUJER MODERNA O LIBERADA" A PRINCIPIOS DEL SIGLO XX.</a:t>
            </a:r>
            <a:r>
              <a:rPr lang="es-ES" sz="4000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3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DÉCADA DE LOS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AÑOS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60 LA INVESTIGACIÓN MÉDICA SOBRE LOS EFECTOS ADVERSOS PARA LA SALUD POR EL TABACO, 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FUERON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AMPLIAMENTE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DIFUNDIDOS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22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ctr" eaLnBrk="1" hangingPunct="1"/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DIVULGACIÓN SE DIRIGIÓ HACIA LOS DAÑOS A LA SALUD ASOCIADOS CON FUMAR CIGARRILLOS. NO HACIA EL  TABACO QUE NO SE FUMA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025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48700" cy="5410200"/>
          </a:xfrm>
        </p:spPr>
        <p:txBody>
          <a:bodyPr/>
          <a:lstStyle/>
          <a:p>
            <a:pPr algn="just" eaLnBrk="1" hangingPunct="1"/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LAS ACCIONES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HACIA EL  TABACO QUE NO SE FUMA, SE HA</a:t>
            </a:r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INCREMENTADO, CON</a:t>
            </a:r>
            <a:r>
              <a:rPr lang="es-MX" sz="4400" smtClean="0">
                <a:solidFill>
                  <a:schemeClr val="tx2"/>
                </a:solidFill>
                <a:cs typeface="Arial" charset="0"/>
              </a:rPr>
              <a:t>: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  <a:endParaRPr lang="es-MX" sz="4400" smtClean="0">
              <a:solidFill>
                <a:schemeClr val="tx2"/>
              </a:solidFill>
              <a:cs typeface="Arial" charset="0"/>
            </a:endParaRPr>
          </a:p>
          <a:p>
            <a:pPr algn="just" eaLnBrk="1" hangingPunct="1"/>
            <a:r>
              <a:rPr lang="es-ES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INSISTENCIA EN MANTENER AMBIENTES LIBRES DE HUMO</a:t>
            </a:r>
            <a:r>
              <a:rPr lang="es-MX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7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MX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(2)</a:t>
            </a: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DISPONIBILIDAD DE PRODUCTOS DE TABACO </a:t>
            </a:r>
            <a:endParaRPr lang="es-MX" sz="2800" b="1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INCREMENTO DE LA PUBLICIDAD DE  MODELOS ATLÉTICOS Y VARONILES QUE USAN Y PROMOCIONAN PRODUCTOS PARA MASCAR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b="1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FALSA CREENCIA EN QUE EL TABACO QUE NO SE FUMA ES UNA ALTERNATIVA SEGURA PARA QUIENES QUIEREN DEJAR DE FUMAR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PERO QUE BUSCAN  LOS EFECTOS DE LA NICOTINA EN EL TABACO.</a:t>
            </a:r>
            <a:r>
              <a:rPr lang="es-ES" sz="2800" b="1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2800" b="1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096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TABACO-NICOTINA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1225" cy="50419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ALCALOIDE LÍQUIDO, OLEOSO, E INCOLORO,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C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10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H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14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2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PRINCIPAL COMPONENTE QUÍMICO ACTIVO DEL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TABACO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.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SE UTILIZA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AGRICULTURA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 UN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INSECTICIDA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Y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QUÍMICA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FUENTE DE ÁCIDO NICOTÍNICO,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EL CUAL SE OBTIENE POR OXIDACIÓN DE LA NICOTINA.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3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TABACO-NICOTINA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LOS FUMADORES DE TABACO ABSORBEN PEQUEÑAS CANTIDADES DE NICOTINA A PARTIR DEL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800000"/>
                </a:solidFill>
                <a:latin typeface="Arial Black" pitchFamily="34" charset="0"/>
              </a:rPr>
              <a:t>HUMO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INHALADO, Y EXPERIMENTAN EFECTOS FISIOLÓGICOS. </a:t>
            </a:r>
            <a:endParaRPr lang="es-MX" sz="28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EN PEQUEÑAS DOSIS LA NICOTINA ES UN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ESTIMULANTE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NERVIOSO, ESPECIALMENTE DEL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SISTEMA NERVIOSO VEGETATIVO</a:t>
            </a:r>
            <a:r>
              <a:rPr lang="es-MX" b="1" smtClean="0">
                <a:solidFill>
                  <a:srgbClr val="800000"/>
                </a:solidFill>
                <a:latin typeface="Arial Black" pitchFamily="34" charset="0"/>
              </a:rPr>
              <a:t>.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FAVORE</a:t>
            </a: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CE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 LA LIBERACIÓN DE ADRENALINA Y  OTRAS SUSTANCIAS DEL ORGANISMO.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28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4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858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</a:t>
            </a:r>
            <a:r>
              <a:rPr lang="es-ES" b="1" smtClean="0">
                <a:solidFill>
                  <a:srgbClr val="660066"/>
                </a:solidFill>
              </a:rPr>
              <a:t>NICOTINA</a:t>
            </a:r>
            <a:endParaRPr lang="es-MX" b="1" smtClean="0">
              <a:solidFill>
                <a:srgbClr val="660066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EN GRANDES DOSIS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PARALIZA EL S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UTONOMO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IMPIDIENDO LA TRANSMISIÓN DE IMPULSOS A TRAVÉS DE LOS ESPACIOS SINÁPTICOS.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DOSIS AÚN MAYORES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PUEDEN PRODUCIR CONVULSIONES Y MUERTE.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PRODUCE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ADICCIÓN FÍSICA Y PSÍQUICA.</a:t>
            </a:r>
          </a:p>
          <a:p>
            <a:pPr eaLnBrk="1" hangingPunct="1">
              <a:buFontTx/>
              <a:buNone/>
            </a:pPr>
            <a:endParaRPr lang="es-MX" b="1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3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11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NICOTINA TIENE EFECTOS ESTIMULANTES Y DEPRESIVOS SOBRE EL CUERPO. </a:t>
            </a:r>
            <a:endParaRPr lang="es-MX" sz="2800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INCREMENTA EL TONO Y LA MOTILIDAD INTESTINAL JUNTO CON LAS SECRECIONES SALIVALES Y BRONQUIALES. </a:t>
            </a:r>
            <a:endParaRPr lang="es-MX" sz="2800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ESTIMULACIÓN AL SISTEMA NERVIOSO CENTRAL PUEDE CAUSAR TEMBLORES AL CONSUMIDOR SIN EXPERIENCIA O HASTA   CONVULSIONES CON DOSIS ALTAS.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0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7249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 LA ESTIMULACIÓN SIGUE UNA FASE QUE DEPRIME LOS M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.M.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RESPIRATORIOS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COMO AGENTE PRODUCTOR DE EUFORIA, PROVOCA EXCITACIÓN Y RELAJACIÓN EN SITUACIONES ESTRESANTES.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PROMEDIO, EL USO DEL TABACO </a:t>
            </a:r>
            <a:r>
              <a:rPr lang="es-ES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INCREMENTA LA FRECUENCIA CARDÍACA ENTRE 10 Y 20 LATIDOS POR MINUTO E INCREMENTA LA PRESIÓN ARTERIAL ENTRE 5 Y 10 </a:t>
            </a:r>
            <a:r>
              <a:rPr lang="es-MX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m.m./Hg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(PORQUE CONTRAE LOS VASOS SANGUÍNEOS).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78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</a:t>
            </a:r>
            <a:r>
              <a:rPr lang="es-MX" sz="1800" smtClean="0">
                <a:solidFill>
                  <a:srgbClr val="003366"/>
                </a:solidFill>
                <a:latin typeface="Arial Black" pitchFamily="34" charset="0"/>
              </a:rPr>
              <a:t>.(2)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INCREMENTAR VIGENCIAS DE LIBERTAD E INDEPENDENCIA.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REBELDIA HACIA LOS PATRONES FAMILIARES.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VENGANZA HACIA LOS PADRES.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INCREMENTAR LA CAPACIDAD FÍSICA E INTELECTUAL.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AUMENTAR LA CREATIVIDAD ARTÍSTICA.</a:t>
            </a:r>
          </a:p>
          <a:p>
            <a:pPr eaLnBrk="1" hangingPunct="1"/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TABACO- </a:t>
            </a:r>
            <a:r>
              <a:rPr lang="es-ES" sz="36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NICOTINA</a:t>
            </a:r>
            <a:endParaRPr lang="es-MX" sz="3600" smtClean="0">
              <a:solidFill>
                <a:srgbClr val="99330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72500" cy="3810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INCREMENTA LA DIAFORESIS, (SUDORACIÓN)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SU EFECTO SOBRE EL 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PRODUCE 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NAUSEAS Y  DIARREA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ELEVA EL NIVEL DE GLUCOSA EN LA SANGRE E INCREMENTA LA PRODUCCIÓN DE INSULINA.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7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724900" cy="5759450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USO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TABACO Y LA EXPOSICIÓN A ÉSTE ACELERA ENFERMEDAD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ES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36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LAS ARTERIAS CORONARIAS Y LA ÚLCERA PÉPTICA.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ESTÁ ASOCIADO CON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TRASTORNOS REPRODUCTIVOS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REFLUJO ESOFÁGICO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C.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HIPERTENSIÓN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ARTERIAL.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ENFERMEDAD Y MUERTE FETAL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Y CON LA CICATRIZACIÓN LENTA DE LAS HERIDAS</a:t>
            </a: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20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762000"/>
            <a:ext cx="7772400" cy="5867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0033"/>
                </a:solidFill>
              </a:rPr>
              <a:t>ACELERA ENFERMEDADES COMO:</a:t>
            </a:r>
            <a:r>
              <a:rPr lang="es-MX" smtClean="0"/>
              <a:t> </a:t>
            </a:r>
            <a:endParaRPr lang="es-ES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5062" name="Picture 6" descr="Tabaco y enfermedad vascula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762000" y="1447800"/>
            <a:ext cx="7848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0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3300"/>
                </a:solidFill>
              </a:rPr>
              <a:t>RIESGO DE CÁNCER Y ADICCIÓN</a:t>
            </a:r>
            <a:endParaRPr lang="es-ES" b="1" smtClean="0">
              <a:solidFill>
                <a:srgbClr val="9933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6085" name="Picture 5" descr="Tabaco y sustancias químicas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066800" y="1766888"/>
            <a:ext cx="61722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765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EL TABACO Y SUS  COMPONENTES AUMENTAN EL RIESGO DE VARIOS TIPOS DE CÁNCER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PULMÓN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BOCA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LARINGE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ESÓFAGO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y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PÁNCREAS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VEJIGA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RIÑÓN Y CUELLO UTERINO.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FUMAR AUMENTA EL RIESGO DE ATAQUES CARDÍACOS, EMBOLIAS Y ENFERMEDAD PULMONAR CRÓNICA. </a:t>
            </a:r>
          </a:p>
        </p:txBody>
      </p:sp>
    </p:spTree>
    <p:extLst>
      <p:ext uri="{BB962C8B-B14F-4D97-AF65-F5344CB8AC3E}">
        <p14:creationId xmlns:p14="http://schemas.microsoft.com/office/powerpoint/2010/main" val="21140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003366"/>
                </a:solidFill>
                <a:cs typeface="Times New Roman" pitchFamily="18" charset="0"/>
              </a:rPr>
              <a:t>TABACO Y CÁNCER</a:t>
            </a:r>
            <a:r>
              <a:rPr lang="es-ES" smtClean="0"/>
              <a:t>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8133" name="Picture 5" descr="Tabaco y cánce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533400" y="1676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8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RIESGOS DE SALUD OCASIONADOS POR EL TABACO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mtClean="0">
                <a:latin typeface="Arial Black" pitchFamily="34" charset="0"/>
              </a:rPr>
              <a:t>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9157" name="Picture 5" descr="Riesgos de salud ocasionados por el tabac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371600" y="2133600"/>
            <a:ext cx="61722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52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543800" cy="1524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>TEJIDO PULMONAR ENFISEMATOSO DE FUMADOR DE TABACO </a:t>
            </a:r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762000" y="1766888"/>
            <a:ext cx="7769225" cy="4786312"/>
          </a:xfrm>
        </p:spPr>
      </p:pic>
    </p:spTree>
    <p:extLst>
      <p:ext uri="{BB962C8B-B14F-4D97-AF65-F5344CB8AC3E}">
        <p14:creationId xmlns:p14="http://schemas.microsoft.com/office/powerpoint/2010/main" val="17335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ALGUNOS DE LOS QUÍMICOS DE LA FASE SÓLIDA O DE PARTÍCULAS SON</a:t>
            </a:r>
            <a:r>
              <a:rPr lang="es-MX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81000" y="1268413"/>
            <a:ext cx="38306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2-NAFTILAMINA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BENZ</a:t>
            </a:r>
            <a:r>
              <a:rPr lang="es-ES_tradnl">
                <a:solidFill>
                  <a:srgbClr val="0000CC"/>
                </a:solidFill>
                <a:latin typeface="Arial Black" pitchFamily="34" charset="0"/>
              </a:rPr>
              <a:t>O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PIRENO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QUINOLINAS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STIGMASTEROL </a:t>
            </a:r>
            <a:endParaRPr lang="es-MX">
              <a:solidFill>
                <a:srgbClr val="0033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4-AMINOPIFENIL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NNK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FENOL 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359400" y="1341438"/>
            <a:ext cx="338931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PIRENE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"BREA"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TOLUENO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AGUA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NICOTINA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CATECOL</a:t>
            </a:r>
            <a:r>
              <a:rPr lang="es-MX">
                <a:solidFill>
                  <a:srgbClr val="660066"/>
                </a:solidFill>
                <a:latin typeface="Arial Black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QUINOLINA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HIDRACINA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ANILINA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48662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ALGUNOS DE LOS QUÍMICOS DE LA FASE 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GASEOSA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SON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4824412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DIÓXIDO DE CARBONO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MONÓXIDO DE CARBONO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DIMETILINITROSAMINA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CIANURO DE HIDRÓGENO</a:t>
            </a:r>
            <a:endParaRPr lang="es-MX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NITROSPIRROLIDINA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PROPIONALDEHIDO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3-BINILPIRIDINA 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PROPANO PROPENO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METIL CLORHIDRATO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ÓXIDOS NÍTRICOS</a:t>
            </a:r>
            <a:r>
              <a:rPr lang="es-ES" b="1">
                <a:solidFill>
                  <a:srgbClr val="0000CC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5219700" y="1182688"/>
            <a:ext cx="36734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ACETONITRILO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ACETILENO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AMONÍACO</a:t>
            </a: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FURANO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2-BUTANO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3-PICOLINE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METANO </a:t>
            </a:r>
            <a:endParaRPr lang="es-ES">
              <a:solidFill>
                <a:srgbClr val="0000CC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PIRIDINA </a:t>
            </a:r>
            <a:endParaRPr lang="es-ES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PARA AUMENTAR EL ANIMO EN FRACASOS Y FRUSTACIONES.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PSICOPÁTICOS DE LA PERSONALIDAD.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DE ANSIEDAD.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EL INSOMNIO.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LA DEPRESIÓN.</a:t>
            </a:r>
          </a:p>
        </p:txBody>
      </p:sp>
    </p:spTree>
    <p:extLst>
      <p:ext uri="{BB962C8B-B14F-4D97-AF65-F5344CB8AC3E}">
        <p14:creationId xmlns:p14="http://schemas.microsoft.com/office/powerpoint/2010/main" val="5586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77300" cy="54102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TIENDE A INCREMENTAR LA AGREGACIÓN PLAQUETARIA, LO CUAL PUEDE CONDUCIR A EVENTOS TROMBÓTICOS (COAGULO).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LOS EFECTOS "POSITIVOS" DE LA NICOTINA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SOBRE EL CUERPO. ESTIMULA LA MEMORIA Y LA LUCIDEZ, INCREMENTANDO LAS DESTREZAS QUE REQUIEREN VELOCIDAD, TIEMPO DE REACCIÓN, EL ESTADO DE ALERTA Y DESEMPEÑO EN EL TRABAJO.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/>
          </a:p>
        </p:txBody>
      </p:sp>
    </p:spTree>
    <p:extLst>
      <p:ext uri="{BB962C8B-B14F-4D97-AF65-F5344CB8AC3E}">
        <p14:creationId xmlns:p14="http://schemas.microsoft.com/office/powerpoint/2010/main" val="29488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COMO AGENTE DE CAMBIO DEL ESTADO DE ÁNIMO, TIENDE A ALIVIAR EL ABURRIMIENTO Y A REDUCIR EL ESTRES, Y REDUCE LAS RESPUESTAS AGRESIVAS A EVENTOS ESTRESANTES.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TIENDE A SUPRIMIR EL APETITO, ESPECÍFICAMENTE REDUCIENDO EL DESEO DE CARBOHIDRATOS SIMPLES (DULCES) E INHIBIENDO LA EFICIENCIA CON LA QUE SE METABOLIZA LA COMIDA.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(POR ESTA RAZÓN, EL TEMOR A AUMENTAR DE PESO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400" smtClean="0">
                <a:solidFill>
                  <a:srgbClr val="993300"/>
                </a:solidFill>
                <a:cs typeface="Arial" charset="0"/>
              </a:rPr>
              <a:t> </a:t>
            </a:r>
            <a:endParaRPr lang="es-ES" sz="2400" smtClean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INFLUYE SOBRE EL DESEO DE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AS PERSONAS PARA DEJAR DE FUMAR.) FRECUENTEMENTE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QUIEN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UTILIZA LOS PRODUCTOS DEL TABACO DESEA QUE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LES PROVEA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ESTOS EFECTOS SECUNDARIOS PARA AYUDARLES A CUMPLIR CON CIERTAS TAREAS A DETERMINADOS NIVELES DE DESEMPEÑO.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968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EFECTOS ADICTIVOS AL TABACO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ALTERA EL HUMOR Y EL COMPORTAMIENTO, ES SICOACTIVO Y ADICTIVO. </a:t>
            </a:r>
            <a:endParaRPr lang="es-MX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SE CONSIDERA QUE EL TABACO, COMO AGENTE FARMACOLÓGICO MULTISISTÉMICO Y LIBREMENTE ADMINISTRADO CONTIENE UN POTENCIAL ADICTIVO COMPARABLE AL ALCOHOL, LA COCAINA, Y LA MORFINA.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2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EL CONSUMO DE TABACO DURANTE EL EMBARAZO AUMENTA EL RIESGO DE PÉRDIDA, RETARDO DEL CRECIMIENTO INTRAUTERINO (QUE PRODUCE EL NACIMIENTO DE UN BEBÉ PEQUEÑO PARA LA EDAD GESTACIONAL), Y EL RIESGO PARA EL NIÑO DE </a:t>
            </a:r>
            <a:r>
              <a:rPr lang="es-ES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SMSI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(SÍNDROME DE MUERTE SÚBITA DEL INFANTE).</a:t>
            </a:r>
            <a:endParaRPr lang="es-ES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567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ENFERMEDAD PULMONAR: ENFISEMA, BRONQUITIS CRÓNICA, CÁNCER DEL PULMÓN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7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ATEROSCLEROSIS Y ENFERMEDAD VASCULAR PERIFÉRICA:</a:t>
            </a:r>
            <a:r>
              <a:rPr lang="es-ES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ANEURISMAS, HIPERTENSIÓN, COÁGULOS, DERRAME CEREBRAL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ENFERMEDAD CORONARIA:</a:t>
            </a:r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ANGINA, ATAQUES CARDÍACOS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9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ENFERMEDAD</a:t>
            </a:r>
            <a:r>
              <a:rPr lang="es-MX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/O</a:t>
            </a: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RAL/DENTAL/ENCÍAS:INCLUYENDO UN RIESGO 50 VECES MAYOR DE CÁNCER ORAL </a:t>
            </a:r>
            <a:endParaRPr lang="es-ES" sz="3600" smtClean="0">
              <a:solidFill>
                <a:schemeClr val="accent2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OTROS CÁNCERES: DE RIÑÓN, VEJIGA Y PÁNCREAS.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b="1" smtClean="0">
                <a:solidFill>
                  <a:schemeClr val="accent2"/>
                </a:solidFill>
                <a:latin typeface="Arial Black" pitchFamily="34" charset="0"/>
              </a:rPr>
              <a:t>MUJERES FUMADORAS Y CON OBESIDAD, CANDIDATAS A PADECER CÁNCER DE MAMA</a:t>
            </a:r>
            <a:r>
              <a:rPr lang="es-ES" b="1" smtClean="0"/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16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6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725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NO FUMADORES EXPUESTOS REGULARMENTE AL HUMO DEL CIGARRILLO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INCREMENTO DEL RIESGO DE CÁNCER DEL PULMÓN COMPARADOS CON LOS QUE NO ESTÁN EXPUESTOS AL HUMO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EN INFANTES Y NIÑOS, UN INCREMENTO EN LA FRECUENCIA DE INFECCIONES RESPIRATORIAS (TALES COMO BRONQUITIS Y NEUMONÍA, ASMA, Y DISMINUCIÓN EN LA FUNCIÓN PULMONAR AL MADURAR LOS PULMONES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93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1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2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4900" cy="42672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PUEDEN EXPERIMENTAR (UNA VEZ EXP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UEST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AL HUMO) REACCIONES AGUDAS, REPENTINAS Y OCASIONALMENTE SEVERAS, TALES COMO SÍNTOMAS IRRITATIVOS EN LOS OJOS, NARIZ, GARGANTA Y TRACTO RESPIRATORIO INFERIOR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08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MODA.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FUERZA DE GRUPO Y LITURGIA DE INICIACIÓN.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PROSELITISMO DE DROGADÍCTOS.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AMBIENTE FAMILIAR DESCOMPUESTO.</a:t>
            </a:r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TABACO-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CONSUMIDORES DE TABACO QUE 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NO 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SE FUMA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LOS RIESGOS ESPECÍFICOS PARA LA SALUD SON: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86700" cy="13716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EXIGIR QUE TODOS LOS CIGARRILLOS TENGAN FILTRO.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REGLAMENTAR EL MÁXIMO NIVEL DE NICOTINA Y ALQUITRAN QUE CONTENGAN LOS CIGARRILLOS.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REDUCIR EL LARGO DE LOS CIGARRILLOS.</a:t>
            </a:r>
            <a:endParaRPr lang="es-MX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886700" cy="10668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VENTA DE CIGARRILLOS POR PAQUETES INDIVIDUALES O DE DOS.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INCENTIVAR EL DESARROLLO DE CIGARRILLOS HECHOS SIN TABACO-NICOTINA. </a:t>
            </a:r>
            <a:r>
              <a:rPr lang="es-MX" sz="2000" smtClean="0">
                <a:solidFill>
                  <a:srgbClr val="660066"/>
                </a:solidFill>
                <a:latin typeface="Arial Black" pitchFamily="34" charset="0"/>
              </a:rPr>
              <a:t>EJEMPLO DE LECHUGAS, ETC.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DESTACAR LOS BENEFICIOS DEL NO FUMAR PARA LA SALUD PROPIA Y FAMILIAR.</a:t>
            </a:r>
          </a:p>
        </p:txBody>
      </p:sp>
    </p:spTree>
    <p:extLst>
      <p:ext uri="{BB962C8B-B14F-4D97-AF65-F5344CB8AC3E}">
        <p14:creationId xmlns:p14="http://schemas.microsoft.com/office/powerpoint/2010/main" val="30625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886700" cy="11430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5720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ESTABLECER LEYES PARA QUE LOS MEDIOS DE COMUNICACIÓN SOCIAL TV. RADIO. PRENSA. CENTROS DEPORTIVOS. VALLAS MUNICIPALES. ESTABLEZCAN ESPACIOS PARA EL ANTIMARKETING DEL CONSUMO DE CIGRRILLOS.</a:t>
            </a:r>
          </a:p>
        </p:txBody>
      </p:sp>
    </p:spTree>
    <p:extLst>
      <p:ext uri="{BB962C8B-B14F-4D97-AF65-F5344CB8AC3E}">
        <p14:creationId xmlns:p14="http://schemas.microsoft.com/office/powerpoint/2010/main" val="19122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920037" cy="1728788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000" b="1" smtClean="0">
                <a:solidFill>
                  <a:srgbClr val="000066"/>
                </a:solidFill>
                <a:latin typeface="Arial Black" pitchFamily="34" charset="0"/>
              </a:rPr>
              <a:t>LA LEY 13  ANTITABACO DEL 24 DE ENERO DE 2008</a:t>
            </a:r>
          </a:p>
        </p:txBody>
      </p:sp>
      <p:pic>
        <p:nvPicPr>
          <p:cNvPr id="67587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44675"/>
            <a:ext cx="48244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4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131050" cy="384175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638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PALABRA DEL ARABE </a:t>
            </a:r>
            <a:r>
              <a:rPr lang="es-MX" b="1" smtClean="0">
                <a:solidFill>
                  <a:srgbClr val="003366"/>
                </a:solidFill>
                <a:latin typeface="Arial Unicode MS" pitchFamily="34" charset="-128"/>
              </a:rPr>
              <a:t>“ALL KUHL O KOHL” : 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POLVO FINO PARA MAQUILLARSE LOS OJOS. 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TÉRMINO APLICADO A UN GRUPO DE COMPUESTOS QUÍMICOS DE CARBONO QUE CONTIENEN EL GRUPO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 “OH”.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TÉRMINO COMUNMENTE USADO PARA DESIGNAR EL</a:t>
            </a:r>
            <a:r>
              <a:rPr lang="es-MX" b="1" smtClean="0">
                <a:solidFill>
                  <a:srgbClr val="993300"/>
                </a:solidFill>
                <a:latin typeface="Arial Unicode MS" pitchFamily="34" charset="-128"/>
              </a:rPr>
              <a:t> 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“ALCOHOL ETÍLICO O ETANOL”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12954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b="1" dirty="0" smtClean="0">
                <a:solidFill>
                  <a:schemeClr val="accent5"/>
                </a:solidFill>
                <a:latin typeface="Arial Black" pitchFamily="34" charset="0"/>
              </a:rPr>
              <a:t>ALCOHOL</a:t>
            </a:r>
            <a: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b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b="1" dirty="0" smtClean="0">
                <a:solidFill>
                  <a:srgbClr val="003366"/>
                </a:solidFill>
                <a:latin typeface="Arial Black" pitchFamily="34" charset="0"/>
              </a:rPr>
              <a:t>C</a:t>
            </a:r>
            <a:r>
              <a:rPr lang="es-MX" b="1" baseline="-25000" dirty="0" smtClean="0">
                <a:solidFill>
                  <a:srgbClr val="003366"/>
                </a:solidFill>
                <a:latin typeface="Arial Black" pitchFamily="34" charset="0"/>
              </a:rPr>
              <a:t>2</a:t>
            </a:r>
            <a:r>
              <a:rPr lang="es-MX" b="1" dirty="0" smtClean="0">
                <a:solidFill>
                  <a:srgbClr val="003366"/>
                </a:solidFill>
                <a:latin typeface="Arial Black" pitchFamily="34" charset="0"/>
              </a:rPr>
              <a:t>H</a:t>
            </a:r>
            <a:r>
              <a:rPr lang="es-MX" b="1" baseline="-25000" dirty="0" smtClean="0">
                <a:solidFill>
                  <a:srgbClr val="003366"/>
                </a:solidFill>
                <a:latin typeface="Arial Black" pitchFamily="34" charset="0"/>
              </a:rPr>
              <a:t>5</a:t>
            </a:r>
            <a:r>
              <a:rPr lang="es-MX" b="1" dirty="0" smtClean="0">
                <a:solidFill>
                  <a:srgbClr val="003366"/>
                </a:solidFill>
                <a:latin typeface="Arial Black" pitchFamily="34" charset="0"/>
              </a:rPr>
              <a:t>OH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7724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DERIVADO DEL ETANO (C</a:t>
            </a:r>
            <a:r>
              <a:rPr lang="es-MX" baseline="-25000" smtClean="0">
                <a:solidFill>
                  <a:srgbClr val="003366"/>
                </a:solidFill>
                <a:latin typeface="Arial Black" pitchFamily="34" charset="0"/>
              </a:rPr>
              <a:t>2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H</a:t>
            </a:r>
            <a:r>
              <a:rPr lang="es-MX" baseline="-25000" smtClean="0">
                <a:solidFill>
                  <a:srgbClr val="003366"/>
                </a:solidFill>
                <a:latin typeface="Arial Black" pitchFamily="34" charset="0"/>
              </a:rPr>
              <a:t>6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). SE ABSORBE DIRECTAMENTE EN EL 	ESTÓMAGO E INTESTINO</a:t>
            </a:r>
            <a:r>
              <a:rPr lang="es-MX" sz="44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endParaRPr lang="es-MX" smtClean="0">
              <a:solidFill>
                <a:srgbClr val="003366"/>
              </a:solidFill>
              <a:latin typeface="Arial Black" pitchFamily="34" charset="0"/>
            </a:endParaRP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LA PRESENCIA DE GRASAS Y PROTEINAS RETARDAN SU ABSORCIÓN.</a:t>
            </a:r>
          </a:p>
          <a:p>
            <a:pPr algn="just"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LA PRESENCIA DE HIDRATOS DE CARBONO FACILITA SU ABSORCIÓN.</a:t>
            </a:r>
          </a:p>
          <a:p>
            <a:pPr eaLnBrk="1" hangingPunct="1"/>
            <a:endParaRPr lang="es-MX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pic>
        <p:nvPicPr>
          <p:cNvPr id="17412" name="Picture 4" descr="Tabaco y cánce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6" t="51413" r="2884" b="5905"/>
          <a:stretch>
            <a:fillRect/>
          </a:stretch>
        </p:blipFill>
        <p:spPr bwMode="auto">
          <a:xfrm>
            <a:off x="7162800" y="465138"/>
            <a:ext cx="12954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3600" b="1" dirty="0" smtClean="0">
                <a:solidFill>
                  <a:schemeClr val="accent5"/>
                </a:solidFill>
                <a:latin typeface="Arial Black" pitchFamily="34" charset="0"/>
              </a:rPr>
              <a:t>ALCOHOL</a:t>
            </a:r>
            <a: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  <a:t/>
            </a:r>
            <a:br>
              <a:rPr lang="es-MX" b="1" dirty="0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dirty="0" smtClean="0">
                <a:solidFill>
                  <a:schemeClr val="hlink"/>
                </a:solidFill>
                <a:latin typeface="Arial Black" pitchFamily="34" charset="0"/>
              </a:rPr>
              <a:t>MITOS.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EL ALCOHOL ES ESTIMULANTE.</a:t>
            </a:r>
          </a:p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 TOMAR UN POCO DE ALCOHOL SE MANEJA MEJOR.</a:t>
            </a:r>
          </a:p>
          <a:p>
            <a:pPr eaLnBrk="1" hangingPunct="1"/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EL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ALCOHOL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ES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AFRODIASÍACO.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sz="3600" b="1" dirty="0" smtClean="0">
                <a:solidFill>
                  <a:schemeClr val="accent5"/>
                </a:solidFill>
                <a:latin typeface="Arial Black" pitchFamily="34" charset="0"/>
              </a:rPr>
              <a:t>ALCOHOL </a:t>
            </a:r>
            <a:r>
              <a:rPr lang="es-MX" sz="2800" b="1" dirty="0" smtClean="0">
                <a:solidFill>
                  <a:schemeClr val="accent5"/>
                </a:solidFill>
                <a:latin typeface="Arial Black" pitchFamily="34" charset="0"/>
              </a:rPr>
              <a:t>TOXICOCINÉTICA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1816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ABSORCIÓN </a:t>
            </a: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DEPENDE DE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LA CONCENTRACIÓN DEL ETANOL EN LA BEBIDA INGERIDA.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EL TIEMPO DE VACIAMIENTO DEL ESTOMAGO.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LA VELOCIDAD DE CONSUMO.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000" b="1" smtClean="0">
                <a:solidFill>
                  <a:srgbClr val="333300"/>
                </a:solidFill>
                <a:latin typeface="Arial Black" pitchFamily="34" charset="0"/>
              </a:rPr>
              <a:t>INCREMENTO ARRIBA DEL 50% DE LAS CONCENTRACIONES DEL ALCOHOL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000" b="1" smtClean="0">
              <a:solidFill>
                <a:srgbClr val="333300"/>
              </a:solidFill>
              <a:latin typeface="Arial Black" pitchFamily="34" charset="0"/>
            </a:endParaRPr>
          </a:p>
          <a:p>
            <a:pPr marL="609600" indent="-609600" algn="ctr" eaLnBrk="1" hangingPunct="1">
              <a:buFont typeface="Wingdings" pitchFamily="2" charset="2"/>
              <a:buNone/>
            </a:pPr>
            <a:endParaRPr lang="es-MX" sz="2000" b="1" smtClean="0">
              <a:solidFill>
                <a:srgbClr val="333300"/>
              </a:solidFill>
              <a:latin typeface="Arial Black" pitchFamily="34" charset="0"/>
            </a:endParaRPr>
          </a:p>
          <a:p>
            <a:pPr marL="609600" indent="-609600" algn="ctr" eaLnBrk="1" hangingPunct="1">
              <a:buFont typeface="Wingdings" pitchFamily="2" charset="2"/>
              <a:buNone/>
            </a:pPr>
            <a:endParaRPr lang="es-MX" sz="2000" b="1" smtClean="0">
              <a:solidFill>
                <a:srgbClr val="333300"/>
              </a:solidFill>
              <a:latin typeface="Arial Black" pitchFamily="34" charset="0"/>
            </a:endParaRP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</a:rPr>
              <a:t>PRODUCCIÓN DE MOCO DISMINUIDA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</a:rPr>
              <a:t>IRRITACIÓN GÁSTRICA.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</a:rPr>
              <a:t>PILOROESPASMO.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4114800" y="4038600"/>
            <a:ext cx="762000" cy="990600"/>
          </a:xfrm>
          <a:custGeom>
            <a:avLst/>
            <a:gdLst>
              <a:gd name="T0" fmla="*/ 13439598 w 21600"/>
              <a:gd name="T1" fmla="*/ 0 h 21600"/>
              <a:gd name="T2" fmla="*/ 3360208 w 21600"/>
              <a:gd name="T3" fmla="*/ 22715006 h 21600"/>
              <a:gd name="T4" fmla="*/ 13439598 w 21600"/>
              <a:gd name="T5" fmla="*/ 11357503 h 21600"/>
              <a:gd name="T6" fmla="*/ 30241873 w 21600"/>
              <a:gd name="T7" fmla="*/ 22715006 h 21600"/>
              <a:gd name="T8" fmla="*/ 23521459 w 21600"/>
              <a:gd name="T9" fmla="*/ 34072512 h 21600"/>
              <a:gd name="T10" fmla="*/ 16801040 w 21600"/>
              <a:gd name="T11" fmla="*/ 2271500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b="1" dirty="0" smtClean="0">
                <a:solidFill>
                  <a:schemeClr val="accent5"/>
                </a:solidFill>
                <a:latin typeface="Arial Black" pitchFamily="34" charset="0"/>
              </a:rPr>
              <a:t>ALCOHOL </a:t>
            </a:r>
            <a:r>
              <a:rPr lang="es-MX" sz="2800" b="1" dirty="0" smtClean="0">
                <a:solidFill>
                  <a:schemeClr val="accent5"/>
                </a:solidFill>
                <a:latin typeface="Arial Black" pitchFamily="34" charset="0"/>
              </a:rPr>
              <a:t>TOXICOCINÉTICA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ELIMINACION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	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H</a:t>
            </a:r>
            <a:r>
              <a:rPr lang="es-MX" sz="5400" baseline="-25000" smtClean="0">
                <a:solidFill>
                  <a:srgbClr val="990033"/>
                </a:solidFill>
                <a:latin typeface="Arial Black" pitchFamily="34" charset="0"/>
              </a:rPr>
              <a:t>2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O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95%</a:t>
            </a: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	</a:t>
            </a:r>
            <a:r>
              <a:rPr lang="es-MX" sz="5400" smtClean="0">
                <a:solidFill>
                  <a:srgbClr val="990033"/>
                </a:solidFill>
                <a:latin typeface="Arial Black" pitchFamily="34" charset="0"/>
              </a:rPr>
              <a:t>CO</a:t>
            </a:r>
            <a:r>
              <a:rPr lang="es-MX" sz="5400" baseline="-25000" smtClean="0">
                <a:solidFill>
                  <a:srgbClr val="990033"/>
                </a:solidFill>
                <a:latin typeface="Arial Black" pitchFamily="34" charset="0"/>
              </a:rPr>
              <a:t>2</a:t>
            </a:r>
            <a:endParaRPr lang="es-MX" sz="5400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s-MX" sz="5400" smtClean="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3733800" y="3124200"/>
            <a:ext cx="1524000" cy="5334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810000" y="3657600"/>
            <a:ext cx="1524000" cy="6858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QUE ES UNA DROGA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CON EFECTOS DEFINIDOS SOBRE EL CUERPO Y LA MENTE.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NATURAL O SINTETICA QUE AL INGERIRSE, INYECTARSE, MASTICARSE, OLERSE, UNTARSE O FUMARSE; ALTERAN EL ANIMO O LAS EMOCIONES, INFLUYENDO NEGATIVAMENTE SOBRE EL ORGANISMO DEFORMANDO LA PERSONALIDAD Y ALTERANDO LA CONCEPCIÓN DE LOS VALORES Y DE LAS COSAS.</a:t>
            </a:r>
            <a:r>
              <a:rPr lang="es-MX" sz="2800" b="1" smtClean="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091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5175"/>
            <a:ext cx="7772400" cy="685800"/>
          </a:xfrm>
        </p:spPr>
        <p:txBody>
          <a:bodyPr/>
          <a:lstStyle/>
          <a:p>
            <a:pPr algn="ctr" eaLnBrk="1" hangingPunct="1"/>
            <a:r>
              <a:rPr lang="es-MX" sz="2400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400" b="1" smtClean="0">
                <a:solidFill>
                  <a:srgbClr val="003399"/>
                </a:solidFill>
                <a:latin typeface="Arial Black" pitchFamily="34" charset="0"/>
              </a:rPr>
              <a:t>TOXICOCINÉTICA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ELIMINACION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MX" sz="4000" smtClean="0">
                <a:solidFill>
                  <a:srgbClr val="990033"/>
                </a:solidFill>
                <a:latin typeface="Arial Black" pitchFamily="34" charset="0"/>
              </a:rPr>
              <a:t>              ORINA.</a:t>
            </a:r>
            <a:r>
              <a:rPr lang="es-MX" sz="1400" smtClean="0">
                <a:solidFill>
                  <a:srgbClr val="003366"/>
                </a:solidFill>
                <a:latin typeface="Arial Black" pitchFamily="34" charset="0"/>
              </a:rPr>
              <a:t>OH LIBRE. SULFATO ETILICO.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 5% 	   </a:t>
            </a:r>
            <a:r>
              <a:rPr lang="es-MX" sz="4000" smtClean="0">
                <a:solidFill>
                  <a:srgbClr val="990033"/>
                </a:solidFill>
                <a:latin typeface="Arial Black" pitchFamily="34" charset="0"/>
              </a:rPr>
              <a:t>TRASNSPIRACIÓN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4800" smtClean="0">
                <a:solidFill>
                  <a:srgbClr val="990033"/>
                </a:solidFill>
                <a:latin typeface="Arial Black" pitchFamily="34" charset="0"/>
              </a:rPr>
              <a:t>		</a:t>
            </a:r>
            <a:r>
              <a:rPr lang="es-MX" sz="4000" smtClean="0">
                <a:solidFill>
                  <a:srgbClr val="990033"/>
                </a:solidFill>
                <a:latin typeface="Arial Black" pitchFamily="34" charset="0"/>
              </a:rPr>
              <a:t>EXPIRACIÓN.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MX" sz="1600" smtClean="0">
                <a:solidFill>
                  <a:srgbClr val="990033"/>
                </a:solidFill>
                <a:latin typeface="Arial Black" pitchFamily="34" charset="0"/>
              </a:rPr>
              <a:t>					         </a:t>
            </a:r>
            <a:r>
              <a:rPr lang="es-MX" sz="1600" smtClean="0">
                <a:solidFill>
                  <a:srgbClr val="003366"/>
                </a:solidFill>
                <a:latin typeface="Arial Black" pitchFamily="34" charset="0"/>
              </a:rPr>
              <a:t>OH LIBRE. ACETALDEHIDO.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2590800" y="2819400"/>
            <a:ext cx="990600" cy="5334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667000" y="3581400"/>
            <a:ext cx="990600" cy="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667000" y="3810000"/>
            <a:ext cx="990600" cy="53340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ALCOHOL. </a:t>
            </a:r>
            <a:r>
              <a:rPr lang="es-MX" sz="2400" b="1" smtClean="0">
                <a:solidFill>
                  <a:srgbClr val="003399"/>
                </a:solidFill>
                <a:latin typeface="Arial Black" pitchFamily="34" charset="0"/>
              </a:rPr>
              <a:t>TOXICODINÁMICA.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486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2000" smtClean="0">
                <a:solidFill>
                  <a:srgbClr val="990033"/>
                </a:solidFill>
                <a:latin typeface="Arial Black" pitchFamily="34" charset="0"/>
              </a:rPr>
              <a:t>EFECTOS</a:t>
            </a: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447800" y="1447800"/>
          <a:ext cx="7543800" cy="5216839"/>
        </p:xfrm>
        <a:graphic>
          <a:graphicData uri="http://schemas.openxmlformats.org/drawingml/2006/table">
            <a:tbl>
              <a:tblPr/>
              <a:tblGrid>
                <a:gridCol w="1981200"/>
                <a:gridCol w="5562600"/>
              </a:tblGrid>
              <a:tr h="700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Black" pitchFamily="34" charset="0"/>
                        </a:rPr>
                        <a:t>OH EN SANGRE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Black" pitchFamily="34" charset="0"/>
                        </a:rPr>
                        <a:t>SINTOMAS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SENSACIÓN AGRADABLE.DESPEJADO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20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SENSACIÓN DE BIENESTAR.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50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SIENTE POSEER TODA LA SABIDURÍA.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100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INHIBICIÓN. MAREOS.VERTIGOS. PERDIDA DE LA MEMORIA.DEL JUICIO Y COMPRENSIÓN.INESTABILIDAD EMOCIONAL. CONFUSIÓN MENTAL.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150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INTOXICACIÓN. DEFICIT PARA LA ACCIÓN.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150-300 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INCORDINACIÓN MUSCULAR. CONFUSIÓN MENTAL. DESORIENTACIÓN. TRISTEZA. MIEDO AGRESIVIDAD.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&gt;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 300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INCONTINENCIA DE ESFINTERES.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&gt;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 400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 Black" pitchFamily="34" charset="0"/>
                        </a:rPr>
                        <a:t>mg/%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ANESTESIA. COMA Y MUERTE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TOXICODINÁMICA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4864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EFECTOS SOBRE EL T.G.I.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IRRITANTE.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NAUSEAS Y VÓMITOS.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PILOROESPASMO.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DIARREAS.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AUMENTO DE LA SECRECIÓN DE JUGOS GÁSTRICOS. POR TANTO DE HCL.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GASTRITIS-ULCUS GASTRODUODENAL. IRRITACIÓN PANCREÁTICA.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4572000" y="4191000"/>
            <a:ext cx="685800" cy="838200"/>
          </a:xfrm>
          <a:prstGeom prst="downArrow">
            <a:avLst>
              <a:gd name="adj1" fmla="val 50000"/>
              <a:gd name="adj2" fmla="val 3055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TOXICODINÁMICA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6388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EFECTOS SOBRE EL S.N.C. 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ALTERA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LAS FUNCIONES AUTOMÁTICAS Y EMOCIONALES.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EL JUICIO.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&lt; LA MEMORIA.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&lt; LA HABILIDAD DE APRENDER.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LOS FENÓMENOS INTELECTUALES.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s-MX" sz="2400" smtClean="0">
              <a:solidFill>
                <a:srgbClr val="0033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TOXICODINÁMICA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638800"/>
          </a:xfrm>
        </p:spPr>
        <p:txBody>
          <a:bodyPr/>
          <a:lstStyle/>
          <a:p>
            <a:pPr marL="609600" indent="-609600" algn="ctr" eaLnBrk="1" hangingPunct="1"/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EFECTOS SOBRE EL SISTEMA VASCULAR PERIFERICO.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EFECTO CONSTRICTIVO SOBRE LAS ARTERIAS CORONARIAS.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AUMENTO DEL TRABAJO CARDIACO.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Dx. ALCOHOLISMO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endParaRPr lang="es-MX" sz="2000" b="1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562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CC33CC"/>
                </a:solidFill>
                <a:latin typeface="Arial Black" pitchFamily="34" charset="0"/>
              </a:rPr>
              <a:t>CUESTIONARIO CAGE</a:t>
            </a:r>
            <a:r>
              <a:rPr lang="es-ES" sz="20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CC33CC"/>
                </a:solidFill>
                <a:latin typeface="Arial Black" pitchFamily="34" charset="0"/>
              </a:rPr>
              <a:t>  </a:t>
            </a:r>
            <a:endParaRPr lang="es-MX" sz="2000" b="1" smtClean="0">
              <a:solidFill>
                <a:srgbClr val="CC33CC"/>
              </a:solidFill>
              <a:latin typeface="Arial Black" pitchFamily="34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 - ¿HA PENSADO ALGUNA VEZ QUE DEBERÍA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CORTAR 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O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BEBER MENOS?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“CUT”</a:t>
            </a:r>
            <a:r>
              <a:rPr lang="es-ES" sz="2000" b="1" smtClean="0">
                <a:solidFill>
                  <a:schemeClr val="folHlink"/>
                </a:solidFill>
                <a:latin typeface="Arial Black" pitchFamily="34" charset="0"/>
              </a:rPr>
              <a:t> </a:t>
            </a:r>
            <a:br>
              <a:rPr lang="es-ES" sz="2000" b="1" smtClean="0">
                <a:solidFill>
                  <a:schemeClr val="folHlink"/>
                </a:solidFill>
                <a:latin typeface="Arial Black" pitchFamily="34" charset="0"/>
              </a:rPr>
            </a:br>
            <a:r>
              <a:rPr lang="es-ES" sz="20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- ¿SE HA SENTIDO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MOLESTO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 CUANDO ALGUNA PERSONA LE HA CRITICADO SU MANERA O FORMA DE BEBER?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“ANNOYED”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b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 - ¿SE HA SENTIDO</a:t>
            </a:r>
            <a:r>
              <a:rPr lang="es-ES" sz="2000" b="1" smtClean="0">
                <a:solidFill>
                  <a:schemeClr val="folHlink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CULPABLE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ALGUNA VEZ POR SU MANERA O FORMA DE BEBER?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</a:rPr>
              <a:t>“GUILTY”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b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 - ¿ALGUNA VEZ LO PRIMERO QUE HA HECHO POR LA MAÑANA ES BEBER ALGUNA BEBIDA ALCOHOLICA PARA RELAJARSE O </a:t>
            </a:r>
            <a:r>
              <a:rPr lang="es-ES" sz="20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PARA ELIMINAR LA RESACA</a:t>
            </a:r>
            <a:r>
              <a:rPr lang="es-MX" sz="2000" b="1" smtClean="0">
                <a:solidFill>
                  <a:srgbClr val="003366"/>
                </a:solidFill>
                <a:latin typeface="Arial Black" pitchFamily="34" charset="0"/>
              </a:rPr>
              <a:t> AL ABRIR LOS OJOS</a:t>
            </a: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</a:rPr>
              <a:t>?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  <a:cs typeface="Arial" charset="0"/>
              </a:rPr>
              <a:t>"EYE OPENER“</a:t>
            </a:r>
            <a:r>
              <a:rPr lang="es-MX" sz="2000" b="1" smtClean="0">
                <a:solidFill>
                  <a:srgbClr val="CC33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0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993300"/>
                </a:solidFill>
                <a:latin typeface="Arial Black" pitchFamily="34" charset="0"/>
              </a:rPr>
              <a:t>UNA RESPUESTA AFIRMATIVA IMPLICA RIESGO DE ALCOHOLISMO. </a:t>
            </a:r>
            <a:endParaRPr lang="es-MX" sz="2000" b="1" smtClean="0">
              <a:solidFill>
                <a:srgbClr val="993300"/>
              </a:solidFill>
              <a:latin typeface="Arial Black" pitchFamily="34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s-ES" sz="2000" b="1" smtClean="0">
                <a:solidFill>
                  <a:srgbClr val="993300"/>
                </a:solidFill>
                <a:latin typeface="Arial Black" pitchFamily="34" charset="0"/>
              </a:rPr>
              <a:t>DOS RESPUESTAS AFIRMATIVAS O MÁS EQUIVALEN A SÍNDROME DE ABSTINENCIA ALCOHÓLICA.</a:t>
            </a:r>
            <a:endParaRPr lang="es-MX" sz="2000" b="1" smtClean="0">
              <a:solidFill>
                <a:srgbClr val="9933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7772400" cy="10668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</a:pPr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1</a:t>
            </a:r>
            <a:r>
              <a:rPr lang="es-ES" sz="6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60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marL="609600" indent="-609600" algn="ctr" eaLnBrk="1" hangingPunct="1">
              <a:buFont typeface="Wingdings" pitchFamily="2" charset="2"/>
              <a:buNone/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SOCIAL: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3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PROGRESIVA.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3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INCURABLE.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MX" sz="3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MORTAL.</a:t>
            </a:r>
            <a:endParaRPr lang="es-ES" sz="3600" smtClean="0">
              <a:solidFill>
                <a:srgbClr val="9933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6096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"FACTORES DE RIESGO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A.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HEREDADOS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z="280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280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VULNERABILIDAD AL ALCOHOLISMO ES </a:t>
            </a: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SEGÚN ESTUDIOS 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HEREDADA.</a:t>
            </a:r>
            <a:r>
              <a:rPr lang="es-ES" sz="2800" smtClean="0">
                <a:solidFill>
                  <a:srgbClr val="3E743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B.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DEL AMBIENTE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 INFLUENCIAS DE GRUPO DE LOS COMPAÑEROS.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DISPONIBILIDAD DE ALCOHOL.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 PRESIONES.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 DEPRESIONES.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SOLEDAD.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PROBLEMAS ECON</a:t>
            </a: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Ó</a:t>
            </a:r>
            <a:r>
              <a:rPr lang="es-ES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MICOS.</a:t>
            </a: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400" b="1" smtClean="0">
                <a:solidFill>
                  <a:srgbClr val="3E743F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LOS PROBLEMAS AMOROSOS. OTROS</a:t>
            </a:r>
            <a:r>
              <a:rPr lang="es-MX" sz="2800" b="1" smtClean="0">
                <a:solidFill>
                  <a:srgbClr val="3E743F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 smtClean="0">
                <a:solidFill>
                  <a:srgbClr val="3E743F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MX" sz="2800" b="1" smtClean="0">
              <a:solidFill>
                <a:srgbClr val="3E743F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7772400" cy="10668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</a:pPr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1</a:t>
            </a:r>
            <a:r>
              <a:rPr lang="es-ES" sz="6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60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ES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</a:t>
            </a:r>
            <a:r>
              <a:rPr lang="es-MX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SOCIAL: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s-MX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SON DESORDENES CUYA MAYOR CARACTERÍSTICA ES LA BUSQUEDA PATOLÓGICA DE LAS REACCIONES DEL ALCOHOL SOBRE EL S.N.C. EXCEDIENDO EL NIVEL DE CONSUMO DIETARIO O SOCIAL.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AFECTANDO LA SALUD DEL BEBEDOR, SUS RELACIONES INTERPERSONALES Y/O SU FUNCIONAMIENTO LABORAL Y ECONÓMICO.</a:t>
            </a:r>
            <a:endParaRPr lang="es-ES" sz="2800" smtClean="0">
              <a:solidFill>
                <a:srgbClr val="9933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04800"/>
            <a:ext cx="7772400" cy="1066800"/>
          </a:xfrm>
        </p:spPr>
        <p:txBody>
          <a:bodyPr/>
          <a:lstStyle/>
          <a:p>
            <a:pPr algn="ctr" eaLnBrk="1" hangingPunct="1">
              <a:lnSpc>
                <a:spcPct val="60000"/>
              </a:lnSpc>
            </a:pPr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1</a:t>
            </a:r>
            <a:r>
              <a:rPr lang="es-ES" sz="6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60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ES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CARACTERIZADA POR: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mtClean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DESEO INSACIABLE: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EL DESEO O NECESIDAD FUERTE Y COMPULSIVA DE BEBER ALCOHOL. </a:t>
            </a:r>
          </a:p>
          <a:p>
            <a:pPr algn="just" eaLnBrk="1" hangingPunct="1"/>
            <a:r>
              <a:rPr lang="es-ES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PÉRDIDA DE CONTROL: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INHABILIDAD  PARA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F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ENAR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DE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INGERI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 ALCOHOL UNA VEZ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QUE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PERSONA HA COMENZADO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A BEBER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27305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CLASIFICACIÓN DE LAS DROGAS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685800"/>
            <a:ext cx="8713787" cy="5486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A. DROGAS ESTIMULANTES</a:t>
            </a: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B. DROGAS SEDANTES O TRANQUILIZANTES</a:t>
            </a: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NARCÓTICAS O ESTUPEFACIENTES</a:t>
            </a:r>
          </a:p>
          <a:p>
            <a:pPr marL="533400" indent="-533400" eaLnBrk="1" hangingPunct="1">
              <a:buFontTx/>
              <a:buAutoNum type="alphaUcPeriod" startAt="4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DELIRANTES</a:t>
            </a:r>
          </a:p>
          <a:p>
            <a:pPr marL="533400" indent="-533400" eaLnBrk="1" hangingPunct="1">
              <a:buFontTx/>
              <a:buAutoNum type="alphaUcPeriod" startAt="5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ALUCINOGENOS O SUSTANCIAS PSICODÉLICAS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buFontTx/>
              <a:buAutoNum type="alphaUcPeriod" startAt="5"/>
            </a:pPr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CARACTERIZADA POR: </a:t>
            </a:r>
          </a:p>
          <a:p>
            <a:pPr algn="just" eaLnBrk="1" hangingPunct="1"/>
            <a:r>
              <a:rPr lang="es-ES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DEPENDENCIA FÍSICA:</a:t>
            </a:r>
            <a:r>
              <a:rPr lang="es-ES" sz="280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OCURRENCIA DE SÍNTOMAS DESPUÉS DE ABSTINENCIA  COMO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NAUSEAS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,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VÓMITOS,  TEMBLORES, 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TAQUICARDIA, DIAFORESIS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Y ANSIEDAD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CUANDO SE DEJA DE BEBER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LUEGO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DE UN PERÍODO DE CONSUMO DE ALCOHOL EN GRANDES CANTIDADES. ESTOS SÍNTOMAS SON USUALMENTE ALIVIADOS CUANDO SE VUELVE A BEBER ALCOHOL O SE TOMA ALGUNA OTRA DROGA SEDANTE.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CC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¿QUÉ ES ALCOHOLISMO?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s-MX" sz="24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"SÍNDROME DE DEPENDENCIA AL ALCOHOL“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3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MX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lang="es-ES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ENFERMEDAD CARACTERIZADA POR: </a:t>
            </a:r>
          </a:p>
          <a:p>
            <a:pPr algn="just" eaLnBrk="1" hangingPunct="1"/>
            <a:r>
              <a:rPr lang="es-ES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TOLERANCIA:</a:t>
            </a:r>
            <a:r>
              <a:rPr lang="es-ES" smtClean="0">
                <a:solidFill>
                  <a:schemeClr val="tx2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NECESIDAD DE AUMENTAR LA CANTIDAD DE ALCOHOL INGERIDA PARA SENTIRSE ENDROGADO O INTOXICADO ("HIGH"). </a:t>
            </a:r>
            <a:endParaRPr lang="es-MX" smtClean="0">
              <a:solidFill>
                <a:srgbClr val="003366"/>
              </a:solidFill>
              <a:latin typeface="Arial Black" pitchFamily="34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ALCOHOLISMO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FASES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PRE-ALCOHOLICA.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PRODRÓMICA.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CRÍTICA.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FASE CRÓNICA.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ALCOHOL?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DIFERENCIA DEL ALCOHOLISMO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NO INCLUYE EL DESEO O LA NECESIDAD COMPULSIVA DE BEBER ALCOHOL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PÉRDIDA DE CONTROL O LA DEPENDENCIA FÍSICA.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ADEMÁS, ES MENOS PROBABLE QUE INCLUYA SÍNTOMAS DE TOLERANCIA </a:t>
            </a:r>
            <a:r>
              <a:rPr lang="es-ES" sz="24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(LA NECESIDAD DE AUMENTAR LA CANTIDAD DE ALCOHOL INGERIDA PARA SENTIRSE ENDROGADO O INTOXICADO ("HIGH").</a:t>
            </a:r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400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ALCOHOL?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4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DEFINIDO COMO UN PATRÓN DE CONSUMO DE BEBIDAS ALCOHÓLICAS  ACOMPAÑADO POR UNA O MÁS DE LAS SIGUIENTES SITUACIONES EN UN PERÍODO DE 12 MESES: </a:t>
            </a:r>
            <a:endParaRPr lang="es-ES" sz="2400" smtClean="0">
              <a:solidFill>
                <a:srgbClr val="003399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NO CUMPLIR CON RESPONSABILIDADES MAYORES DEL TRABAJO, DE LA ESCUELA O DEL HOGAR; 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BEBER ALCOHOL DURANTE ACTIVIDADES FÍSICAMENTE PELIGROSAS  COMO OPERAR MAQUINARIAS O MANEJAR UN CARRO (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VEHÍCULO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)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ALCOHOL?</a:t>
            </a:r>
            <a:r>
              <a:rPr lang="es-MX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TENER PROBLEMAS FRE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UENTEMENTE RELACIONADOS CON EL ALCOHOL COMO SER ARRESTADO POR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CONDUCI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R BAJO LA INFLUENCIA DE ALCOHOL O POR LASTIMAR FÍSICAMENTE A ALGUIEN MIENTRAS ESTÁ BORRACHO (EMBRIAGADO); 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CONTINUAR BEBIENDO A PESAR DE TENER PROBLEMAS CONSTANTEMENTE AL RELACIONARSE CON OTRAS PERSONAS QUE SON CAUSADOS O 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AG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RA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VA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DOS POR LOS EFECTOS DEL ALCOHOL. </a:t>
            </a:r>
            <a:endParaRPr lang="es-ES" sz="2400" smtClean="0">
              <a:solidFill>
                <a:srgbClr val="0033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762000"/>
          </a:xfrm>
        </p:spPr>
        <p:txBody>
          <a:bodyPr/>
          <a:lstStyle/>
          <a:p>
            <a:pPr algn="ctr" eaLnBrk="1" hangingPunct="1"/>
            <a:r>
              <a:rPr lang="es-ES" sz="32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QUÉ ES EL ABUSO DE ALCOHOL</a:t>
            </a:r>
            <a:r>
              <a:rPr lang="es-ES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?</a:t>
            </a: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b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MX" sz="1400" b="1" smtClean="0">
                <a:solidFill>
                  <a:schemeClr val="hlink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es-ES" sz="14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40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1816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 PESAR DE QUE EL ABUSO DEL ALCOHOL ES BÁSICAMENTE DIFERENTE AL ALCOHOLISMO, ES IMPORTANTE MENCIONAR QUE MUCHOS DE LOS EFECTOS DEL ABUSO DEL ALCOHOL SON SUFRIDOS POR LOS ALCOHÓLICOS. </a:t>
            </a:r>
            <a:r>
              <a:rPr lang="es-ES" sz="4400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44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533400"/>
          </a:xfrm>
        </p:spPr>
        <p:txBody>
          <a:bodyPr/>
          <a:lstStyle/>
          <a:p>
            <a:pPr algn="ctr" eaLnBrk="1" hangingPunct="1"/>
            <a:r>
              <a:rPr lang="es-MX" b="1" smtClean="0">
                <a:solidFill>
                  <a:srgbClr val="CC3300"/>
                </a:solidFill>
                <a:latin typeface="Arial Black" pitchFamily="34" charset="0"/>
              </a:rPr>
              <a:t>ALCOHOLISMO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066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CONSECUENCIAS DEL ALCOHOLISMO EN LA EMPRESA</a:t>
            </a:r>
            <a:r>
              <a:rPr lang="es-MX" sz="4400" smtClean="0">
                <a:solidFill>
                  <a:schemeClr val="tx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BAJO RENDIMIENTO.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INESTABILIDAD EN EL EMPLEO Y DIFICULTADES DE PROMOCIÓN PROFESIONAL.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CONFLICTIVIDAD Y AGRESIVIDAD CON JEFES Y COMPAÑEROS.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DEGRADACIÓN LABORAL PROGRESIVA.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AUSENTISMO LABORAL.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ACCIDENTABILIDAD LABORAL PREVALENTE.</a:t>
            </a:r>
          </a:p>
          <a:p>
            <a:pPr eaLnBrk="1" hangingPunct="1">
              <a:lnSpc>
                <a:spcPct val="80000"/>
              </a:lnSpc>
            </a:pP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ENVEJECIMIENTO PREMATURO.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886700" cy="8382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ALCOHOLISMO:</a:t>
            </a: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MX" sz="2400" b="1" smtClean="0">
                <a:solidFill>
                  <a:schemeClr val="folHlink"/>
                </a:solidFill>
                <a:latin typeface="Arial Black" pitchFamily="34" charset="0"/>
              </a:rPr>
              <a:t>A CONSIDERAR EN LA HISTORIA CLÍNICA Y EL EXAMEN FÍSICO</a:t>
            </a:r>
            <a:r>
              <a:rPr lang="es-MX" sz="2400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71600"/>
            <a:ext cx="7772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TEMBLORES BURDOS EN MANOS.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CONTUSIONES Y ABRASIONES.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MX" sz="1800" smtClean="0">
                <a:solidFill>
                  <a:schemeClr val="hlink"/>
                </a:solidFill>
                <a:latin typeface="Arial Black" pitchFamily="34" charset="0"/>
              </a:rPr>
              <a:t>CON POBRE EXPLICACIÓN.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ULCUS-G-D.</a:t>
            </a:r>
            <a:r>
              <a:rPr lang="es-MX" sz="1800" smtClean="0">
                <a:solidFill>
                  <a:schemeClr val="hlink"/>
                </a:solidFill>
                <a:latin typeface="Arial Black" pitchFamily="34" charset="0"/>
              </a:rPr>
              <a:t>  REBELDE A LA TERAPIA USUAL.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HEPATOMEGALIA.</a:t>
            </a: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DETERIORO MENTAL PREMATURO.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DESORIENTACIÓN.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DISMINUCIÓN DE LA MEMORIA.</a:t>
            </a:r>
          </a:p>
          <a:p>
            <a:pPr lvl="1" eaLnBrk="1" hangingPunct="1">
              <a:lnSpc>
                <a:spcPct val="80000"/>
              </a:lnSpc>
            </a:pPr>
            <a:r>
              <a:rPr lang="es-MX" sz="2000" smtClean="0">
                <a:solidFill>
                  <a:schemeClr val="hlink"/>
                </a:solidFill>
                <a:latin typeface="Arial Black" pitchFamily="34" charset="0"/>
              </a:rPr>
              <a:t>LABILIDAD EMOCIONAL. ETC.</a:t>
            </a:r>
            <a:endParaRPr lang="es-MX" sz="2400" smtClean="0">
              <a:solidFill>
                <a:schemeClr val="hlink"/>
              </a:solidFill>
              <a:latin typeface="Arial Black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MX" sz="2800" smtClean="0">
                <a:solidFill>
                  <a:srgbClr val="341C80"/>
                </a:solidFill>
                <a:latin typeface="Arial Black" pitchFamily="34" charset="0"/>
              </a:rPr>
              <a:t>EVIDENCIA DEL USO INAPROPIADO DEL ALCOHOL.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s-MX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ES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TRATAMIENTO DEL ALCOHOLISMO</a:t>
            </a:r>
            <a:r>
              <a:rPr lang="es-ES" smtClean="0">
                <a:latin typeface="Arial Black" pitchFamily="34" charset="0"/>
                <a:cs typeface="Times New Roman" charset="0"/>
              </a:rPr>
              <a:t> </a:t>
            </a:r>
            <a:endParaRPr lang="es-MX" smtClean="0">
              <a:cs typeface="Times New Roman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867400"/>
          </a:xfrm>
        </p:spPr>
        <p:txBody>
          <a:bodyPr/>
          <a:lstStyle/>
          <a:p>
            <a:pPr algn="ctr" eaLnBrk="1" hangingPunct="1"/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DEPENDE DE LA GRAVEDAD DEL  ALCOHOLISMO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sz="2400" smtClean="0">
              <a:solidFill>
                <a:srgbClr val="993300"/>
              </a:solidFill>
              <a:cs typeface="Times New Roman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PUEDE INCLUIR DESTOXICACIÓN (EL PROCESO DE ELIMINAR ALCOHOL DEL CUERPO SIN PELIGRO)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sz="2800" smtClean="0">
              <a:solidFill>
                <a:srgbClr val="003366"/>
              </a:solidFill>
              <a:cs typeface="Times New Roman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MEDICA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CIÓN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CO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N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DISULFIRAM ANTABUSE O NALTREXONE REVIA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PARA AYUDAR A PREVENIR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EL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VOLVER A BEBER ALCOHOL.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</a:t>
            </a:r>
            <a:endParaRPr lang="es-ES" sz="2800" smtClean="0">
              <a:solidFill>
                <a:srgbClr val="003366"/>
              </a:solidFill>
              <a:cs typeface="Times New Roman" charset="0"/>
            </a:endParaRPr>
          </a:p>
          <a:p>
            <a:pPr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CONSEJERÍA INDIVIDUAL O DE GRUPO.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R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EUNIONES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CON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(AA) ALCOHÓLICOS ANÓNIMOS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DROGAS ESTIMULANTES: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LOCUACIDAD Y EXCITABILIDAD EJEM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..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CAFEINA (CAFÉ, TÉ, COLA)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COCAINA.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ESTIMULANTES SINTÉTICOS (ANFETAMINAS)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MARIHUANA.</a:t>
            </a:r>
          </a:p>
        </p:txBody>
      </p:sp>
    </p:spTree>
    <p:extLst>
      <p:ext uri="{BB962C8B-B14F-4D97-AF65-F5344CB8AC3E}">
        <p14:creationId xmlns:p14="http://schemas.microsoft.com/office/powerpoint/2010/main" val="2028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build="p" autoUpdateAnimBg="0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DEPENDENCIA SOCIAL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38200"/>
            <a:ext cx="7772400" cy="6019800"/>
          </a:xfrm>
        </p:spPr>
        <p:txBody>
          <a:bodyPr/>
          <a:lstStyle/>
          <a:p>
            <a:pPr eaLnBrk="1" hangingPunct="1"/>
            <a:r>
              <a:rPr lang="es-MX" sz="1800" smtClean="0">
                <a:solidFill>
                  <a:srgbClr val="000066"/>
                </a:solidFill>
                <a:latin typeface="Arial Black" pitchFamily="34" charset="0"/>
              </a:rPr>
              <a:t>BEBEDOR SOCIAL.</a:t>
            </a:r>
            <a:endParaRPr lang="es-ES" sz="1800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57397" name="Group 53"/>
          <p:cNvGraphicFramePr>
            <a:graphicFrameLocks noGrp="1"/>
          </p:cNvGraphicFramePr>
          <p:nvPr/>
        </p:nvGraphicFramePr>
        <p:xfrm>
          <a:off x="1524000" y="1239838"/>
          <a:ext cx="7620000" cy="5458096"/>
        </p:xfrm>
        <a:graphic>
          <a:graphicData uri="http://schemas.openxmlformats.org/drawingml/2006/table">
            <a:tbl>
              <a:tblPr/>
              <a:tblGrid>
                <a:gridCol w="2590800"/>
                <a:gridCol w="2667000"/>
                <a:gridCol w="2362200"/>
              </a:tblGrid>
              <a:tr h="703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DEFINICIÓN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CARACTERISTICAS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ACCIONES A SEGUIR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46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USA PASIVAMENTE EL ALCOHOL COMO MEDIO DE SOCIABILIDAD O ADAPTACIÓN AL GRUPO O POR INFLUENCIA DE ESTE. TOMA </a:t>
                      </a:r>
                      <a:r>
                        <a:rPr kumimoji="0" lang="es-MX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OCASIONALMENTE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Y NO SUELE HABER EMBRIAGUEZ 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SIN PROBLEMAS FAMILIARES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SIN PROBLEMAS EN EL TRABAJO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SIN PROBLEMAS ECONÓMICOS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TOMA SOLO EN REUNIONES SOCIALES.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NO EMBRIAGUEZ.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NO HAY GOMA NI ENFERMEDADES POR LICOR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Black" pitchFamily="34" charset="0"/>
                        </a:rPr>
                        <a:t>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EDUCACIÓN SOBRE ALCHOL Y ALCOHOLISMO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CONOCIMIENTO SOBRE BEBIDAS EFECTOS DAÑOS SOBRE EL ORGANISMO Y ENFERMEDAD POR EL ALCOHOL.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DEPENDENCIA PSICOLOGICA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38200"/>
            <a:ext cx="7772400" cy="6019800"/>
          </a:xfrm>
        </p:spPr>
        <p:txBody>
          <a:bodyPr/>
          <a:lstStyle/>
          <a:p>
            <a:pPr eaLnBrk="1" hangingPunct="1"/>
            <a:r>
              <a:rPr lang="es-MX" sz="1800" smtClean="0">
                <a:solidFill>
                  <a:srgbClr val="000066"/>
                </a:solidFill>
                <a:latin typeface="Arial Black" pitchFamily="34" charset="0"/>
              </a:rPr>
              <a:t>BEBEDOR EXCESIVO.</a:t>
            </a:r>
            <a:endParaRPr lang="es-ES" sz="1800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62488" name="Group 24"/>
          <p:cNvGraphicFramePr>
            <a:graphicFrameLocks noGrp="1"/>
          </p:cNvGraphicFramePr>
          <p:nvPr/>
        </p:nvGraphicFramePr>
        <p:xfrm>
          <a:off x="1371600" y="1239838"/>
          <a:ext cx="7620000" cy="5414962"/>
        </p:xfrm>
        <a:graphic>
          <a:graphicData uri="http://schemas.openxmlformats.org/drawingml/2006/table">
            <a:tbl>
              <a:tblPr/>
              <a:tblGrid>
                <a:gridCol w="2590800"/>
                <a:gridCol w="2667000"/>
                <a:gridCol w="2362200"/>
              </a:tblGrid>
              <a:tr h="703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DEFINICIÓN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CARACTERISTICAS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ACCIONES A SEGUIR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16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INGIERE ALCOHOL EN MAYOR CANTIDAD QUE EL SOCIAL. SUELE HABER ESTADOS DE  EMBRIAGUEZ. 24 O MÁS AL AÑO. RESPONDE ACTIVAMENTE A LA BEBIDA. SE DETERIORA SU CAPACIDAD PARA DETENERSE A BEBER.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INICIA PROBLEMAS  FAMILIARES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EN EL TRABAJO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ECONÓMICOS POR EL LICOR.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HAY EMBRIAGUEZ FRECUENTE.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DETENCIONES, ACCIDENTES DE TRÁNSITO Y ENFERMEDADES POR LICOR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Black" pitchFamily="34" charset="0"/>
                        </a:rPr>
                        <a:t>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EDUCACIÓN SOBRE ALCHOL Y ALCOHOLISMO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EDUCACIÓN SOBRE EFECTOS DAÑOS SOBRE EL ORGANISMO Y ENFERMEDAD POR EL ALCOHOL.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MOTIVAR PARA TRATAMIENTO.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ORIENTAR A FAMILIARES.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DAR SEGUIMIENTO.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</a:rPr>
              <a:t>DEPENDENCIA FÍSICA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838200"/>
            <a:ext cx="7772400" cy="6019800"/>
          </a:xfrm>
        </p:spPr>
        <p:txBody>
          <a:bodyPr/>
          <a:lstStyle/>
          <a:p>
            <a:pPr eaLnBrk="1" hangingPunct="1"/>
            <a:r>
              <a:rPr lang="es-MX" sz="1800" smtClean="0">
                <a:solidFill>
                  <a:srgbClr val="000066"/>
                </a:solidFill>
                <a:latin typeface="Arial Black" pitchFamily="34" charset="0"/>
              </a:rPr>
              <a:t>BEBEDOR ALCOHOLICO.</a:t>
            </a:r>
            <a:endParaRPr lang="es-ES" sz="1800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graphicFrame>
        <p:nvGraphicFramePr>
          <p:cNvPr id="63526" name="Group 38"/>
          <p:cNvGraphicFramePr>
            <a:graphicFrameLocks noGrp="1"/>
          </p:cNvGraphicFramePr>
          <p:nvPr/>
        </p:nvGraphicFramePr>
        <p:xfrm>
          <a:off x="1371600" y="1239838"/>
          <a:ext cx="7620000" cy="5683632"/>
        </p:xfrm>
        <a:graphic>
          <a:graphicData uri="http://schemas.openxmlformats.org/drawingml/2006/table">
            <a:tbl>
              <a:tblPr/>
              <a:tblGrid>
                <a:gridCol w="2590800"/>
                <a:gridCol w="2667000"/>
                <a:gridCol w="2362200"/>
              </a:tblGrid>
              <a:tr h="703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DEFINICIÓN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CARACTERISTICAS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</a:rPr>
                        <a:t>ACCIONES A SEGUIR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00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ESTA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DO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TERMINAL PSICOSOCIAL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Y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FÍSICO DE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BE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BEDOR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E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XCES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I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VO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PRESENTA DEPENDENCIA FÍSICA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AL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ALCOHOL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Y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APARECE SÍNDROME DE ABSTINENCIA.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INCAPACIDAD PARA ABSTENERSE Y DETENERSE A BEBER.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GRAVES. DIVORCIO ABADONO DEL HOGAR. PERDIDA  DEL TRABAJO.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PROBLEMAS ECONÓMICOS. USA EL LICOR PARA ALIVIAR MALESTAR FÍSICO Y MENTAL, TOMA HASTA POR SIETE DIAS.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 Black" pitchFamily="34" charset="0"/>
                        </a:rPr>
                        <a:t>DETENCIONES FRECUENTES POR AGRESIONES, Y ENFERMEDADES GRASVES POR LICOR</a:t>
                      </a:r>
                      <a:r>
                        <a:rPr kumimoji="0" lang="es-MX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Black" pitchFamily="34" charset="0"/>
                        </a:rPr>
                        <a:t>.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ENFERMEDAD CRÓNICA IRREVERSIBLE.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MOTIVAR REHAILITACIÓN.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772400" cy="4572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PRUEBA DE LA ALCOHOLEMIA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219200"/>
            <a:ext cx="7772400" cy="563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ES" sz="20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PRUEBA DEL ALIENTO ALCOHÓLICO MIDE LA CANTIDAD DE ALCOHOL EN LA SANGRE EVALUANDO EL AIRE EXHALADO.</a:t>
            </a:r>
            <a:r>
              <a:rPr lang="es-ES" sz="3600" b="1" smtClean="0">
                <a:solidFill>
                  <a:schemeClr val="tx2"/>
                </a:solidFill>
                <a:cs typeface="Arial" charset="0"/>
              </a:rPr>
              <a:t> </a:t>
            </a:r>
          </a:p>
          <a:p>
            <a:pPr eaLnBrk="1" hangingPunct="1"/>
            <a:endParaRPr lang="es-MX" sz="3600" b="1" smtClean="0">
              <a:solidFill>
                <a:schemeClr val="tx2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667000" y="2085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5061" name="Picture 5" descr="Prueba del aliento alcohólic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0"/>
          <a:stretch>
            <a:fillRect/>
          </a:stretch>
        </p:blipFill>
        <p:spPr bwMode="auto">
          <a:xfrm>
            <a:off x="1905000" y="2209800"/>
            <a:ext cx="6705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7300" y="457200"/>
            <a:ext cx="7772400" cy="6172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MX" sz="2800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TAJ- MAHAL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524000" y="1328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4079875" y="457200"/>
          <a:ext cx="4987925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Fotografía de Photo Editor" r:id="rId3" imgW="3619048" imgH="4533333" progId="MSPhotoEd.3">
                  <p:embed/>
                </p:oleObj>
              </mc:Choice>
              <mc:Fallback>
                <p:oleObj name="Fotografía de Photo Editor" r:id="rId3" imgW="3619048" imgH="4533333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57200"/>
                        <a:ext cx="4987925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295400" y="1219200"/>
            <a:ext cx="2590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sz="2000">
                <a:solidFill>
                  <a:srgbClr val="000066"/>
                </a:solidFill>
              </a:rPr>
              <a:t>MAUSOLEO DE JARDINES EN AGRA INDIA. MANDADO A CONSTRUIR POR  SHAH YAHAN  PARA ALBERGAR LOS RESTOS DE SU ESPOSA.</a:t>
            </a:r>
            <a:endParaRPr lang="es-ES" sz="20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048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  <a:cs typeface="Times New Roman" charset="0"/>
              </a:rPr>
              <a:t>DROGAS ILICITAS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914400"/>
            <a:ext cx="7772400" cy="5943600"/>
          </a:xfrm>
        </p:spPr>
        <p:txBody>
          <a:bodyPr/>
          <a:lstStyle/>
          <a:p>
            <a:pPr algn="just" eaLnBrk="1" hangingPunct="1"/>
            <a:endParaRPr lang="es-MX" sz="40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endParaRPr lang="es-MX" sz="4000" smtClean="0">
              <a:solidFill>
                <a:schemeClr val="tx2"/>
              </a:solidFill>
              <a:latin typeface="Arial Black" pitchFamily="34" charset="0"/>
              <a:cs typeface="Times New Roman" charset="0"/>
            </a:endParaRP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1219200" y="787400"/>
          <a:ext cx="22098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Fotografía de Photo Editor" r:id="rId3" imgW="2066667" imgH="2019048" progId="MSPhotoEd.3">
                  <p:embed/>
                </p:oleObj>
              </mc:Choice>
              <mc:Fallback>
                <p:oleObj name="Fotografía de Photo Editor" r:id="rId3" imgW="2066667" imgH="2019048" progId="MSPhotoEd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986"/>
                      <a:stretch>
                        <a:fillRect/>
                      </a:stretch>
                    </p:blipFill>
                    <p:spPr bwMode="auto">
                      <a:xfrm>
                        <a:off x="1219200" y="787400"/>
                        <a:ext cx="22098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1295400" y="4430713"/>
            <a:ext cx="281940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3810000" y="814388"/>
          <a:ext cx="21336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Fotografía de Photo Editor" r:id="rId6" imgW="3591426" imgH="3180952" progId="MSPhotoEd.3">
                  <p:embed/>
                </p:oleObj>
              </mc:Choice>
              <mc:Fallback>
                <p:oleObj name="Fotografía de Photo Editor" r:id="rId6" imgW="3591426" imgH="3180952" progId="MSPhotoEd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14388"/>
                        <a:ext cx="2133600" cy="200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4495800" y="4522788"/>
            <a:ext cx="35052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096000" y="838200"/>
            <a:ext cx="3048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>
                <a:solidFill>
                  <a:srgbClr val="000066"/>
                </a:solidFill>
                <a:cs typeface="Times New Roman" charset="0"/>
              </a:rPr>
              <a:t>EN LA INDIA SE CULTIVO LA CANNABIS SATIVA PARA LA EXALTACIÓN DE DIONISO. </a:t>
            </a:r>
            <a:r>
              <a:rPr lang="es-ES">
                <a:solidFill>
                  <a:srgbClr val="000066"/>
                </a:solidFill>
                <a:cs typeface="Times New Roman" charset="0"/>
              </a:rPr>
              <a:t>LOS INCAS </a:t>
            </a:r>
            <a:r>
              <a:rPr lang="es-MX">
                <a:solidFill>
                  <a:srgbClr val="000066"/>
                </a:solidFill>
                <a:cs typeface="Times New Roman" charset="0"/>
              </a:rPr>
              <a:t>USARON </a:t>
            </a:r>
            <a:r>
              <a:rPr lang="es-ES">
                <a:solidFill>
                  <a:srgbClr val="000066"/>
                </a:solidFill>
                <a:cs typeface="Times New Roman" charset="0"/>
              </a:rPr>
              <a:t>LA COCA Y LOS AZTECAS EL PEYOTE.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219200" y="2819400"/>
            <a:ext cx="5181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>
                <a:solidFill>
                  <a:srgbClr val="000066"/>
                </a:solidFill>
                <a:cs typeface="Times New Roman" charset="0"/>
              </a:rPr>
              <a:t>LOS EGIPCIOS USARON EL OPIO</a:t>
            </a:r>
            <a:r>
              <a:rPr lang="es-MX">
                <a:solidFill>
                  <a:srgbClr val="000066"/>
                </a:solidFill>
                <a:cs typeface="Times New Roman" charset="0"/>
              </a:rPr>
              <a:t> PARA PREPARAR FILTROS Y BREBAJES</a:t>
            </a:r>
            <a:r>
              <a:rPr lang="es-ES">
                <a:solidFill>
                  <a:srgbClr val="000066"/>
                </a:solidFill>
                <a:cs typeface="Times New Roman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2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2700 A.C.: PRIMERA REFERENCIA ESCRITA DEL USO DEL CANNABIS EN LA OBRA DE SHEN NUNG, </a:t>
            </a:r>
            <a:r>
              <a:rPr lang="es-ES" sz="24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PADRE DE LA MEDICINA CHINA.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1500 A.C: EL CANNABIS LLEGA A EUROPA. 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550 A.C.: EL PROFETA PERSA ZOROASTER DA AL CÁÑAMO O CANNABIS EL PRIMER LUGAR EN EL TEXTO SAGRADO,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ZEND-AVESTA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charset="0"/>
              </a:rPr>
              <a:t> QUE INCLUYE MÁS DE 10.000 PLANTAS MEDICINALES.</a:t>
            </a:r>
            <a:r>
              <a:rPr lang="es-ES" sz="2800" b="1" smtClean="0">
                <a:latin typeface="Arial Black" pitchFamily="34" charset="0"/>
                <a:cs typeface="Times New Roman" charset="0"/>
              </a:rPr>
              <a:t> </a:t>
            </a:r>
            <a:endParaRPr lang="es-ES" sz="2800" smtClean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100</a:t>
            </a: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 a.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 A.C.: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CHINOS FABRICAN PAPEL A PARTIR DEL CANNABIS.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45 D.C.: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SE CONSTITUYE LA IGLESIA ETÍOPE, EN LA QUE LA MARIHUANA CONSTITUYE UNO DE SUS SACRAMENTOS.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400: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EL CANNABIS ES CULTIVADO POR PRIMERA VEZ EN INGLATERRA EN OLD BUCKEHAM MARE.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600: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FRANCOS, VIKINGOS, GERMANOS, ETC. ELABORAN PAPEL DE CANNABIS.</a:t>
            </a:r>
            <a:r>
              <a:rPr lang="es-ES" sz="2800" b="1" smtClean="0">
                <a:latin typeface="Arial Black" pitchFamily="34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800: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MAHOMA PERMITE EL </a:t>
            </a:r>
            <a:r>
              <a:rPr lang="es-MX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USO DEL 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CANNABIS, PERO PROHIBE EL ALCOHOL.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1545: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ESPAÑOLES LLEVAN EL CANNABIS A CHILE.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b="1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1554: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ESPAÑOLES LLEVAN EL CANNABIS A PERÚ.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1606: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INGLESES LLEVAN EL CANNABIS A CANADÁ.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1611: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LOS INGLESES LLEVAN EL CANNABIS A VIRGINIA.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algn="ctr" eaLnBrk="1" hangingPunct="1"/>
            <a:r>
              <a:rPr lang="es-MX" sz="3600" b="1" smtClean="0">
                <a:solidFill>
                  <a:srgbClr val="CC3300"/>
                </a:solidFill>
              </a:rPr>
              <a:t>MARIHUANA: </a:t>
            </a:r>
            <a:r>
              <a:rPr lang="es-ES" sz="24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HISTORIA CRONOLÓGICA</a:t>
            </a:r>
            <a:endParaRPr lang="es-MX" sz="2400" b="1" smtClean="0">
              <a:solidFill>
                <a:srgbClr val="333399"/>
              </a:solidFill>
              <a:latin typeface="Arial Black" pitchFamily="34" charset="0"/>
            </a:endParaRP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7300" y="990600"/>
            <a:ext cx="7772400" cy="51054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1631: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EL CANNABIS ES USADO COMO MONEDA DE CAMBIO ENTRE LAS COLONIAS AMERICANAS.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1632: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PILGRIMS LLEVA EL CANNABIS A NUEVA INGLATERRA. </a:t>
            </a:r>
            <a:endParaRPr lang="es-ES" sz="2800" smtClean="0">
              <a:solidFill>
                <a:srgbClr val="333399"/>
              </a:solidFill>
              <a:latin typeface="Arial Black" pitchFamily="34" charset="0"/>
              <a:cs typeface="Times New Roman" charset="0"/>
            </a:endParaRPr>
          </a:p>
          <a:p>
            <a:pPr algn="just" eaLnBrk="1" hangingPunct="1"/>
            <a:r>
              <a:rPr lang="es-MX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Año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</a:t>
            </a:r>
            <a:r>
              <a:rPr lang="es-ES" sz="2800" smtClean="0">
                <a:solidFill>
                  <a:schemeClr val="hlink"/>
                </a:solidFill>
                <a:latin typeface="Arial Black" pitchFamily="34" charset="0"/>
                <a:cs typeface="Times New Roman" charset="0"/>
              </a:rPr>
              <a:t>1895:</a:t>
            </a:r>
            <a:r>
              <a:rPr lang="es-ES" sz="2800" b="1" smtClean="0">
                <a:solidFill>
                  <a:srgbClr val="333399"/>
                </a:solidFill>
                <a:latin typeface="Arial Black" pitchFamily="34" charset="0"/>
                <a:cs typeface="Times New Roman" charset="0"/>
              </a:rPr>
              <a:t> POR PRIMERA VEZ, SE USA LA PALABRA "MARIJUANA", POR LOS SEGUIDORES DE PANCHO VILLA EN SONORA (MÉJICO).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</p:bldLst>
  </p:timing>
</p:sld>
</file>

<file path=ppt/theme/theme1.xml><?xml version="1.0" encoding="utf-8"?>
<a:theme xmlns:a="http://schemas.openxmlformats.org/drawingml/2006/main" name="Arenisca">
  <a:themeElements>
    <a:clrScheme name="Arenisca 1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9CD"/>
      </a:accent3>
      <a:accent4>
        <a:srgbClr val="2A2A2A"/>
      </a:accent4>
      <a:accent5>
        <a:srgbClr val="F8F8E9"/>
      </a:accent5>
      <a:accent6>
        <a:srgbClr val="CB833B"/>
      </a:accent6>
      <a:hlink>
        <a:srgbClr val="AE4828"/>
      </a:hlink>
      <a:folHlink>
        <a:srgbClr val="6A6954"/>
      </a:folHlink>
    </a:clrScheme>
    <a:fontScheme name="Arenis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Arenisca 1">
        <a:dk1>
          <a:srgbClr val="333333"/>
        </a:dk1>
        <a:lt1>
          <a:srgbClr val="BAB9A0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9D9CD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2">
        <a:dk1>
          <a:srgbClr val="333333"/>
        </a:dk1>
        <a:lt1>
          <a:srgbClr val="BDB9BF"/>
        </a:lt1>
        <a:dk2>
          <a:srgbClr val="000000"/>
        </a:dk2>
        <a:lt2>
          <a:srgbClr val="333329"/>
        </a:lt2>
        <a:accent1>
          <a:srgbClr val="F4F3D9"/>
        </a:accent1>
        <a:accent2>
          <a:srgbClr val="E09142"/>
        </a:accent2>
        <a:accent3>
          <a:srgbClr val="DBD9DC"/>
        </a:accent3>
        <a:accent4>
          <a:srgbClr val="2A2A2A"/>
        </a:accent4>
        <a:accent5>
          <a:srgbClr val="F8F8E9"/>
        </a:accent5>
        <a:accent6>
          <a:srgbClr val="CB833B"/>
        </a:accent6>
        <a:hlink>
          <a:srgbClr val="AE4828"/>
        </a:hlink>
        <a:folHlink>
          <a:srgbClr val="6A69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enisca 3">
        <a:dk1>
          <a:srgbClr val="3D3D3D"/>
        </a:dk1>
        <a:lt1>
          <a:srgbClr val="EAEAEA"/>
        </a:lt1>
        <a:dk2>
          <a:srgbClr val="000000"/>
        </a:dk2>
        <a:lt2>
          <a:srgbClr val="333333"/>
        </a:lt2>
        <a:accent1>
          <a:srgbClr val="FFFFFF"/>
        </a:accent1>
        <a:accent2>
          <a:srgbClr val="969696"/>
        </a:accent2>
        <a:accent3>
          <a:srgbClr val="F3F3F3"/>
        </a:accent3>
        <a:accent4>
          <a:srgbClr val="333333"/>
        </a:accent4>
        <a:accent5>
          <a:srgbClr val="FFFFFF"/>
        </a:accent5>
        <a:accent6>
          <a:srgbClr val="878787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presentaciones\Arenisca.pot</Template>
  <TotalTime>1126</TotalTime>
  <Words>5027</Words>
  <Application>Microsoft Office PowerPoint</Application>
  <PresentationFormat>Presentación en pantalla (4:3)</PresentationFormat>
  <Paragraphs>711</Paragraphs>
  <Slides>149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149</vt:i4>
      </vt:variant>
    </vt:vector>
  </HeadingPairs>
  <TitlesOfParts>
    <vt:vector size="152" baseType="lpstr">
      <vt:lpstr>Arenisca</vt:lpstr>
      <vt:lpstr>Fotografía de Photo Editor</vt:lpstr>
      <vt:lpstr>Clip</vt:lpstr>
      <vt:lpstr>Presentación de PowerPoint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QUE ES UNA DROGA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 </vt:lpstr>
      <vt:lpstr>CLASIFICACIÓN DE LAS DROGAS </vt:lpstr>
      <vt:lpstr>TOXICOMANIAS</vt:lpstr>
      <vt:lpstr>TOXICOMANÍA</vt:lpstr>
      <vt:lpstr>TOXICOMANÍA</vt:lpstr>
      <vt:lpstr>TOXICOMANÍA</vt:lpstr>
      <vt:lpstr>TOXICOMANÍA</vt:lpstr>
      <vt:lpstr>HISTORICIDAD TOXICOLOGICA </vt:lpstr>
      <vt:lpstr>HISTORICIDAD TOXICOLOGICA </vt:lpstr>
      <vt:lpstr>HISTORICIDAD TOXICOLOGICA </vt:lpstr>
      <vt:lpstr>HISTORICIDAD TOXICOLOGICA (2)</vt:lpstr>
      <vt:lpstr>HISTORICIDAD TOXICOLOGICA </vt:lpstr>
      <vt:lpstr>HISTORICIDAD TOXICOLOGICA (3)</vt:lpstr>
      <vt:lpstr>TABACO</vt:lpstr>
      <vt:lpstr>PLANTA DEL TABACO</vt:lpstr>
      <vt:lpstr> TABACO</vt:lpstr>
      <vt:lpstr> TABACO</vt:lpstr>
      <vt:lpstr> TABACO</vt:lpstr>
      <vt:lpstr> TABACO</vt:lpstr>
      <vt:lpstr> TABACO</vt:lpstr>
      <vt:lpstr> TABACO</vt:lpstr>
      <vt:lpstr> TABACO</vt:lpstr>
      <vt:lpstr>TABACO-NICOTINA</vt:lpstr>
      <vt:lpstr>TABACO-NICOTINA</vt:lpstr>
      <vt:lpstr>TABACO-NICOTINA</vt:lpstr>
      <vt:lpstr> TABACO</vt:lpstr>
      <vt:lpstr> TABACO-NICOTINA</vt:lpstr>
      <vt:lpstr> TABACO- NICOTINA</vt:lpstr>
      <vt:lpstr> TABACO</vt:lpstr>
      <vt:lpstr> TABACO</vt:lpstr>
      <vt:lpstr> TABACO</vt:lpstr>
      <vt:lpstr> TABACO</vt:lpstr>
      <vt:lpstr> TABACO</vt:lpstr>
      <vt:lpstr> TABACO</vt:lpstr>
      <vt:lpstr>  TEJIDO PULMONAR ENFISEMATOSO DE FUMADOR DE TABACO </vt:lpstr>
      <vt:lpstr>TABACO: ALGUNOS DE LOS QUÍMICOS DE LA FASE SÓLIDA O DE PARTÍCULAS SON:</vt:lpstr>
      <vt:lpstr>TABACO: ALGUNOS DE LOS QUÍMICOS DE LA FASE GASEOSA SON:</vt:lpstr>
      <vt:lpstr> TABACO-NICOTINA</vt:lpstr>
      <vt:lpstr> TABACO</vt:lpstr>
      <vt:lpstr> TABACO</vt:lpstr>
      <vt:lpstr> TABACO</vt:lpstr>
      <vt:lpstr> TABACO</vt:lpstr>
      <vt:lpstr> TABACO</vt:lpstr>
      <vt:lpstr> TABACO</vt:lpstr>
      <vt:lpstr> TABACO</vt:lpstr>
      <vt:lpstr> TABACO- RIESGOS PARA LA SALUD 1 </vt:lpstr>
      <vt:lpstr> TABACO- RIESGOS PARA LA SALUD 2 </vt:lpstr>
      <vt:lpstr> TABACO-RIESGOS PARA LA SALUD </vt:lpstr>
      <vt:lpstr>TABACO ESTRATEGIA EN CONTRA DEL CONSUMO DE CIGARRILLO</vt:lpstr>
      <vt:lpstr>TABACO ESTRATEGIA EN CONTRA DEL CONSUMO DE CIGARRILLO</vt:lpstr>
      <vt:lpstr>TABACO ESTRATEGIA EN CONTRA DEL CONSUMO DE CIGARRILLO</vt:lpstr>
      <vt:lpstr>TABACO ESTRATEGIA EN CONTRA DEL CONSUMO DE CIGARRILLO LA LEY 13  ANTITABACO DEL 24 DE ENERO DE 2008</vt:lpstr>
      <vt:lpstr>ALCOHOL</vt:lpstr>
      <vt:lpstr>ALCOHOL  C2H5OH</vt:lpstr>
      <vt:lpstr>ALCOHOL MITOS.</vt:lpstr>
      <vt:lpstr>ALCOHOL TOXICOCINÉTICA</vt:lpstr>
      <vt:lpstr>ALCOHOL TOXICOCINÉTICA</vt:lpstr>
      <vt:lpstr>ALCOHOL TOXICOCINÉTICA</vt:lpstr>
      <vt:lpstr>ALCOHOL. TOXICODINÁMICA.</vt:lpstr>
      <vt:lpstr>ALCOHOL TOXICODINÁMICA</vt:lpstr>
      <vt:lpstr>ALCOHOL TOXICODINÁMICA</vt:lpstr>
      <vt:lpstr>ALCOHOL TOXICODINÁMICA</vt:lpstr>
      <vt:lpstr>Dx. ALCOHOLISMO </vt:lpstr>
      <vt:lpstr>¿QUÉ ES ALCOHOLISMO?  O "SÍNDROME DE DEPENDENCIA AL ALCOHOL“ 1 </vt:lpstr>
      <vt:lpstr>¿QUÉ ES ALCOHOLISMO?  O "SÍNDROME DE DEPENDENCIA AL ALCOHOL“ 3</vt:lpstr>
      <vt:lpstr>¿QUÉ ES ALCOHOLISMO?  O "SÍNDROME DE DEPENDENCIA AL ALCOHOL“ 1 </vt:lpstr>
      <vt:lpstr>¿QUÉ ES ALCOHOLISMO?  O "SÍNDROME DE DEPENDENCIA AL ALCOHOL“ 1 </vt:lpstr>
      <vt:lpstr>¿QUÉ ES ALCOHOLISMO?  O "SÍNDROME DE DEPENDENCIA AL ALCOHOL“ 2</vt:lpstr>
      <vt:lpstr>¿QUÉ ES ALCOHOLISMO?  O "SÍNDROME DE DEPENDENCIA AL ALCOHOL“ 3</vt:lpstr>
      <vt:lpstr>ALCOHOLISMO</vt:lpstr>
      <vt:lpstr>QUÉ ES EL ABUSO DE ALCOHOL? 1 </vt:lpstr>
      <vt:lpstr>QUÉ ES EL ABUSO DE ALCOHOL? 2 </vt:lpstr>
      <vt:lpstr>QUÉ ES EL ABUSO DE ALCOHOL? 3 </vt:lpstr>
      <vt:lpstr>QUÉ ES EL ABUSO DE ALCOHOL?   4 </vt:lpstr>
      <vt:lpstr>ALCOHOLISMO</vt:lpstr>
      <vt:lpstr>ALCOHOLISMO: A CONSIDERAR EN LA HISTORIA CLÍNICA Y EL EXAMEN FÍSICO.</vt:lpstr>
      <vt:lpstr>TRATAMIENTO DEL ALCOHOLISMO </vt:lpstr>
      <vt:lpstr>DEPENDENCIA SOCIAL</vt:lpstr>
      <vt:lpstr>DEPENDENCIA PSICOLOGICA</vt:lpstr>
      <vt:lpstr>DEPENDENCIA FÍSICA</vt:lpstr>
      <vt:lpstr>PRUEBA DE LA ALCOHOLEMIA</vt:lpstr>
      <vt:lpstr>Presentación de PowerPoint</vt:lpstr>
      <vt:lpstr>DROGAS ILICITAS</vt:lpstr>
      <vt:lpstr>MARIHUANA: HISTORIA CRONOLÓGICA</vt:lpstr>
      <vt:lpstr>MARIHUANA: HISTORIA CRONOLÓGICA</vt:lpstr>
      <vt:lpstr>MARIHUANA:HISTORIA CRONOLÓGICA </vt:lpstr>
      <vt:lpstr>MARIHUANA: HISTORIA CRONOLÓGICA</vt:lpstr>
      <vt:lpstr>MARIHUANA: HISTORIA CRONOLÓGICA</vt:lpstr>
      <vt:lpstr>LA MARIHUANA</vt:lpstr>
      <vt:lpstr>MARIHUANA: CANNABIS SATIVA</vt:lpstr>
      <vt:lpstr>MARIHUANA:  INGREDIENTE PSICOACTIVO</vt:lpstr>
      <vt:lpstr>LA MARIHUANA METABOLISMO.</vt:lpstr>
      <vt:lpstr>LA MARIHUANA</vt:lpstr>
      <vt:lpstr>LA MARIHUANA</vt:lpstr>
      <vt:lpstr>LA MARIHUANA SÍNTOMAS DE INTOXICACIÓN AGUDA</vt:lpstr>
      <vt:lpstr>ERYTRHOXYLON COCA</vt:lpstr>
      <vt:lpstr>COCAINA </vt:lpstr>
      <vt:lpstr>COCAINA</vt:lpstr>
      <vt:lpstr>Presentación de PowerPoint</vt:lpstr>
      <vt:lpstr>TOXICOCINÉTICA: D. LA COCAINA SE HIDROLIZA POR LAS ESTERAS HEPATICAS Y PLASMÁTICAS. E. SUS METABOLITOS SE FILTRAN VÍA GLOMERULAR Y UN 10-20% DE LA DOSIS ABSORBIDA SE ELIMINA POR VÍA URINARIA:  1.BENZOILEGNONINA. 2.EL ESTER METÍLICO DE LA EGGONINA.</vt:lpstr>
      <vt:lpstr>Presentación de PowerPoint</vt:lpstr>
      <vt:lpstr>Presentación de PowerPoint</vt:lpstr>
      <vt:lpstr>Presentación de PowerPoint</vt:lpstr>
      <vt:lpstr>COCAINA.</vt:lpstr>
      <vt:lpstr>COCAINA</vt:lpstr>
      <vt:lpstr>COCAINA  TRATAMIENTO</vt:lpstr>
      <vt:lpstr>INTOXICACIÓN POR COCAINA  TRATAMIENTO</vt:lpstr>
      <vt:lpstr>COCAINOMANIA </vt:lpstr>
      <vt:lpstr>CACAINOMANÍA</vt:lpstr>
      <vt:lpstr>COCAINOMANÍA AL EXAMEN FÍSICO</vt:lpstr>
      <vt:lpstr>COCAINOMANÍA. CUADRO AGUDO POR SOBREDOSIS. O SHOCK COCAINICO</vt:lpstr>
      <vt:lpstr>COCAINOMANÍA. CUADRO AGUDO POR SOBREDOSIS. O SHOCK COCAINICO</vt:lpstr>
      <vt:lpstr>Presentación de PowerPoint</vt:lpstr>
      <vt:lpstr>Presentación de PowerPoint</vt:lpstr>
      <vt:lpstr>ANATOMÍA </vt:lpstr>
      <vt:lpstr>OPIO </vt:lpstr>
      <vt:lpstr>OPIO </vt:lpstr>
      <vt:lpstr>OPIO </vt:lpstr>
      <vt:lpstr>ADORMIDERA</vt:lpstr>
      <vt:lpstr>OPIO </vt:lpstr>
      <vt:lpstr>OPIO </vt:lpstr>
      <vt:lpstr>ADORMIDERA</vt:lpstr>
      <vt:lpstr>OPIO </vt:lpstr>
      <vt:lpstr>OPIO </vt:lpstr>
      <vt:lpstr>OPIO </vt:lpstr>
      <vt:lpstr>OPIO 1</vt:lpstr>
      <vt:lpstr>OPIO 2</vt:lpstr>
      <vt:lpstr>OPIO 2</vt:lpstr>
      <vt:lpstr>Presentación de PowerPoint</vt:lpstr>
      <vt:lpstr>Presentación de PowerPoint</vt:lpstr>
      <vt:lpstr>Presentación de PowerPoint</vt:lpstr>
      <vt:lpstr>OPIO</vt:lpstr>
      <vt:lpstr>OPIO</vt:lpstr>
      <vt:lpstr>OPIO</vt:lpstr>
      <vt:lpstr>OPIO</vt:lpstr>
      <vt:lpstr>Presentación de PowerPoint</vt:lpstr>
      <vt:lpstr>Presentación de PowerPoint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TOXICOMANIAS II</dc:title>
  <dc:creator>Alex  Iván Salvatierra Guerra</dc:creator>
  <cp:lastModifiedBy>adm</cp:lastModifiedBy>
  <cp:revision>118</cp:revision>
  <dcterms:created xsi:type="dcterms:W3CDTF">2003-07-18T23:24:27Z</dcterms:created>
  <dcterms:modified xsi:type="dcterms:W3CDTF">2013-09-27T19:35:41Z</dcterms:modified>
</cp:coreProperties>
</file>