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88" r:id="rId2"/>
    <p:sldId id="258" r:id="rId3"/>
    <p:sldId id="259" r:id="rId4"/>
    <p:sldId id="260" r:id="rId5"/>
    <p:sldId id="290" r:id="rId6"/>
    <p:sldId id="289" r:id="rId7"/>
    <p:sldId id="261" r:id="rId8"/>
    <p:sldId id="262" r:id="rId9"/>
    <p:sldId id="263" r:id="rId10"/>
    <p:sldId id="291" r:id="rId11"/>
    <p:sldId id="264" r:id="rId12"/>
    <p:sldId id="265" r:id="rId13"/>
    <p:sldId id="266" r:id="rId14"/>
    <p:sldId id="292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0066"/>
    <a:srgbClr val="0000CC"/>
    <a:srgbClr val="00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3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26229-277A-47B4-B52A-321C4323411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2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787BF-6C18-4514-9214-D55BD7CC350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42E18-1AC1-44B7-8991-F896FF21C27B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96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BE555-2159-471F-80BE-1DDB8FFCF01D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65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C6D07-4984-4EA8-8029-AA0FE7D9D97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1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49386-F2A9-48A5-8D60-D63AA819D5A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14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431A5-B09E-4B39-95F6-B889EA86E78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4BE89-CDE7-4B2B-BCAE-AF242394444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02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59C5D-3C4F-43D8-A556-52CBDCC46100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5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65AAF-6E25-499A-9EB4-6966A1BCDAF2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55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E4306-6293-4674-B1C4-C014F17958B3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01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FF15-81DD-4E31-BEE3-F44653BD31C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8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43C7E2-4525-42AE-B247-3E00B44627ED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381000"/>
            <a:ext cx="8267700" cy="2133600"/>
          </a:xfrm>
        </p:spPr>
        <p:txBody>
          <a:bodyPr/>
          <a:lstStyle/>
          <a:p>
            <a:r>
              <a:rPr lang="es-ES_tradnl" sz="4800" b="1">
                <a:solidFill>
                  <a:srgbClr val="990033"/>
                </a:solidFill>
                <a:latin typeface="Arial Black" pitchFamily="34" charset="0"/>
              </a:rPr>
              <a:t>INTOXICACIÓN POR PARACETAMOL</a:t>
            </a:r>
            <a:br>
              <a:rPr lang="es-ES_tradnl" sz="4800" b="1">
                <a:solidFill>
                  <a:srgbClr val="990033"/>
                </a:solidFill>
                <a:latin typeface="Arial Black" pitchFamily="34" charset="0"/>
              </a:rPr>
            </a:br>
            <a:r>
              <a:rPr lang="es-ES_tradnl" sz="4800" b="1">
                <a:solidFill>
                  <a:srgbClr val="990033"/>
                </a:solidFill>
                <a:latin typeface="Arial Black" pitchFamily="34" charset="0"/>
              </a:rPr>
              <a:t>ACETOMINOFEN</a:t>
            </a:r>
            <a:endParaRPr lang="es-ES" sz="4800" b="1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43600"/>
            <a:ext cx="6400800" cy="609600"/>
          </a:xfrm>
        </p:spPr>
        <p:txBody>
          <a:bodyPr/>
          <a:lstStyle/>
          <a:p>
            <a:r>
              <a:rPr lang="es-MX" sz="1400">
                <a:latin typeface="Arial Black" pitchFamily="34" charset="0"/>
              </a:rPr>
              <a:t>Dr. Luis Salvatierra Tello</a:t>
            </a:r>
          </a:p>
          <a:p>
            <a:r>
              <a:rPr lang="es-MX" sz="1400">
                <a:latin typeface="Arial Black" pitchFamily="34" charset="0"/>
              </a:rPr>
              <a:t>M.D. E.S.O. M.S.P.</a:t>
            </a:r>
            <a:endParaRPr lang="es-ES" sz="1400">
              <a:latin typeface="Arial Black" pitchFamily="34" charset="0"/>
            </a:endParaRPr>
          </a:p>
        </p:txBody>
      </p:sp>
      <p:pic>
        <p:nvPicPr>
          <p:cNvPr id="34822" name="Picture 6" descr="j02338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362200"/>
            <a:ext cx="33702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67600" cy="457200"/>
          </a:xfrm>
        </p:spPr>
        <p:txBody>
          <a:bodyPr/>
          <a:lstStyle/>
          <a:p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DOSIS TÓXICA</a:t>
            </a:r>
            <a:endParaRPr lang="es-ES" sz="28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VALE Y PROUDFOOT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OBSERVARON QUE EL RIESGO DE DAÑO HEPÁTICO FATAL DESPUÉS DE UNA SOBREDOSIS NO PUEDE SER ASEGURADO CON CERTEZA POR LA CANTIDAD DE PARACETAMOL INGERIDO O LOS SÍNTOMAS QUE SE PRESENTAN DURANTE EL PERÍODO EN EL CUAL UN ANTÍDOTO PROVEE MÁXIMA PROTECCIÓN.</a:t>
            </a:r>
          </a:p>
          <a:p>
            <a:pPr>
              <a:lnSpc>
                <a:spcPct val="90000"/>
              </a:lnSpc>
            </a:pP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Adultos</a:t>
            </a: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 5 –15 g. </a:t>
            </a:r>
            <a:r>
              <a:rPr lang="es-ES" sz="2400">
                <a:solidFill>
                  <a:srgbClr val="0000CC"/>
                </a:solidFill>
                <a:latin typeface="Arial Black" pitchFamily="34" charset="0"/>
              </a:rPr>
              <a:t>(15-45 TABLETAS DE  325 mg )</a:t>
            </a:r>
            <a:endParaRPr lang="es-MX" sz="2400">
              <a:solidFill>
                <a:srgbClr val="0000CC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Adultos</a:t>
            </a: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 &lt; 125 mg/Kg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(No Hepatotoxicidad).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	250 mg/kg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(Daño Hepático Severo aprox.</a:t>
            </a: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 50%).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	350 mg/kg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(Daño Hepático Severo Aprox</a:t>
            </a: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. 100%).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ES" sz="2400">
                <a:solidFill>
                  <a:srgbClr val="0000CC"/>
                </a:solidFill>
                <a:latin typeface="Arial Black" pitchFamily="34" charset="0"/>
              </a:rPr>
              <a:t>Adole</a:t>
            </a: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s</a:t>
            </a:r>
            <a:r>
              <a:rPr lang="es-ES" sz="2400">
                <a:solidFill>
                  <a:srgbClr val="0000CC"/>
                </a:solidFill>
                <a:latin typeface="Arial Black" pitchFamily="34" charset="0"/>
              </a:rPr>
              <a:t>cent</a:t>
            </a: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e</a:t>
            </a:r>
            <a:r>
              <a:rPr lang="es-ES" sz="2400">
                <a:solidFill>
                  <a:srgbClr val="0000CC"/>
                </a:solidFill>
                <a:latin typeface="Arial Black" pitchFamily="34" charset="0"/>
              </a:rPr>
              <a:t>s</a:t>
            </a:r>
            <a:r>
              <a:rPr lang="es-ES_tradnl" sz="2400">
                <a:solidFill>
                  <a:srgbClr val="990033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990033"/>
                </a:solidFill>
                <a:latin typeface="Arial Black" pitchFamily="34" charset="0"/>
              </a:rPr>
              <a:t>125-150 mg/kg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(Dos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is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Hepatot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ó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xic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)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ES" sz="2400">
              <a:solidFill>
                <a:srgbClr val="0000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DOSIS LETAL</a:t>
            </a:r>
            <a:r>
              <a:rPr lang="es-ES" sz="2400">
                <a:solidFill>
                  <a:srgbClr val="990033"/>
                </a:solidFill>
                <a:latin typeface="Arial Black" pitchFamily="34" charset="0"/>
              </a:rPr>
              <a:t>	13-25 g</a:t>
            </a:r>
            <a:r>
              <a:rPr lang="es-ES_tradnl" sz="2400">
                <a:solidFill>
                  <a:srgbClr val="990033"/>
                </a:solidFill>
                <a:latin typeface="Arial Black" pitchFamily="34" charset="0"/>
              </a:rPr>
              <a:t>. </a:t>
            </a:r>
            <a:r>
              <a:rPr lang="es-ES" sz="2400">
                <a:solidFill>
                  <a:srgbClr val="0000CC"/>
                </a:solidFill>
                <a:latin typeface="Arial Black" pitchFamily="34" charset="0"/>
              </a:rPr>
              <a:t>(46-75 TABLETAS DE   325 mg )</a:t>
            </a:r>
            <a:endParaRPr lang="es-MX" sz="2400">
              <a:solidFill>
                <a:srgbClr val="0000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DOSIS TÓXICA. OLSON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NIÑOS: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 EN INGESTIONES AGUDAS, MÁS DE</a:t>
            </a:r>
            <a:r>
              <a:rPr lang="es-MX" sz="2800">
                <a:solidFill>
                  <a:srgbClr val="000066"/>
                </a:solidFill>
              </a:rPr>
              <a:t> 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140 mg/kg.</a:t>
            </a:r>
          </a:p>
          <a:p>
            <a:pPr>
              <a:lnSpc>
                <a:spcPct val="90000"/>
              </a:lnSpc>
            </a:pPr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ADULTOS: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 6g.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EN NIÑOS</a:t>
            </a: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 DE 10 – 12 AÑOS PARECE SER MENOS SUSCEPTIBLE A LA HEPATOTOXICIDAD DEBIDO A LA MENOR CONTRIBUCIÓN DEL CITOCROMO P-450 AL METABOLISMO DEL PARACETAMOL.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s-MX" sz="2800">
                <a:solidFill>
                  <a:srgbClr val="000066"/>
                </a:solidFill>
                <a:latin typeface="Arial Black" pitchFamily="34" charset="0"/>
              </a:rPr>
              <a:t>EL MARGEN DE SEGURIDAD ES MENOR EN ALCOHÓLICOS CRÓNICOS Y OTROS PACIENTES CON INDUCCIÓN DE P-450, PORQUE SE PUEDE PRODUCIR MÁS DE ESTE METABOLITO TÓXICO.</a:t>
            </a:r>
            <a:endParaRPr lang="es-ES" sz="28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FACTORES DE RIESGOS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3200400"/>
          </a:xfrm>
        </p:spPr>
        <p:txBody>
          <a:bodyPr/>
          <a:lstStyle/>
          <a:p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ALCOHOLISMO.</a:t>
            </a:r>
          </a:p>
          <a:p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INGESTIÓN CRÓNICA DE AGENTES QUE INDUCEN LAS ENZIMAS MICROSOMALES HEPÁTICAS. EJ. ISONIAZIDA, ANTICONVULSIVANTES ETC.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s-MX" sz="3200">
                <a:solidFill>
                  <a:srgbClr val="990033"/>
                </a:solidFill>
                <a:latin typeface="Arial Black" pitchFamily="34" charset="0"/>
              </a:rPr>
              <a:t>PRESENTACIÓN CLÍNICA</a:t>
            </a:r>
            <a:r>
              <a:rPr lang="es-MX" sz="3200">
                <a:solidFill>
                  <a:srgbClr val="990033"/>
                </a:solidFill>
              </a:rPr>
              <a:t>. </a:t>
            </a:r>
            <a:r>
              <a:rPr lang="es-MX" sz="3200">
                <a:solidFill>
                  <a:srgbClr val="660033"/>
                </a:solidFill>
                <a:latin typeface="Arial Black" pitchFamily="34" charset="0"/>
              </a:rPr>
              <a:t>OLSON</a:t>
            </a:r>
            <a:endParaRPr lang="es-ES" sz="3200">
              <a:solidFill>
                <a:srgbClr val="660033"/>
              </a:solidFill>
              <a:latin typeface="Arial Black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400" b="1">
                <a:solidFill>
                  <a:srgbClr val="0000CC"/>
                </a:solidFill>
                <a:latin typeface="Arial Black" pitchFamily="34" charset="0"/>
              </a:rPr>
              <a:t>SÍNTOMAS TEMPRANOS:</a:t>
            </a: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  ANOREXIA, NÁUSEA O VÓMITO. O NO PRESENTARSE NINGUNO.</a:t>
            </a:r>
          </a:p>
          <a:p>
            <a:pPr>
              <a:lnSpc>
                <a:spcPct val="80000"/>
              </a:lnSpc>
            </a:pP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DESPUÉS DE 24 – 48 HORAS: EL TIEMPO DE PROTROMBINA O NIVELES DE TRANSAMINASAS AUMENTAN, SE EVIDENCIA LA NECROSIS HEPÁTICA. </a:t>
            </a:r>
          </a:p>
          <a:p>
            <a:pPr>
              <a:lnSpc>
                <a:spcPct val="80000"/>
              </a:lnSpc>
            </a:pP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SI SE PRESENTA UN FALLO HEPÁTICO AGUDO, PUEDE RESULTAR EN ENCEFALOPATÍA Y LA MUERTE. </a:t>
            </a:r>
          </a:p>
          <a:p>
            <a:pPr>
              <a:lnSpc>
                <a:spcPct val="80000"/>
              </a:lnSpc>
            </a:pP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LA PRESENCIA DE ENCEFALOPATÍA, ACIDOSIS METABÓLICA Y UN AUMENTO CONTINUO DE PT INDICA UN PRONÓSTICO POBRE.</a:t>
            </a:r>
          </a:p>
          <a:p>
            <a:pPr>
              <a:lnSpc>
                <a:spcPct val="80000"/>
              </a:lnSpc>
            </a:pP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OCASIONALMENTE OCURRE UN FALLO RENAL AGUDO, A VECES CONCOMITANTE CON EL FALLO HEPÁTICO.</a:t>
            </a:r>
          </a:p>
          <a:p>
            <a:pPr>
              <a:lnSpc>
                <a:spcPct val="80000"/>
              </a:lnSpc>
            </a:pPr>
            <a:endParaRPr lang="es-E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248400"/>
          </a:xfrm>
        </p:spPr>
        <p:txBody>
          <a:bodyPr/>
          <a:lstStyle/>
          <a:p>
            <a:pPr algn="just"/>
            <a:r>
              <a:rPr lang="es-ES" sz="2400">
                <a:solidFill>
                  <a:srgbClr val="800000"/>
                </a:solidFill>
                <a:latin typeface="Arial Black" pitchFamily="34" charset="0"/>
              </a:rPr>
              <a:t>FASES DE LAS INTOCICACIÓN POR PARACETAMOL- ACETOMINOFEN.</a:t>
            </a:r>
          </a:p>
        </p:txBody>
      </p:sp>
      <p:graphicFrame>
        <p:nvGraphicFramePr>
          <p:cNvPr id="43048" name="Group 40"/>
          <p:cNvGraphicFramePr>
            <a:graphicFrameLocks noGrp="1"/>
          </p:cNvGraphicFramePr>
          <p:nvPr/>
        </p:nvGraphicFramePr>
        <p:xfrm>
          <a:off x="152400" y="1066800"/>
          <a:ext cx="8839200" cy="4177030"/>
        </p:xfrm>
        <a:graphic>
          <a:graphicData uri="http://schemas.openxmlformats.org/drawingml/2006/table">
            <a:tbl>
              <a:tblPr/>
              <a:tblGrid>
                <a:gridCol w="1371600"/>
                <a:gridCol w="3429000"/>
                <a:gridCol w="40386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ETAPA O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TIEMPO TRANSCURRIDO DESDE LA INGESTIÓN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CARACTERÍSTICAS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4" charset="0"/>
                        </a:rPr>
                        <a:t>I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Black" pitchFamily="34" charset="0"/>
                        </a:rPr>
                        <a:t>½ - 24 HORAS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ANOREXIA. NAUSEA. MALESTAR. PALIDEZ. DIAFORESIS.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4" charset="0"/>
                        </a:rPr>
                        <a:t>II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Black" pitchFamily="34" charset="0"/>
                        </a:rPr>
                        <a:t>24 – 48 HORAS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DOLOR ABDOMINAL. HIPERSENSIBILIDAD HEPÁTICA. ENZIMAS HEPÁTICAS ELVADAS. OLIGURIA.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28600"/>
            <a:ext cx="8534400" cy="6248400"/>
          </a:xfrm>
        </p:spPr>
        <p:txBody>
          <a:bodyPr/>
          <a:lstStyle/>
          <a:p>
            <a:pPr algn="just"/>
            <a:r>
              <a:rPr lang="es-ES" sz="2400">
                <a:solidFill>
                  <a:srgbClr val="800000"/>
                </a:solidFill>
                <a:latin typeface="Arial Black" pitchFamily="34" charset="0"/>
              </a:rPr>
              <a:t>FASES DE LAS INTOCICACIÓN POR PARACETAMOL- ACETOMINOFEN.</a:t>
            </a:r>
          </a:p>
        </p:txBody>
      </p:sp>
      <p:graphicFrame>
        <p:nvGraphicFramePr>
          <p:cNvPr id="44062" name="Group 30"/>
          <p:cNvGraphicFramePr>
            <a:graphicFrameLocks noGrp="1"/>
          </p:cNvGraphicFramePr>
          <p:nvPr/>
        </p:nvGraphicFramePr>
        <p:xfrm>
          <a:off x="152400" y="1066800"/>
          <a:ext cx="88392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3276600"/>
                <a:gridCol w="4191000"/>
              </a:tblGrid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ETAPA O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TIEMPO TRANSCURRIDO DESDE LA INGESTIÓN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Black" pitchFamily="34" charset="0"/>
                        </a:rPr>
                        <a:t>CARACTERÍSTICAS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4" charset="0"/>
                        </a:rPr>
                        <a:t>III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Black" pitchFamily="34" charset="0"/>
                        </a:rPr>
                        <a:t>72- 96 HORAS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ANOMALIAS MÁXIMAS DE ENZIMAS HEPÁTICAS. ALT/SGPT AST/SGOT MÁS DE 10,000 UI/ml. AUMENTO DE LA CONCENTRACIÓN DE BILIRRUBINA TIEMPO DE PROTOMBINA.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50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 Black" pitchFamily="34" charset="0"/>
                        </a:rPr>
                        <a:t>IV FASE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 Black" pitchFamily="34" charset="0"/>
                        </a:rPr>
                        <a:t>4 DIAS –2SEMANAS.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Black" pitchFamily="34" charset="0"/>
                        </a:rPr>
                        <a:t>RESOLUCIÓN DE LA HEPATOTOXICIDAD O DETERIORO HEPÁTICO PROGRESIVO.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14400" y="76200"/>
          <a:ext cx="7239000" cy="662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Imagen de mapa de bits" r:id="rId3" imgW="3323810" imgH="4514286" progId="Paint.Picture">
                  <p:embed/>
                </p:oleObj>
              </mc:Choice>
              <mc:Fallback>
                <p:oleObj name="Imagen de mapa de bits" r:id="rId3" imgW="3323810" imgH="45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"/>
                        <a:ext cx="7239000" cy="662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1447800"/>
          </a:xfrm>
        </p:spPr>
        <p:txBody>
          <a:bodyPr/>
          <a:lstStyle/>
          <a:p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DIAGNÓSTICO DE LA INTOXICACIÓN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buFontTx/>
              <a:buNone/>
            </a:pPr>
            <a:r>
              <a:rPr lang="es-MX">
                <a:solidFill>
                  <a:srgbClr val="0000CC"/>
                </a:solidFill>
                <a:latin typeface="Arial Black" pitchFamily="34" charset="0"/>
              </a:rPr>
              <a:t>PRUEBAS DIAGNÓSTICAS:</a:t>
            </a:r>
            <a:endParaRPr lang="es-ES">
              <a:solidFill>
                <a:srgbClr val="0000CC"/>
              </a:solidFill>
              <a:latin typeface="Arial Black" pitchFamily="34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314825" y="2667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200400" y="37338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2800" b="1">
                <a:solidFill>
                  <a:srgbClr val="990033"/>
                </a:solidFill>
                <a:latin typeface="Arial Black" pitchFamily="34" charset="0"/>
              </a:rPr>
              <a:t>OBJETIVOS</a:t>
            </a:r>
            <a:endParaRPr lang="es-ES" sz="2800" b="1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 rot="2668749">
            <a:off x="3429000" y="4205288"/>
            <a:ext cx="304800" cy="976312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 rot="-2721068">
            <a:off x="5441157" y="4236243"/>
            <a:ext cx="304800" cy="976313"/>
          </a:xfrm>
          <a:prstGeom prst="downArrow">
            <a:avLst>
              <a:gd name="adj1" fmla="val 50000"/>
              <a:gd name="adj2" fmla="val 80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57200" y="52736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rgbClr val="000066"/>
                </a:solidFill>
                <a:latin typeface="Arial Black" pitchFamily="34" charset="0"/>
              </a:rPr>
              <a:t>PREDECIR RIESGO DE LA INTOXICACIÓN</a:t>
            </a:r>
            <a:endParaRPr lang="es-ES" b="1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648200" y="5289550"/>
            <a:ext cx="396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rgbClr val="000066"/>
                </a:solidFill>
                <a:latin typeface="Arial Black" pitchFamily="34" charset="0"/>
              </a:rPr>
              <a:t>CONOCER EL GRADO DE LESIÓN DE LOS ÓRGANOS</a:t>
            </a:r>
            <a:endParaRPr lang="es-ES" b="1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MX" sz="3600">
                <a:solidFill>
                  <a:srgbClr val="660066"/>
                </a:solidFill>
                <a:latin typeface="Arial Black" pitchFamily="34" charset="0"/>
              </a:rPr>
              <a:t>PREDECIR EL RIESGO DE INTOXICACIÓN</a:t>
            </a:r>
            <a:endParaRPr lang="es-ES" sz="360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148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HISTORIA: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SÓLO SE UTILIZA CUANDO EXISTE EL TESTIMONIO DE OBSERVADORES IMPARCIALES O CUANDO LA CANTIDAD INGERIDA PUEDE COMPROBARSE POR OTROS MÉTODOS.</a:t>
            </a:r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s-MX" sz="2400">
                <a:solidFill>
                  <a:srgbClr val="990033"/>
                </a:solidFill>
                <a:latin typeface="Arial Black" pitchFamily="34" charset="0"/>
              </a:rPr>
              <a:t>DETERMINACIÓN DE APAF EN PLASMA.</a:t>
            </a:r>
          </a:p>
          <a:p>
            <a:pPr marL="609600" indent="-609600" algn="just">
              <a:lnSpc>
                <a:spcPct val="90000"/>
              </a:lnSpc>
            </a:pP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HACERLA SISTEMÁTICAMENTE SIEMPRE QUE LA HISTORIA NO SEA FIDEDIGNA (EJ. SI HUBO INTENTO SUICIDIO, SI HAY TRASTORNOS MENTALES O DEL SENSORIO).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es-E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s-MX" sz="4000">
                <a:solidFill>
                  <a:srgbClr val="990033"/>
                </a:solidFill>
                <a:latin typeface="Arial Black" pitchFamily="34" charset="0"/>
              </a:rPr>
              <a:t>NOMOGRAMA</a:t>
            </a:r>
            <a:endParaRPr lang="es-ES" sz="4000">
              <a:solidFill>
                <a:srgbClr val="990033"/>
              </a:solidFill>
              <a:latin typeface="Arial Black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brigh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36700"/>
            <a:ext cx="8610600" cy="49403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PARACETAMOL COMO AGENTE TERAPÉUTICO</a:t>
            </a:r>
            <a:endParaRPr lang="es-ES" sz="28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SUSTITUCIÓN DE  SALICILATOS POR APAF.</a:t>
            </a:r>
          </a:p>
          <a:p>
            <a:pPr>
              <a:lnSpc>
                <a:spcPct val="90000"/>
              </a:lnSpc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EN EL MERCADO SOLO, O CON OTROS FÁRMACOS.</a:t>
            </a:r>
          </a:p>
          <a:p>
            <a:pPr>
              <a:lnSpc>
                <a:spcPct val="90000"/>
              </a:lnSpc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SE ABSORBE FÁCILMENTE.</a:t>
            </a:r>
          </a:p>
          <a:p>
            <a:pPr>
              <a:lnSpc>
                <a:spcPct val="90000"/>
              </a:lnSpc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METABOLISMO HEPATICO. EL 90 % SE CONVIERTE EN CONJUGADOS GLUCURÓNIDOS Y SULFATOS SIN EFECTOS TÓXICOS.</a:t>
            </a:r>
          </a:p>
          <a:p>
            <a:pPr>
              <a:lnSpc>
                <a:spcPct val="90000"/>
              </a:lnSpc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&lt;5% SE CONVIERTE EN N – ACETIL PARABENZO-QUINONEIMINA </a:t>
            </a:r>
            <a:r>
              <a:rPr lang="es-MX" sz="2400" b="1">
                <a:solidFill>
                  <a:srgbClr val="990033"/>
                </a:solidFill>
                <a:latin typeface="Arial Black" pitchFamily="34" charset="0"/>
              </a:rPr>
              <a:t>(NAPQI)</a:t>
            </a:r>
            <a:endParaRPr lang="es-ES" sz="2400" b="1">
              <a:solidFill>
                <a:srgbClr val="99003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>
                <a:solidFill>
                  <a:srgbClr val="990033"/>
                </a:solidFill>
                <a:latin typeface="Arial Black" pitchFamily="34" charset="0"/>
              </a:rPr>
              <a:t>ESTUDIOS DE LABORATORIO</a:t>
            </a:r>
            <a:endParaRPr lang="es-ES" sz="40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MONITOREO DE LA FUNCIÓN RENAL, HIPOGLICEMIA Y BALANCE ELECTROLÍTICO.</a:t>
            </a:r>
          </a:p>
          <a:p>
            <a:pPr marL="609600" indent="-609600"/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MX" sz="3200">
                <a:solidFill>
                  <a:srgbClr val="990033"/>
                </a:solidFill>
                <a:latin typeface="Arial Black" pitchFamily="34" charset="0"/>
              </a:rPr>
              <a:t>MANEJO DE LA INTOXICACIÓN POR PARACETAMOL</a:t>
            </a:r>
            <a:endParaRPr lang="es-ES" sz="32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MX" sz="2800" b="1">
                <a:latin typeface="Arial Black" pitchFamily="34" charset="0"/>
              </a:rPr>
              <a:t>	</a:t>
            </a:r>
            <a:r>
              <a:rPr lang="es-MX" sz="2800" b="1">
                <a:solidFill>
                  <a:srgbClr val="660066"/>
                </a:solidFill>
                <a:latin typeface="Arial Black" pitchFamily="34" charset="0"/>
              </a:rPr>
              <a:t>ANTES DE LAS 8 HORAS LUÉGO DE LA SOBREDOSIS</a:t>
            </a:r>
            <a:endParaRPr lang="es-ES" sz="2800" b="1">
              <a:solidFill>
                <a:srgbClr val="6600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latin typeface="Arial Black" pitchFamily="34" charset="0"/>
              </a:rPr>
              <a:t>·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	</a:t>
            </a: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DESCONTINUAR NAC SI LA CONCENTRACIÓN PLASMÁTICA DE PARACETAMOL ESTÁ ABAJO  DEL MARGEN TERAPÉUTICO.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_tradnl" sz="2400">
              <a:solidFill>
                <a:srgbClr val="0000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·	</a:t>
            </a:r>
            <a:r>
              <a:rPr lang="es-MX" sz="2400" b="1">
                <a:solidFill>
                  <a:srgbClr val="0000CC"/>
                </a:solidFill>
                <a:latin typeface="Arial Black" pitchFamily="34" charset="0"/>
              </a:rPr>
              <a:t>UNA VEZ TERMINADO EL TRATAMIENTO CON NAC, VIGILAR PT, ACTIVIDAD DE ALT/AST Y LAS CONCENTRACIONES PLÁSMÁTICAS DE CREATININA</a:t>
            </a:r>
            <a:r>
              <a:rPr lang="es-MX" sz="2400">
                <a:solidFill>
                  <a:srgbClr val="0000CC"/>
                </a:solidFill>
                <a:latin typeface="Arial Black" pitchFamily="34" charset="0"/>
              </a:rPr>
              <a:t>.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_tradnl" sz="2400">
              <a:solidFill>
                <a:srgbClr val="0000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·	</a:t>
            </a:r>
            <a:r>
              <a:rPr lang="es-MX" sz="2400" b="1">
                <a:solidFill>
                  <a:srgbClr val="000066"/>
                </a:solidFill>
                <a:latin typeface="Arial Black" pitchFamily="34" charset="0"/>
              </a:rPr>
              <a:t>SI EL PACIENTE ESTÁ ASINTOMÁTICO Y LOS ANÁLISIS DE LABORATORIO ESTÁN NORMALES, NO HAY RIESGOS DE SERIAS COMPLICACIONES Y EL PACIENTE PUEDE SER DADO DE ALTA.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1295400"/>
            <a:ext cx="8534400" cy="530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200" b="1">
                <a:solidFill>
                  <a:srgbClr val="660066"/>
                </a:solidFill>
                <a:latin typeface="Arial Black" pitchFamily="34" charset="0"/>
              </a:rPr>
              <a:t>ANTES DE LAS 8 HORAS, LUEGO DE LA SOBREDOSIS</a:t>
            </a:r>
            <a:endParaRPr lang="es-ES" sz="2200" b="1">
              <a:solidFill>
                <a:srgbClr val="660066"/>
              </a:solidFill>
              <a:latin typeface="Arial Black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2200">
                <a:solidFill>
                  <a:srgbClr val="000066"/>
                </a:solidFill>
                <a:latin typeface="Arial Black" pitchFamily="34" charset="0"/>
              </a:rPr>
              <a:t>·</a:t>
            </a:r>
            <a:r>
              <a:rPr lang="es-MX" sz="2200" b="1">
                <a:solidFill>
                  <a:srgbClr val="000066"/>
                </a:solidFill>
                <a:latin typeface="Arial Black" pitchFamily="34" charset="0"/>
              </a:rPr>
              <a:t>MEDIR LA CONCENTRACIÓN PLASMÁTICA DE PARACETAMOL.</a:t>
            </a:r>
            <a:r>
              <a:rPr lang="es-MX" sz="220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" sz="2200">
              <a:solidFill>
                <a:srgbClr val="000066"/>
              </a:solidFill>
              <a:latin typeface="Arial Black" pitchFamily="34" charset="0"/>
            </a:endParaRPr>
          </a:p>
          <a:p>
            <a:pPr>
              <a:spcBef>
                <a:spcPct val="50000"/>
              </a:spcBef>
            </a:pPr>
            <a:r>
              <a:rPr lang="es-ES" sz="2200">
                <a:solidFill>
                  <a:srgbClr val="0000CC"/>
                </a:solidFill>
                <a:latin typeface="Arial Black" pitchFamily="34" charset="0"/>
              </a:rPr>
              <a:t>·</a:t>
            </a:r>
            <a:r>
              <a:rPr lang="es-MX" sz="2200" b="1">
                <a:solidFill>
                  <a:srgbClr val="0000CC"/>
                </a:solidFill>
                <a:latin typeface="Arial Black" pitchFamily="34" charset="0"/>
              </a:rPr>
              <a:t>DAR 50 gr DE CARBÓN ACTIVADO SI NO HA PASADO 1 HORA LUEGO DE LA SOBREDOSIS.</a:t>
            </a:r>
            <a:r>
              <a:rPr lang="es-MX" sz="22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200">
                <a:solidFill>
                  <a:srgbClr val="000066"/>
                </a:solidFill>
                <a:latin typeface="Arial Black" pitchFamily="34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s-MX" b="1">
                <a:solidFill>
                  <a:srgbClr val="000066"/>
                </a:solidFill>
                <a:latin typeface="Arial Black" pitchFamily="34" charset="0"/>
              </a:rPr>
              <a:t>COMENZAR NAC IV. SI LA CONCENTRACIÓN PLASMÁTICA DEL FÁRMACO ESTÁ SOBRE EL LÍMITE TERAPÉUTICO.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ES_tradnl">
              <a:solidFill>
                <a:srgbClr val="000066"/>
              </a:solidFill>
              <a:latin typeface="Arial Black" pitchFamily="34" charset="0"/>
            </a:endParaRPr>
          </a:p>
          <a:p>
            <a:pPr>
              <a:spcBef>
                <a:spcPct val="50000"/>
              </a:spcBef>
            </a:pPr>
            <a:r>
              <a:rPr lang="es-MX" sz="2800" b="1">
                <a:solidFill>
                  <a:srgbClr val="0000CC"/>
                </a:solidFill>
                <a:latin typeface="Arial Black" pitchFamily="34" charset="0"/>
              </a:rPr>
              <a:t>SI NO HAY POSIBILIDAD A LAS 8 HRS DE MEDIR LA CONCENTRACIÓN PLASMÁTICA, EMPEZAR NAC SI SE HA INGERIDO MÁS DE 150 mg/kg.</a:t>
            </a:r>
            <a:r>
              <a:rPr lang="es-MX" sz="280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s-ES" sz="2800">
                <a:solidFill>
                  <a:srgbClr val="0000CC"/>
                </a:solidFill>
                <a:latin typeface="Arial Black" pitchFamily="34" charset="0"/>
              </a:rPr>
              <a:t>I.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s-MX" sz="3200">
                <a:solidFill>
                  <a:srgbClr val="990033"/>
                </a:solidFill>
                <a:latin typeface="Arial Black" pitchFamily="34" charset="0"/>
              </a:rPr>
              <a:t>MANEJO DE LA INTOXICACIÓN POR PARACETAMOL</a:t>
            </a:r>
            <a:endParaRPr lang="es-ES" sz="3200">
              <a:solidFill>
                <a:srgbClr val="99003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905000"/>
            <a:ext cx="8153400" cy="4724400"/>
          </a:xfrm>
        </p:spPr>
        <p:txBody>
          <a:bodyPr/>
          <a:lstStyle/>
          <a:p>
            <a:pPr algn="l"/>
            <a:r>
              <a:rPr lang="es-MX" sz="2600">
                <a:solidFill>
                  <a:schemeClr val="tx1"/>
                </a:solidFill>
              </a:rPr>
              <a:t>-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UTILIZAR NAC &gt;150 mg/kg PARACETAMOL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DETERMINAR AL INGRESO NIVELES DE PARACETAMOL, TP (INR), ALT/AST PLASMA CREATININA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PLASMÁTICA, BILIRRUBINAS, FOSFATOS, ESTADO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Á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CIDO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–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BASE,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BHC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REPETIR LABORATORIO AL CONCLUIR CADA CICLO DE NAC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, SI EL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 RESULTADO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ES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ANORMAL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O SÍNTOMAS PRESENTES,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CONSIDERAR CONTINUAR CON NAC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(100 mg/kg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EN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 1 L 5% DEXTROSA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)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POR 16 HORAS, REPETIR HASTA RECUPERACIÓN.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196975"/>
            <a:ext cx="781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2800">
                <a:solidFill>
                  <a:srgbClr val="660066"/>
                </a:solidFill>
                <a:latin typeface="Arial Black" pitchFamily="34" charset="0"/>
              </a:rPr>
              <a:t>15–24 H  DESPUÉS DE LA SOBREDOSIS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90600" y="3810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MANEJO DE LA INTOXICACIÓN POR PARACETAMOL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143000"/>
            <a:ext cx="8610600" cy="4191000"/>
          </a:xfrm>
        </p:spPr>
        <p:txBody>
          <a:bodyPr/>
          <a:lstStyle/>
          <a:p>
            <a:pPr algn="l"/>
            <a:r>
              <a:rPr lang="es-ES" sz="2800">
                <a:solidFill>
                  <a:srgbClr val="0000CC"/>
                </a:solidFill>
                <a:latin typeface="Arial Black" pitchFamily="34" charset="0"/>
              </a:rPr>
              <a:t>24 HORAS DESPUÉS  DE SOBREDOSIS</a:t>
            </a:r>
            <a:r>
              <a:rPr lang="es-ES" sz="3200" b="1"/>
              <a:t> </a:t>
            </a:r>
            <a:br>
              <a:rPr lang="es-ES" sz="3200" b="1"/>
            </a:b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DETERMINAR NIVELES DE PARACETAMOL AL INGRESO. TP (INR), ALT/AST , CREATININA PLASMÁTICA, BILIRRUBINA Y CONCENTRACIONES DE  FOSFATOS, ESTADO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Á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CIDO-BASE, BHC.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20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SÍ HA INGERIDO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&gt;150 mg/kg PARACETAMOL, SINTOMÁTICO O RESULTADOS DE LABORATORIO ANORMALES, DAR NAC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" sz="20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REPETIR  LABORATORIO AL TÉRMINO DE CADA CICLO DE NAC 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(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10 mg/kg en 1 L DEXTROSA 5% 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)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 CADA 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1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6 H, REPETIR HASTA SU CURACIÓN,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SÍ ESTÁ EN RIESGO O TIENE HEPATITIS FULMINANTE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ES" sz="200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1000" y="5638800"/>
            <a:ext cx="8534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800" b="1">
                <a:solidFill>
                  <a:srgbClr val="000066"/>
                </a:solidFill>
              </a:rPr>
              <a:t>NAC:</a:t>
            </a:r>
            <a:r>
              <a:rPr lang="es-ES" sz="1800" b="1">
                <a:solidFill>
                  <a:srgbClr val="660033"/>
                </a:solidFill>
              </a:rPr>
              <a:t> N-ACETYLCISTEINA; </a:t>
            </a:r>
            <a:r>
              <a:rPr lang="es-ES" sz="1800" b="1">
                <a:solidFill>
                  <a:srgbClr val="000066"/>
                </a:solidFill>
              </a:rPr>
              <a:t>ALT:</a:t>
            </a:r>
            <a:r>
              <a:rPr lang="es-ES" sz="1800" b="1">
                <a:solidFill>
                  <a:srgbClr val="660033"/>
                </a:solidFill>
              </a:rPr>
              <a:t> ALANIN AMINOTRANSFERASA; </a:t>
            </a:r>
          </a:p>
          <a:p>
            <a:pPr>
              <a:spcBef>
                <a:spcPct val="50000"/>
              </a:spcBef>
            </a:pPr>
            <a:r>
              <a:rPr lang="es-ES" sz="1800" b="1">
                <a:solidFill>
                  <a:srgbClr val="000066"/>
                </a:solidFill>
              </a:rPr>
              <a:t>AST:</a:t>
            </a:r>
            <a:r>
              <a:rPr lang="es-ES" sz="1800" b="1">
                <a:solidFill>
                  <a:srgbClr val="660033"/>
                </a:solidFill>
              </a:rPr>
              <a:t> ASPARTATO AMINOTRANSFERASA; </a:t>
            </a:r>
            <a:r>
              <a:rPr lang="es-ES" sz="1800" b="1">
                <a:solidFill>
                  <a:srgbClr val="000066"/>
                </a:solidFill>
              </a:rPr>
              <a:t>PT:</a:t>
            </a:r>
            <a:r>
              <a:rPr lang="es-ES" sz="1800" b="1">
                <a:solidFill>
                  <a:srgbClr val="660033"/>
                </a:solidFill>
              </a:rPr>
              <a:t> TIEMPO DE PROTROMBINA </a:t>
            </a:r>
            <a:r>
              <a:rPr lang="es-ES" sz="1800" b="1">
                <a:solidFill>
                  <a:srgbClr val="000066"/>
                </a:solidFill>
              </a:rPr>
              <a:t>INR: </a:t>
            </a:r>
            <a:r>
              <a:rPr lang="es-ES" sz="1800" b="1">
                <a:solidFill>
                  <a:srgbClr val="660033"/>
                </a:solidFill>
              </a:rPr>
              <a:t>RATIO  INTERNACIONAL NORMAL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MANEJO DE LA INTOXICACIÓN POR PARACETAMOL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838200"/>
            <a:ext cx="8763000" cy="5715000"/>
          </a:xfrm>
        </p:spPr>
        <p:txBody>
          <a:bodyPr/>
          <a:lstStyle/>
          <a:p>
            <a:pPr algn="l"/>
            <a:r>
              <a:rPr lang="es-ES" sz="2800" b="1">
                <a:solidFill>
                  <a:schemeClr val="tx1"/>
                </a:solidFill>
              </a:rPr>
              <a:t/>
            </a:r>
            <a:br>
              <a:rPr lang="es-ES" sz="2800" b="1">
                <a:solidFill>
                  <a:schemeClr val="tx1"/>
                </a:solidFill>
              </a:rPr>
            </a:br>
            <a:r>
              <a:rPr lang="es-ES" sz="2800" b="1">
                <a:solidFill>
                  <a:schemeClr val="tx1"/>
                </a:solidFill>
              </a:rPr>
              <a:t> </a:t>
            </a:r>
            <a:r>
              <a:rPr lang="es-MX" sz="2400" b="1">
                <a:solidFill>
                  <a:schemeClr val="tx1"/>
                </a:solidFill>
                <a:latin typeface="Arial Black" pitchFamily="34" charset="0"/>
              </a:rPr>
              <a:t>- 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EXANGUÍNEO</a:t>
            </a:r>
            <a:r>
              <a:rPr lang="es-ES" sz="2400" b="1">
                <a:solidFill>
                  <a:srgbClr val="660033"/>
                </a:solidFill>
                <a:latin typeface="Arial Black" pitchFamily="34" charset="0"/>
              </a:rPr>
              <a:t> </a:t>
            </a:r>
            <a:r>
              <a:rPr lang="es-MX" sz="2400">
                <a:solidFill>
                  <a:srgbClr val="660033"/>
                </a:solidFill>
                <a:latin typeface="Arial Black" pitchFamily="34" charset="0"/>
              </a:rPr>
              <a:t>T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RANSFUSIÓN</a:t>
            </a:r>
            <a:r>
              <a:rPr lang="es-ES" sz="2400" b="1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EN NEONATOS,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SI LA MADRE HA INGERIDO ANTES DE NACER  EN CORTO PLAZO.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 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HEMOFILTRACIÓN</a:t>
            </a:r>
            <a:br>
              <a:rPr lang="es-ES" sz="2400">
                <a:solidFill>
                  <a:srgbClr val="660033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ENCEFALOPAT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Í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 HEPÁTICA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 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HEMODIALISIS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USARLO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SÍ HAY INSUFICIENCIA RENAL,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PERO NO SUBSTITUYE EL ANTÍDOTO.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HEMOPERFUSIÓN</a:t>
            </a:r>
            <a:br>
              <a:rPr lang="es-ES" sz="2400">
                <a:solidFill>
                  <a:srgbClr val="660033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N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O HA SIDO BIEN DEFINIDO SU USO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-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USADO EN CASOS EXTREMOS,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NO HA MEJORADO LA SOBREVIDA  DE PACIENTES EL USO DE HEMOPERFUSIÓN CON CARBÓN ACTIVADO E INSUFICIENCIA HEPÁTICA FULMINANTES.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- </a:t>
            </a:r>
            <a:r>
              <a:rPr lang="es-ES" sz="2400">
                <a:solidFill>
                  <a:srgbClr val="660033"/>
                </a:solidFill>
                <a:latin typeface="Arial Black" pitchFamily="34" charset="0"/>
              </a:rPr>
              <a:t>DIÁLISIS PERITONEAL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 NO ES EFECTIVA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endParaRPr lang="es-ES" sz="240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152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ELIMINACI</a:t>
            </a:r>
            <a:r>
              <a:rPr lang="es-ES_tradnl">
                <a:solidFill>
                  <a:srgbClr val="990033"/>
                </a:solidFill>
                <a:latin typeface="Arial Black" pitchFamily="34" charset="0"/>
              </a:rPr>
              <a:t>Ó</a:t>
            </a:r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1554163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81000">
              <a:buFontTx/>
              <a:buChar char="•"/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NAC</a:t>
            </a:r>
            <a:r>
              <a:rPr lang="es-ES_tradnl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Oral	140 mg/kg, seguidos  cada 4 horas  por 70</a:t>
            </a:r>
            <a:r>
              <a:rPr lang="es-ES_tradnl" b="1">
                <a:solidFill>
                  <a:srgbClr val="000066"/>
                </a:solidFill>
              </a:rPr>
              <a:t>.</a:t>
            </a:r>
            <a:r>
              <a:rPr lang="es-ES" sz="1800">
                <a:solidFill>
                  <a:srgbClr val="000066"/>
                </a:solidFill>
              </a:rPr>
              <a:t>	</a:t>
            </a:r>
            <a:r>
              <a:rPr lang="es-ES" sz="1800">
                <a:solidFill>
                  <a:schemeClr val="tx2"/>
                </a:solidFill>
              </a:rPr>
              <a:t>			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2333625"/>
            <a:ext cx="84582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381000">
              <a:buFontTx/>
              <a:buChar char="•"/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NAC (20-horas</a:t>
            </a:r>
            <a:r>
              <a:rPr lang="es-ES_tradnl">
                <a:solidFill>
                  <a:srgbClr val="000066"/>
                </a:solidFill>
                <a:latin typeface="Arial Black" pitchFamily="34" charset="0"/>
              </a:rPr>
              <a:t>)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IV</a:t>
            </a:r>
            <a:r>
              <a:rPr lang="es-ES_tradnl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150 mg/kg 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 en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200 mL dextrosa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5% 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cada 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 15 min</a:t>
            </a:r>
            <a:r>
              <a:rPr lang="es-ES_tradnl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MX">
              <a:solidFill>
                <a:srgbClr val="000066"/>
              </a:solidFill>
              <a:latin typeface="Arial Black" pitchFamily="34" charset="0"/>
            </a:endParaRPr>
          </a:p>
          <a:p>
            <a:pPr marL="381000" indent="381000">
              <a:buFontTx/>
              <a:buChar char="•"/>
            </a:pP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50 mg/kg en 500 mL dextrosa 5% en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4 h y 100 mg/kg en 1 L 5% dextrosa en 16 h</a:t>
            </a: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	</a:t>
            </a:r>
            <a:r>
              <a:rPr lang="es-ES" b="1"/>
              <a:t>	</a:t>
            </a:r>
            <a:r>
              <a:rPr lang="es-ES" sz="2000" b="1"/>
              <a:t/>
            </a:r>
            <a:br>
              <a:rPr lang="es-ES" sz="2000" b="1"/>
            </a:br>
            <a:endParaRPr lang="es-ES" sz="2000" b="1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ELIMINACI</a:t>
            </a:r>
            <a:r>
              <a:rPr lang="es-ES_tradnl">
                <a:solidFill>
                  <a:srgbClr val="990033"/>
                </a:solidFill>
                <a:latin typeface="Arial Black" pitchFamily="34" charset="0"/>
              </a:rPr>
              <a:t>Ó</a:t>
            </a:r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848600" cy="5486400"/>
          </a:xfrm>
        </p:spPr>
        <p:txBody>
          <a:bodyPr/>
          <a:lstStyle/>
          <a:p>
            <a:pPr marL="838200" indent="-838200" algn="l"/>
            <a:r>
              <a:rPr lang="es-ES" sz="2800">
                <a:solidFill>
                  <a:srgbClr val="990033"/>
                </a:solidFill>
                <a:latin typeface="Arial Black" pitchFamily="34" charset="0"/>
              </a:rPr>
              <a:t>Medidas de soporte sobredosis aguda</a:t>
            </a:r>
            <a:br>
              <a:rPr lang="es-ES" sz="2800">
                <a:solidFill>
                  <a:srgbClr val="990033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PRUEBAS BASALES SANGUÍNEAS EN TODOS LOS PACIENTES, BHC, PFH, TP, GLUCOSA, ELECTRÓLITOS SÉRICOS, CREATININA, REPETIR PRUEBAS DE PFH DIARIAMENTE POR 3 DÍAS.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SIGNOS TEMPRANOS DE HEPATOTOXICIDAD, SÍ PROLONGA T.P,E INCREMENTO DE BILIRRUBINA NO CONJUGADA, ANTES DE LA ELEVACIÓN ENZIMÁTICA HEPÁTICA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sz="3200">
                <a:solidFill>
                  <a:schemeClr val="tx1"/>
                </a:solidFill>
              </a:rPr>
              <a:t/>
            </a:r>
            <a:br>
              <a:rPr lang="es-ES" sz="3200">
                <a:solidFill>
                  <a:schemeClr val="tx1"/>
                </a:solidFill>
              </a:rPr>
            </a:br>
            <a:endParaRPr lang="es-ES" sz="3200">
              <a:solidFill>
                <a:schemeClr val="tx1"/>
              </a:solidFill>
            </a:endParaRPr>
          </a:p>
        </p:txBody>
      </p:sp>
      <p:pic>
        <p:nvPicPr>
          <p:cNvPr id="26627" name="Picture 3" descr="BD1479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BD1479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657600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1676400"/>
            <a:ext cx="8153400" cy="2895600"/>
          </a:xfrm>
        </p:spPr>
        <p:txBody>
          <a:bodyPr/>
          <a:lstStyle/>
          <a:p>
            <a:pPr algn="l"/>
            <a:r>
              <a:rPr lang="es-ES" sz="3600">
                <a:solidFill>
                  <a:srgbClr val="000066"/>
                </a:solidFill>
                <a:latin typeface="Arial Black" pitchFamily="34" charset="0"/>
              </a:rPr>
              <a:t>EDEMA CEREBRAL ES LA CAUSA MAYOR DE MUERTE,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</a:rPr>
              <a:t>SEGUIDA</a:t>
            </a:r>
            <a:r>
              <a:rPr lang="es-ES_tradnl" sz="36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</a:rPr>
              <a:t>DE LA ENCEFALOPATÍA HEPÁTICA,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3600">
                <a:solidFill>
                  <a:srgbClr val="000066"/>
                </a:solidFill>
                <a:latin typeface="Arial Black" pitchFamily="34" charset="0"/>
              </a:rPr>
              <a:t>USAR MANITOL Y RESTRINGIR LÍQUIDOS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ES" sz="360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763000" cy="6248400"/>
          </a:xfrm>
        </p:spPr>
        <p:txBody>
          <a:bodyPr/>
          <a:lstStyle/>
          <a:p>
            <a:pPr algn="l"/>
            <a:r>
              <a:rPr lang="es-ES" sz="1800" b="1">
                <a:solidFill>
                  <a:srgbClr val="990033"/>
                </a:solidFill>
                <a:latin typeface="Arial Black" pitchFamily="34" charset="0"/>
              </a:rPr>
              <a:t>CRITERIOS PARA PREDECIR MUERTE Y NECESIDAD PARA TRASPLANTE  HEPÁTICO EN EL</a:t>
            </a:r>
            <a:r>
              <a:rPr lang="es-MX" sz="1800" b="1">
                <a:solidFill>
                  <a:srgbClr val="990033"/>
                </a:solidFill>
                <a:latin typeface="Arial Black" pitchFamily="34" charset="0"/>
              </a:rPr>
              <a:t> K</a:t>
            </a:r>
            <a:r>
              <a:rPr lang="es-ES" sz="1800" b="1">
                <a:solidFill>
                  <a:srgbClr val="990033"/>
                </a:solidFill>
                <a:latin typeface="Arial Black" pitchFamily="34" charset="0"/>
              </a:rPr>
              <a:t>ING'S COLLEGE HOSPITAL, LONDON</a:t>
            </a:r>
            <a:r>
              <a:rPr lang="es-ES" sz="1800">
                <a:solidFill>
                  <a:srgbClr val="990033"/>
                </a:solidFill>
                <a:latin typeface="Arial Black" pitchFamily="34" charset="0"/>
              </a:rPr>
              <a:t>*</a:t>
            </a:r>
            <a:br>
              <a:rPr lang="es-ES" sz="1800">
                <a:solidFill>
                  <a:srgbClr val="990033"/>
                </a:solidFill>
                <a:latin typeface="Arial Black" pitchFamily="34" charset="0"/>
              </a:rPr>
            </a:br>
            <a:r>
              <a:rPr lang="es-ES" sz="1800"/>
              <a:t/>
            </a:r>
            <a:br>
              <a:rPr lang="es-ES" sz="1800"/>
            </a:b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-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Acetaminofen pH &lt;7.3 ( independientemente   del grado de encefalopatía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)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 o  Tiempo de Protombina &gt;100 s  y creatinina sérica &gt;3.4 mg/dL</a:t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  (300 mmol/L) en pacientes  con encefalopatía grado III-Ivi</a:t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-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Tiempo protrombina &gt;100 (independiente del grado de encefalopatía )  o</a:t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-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Cualquiera  de las siguientes variables,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independientemente del grado de encefalopatia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.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/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	Edad  &lt;10 y /o  &gt;40,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insuficiencia hepática causada por hepatitisC,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hepatitis inducida por halotano,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reacción de idiosincrasia  a medicamentos.</a:t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	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Duración de la ictericia antes de la encefalopatía &gt;7 Tiempo protrombina &gt;50 s</a:t>
            </a: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.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/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MX" sz="1800">
                <a:solidFill>
                  <a:srgbClr val="0000CC"/>
                </a:solidFill>
                <a:latin typeface="Arial Black" pitchFamily="34" charset="0"/>
              </a:rPr>
              <a:t>	</a:t>
            </a:r>
            <a:r>
              <a:rPr lang="es-ES" sz="1800">
                <a:solidFill>
                  <a:srgbClr val="0000CC"/>
                </a:solidFill>
                <a:latin typeface="Arial Black" pitchFamily="34" charset="0"/>
              </a:rPr>
              <a:t>Bilirrubina sérica  &gt;17.5 mg/dL (300 mmol/L)</a:t>
            </a:r>
            <a:br>
              <a:rPr lang="es-ES" sz="1800">
                <a:solidFill>
                  <a:srgbClr val="0000CC"/>
                </a:solidFill>
                <a:latin typeface="Arial Black" pitchFamily="34" charset="0"/>
              </a:rPr>
            </a:br>
            <a:r>
              <a:rPr lang="es-ES" sz="1800">
                <a:solidFill>
                  <a:schemeClr val="tx1"/>
                </a:solidFill>
              </a:rPr>
              <a:t/>
            </a:r>
            <a:br>
              <a:rPr lang="es-ES" sz="1800">
                <a:solidFill>
                  <a:schemeClr val="tx1"/>
                </a:solidFill>
              </a:rPr>
            </a:br>
            <a:r>
              <a:rPr lang="es-ES" sz="1800">
                <a:solidFill>
                  <a:schemeClr val="tx1"/>
                </a:solidFill>
              </a:rPr>
              <a:t>From Lee WM. Acute liver failure. N Engl J Med 1993;329:1862–1872. Erratum</a:t>
            </a:r>
            <a:br>
              <a:rPr lang="es-ES" sz="1800">
                <a:solidFill>
                  <a:schemeClr val="tx1"/>
                </a:solidFill>
              </a:rPr>
            </a:br>
            <a:r>
              <a:rPr lang="es-ES" sz="1800">
                <a:solidFill>
                  <a:schemeClr val="tx1"/>
                </a:solidFill>
              </a:rPr>
              <a:t> N Engl J Med 1994;330:584E.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s-MX" sz="2400" b="1">
                <a:solidFill>
                  <a:srgbClr val="990033"/>
                </a:solidFill>
                <a:latin typeface="Arial Black" pitchFamily="34" charset="0"/>
              </a:rPr>
              <a:t>PARACETAMOL COMO AGENTE TÓXICO	</a:t>
            </a:r>
            <a:endParaRPr lang="es-ES" sz="2400" b="1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181600"/>
          </a:xfrm>
        </p:spPr>
        <p:txBody>
          <a:bodyPr/>
          <a:lstStyle/>
          <a:p>
            <a:pPr algn="just"/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FORMACIÓN DE CANTIDADES EXCESIVAS DE NAPQI, AUMENTO DEL CONSUMO DE GLUTATIÓN.</a:t>
            </a:r>
          </a:p>
          <a:p>
            <a:pPr algn="just"/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LA REGENERACIÓN DEL GLUTATIÓN ES UN PROCESO ENZIMÁTICO SATURABLE LENTO.</a:t>
            </a:r>
          </a:p>
          <a:p>
            <a:pPr algn="just"/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ES UN POTENTE OXIDANTE QUE SE UNE A LAS VALENCIAS DE LAS PROTEÍNAS Y PRODUCEN MUERTE CELULAR.</a:t>
            </a:r>
          </a:p>
          <a:p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" y="1143000"/>
            <a:ext cx="88392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1.  T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IEMPO DE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P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ROTOMBINA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,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CR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EATININA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,GLUCOSA, ES, NIVELES DE AMINOTRANSFERASAS, Y GASTO URINARIO. EVALUAR GLUCOSA SANGUÍNEA CADA 4 HORAS,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GASES ARTERIALES 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P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ERIÓDICAMENTE,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DE ACUERDO A LAS CONDICIONES DEL PACIENTES.</a:t>
            </a:r>
          </a:p>
          <a:p>
            <a:pPr marL="457200" indent="-457200">
              <a:spcBef>
                <a:spcPct val="50000"/>
              </a:spcBef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2.  HIPOGLUCEMIA ADMINISTRAR DEXTROSA AL 10-20%,O CAMBIOS BRUSCOS DEL ESTADO DE CONCIENCIA.</a:t>
            </a:r>
            <a:r>
              <a:rPr lang="es-ES_tradnl" sz="20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USO  VITAMINA K1 SI T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IEMPO DE 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P</a:t>
            </a:r>
            <a:r>
              <a:rPr lang="es-MX" sz="2000">
                <a:solidFill>
                  <a:srgbClr val="000066"/>
                </a:solidFill>
                <a:latin typeface="Arial Black" pitchFamily="34" charset="0"/>
              </a:rPr>
              <a:t>ROTOMBINA</a:t>
            </a: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 PROLONGADO, Y CONSIDERAR PLASMA FRESCO CONGELADO, SI HAY SANGRADO.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2286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MEDIDAS DE  SOPORTE INSUFICIENCIA HEPÁTICA FULMINANTE.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066800"/>
            <a:ext cx="8191500" cy="5334000"/>
          </a:xfrm>
        </p:spPr>
        <p:txBody>
          <a:bodyPr/>
          <a:lstStyle/>
          <a:p>
            <a:pPr algn="l">
              <a:spcAft>
                <a:spcPct val="50000"/>
              </a:spcAft>
            </a:pP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3. TRATAR EDEMA CEREBRAL  CON MANITOL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(0.5 g/kg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DADO</a:t>
            </a:r>
            <a:r>
              <a:rPr lang="es-ES" sz="240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EN  10 MINUTOS) Y REPETIR,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NO PERMITIENDO QUE LA OSMOLARIDAD SEA MAYOR DE 370</a:t>
            </a:r>
            <a:r>
              <a:rPr lang="es-ES" sz="2400">
                <a:solidFill>
                  <a:schemeClr val="tx1"/>
                </a:solidFill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mOsm/kg.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4. EN EL EMBARAZO, ACETAMINOFEN NO ES TERATOGÉNICO.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MEDIR T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IEMPO DE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P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ROTOMBINA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 CON INR DIARIAMENTE  Y CADA 12 HORAS, SI ES MAYOR DE 2, O SI HAY INCREMENTO PROGRESIVO.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5. M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ANTENER  PVC CON ALBÚMINA SÉRICA HUMANA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ES" sz="240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1000" y="1524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>
                <a:solidFill>
                  <a:srgbClr val="990033"/>
                </a:solidFill>
                <a:latin typeface="Arial Black" pitchFamily="34" charset="0"/>
              </a:rPr>
              <a:t>MEDIDAS DE  SOPORTE INSUFICIENCIA HEPÁTICA FULMINANTE.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algn="l"/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6. CONTINUAR  NAC  150 mg/kg INFUSIÓN EN 24 HORAS. HASTA QUE EL INR SEA MENOR DE 2.</a:t>
            </a:r>
            <a:br>
              <a:rPr lang="es-ES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7. USO ANTIBIÓTICOS  DE AMPLIO ESPECTRO. IV (E.J., CEFTAZIDIME 1 g 3 VECES AL DÍA Y  DICLOXACILINA  O FLUOXACILINA 500mg 4 veces al día)</a:t>
            </a: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8. USAR  SUCRALFAT  ANTAGONISTAS DE H2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ES_tradnl" sz="2400">
                <a:solidFill>
                  <a:srgbClr val="000066"/>
                </a:solidFill>
                <a:latin typeface="Arial Black" pitchFamily="34" charset="0"/>
              </a:rPr>
            </a:b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9. PROSCRITO  USO DE BENZODIAZEPINAS,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400">
                <a:solidFill>
                  <a:srgbClr val="000066"/>
                </a:solidFill>
                <a:latin typeface="Arial Black" pitchFamily="34" charset="0"/>
              </a:rPr>
              <a:t>AINES</a:t>
            </a:r>
            <a:r>
              <a:rPr lang="es-ES_tradnl" sz="2400">
                <a:solidFill>
                  <a:srgbClr val="000066"/>
                </a:solidFill>
                <a:latin typeface="Arial Black" pitchFamily="34" charset="0"/>
              </a:rPr>
              <a:t>.</a:t>
            </a:r>
            <a:endParaRPr lang="es-ES" sz="2400">
              <a:solidFill>
                <a:srgbClr val="000066"/>
              </a:solidFill>
              <a:latin typeface="Arial Black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57200" y="152400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000">
                <a:solidFill>
                  <a:srgbClr val="990033"/>
                </a:solidFill>
                <a:latin typeface="Arial Black" pitchFamily="34" charset="0"/>
              </a:rPr>
              <a:t>MEDIDAS DE  SOPORTE INSUFICIENCIA HEPÁTICA FULMINANTE.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f076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3988"/>
            <a:ext cx="8183562" cy="65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24800" cy="1447800"/>
          </a:xfrm>
        </p:spPr>
        <p:txBody>
          <a:bodyPr/>
          <a:lstStyle/>
          <a:p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PROTOCOLO DE MANEJO. ELLENHORN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NIÑOS MENORES DE 6 AÑOS: </a:t>
            </a:r>
          </a:p>
          <a:p>
            <a:pPr>
              <a:buFontTx/>
              <a:buChar char="-"/>
            </a:pPr>
            <a:r>
              <a:rPr lang="es-MX">
                <a:solidFill>
                  <a:srgbClr val="000066"/>
                </a:solidFill>
                <a:latin typeface="Arial Black" pitchFamily="34" charset="0"/>
              </a:rPr>
              <a:t>SI INGIEREN MÁS DE 30 TABLETAS DE USO PEDIÁTRICO O INGIEREN  MENOS 200 mg/kg EN PREPARADOS ADULTOS, DEBEN TRATARSE EN CASA.</a:t>
            </a:r>
          </a:p>
          <a:p>
            <a:pPr>
              <a:buFontTx/>
              <a:buChar char="-"/>
            </a:pPr>
            <a:endParaRPr lang="es-ES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MECANISMO DE TOXICIDAD. SEGÚN OLSON</a:t>
            </a:r>
            <a:endParaRPr lang="es-ES" sz="28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410200"/>
          </a:xfrm>
        </p:spPr>
        <p:txBody>
          <a:bodyPr/>
          <a:lstStyle/>
          <a:p>
            <a:pPr algn="just"/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LOS METABOLITOS DEL  PARACETAMOL (</a:t>
            </a:r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POR EL SISTEMA DE LAS OXIDASAS DEL P450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) SUELEN SER HEPATOTÓXICOS. </a:t>
            </a:r>
          </a:p>
          <a:p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ESTOS  SON DESTOXIFICADOS RÁPIDAMENTE POR EL GLUTATIÓN EN EL HÍGADO.</a:t>
            </a:r>
            <a:r>
              <a:rPr lang="es-MX"/>
              <a:t> 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MECANISMO DE TOXICIDAD. SEGÚN OLSON</a:t>
            </a:r>
            <a:endParaRPr lang="es-ES" sz="28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410200"/>
          </a:xfrm>
        </p:spPr>
        <p:txBody>
          <a:bodyPr/>
          <a:lstStyle/>
          <a:p>
            <a:r>
              <a:rPr lang="es-MX" sz="3600">
                <a:solidFill>
                  <a:srgbClr val="990033"/>
                </a:solidFill>
                <a:latin typeface="Arial Black" pitchFamily="34" charset="0"/>
              </a:rPr>
              <a:t>EN SOBREDOSIS LA PRODUCCIÓN DE :</a:t>
            </a:r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METABOLITO TÓXICO EXCEDE LA CAPACIDAD DEL GLUTATION Y EL METABOLITO REACCIONA DIRECTAMENTE CON MACROMOLÉCULAS HEPÁTICAS, CAUSANDO DAÑO HEPÁTICO.</a:t>
            </a:r>
            <a:r>
              <a:rPr lang="es-MX"/>
              <a:t> </a:t>
            </a:r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s-MX" sz="2800">
                <a:solidFill>
                  <a:srgbClr val="990033"/>
                </a:solidFill>
                <a:latin typeface="Arial Black" pitchFamily="34" charset="0"/>
              </a:rPr>
              <a:t>MECANISMO DE TOXICIDAD. </a:t>
            </a:r>
            <a:endParaRPr lang="es-ES" sz="2800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410200"/>
          </a:xfrm>
        </p:spPr>
        <p:txBody>
          <a:bodyPr/>
          <a:lstStyle/>
          <a:p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SOBREDOSIS DURANTE EL EMBARAZO HA SIDO ASOCIADA CON </a:t>
            </a:r>
            <a:r>
              <a:rPr lang="es-MX" sz="3600">
                <a:solidFill>
                  <a:srgbClr val="990033"/>
                </a:solidFill>
                <a:latin typeface="Arial Black" pitchFamily="34" charset="0"/>
              </a:rPr>
              <a:t>MUERTE FETAL Y ABORTO ESPONTÁNEO.</a:t>
            </a:r>
            <a:endParaRPr lang="es-ES" sz="3600">
              <a:solidFill>
                <a:srgbClr val="990033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571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ACETAMINOFEN-PARACETAMOL</a:t>
            </a:r>
          </a:p>
          <a:p>
            <a:pPr eaLnBrk="0" hangingPunct="0"/>
            <a:r>
              <a:rPr lang="es-ES">
                <a:solidFill>
                  <a:srgbClr val="000066"/>
                </a:solidFill>
                <a:latin typeface="Arial Black" pitchFamily="34" charset="0"/>
              </a:rPr>
              <a:t>        90 – 95 %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3200400" y="1371600"/>
            <a:ext cx="609600" cy="0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9906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s-ES" sz="2000" b="1">
                <a:solidFill>
                  <a:schemeClr val="tx2"/>
                </a:solidFill>
                <a:latin typeface="Arial Black" pitchFamily="34" charset="0"/>
              </a:rPr>
              <a:t>1-2%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274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EXCRETADO EN LA ORINA SIN CAMBIO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" y="1524000"/>
            <a:ext cx="3352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s-ES" sz="1800">
                <a:solidFill>
                  <a:srgbClr val="990033"/>
                </a:solidFill>
                <a:latin typeface="Arial Black" pitchFamily="34" charset="0"/>
              </a:rPr>
              <a:t>SULFONACIÓN</a:t>
            </a:r>
          </a:p>
          <a:p>
            <a:pPr eaLnBrk="0" hangingPunct="0"/>
            <a:r>
              <a:rPr lang="es-ES" sz="1400" b="1">
                <a:solidFill>
                  <a:srgbClr val="0000CC"/>
                </a:solidFill>
                <a:latin typeface="Arial Black" pitchFamily="34" charset="0"/>
              </a:rPr>
              <a:t>SULFATO DE ACETAMINOFÉN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 PREDOMINA EN EL FETO Y EN LAS PRIMERAS ETAPAS DE LA VIDA. EXCRETADO EN LA ORINA.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- NO TÓXICO.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486400" y="990600"/>
            <a:ext cx="3505200" cy="224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s-ES" sz="1800">
                <a:solidFill>
                  <a:srgbClr val="990033"/>
                </a:solidFill>
                <a:latin typeface="Arial Black" pitchFamily="34" charset="0"/>
              </a:rPr>
              <a:t>GLUCURONIDACIÓN</a:t>
            </a:r>
          </a:p>
          <a:p>
            <a:pPr eaLnBrk="0" hangingPunct="0">
              <a:buFont typeface="Times New Roman" charset="0"/>
              <a:buChar char="-"/>
            </a:pP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G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LUCURÓNIDO 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CETAMINOFÉN PREDOMINA EN EL ADULTO.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(DESPUÉS DE 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L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A EDAD DE 10-12 AÑOS).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EXCRETADO POR LA ORINA.</a:t>
            </a:r>
            <a:r>
              <a:rPr lang="es-MX" sz="180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>
                <a:solidFill>
                  <a:srgbClr val="000066"/>
                </a:solidFill>
                <a:latin typeface="Arial Black" pitchFamily="34" charset="0"/>
              </a:rPr>
              <a:t>NO TÓXICO.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200" y="3924300"/>
            <a:ext cx="8077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s-ES" sz="2000">
                <a:solidFill>
                  <a:srgbClr val="990033"/>
                </a:solidFill>
                <a:latin typeface="Arial Black" pitchFamily="34" charset="0"/>
              </a:rPr>
              <a:t>NAPQI</a:t>
            </a:r>
          </a:p>
          <a:p>
            <a:pPr eaLnBrk="0" hangingPunct="0">
              <a:buFont typeface="Times New Roman" charset="0"/>
              <a:buChar char="-"/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METABOLITO TÓXICO, ALTAMENTE REACTIVO.</a:t>
            </a:r>
          </a:p>
          <a:p>
            <a:pPr eaLnBrk="0" hangingPunct="0">
              <a:buFont typeface="Times New Roman" charset="0"/>
              <a:buChar char="-"/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SE UNE AL HEPATOCITO Y CAUSA NECROSIS.</a:t>
            </a:r>
          </a:p>
          <a:p>
            <a:pPr eaLnBrk="0" hangingPunct="0">
              <a:buFont typeface="Times New Roman" charset="0"/>
              <a:buChar char="-"/>
            </a:pPr>
            <a:r>
              <a:rPr lang="es-ES" sz="2000">
                <a:solidFill>
                  <a:srgbClr val="000066"/>
                </a:solidFill>
                <a:latin typeface="Arial Black" pitchFamily="34" charset="0"/>
              </a:rPr>
              <a:t>NO PUEDE SER MEDIDO.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257800" y="5295900"/>
            <a:ext cx="762000" cy="342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181600" y="5715000"/>
            <a:ext cx="3733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s-ES" sz="1000" b="1">
                <a:solidFill>
                  <a:schemeClr val="folHlink"/>
                </a:solidFill>
                <a:latin typeface="Tahoma" pitchFamily="34" charset="0"/>
              </a:rPr>
              <a:t>-</a:t>
            </a:r>
            <a:r>
              <a:rPr lang="es-ES" sz="1800" b="1">
                <a:solidFill>
                  <a:srgbClr val="000066"/>
                </a:solidFill>
                <a:latin typeface="Arial Black" pitchFamily="34" charset="0"/>
              </a:rPr>
              <a:t>MERCAPTATO APAP NO TÓXICO.</a:t>
            </a:r>
          </a:p>
          <a:p>
            <a:pPr eaLnBrk="0" hangingPunct="0"/>
            <a:r>
              <a:rPr lang="es-ES" sz="1800" b="1">
                <a:solidFill>
                  <a:srgbClr val="000066"/>
                </a:solidFill>
                <a:latin typeface="Arial Black" pitchFamily="34" charset="0"/>
              </a:rPr>
              <a:t>-EXCRETADO EN LA ORINA.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52400" y="5754688"/>
            <a:ext cx="4495800" cy="8747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s-ES" sz="1800" b="1">
                <a:solidFill>
                  <a:srgbClr val="000066"/>
                </a:solidFill>
                <a:latin typeface="Arial Black" pitchFamily="34" charset="0"/>
              </a:rPr>
              <a:t>GLUTATIÓN NATURAL</a:t>
            </a:r>
            <a:r>
              <a:rPr lang="es-MX" sz="1800" b="1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 b="1">
                <a:solidFill>
                  <a:srgbClr val="000066"/>
                </a:solidFill>
                <a:latin typeface="Arial Black" pitchFamily="34" charset="0"/>
              </a:rPr>
              <a:t>O</a:t>
            </a:r>
            <a:r>
              <a:rPr lang="es-MX" sz="1800" b="1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1800" b="1">
                <a:solidFill>
                  <a:srgbClr val="000066"/>
                </a:solidFill>
                <a:latin typeface="Arial Black" pitchFamily="34" charset="0"/>
              </a:rPr>
              <a:t>ANTÍDOTO N – ACETILCISTEÍNA.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4191000" y="5410200"/>
            <a:ext cx="838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352800" y="1676400"/>
            <a:ext cx="2209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s-ES" sz="2000">
                <a:solidFill>
                  <a:srgbClr val="990033"/>
                </a:solidFill>
                <a:latin typeface="Arial Black" pitchFamily="34" charset="0"/>
              </a:rPr>
              <a:t>5 – 10% </a:t>
            </a:r>
            <a:r>
              <a:rPr lang="es-ES" sz="1600">
                <a:solidFill>
                  <a:srgbClr val="990033"/>
                </a:solidFill>
                <a:latin typeface="Arial Black" pitchFamily="34" charset="0"/>
              </a:rPr>
              <a:t>SISTEMA DE LAS OXIDASAS DE FUNCIÓN MIXTA DEL P450.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419600" y="30480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3505200" y="1066800"/>
            <a:ext cx="838200" cy="838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419600" y="1066800"/>
            <a:ext cx="1066800" cy="76200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-836613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600"/>
              <a:t>.</a:t>
            </a:r>
            <a:br>
              <a:rPr lang="es-ES" sz="600"/>
            </a:br>
            <a:endParaRPr lang="es-ES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7899400" y="-287338"/>
            <a:ext cx="1244600" cy="457201"/>
            <a:chOff x="0" y="346"/>
            <a:chExt cx="784" cy="288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0" y="346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s-ES" sz="1400"/>
                <a:t>  </a:t>
              </a:r>
              <a:r>
                <a:rPr lang="es-ES" sz="1500"/>
                <a:t> </a:t>
              </a:r>
              <a:r>
                <a:rPr lang="es-ES" sz="1400"/>
                <a:t>       </a:t>
              </a:r>
              <a:endParaRPr lang="es-E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398" y="346"/>
              <a:ext cx="3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es-ES"/>
                <a:t>  </a:t>
              </a:r>
              <a:r>
                <a:rPr lang="es-ES" sz="1500"/>
                <a:t> </a:t>
              </a:r>
              <a:r>
                <a:rPr lang="es-ES"/>
                <a:t>   </a:t>
              </a:r>
            </a:p>
          </p:txBody>
        </p:sp>
      </p:grp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6986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/>
              <a:t/>
            </a:r>
            <a:br>
              <a:rPr lang="es-ES"/>
            </a:br>
            <a:endParaRPr lang="es-E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803400" y="457200"/>
            <a:ext cx="5535613" cy="533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/>
              <a:t/>
            </a:r>
            <a:br>
              <a:rPr lang="es-ES"/>
            </a:br>
            <a:r>
              <a:rPr lang="es-ES"/>
              <a:t>  </a:t>
            </a:r>
            <a:r>
              <a:rPr lang="es-ES" sz="27200"/>
              <a:t> </a:t>
            </a:r>
            <a:r>
              <a:rPr lang="es-ES"/>
              <a:t>                                                                 </a:t>
            </a:r>
          </a:p>
          <a:p>
            <a:pPr eaLnBrk="0" hangingPunct="0"/>
            <a:endParaRPr lang="es-ES"/>
          </a:p>
        </p:txBody>
      </p:sp>
      <p:pic>
        <p:nvPicPr>
          <p:cNvPr id="8200" name="Picture 8" descr="bl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-241300"/>
            <a:ext cx="365125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bl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-241300"/>
            <a:ext cx="365125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bl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038225"/>
            <a:ext cx="11113" cy="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bl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495425"/>
            <a:ext cx="11113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bl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952625"/>
            <a:ext cx="11113" cy="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13" descr="f076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675"/>
            <a:ext cx="75438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s-MX">
                <a:solidFill>
                  <a:srgbClr val="990033"/>
                </a:solidFill>
                <a:latin typeface="Arial Black" pitchFamily="34" charset="0"/>
              </a:rPr>
              <a:t>DOSIS TÓXICA</a:t>
            </a:r>
            <a:endParaRPr lang="es-ES">
              <a:solidFill>
                <a:srgbClr val="990033"/>
              </a:solidFill>
              <a:latin typeface="Arial Black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EN ADULTOS, LA DOSIS AGUDA ÚNICA UMBRAL QUE PRODUCE SEVEROS DAÑOS AL HÍGADO ES 150 – 250 mg/kg. </a:t>
            </a:r>
          </a:p>
          <a:p>
            <a:r>
              <a:rPr lang="es-MX" sz="3600">
                <a:solidFill>
                  <a:srgbClr val="000066"/>
                </a:solidFill>
                <a:latin typeface="Arial Black" pitchFamily="34" charset="0"/>
              </a:rPr>
              <a:t>NIÑOS QUE OSCILAN LOS 10 AÑOS DE EDAD, O MÁS PEQUEÑOS PARECEN SER MÁS RESISTENTES QUE LOS ADULTOS.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4">
    <a:dk1>
      <a:srgbClr val="000000"/>
    </a:dk1>
    <a:lt1>
      <a:srgbClr val="FFFFCC"/>
    </a:lt1>
    <a:dk2>
      <a:srgbClr val="808000"/>
    </a:dk2>
    <a:lt2>
      <a:srgbClr val="666633"/>
    </a:lt2>
    <a:accent1>
      <a:srgbClr val="339933"/>
    </a:accent1>
    <a:accent2>
      <a:srgbClr val="800000"/>
    </a:accent2>
    <a:accent3>
      <a:srgbClr val="FFFFE2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FFCC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1207</Words>
  <Application>Microsoft Office PowerPoint</Application>
  <PresentationFormat>Presentación en pantalla (4:3)</PresentationFormat>
  <Paragraphs>136</Paragraphs>
  <Slides>34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Times New Roman</vt:lpstr>
      <vt:lpstr>Arial Black</vt:lpstr>
      <vt:lpstr>Tahoma</vt:lpstr>
      <vt:lpstr>Diseño predeterminado</vt:lpstr>
      <vt:lpstr>Imagen de mapa de bits</vt:lpstr>
      <vt:lpstr>INTOXICACIÓN POR PARACETAMOL ACETOMINOFEN</vt:lpstr>
      <vt:lpstr>PARACETAMOL COMO AGENTE TERAPÉUTICO</vt:lpstr>
      <vt:lpstr>PARACETAMOL COMO AGENTE TÓXICO </vt:lpstr>
      <vt:lpstr>MECANISMO DE TOXICIDAD. SEGÚN OLSON</vt:lpstr>
      <vt:lpstr>MECANISMO DE TOXICIDAD. SEGÚN OLSON</vt:lpstr>
      <vt:lpstr>MECANISMO DE TOXICIDAD. </vt:lpstr>
      <vt:lpstr>Presentación de PowerPoint</vt:lpstr>
      <vt:lpstr>Presentación de PowerPoint</vt:lpstr>
      <vt:lpstr>DOSIS TÓXICA</vt:lpstr>
      <vt:lpstr>DOSIS TÓXICA</vt:lpstr>
      <vt:lpstr>DOSIS TÓXICA. OLSON</vt:lpstr>
      <vt:lpstr>FACTORES DE RIESGOS</vt:lpstr>
      <vt:lpstr>PRESENTACIÓN CLÍNICA. OLSON</vt:lpstr>
      <vt:lpstr>Presentación de PowerPoint</vt:lpstr>
      <vt:lpstr>Presentación de PowerPoint</vt:lpstr>
      <vt:lpstr>Presentación de PowerPoint</vt:lpstr>
      <vt:lpstr>DIAGNÓSTICO DE LA INTOXICACIÓN</vt:lpstr>
      <vt:lpstr>PREDECIR EL RIESGO DE INTOXICACIÓN</vt:lpstr>
      <vt:lpstr>NOMOGRAMA</vt:lpstr>
      <vt:lpstr>ESTUDIOS DE LABORATORIO</vt:lpstr>
      <vt:lpstr>MANEJO DE LA INTOXICACIÓN POR PARACETAMOL</vt:lpstr>
      <vt:lpstr>MANEJO DE LA INTOXICACIÓN POR PARACETAMOL</vt:lpstr>
      <vt:lpstr>- UTILIZAR NAC &gt;150 mg/kg PARACETAMOL. - DETERMINAR AL INGRESO NIVELES DE PARACETAMOL, TP (INR), ALT/AST PLASMA CREATININA PLASMÁTICA, BILIRRUBINAS, FOSFATOS, ESTADO ÁCIDO – BASE, BHC. - REPETIR LABORATORIO AL CONCLUIR CADA CICLO DE NAC, SI EL RESULTADO ES ANORMAL O SÍNTOMAS PRESENTES, CONSIDERAR CONTINUAR CON NAC (100 mg/kg EN 1 L 5% DEXTROSA) POR 16 HORAS, REPETIR HASTA RECUPERACIÓN.</vt:lpstr>
      <vt:lpstr>24 HORAS DESPUÉS  DE SOBREDOSIS  - DETERMINAR NIVELES DE PARACETAMOL AL INGRESO. TP (INR), ALT/AST , CREATININA PLASMÁTICA, BILIRRUBINA Y CONCENTRACIONES DE  FOSFATOS, ESTADO ÁCIDO-BASE, BHC. - SÍ HA INGERIDO &gt;150 mg/kg PARACETAMOL, SINTOMÁTICO O RESULTADOS DE LABORATORIO ANORMALES, DAR NAC. - REPETIR  LABORATORIO AL TÉRMINO DE CADA CICLO DE NAC (10 mg/kg en 1 L DEXTROSA 5% ) CADA 16 H, REPETIR HASTA SU CURACIÓN, SÍ ESTÁ EN RIESGO O TIENE HEPATITIS FULMINANTE.</vt:lpstr>
      <vt:lpstr>  - EXANGUÍNEO TRANSFUSIÓN EN NEONATOS, SI LA MADRE HA INGERIDO ANTES DE NACER  EN CORTO PLAZO.  -  HEMOFILTRACIÓN  -  ENCEFALOPATÍA HEPÁTICA  -  HEMODIALISIS, USARLO SÍ HAY INSUFICIENCIA RENAL, PERO NO SUBSTITUYE EL ANTÍDOTO.  - HEMOPERFUSIÓN  - NO HA SIDO BIEN DEFINIDO SU USO  - USADO EN CASOS EXTREMOS, NO HA MEJORADO LA SOBREVIDA  DE PACIENTES EL USO DE HEMOPERFUSIÓN CON CARBÓN ACTIVADO E INSUFICIENCIA HEPÁTICA FULMINANTES. - DIÁLISIS PERITONEAL NO ES EFECTIVA. </vt:lpstr>
      <vt:lpstr>Presentación de PowerPoint</vt:lpstr>
      <vt:lpstr>Medidas de soporte sobredosis aguda PRUEBAS BASALES SANGUÍNEAS EN TODOS LOS PACIENTES, BHC, PFH, TP, GLUCOSA, ELECTRÓLITOS SÉRICOS, CREATININA, REPETIR PRUEBAS DE PFH DIARIAMENTE POR 3 DÍAS.  SIGNOS TEMPRANOS DE HEPATOTOXICIDAD, SÍ PROLONGA T.P,E INCREMENTO DE BILIRRUBINA NO CONJUGADA, ANTES DE LA ELEVACIÓN ENZIMÁTICA HEPÁTICA. </vt:lpstr>
      <vt:lpstr>EDEMA CEREBRAL ES LA CAUSA MAYOR DE MUERTE, SEGUIDA DE LA ENCEFALOPATÍA HEPÁTICA, USAR MANITOL Y RESTRINGIR LÍQUIDOS.</vt:lpstr>
      <vt:lpstr>CRITERIOS PARA PREDECIR MUERTE Y NECESIDAD PARA TRASPLANTE  HEPÁTICO EN EL KING'S COLLEGE HOSPITAL, LONDON*  - Acetaminofen pH &lt;7.3 ( independientemente   del grado de encefalopatía) o  Tiempo de Protombina &gt;100 s  y creatinina sérica &gt;3.4 mg/dL   (300 mmol/L) en pacientes  con encefalopatía grado III-Ivi - Tiempo protrombina &gt;100 (independiente del grado de encefalopatía )  o - Cualquiera  de las siguientes variables, independientemente del grado de encefalopatia.  Edad  &lt;10 y /o  &gt;40, insuficiencia hepática causada por hepatitisC, hepatitis inducida por halotano, reacción de idiosincrasia  a medicamentos.  Duración de la ictericia antes de la encefalopatía &gt;7 Tiempo protrombina &gt;50 s.  Bilirrubina sérica  &gt;17.5 mg/dL (300 mmol/L)  From Lee WM. Acute liver failure. N Engl J Med 1993;329:1862–1872. Erratum  N Engl J Med 1994;330:584E.</vt:lpstr>
      <vt:lpstr>Presentación de PowerPoint</vt:lpstr>
      <vt:lpstr>3. TRATAR EDEMA CEREBRAL  CON MANITOL (0.5 g/kg DADO EN  10 MINUTOS) Y REPETIR, NO PERMITIENDO QUE LA OSMOLARIDAD SEA MAYOR DE 370 mOsm/kg.  4. EN EL EMBARAZO, ACETAMINOFEN NO ES TERATOGÉNICO. MEDIR TIEMPO DE PROTOMBINA CON INR DIARIAMENTE  Y CADA 12 HORAS, SI ES MAYOR DE 2, O SI HAY INCREMENTO PROGRESIVO.  5. MANTENER  PVC CON ALBÚMINA SÉRICA HUMANA.</vt:lpstr>
      <vt:lpstr>6. CONTINUAR  NAC  150 mg/kg INFUSIÓN EN 24 HORAS. HASTA QUE EL INR SEA MENOR DE 2.  7. USO ANTIBIÓTICOS  DE AMPLIO ESPECTRO. IV (E.J., CEFTAZIDIME 1 g 3 VECES AL DÍA Y  DICLOXACILINA  O FLUOXACILINA 500mg 4 veces al día).  8. USAR  SUCRALFAT  ANTAGONISTAS DE H2.  9. PROSCRITO  USO DE BENZODIAZEPINAS, AINES.</vt:lpstr>
      <vt:lpstr>Presentación de PowerPoint</vt:lpstr>
      <vt:lpstr>PROTOCOLO DE MANEJO. ELLENHORN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 Iván Salvatierra Guerra</dc:creator>
  <cp:lastModifiedBy>adm</cp:lastModifiedBy>
  <cp:revision>44</cp:revision>
  <dcterms:created xsi:type="dcterms:W3CDTF">2004-01-27T22:25:38Z</dcterms:created>
  <dcterms:modified xsi:type="dcterms:W3CDTF">2013-08-26T17:19:21Z</dcterms:modified>
</cp:coreProperties>
</file>