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2" r:id="rId11"/>
    <p:sldId id="313" r:id="rId12"/>
    <p:sldId id="314" r:id="rId13"/>
    <p:sldId id="315" r:id="rId14"/>
    <p:sldId id="275" r:id="rId15"/>
    <p:sldId id="332" r:id="rId16"/>
    <p:sldId id="333" r:id="rId17"/>
    <p:sldId id="334" r:id="rId18"/>
    <p:sldId id="335" r:id="rId19"/>
    <p:sldId id="276" r:id="rId20"/>
    <p:sldId id="277" r:id="rId21"/>
    <p:sldId id="278" r:id="rId22"/>
    <p:sldId id="337" r:id="rId23"/>
    <p:sldId id="339" r:id="rId24"/>
    <p:sldId id="338" r:id="rId25"/>
    <p:sldId id="279" r:id="rId26"/>
    <p:sldId id="280" r:id="rId27"/>
    <p:sldId id="281" r:id="rId28"/>
    <p:sldId id="282" r:id="rId29"/>
    <p:sldId id="336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42" r:id="rId42"/>
    <p:sldId id="340" r:id="rId43"/>
    <p:sldId id="341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04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C3A12-37A0-4DE0-B4F1-693C8152F3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18A49-D934-4172-90AC-181AA9DDBB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4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3E52E-C6FF-484F-BFA7-97D524E356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3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CCB63-317B-4A12-8C06-5DB4E723B4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2A4D6-686F-4E6C-A68C-709FF7EB55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1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1E85-553E-42C1-8192-DC6E4C5573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89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7C5B5-1868-4089-9432-E3B5F9C8D7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95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209A0-9A58-4988-A5FB-DC7D807C3A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1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66C36-FA18-49FE-8E28-3C08854503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4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52D19-0EE7-4D57-814E-E38834BF24E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41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9F5CB-B203-40D2-A974-47317CC20A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6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A9865-59E1-4A81-9AFA-B043D2D7F9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4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F5394A-9545-4C56-86DF-5B6B5BDAAB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 smtClean="0">
                <a:solidFill>
                  <a:srgbClr val="993300"/>
                </a:solidFill>
                <a:latin typeface="Arial Black" pitchFamily="34" charset="0"/>
              </a:rPr>
              <a:t> I</a:t>
            </a:r>
            <a:endParaRPr lang="es-ES" sz="400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2051" name="Picture 3" descr="j028686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6096000" cy="5376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54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EFICIENCIA</a:t>
            </a:r>
            <a:r>
              <a:rPr lang="es-ES" sz="5400" smtClean="0"/>
              <a:t> </a:t>
            </a:r>
            <a:endParaRPr lang="es-MX" sz="540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HACER BIEN LAS COSAS, SIN EFECTOS NO DESEADOS, AL MENOR COSTO POSIBLE CON  LA MENOR CANTIDAD DE RECURSOS Y DISMINUCIÓN EN LOS TIEMPOS DE ENTREGA DE LOS SERVICIOS PRESTADOS.</a:t>
            </a:r>
            <a:r>
              <a:rPr lang="es-ES" sz="2800" b="1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54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EFICACIA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36663"/>
            <a:ext cx="8713787" cy="50006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CONSECUCIÓN DE LOS OBJETIVOS PLANTEADOS Y ASPROPIADOS, CON  EL LOGRO DE  EFECTOS DESEADOS. </a:t>
            </a:r>
            <a:endParaRPr lang="es-MX" b="1" smtClean="0">
              <a:solidFill>
                <a:srgbClr val="000080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HACIENDO LAS COSAS QUE SE NECESITAN HACER, Y COMO SE DEBEN HACER.</a:t>
            </a:r>
            <a:r>
              <a:rPr lang="es-ES" b="1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ABATIENDO O CORRIGIENDO DAÑOS Y CONTROLANDO LOS FACTORES DE RIESGO.</a:t>
            </a:r>
            <a:r>
              <a:rPr lang="es-ES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3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3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IMPACTO</a:t>
            </a:r>
            <a:r>
              <a:rPr lang="es-ES" sz="4800" b="1" smtClean="0"/>
              <a:t> </a:t>
            </a:r>
            <a:endParaRPr lang="es-MX" sz="4800" b="1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8738"/>
          </a:xfrm>
        </p:spPr>
        <p:txBody>
          <a:bodyPr/>
          <a:lstStyle/>
          <a:p>
            <a:pPr algn="just" eaLnBrk="1" hangingPunct="1"/>
            <a:r>
              <a:rPr lang="es-ES" sz="4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MEJORA POSITIVA DE LOS INDICADORES DE SALUD.</a:t>
            </a:r>
            <a:r>
              <a:rPr lang="es-ES" smtClean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3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8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EFECTIVIDAD</a:t>
            </a:r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194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SUMA DE  EFICACIA  E IMPACTO.</a:t>
            </a:r>
            <a:r>
              <a:rPr lang="es-ES" b="1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CONDUCE A LA OPTIMIZACIÓN DE LA FUERZA DE TRABAJO Y DEL SISTEMA DE ADMINISTRACIÓN. </a:t>
            </a:r>
            <a:r>
              <a:rPr lang="es-ES" b="1" smtClean="0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“ES EL CUMPLIMIENTO DE UNA META O PROPÓSITO.</a:t>
            </a:r>
            <a:r>
              <a:rPr lang="es-ES" smtClean="0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”</a:t>
            </a:r>
            <a:r>
              <a:rPr lang="es-ES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SITUACIÓN DE SALUD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31200" cy="3429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4000" b="1" smtClean="0">
                <a:solidFill>
                  <a:srgbClr val="000099"/>
                </a:solidFill>
                <a:cs typeface="Times New Roman" pitchFamily="18" charset="0"/>
              </a:rPr>
              <a:t>	</a:t>
            </a:r>
            <a:r>
              <a:rPr lang="es-ES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NO PUEDE  ACEPTARSE COMO V</a:t>
            </a:r>
            <a:r>
              <a:rPr lang="es-MX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Á</a:t>
            </a:r>
            <a:r>
              <a:rPr lang="es-ES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LIDO UN CRECIMIENTO ECONÓMICO SIN </a:t>
            </a:r>
            <a:r>
              <a:rPr lang="es-MX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CRECIMIENTO SOCIAL</a:t>
            </a:r>
            <a:r>
              <a:rPr lang="es-MX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SANITARIO</a:t>
            </a:r>
            <a:r>
              <a:rPr lang="es-MX" sz="40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PARALELO Y ADEMAS COLECTIVO.</a:t>
            </a:r>
            <a:endParaRPr lang="es-ES" sz="4000" smtClean="0">
              <a:solidFill>
                <a:srgbClr val="000099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s-ES" sz="4000" b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28600"/>
            <a:ext cx="8569325" cy="685800"/>
          </a:xfrm>
        </p:spPr>
        <p:txBody>
          <a:bodyPr/>
          <a:lstStyle/>
          <a:p>
            <a:pPr eaLnBrk="1" hangingPunct="1"/>
            <a:r>
              <a:rPr lang="es-ES" sz="4000" b="1" smtClean="0">
                <a:solidFill>
                  <a:srgbClr val="660066"/>
                </a:solidFill>
                <a:cs typeface="Times New Roman" pitchFamily="18" charset="0"/>
              </a:rPr>
              <a:t>SITUACIÓN DE SALUD</a:t>
            </a:r>
            <a:r>
              <a:rPr lang="es-ES" sz="4000" b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DISPONIBILIDAD</a:t>
            </a:r>
            <a:r>
              <a:rPr lang="es-MX" sz="3600" b="1" smtClean="0">
                <a:solidFill>
                  <a:srgbClr val="660066"/>
                </a:solidFill>
                <a:cs typeface="Times New Roman" pitchFamily="18" charset="0"/>
              </a:rPr>
              <a:t> Y A</a:t>
            </a:r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CCESIBILIDAD</a:t>
            </a:r>
            <a:endParaRPr lang="es-MX" sz="3600" b="1" smtClean="0">
              <a:solidFill>
                <a:srgbClr val="660066"/>
              </a:solidFill>
              <a:cs typeface="Times New Roman" pitchFamily="18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DISPONIBILIDAD:</a:t>
            </a:r>
            <a:r>
              <a:rPr lang="es-ES" b="1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 ATENCIÓN POR EL SISTEMA DEBE ESTAR SIEMPRE DISPONIBLE PARA TODOS LOS USUARIOS. </a:t>
            </a:r>
            <a:endParaRPr lang="es-ES" sz="2800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ACCESIBILIDAD: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mtClean="0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INSTALACIONES DE SALUD </a:t>
            </a:r>
            <a:r>
              <a:rPr lang="es-ES_tradnl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SEGURIDAD DEL TRABAJO 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DEBEN ESTAR GEOGRÁFICA, ECONÓMICA Y CULTURALMENTE AL ALCANCE FÍSICO DEL PACIENTE-USUARIO, O DERECHO-HABIENTE USUARIO.</a:t>
            </a:r>
            <a:r>
              <a:rPr lang="es-ES" sz="28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75688" cy="1219200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SITUACIÓN DE SALUD </a:t>
            </a:r>
            <a:r>
              <a:rPr lang="es-MX" sz="40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/>
            </a:r>
            <a:br>
              <a:rPr lang="es-MX" sz="40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OPORTUNA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y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CONTINUA</a:t>
            </a:r>
            <a:endParaRPr lang="es-MX" sz="3600" smtClean="0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634413" cy="5181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OPORTUNIDAD:</a:t>
            </a:r>
            <a:r>
              <a:rPr lang="es-ES" sz="2800" b="1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z="2800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USUARIO DEBE RECIBIR LA ATENCIÓN EN EL MOMENTO QUE L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NECESITE. </a:t>
            </a:r>
            <a:r>
              <a:rPr lang="es-MX" sz="2800" b="1" smtClean="0">
                <a:solidFill>
                  <a:srgbClr val="3333FF"/>
                </a:solidFill>
                <a:latin typeface="Arial Black" pitchFamily="34" charset="0"/>
                <a:cs typeface="Times New Roman" pitchFamily="18" charset="0"/>
              </a:rPr>
              <a:t>OPORTUNAMENTE.</a:t>
            </a:r>
            <a:endParaRPr lang="es-ES" sz="2800" b="1" smtClean="0">
              <a:solidFill>
                <a:srgbClr val="3333FF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CONTINUIDAD: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z="2800" smtClean="0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PACIENTE USUARIO DEBE CONTINUAR BAJO VIGILANCIA MÉDICA HASTA SU CURACIÓN, REHABILITACIÓN INCLUSO REINSERCIÓN SOCIAL Y/O LABORAL.</a:t>
            </a:r>
            <a:r>
              <a:rPr lang="es-ES" sz="28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705850" cy="1125538"/>
          </a:xfrm>
        </p:spPr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SITUACIÓN DE SALUD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FACTIBILDAD </a:t>
            </a:r>
            <a:r>
              <a:rPr lang="es-ES" smtClean="0"/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72513" cy="53340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3333FF"/>
                </a:solidFill>
                <a:latin typeface="Arial Black" pitchFamily="34" charset="0"/>
                <a:cs typeface="Arial" charset="0"/>
              </a:rPr>
              <a:t>QUE SE PUEDE HACER.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ACTUAL Y/O POTENCIAL DE LOS RECURSOS Y MEDIOS NECESARIOS PARA LA IMPLEMENTACIÓN DE CUALQUIER PROYECTO. 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RECONOCE TRES ÁREAS ESPECÍFICAS:</a:t>
            </a:r>
            <a:endParaRPr lang="es-ES" sz="2400" b="1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b="1" smtClean="0">
                <a:solidFill>
                  <a:srgbClr val="993366"/>
                </a:solidFill>
                <a:latin typeface="Arial Black" pitchFamily="34" charset="0"/>
                <a:cs typeface="Arial" charset="0"/>
              </a:rPr>
              <a:t>1. TÉCNICA O TECNOLÓGICA </a:t>
            </a:r>
            <a:endParaRPr lang="es-ES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b="1" smtClean="0">
                <a:solidFill>
                  <a:srgbClr val="993366"/>
                </a:solidFill>
                <a:latin typeface="Arial Black" pitchFamily="34" charset="0"/>
                <a:cs typeface="Arial" charset="0"/>
              </a:rPr>
              <a:t>2. ECONÓMICA </a:t>
            </a:r>
            <a:endParaRPr lang="es-ES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b="1" smtClean="0">
                <a:solidFill>
                  <a:srgbClr val="993366"/>
                </a:solidFill>
                <a:latin typeface="Arial Black" pitchFamily="34" charset="0"/>
                <a:cs typeface="Arial" charset="0"/>
              </a:rPr>
              <a:t>3. ADMINISTRATIVA</a:t>
            </a:r>
            <a:r>
              <a:rPr lang="es-ES" b="1" smtClean="0">
                <a:solidFill>
                  <a:srgbClr val="993366"/>
                </a:solidFill>
                <a:cs typeface="Arial" charset="0"/>
              </a:rPr>
              <a:t> </a:t>
            </a:r>
            <a:endParaRPr lang="es-ES" smtClean="0">
              <a:cs typeface="Times New Roman" pitchFamily="18" charset="0"/>
            </a:endParaRPr>
          </a:p>
          <a:p>
            <a:pPr eaLnBrk="1" hangingPunct="1"/>
            <a:endParaRPr lang="es-E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5641975" algn="l"/>
              </a:tabLst>
            </a:pPr>
            <a:r>
              <a:rPr lang="es-ES" sz="4000" b="1" smtClean="0">
                <a:solidFill>
                  <a:srgbClr val="660066"/>
                </a:solidFill>
                <a:cs typeface="Times New Roman" pitchFamily="18" charset="0"/>
              </a:rPr>
              <a:t>SITUACIÓN DE SALUD</a:t>
            </a:r>
            <a:r>
              <a:rPr lang="es-ES" sz="4000" b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VIABILIDAD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76400"/>
            <a:ext cx="8569325" cy="480060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EXAMINA LA POSIBILIDAD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POLÍTICA Y CULTURAL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DE EJECUTAR LA ACTIVIDAD O PROYECTO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</a:p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DICESE DE LO QUE TIENE PROBABILIDADES DE LLEVARSE A CABO.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pPr eaLnBrk="1" hangingPunct="1"/>
            <a:r>
              <a:rPr lang="es-ES" sz="4000" b="1" smtClean="0">
                <a:solidFill>
                  <a:srgbClr val="660066"/>
                </a:solidFill>
                <a:cs typeface="Times New Roman" pitchFamily="18" charset="0"/>
              </a:rPr>
              <a:t>SITUACIÓN DE SALUD</a:t>
            </a:r>
            <a:r>
              <a:rPr lang="es-ES" sz="4000" b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MX" sz="4000" b="1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489950" cy="5832475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</a:pPr>
            <a:r>
              <a:rPr lang="es-ES" sz="3600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ES LA DESCRIPCIÓN DEL ESTADO DE LA SALUD DE LAS PERSONAS Y DEL ESTADO EN QUE SE ENCUENTRA EL SISTEMA QUE PRESTA LOS SERVICIOS DE SALUD EN UNA NACIÓN O REGIÓN. (R. H., R. DE INFRAESTRUCTURA, RECURSOS ECONOMICOS, R. Y SISTEMA ADMINISTRATIVO,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3600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INSUMOS.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463" y="228600"/>
            <a:ext cx="8820150" cy="968375"/>
          </a:xfrm>
        </p:spPr>
        <p:txBody>
          <a:bodyPr/>
          <a:lstStyle/>
          <a:p>
            <a:pPr eaLnBrk="1" hangingPunct="1"/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3200" smtClean="0">
                <a:solidFill>
                  <a:srgbClr val="993300"/>
                </a:solidFill>
                <a:latin typeface="Arial Black" pitchFamily="34" charset="0"/>
              </a:rPr>
              <a:t/>
            </a:r>
            <a:br>
              <a:rPr lang="es-ES_tradnl" sz="3200" smtClean="0">
                <a:solidFill>
                  <a:srgbClr val="993300"/>
                </a:solidFill>
                <a:latin typeface="Arial Black" pitchFamily="34" charset="0"/>
              </a:rPr>
            </a:br>
            <a:r>
              <a:rPr lang="es-ES_tradnl" sz="3200" smtClean="0">
                <a:solidFill>
                  <a:srgbClr val="993300"/>
                </a:solidFill>
                <a:latin typeface="Arial Black" pitchFamily="34" charset="0"/>
              </a:rPr>
              <a:t> </a:t>
            </a:r>
            <a:r>
              <a:rPr lang="es-ES" sz="3200" smtClean="0">
                <a:solidFill>
                  <a:srgbClr val="000066"/>
                </a:solidFill>
                <a:latin typeface="Arial Black" pitchFamily="34" charset="0"/>
              </a:rPr>
              <a:t>LA SALUD.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268413"/>
            <a:ext cx="8675688" cy="51847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33CC"/>
                </a:solidFill>
                <a:latin typeface="Arial Black" pitchFamily="34" charset="0"/>
              </a:rPr>
              <a:t>BIEN POSITIVO PRODUCTO DE DESICIONES Y PROGRAMAS DIVERSOS:</a:t>
            </a:r>
            <a:r>
              <a:rPr lang="es-ES_tradnl" smtClean="0">
                <a:solidFill>
                  <a:srgbClr val="0033CC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rgbClr val="0033CC"/>
                </a:solidFill>
                <a:latin typeface="Arial Black" pitchFamily="34" charset="0"/>
              </a:rPr>
              <a:t>DE INGENIERIA. URBANISMO. SOCIALES. MEDICAS. POLÍCAS. DE CONDICIONES DEL AMBIENTE DE TRABAJO. ECONOMÍA. SANEAMIENTO.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ES UNA EXPRESIÓN DE ADAPTABILIDAD DEL HOMBRE AL MEDIO QUE LO RODEA Y A SUS CAMBIOS PERMANENTES.</a:t>
            </a:r>
            <a:r>
              <a:rPr lang="es-ES" sz="2800" smtClean="0">
                <a:solidFill>
                  <a:srgbClr val="0000CC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EL ESTADO DE SALUD </a:t>
            </a:r>
            <a:endParaRPr lang="es-MX" b="1" smtClean="0">
              <a:solidFill>
                <a:srgbClr val="000080"/>
              </a:solidFill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99488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DADO POR LAS CONDICIONES, MEDIDAS O NO, EN QUE SE ENCUENTRA LA SALUD DE UNA COMUNIDAD, EN UN MOMENTO DETERMINADO.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ES" sz="2800" smtClean="0"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CC"/>
                </a:solidFill>
                <a:latin typeface="Arial Black" pitchFamily="34" charset="0"/>
                <a:cs typeface="Times New Roman" pitchFamily="18" charset="0"/>
              </a:rPr>
              <a:t>TRADICIONALMENTE SE MIDE UTILIZANDO</a:t>
            </a:r>
            <a:r>
              <a:rPr lang="es-ES" sz="2800" smtClean="0">
                <a:solidFill>
                  <a:srgbClr val="0033CC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0033CC"/>
                </a:solidFill>
                <a:latin typeface="Arial Black" pitchFamily="34" charset="0"/>
                <a:cs typeface="Times New Roman" pitchFamily="18" charset="0"/>
              </a:rPr>
              <a:t>LOS INDICADORES:</a:t>
            </a:r>
            <a:r>
              <a:rPr lang="es-ES" sz="2800" b="1" smtClean="0">
                <a:cs typeface="Times New Roman" pitchFamily="18" charset="0"/>
              </a:rPr>
              <a:t> </a:t>
            </a:r>
            <a:endParaRPr lang="es-ES" sz="28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1.NIVEL DE SALUD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2. ESTRUCTURA DE SALUD 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3. FACTORES DE RIESGO Y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P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ROTECCIÓN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DE LA SALUD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7620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EL NIVEL DE SALUD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85813"/>
            <a:ext cx="8705850" cy="57864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ES EL GRADO DE SALUD DE UNA COMUNIDAD EN UN MOMENTO DADO</a:t>
            </a:r>
            <a:r>
              <a:rPr lang="es-MX" sz="2800" smtClean="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800" smtClean="0">
              <a:solidFill>
                <a:srgbClr val="000080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 smtClean="0">
                <a:solidFill>
                  <a:srgbClr val="467852"/>
                </a:solidFill>
                <a:latin typeface="Arial Black" pitchFamily="34" charset="0"/>
                <a:cs typeface="Times New Roman" pitchFamily="18" charset="0"/>
              </a:rPr>
              <a:t>PARA MEDIR</a:t>
            </a:r>
            <a:r>
              <a:rPr lang="es-MX" sz="2000" smtClean="0">
                <a:solidFill>
                  <a:srgbClr val="467852"/>
                </a:solidFill>
                <a:latin typeface="Arial Black" pitchFamily="34" charset="0"/>
                <a:cs typeface="Times New Roman" pitchFamily="18" charset="0"/>
              </a:rPr>
              <a:t>LO</a:t>
            </a:r>
            <a:r>
              <a:rPr lang="es-ES" sz="2000" smtClean="0">
                <a:solidFill>
                  <a:srgbClr val="467852"/>
                </a:solidFill>
                <a:latin typeface="Arial Black" pitchFamily="34" charset="0"/>
                <a:cs typeface="Times New Roman" pitchFamily="18" charset="0"/>
              </a:rPr>
              <a:t>  UTILIZAMOS LOS INDICADORES</a:t>
            </a:r>
            <a:r>
              <a:rPr lang="es-MX" sz="2000" smtClean="0">
                <a:solidFill>
                  <a:srgbClr val="467852"/>
                </a:solidFill>
                <a:latin typeface="Arial Black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TASA DE MORTALIDAD GENERAL</a:t>
            </a:r>
            <a:endParaRPr lang="es-ES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TASA DE MORTALIDAD MATERNA</a:t>
            </a:r>
            <a:r>
              <a:rPr lang="es-ES" b="1" smtClean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TASA DE MORTALIDAD INFANTIL</a:t>
            </a:r>
            <a:endParaRPr lang="es-ES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ESPERANZA DE VIDA  AL   NACER</a:t>
            </a:r>
            <a:endParaRPr lang="es-ES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AÑOS DE VIDA  AJUSTADOS A LA  DISCAPACIDAD   (AVAD)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O A LA CALIDAD (AVAC)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pitchFamily="18" charset="0"/>
              </a:rPr>
              <a:t>AÑOS DE VIDA POTENCIALMENTE PERDIDOS O GANADOS</a:t>
            </a:r>
            <a:endParaRPr lang="es-ES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7620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EL NIVEL DE SALUD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4375"/>
            <a:ext cx="8705850" cy="55006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cs typeface="Times New Roman" pitchFamily="18" charset="0"/>
              </a:rPr>
              <a:t>AÑOS DE VIDA  AJUSTADOS POR LA  DISCAPACIDAD   (AVAD): </a:t>
            </a:r>
            <a:r>
              <a:rPr lang="es-ES" sz="2800" smtClean="0">
                <a:latin typeface="Arial Black" pitchFamily="34" charset="0"/>
              </a:rPr>
              <a:t>UNIDAD USADA PARA MEDIR TANTO LA CARGA GLOBAL DE MORBILIDAD COMO LA EFICACIA DE LAS INTERVENCIONES DE SALUD, MEDIDA POR LA REDUCCIÓN DE LA CARGA DE MORBILIDAD.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latin typeface="Arial Black" pitchFamily="34" charset="0"/>
              </a:rPr>
              <a:t>SE CALCULA COMO EL VALOR ACTUAL DE LOS AÑOS VENIDEROS DE VIDA SIN DISCAPACIDAD QUE SE PIERDEN COMO RESULTADO DE LAS MUERTES PREMATURAS O LOS CASOS DE DISCAPACIDAD QUE OCURREN EN UN AÑO DADO.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7620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EL NIVEL DE SALUD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85813"/>
            <a:ext cx="870585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cs typeface="Times New Roman" pitchFamily="18" charset="0"/>
              </a:rPr>
              <a:t>AÑOS DE VIDA  AJUSTADOS POR LA  CALIDAD   (AVAC):</a:t>
            </a:r>
            <a:r>
              <a:rPr lang="es-ES" sz="2800" b="1" smtClean="0">
                <a:solidFill>
                  <a:schemeClr val="hlink"/>
                </a:solidFill>
              </a:rPr>
              <a:t> 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</a:rPr>
              <a:t>ES UNA MEDIDA PARA CUANTIFICAR RESULTADOS EN SALUD; CONSISTE EN UNA COMBINACIÓN DEL CAMBIO EN LA CALIDAD DE VIDA CON EL CAMBIO EN LA ESPERANZA DE VIDA A RAÍZ DE UNA INTERVENCIÓN DE ATENCIÓN DE SALUD. SE DEFINE COMO EL PRODUCTO DE LA CALIDAD DE VIDA POR LA LONGEVIDAD. </a:t>
            </a:r>
          </a:p>
          <a:p>
            <a:pPr eaLnBrk="1" hangingPunct="1">
              <a:lnSpc>
                <a:spcPct val="90000"/>
              </a:lnSpc>
            </a:pPr>
            <a:endParaRPr lang="es-ES" sz="28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EL NIVEL DE SALUD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05850" cy="5375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3399"/>
                </a:solidFill>
                <a:cs typeface="Times New Roman" pitchFamily="18" charset="0"/>
              </a:rPr>
              <a:t>AÑOS DE VIDA POTENCIALMENTE PERDIDOS: </a:t>
            </a:r>
            <a:r>
              <a:rPr lang="es-ES" smtClean="0">
                <a:latin typeface="Arial Black" pitchFamily="34" charset="0"/>
              </a:rPr>
              <a:t>LOS AÑOS QUE LA PERSONA DEJA DE VIVIR  POR LA FALTA DE UNA MEDIDA SANITARIA ADECUADA. O LA MEDICIÓN DE UNA PÉRDIDA COMO CONSECUENCIA DE UNA MORTALIDAD PREMATURA. SE CALCULA CON BASE EN LA DIFERENCIA ENTRE LA ESPERANZA DE VIDA DE LA POBLACIÓN Y LA EDAD REAL DEL PACIENTE A SU MUERTE. </a:t>
            </a:r>
          </a:p>
          <a:p>
            <a:pPr eaLnBrk="1" hangingPunct="1">
              <a:lnSpc>
                <a:spcPct val="90000"/>
              </a:lnSpc>
            </a:pPr>
            <a:endParaRPr lang="es-ES" b="1" smtClean="0">
              <a:solidFill>
                <a:schemeClr val="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ES" sz="40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LA ESTRUCTURA DE SALUD</a:t>
            </a:r>
            <a:r>
              <a:rPr lang="es-ES" sz="4000" smtClean="0">
                <a:solidFill>
                  <a:srgbClr val="FF0066"/>
                </a:solidFill>
                <a:cs typeface="Times New Roman" pitchFamily="18" charset="0"/>
              </a:rPr>
              <a:t>.</a:t>
            </a:r>
            <a:r>
              <a:rPr lang="es-ES" sz="4000" b="1" smtClean="0">
                <a:cs typeface="Times New Roman" pitchFamily="18" charset="0"/>
              </a:rPr>
              <a:t> </a:t>
            </a:r>
            <a:endParaRPr lang="es-MX" sz="4000" b="1" smtClean="0"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113337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 EL DESGLOSE DEL NIVEL DE SALUD ANTES MENCIONADO </a:t>
            </a:r>
            <a:r>
              <a:rPr lang="es-ES" sz="3600" smtClean="0">
                <a:solidFill>
                  <a:srgbClr val="780818"/>
                </a:solidFill>
                <a:latin typeface="Arial Black" pitchFamily="34" charset="0"/>
                <a:cs typeface="Times New Roman" pitchFamily="18" charset="0"/>
              </a:rPr>
              <a:t>EN TASAS ESPECÍFICAS DE MORBIMORTALIDAD: </a:t>
            </a:r>
          </a:p>
          <a:p>
            <a:pPr eaLnBrk="1" hangingPunct="1"/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POR SEXO</a:t>
            </a:r>
          </a:p>
          <a:p>
            <a:pPr eaLnBrk="1" hangingPunct="1"/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POR OCUPACIÓN</a:t>
            </a:r>
          </a:p>
          <a:p>
            <a:pPr eaLnBrk="1" hangingPunct="1"/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POR CAUSALIDAD </a:t>
            </a:r>
            <a:endParaRPr lang="es-MX" sz="3600" smtClean="0">
              <a:solidFill>
                <a:srgbClr val="000099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POR EDAD O GRUPO ETAREO.</a:t>
            </a:r>
            <a:endParaRPr lang="es-ES" sz="3600" smtClean="0">
              <a:solidFill>
                <a:srgbClr val="000099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endParaRPr lang="es-ES" sz="3600" smtClean="0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LOS FACTORES DE RIESGO Y PROTECCIÓN</a:t>
            </a:r>
            <a:r>
              <a:rPr lang="es-ES" b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s-MX" b="1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0585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CARACTERÍSTICAS O ELEMENTOS DETECTABLES</a:t>
            </a:r>
            <a:r>
              <a:rPr lang="es-MX" b="1" smtClean="0">
                <a:solidFill>
                  <a:srgbClr val="000080"/>
                </a:solidFill>
                <a:cs typeface="Times New Roman" pitchFamily="18" charset="0"/>
              </a:rPr>
              <a:t>,</a:t>
            </a: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s-MX" b="1" smtClean="0">
                <a:solidFill>
                  <a:srgbClr val="780818"/>
                </a:solidFill>
                <a:cs typeface="Times New Roman" pitchFamily="18" charset="0"/>
              </a:rPr>
              <a:t>PRESENTES</a:t>
            </a:r>
            <a:r>
              <a:rPr lang="es-MX" b="1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EN LAS PERSONAS O EN EL MEDIO QUE LAS RODEA</a:t>
            </a:r>
            <a:r>
              <a:rPr lang="es-MX" b="1" smtClean="0">
                <a:solidFill>
                  <a:srgbClr val="000080"/>
                </a:solidFill>
                <a:cs typeface="Times New Roman" pitchFamily="18" charset="0"/>
              </a:rPr>
              <a:t>,</a:t>
            </a: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780818"/>
                </a:solidFill>
                <a:cs typeface="Times New Roman" pitchFamily="18" charset="0"/>
              </a:rPr>
              <a:t>O AUSENTES</a:t>
            </a: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 PARA SU PROTECCIÓN</a:t>
            </a:r>
            <a:r>
              <a:rPr lang="es-MX" b="1" smtClean="0">
                <a:solidFill>
                  <a:srgbClr val="000080"/>
                </a:solidFill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0080"/>
                </a:solidFill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0080"/>
                </a:solidFill>
                <a:cs typeface="Times New Roman" pitchFamily="18" charset="0"/>
              </a:rPr>
              <a:t>ASOCIADAS CON UN AUMENTO O DISMINUCIÓN EN LA PROBABILIDAD O RIESGO DE PADECER, DESARROLLAR O ESTAR EXPUESTO A UN PROCESO MÓRBIDO.</a:t>
            </a:r>
            <a:r>
              <a:rPr lang="es-ES" sz="2800" smtClean="0"/>
              <a:t>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74638"/>
            <a:ext cx="8686800" cy="706437"/>
          </a:xfrm>
        </p:spPr>
        <p:txBody>
          <a:bodyPr/>
          <a:lstStyle/>
          <a:p>
            <a:pPr eaLnBrk="1" hangingPunct="1"/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DEL SISTEMA DE LOS SERVICIOS DE SALUD</a:t>
            </a:r>
            <a:r>
              <a:rPr lang="es-ES" sz="4000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s-MX" sz="4000" b="1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23288" cy="513238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ES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DESCRIBE LAS CONDICIONES EN QUE SE ENCUENTRAN LAS INSTITUCIONES PÚBLICAS Y PRIVADAS DESTINADAS PARA BRINDAR SERVICIOS DE SALUD, ASÍ COMO LOS PROCESOS EFECTUADOS AL BRINDAR DICHOS SERVICIOS DE SALUD.</a:t>
            </a:r>
            <a:r>
              <a:rPr lang="es-ES" sz="1600" smtClean="0"/>
              <a:t>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86800" cy="706437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s-ES" sz="54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LO EVALUAMOS A TRAVÉS DE DIFERENTES INSTRUMENTOS:</a:t>
            </a:r>
            <a:r>
              <a:rPr lang="es-ES" sz="2800" smtClean="0">
                <a:latin typeface="Arial Black" pitchFamily="34" charset="0"/>
              </a:rPr>
              <a:t> </a:t>
            </a:r>
            <a:endParaRPr lang="es-MX" sz="2800" smtClean="0">
              <a:latin typeface="Arial Black" pitchFamily="34" charset="0"/>
            </a:endParaRPr>
          </a:p>
          <a:p>
            <a:pPr marL="609600" indent="-609600" algn="just" eaLnBrk="1" hangingPunct="1">
              <a:buFont typeface="Wingdings" pitchFamily="2" charset="2"/>
              <a:buAutoNum type="arabicPeriod"/>
            </a:pPr>
            <a:endParaRPr lang="es-ES" sz="280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86800" cy="706437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AutoNum type="arabicPeriod"/>
            </a:pPr>
            <a:r>
              <a:rPr lang="es-ES" sz="3600" b="1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EVALUACIÓN DE LA ESTRUCTURA:</a:t>
            </a:r>
            <a:r>
              <a:rPr lang="es-ES" sz="3600" b="1" smtClean="0"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latin typeface="Arial Black" pitchFamily="34" charset="0"/>
              <a:cs typeface="Times New Roman" pitchFamily="18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EVALUAMOS LA PLANTA FÍSICA, EL EQUIPO, EL PERSONAL, EL MANEJO PRESUPUESTARIO O FINANCIERO DE LOS DIFERENTES PROGRAMAS, LA REGIONALIZACIÓN.</a:t>
            </a:r>
            <a:r>
              <a:rPr lang="es-ES" sz="2800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467600" cy="431800"/>
          </a:xfrm>
        </p:spPr>
        <p:txBody>
          <a:bodyPr/>
          <a:lstStyle/>
          <a:p>
            <a:pPr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65175"/>
            <a:ext cx="8893175" cy="57594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LA SALUD</a:t>
            </a:r>
          </a:p>
          <a:p>
            <a:pPr algn="ctr" eaLnBrk="1" hangingPunct="1">
              <a:lnSpc>
                <a:spcPct val="90000"/>
              </a:lnSpc>
            </a:pPr>
            <a:r>
              <a:rPr lang="es-ES" sz="2400" smtClean="0">
                <a:solidFill>
                  <a:srgbClr val="000066"/>
                </a:solidFill>
                <a:latin typeface="Arial Black" pitchFamily="34" charset="0"/>
              </a:rPr>
              <a:t>COMITÉ DE EXPERTOS DE LA OMS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s-ES" sz="2400" smtClean="0">
                <a:solidFill>
                  <a:srgbClr val="000066"/>
                </a:solidFill>
                <a:latin typeface="Arial Black" pitchFamily="34" charset="0"/>
              </a:rPr>
              <a:t>(Nº 137  1957)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sz="2400" smtClean="0">
                <a:solidFill>
                  <a:srgbClr val="003300"/>
                </a:solidFill>
                <a:latin typeface="Arial Black" pitchFamily="34" charset="0"/>
              </a:rPr>
              <a:t>	</a:t>
            </a:r>
            <a:r>
              <a:rPr lang="es-ES" smtClean="0">
                <a:solidFill>
                  <a:srgbClr val="003300"/>
                </a:solidFill>
                <a:latin typeface="Arial Black" pitchFamily="34" charset="0"/>
              </a:rPr>
              <a:t>CONDICIÓN O CUALIDAD DEL ORGANISMO QUE EXPRESA SU ADECUADO FUNCIONAMIENTO BAJO UNAS CONDICIONES GENÉRICAS Y AMBIENTALES DADAS.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ES" smtClean="0">
                <a:solidFill>
                  <a:srgbClr val="003300"/>
                </a:solidFill>
                <a:latin typeface="Arial Black" pitchFamily="34" charset="0"/>
              </a:rPr>
              <a:t>	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</a:rPr>
              <a:t>CADA AMBIENTE BIOFÍSICO Y SOCIAL CONDICIONA UN ESTADO DE SALUD PROPIO Y CARCTERÍSTICO.</a:t>
            </a:r>
            <a:endParaRPr lang="es-ES" smtClean="0">
              <a:solidFill>
                <a:srgbClr val="00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74638"/>
            <a:ext cx="8686800" cy="11430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</a:t>
            </a:r>
            <a:r>
              <a:rPr lang="es-MX" sz="3600" b="1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DEL PROCESO: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 MIDIENDO COSTOS</a:t>
            </a: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y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BENEFICIOS</a:t>
            </a: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COBERTURAS</a:t>
            </a: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CONCENTRACIÓN</a:t>
            </a: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RENDIMIENTO</a:t>
            </a: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smtClean="0">
              <a:solidFill>
                <a:srgbClr val="000099"/>
              </a:solidFill>
              <a:latin typeface="Arial Black" pitchFamily="34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	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DIAGRAMAS DE FLUJO, DIAGRAMAS DEL TIEMPO DE OCIO.</a:t>
            </a:r>
            <a:r>
              <a:rPr lang="es-ES" smtClean="0"/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274638"/>
            <a:ext cx="8748712" cy="11430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</a:t>
            </a:r>
            <a:r>
              <a:rPr lang="es-MX" sz="3600" b="1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cs typeface="Times New Roman" pitchFamily="18" charset="0"/>
              </a:rPr>
              <a:t>(3)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600200"/>
            <a:ext cx="8686800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3.</a:t>
            </a:r>
            <a:r>
              <a:rPr lang="es-ES" sz="3600" smtClean="0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EVALUACIÓN DEL CONTENIDO: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36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DE LOS EXPEDIENTES CLÍNICOS, </a:t>
            </a:r>
            <a:endParaRPr lang="es-MX" sz="3600" b="1" smtClean="0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36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DE LOS INFORMES DE HIGIENE Y SEGURIDAD DE LOS CENTROS DE TRABAJO, </a:t>
            </a:r>
            <a:endParaRPr lang="es-MX" sz="3600" b="1" smtClean="0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ES" sz="36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DE LAS DIFERENTES ACTIVIDADES REALIZADAS COMO GIRAS, DOCENCIA, ETC.</a:t>
            </a:r>
            <a:r>
              <a:rPr lang="es-ES" sz="2800" smtClean="0"/>
              <a:t>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86800" cy="11430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(4)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600200"/>
            <a:ext cx="889317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4.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DEL RESULTADO:</a:t>
            </a:r>
            <a:endParaRPr lang="es-MX" sz="3600" smtClean="0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40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A TRAVÉS DE TASAS E ÍNDICES (DE MORBILIDAD, GRAVEDAD, FRECUENCIA, PREVALENCIA, MORTALIDAD, ETC.)</a:t>
            </a:r>
            <a:r>
              <a:rPr lang="es-ES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74638"/>
            <a:ext cx="8686800" cy="11430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ESTADO DE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 SISTEMA DE LOS SERVICIOS DE SALUD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(5)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5 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EVALUACIÓN DEL EFECTO:</a:t>
            </a:r>
            <a:r>
              <a:rPr lang="es-ES" b="1" smtClean="0">
                <a:cs typeface="Times New Roman" pitchFamily="18" charset="0"/>
              </a:rPr>
              <a:t>  </a:t>
            </a:r>
            <a:r>
              <a:rPr lang="es-ES" sz="3600" smtClean="0">
                <a:solidFill>
                  <a:srgbClr val="0033CC"/>
                </a:solidFill>
                <a:latin typeface="Arial Black" pitchFamily="34" charset="0"/>
                <a:cs typeface="Times New Roman" pitchFamily="18" charset="0"/>
              </a:rPr>
              <a:t>MIDIENDO </a:t>
            </a:r>
            <a:endParaRPr lang="es-MX" sz="3600" smtClean="0">
              <a:solidFill>
                <a:srgbClr val="0033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ADECUACIÓN</a:t>
            </a:r>
            <a:r>
              <a:rPr lang="es-MX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smtClean="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ACCESIBILIDAD</a:t>
            </a:r>
            <a:r>
              <a:rPr lang="es-MX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smtClean="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DISPONIBILIDAD</a:t>
            </a:r>
            <a:r>
              <a:rPr lang="es-MX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smtClean="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AMPLITUD Y LA ACEPTABILIDAD.</a:t>
            </a:r>
            <a:r>
              <a:rPr lang="es-ES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DIAGN</a:t>
            </a:r>
            <a:r>
              <a:rPr lang="es-MX" b="1" smtClean="0">
                <a:solidFill>
                  <a:srgbClr val="660066"/>
                </a:solidFill>
                <a:cs typeface="Times New Roman" pitchFamily="18" charset="0"/>
              </a:rPr>
              <a:t>Ó</a:t>
            </a:r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STICO DE SALUD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7724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A.</a:t>
            </a:r>
            <a:r>
              <a:rPr lang="es-MX" b="1" smtClean="0">
                <a:solidFill>
                  <a:srgbClr val="000099"/>
                </a:solidFill>
                <a:cs typeface="Times New Roman" pitchFamily="18" charset="0"/>
              </a:rPr>
              <a:t>-O</a:t>
            </a:r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BJETIVIDAD:</a:t>
            </a:r>
            <a:r>
              <a:rPr lang="es-ES" b="1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BASA</a:t>
            </a:r>
            <a:r>
              <a:rPr lang="es-MX" sz="2800" b="1" smtClean="0">
                <a:solidFill>
                  <a:schemeClr val="hlink"/>
                </a:solidFill>
                <a:cs typeface="Times New Roman" pitchFamily="18" charset="0"/>
              </a:rPr>
              <a:t>DA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 EN DATOS CUANTITATIVOS, EVITANDO</a:t>
            </a:r>
            <a:r>
              <a:rPr lang="es-MX" sz="2800" b="1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LA SUBJETIVIDAD.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B.-PRECISIÓN</a:t>
            </a:r>
            <a:r>
              <a:rPr lang="es-MX" b="1" smtClean="0">
                <a:solidFill>
                  <a:srgbClr val="000099"/>
                </a:solidFill>
                <a:cs typeface="Times New Roman" pitchFamily="18" charset="0"/>
              </a:rPr>
              <a:t>:  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REFERI</a:t>
            </a:r>
            <a:r>
              <a:rPr lang="es-MX" sz="2800" b="1" smtClean="0">
                <a:solidFill>
                  <a:schemeClr val="hlink"/>
                </a:solidFill>
                <a:cs typeface="Times New Roman" pitchFamily="18" charset="0"/>
              </a:rPr>
              <a:t>DA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 A LA POBLACIÓN  ESTUDIO Y AL MEDIO QUE LA RODEA.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C.-INTEGRIDAD: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PERMIT</a:t>
            </a:r>
            <a:r>
              <a:rPr lang="es-MX" sz="2800" b="1" smtClean="0">
                <a:solidFill>
                  <a:schemeClr val="hlink"/>
                </a:solidFill>
                <a:cs typeface="Times New Roman" pitchFamily="18" charset="0"/>
              </a:rPr>
              <a:t>E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 CONOCER Y EVALUAR EL REAL ESTADO DE SALUD ESTUDIADO.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D.-TEMPORALIDAD: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GENERALMENTE REFERIDA A UN ESPACIO DE TIEMPO DETERMINADO.  UN AÑO USUALMENTE</a:t>
            </a:r>
            <a:r>
              <a:rPr lang="es-ES" sz="2800" b="1" smtClean="0">
                <a:solidFill>
                  <a:srgbClr val="000099"/>
                </a:solidFill>
                <a:cs typeface="Times New Roman" pitchFamily="18" charset="0"/>
              </a:rPr>
              <a:t>.</a:t>
            </a:r>
            <a:r>
              <a:rPr lang="es-ES" sz="2800" smtClean="0"/>
              <a:t>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FACTORES CONDICIONANTES DEL DIAGNOSTICO DE SALUD</a:t>
            </a:r>
            <a:r>
              <a:rPr lang="es-MX" sz="1600" b="1" smtClean="0">
                <a:solidFill>
                  <a:srgbClr val="660066"/>
                </a:solidFill>
                <a:cs typeface="Times New Roman" pitchFamily="18" charset="0"/>
              </a:rPr>
              <a:t>(1)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772400" cy="48768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a.- LA UBICACIÓN GEOGRÁFICA:</a:t>
            </a:r>
            <a:r>
              <a:rPr lang="es-ES" sz="2800" smtClean="0"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LA SALUD ES UN FENÓMENO ECOLÓGICO.  ESTA INFLUIDA POR ÉL</a:t>
            </a:r>
            <a:r>
              <a:rPr lang="es-MX" sz="2800" b="1" smtClean="0">
                <a:solidFill>
                  <a:schemeClr val="hlink"/>
                </a:solidFill>
                <a:cs typeface="Times New Roman" pitchFamily="18" charset="0"/>
              </a:rPr>
              <a:t>: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         </a:t>
            </a:r>
          </a:p>
          <a:p>
            <a:pPr algn="just" eaLnBrk="1" hangingPunct="1"/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CLIMA CARACTERÍSTICO DE CADA REGIÓN, Y SUS FENÓMENOS GEOGRÁFICOS (MONTAÑAS,   FUENTES HIDROGRÁFICAS, SUELO, BOSQUES, ETC.)</a:t>
            </a:r>
            <a:r>
              <a:rPr lang="es-ES" sz="2800" smtClean="0"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b.- LA SITUACIÓN DEMOGRÁFICA:</a:t>
            </a:r>
            <a:r>
              <a:rPr lang="es-ES" sz="2800" smtClean="0">
                <a:cs typeface="Times New Roman" pitchFamily="18" charset="0"/>
              </a:rPr>
              <a:t> </a:t>
            </a:r>
            <a:endParaRPr lang="es-MX" sz="2800" smtClean="0">
              <a:cs typeface="Times New Roman" pitchFamily="18" charset="0"/>
            </a:endParaRPr>
          </a:p>
          <a:p>
            <a:pPr eaLnBrk="1" hangingPunct="1"/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DISTRIBUCIÓN ETÁREA Y POR SEXO</a:t>
            </a:r>
            <a:r>
              <a:rPr lang="es-ES" sz="2800" b="1" smtClean="0">
                <a:solidFill>
                  <a:srgbClr val="0033CC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FACTORES CONDICIONANTES DEL DIAGNOSTICO DE SALUD</a:t>
            </a:r>
            <a:r>
              <a:rPr lang="es-MX" sz="1600" b="1" smtClean="0">
                <a:solidFill>
                  <a:srgbClr val="660066"/>
                </a:solidFill>
                <a:cs typeface="Times New Roman" pitchFamily="18" charset="0"/>
              </a:rPr>
              <a:t>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c.-</a:t>
            </a:r>
            <a:r>
              <a:rPr lang="es-ES" sz="2800" b="1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LA SITUACIÓN SOCIOECONÓMICA:</a:t>
            </a:r>
            <a:r>
              <a:rPr lang="es-ES" sz="2800" smtClean="0"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SEGÚN LA ACTIVIDAD Y MODELO DE DESARROLLO</a:t>
            </a:r>
            <a:r>
              <a:rPr lang="es-MX" sz="2400" b="1" smtClean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ECONÓMICO PREVALENTE.</a:t>
            </a:r>
            <a:r>
              <a:rPr lang="es-ES" sz="2400" b="1" smtClean="0">
                <a:cs typeface="Times New Roman" pitchFamily="18" charset="0"/>
              </a:rPr>
              <a:t> </a:t>
            </a:r>
            <a:endParaRPr lang="es-MX" sz="2400" b="1" smtClean="0"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EMPLEO. INGRESO FAMILIAR. ESTADO CIVIL DE LOS HABITANTES</a:t>
            </a:r>
            <a:r>
              <a:rPr lang="es-MX" sz="2400" b="1" smtClean="0">
                <a:solidFill>
                  <a:schemeClr val="hlink"/>
                </a:solidFill>
                <a:cs typeface="Times New Roman" pitchFamily="18" charset="0"/>
              </a:rPr>
              <a:t>.</a:t>
            </a:r>
            <a:r>
              <a:rPr lang="es-ES" sz="2400" b="1" smtClean="0">
                <a:cs typeface="Times New Roman" pitchFamily="18" charset="0"/>
              </a:rPr>
              <a:t>  </a:t>
            </a:r>
            <a:endParaRPr lang="es-MX" sz="2400" b="1" smtClean="0"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NIVEL DE ALFABETIZACIÓN</a:t>
            </a:r>
            <a:r>
              <a:rPr lang="es-MX" sz="2400" b="1" smtClean="0">
                <a:solidFill>
                  <a:srgbClr val="0033CC"/>
                </a:solidFill>
                <a:cs typeface="Times New Roman" pitchFamily="18" charset="0"/>
              </a:rPr>
              <a:t>.</a:t>
            </a:r>
            <a:r>
              <a:rPr lang="es-ES" sz="2400" b="1" smtClean="0">
                <a:cs typeface="Times New Roman" pitchFamily="18" charset="0"/>
              </a:rPr>
              <a:t> </a:t>
            </a:r>
            <a:endParaRPr lang="es-MX" sz="2400" b="1" smtClean="0"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NÚMERO Y TIPO DE VIVIENDAS.  NÚMERO DE HABITANTES POR VIVIENDA.</a:t>
            </a:r>
            <a:r>
              <a:rPr lang="es-ES" sz="2400" b="1" smtClean="0">
                <a:cs typeface="Times New Roman" pitchFamily="18" charset="0"/>
              </a:rPr>
              <a:t>     </a:t>
            </a:r>
            <a:endParaRPr lang="es-MX" sz="2400" b="1" smtClean="0"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0033CC"/>
                </a:solidFill>
                <a:cs typeface="Times New Roman" pitchFamily="18" charset="0"/>
              </a:rPr>
              <a:t>NÚMERO  DE VIVIENDAS CON LUZ ELÉCTRICA.</a:t>
            </a:r>
            <a:endParaRPr lang="es-MX" sz="2400" b="1" smtClean="0">
              <a:solidFill>
                <a:srgbClr val="0033CC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NÚMERO DE AULAS Y MAESTROS POR HABITANTES.</a:t>
            </a:r>
            <a:r>
              <a:rPr lang="es-ES" sz="2400" b="1" smtClean="0"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rgbClr val="D1053A"/>
                </a:solidFill>
                <a:cs typeface="Times New Roman" pitchFamily="18" charset="0"/>
              </a:rPr>
              <a:t>EN ESTE APARTADO DEBEMOS  CONSIDERA</a:t>
            </a:r>
            <a:r>
              <a:rPr lang="es-MX" sz="2400" b="1" smtClean="0">
                <a:solidFill>
                  <a:srgbClr val="D1053A"/>
                </a:solidFill>
                <a:cs typeface="Times New Roman" pitchFamily="18" charset="0"/>
              </a:rPr>
              <a:t>R</a:t>
            </a:r>
            <a:r>
              <a:rPr lang="es-ES" sz="2400" b="1" smtClean="0">
                <a:solidFill>
                  <a:srgbClr val="D1053A"/>
                </a:solidFill>
                <a:cs typeface="Times New Roman" pitchFamily="18" charset="0"/>
              </a:rPr>
              <a:t> EL</a:t>
            </a:r>
            <a:r>
              <a:rPr lang="es-ES" sz="2800" smtClean="0">
                <a:solidFill>
                  <a:srgbClr val="D1053A"/>
                </a:solidFill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D1053A"/>
                </a:solidFill>
                <a:cs typeface="Times New Roman" pitchFamily="18" charset="0"/>
              </a:rPr>
              <a:t>Nivel de Vida</a:t>
            </a:r>
            <a:r>
              <a:rPr lang="es-ES" sz="2800" smtClean="0">
                <a:solidFill>
                  <a:srgbClr val="D1053A"/>
                </a:solidFill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FACTORES CONDICIONANTES DEL DIAGNOSTICO DE SALUD</a:t>
            </a:r>
            <a:r>
              <a:rPr lang="es-MX" sz="3600" b="1" smtClean="0">
                <a:solidFill>
                  <a:srgbClr val="660066"/>
                </a:solidFill>
                <a:cs typeface="Times New Roman" pitchFamily="18" charset="0"/>
              </a:rPr>
              <a:t> </a:t>
            </a:r>
            <a:r>
              <a:rPr lang="es-MX" sz="1600" b="1" smtClean="0">
                <a:solidFill>
                  <a:srgbClr val="660066"/>
                </a:solidFill>
                <a:cs typeface="Times New Roman" pitchFamily="18" charset="0"/>
              </a:rPr>
              <a:t>(3)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0066"/>
                </a:solidFill>
                <a:cs typeface="Times New Roman" pitchFamily="18" charset="0"/>
              </a:rPr>
              <a:t>d.- SANEAMIENTO DEL MEDIO.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DRENAJES Y ALCANTARILLADOS PARA  CONTROL DE  AGUAS SERVIDAS, RESIDUALES, INDUSTRIALES Y NEGRAS</a:t>
            </a:r>
            <a:r>
              <a:rPr lang="es-MX" sz="2800" b="1" smtClean="0">
                <a:solidFill>
                  <a:srgbClr val="0033CC"/>
                </a:solidFill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CONTROL Y TRATAMIENTO DE LOS DESECHOS SÓLIDOS</a:t>
            </a:r>
            <a:r>
              <a:rPr lang="es-MX" sz="2800" b="1" smtClean="0">
                <a:solidFill>
                  <a:srgbClr val="0033CC"/>
                </a:solidFill>
                <a:cs typeface="Times New Roman" pitchFamily="18" charset="0"/>
              </a:rPr>
              <a:t>,</a:t>
            </a: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  TÓXICOS, HOSPITALARIOS. </a:t>
            </a:r>
            <a:r>
              <a:rPr lang="es-MX" sz="2800" b="1" smtClean="0">
                <a:solidFill>
                  <a:srgbClr val="0033CC"/>
                </a:solidFill>
                <a:cs typeface="Times New Roman" pitchFamily="18" charset="0"/>
              </a:rPr>
              <a:t>Y DE LA </a:t>
            </a: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PRODUCCIÓN DE ALIMENTOS. </a:t>
            </a:r>
            <a:endParaRPr lang="es-MX" sz="2800" b="1" smtClean="0">
              <a:solidFill>
                <a:srgbClr val="0033CC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CONTROL DE</a:t>
            </a:r>
            <a:r>
              <a:rPr lang="es-MX" sz="2800" b="1" smtClean="0">
                <a:solidFill>
                  <a:srgbClr val="0033CC"/>
                </a:solidFill>
                <a:cs typeface="Times New Roman" pitchFamily="18" charset="0"/>
              </a:rPr>
              <a:t> LAS</a:t>
            </a:r>
            <a:r>
              <a:rPr lang="es-ES" sz="2800" b="1" smtClean="0">
                <a:solidFill>
                  <a:srgbClr val="0033CC"/>
                </a:solidFill>
                <a:cs typeface="Times New Roman" pitchFamily="18" charset="0"/>
              </a:rPr>
              <a:t>  INDUSTRIAS CONTAMINANTES. ETC.</a:t>
            </a:r>
            <a:r>
              <a:rPr lang="es-ES" smtClean="0"/>
              <a:t>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NIVEL DE VIDA</a:t>
            </a:r>
            <a:r>
              <a:rPr lang="es-ES" smtClean="0">
                <a:cs typeface="Times New Roman" pitchFamily="18" charset="0"/>
              </a:rPr>
              <a:t> </a:t>
            </a:r>
            <a:endParaRPr lang="es-MX" smtClean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0066"/>
                </a:solidFill>
                <a:cs typeface="Times New Roman" pitchFamily="18" charset="0"/>
              </a:rPr>
              <a:t>GRADO DE BIENESTAR MATERIAL DE QUE DISPONE UNA PERSONA, CLASE SOCIAL O COMUNIDAD PARA SUSTENTARSE Y DISFRUTAR DE LA EXISTENCIA</a:t>
            </a:r>
            <a:r>
              <a:rPr lang="es-MX" sz="4000" b="1" smtClean="0">
                <a:solidFill>
                  <a:srgbClr val="000066"/>
                </a:solidFill>
                <a:cs typeface="Times New Roman" pitchFamily="18" charset="0"/>
              </a:rPr>
              <a:t>.</a:t>
            </a:r>
            <a:r>
              <a:rPr lang="es-ES" smtClean="0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NIVEL DE VIDA</a:t>
            </a:r>
            <a:r>
              <a:rPr lang="es-MX" sz="1600" b="1" smtClean="0">
                <a:solidFill>
                  <a:srgbClr val="660066"/>
                </a:solidFill>
                <a:cs typeface="Times New Roman" pitchFamily="18" charset="0"/>
              </a:rPr>
              <a:t>(2</a:t>
            </a:r>
            <a:r>
              <a:rPr lang="es-MX" sz="1600" b="1" smtClean="0">
                <a:solidFill>
                  <a:srgbClr val="D1053A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CONDICIONES NECESARIAS PARA UN NIVEL DE VIDA MÍNIMO ACEPTABLE.</a:t>
            </a:r>
          </a:p>
          <a:p>
            <a:pPr algn="just" eaLnBrk="1" hangingPunct="1">
              <a:buFont typeface="Wingdings" pitchFamily="2" charset="2"/>
              <a:buAutoNum type="arabicPeriod"/>
            </a:pPr>
            <a:r>
              <a:rPr lang="es-MX" sz="2800" b="1" smtClean="0">
                <a:solidFill>
                  <a:srgbClr val="000066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ALIMENTACIÓN:</a:t>
            </a:r>
            <a:r>
              <a:rPr lang="es-ES" sz="2800" b="1" smtClean="0"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DIARIA Y SUFICIENTE.</a:t>
            </a:r>
          </a:p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2.VESTIDO:</a:t>
            </a:r>
            <a:r>
              <a:rPr lang="es-ES" sz="2800" smtClean="0"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SUFICIENTE ROPA Y CALZADO PARA ESTAR SIEMPRE LIMPIO Y PROTEGIDO.</a:t>
            </a:r>
          </a:p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cs typeface="Times New Roman" pitchFamily="18" charset="0"/>
              </a:rPr>
              <a:t>3.VIVIENDA:</a:t>
            </a:r>
            <a:r>
              <a:rPr lang="es-ES" sz="2800" smtClean="0"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chemeClr val="hlink"/>
                </a:solidFill>
                <a:cs typeface="Times New Roman" pitchFamily="18" charset="0"/>
              </a:rPr>
              <a:t>EN LAS CONDICIONES NECESARIAS PARA DAR ABRIGO SANO, CON ALGUNOS ENSERES Y MUEBLES</a:t>
            </a:r>
            <a:r>
              <a:rPr lang="es-ES" sz="2800" smtClean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74625"/>
            <a:ext cx="8548687" cy="2390775"/>
          </a:xfrm>
        </p:spPr>
        <p:txBody>
          <a:bodyPr/>
          <a:lstStyle/>
          <a:p>
            <a:pPr algn="just" eaLnBrk="1" hangingPunct="1"/>
            <a:r>
              <a:rPr lang="es-ES" sz="32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LA SALUD COMO</a:t>
            </a:r>
            <a:r>
              <a:rPr lang="es-ES" sz="3200" b="1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s-ES" sz="3200" b="1" smtClean="0">
                <a:solidFill>
                  <a:srgbClr val="993300"/>
                </a:solidFill>
                <a:cs typeface="Times New Roman" pitchFamily="18" charset="0"/>
              </a:rPr>
              <a:t>“COMPLETO ESTADO DE BIENESTAR FÍSICO, MENTAL Y SOCIAL” </a:t>
            </a:r>
            <a:r>
              <a:rPr lang="es-ES" sz="32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QUE REQUIERE EL HOMBRE O LA COLECTIVIDAD HUMANA PARA VIVIR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200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s-MX" sz="3200" b="1" smtClean="0">
              <a:solidFill>
                <a:srgbClr val="993300"/>
              </a:solidFill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924175"/>
            <a:ext cx="8748713" cy="28956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99"/>
                </a:solidFill>
                <a:cs typeface="Times New Roman" pitchFamily="18" charset="0"/>
              </a:rPr>
              <a:t>ES   UNA NECESIDAD QUE</a:t>
            </a:r>
            <a:r>
              <a:rPr lang="es-ES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NO SE  DEBE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SUSTRAER, FALTAR O RESISTIR</a:t>
            </a:r>
            <a:r>
              <a:rPr lang="es-ES" b="1" smtClean="0">
                <a:solidFill>
                  <a:srgbClr val="FF0066"/>
                </a:solidFill>
                <a:cs typeface="Times New Roman" pitchFamily="18" charset="0"/>
              </a:rPr>
              <a:t>.</a:t>
            </a:r>
            <a:r>
              <a:rPr lang="es-ES" b="1" smtClean="0">
                <a:solidFill>
                  <a:srgbClr val="993300"/>
                </a:solidFill>
                <a:cs typeface="Times New Roman" pitchFamily="18" charset="0"/>
              </a:rPr>
              <a:t>   </a:t>
            </a:r>
            <a:r>
              <a:rPr lang="es-ES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00FF"/>
                </a:solidFill>
                <a:cs typeface="Times New Roman" pitchFamily="18" charset="0"/>
              </a:rPr>
              <a:t>ES UN REQUISITO INDISPENSABLE, PSICOLÓGICO O FISIOLÓGICO PARA  EL BIENESTAR DEL INDIVIDUO.  </a:t>
            </a:r>
            <a:endParaRPr lang="es-ES" b="1" smtClean="0">
              <a:solidFill>
                <a:srgbClr val="9933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NIVEL DE VIDA</a:t>
            </a:r>
            <a:r>
              <a:rPr lang="es-MX" sz="1600" b="1" smtClean="0">
                <a:solidFill>
                  <a:srgbClr val="660066"/>
                </a:solidFill>
                <a:cs typeface="Times New Roman" pitchFamily="18" charset="0"/>
              </a:rPr>
              <a:t>(3)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0066"/>
                </a:solidFill>
                <a:cs typeface="Times New Roman" pitchFamily="18" charset="0"/>
              </a:rPr>
              <a:t>4.S</a:t>
            </a:r>
            <a:r>
              <a:rPr lang="es-ES" b="1" smtClean="0">
                <a:solidFill>
                  <a:srgbClr val="000066"/>
                </a:solidFill>
                <a:cs typeface="Times New Roman" pitchFamily="18" charset="0"/>
              </a:rPr>
              <a:t>EGURIDAD</a:t>
            </a:r>
            <a:r>
              <a:rPr lang="es-MX" b="1" smtClean="0">
                <a:solidFill>
                  <a:srgbClr val="000066"/>
                </a:solidFill>
                <a:cs typeface="Times New Roman" pitchFamily="18" charset="0"/>
              </a:rPr>
              <a:t>:</a:t>
            </a:r>
            <a:r>
              <a:rPr lang="es-ES" smtClean="0"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PROTECCIÓN CONTRA LA VIOLENCIA, ROBO, LA POBREZA, LA ENFERMEDAD O VEJEZ.</a:t>
            </a:r>
            <a:endParaRPr lang="es-MX" sz="2800" b="1" smtClean="0">
              <a:solidFill>
                <a:schemeClr val="hlink"/>
              </a:solidFill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s-MX" b="1" smtClean="0">
                <a:cs typeface="Times New Roman" pitchFamily="18" charset="0"/>
              </a:rPr>
              <a:t>      </a:t>
            </a:r>
            <a:r>
              <a:rPr lang="es-MX" b="1" smtClean="0">
                <a:solidFill>
                  <a:srgbClr val="000066"/>
                </a:solidFill>
                <a:cs typeface="Times New Roman" pitchFamily="18" charset="0"/>
              </a:rPr>
              <a:t>5.</a:t>
            </a:r>
            <a:r>
              <a:rPr lang="es-ES" b="1" smtClean="0">
                <a:solidFill>
                  <a:srgbClr val="000066"/>
                </a:solidFill>
                <a:cs typeface="Times New Roman" pitchFamily="18" charset="0"/>
              </a:rPr>
              <a:t>SERVICIOS ESENCIALES:</a:t>
            </a:r>
            <a:r>
              <a:rPr lang="es-ES" b="1" smtClean="0"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cs typeface="Times New Roman" pitchFamily="18" charset="0"/>
              </a:rPr>
              <a:t>AGUA POTABLE EN CANTIDAD SUFICIENTE  Y CALIDAD ÓPTIMA, ASISTENCIA MÉDICA, TRANSPORTE PÚBLICO, SERVICIOS EDUCATIVOS Y CULTURALES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Título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smtClean="0">
                <a:solidFill>
                  <a:srgbClr val="0000CC"/>
                </a:solidFill>
                <a:latin typeface="Arial Black" pitchFamily="34" charset="0"/>
              </a:rPr>
              <a:t>DERECHOS HUMANOS</a:t>
            </a:r>
            <a:endParaRPr lang="es-ES" sz="3600" smtClean="0">
              <a:solidFill>
                <a:srgbClr val="0000CC"/>
              </a:solidFill>
            </a:endParaRP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072062"/>
          </a:xfrm>
        </p:spPr>
        <p:txBody>
          <a:bodyPr/>
          <a:lstStyle/>
          <a:p>
            <a:pPr algn="just" eaLnBrk="1" hangingPunct="1"/>
            <a:r>
              <a:rPr lang="es-ES" sz="4000" smtClean="0">
                <a:latin typeface="Arial Black" pitchFamily="34" charset="0"/>
              </a:rPr>
              <a:t>CONJUNTO DE PRINCIPIOS FUNDAMENTALES Y UNIVERSALES PROPIOS DEL GÉNERO HUMANO Y DE NATURALEZA IMPRESCRIPTIBLE, INEMBARGABLE E INAJENABLE.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</a:rPr>
              <a:t>ATENCIÓN PRIMARIA DE SALUD </a:t>
            </a:r>
            <a:r>
              <a:rPr lang="es-ES" sz="1600" b="1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s-ES" sz="1600" b="1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s-ES" sz="1600" smtClean="0">
                <a:solidFill>
                  <a:schemeClr val="tx1"/>
                </a:solidFill>
                <a:latin typeface="Arial Black" pitchFamily="34" charset="0"/>
              </a:rPr>
              <a:t>(DECLARACIÓN DE ALMA-ATA. CONFERENCIA INTERNACIONAL SOBRE ATENCIÓN PRIMARIA DE SALUD, ALMA-ATA, USSR, 6-12 SETIEMBRE 1978). </a:t>
            </a:r>
            <a:endParaRPr lang="es-ES" smtClean="0"/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71438" y="1357313"/>
            <a:ext cx="8858250" cy="5311775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00CC"/>
                </a:solidFill>
                <a:latin typeface="Arial Black" pitchFamily="34" charset="0"/>
              </a:rPr>
              <a:t>ES LA ASISTENCIA SANITARIA ESENCIAL, BASADA EN MÉTODOS Y TECNOLOGÍAS PRÁCTICAS, CIENTIFICAS Y SOCIALMENTE ACEPTABLES, PARA   LOS INDIVIDUOS, FAMILIAS Y LA COMUNIDAD MEDIANTE SU PLENA PARTICIPACIÓN,  A UN COSTO QUE LA COMUNIDAD Y EL PAIS PUEDAN SOPORTAR DURANTE TODAS Y CADA UNA DE LAS ETAPAS DE SU DESARROLLO, CON ESPIRITU DE AUTORRESPONSABILIDAD Y AUTODETERMINACIÓN.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</a:rPr>
              <a:t>ATENCIÓN PRIMARIA DE SALUD </a:t>
            </a:r>
            <a:r>
              <a:rPr lang="es-ES" sz="1600" b="1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s-ES" sz="1600" b="1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s-ES" sz="1600" smtClean="0">
                <a:solidFill>
                  <a:schemeClr val="tx1"/>
                </a:solidFill>
                <a:latin typeface="Arial Black" pitchFamily="34" charset="0"/>
              </a:rPr>
              <a:t>(DECLARACIÓN DE ALMA-ATA. CONFERENCIA INTERNACIONAL SOBRE ATENCIÓN PRIMARIA DE SALUD, ALMA-ATA, USSR, 6-12 SETIEMBRE 1978). </a:t>
            </a:r>
            <a:endParaRPr lang="es-ES" smtClean="0"/>
          </a:p>
        </p:txBody>
      </p:sp>
      <p:sp>
        <p:nvSpPr>
          <p:cNvPr id="45059" name="2 Marcador de contenido"/>
          <p:cNvSpPr>
            <a:spLocks noGrp="1"/>
          </p:cNvSpPr>
          <p:nvPr>
            <p:ph idx="1"/>
          </p:nvPr>
        </p:nvSpPr>
        <p:spPr>
          <a:xfrm>
            <a:off x="142875" y="1403350"/>
            <a:ext cx="8715375" cy="5311775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00CC"/>
                </a:solidFill>
                <a:latin typeface="Arial Black" pitchFamily="34" charset="0"/>
              </a:rPr>
              <a:t>LA ATENCIÓN PRIMARIA FORMA PARTE INTEGRANTE TANTO DEL SISTEMA NACIONAL DE SALUD, DEL QUE CONSTITUYE LA FUNCIÓN CENTRAL Y NÚCLEO PRINCIPAL, COMO DEL DESARROLLO SOCIAL Y ECONÓMICO GLOBAL DE LA COMUNIDAD. REPRESENTA EL PRIMER NIVEL DE CONTACTO DE LOS INDIVIDUOS, LA FAMILIA Y LA COMUNIDAD CON EL SISTEMA NACIONAL DE SALUD, LLEVANDO LO MAS CERCA POSIBLE LA ATENCIÓN EN SALUD AL LUGAR DE RESIDENCIA Y TRABAJO, Y CONSTITUYE EL PRIMER ELEMENTO DE UN PROCESO PERMANENTE DE ASISTENCIA SANITARIA".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LOS NIVELES DE ATENCIÓN</a:t>
            </a:r>
            <a:r>
              <a:rPr lang="es-ES" sz="3600" b="1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HACEN REFERENCIA A LAS PRÁCTICAS </a:t>
            </a:r>
            <a:r>
              <a:rPr lang="es-ES" sz="36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CLÍNICO-QUIRURGICAS,</a:t>
            </a:r>
            <a:r>
              <a:rPr lang="es-ES" sz="3600" b="1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QUE PUEDEN REALIZARSE CON RECURSOS ESTABLECIDOS PREVIAMENTE.</a:t>
            </a:r>
          </a:p>
          <a:p>
            <a:pPr eaLnBrk="1" hangingPunct="1"/>
            <a:endParaRPr lang="es-MX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685800"/>
          </a:xfrm>
        </p:spPr>
        <p:txBody>
          <a:bodyPr/>
          <a:lstStyle/>
          <a:p>
            <a:pPr eaLnBrk="1" hangingPunct="1"/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PRIMER NIVEL DE ATENCIÓN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(1</a:t>
            </a:r>
            <a:r>
              <a:rPr lang="es-MX" sz="3600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)</a:t>
            </a:r>
            <a:r>
              <a:rPr lang="es-ES" sz="3600" smtClean="0"/>
              <a:t> </a:t>
            </a:r>
            <a:endParaRPr lang="es-MX" sz="360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610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8080"/>
                </a:solidFill>
                <a:latin typeface="Arial Black" pitchFamily="34" charset="0"/>
                <a:cs typeface="Arial" charset="0"/>
              </a:rPr>
              <a:t>DESARROLLA  ACTIVIDADES</a:t>
            </a:r>
            <a:r>
              <a:rPr lang="es-MX" sz="2800" b="1" smtClean="0">
                <a:solidFill>
                  <a:srgbClr val="00808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b="1" smtClean="0">
                <a:solidFill>
                  <a:srgbClr val="008080"/>
                </a:solidFill>
                <a:latin typeface="Arial Black" pitchFamily="34" charset="0"/>
                <a:cs typeface="Arial" charset="0"/>
              </a:rPr>
              <a:t>DIRIGIDAS A PRESERVAR Y CONSERVAR LA SALUD INDIVIDUAL Y DE LA COMUNIDAD. </a:t>
            </a:r>
            <a:endParaRPr lang="es-ES" sz="2800" smtClean="0">
              <a:solidFill>
                <a:schemeClr val="tx2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EJECUTA ACCIONES DE PROMOCIÓN, PROTECCIÓN ESPECÍFICA, DIAGNÓSTICO PRECOZ Y </a:t>
            </a:r>
            <a:r>
              <a:rPr lang="es-MX" sz="28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TEMPRANO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 CON TRATAMIENTO</a:t>
            </a:r>
            <a:r>
              <a:rPr lang="es-MX" sz="28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 TEMPRANO Y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 OPORTUNO A SITUACIONES MUY FRECUENTES CON RECURSOS SENCILLOS, POCO COSTOSOS Y DE BAJA COMPLEJIDAD.</a:t>
            </a:r>
            <a:r>
              <a:rPr lang="es-ES" sz="2800" b="1" smtClean="0">
                <a:solidFill>
                  <a:srgbClr val="000080"/>
                </a:solidFill>
                <a:cs typeface="Arial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893175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EXISTEN EN ESTE PRIMER NIVEL SUBNIVELES A CONSIDERAR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s-MX" sz="2000" smtClean="0">
              <a:solidFill>
                <a:schemeClr val="tx2"/>
              </a:solidFill>
            </a:endParaRPr>
          </a:p>
          <a:p>
            <a:pPr algn="ctr" eaLnBrk="1" hangingPunct="1">
              <a:buFontTx/>
              <a:buNone/>
            </a:pPr>
            <a:endParaRPr lang="es-MX" sz="2000" smtClean="0">
              <a:solidFill>
                <a:schemeClr val="tx2"/>
              </a:solidFill>
            </a:endParaRPr>
          </a:p>
          <a:p>
            <a:pPr algn="ctr" eaLnBrk="1" hangingPunct="1">
              <a:buFontTx/>
              <a:buNone/>
            </a:pPr>
            <a:endParaRPr lang="es-MX" sz="2000" smtClean="0">
              <a:solidFill>
                <a:schemeClr val="tx2"/>
              </a:solidFill>
            </a:endParaRPr>
          </a:p>
          <a:p>
            <a:pPr algn="ctr" eaLnBrk="1" hangingPunct="1">
              <a:buFontTx/>
              <a:buNone/>
            </a:pPr>
            <a:endParaRPr lang="es-MX" sz="2000" smtClean="0">
              <a:solidFill>
                <a:schemeClr val="tx2"/>
              </a:solidFill>
            </a:endParaRPr>
          </a:p>
          <a:p>
            <a:pPr algn="ctr" eaLnBrk="1" hangingPunct="1">
              <a:buFontTx/>
              <a:buNone/>
            </a:pPr>
            <a:endParaRPr lang="es-MX" sz="2000" smtClean="0">
              <a:solidFill>
                <a:schemeClr val="tx2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371600" y="21336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371600" y="21336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s-MX" sz="2000">
              <a:solidFill>
                <a:schemeClr val="tx2"/>
              </a:solidFill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28600" y="1989138"/>
            <a:ext cx="86868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800" b="1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A.- EL DE AUTO-ATENCIÓN</a:t>
            </a:r>
            <a:r>
              <a:rPr lang="es-MX" sz="2800" b="1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000" b="1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 UTILIZADO POR EL PACIENTE Y SUS FAMILIARES, QUE CONOCEN LA ENFERMEDAD O SUS PRINCIPIOS, EMPLEANDO CON FRECUENCIA LA MEDICINA TRADICIONAL.</a:t>
            </a:r>
            <a:endParaRPr lang="es-ES" sz="2000" b="1">
              <a:latin typeface="Arial Black" pitchFamily="34" charset="0"/>
              <a:cs typeface="Times New Roman" pitchFamily="18" charset="0"/>
            </a:endParaRPr>
          </a:p>
          <a:p>
            <a:pPr algn="just" eaLnBrk="0" hangingPunct="0"/>
            <a:r>
              <a:rPr lang="es-ES" sz="2000" b="1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 </a:t>
            </a:r>
            <a:endParaRPr lang="es-ES" sz="2000" b="1">
              <a:latin typeface="Arial Black" pitchFamily="34" charset="0"/>
              <a:cs typeface="Times New Roman" pitchFamily="18" charset="0"/>
            </a:endParaRPr>
          </a:p>
          <a:p>
            <a:pPr algn="just" eaLnBrk="0" hangingPunct="0"/>
            <a:r>
              <a:rPr lang="es-ES" sz="28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B.- EL DEL PERSONAL TÉCNICO AUXILIAR</a:t>
            </a:r>
            <a:r>
              <a:rPr lang="es-ES" sz="20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ADIESTRADO Y SUPERVISADO PARA DAR ATENCIÓN MEDICA SIMPLIFICA</a:t>
            </a:r>
            <a:r>
              <a:rPr lang="es-ES_tradnl" sz="24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DA</a:t>
            </a:r>
            <a:r>
              <a:rPr lang="es-ES" sz="24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Y ELEMENTAL</a:t>
            </a:r>
            <a:r>
              <a:rPr lang="es-MX" sz="24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. </a:t>
            </a:r>
            <a:r>
              <a:rPr lang="es-ES" sz="2400" b="1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ADEMÁS PARTICIPA EN ACCIONES DE SANEAMIENTO BÁSICO  Y MEJORA ECOLÓGICA. EJEMPLO: PUESTOS DE SALUD, DE NUESTRAS COMUNIDADES ALEJADAS.</a:t>
            </a:r>
            <a:r>
              <a:rPr lang="es-ES" sz="1400"/>
              <a:t> 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27013"/>
          </a:xfrm>
        </p:spPr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PRIMER NIVEL DE ATENCIÓN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(2)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616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FF"/>
                </a:solidFill>
                <a:latin typeface="Arial Black" pitchFamily="34" charset="0"/>
                <a:cs typeface="Arial" charset="0"/>
              </a:rPr>
              <a:t>ATIENDE EL 60 A 80% DE LOS PROBLEMAS SANITARIOS</a:t>
            </a:r>
            <a:r>
              <a:rPr lang="es-ES" b="1" smtClean="0">
                <a:solidFill>
                  <a:srgbClr val="0000FF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chemeClr val="tx2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LO FORMAN: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MÉDICOS GENERALES.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MEDICOS PEDIATRAS.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MEDICOS GINECO-OBSTETRAS. MEDICOS FAMILIARES.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MEDICOS OCUPACIONALES.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ODONTOLOGOS. ENFERMERAS BÁSICAS, LABORATORISTAS.  TECNICOS, ETC.</a:t>
            </a:r>
            <a:r>
              <a:rPr lang="es-ES" smtClean="0">
                <a:solidFill>
                  <a:schemeClr val="tx2"/>
                </a:solidFill>
              </a:rPr>
              <a:t> </a:t>
            </a:r>
            <a:endParaRPr lang="es-MX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build="p" autoUpdateAnimBg="0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78812" cy="1143000"/>
          </a:xfrm>
        </p:spPr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SEGUNDO NIVEL DE ATENCIÓN</a:t>
            </a:r>
            <a:r>
              <a:rPr lang="es-ES" sz="3600" smtClean="0"/>
              <a:t> </a:t>
            </a:r>
            <a:endParaRPr lang="es-MX" sz="36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497888" cy="5111750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EJECUTA ACTIVIDADES  DIRIGIDAS A REPARAR EL DAÑO CON TECNOLOGÍAS DE MEDIANA COMPLEJIDAD.  CORRESPONDE A LA ATENCIÓN ESPECIALIZADA DE LA MEDICINA Y REPRESENTA APROXIMADAMENTE DEL 12 - 18% DE LA DEMANDA REAL.</a:t>
            </a:r>
            <a:r>
              <a:rPr lang="es-ES" sz="3600" b="1" smtClean="0">
                <a:solidFill>
                  <a:srgbClr val="FF0000"/>
                </a:solidFill>
                <a:latin typeface="Arial Black" pitchFamily="34" charset="0"/>
                <a:cs typeface="Times New Roman" pitchFamily="18" charset="0"/>
              </a:rPr>
              <a:t> </a:t>
            </a:r>
            <a:endParaRPr lang="es-ES" sz="3600" smtClean="0">
              <a:solidFill>
                <a:schemeClr val="tx2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endParaRPr lang="es-MX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69325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TERCER NIVEL DE ATENCIÓN</a:t>
            </a:r>
            <a:endParaRPr lang="es-MX" smtClean="0">
              <a:solidFill>
                <a:srgbClr val="660066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07375" cy="4256088"/>
          </a:xfrm>
        </p:spPr>
        <p:txBody>
          <a:bodyPr/>
          <a:lstStyle/>
          <a:p>
            <a:pPr algn="just" eaLnBrk="1" hangingPunct="1"/>
            <a:r>
              <a:rPr lang="es-ES" sz="36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REALIZA ACTIVIDADES DE ATENCIÓN MÉDICA ALTAMENTE ESPECIALIZADAS Y  ATIENDE PROBLEMAS ALTAMENTE COMPLEJOS, POCO FRECUENTES.</a:t>
            </a:r>
            <a:endParaRPr lang="es-ES" sz="3600" smtClean="0">
              <a:solidFill>
                <a:schemeClr val="tx2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endParaRPr lang="es-MX" b="1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76262"/>
          </a:xfrm>
        </p:spPr>
        <p:txBody>
          <a:bodyPr/>
          <a:lstStyle/>
          <a:p>
            <a:pPr eaLnBrk="1" hangingPunct="1"/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65175"/>
            <a:ext cx="8569325" cy="3600450"/>
          </a:xfrm>
        </p:spPr>
        <p:txBody>
          <a:bodyPr/>
          <a:lstStyle/>
          <a:p>
            <a:pPr eaLnBrk="1" hangingPunct="1"/>
            <a:r>
              <a:rPr lang="es-ES" sz="2400" smtClean="0">
                <a:solidFill>
                  <a:srgbClr val="0033CC"/>
                </a:solidFill>
                <a:latin typeface="Arial Black" pitchFamily="34" charset="0"/>
              </a:rPr>
              <a:t>ENFERMEDAD.</a:t>
            </a:r>
          </a:p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ES EL FRACASO O FALLO EN LA ADAPTACIÓN DEL INDIVIDUO PARA RESPONDER A LOS ESTIMULOS Y NOXAS CAPACES DE ALTERAR LA ESTRUCTURA Y FUNCIÓN DEL ORGANISMO. ES IGUALMENTE UN FRACASO DEL SISTEMA DE SALUD.</a:t>
            </a:r>
          </a:p>
        </p:txBody>
      </p:sp>
      <p:pic>
        <p:nvPicPr>
          <p:cNvPr id="6148" name="Picture 4" descr="j0283639"/>
          <p:cNvPicPr>
            <a:picLocks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0" y="4292600"/>
            <a:ext cx="2386013" cy="2592388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6913562" cy="457200"/>
          </a:xfrm>
        </p:spPr>
        <p:txBody>
          <a:bodyPr/>
          <a:lstStyle/>
          <a:p>
            <a:pPr eaLnBrk="1" hangingPunct="1"/>
            <a:r>
              <a:rPr lang="es-ES_tradnl" sz="3200" smtClean="0">
                <a:solidFill>
                  <a:srgbClr val="660066"/>
                </a:solidFill>
                <a:latin typeface="Arial Black" pitchFamily="34" charset="0"/>
              </a:rPr>
              <a:t>NIVELES DE PREVENCION</a:t>
            </a:r>
            <a:endParaRPr lang="es-MX" sz="3200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755650" y="838200"/>
            <a:ext cx="2286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755650" y="914400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600" b="1">
                <a:solidFill>
                  <a:schemeClr val="tx2"/>
                </a:solidFill>
              </a:rPr>
              <a:t> </a:t>
            </a: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EVALUAC.DE IMPACTO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804025" y="1603375"/>
            <a:ext cx="0" cy="4572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517900" y="1268413"/>
            <a:ext cx="838200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4356100" y="1268413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790575" y="1196975"/>
            <a:ext cx="3276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SUSTITICION y ELIMINACION.</a:t>
            </a:r>
            <a:r>
              <a:rPr lang="es-ES_tradnl" sz="1600">
                <a:latin typeface="Arial Black" pitchFamily="34" charset="0"/>
              </a:rPr>
              <a:t>  </a:t>
            </a:r>
          </a:p>
          <a:p>
            <a:pPr>
              <a:lnSpc>
                <a:spcPct val="95000"/>
              </a:lnSpc>
              <a:spcBef>
                <a:spcPct val="50000"/>
              </a:spcBef>
              <a:buFontTx/>
              <a:buChar char="•"/>
            </a:pPr>
            <a:r>
              <a:rPr lang="es-ES_tradnl" sz="1400">
                <a:latin typeface="Arial Black" pitchFamily="34" charset="0"/>
              </a:rPr>
              <a:t>PROMOCIÓN.</a:t>
            </a:r>
            <a:r>
              <a:rPr lang="es-ES_tradnl" sz="1600">
                <a:solidFill>
                  <a:srgbClr val="6D26FC"/>
                </a:solidFill>
                <a:latin typeface="Arial Black" pitchFamily="34" charset="0"/>
              </a:rPr>
              <a:t> </a:t>
            </a:r>
            <a:r>
              <a:rPr lang="es-ES_tradnl" sz="1400" u="sng">
                <a:solidFill>
                  <a:schemeClr val="tx2"/>
                </a:solidFill>
                <a:latin typeface="Arial Black" pitchFamily="34" charset="0"/>
              </a:rPr>
              <a:t>EDUCACIÓN OBRERO-PATRONAL.</a:t>
            </a:r>
            <a:r>
              <a:rPr lang="es-ES_tradnl" sz="1600" b="1"/>
              <a:t> 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330700" y="18288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4800600" y="23622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800600" y="18288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827088" y="2057400"/>
            <a:ext cx="3889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CONTROLES DE INGENIERIA.</a:t>
            </a:r>
            <a:r>
              <a:rPr lang="es-ES_tradnl" sz="1600">
                <a:solidFill>
                  <a:schemeClr val="tx2"/>
                </a:solidFill>
                <a:latin typeface="Arial Black" pitchFamily="34" charset="0"/>
              </a:rPr>
              <a:t>        </a:t>
            </a: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ESTUDIO DEL PUESTO DE  TRABAJO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257800" y="23622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715000" y="28956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5257800" y="28956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5715000" y="34290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172200" y="34290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172200" y="39624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629400" y="39624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629400" y="44958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7086600" y="44958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7086600" y="50292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543800" y="50292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7543800" y="5562600"/>
            <a:ext cx="457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8001000" y="5562600"/>
            <a:ext cx="0" cy="533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1303338" y="2743200"/>
            <a:ext cx="3773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   CONTROL DEL MEDIO AMBIENTE.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1331913" y="3429000"/>
            <a:ext cx="475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accent2"/>
                </a:solidFill>
                <a:latin typeface="Arial Black" pitchFamily="34" charset="0"/>
              </a:rPr>
              <a:t>DIAGNOSTICO PRECOZ O TEMPRANO</a:t>
            </a:r>
          </a:p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accent2"/>
                </a:solidFill>
                <a:latin typeface="Arial Black" pitchFamily="34" charset="0"/>
              </a:rPr>
              <a:t>CONTROL BIOLOGICO.     </a:t>
            </a:r>
          </a:p>
          <a:p>
            <a:pPr>
              <a:spcBef>
                <a:spcPct val="50000"/>
              </a:spcBef>
            </a:pPr>
            <a:r>
              <a:rPr lang="es-ES_tradnl" sz="1400">
                <a:solidFill>
                  <a:schemeClr val="accent2"/>
                </a:solidFill>
                <a:latin typeface="Arial Black" pitchFamily="34" charset="0"/>
              </a:rPr>
              <a:t>TRAATAMIENTO OPORTUNO Y </a:t>
            </a:r>
            <a:r>
              <a:rPr lang="es-ES_tradnl" sz="1400" u="sng">
                <a:solidFill>
                  <a:schemeClr val="accent2"/>
                </a:solidFill>
                <a:latin typeface="Arial Black" pitchFamily="34" charset="0"/>
              </a:rPr>
              <a:t>EDUCACIÓN.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971550" y="46482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400">
                <a:solidFill>
                  <a:srgbClr val="9F051F"/>
                </a:solidFill>
                <a:latin typeface="Times New Roman" pitchFamily="18" charset="0"/>
              </a:rPr>
              <a:t>•</a:t>
            </a:r>
            <a:r>
              <a:rPr lang="es-ES_tradnl" sz="1400">
                <a:latin typeface="Times New Roman" pitchFamily="18" charset="0"/>
              </a:rPr>
              <a:t> </a:t>
            </a:r>
            <a:r>
              <a:rPr lang="es-ES_tradnl" sz="1400">
                <a:solidFill>
                  <a:srgbClr val="9F051F"/>
                </a:solidFill>
                <a:latin typeface="Arial Black" pitchFamily="34" charset="0"/>
              </a:rPr>
              <a:t>DIAGNOSTICO</a:t>
            </a:r>
            <a:r>
              <a:rPr lang="es-ES_tradnl" sz="1400" b="1">
                <a:latin typeface="Times New Roman" pitchFamily="18" charset="0"/>
              </a:rPr>
              <a:t> 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900113" y="5084763"/>
            <a:ext cx="6580187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ES_tradnl" sz="1400">
                <a:solidFill>
                  <a:srgbClr val="9F051F"/>
                </a:solidFill>
                <a:latin typeface="Times New Roman" pitchFamily="18" charset="0"/>
              </a:rPr>
              <a:t>•</a:t>
            </a:r>
            <a:r>
              <a:rPr lang="es-ES_tradnl" sz="1400">
                <a:latin typeface="Times New Roman" pitchFamily="18" charset="0"/>
              </a:rPr>
              <a:t> </a:t>
            </a:r>
            <a:r>
              <a:rPr lang="es-ES_tradnl" sz="1400">
                <a:solidFill>
                  <a:srgbClr val="9F051F"/>
                </a:solidFill>
                <a:latin typeface="Arial Black" pitchFamily="34" charset="0"/>
              </a:rPr>
              <a:t>REHABILITACION PSICO-FÍSICA-SOCIAL PARA EL TRABAJO.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ES_tradnl" sz="1400">
                <a:solidFill>
                  <a:srgbClr val="9F051F"/>
                </a:solidFill>
                <a:latin typeface="Times New Roman" pitchFamily="18" charset="0"/>
              </a:rPr>
              <a:t>•</a:t>
            </a:r>
            <a:r>
              <a:rPr lang="es-ES_tradnl" sz="1600">
                <a:latin typeface="Arial Black" pitchFamily="34" charset="0"/>
              </a:rPr>
              <a:t> </a:t>
            </a:r>
            <a:r>
              <a:rPr lang="es-ES_tradnl" sz="1400">
                <a:solidFill>
                  <a:srgbClr val="9F051F"/>
                </a:solidFill>
                <a:latin typeface="Arial Black" pitchFamily="34" charset="0"/>
              </a:rPr>
              <a:t>TERAPIA FISICA Y OCUPACIONAL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ES_tradnl" sz="1400">
                <a:solidFill>
                  <a:srgbClr val="9F051F"/>
                </a:solidFill>
                <a:latin typeface="Arial Black" pitchFamily="34" charset="0"/>
                <a:cs typeface="Times New Roman" pitchFamily="18" charset="0"/>
              </a:rPr>
              <a:t>• </a:t>
            </a:r>
            <a:r>
              <a:rPr lang="es-ES_tradnl" sz="1400" u="sng">
                <a:solidFill>
                  <a:srgbClr val="9F051F"/>
                </a:solidFill>
                <a:latin typeface="Arial Black" pitchFamily="34" charset="0"/>
              </a:rPr>
              <a:t>REEDUCACIÓN. REUBICACION. RECOLOCACION.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ES_tradnl" sz="1400" u="sng">
                <a:solidFill>
                  <a:srgbClr val="9F051F"/>
                </a:solidFill>
                <a:latin typeface="Arial Black" pitchFamily="34" charset="0"/>
              </a:rPr>
              <a:t>(REINSERCION LABORAL Y SOCIAL</a:t>
            </a:r>
            <a:r>
              <a:rPr lang="es-ES_tradnl" sz="1600" u="sng">
                <a:solidFill>
                  <a:srgbClr val="9F051F"/>
                </a:solidFill>
                <a:latin typeface="Arial Black" pitchFamily="34" charset="0"/>
              </a:rPr>
              <a:t>)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3059113" y="836613"/>
            <a:ext cx="1524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6804025" y="836613"/>
            <a:ext cx="0" cy="762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4365625" y="836613"/>
            <a:ext cx="2438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H="1">
            <a:off x="8229600" y="3581400"/>
            <a:ext cx="0" cy="990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172200" y="3429000"/>
            <a:ext cx="2057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7086600" y="4572000"/>
            <a:ext cx="1981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843463" y="1276350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_tradnl">
                <a:solidFill>
                  <a:schemeClr val="tx2"/>
                </a:solidFill>
                <a:latin typeface="Arial Black" pitchFamily="34" charset="0"/>
              </a:rPr>
              <a:t>PREVENCION</a:t>
            </a:r>
          </a:p>
          <a:p>
            <a:pPr algn="ctr"/>
            <a:r>
              <a:rPr lang="es-ES_tradnl">
                <a:solidFill>
                  <a:schemeClr val="tx2"/>
                </a:solidFill>
                <a:latin typeface="Arial Black" pitchFamily="34" charset="0"/>
              </a:rPr>
              <a:t> PRIMARIA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6553200" y="3573463"/>
            <a:ext cx="1771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_tradnl" sz="1600">
                <a:solidFill>
                  <a:schemeClr val="accent2"/>
                </a:solidFill>
                <a:latin typeface="Arial Black" pitchFamily="34" charset="0"/>
              </a:rPr>
              <a:t>PREVENCION</a:t>
            </a:r>
          </a:p>
          <a:p>
            <a:pPr algn="ctr"/>
            <a:r>
              <a:rPr lang="es-ES_tradnl" sz="1600">
                <a:solidFill>
                  <a:schemeClr val="accent2"/>
                </a:solidFill>
                <a:latin typeface="Arial Black" pitchFamily="34" charset="0"/>
              </a:rPr>
              <a:t> SECUNDARIA</a:t>
            </a: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9067800" y="4572000"/>
            <a:ext cx="0" cy="1524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 flipV="1">
            <a:off x="8001000" y="6096000"/>
            <a:ext cx="1066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7429500" y="472440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s-ES_tradnl" b="1">
                <a:solidFill>
                  <a:srgbClr val="9F051F"/>
                </a:solidFill>
              </a:rPr>
              <a:t>PREVENCION</a:t>
            </a:r>
          </a:p>
          <a:p>
            <a:pPr algn="ctr"/>
            <a:r>
              <a:rPr lang="es-ES_tradnl" b="1">
                <a:solidFill>
                  <a:srgbClr val="FF0066"/>
                </a:solidFill>
              </a:rPr>
              <a:t> </a:t>
            </a:r>
            <a:r>
              <a:rPr lang="es-ES_tradnl" b="1">
                <a:solidFill>
                  <a:srgbClr val="9F051F"/>
                </a:solidFill>
              </a:rPr>
              <a:t>TERCIARIA</a:t>
            </a: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4637088" y="6232525"/>
            <a:ext cx="4038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/>
              <a:t>Modificado por Halperin W.E. 1996. Modificado por L. Salvatierra T. 2001</a:t>
            </a:r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>
            <a:off x="755650" y="838200"/>
            <a:ext cx="0" cy="510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6804025" y="1828800"/>
            <a:ext cx="0" cy="1600200"/>
          </a:xfrm>
          <a:prstGeom prst="line">
            <a:avLst/>
          </a:prstGeom>
          <a:noFill/>
          <a:ln w="412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V="1">
            <a:off x="8229600" y="3429000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1476375" y="2971800"/>
            <a:ext cx="4175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sz="1400">
                <a:solidFill>
                  <a:schemeClr val="tx2"/>
                </a:solidFill>
                <a:latin typeface="Arial Black" pitchFamily="34" charset="0"/>
              </a:rPr>
              <a:t>EQUIPO DE PROTECCION PERSONAL</a:t>
            </a:r>
            <a:endParaRPr lang="es-ES" sz="14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3563938" y="836613"/>
            <a:ext cx="0" cy="43180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 flipH="1">
            <a:off x="8243888" y="3429000"/>
            <a:ext cx="0" cy="9906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6" grpId="0" autoUpdateAnimBg="0"/>
      <p:bldP spid="74760" grpId="0" autoUpdateAnimBg="0"/>
      <p:bldP spid="74764" grpId="0" autoUpdateAnimBg="0"/>
      <p:bldP spid="74778" grpId="0" autoUpdateAnimBg="0"/>
      <p:bldP spid="74779" grpId="0" autoUpdateAnimBg="0"/>
      <p:bldP spid="74780" grpId="0" autoUpdateAnimBg="0"/>
      <p:bldP spid="74781" grpId="0" autoUpdateAnimBg="0"/>
      <p:bldP spid="74788" grpId="0" autoUpdateAnimBg="0"/>
      <p:bldP spid="74789" grpId="0" autoUpdateAnimBg="0"/>
      <p:bldP spid="74792" grpId="0" autoUpdateAnimBg="0"/>
      <p:bldP spid="74793" grpId="0" autoUpdateAnimBg="0"/>
      <p:bldP spid="7479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92162"/>
          </a:xfrm>
        </p:spPr>
        <p:txBody>
          <a:bodyPr/>
          <a:lstStyle/>
          <a:p>
            <a:pPr eaLnBrk="1" hangingPunct="1"/>
            <a:r>
              <a:rPr lang="es-ES_tradnl" sz="3200" smtClean="0">
                <a:solidFill>
                  <a:srgbClr val="660066"/>
                </a:solidFill>
                <a:latin typeface="Arial Black" pitchFamily="34" charset="0"/>
              </a:rPr>
              <a:t>PREVENCION  PRIMARIA</a:t>
            </a:r>
            <a:endParaRPr lang="es-ES" sz="3200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640762" cy="5256213"/>
          </a:xfrm>
        </p:spPr>
        <p:txBody>
          <a:bodyPr/>
          <a:lstStyle/>
          <a:p>
            <a:pPr marL="609600" indent="-609600">
              <a:lnSpc>
                <a:spcPct val="105000"/>
              </a:lnSpc>
              <a:spcBef>
                <a:spcPct val="50000"/>
              </a:spcBef>
            </a:pP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ACCIONES FUNDAMENTALMENTE DIRIGIDAS AL AMBIENTE</a:t>
            </a:r>
            <a:endParaRPr lang="es-ES_tradnl" sz="2800" smtClean="0">
              <a:solidFill>
                <a:srgbClr val="000066"/>
              </a:solidFill>
              <a:latin typeface="Arial Black" pitchFamily="34" charset="0"/>
            </a:endParaRPr>
          </a:p>
          <a:p>
            <a:pPr marL="609600" indent="-609600">
              <a:lnSpc>
                <a:spcPct val="6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PROMOCIÓN. </a:t>
            </a:r>
          </a:p>
          <a:p>
            <a:pPr marL="609600" indent="-609600">
              <a:lnSpc>
                <a:spcPct val="6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EDUCACIÓN.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CONTROLES DE INGENIERIA SANITARIA. 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ESTUDIO DEL PUESTO DE TRABAJO.       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CONTROL DEL MEDIO AMBIENTE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</a:pPr>
            <a:r>
              <a:rPr lang="es-ES_tradnl" sz="2800" smtClean="0">
                <a:solidFill>
                  <a:srgbClr val="000066"/>
                </a:solidFill>
                <a:latin typeface="Arial Black" pitchFamily="34" charset="0"/>
              </a:rPr>
              <a:t>EQUIPOS DE PROTECCION PERSONAL ,  VACUNACION.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s-ES" sz="24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s-ES_tradnl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PREVENCIÓN SECUNDARIA </a:t>
            </a:r>
            <a:br>
              <a:rPr lang="es-ES_tradnl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sz="3600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DIAGNÓSTICO PRECOZ</a:t>
            </a:r>
            <a:endParaRPr lang="es-MX" sz="3600" smtClean="0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557338"/>
            <a:ext cx="813435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sz="20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“</a:t>
            </a:r>
            <a:r>
              <a:rPr lang="es-MX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DESCUBRIMIENTO DE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ALTERACIONES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LOS MECANISMOS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H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OMEOSTÁTICOS Y COMPENSADORES, CUANDO LAS VARIACIONES BIOQUÍMICAS, MORFOLÓGICAS Y FUNCIONALES SON TODAVÍA REVERSIBLES.”</a:t>
            </a:r>
            <a:r>
              <a:rPr lang="es-ES" sz="20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000" b="1" u="sng" smtClean="0">
                <a:solidFill>
                  <a:srgbClr val="3333FF"/>
                </a:solidFill>
                <a:latin typeface="Arial Black" pitchFamily="34" charset="0"/>
                <a:cs typeface="Times New Roman" pitchFamily="18" charset="0"/>
              </a:rPr>
              <a:t>Comité de expertos OMS 1973</a:t>
            </a:r>
            <a:r>
              <a:rPr lang="es-ES" sz="2000" b="1" u="sng" smtClean="0">
                <a:solidFill>
                  <a:srgbClr val="3333FF"/>
                </a:solidFill>
                <a:cs typeface="Times New Roman" pitchFamily="18" charset="0"/>
              </a:rPr>
              <a:t>.</a:t>
            </a:r>
            <a:r>
              <a:rPr lang="es-ES" sz="2000" b="1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</a:p>
          <a:p>
            <a:pPr eaLnBrk="1" hangingPunct="1"/>
            <a:endParaRPr lang="es-MX" sz="2000" b="1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NIVEL DE PREVENCIÓN SECUNDARIA</a:t>
            </a:r>
            <a:r>
              <a:rPr lang="es-ES" sz="3200" smtClean="0"/>
              <a:t> </a:t>
            </a:r>
            <a:endParaRPr lang="es-MX" sz="320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00200"/>
            <a:ext cx="84582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ACCIONES DIRIGIDAS A LA DETECCIÓN 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PRECOZ</a:t>
            </a: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 Y TEMPRANA DE LA ENFERMEDAD, A TRAVÉS DE EVALUACIONES PERIÓDICAS CLÍNICAS, LABORATORIALES Y DE RADIODIAGNÓSTICO.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AL TRATAMIENTO TEMPRANO Y OPORTUNO DE LA MISMA Y A LA LIMITACIÓN DE LA DISCAPACIDAD.</a:t>
            </a:r>
            <a:endParaRPr lang="es-ES" sz="2800" smtClean="0">
              <a:solidFill>
                <a:schemeClr val="tx2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80"/>
                </a:solidFill>
                <a:latin typeface="Arial Black" pitchFamily="34" charset="0"/>
                <a:cs typeface="Times New Roman" pitchFamily="18" charset="0"/>
              </a:rPr>
              <a:t>AQUÍ LAS ACCIONES SE DIRIGEN FUNDAMENTALMENTE AL ENFERMO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chemeClr val="tx2"/>
                </a:solidFill>
              </a:rPr>
              <a:t> </a:t>
            </a:r>
            <a:endParaRPr lang="es-MX" sz="2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build="p" autoUpdateAnimBg="0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smtClean="0">
                <a:solidFill>
                  <a:srgbClr val="660066"/>
                </a:solidFill>
                <a:cs typeface="Times New Roman" pitchFamily="18" charset="0"/>
              </a:rPr>
              <a:t>NIVEL DE LA PREVENCIÓN TERCIARIA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4900" cy="4419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ES" sz="2400" smtClean="0">
                <a:solidFill>
                  <a:srgbClr val="003366"/>
                </a:solidFill>
                <a:cs typeface="Times New Roman" pitchFamily="18" charset="0"/>
              </a:rPr>
              <a:t> 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ACCIONES DIRIGIDAS A LA REHABILITACIÓN Y REEDUCACIÓN TEMPRANA, PARA LA RECUPERACIÓN DEL FUNCIONAMIENTO Y REINSERCIÓN FÍSICA, MENTAL Y SOCIAL DEL INDIVIDUO.  </a:t>
            </a:r>
          </a:p>
          <a:p>
            <a:pPr algn="just" eaLnBrk="1" hangingPunct="1"/>
            <a:r>
              <a:rPr lang="es-ES" sz="2400" b="1" smtClean="0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AL IGUAL QUE LA PREVENCIÓN DEL SUFRIMIENTO Y LA INTRASCENDENCIA EN LA ETAPA FINAL DE LA VIDA DE UN SER HUMANO.</a:t>
            </a:r>
          </a:p>
          <a:p>
            <a:pPr eaLnBrk="1" hangingPunct="1"/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DERECHO A UNA MUERTE DIGNA Y TRASCENDENTE.</a:t>
            </a:r>
            <a:r>
              <a:rPr lang="es-ES" sz="2400" smtClean="0">
                <a:solidFill>
                  <a:srgbClr val="003366"/>
                </a:solidFill>
              </a:rPr>
              <a:t> </a:t>
            </a:r>
            <a:endParaRPr lang="es-MX" sz="4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build="p" autoUpdateAnimBg="0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72500" cy="428625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660066"/>
                </a:solidFill>
              </a:rPr>
              <a:t>NIVELES DE ATENCIÓN Y COMPLEJIDAD</a:t>
            </a:r>
            <a:endParaRPr lang="es-ES" sz="3200" b="1" smtClean="0">
              <a:solidFill>
                <a:srgbClr val="660066"/>
              </a:solidFill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852488" y="682625"/>
          <a:ext cx="7656512" cy="61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Worksheet" r:id="rId3" imgW="9915449" imgH="8058302" progId="Excel.Sheet.8">
                  <p:embed/>
                </p:oleObj>
              </mc:Choice>
              <mc:Fallback>
                <p:oleObj name="Worksheet" r:id="rId3" imgW="9915449" imgH="805830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682625"/>
                        <a:ext cx="7656512" cy="616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LA ATENCIÓN HOSPITALARIA</a:t>
            </a:r>
            <a:r>
              <a:rPr lang="es-ES" sz="3600" smtClean="0">
                <a:cs typeface="Times New Roman" pitchFamily="18" charset="0"/>
              </a:rPr>
              <a:t/>
            </a:r>
            <a:br>
              <a:rPr lang="es-ES" sz="3600" smtClean="0">
                <a:cs typeface="Times New Roman" pitchFamily="18" charset="0"/>
              </a:rPr>
            </a:br>
            <a:r>
              <a:rPr lang="es-ES" sz="3600" b="1" smtClean="0">
                <a:solidFill>
                  <a:srgbClr val="000080"/>
                </a:solidFill>
                <a:cs typeface="Times New Roman" pitchFamily="18" charset="0"/>
              </a:rPr>
              <a:t>LOS HOSPITALES SE CLASIFICAN</a:t>
            </a:r>
            <a:r>
              <a:rPr lang="es-ES" sz="3600" smtClean="0"/>
              <a:t> </a:t>
            </a:r>
            <a:r>
              <a:rPr lang="es-MX" sz="3600" smtClean="0">
                <a:solidFill>
                  <a:srgbClr val="CC3300"/>
                </a:solidFill>
              </a:rPr>
              <a:t>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/>
            <a:r>
              <a:rPr lang="es-ES" sz="44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44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EL NUMERO DE CAMAS.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PEQUEÑOS. &lt; 150 CAMAS.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MEDIANOS. 151 A 350 CAMAS.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3.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GRANDES.    &gt; 350 CAMAS,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algn="just" eaLnBrk="1" hangingPunct="1"/>
            <a:r>
              <a:rPr lang="es-ES" sz="54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s-MX" sz="28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 UBICACIÓN GEOGRÁFICA.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45000"/>
              </a:lnSpc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URBANO.</a:t>
            </a:r>
            <a:endParaRPr lang="es-MX" sz="2800" b="1" smtClean="0">
              <a:solidFill>
                <a:srgbClr val="333399"/>
              </a:solidFill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45000"/>
              </a:lnSpc>
              <a:buFont typeface="Wingdings" pitchFamily="2" charset="2"/>
              <a:buAutoNum type="arabicPeriod"/>
            </a:pPr>
            <a:r>
              <a:rPr lang="es-MX" sz="2800" b="1" smtClean="0">
                <a:solidFill>
                  <a:srgbClr val="333399"/>
                </a:solidFill>
                <a:cs typeface="Times New Roman" pitchFamily="18" charset="0"/>
              </a:rPr>
              <a:t>2.    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RURAL.</a:t>
            </a:r>
            <a:r>
              <a:rPr lang="es-ES" sz="4400" smtClean="0">
                <a:solidFill>
                  <a:schemeClr val="tx2"/>
                </a:solidFill>
              </a:rPr>
              <a:t> </a:t>
            </a:r>
            <a:endParaRPr lang="es-MX" sz="4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LA ATENCIÓN HOSPITALARIA</a:t>
            </a:r>
            <a:r>
              <a:rPr lang="es-ES" sz="3600" smtClean="0">
                <a:cs typeface="Times New Roman" pitchFamily="18" charset="0"/>
              </a:rPr>
              <a:t/>
            </a:r>
            <a:br>
              <a:rPr lang="es-ES" sz="3600" smtClean="0">
                <a:cs typeface="Times New Roman" pitchFamily="18" charset="0"/>
              </a:rPr>
            </a:br>
            <a:r>
              <a:rPr lang="es-ES" sz="3600" b="1" smtClean="0">
                <a:solidFill>
                  <a:srgbClr val="000080"/>
                </a:solidFill>
                <a:cs typeface="Times New Roman" pitchFamily="18" charset="0"/>
              </a:rPr>
              <a:t>LOS HOSPITALES SE CLASIFICAN</a:t>
            </a:r>
            <a:r>
              <a:rPr lang="es-MX" sz="3600" b="1" smtClean="0">
                <a:solidFill>
                  <a:srgbClr val="000080"/>
                </a:solidFill>
                <a:cs typeface="Times New Roman" pitchFamily="18" charset="0"/>
              </a:rPr>
              <a:t> (2)</a:t>
            </a:r>
            <a:r>
              <a:rPr lang="es-ES" smtClean="0"/>
              <a:t> </a:t>
            </a:r>
            <a:endParaRPr lang="es-MX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810500" cy="3505200"/>
          </a:xfrm>
        </p:spPr>
        <p:txBody>
          <a:bodyPr/>
          <a:lstStyle/>
          <a:p>
            <a:pPr marL="533400" indent="-533400" algn="just" eaLnBrk="1" hangingPunct="1"/>
            <a:r>
              <a:rPr lang="es-ES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EL PROPIETARIO O DUEÑO.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s-ES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PÚBLICO. (GUBERNAMENTAL).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PRIVADO. (NO GUBERNAMENTAL)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s-ES" smtClean="0">
                <a:solidFill>
                  <a:srgbClr val="333399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s-ES" sz="280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TIPO DE ARQUITECTURA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HORIZONTAL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VERTICAL.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z="2400" b="1" smtClean="0">
                <a:solidFill>
                  <a:srgbClr val="333399"/>
                </a:solidFill>
                <a:cs typeface="Times New Roman" pitchFamily="18" charset="0"/>
              </a:rPr>
              <a:t>	3.	   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MIXTO.</a:t>
            </a:r>
            <a:r>
              <a:rPr lang="es-ES" sz="2400" smtClean="0">
                <a:solidFill>
                  <a:schemeClr val="tx2"/>
                </a:solidFill>
              </a:rPr>
              <a:t> </a:t>
            </a:r>
            <a:endParaRPr lang="es-MX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LA ATENCIÓN HOSPITALARIA</a:t>
            </a:r>
            <a:r>
              <a:rPr lang="es-ES" sz="3600" smtClean="0">
                <a:solidFill>
                  <a:srgbClr val="660066"/>
                </a:solidFill>
                <a:cs typeface="Times New Roman" pitchFamily="18" charset="0"/>
              </a:rPr>
              <a:t/>
            </a:r>
            <a:br>
              <a:rPr lang="es-ES" sz="3600" smtClean="0">
                <a:solidFill>
                  <a:srgbClr val="660066"/>
                </a:solidFill>
                <a:cs typeface="Times New Roman" pitchFamily="18" charset="0"/>
              </a:rPr>
            </a:br>
            <a:r>
              <a:rPr lang="es-ES" sz="3600" b="1" smtClean="0">
                <a:solidFill>
                  <a:srgbClr val="000080"/>
                </a:solidFill>
                <a:cs typeface="Times New Roman" pitchFamily="18" charset="0"/>
              </a:rPr>
              <a:t>LOS HOSPITALES SE CLASIFICAN</a:t>
            </a:r>
            <a:r>
              <a:rPr lang="es-ES" sz="3600" smtClean="0"/>
              <a:t> </a:t>
            </a:r>
            <a:r>
              <a:rPr lang="es-MX" sz="3600" smtClean="0">
                <a:solidFill>
                  <a:srgbClr val="3333FF"/>
                </a:solidFill>
              </a:rPr>
              <a:t>(3)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24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800000"/>
                </a:solidFill>
                <a:cs typeface="Times New Roman" pitchFamily="18" charset="0"/>
              </a:rPr>
              <a:t>SEGÚN LA CONDICIÓN DEL PACIENTE.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CERRADO.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ABIERTO.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24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800000"/>
                </a:solidFill>
                <a:cs typeface="Times New Roman" pitchFamily="18" charset="0"/>
              </a:rPr>
              <a:t>SEGÚN LA ESPECIALIDAD.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s-MX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GENERALES. (</a:t>
            </a:r>
            <a:r>
              <a:rPr lang="es-ES" sz="1800" b="1" smtClean="0">
                <a:solidFill>
                  <a:srgbClr val="333399"/>
                </a:solidFill>
                <a:cs typeface="Times New Roman" pitchFamily="18" charset="0"/>
              </a:rPr>
              <a:t>MEDICINA GENERAL Y PEDIÁTRICOS)</a:t>
            </a:r>
            <a:endParaRPr lang="es-ES" sz="1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ESPECIALIZADOS.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24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800000"/>
                </a:solidFill>
                <a:cs typeface="Times New Roman" pitchFamily="18" charset="0"/>
              </a:rPr>
              <a:t>SEGÚN EL PROMEDIO DE ESTANCIA.</a:t>
            </a:r>
            <a:endParaRPr lang="es-ES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4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CORTA ESTANCIA. AGUDOS.</a:t>
            </a:r>
            <a:endParaRPr lang="es-MX" sz="24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MX" sz="2400" b="1" smtClean="0">
                <a:solidFill>
                  <a:schemeClr val="tx2"/>
                </a:solidFill>
                <a:cs typeface="Times New Roman" pitchFamily="18" charset="0"/>
              </a:rPr>
              <a:t>2.</a:t>
            </a:r>
            <a:r>
              <a:rPr lang="es-MX" sz="2400" smtClean="0">
                <a:solidFill>
                  <a:schemeClr val="tx2"/>
                </a:solidFill>
                <a:cs typeface="Times New Roman" pitchFamily="18" charset="0"/>
              </a:rPr>
              <a:t>      </a:t>
            </a:r>
            <a:r>
              <a:rPr lang="es-ES" sz="2400" b="1" smtClean="0">
                <a:solidFill>
                  <a:srgbClr val="333399"/>
                </a:solidFill>
                <a:cs typeface="Times New Roman" pitchFamily="18" charset="0"/>
              </a:rPr>
              <a:t>ESTANCIA PROLONGADA. CRÓNICOS.</a:t>
            </a:r>
            <a:r>
              <a:rPr lang="es-ES" sz="2400" smtClean="0">
                <a:solidFill>
                  <a:schemeClr val="tx2"/>
                </a:solidFill>
              </a:rPr>
              <a:t> </a:t>
            </a:r>
            <a:endParaRPr lang="es-MX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LA ATENCIÓN HOSPITALARIA</a:t>
            </a:r>
            <a:r>
              <a:rPr lang="es-ES" sz="3600" smtClean="0">
                <a:cs typeface="Times New Roman" pitchFamily="18" charset="0"/>
              </a:rPr>
              <a:t/>
            </a:r>
            <a:br>
              <a:rPr lang="es-ES" sz="3600" smtClean="0">
                <a:cs typeface="Times New Roman" pitchFamily="18" charset="0"/>
              </a:rPr>
            </a:br>
            <a:r>
              <a:rPr lang="es-ES" sz="3600" b="1" smtClean="0">
                <a:solidFill>
                  <a:srgbClr val="000080"/>
                </a:solidFill>
                <a:cs typeface="Times New Roman" pitchFamily="18" charset="0"/>
              </a:rPr>
              <a:t>LOS HOSPITALES SE CLASIFICAN</a:t>
            </a:r>
            <a:r>
              <a:rPr lang="es-ES" sz="3600" smtClean="0"/>
              <a:t> </a:t>
            </a:r>
            <a:r>
              <a:rPr lang="es-MX" sz="3600" smtClean="0">
                <a:solidFill>
                  <a:srgbClr val="0000CC"/>
                </a:solidFill>
              </a:rPr>
              <a:t>(4)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28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LA TEMPORALIDAD.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TEMPORALES.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DEFINITIVOS O TERMINALES.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800000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s-ES" sz="280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SEGÚN LA DIVISIÓN SANITARIA.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NACIONAL.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REGIONAL O PROVINCIAL</a:t>
            </a:r>
            <a:endParaRPr lang="es-MX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60000"/>
              </a:lnSpc>
            </a:pPr>
            <a:r>
              <a:rPr lang="es-MX" sz="2800" b="1" smtClean="0">
                <a:solidFill>
                  <a:srgbClr val="003366"/>
                </a:solidFill>
                <a:cs typeface="Times New Roman" pitchFamily="18" charset="0"/>
              </a:rPr>
              <a:t>3.</a:t>
            </a:r>
            <a:r>
              <a:rPr lang="es-MX" sz="2800" smtClean="0">
                <a:solidFill>
                  <a:schemeClr val="tx2"/>
                </a:solidFill>
                <a:cs typeface="Times New Roman" pitchFamily="18" charset="0"/>
              </a:rPr>
              <a:t>    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LOCAL O SECTORIAL O MUNICIPAL.</a:t>
            </a:r>
            <a:r>
              <a:rPr lang="es-ES" sz="4400" smtClean="0">
                <a:solidFill>
                  <a:schemeClr val="tx2"/>
                </a:solidFill>
              </a:rPr>
              <a:t> </a:t>
            </a:r>
            <a:endParaRPr lang="es-MX" sz="4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467600" cy="1554162"/>
          </a:xfrm>
        </p:spPr>
        <p:txBody>
          <a:bodyPr/>
          <a:lstStyle/>
          <a:p>
            <a:pPr eaLnBrk="1" hangingPunct="1"/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b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</a:br>
            <a:r>
              <a:rPr lang="es-ES" sz="3200" smtClean="0">
                <a:solidFill>
                  <a:srgbClr val="993300"/>
                </a:solidFill>
                <a:latin typeface="Arial Black" pitchFamily="34" charset="0"/>
              </a:rPr>
              <a:t>CONCEPTOS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8447087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200">
                <a:solidFill>
                  <a:srgbClr val="003300"/>
                </a:solidFill>
                <a:latin typeface="Arial Black" pitchFamily="34" charset="0"/>
              </a:rPr>
              <a:t>STERM.</a:t>
            </a:r>
            <a:r>
              <a:rPr lang="es-ES" sz="3200"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ES DIFICIL DISTINGUIR LA FRONTERA ENTRE LA MEDICINA PREVENTIVA Y CURATIVA. CONSIDERA LA SALUD-ENFERMEDAD, COMO UN PRODUCTO DE LA INTERACCIÓN ENTRE LA TRIADA : AGENTE-HUESPED-AMBIENTE.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smtClean="0">
                <a:solidFill>
                  <a:srgbClr val="660066"/>
                </a:solidFill>
                <a:cs typeface="Times New Roman" pitchFamily="18" charset="0"/>
              </a:rPr>
              <a:t>LA ATENCIÓN HOSPITALARIA</a:t>
            </a:r>
            <a:r>
              <a:rPr lang="es-ES" sz="3600" smtClean="0">
                <a:solidFill>
                  <a:srgbClr val="660066"/>
                </a:solidFill>
                <a:cs typeface="Times New Roman" pitchFamily="18" charset="0"/>
              </a:rPr>
              <a:t/>
            </a:r>
            <a:br>
              <a:rPr lang="es-ES" sz="3600" smtClean="0">
                <a:solidFill>
                  <a:srgbClr val="660066"/>
                </a:solidFill>
                <a:cs typeface="Times New Roman" pitchFamily="18" charset="0"/>
              </a:rPr>
            </a:br>
            <a:r>
              <a:rPr lang="es-ES" sz="3600" b="1" smtClean="0">
                <a:solidFill>
                  <a:srgbClr val="000080"/>
                </a:solidFill>
                <a:cs typeface="Times New Roman" pitchFamily="18" charset="0"/>
              </a:rPr>
              <a:t>LOS HOSPITALES SE CLASIFICAN</a:t>
            </a:r>
            <a:r>
              <a:rPr lang="es-ES" sz="3600" smtClean="0"/>
              <a:t> </a:t>
            </a:r>
            <a:r>
              <a:rPr lang="es-MX" sz="3600" smtClean="0">
                <a:solidFill>
                  <a:srgbClr val="0000CC"/>
                </a:solidFill>
              </a:rPr>
              <a:t>(5)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18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•"/>
            </a:pPr>
            <a:r>
              <a:rPr lang="es-ES" sz="4400" b="1" smtClean="0">
                <a:solidFill>
                  <a:srgbClr val="800000"/>
                </a:solidFill>
                <a:cs typeface="Times New Roman" pitchFamily="18" charset="0"/>
              </a:rPr>
              <a:t>SEGÚN EL NIVEL DE </a:t>
            </a:r>
            <a:r>
              <a:rPr lang="es-ES" sz="2800" b="1" smtClean="0">
                <a:solidFill>
                  <a:srgbClr val="800000"/>
                </a:solidFill>
                <a:cs typeface="Times New Roman" pitchFamily="18" charset="0"/>
              </a:rPr>
              <a:t>ATENCIÓN Y NIVEL DE COMPLEJIDAD.</a:t>
            </a:r>
            <a:endParaRPr lang="es-ES" sz="2800" smtClean="0">
              <a:solidFill>
                <a:srgbClr val="333399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1.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PRIMER NIVEL DE ATENCIÓN, CON SUS NIVELES DE COMPLEJIDAD.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2.</a:t>
            </a:r>
            <a:r>
              <a:rPr lang="es-ES" sz="2800" b="1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SEGUNDO NIVEL DE ATENCIÓN, CON SUS NIVELES DE COMPLEJIDAD.</a:t>
            </a:r>
            <a:endParaRPr lang="es-ES" sz="2800" smtClean="0">
              <a:solidFill>
                <a:schemeClr val="tx2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3399"/>
                </a:solidFill>
                <a:cs typeface="Times New Roman" pitchFamily="18" charset="0"/>
              </a:rPr>
              <a:t>3.   TERCER </a:t>
            </a:r>
            <a:r>
              <a:rPr lang="es-ES" sz="2800" b="1" smtClean="0">
                <a:solidFill>
                  <a:srgbClr val="000080"/>
                </a:solidFill>
                <a:cs typeface="Times New Roman" pitchFamily="18" charset="0"/>
              </a:rPr>
              <a:t>NIVEL DE ATENCIÓN, CON SUS NIVELES DE COMPLEJIDAD.</a:t>
            </a:r>
            <a:r>
              <a:rPr lang="es-ES" sz="440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endParaRPr lang="es-MX" sz="4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z="4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z="4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z="4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z="4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s-MX" sz="4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620000" cy="1173163"/>
          </a:xfrm>
        </p:spPr>
        <p:txBody>
          <a:bodyPr/>
          <a:lstStyle/>
          <a:p>
            <a:pPr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</a:rPr>
              <a:t>MEDICINA PREVENTIVA Y</a:t>
            </a:r>
            <a:r>
              <a:rPr lang="es-ES_tradnl" sz="2800" smtClean="0">
                <a:solidFill>
                  <a:srgbClr val="993300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</a:rPr>
              <a:t>SOCIAL. CONCEPTOS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1447800"/>
            <a:ext cx="866775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800">
                <a:latin typeface="Arial Black" pitchFamily="34" charset="0"/>
              </a:rPr>
              <a:t>PETROLA GIL: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2800">
                <a:solidFill>
                  <a:srgbClr val="000066"/>
                </a:solidFill>
                <a:latin typeface="Arial Black" pitchFamily="34" charset="0"/>
              </a:rPr>
              <a:t>LA MEDICINA PREVENTIVA NO SOLO TRATA LA PREVENCIÓN DE LAS ENFERMEDADES, SINO TAMBIEN DEL INCREMENTO Y LA PROMOCIÓN DE LA SALUD, DEL TRATAMIENTO, DE LA REHABILITACIÓN Y PROTECCIÓN ESPECÍFICA, ASI COMO LA LIMITACIÓN DE LA INVALIDEZ DEL INDIVIDUO, LA FAMILIA Y GRUPOS DE POBLACIÓN.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4638"/>
            <a:ext cx="7315200" cy="1554162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rgbClr val="993300"/>
                </a:solidFill>
                <a:latin typeface="Arial Black" pitchFamily="34" charset="0"/>
              </a:rPr>
              <a:t>MEDICINA PREVENTIVA Y SOCIAL-CONCEPTOS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850" y="1981200"/>
            <a:ext cx="8520113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800">
                <a:solidFill>
                  <a:srgbClr val="0033CC"/>
                </a:solidFill>
                <a:latin typeface="Arial Black" pitchFamily="34" charset="0"/>
              </a:rPr>
              <a:t>HERWITZ.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3200">
                <a:solidFill>
                  <a:srgbClr val="000066"/>
                </a:solidFill>
                <a:latin typeface="Arial Black" pitchFamily="34" charset="0"/>
              </a:rPr>
              <a:t>CONJUNTO DE DISCIPLINAS DESTINADAS A INCORPORAR EN LA FORMACIÓN DEL MEDICO, LA DOCTRINAY EL MÉTODO PARA PROMOVER EL BIENESTAR FÍSICO, MENTAL Y SOCIAL DE LOS INDIVIDUOS Y DE LAS COMUNIDADES.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315200" cy="1554163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rgbClr val="993300"/>
                </a:solidFill>
                <a:latin typeface="Arial Black" pitchFamily="34" charset="0"/>
              </a:rPr>
              <a:t>MEDICINA PREVENTIVA Y SOCIAL-CONCEPTOS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68313" y="2209800"/>
            <a:ext cx="814228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3200">
                <a:solidFill>
                  <a:srgbClr val="0033CC"/>
                </a:solidFill>
                <a:latin typeface="Arial Black" pitchFamily="34" charset="0"/>
              </a:rPr>
              <a:t>WINSLOW.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3600">
                <a:solidFill>
                  <a:srgbClr val="000066"/>
                </a:solidFill>
                <a:latin typeface="Arial Black" pitchFamily="34" charset="0"/>
              </a:rPr>
              <a:t>CIENCIA Y ARTE DE PREVENIR LA ENFERMEDAD, ALARGAR LA VIDA, MEJORAR LA SALUD FÍSICA Y MENTAL, Y CONSEGUIR EL MAYOR GRADO DE BIENESTAR.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2268</Words>
  <Application>Microsoft Office PowerPoint</Application>
  <PresentationFormat>Presentación en pantalla (4:3)</PresentationFormat>
  <Paragraphs>265</Paragraphs>
  <Slides>60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8" baseType="lpstr">
      <vt:lpstr>Arial</vt:lpstr>
      <vt:lpstr>Calibri</vt:lpstr>
      <vt:lpstr>Arial Black</vt:lpstr>
      <vt:lpstr>Times New Roman</vt:lpstr>
      <vt:lpstr>Wingdings</vt:lpstr>
      <vt:lpstr>Symbol</vt:lpstr>
      <vt:lpstr>Diseño predeterminado</vt:lpstr>
      <vt:lpstr>Hoja de cálculo de Microsoft Office Excel 97-2003</vt:lpstr>
      <vt:lpstr>MEDICINA PREVENTIVA Y SOCIAL I</vt:lpstr>
      <vt:lpstr>MEDICINA PREVENTIVA Y SOCIAL  LA SALUD.</vt:lpstr>
      <vt:lpstr>MEDICINA PREVENTIVA Y SOCIAL</vt:lpstr>
      <vt:lpstr>LA SALUD COMO  “COMPLETO ESTADO DE BIENESTAR FÍSICO, MENTAL Y SOCIAL” QUE REQUIERE EL HOMBRE O LA COLECTIVIDAD HUMANA PARA VIVIR. </vt:lpstr>
      <vt:lpstr>MEDICINA PREVENTIVA Y SOCIAL</vt:lpstr>
      <vt:lpstr>MEDICINA PREVENTIVA Y SOCIAL CONCEPTOS</vt:lpstr>
      <vt:lpstr>MEDICINA PREVENTIVA Y SOCIAL. CONCEPTOS</vt:lpstr>
      <vt:lpstr>MEDICINA PREVENTIVA Y SOCIAL-CONCEPTOS</vt:lpstr>
      <vt:lpstr>MEDICINA PREVENTIVA Y SOCIAL-CONCEPTOS</vt:lpstr>
      <vt:lpstr>EFICIENCIA </vt:lpstr>
      <vt:lpstr>EFICACIA </vt:lpstr>
      <vt:lpstr>IMPACTO </vt:lpstr>
      <vt:lpstr>EFECTIVIDAD </vt:lpstr>
      <vt:lpstr>SITUACIÓN DE SALUD </vt:lpstr>
      <vt:lpstr>SITUACIÓN DE SALUD DISPONIBILIDAD Y ACCESIBILIDAD</vt:lpstr>
      <vt:lpstr>SITUACIÓN DE SALUD  OPORTUNA y CONTINUA</vt:lpstr>
      <vt:lpstr>SITUACIÓN DE SALUD FACTIBILDAD  </vt:lpstr>
      <vt:lpstr>SITUACIÓN DE SALUD VIABILIDAD </vt:lpstr>
      <vt:lpstr>SITUACIÓN DE SALUD </vt:lpstr>
      <vt:lpstr>EL ESTADO DE SALUD </vt:lpstr>
      <vt:lpstr>EL NIVEL DE SALUD </vt:lpstr>
      <vt:lpstr>EL NIVEL DE SALUD </vt:lpstr>
      <vt:lpstr>EL NIVEL DE SALUD </vt:lpstr>
      <vt:lpstr>EL NIVEL DE SALUD </vt:lpstr>
      <vt:lpstr>LA ESTRUCTURA DE SALUD. </vt:lpstr>
      <vt:lpstr>LOS FACTORES DE RIESGO Y PROTECCIÓN </vt:lpstr>
      <vt:lpstr>EL ESTADO DEL SISTEMA DE LOS SERVICIOS DE SALUD </vt:lpstr>
      <vt:lpstr>EVALUACIÓN DEL ESTADO DE EL SISTEMA DE LOS SERVICIOS DE SALUD (1)</vt:lpstr>
      <vt:lpstr>EVALUACIÓN DEL ESTADO DE EL SISTEMA DE LOS SERVICIOS DE SALUD (1)</vt:lpstr>
      <vt:lpstr>EVALUACIÓN DEL ESTADO DE EL SISTEMA DE LOS SERVICIOS DE SALUD (2)</vt:lpstr>
      <vt:lpstr>EVALUACIÓN DEL ESTADO DE EL SISTEMA DE LOS SERVICIOS DE SALUD (3)</vt:lpstr>
      <vt:lpstr>EVALUACIÓN DEL ESTADO DE EL SISTEMA DE LOS SERVICIOS DE SALUD (4)</vt:lpstr>
      <vt:lpstr>EVALUACIÓN DEL ESTADO DE EL SISTEMA DE LOS SERVICIOS DE SALUD (5)</vt:lpstr>
      <vt:lpstr>DIAGNÓSTICO DE SALUD </vt:lpstr>
      <vt:lpstr>FACTORES CONDICIONANTES DEL DIAGNOSTICO DE SALUD(1) </vt:lpstr>
      <vt:lpstr>FACTORES CONDICIONANTES DEL DIAGNOSTICO DE SALUD(2)</vt:lpstr>
      <vt:lpstr>FACTORES CONDICIONANTES DEL DIAGNOSTICO DE SALUD (3)</vt:lpstr>
      <vt:lpstr>NIVEL DE VIDA </vt:lpstr>
      <vt:lpstr>NIVEL DE VIDA(2)</vt:lpstr>
      <vt:lpstr>NIVEL DE VIDA(3)</vt:lpstr>
      <vt:lpstr>DERECHOS HUMANOS</vt:lpstr>
      <vt:lpstr>ATENCIÓN PRIMARIA DE SALUD  (DECLARACIÓN DE ALMA-ATA. CONFERENCIA INTERNACIONAL SOBRE ATENCIÓN PRIMARIA DE SALUD, ALMA-ATA, USSR, 6-12 SETIEMBRE 1978). </vt:lpstr>
      <vt:lpstr>ATENCIÓN PRIMARIA DE SALUD  (DECLARACIÓN DE ALMA-ATA. CONFERENCIA INTERNACIONAL SOBRE ATENCIÓN PRIMARIA DE SALUD, ALMA-ATA, USSR, 6-12 SETIEMBRE 1978). </vt:lpstr>
      <vt:lpstr>LOS NIVELES DE ATENCIÓN </vt:lpstr>
      <vt:lpstr>PRIMER NIVEL DE ATENCIÓN(1) </vt:lpstr>
      <vt:lpstr>EXISTEN EN ESTE PRIMER NIVEL SUBNIVELES A CONSIDERAR </vt:lpstr>
      <vt:lpstr>PRIMER NIVEL DE ATENCIÓN(2)</vt:lpstr>
      <vt:lpstr>SEGUNDO NIVEL DE ATENCIÓN </vt:lpstr>
      <vt:lpstr>TERCER NIVEL DE ATENCIÓN</vt:lpstr>
      <vt:lpstr>NIVELES DE PREVENCION</vt:lpstr>
      <vt:lpstr>PREVENCION  PRIMARIA</vt:lpstr>
      <vt:lpstr>PREVENCIÓN SECUNDARIA  EL DIAGNÓSTICO PRECOZ</vt:lpstr>
      <vt:lpstr>NIVEL DE PREVENCIÓN SECUNDARIA </vt:lpstr>
      <vt:lpstr>NIVEL DE LA PREVENCIÓN TERCIARIA </vt:lpstr>
      <vt:lpstr>NIVELES DE ATENCIÓN Y COMPLEJIDAD</vt:lpstr>
      <vt:lpstr>LA ATENCIÓN HOSPITALARIA LOS HOSPITALES SE CLASIFICAN (1)</vt:lpstr>
      <vt:lpstr>LA ATENCIÓN HOSPITALARIA LOS HOSPITALES SE CLASIFICAN (2) </vt:lpstr>
      <vt:lpstr>LA ATENCIÓN HOSPITALARIA LOS HOSPITALES SE CLASIFICAN (3)</vt:lpstr>
      <vt:lpstr>LA ATENCIÓN HOSPITALARIA LOS HOSPITALES SE CLASIFICAN (4)</vt:lpstr>
      <vt:lpstr>LA ATENCIÓN HOSPITALARIA LOS HOSPITALES SE CLASIFICAN (5)</vt:lpstr>
    </vt:vector>
  </TitlesOfParts>
  <Company>Dark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PREVENTIVA Y SOCIAL I</dc:title>
  <dc:creator>SALVATIERRA</dc:creator>
  <cp:lastModifiedBy>adm</cp:lastModifiedBy>
  <cp:revision>32</cp:revision>
  <dcterms:created xsi:type="dcterms:W3CDTF">2006-11-26T14:50:46Z</dcterms:created>
  <dcterms:modified xsi:type="dcterms:W3CDTF">2013-08-26T17:11:24Z</dcterms:modified>
</cp:coreProperties>
</file>