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8" r:id="rId2"/>
    <p:sldId id="257" r:id="rId3"/>
    <p:sldId id="291" r:id="rId4"/>
    <p:sldId id="292" r:id="rId5"/>
    <p:sldId id="294" r:id="rId6"/>
    <p:sldId id="295" r:id="rId7"/>
    <p:sldId id="29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97" r:id="rId17"/>
    <p:sldId id="266" r:id="rId18"/>
    <p:sldId id="267" r:id="rId19"/>
    <p:sldId id="296" r:id="rId20"/>
    <p:sldId id="290" r:id="rId21"/>
    <p:sldId id="268" r:id="rId22"/>
    <p:sldId id="289" r:id="rId23"/>
    <p:sldId id="270" r:id="rId24"/>
    <p:sldId id="298" r:id="rId25"/>
    <p:sldId id="272" r:id="rId26"/>
    <p:sldId id="274" r:id="rId27"/>
    <p:sldId id="275" r:id="rId28"/>
    <p:sldId id="300" r:id="rId29"/>
    <p:sldId id="301" r:id="rId30"/>
    <p:sldId id="302" r:id="rId31"/>
    <p:sldId id="303" r:id="rId32"/>
    <p:sldId id="281" r:id="rId33"/>
    <p:sldId id="282" r:id="rId34"/>
    <p:sldId id="283" r:id="rId35"/>
    <p:sldId id="284" r:id="rId36"/>
    <p:sldId id="288" r:id="rId37"/>
    <p:sldId id="285" r:id="rId38"/>
    <p:sldId id="286" r:id="rId39"/>
    <p:sldId id="287" r:id="rId40"/>
    <p:sldId id="307" r:id="rId41"/>
    <p:sldId id="271" r:id="rId42"/>
    <p:sldId id="304" r:id="rId43"/>
    <p:sldId id="305" r:id="rId44"/>
    <p:sldId id="306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555443"/>
    <a:srgbClr val="000066"/>
    <a:srgbClr val="332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20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42.xml"/><Relationship Id="rId5" Type="http://schemas.openxmlformats.org/officeDocument/2006/relationships/slide" Target="slides/slide19.xml"/><Relationship Id="rId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3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A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pic>
          <p:nvPicPr>
            <p:cNvPr id="8" name="Picture 6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>
                <a:gd name="T0" fmla="*/ 0 w 65"/>
                <a:gd name="T1" fmla="*/ 0 h 86"/>
                <a:gd name="T2" fmla="*/ 15 w 65"/>
                <a:gd name="T3" fmla="*/ 12 h 86"/>
                <a:gd name="T4" fmla="*/ 27 w 65"/>
                <a:gd name="T5" fmla="*/ 23 h 86"/>
                <a:gd name="T6" fmla="*/ 36 w 65"/>
                <a:gd name="T7" fmla="*/ 35 h 86"/>
                <a:gd name="T8" fmla="*/ 47 w 65"/>
                <a:gd name="T9" fmla="*/ 45 h 86"/>
                <a:gd name="T10" fmla="*/ 56 w 65"/>
                <a:gd name="T11" fmla="*/ 66 h 86"/>
                <a:gd name="T12" fmla="*/ 63 w 65"/>
                <a:gd name="T13" fmla="*/ 80 h 86"/>
                <a:gd name="T14" fmla="*/ 65 w 65"/>
                <a:gd name="T15" fmla="*/ 86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>
                <a:gd name="T0" fmla="*/ 69 w 71"/>
                <a:gd name="T1" fmla="*/ 0 h 84"/>
                <a:gd name="T2" fmla="*/ 61 w 71"/>
                <a:gd name="T3" fmla="*/ 27 h 84"/>
                <a:gd name="T4" fmla="*/ 52 w 71"/>
                <a:gd name="T5" fmla="*/ 57 h 84"/>
                <a:gd name="T6" fmla="*/ 46 w 71"/>
                <a:gd name="T7" fmla="*/ 72 h 84"/>
                <a:gd name="T8" fmla="*/ 33 w 71"/>
                <a:gd name="T9" fmla="*/ 63 h 84"/>
                <a:gd name="T10" fmla="*/ 25 w 71"/>
                <a:gd name="T11" fmla="*/ 51 h 84"/>
                <a:gd name="T12" fmla="*/ 10 w 71"/>
                <a:gd name="T13" fmla="*/ 39 h 84"/>
                <a:gd name="T14" fmla="*/ 4 w 71"/>
                <a:gd name="T15" fmla="*/ 77 h 84"/>
                <a:gd name="T16" fmla="*/ 1 w 71"/>
                <a:gd name="T17" fmla="*/ 84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B5547A-54DD-4D9C-951C-207D7F3B4B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36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1229F-54F1-4AAF-9FBA-5B86BC5759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6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EF50E-856C-4769-A3B7-4B9759DF79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6FDD-FAE7-441D-A718-E3AAD791DB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84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DC8AE-2A0F-45CC-B58D-E530EFE8A1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EBBFE-E013-4F78-9A85-B672827CD1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17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DEDAF-56B8-494E-8B3E-2F3AF73D79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56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8898-E486-413A-A47C-14C363D359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3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905F5-55F9-41D8-9114-9DA4108E91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CA672-6517-4CC0-A00A-AFA1DAA7B1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8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9441-2D0A-46CC-874A-0E5FFA7E46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6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0"/>
            <a:chExt cx="5760" cy="4327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ltGray">
            <a:xfrm>
              <a:off x="0" y="405"/>
              <a:ext cx="743" cy="392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PA"/>
            </a:p>
          </p:txBody>
        </p:sp>
        <p:pic>
          <p:nvPicPr>
            <p:cNvPr id="1034" name="Picture 4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0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Rectangle 5"/>
            <p:cNvSpPr>
              <a:spLocks noChangeArrowheads="1"/>
            </p:cNvSpPr>
            <p:nvPr userDrawn="1"/>
          </p:nvSpPr>
          <p:spPr bwMode="white">
            <a:xfrm>
              <a:off x="704" y="181"/>
              <a:ext cx="5056" cy="3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6" name="Rectangle 6" descr="Stonbk"/>
            <p:cNvSpPr>
              <a:spLocks noChangeArrowheads="1"/>
            </p:cNvSpPr>
            <p:nvPr userDrawn="1"/>
          </p:nvSpPr>
          <p:spPr bwMode="white">
            <a:xfrm>
              <a:off x="747" y="224"/>
              <a:ext cx="5013" cy="4092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7" name="Rectangle 7"/>
            <p:cNvSpPr>
              <a:spLocks noChangeArrowheads="1"/>
            </p:cNvSpPr>
            <p:nvPr userDrawn="1"/>
          </p:nvSpPr>
          <p:spPr bwMode="white">
            <a:xfrm>
              <a:off x="703" y="186"/>
              <a:ext cx="46" cy="41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8" name="Line 8"/>
            <p:cNvSpPr>
              <a:spLocks noChangeShapeType="1"/>
            </p:cNvSpPr>
            <p:nvPr userDrawn="1"/>
          </p:nvSpPr>
          <p:spPr bwMode="hidden">
            <a:xfrm>
              <a:off x="0" y="415"/>
              <a:ext cx="25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39" name="Line 9"/>
            <p:cNvSpPr>
              <a:spLocks noChangeShapeType="1"/>
            </p:cNvSpPr>
            <p:nvPr userDrawn="1"/>
          </p:nvSpPr>
          <p:spPr bwMode="hidden">
            <a:xfrm>
              <a:off x="421" y="412"/>
              <a:ext cx="2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  <p:sp>
          <p:nvSpPr>
            <p:cNvPr id="1040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7" cy="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A"/>
            </a:p>
          </p:txBody>
        </p:sp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3B80DB9-0450-42E7-B1B8-5D05E2973C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2" name="Rectangle 16"/>
          <p:cNvSpPr>
            <a:spLocks noChangeArrowheads="1"/>
          </p:cNvSpPr>
          <p:nvPr/>
        </p:nvSpPr>
        <p:spPr bwMode="auto">
          <a:xfrm>
            <a:off x="1117600" y="268288"/>
            <a:ext cx="8026400" cy="746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www.tuotromedico.com/imagenes/tenart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otromedico.com/temas/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917575"/>
            <a:ext cx="7772400" cy="1143000"/>
          </a:xfrm>
        </p:spPr>
        <p:txBody>
          <a:bodyPr/>
          <a:lstStyle/>
          <a:p>
            <a:pPr algn="ctr" eaLnBrk="1" hangingPunct="1"/>
            <a: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3200" smtClean="0">
                <a:solidFill>
                  <a:srgbClr val="993300"/>
                </a:solidFill>
                <a:latin typeface="Arial Black" pitchFamily="34" charset="0"/>
              </a:rPr>
              <a:t> V</a:t>
            </a:r>
            <a:endParaRPr lang="es-ES" sz="320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3075" name="Picture 3" descr="j028686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80"/>
                </a:solidFill>
                <a:cs typeface="Arial" charset="0"/>
              </a:rPr>
              <a:t>INDUCE ALTERACIONES TRANSITORIAS DEL PENSAMIENTO, DEL TIPO DE UNA SENSACIÓN DE OMNIPOTENCIA O UN ESTADO DE PARANOIA AGUDO. </a:t>
            </a:r>
            <a:endParaRPr lang="es-ES" sz="2800" smtClean="0">
              <a:cs typeface="Times New Roman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00FF"/>
                </a:solidFill>
                <a:cs typeface="Times New Roman" charset="0"/>
              </a:rPr>
              <a:t>TAMBIÉN SE HAN DESCRITO REACCIONES A LARGO PLAZO COMO PSICOSIS PERSISTENTE, DEPRESIÓN PROLONGADA, O ALTERACIÓN DEL JUICIO.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3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b="1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Arial" charset="0"/>
              </a:rPr>
              <a:t>EFECTOS FÍSICOS</a:t>
            </a:r>
            <a:r>
              <a:rPr lang="es-MX" sz="2800" b="1" smtClean="0">
                <a:solidFill>
                  <a:srgbClr val="003399"/>
                </a:solidFill>
                <a:cs typeface="Arial" charset="0"/>
              </a:rPr>
              <a:t>:</a:t>
            </a:r>
            <a:r>
              <a:rPr lang="es-ES" sz="2800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EL LSD PUEDE PRODUCIR LESIONES CROMOSÓMICAS DE CÉLULAS  BLANCA DE LA SANGRE; </a:t>
            </a:r>
            <a:r>
              <a:rPr lang="es-MX" sz="2800" b="1" smtClean="0">
                <a:solidFill>
                  <a:schemeClr val="hlink"/>
                </a:solidFill>
                <a:cs typeface="Arial" charset="0"/>
              </a:rPr>
              <a:t>N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O EXISTE  EVIDENCIA QUE ORIGINE DEFECTOS GENÉTICOS EN  HIJOS DE CONSUMIDORES.</a:t>
            </a:r>
            <a:endParaRPr lang="es-ES" sz="2800" b="1" smtClean="0">
              <a:solidFill>
                <a:schemeClr val="hlink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MX" sz="2800" b="1" smtClean="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NO PRODUCE DEPENDENCIA FÍSICA. 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EN LA DÉCADA </a:t>
            </a:r>
            <a:r>
              <a:rPr lang="es-MX" sz="2800" b="1" smtClean="0">
                <a:solidFill>
                  <a:srgbClr val="003399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DE 1960 SU EMPLEO SE EXTENDIÓ EN LOS JÓVENES DE LA EPOCA.</a:t>
            </a:r>
            <a:r>
              <a:rPr lang="es-ES" sz="2800" smtClean="0"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257800"/>
          </a:xfrm>
        </p:spPr>
        <p:txBody>
          <a:bodyPr/>
          <a:lstStyle/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IBOGAINA:</a:t>
            </a:r>
          </a:p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PRODUCTO DERIVADO DE LA PLANTA “TABERNANTE IBOGA”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PSILOCIBINA</a:t>
            </a:r>
            <a:r>
              <a:rPr lang="es-MX" sz="4000" b="1" smtClean="0">
                <a:solidFill>
                  <a:srgbClr val="003366"/>
                </a:solidFill>
              </a:rPr>
              <a:t> Y PSILOCINA</a:t>
            </a:r>
            <a:r>
              <a:rPr lang="es-MX" sz="4000" b="1" smtClean="0">
                <a:solidFill>
                  <a:srgbClr val="003399"/>
                </a:solidFill>
              </a:rPr>
              <a:t>:</a:t>
            </a:r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DERIVADAS DE LA “4-HIDROXITRIPTAMINA” PRODUCTO SINTETICO Y DERIVADO DEL HONGO “PSILOCYBE MEXICANA”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BUFOTENINA</a:t>
            </a:r>
            <a:r>
              <a:rPr lang="es-MX" b="1" smtClean="0">
                <a:solidFill>
                  <a:srgbClr val="003366"/>
                </a:solidFill>
              </a:rPr>
              <a:t> </a:t>
            </a:r>
            <a:r>
              <a:rPr lang="es-MX" sz="2800" b="1" smtClean="0">
                <a:solidFill>
                  <a:srgbClr val="003366"/>
                </a:solidFill>
              </a:rPr>
              <a:t>DIMETILSEROTONINA:</a:t>
            </a:r>
            <a:r>
              <a:rPr lang="es-MX" sz="2400" b="1" smtClean="0">
                <a:solidFill>
                  <a:srgbClr val="003399"/>
                </a:solidFill>
              </a:rPr>
              <a:t> PRODUCTO SINTETICO DERIVADO DE LA PIPTADENIA PEREGRINA, AMANITA MUSCARINA, PIEL DE BUFO MARINUS (SAPO) </a:t>
            </a:r>
          </a:p>
          <a:p>
            <a:pPr algn="just" eaLnBrk="1" hangingPunct="1"/>
            <a:endParaRPr lang="es-MX" sz="2400" b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257800"/>
          </a:xfrm>
        </p:spPr>
        <p:txBody>
          <a:bodyPr/>
          <a:lstStyle/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DMT:</a:t>
            </a:r>
            <a:r>
              <a:rPr lang="es-MX" sz="4400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“DIMETILTRIPTAMINA”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 Y NATURAL DERIVADO DE LA “PIPTADENIA PERIGRINA</a:t>
            </a:r>
            <a:r>
              <a:rPr lang="es-MX" sz="2400" b="1" smtClean="0">
                <a:solidFill>
                  <a:schemeClr val="tx2"/>
                </a:solidFill>
              </a:rPr>
              <a:t>”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DET:</a:t>
            </a:r>
            <a:r>
              <a:rPr lang="es-MX" sz="4400" b="1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STP DOM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b="1" smtClean="0">
                <a:solidFill>
                  <a:srgbClr val="003366"/>
                </a:solidFill>
              </a:rPr>
              <a:t>“ 2,5 DIMETOXI-4-METILANFETAMINA”</a:t>
            </a:r>
          </a:p>
          <a:p>
            <a:pPr eaLnBrk="1" hangingPunct="1"/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143000"/>
            <a:ext cx="7772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4F3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29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95400" y="60960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b="1">
                <a:solidFill>
                  <a:srgbClr val="003366"/>
                </a:solidFill>
              </a:rPr>
              <a:t>LOPHOPHORA WILLIAMSII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91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PRODUCTO SINTÉTICO DERIVADO DE </a:t>
            </a:r>
            <a:r>
              <a:rPr lang="es-ES" b="1" smtClean="0">
                <a:solidFill>
                  <a:srgbClr val="003366"/>
                </a:solidFill>
              </a:rPr>
              <a:t> LA ESPECIE LOPHOPHORA WILLIAMSII</a:t>
            </a:r>
            <a:r>
              <a:rPr lang="es-MX" b="1" smtClean="0">
                <a:solidFill>
                  <a:srgbClr val="003366"/>
                </a:solidFill>
              </a:rPr>
              <a:t>: PLANTA VENENOSA.</a:t>
            </a:r>
            <a:endParaRPr lang="es-ES" b="1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chemeClr val="hlink"/>
                </a:solidFill>
              </a:rPr>
              <a:t>PERTENECE A LA FAMILIA DE LAS CACTÁCEAS (CACTACEAE)</a:t>
            </a:r>
            <a:r>
              <a:rPr lang="es-MX" b="1" smtClean="0">
                <a:solidFill>
                  <a:schemeClr val="hlink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EL FARMACOLOGO LUDWING LEWIN DESCUBRE EN MEXICO EL CONSUMO DE LA RAIZ DEL CACTUS “EL PEYOTL POR LOS INDIOS.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endParaRPr lang="es-ES" b="1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3716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</a:rPr>
              <a:t>LOS INDÍGENAS AMERICANOS UTILIZAN EL PEYOTE DESDE LA ÉPOCA PREHISPÁNICA COMO PARTE DE SUS RITOS RELIGIOSOS, Y ATRIBUYEN RELEVANCIA ESPIRITUAL A LAS ALUCINACIONES QUE PROVOCA</a:t>
            </a:r>
            <a:r>
              <a:rPr lang="es-ES" sz="3200">
                <a:solidFill>
                  <a:srgbClr val="003399"/>
                </a:solidFill>
              </a:rPr>
              <a:t>. </a:t>
            </a:r>
            <a:endParaRPr lang="es-ES" sz="32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HAVELLOCK ELLIS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REALIZA EXPERIMENTOS CON LA </a:t>
            </a:r>
            <a:r>
              <a:rPr lang="es-MX" sz="3600" smtClean="0">
                <a:solidFill>
                  <a:srgbClr val="555443"/>
                </a:solidFill>
                <a:latin typeface="Arial Black" pitchFamily="34" charset="0"/>
              </a:rPr>
              <a:t>MESCALINA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 PRINCIPIO ACTIVO DEL PEYOTL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DESCUBRIENDO QUE ESTA  PRODUCIA ALTERACIONES DE LA CONCIENCIA.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886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CONTIENE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(9)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ALCALOIDES, ENTRE ELLOS LA MESCALINA, EL MÁS ACTIVO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 LA PERCEPCIÓN Y PRODUCE ALUCINACIONES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COLORES VIVOS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ALTERACIÓN DEL SENTIDO DEL TIEMPO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 A VECES, SENSACIÓN DE ANSIEDAD. </a:t>
            </a:r>
            <a:r>
              <a:rPr lang="es-ES" sz="2800" smtClean="0">
                <a:solidFill>
                  <a:srgbClr val="555443"/>
                </a:solidFill>
                <a:latin typeface="Arial Black" pitchFamily="34" charset="0"/>
              </a:rPr>
              <a:t>NO CREA HÁBITO,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AUNQUE EL CONSUMO DE LA DROGA IMPURA O EN GRANDES DOSIS PUEDE PROVOCAR EFECTOS TÓXICOS, CO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N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NÁUSEAS Y DEPRESIÓN RESPIRATORIA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endParaRPr lang="es-ES" sz="28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21507" name="Text Box 1030"/>
          <p:cNvSpPr txBox="1">
            <a:spLocks noChangeArrowheads="1"/>
          </p:cNvSpPr>
          <p:nvPr/>
        </p:nvSpPr>
        <p:spPr bwMode="auto">
          <a:xfrm>
            <a:off x="12954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200">
                <a:solidFill>
                  <a:srgbClr val="000066"/>
                </a:solidFill>
                <a:latin typeface="Arial Black" pitchFamily="34" charset="0"/>
              </a:rPr>
              <a:t>LAS ARÉOLAS DE ESTE CACTUS ACUMULAN MESCALINA,</a:t>
            </a:r>
            <a:r>
              <a:rPr lang="es-MX" sz="320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sz="3200">
                <a:solidFill>
                  <a:srgbClr val="555443"/>
                </a:solidFill>
                <a:latin typeface="Arial Black" pitchFamily="34" charset="0"/>
              </a:rPr>
              <a:t>CUANDO SE CONSUMEN DESECADAS, EN INFUSIÓN O PULVERIZADAS EN CÁPSULAS, LA MESCALINA QUE CONTIENEN ACTÚA COMO ALUCINÓGENO.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TOXICOMANIAS III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endParaRPr lang="es-ES" sz="2800" b="1" smtClean="0">
              <a:solidFill>
                <a:srgbClr val="003366"/>
              </a:solidFill>
            </a:endParaRPr>
          </a:p>
        </p:txBody>
      </p:sp>
      <p:sp>
        <p:nvSpPr>
          <p:cNvPr id="22532" name="Rectangle 1028"/>
          <p:cNvSpPr>
            <a:spLocks noChangeArrowheads="1"/>
          </p:cNvSpPr>
          <p:nvPr/>
        </p:nvSpPr>
        <p:spPr bwMode="auto">
          <a:xfrm>
            <a:off x="361950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2"/>
          <a:stretch>
            <a:fillRect/>
          </a:stretch>
        </p:blipFill>
        <p:spPr bwMode="auto">
          <a:xfrm>
            <a:off x="1600200" y="2057400"/>
            <a:ext cx="2787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030"/>
          <p:cNvSpPr>
            <a:spLocks noChangeArrowheads="1"/>
          </p:cNvSpPr>
          <p:nvPr/>
        </p:nvSpPr>
        <p:spPr bwMode="auto">
          <a:xfrm>
            <a:off x="354330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5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>
            <a:fillRect/>
          </a:stretch>
        </p:blipFill>
        <p:spPr bwMode="auto">
          <a:xfrm>
            <a:off x="4648200" y="2057400"/>
            <a:ext cx="426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032"/>
          <p:cNvSpPr txBox="1">
            <a:spLocks noChangeArrowheads="1"/>
          </p:cNvSpPr>
          <p:nvPr/>
        </p:nvSpPr>
        <p:spPr bwMode="auto">
          <a:xfrm>
            <a:off x="1524000" y="5867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PITA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  <p:sp>
        <p:nvSpPr>
          <p:cNvPr id="22537" name="Text Box 1033"/>
          <p:cNvSpPr txBox="1">
            <a:spLocks noChangeArrowheads="1"/>
          </p:cNvSpPr>
          <p:nvPr/>
        </p:nvSpPr>
        <p:spPr bwMode="auto">
          <a:xfrm>
            <a:off x="4648200" y="5867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AGAVE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0000"/>
                </a:solidFill>
                <a:latin typeface="Arial Black" pitchFamily="34" charset="0"/>
              </a:rPr>
              <a:t>MEZCAL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(DEL NÁHUATL 'MEZCALLI'), </a:t>
            </a:r>
            <a:r>
              <a:rPr lang="es-ES" smtClean="0">
                <a:solidFill>
                  <a:srgbClr val="555443"/>
                </a:solidFill>
                <a:latin typeface="Arial Black" pitchFamily="34" charset="0"/>
              </a:rPr>
              <a:t>LICOR ALCOHÓLICO QUE SE EXTRAE DE LA CABEZA O PENCA DE ALGUNAS ESPECIES DE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</a:rPr>
              <a:t>MAGUAY O AGAVE</a:t>
            </a: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 O PITA</a:t>
            </a:r>
            <a:r>
              <a:rPr lang="es-MX" smtClean="0">
                <a:solidFill>
                  <a:srgbClr val="555443"/>
                </a:solidFill>
                <a:latin typeface="Arial Black" pitchFamily="34" charset="0"/>
              </a:rPr>
              <a:t>:.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COMO EL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MEXICANA,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DESIPIENS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O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WIXLINZENI</a:t>
            </a:r>
            <a:r>
              <a:rPr lang="es-ES" i="1" smtClean="0">
                <a:solidFill>
                  <a:srgbClr val="990033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endParaRPr lang="es-ES" b="1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EL PROCEDIMIENTO DE EXTRACCIÓN ES MEDIANTE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MACERA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FERMENTA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EN CRIBAS DE CUERO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LUEGO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SE DESTILA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PARA OBTENER MEZCAL QUE, A SU VEZ, SE REFINA PARA CONSEGUIR EL TEQUILA, QUE ES UN AGUARDIENTE DE MEZCAL.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r>
              <a:rPr lang="es-MX" b="1" smtClean="0">
                <a:solidFill>
                  <a:srgbClr val="990033"/>
                </a:solidFill>
              </a:rPr>
              <a:t>EL </a:t>
            </a:r>
            <a:r>
              <a:rPr lang="es-ES" b="1" smtClean="0">
                <a:solidFill>
                  <a:srgbClr val="990033"/>
                </a:solidFill>
              </a:rPr>
              <a:t>COCIMIENTO DE LA PENCA</a:t>
            </a:r>
            <a:r>
              <a:rPr lang="es-MX" b="1" smtClean="0">
                <a:solidFill>
                  <a:srgbClr val="990033"/>
                </a:solidFill>
              </a:rPr>
              <a:t> O PIÑA</a:t>
            </a:r>
            <a:r>
              <a:rPr lang="es-ES" b="1" smtClean="0">
                <a:solidFill>
                  <a:srgbClr val="990033"/>
                </a:solidFill>
              </a:rPr>
              <a:t> Y SU DESTILACIÓN SE LLEVA A CABO </a:t>
            </a:r>
            <a:r>
              <a:rPr lang="es-MX" b="1" smtClean="0">
                <a:solidFill>
                  <a:srgbClr val="990033"/>
                </a:solidFill>
              </a:rPr>
              <a:t>E</a:t>
            </a:r>
            <a:r>
              <a:rPr lang="es-ES" b="1" smtClean="0">
                <a:solidFill>
                  <a:srgbClr val="990033"/>
                </a:solidFill>
              </a:rPr>
              <a:t>N ALAMBIQUES.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990033"/>
                </a:solidFill>
              </a:rPr>
              <a:t>SE LE DAN DIVERSOS NOMBRES: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MEZCAL</a:t>
            </a:r>
            <a:r>
              <a:rPr lang="es-MX" b="1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O MEXCAE</a:t>
            </a:r>
            <a:r>
              <a:rPr lang="es-ES" b="1" smtClean="0">
                <a:solidFill>
                  <a:srgbClr val="003366"/>
                </a:solidFill>
              </a:rPr>
              <a:t> EN LOS ESTADOS DE OAXACA Y PUEBLA;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ROMITERO</a:t>
            </a:r>
            <a:r>
              <a:rPr lang="es-ES" b="1" smtClean="0">
                <a:solidFill>
                  <a:srgbClr val="003366"/>
                </a:solidFill>
              </a:rPr>
              <a:t> EN LA REGIÓN DE CHIAPAS;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TEQUILA</a:t>
            </a:r>
            <a:r>
              <a:rPr lang="es-ES" b="1" smtClean="0">
                <a:solidFill>
                  <a:srgbClr val="003366"/>
                </a:solidFill>
              </a:rPr>
              <a:t> EN LA REGIÓN DE JALISCO, DEL </a:t>
            </a:r>
            <a:r>
              <a:rPr lang="es-ES" b="1" i="1" smtClean="0">
                <a:solidFill>
                  <a:srgbClr val="003366"/>
                </a:solidFill>
              </a:rPr>
              <a:t>AGAVE TEQUILANA.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0066"/>
                </a:solidFill>
                <a:latin typeface="Arial Black" pitchFamily="34" charset="0"/>
              </a:rPr>
              <a:t>TÉRMINO GÉNERICO PARA DESCRIBIR UNA DROGA ESPECÍFICA:</a:t>
            </a: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B-FENILISOPROPILAMINA</a:t>
            </a:r>
            <a:r>
              <a:rPr lang="es-MX" sz="4000" smtClean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SON SIMILARES A LAS CATECOLAMINAS “ADRENALINA Y NORADRENALINA”. EN SUS EFECTOS SOBRE EL S.N.C.</a:t>
            </a:r>
          </a:p>
          <a:p>
            <a:pPr eaLnBrk="1" hangingPunct="1"/>
            <a:endParaRPr lang="es-MX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</a:rPr>
              <a:t>LOS EFECTOS CLÍNICOS SE DEBEN A: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SIMPATICOMIMÉTICA.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DOPAMINÉRGICA.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SEROTONINÉRGICA.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HOSTORICIDAD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1887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SINTETIZA LA ANFETAMINA.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1932 SALE AL MERCADO POR PRIMERA VEZ EN FORMA DE INHALADORES NASALES DE BENCENDRINA.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OBSERVA SU POTENTE EFECTO EXCITADOR DEL S.N.C.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HISTORICIDAD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1946 SE DÁ UN ELEVADO CONSUMO DURANTE LA SEGUNDA GUERRA MUNDIAL Y SE MANTIENE HASTA LOS AÑOS 60.</a:t>
            </a:r>
          </a:p>
          <a:p>
            <a:pPr algn="just" eaLnBrk="1" hangingPunct="1"/>
            <a:r>
              <a:rPr lang="es-MX" smtClean="0">
                <a:solidFill>
                  <a:srgbClr val="332084"/>
                </a:solidFill>
                <a:latin typeface="Arial Black" pitchFamily="34" charset="0"/>
              </a:rPr>
              <a:t>AÑO 1970 SE COLOCAN LAS ANFETAMINAS EN LA CLASE II DE LA CLASIFICACIÓN TOXICOLÓGICA.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A. NEUROLOGICOS: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MIDRIASIS.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PILOERECCIÓN. DIAFORESIS.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INQUIETUD. DELIRIO.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COREATETOSIS. PSICOSIS.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SÍNDROME EXTRAPIRAMIDAL.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VASCULITIS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HEMORRAGIA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COMA.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B. CARDIVASCULARES: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RUBOR. TAQUICARDIA.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ARRITMIA. HIPERTENSIÓN.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INFARTO DE MIOCARDIO.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COLAPSO CIRCULATORIO.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POLIARTRITIS NODOSA.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CARDIOMIOPATIA AGUDA Y CRÓNICA.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chemeClr val="hlink"/>
                </a:solidFill>
                <a:latin typeface="Arial Black" pitchFamily="34" charset="0"/>
              </a:rPr>
              <a:t>DROGAS PSICODÉLICAS: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5123" name="Picture 6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495800" y="3429000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C.GASTRINTESTINALES Y URINARIOS: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NAUSEAS. VÓMITOS. DIARREA.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INCREMENTO DEL TONO DEL ESFINTER. DISURIA.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RETENCIÓN URINARIA AGUDA.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MICCIÓN DIFICIL.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C.OTROS: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HIPERPIREXIA.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RABDOMIOLISIS.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COAGULOPATÍAS. LEUCOCITOSIS.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EDEMA AGUDO DE PULMÓN.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ELEVADAS CONCENTRACIONES DE TIROXINA.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DISMINUYE EL APETITO.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2A1A64"/>
                </a:solidFill>
              </a:rPr>
              <a:t>TENSIÓN ARTERIAL</a:t>
            </a:r>
            <a:endParaRPr lang="es-ES" b="1" smtClean="0">
              <a:solidFill>
                <a:srgbClr val="2A1A64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7620000" cy="5562600"/>
          </a:xfrm>
        </p:spPr>
        <p:txBody>
          <a:bodyPr/>
          <a:lstStyle/>
          <a:p>
            <a:pPr eaLnBrk="1" hangingPunct="1"/>
            <a:r>
              <a:rPr lang="es-MX" sz="2400" b="1" smtClean="0">
                <a:solidFill>
                  <a:srgbClr val="2727FF"/>
                </a:solidFill>
                <a:latin typeface="Arial Black" pitchFamily="34" charset="0"/>
              </a:rPr>
              <a:t>MEDICIÓN DE LA PRESIÓN MÁXIMA O SISTÓLICA Y MINIMA O DIASTÓLICA.</a:t>
            </a:r>
            <a:endParaRPr lang="es-ES" sz="2400" b="1" smtClean="0">
              <a:solidFill>
                <a:srgbClr val="2727FF"/>
              </a:solidFill>
              <a:latin typeface="Arial Black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14600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4821" name="Picture 5" descr="http://www.tuotromedico.com/imagenes/tenart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74676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6200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LA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 TA NORMAL ES 120/80 mm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/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Hg. ESTO SIGNIFICA QUE EL CORAZÓN EJERCE UNA PRESIÓN MÁXIMA DE 120 mm Hg DURANTE LA SÍSTOLE O FASE DE BOMBEO, Y E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 EN REPOSO, 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(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FASE DIASTÓLICA O DE RELLENO</a:t>
            </a:r>
            <a:r>
              <a:rPr lang="es-MX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)</a:t>
            </a:r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, TIENE UNA PRESIÓN DE 80 mm Hg. </a:t>
            </a:r>
            <a:r>
              <a:rPr lang="es-ES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(LA PRESIÓN DEL CORAZÓN ES</a:t>
            </a:r>
            <a:r>
              <a:rPr lang="es-MX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 =</a:t>
            </a:r>
            <a:r>
              <a:rPr lang="es-ES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ES" smtClean="0">
                <a:solidFill>
                  <a:srgbClr val="7637F5"/>
                </a:solidFill>
                <a:latin typeface="Arial Black" pitchFamily="34" charset="0"/>
                <a:cs typeface="Arial" charset="0"/>
              </a:rPr>
              <a:t> LA DE TODAS LAS ARTERIAS DEL ORGANISMO).</a:t>
            </a:r>
            <a:endParaRPr lang="es-ES" smtClean="0">
              <a:solidFill>
                <a:srgbClr val="7637F5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620000" cy="45720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0098"/>
                </a:solidFill>
                <a:latin typeface="Arial Black" pitchFamily="34" charset="0"/>
                <a:cs typeface="Arial" charset="0"/>
              </a:rPr>
              <a:t>LA TA VIENE DETERMINADA POR DOS FACTORES PRINCIPALES ENTRE  OTROS: </a:t>
            </a:r>
            <a:endParaRPr lang="es-ES" smtClean="0">
              <a:solidFill>
                <a:srgbClr val="00009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1.</a:t>
            </a:r>
            <a:r>
              <a:rPr lang="es-MX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LA CANTIDAD DE SANGRE QUE CIRCULA, Y </a:t>
            </a:r>
            <a:endParaRPr lang="es-ES" smtClean="0">
              <a:solidFill>
                <a:srgbClr val="2727FF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s-MX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2727FF"/>
                </a:solidFill>
                <a:latin typeface="Arial Black" pitchFamily="34" charset="0"/>
                <a:cs typeface="Arial" charset="0"/>
              </a:rPr>
              <a:t>EL CALIBRE DE LAS ARTERIAS POR LAS QUE CIRCULA.</a:t>
            </a:r>
            <a:endParaRPr lang="es-ES" smtClean="0">
              <a:solidFill>
                <a:srgbClr val="2727FF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620000" cy="30480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EN GENERAL, 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 MÁS VOLUMEN DE SANGRE CIRCULANTE 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Y 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MENOR  DIÁMETRO POR EL QUE CIRCULA ESE VOLUMEN, MAYOR ES LA T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ENSIÓN 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MX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RTERIAL</a:t>
            </a:r>
            <a:r>
              <a:rPr lang="es-ES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.</a:t>
            </a:r>
            <a:endParaRPr lang="es-ES" smtClean="0">
              <a:solidFill>
                <a:srgbClr val="332084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TENSIÓN </a:t>
            </a:r>
            <a:r>
              <a:rPr lang="es-MX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O PRESIÓN ARTERIAL </a:t>
            </a:r>
            <a:r>
              <a:rPr lang="es-ES" sz="2800" b="1" u="sng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  <a:hlinkClick r:id="rId2"/>
              </a:rPr>
              <a:t>NORMAL</a:t>
            </a:r>
            <a:r>
              <a:rPr lang="es-E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MX" sz="2800" smtClean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620000" cy="48768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LOS RIÑONES CONTROLAN EL VOLUMEN DE AGUA CIRCULANTE Y LA CANTIDAD DE SAL QUE CONTIENE EL CUERPO. </a:t>
            </a:r>
            <a:endParaRPr lang="es-MX" sz="2800" smtClean="0">
              <a:solidFill>
                <a:srgbClr val="332084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/>
            <a:r>
              <a:rPr lang="es-ES" sz="280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CUANTA MÁS SAL EN EL CUERPO, MÁS AGUA SE RETIENE EN LA CIRCULACIÓN, Y MÁS  AUMENTA LA TA, LO CUAL  AUMENTA LA TENDENCIA DE LAS ARTERIAS A  ESTRECHA</a:t>
            </a:r>
            <a:r>
              <a:rPr lang="es-MX" sz="280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R</a:t>
            </a:r>
            <a:r>
              <a:rPr lang="es-ES" sz="280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MX" sz="2800" smtClean="0">
                <a:solidFill>
                  <a:srgbClr val="332084"/>
                </a:solidFill>
                <a:latin typeface="Arial Black" pitchFamily="34" charset="0"/>
                <a:cs typeface="Arial" charset="0"/>
              </a:rPr>
              <a:t>E.</a:t>
            </a:r>
            <a:r>
              <a:rPr lang="es-ES" sz="2800" b="1" smtClean="0">
                <a:solidFill>
                  <a:srgbClr val="2727FF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609600"/>
          </a:xfrm>
        </p:spPr>
        <p:txBody>
          <a:bodyPr/>
          <a:lstStyle/>
          <a:p>
            <a:pPr algn="ctr" eaLnBrk="1" hangingPunct="1"/>
            <a:r>
              <a:rPr lang="es-ES" sz="2800" b="1" smtClean="0">
                <a:solidFill>
                  <a:srgbClr val="9E0A31"/>
                </a:solidFill>
                <a:cs typeface="Arial" charset="0"/>
              </a:rPr>
              <a:t>TENSIÓN ALTA O HIPERTENSIÓN (HTA)</a:t>
            </a:r>
            <a:endParaRPr lang="es-MX" sz="2800" b="1" smtClean="0">
              <a:solidFill>
                <a:srgbClr val="9E0A31"/>
              </a:solidFill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620000" cy="51054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TÉRMINO </a:t>
            </a:r>
            <a:r>
              <a:rPr lang="es-MX" sz="2800" b="1" smtClean="0">
                <a:solidFill>
                  <a:srgbClr val="000098"/>
                </a:solidFill>
                <a:cs typeface="Arial" charset="0"/>
              </a:rPr>
              <a:t>EXPRESIVO DE </a:t>
            </a:r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QUE LA SANGRE VIAJA POR LAS ARTERIAS A UNA PRESIÓN MAYOR QUE LA DESEABLE PARA LA SALUD.</a:t>
            </a:r>
            <a:endParaRPr lang="es-ES" sz="2800" b="1" smtClean="0">
              <a:solidFill>
                <a:srgbClr val="000098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PUEDE HABER MAREOS, EPISTAXIS, CEFALEAS, PERO NO SIEMPRE. LA MAYORÍA DE LOS AFECTADOS NO TIENEN SÍNTOMAS. </a:t>
            </a:r>
            <a:endParaRPr lang="es-ES" sz="2800" b="1" smtClean="0">
              <a:solidFill>
                <a:srgbClr val="000098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b="1" smtClean="0">
                <a:solidFill>
                  <a:srgbClr val="000098"/>
                </a:solidFill>
                <a:cs typeface="Arial" charset="0"/>
              </a:rPr>
              <a:t>LAS COMPLICACIONES SE DAN SOBRE EL SISTEMA CARDIOVASCULAR O EL RIÑÓN FUNDAMENTALMENTE</a:t>
            </a:r>
            <a:r>
              <a:rPr lang="es-ES" sz="2800" b="1" smtClean="0">
                <a:solidFill>
                  <a:srgbClr val="00009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38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4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VALORES NORMALES Y ELEVADOS DE TENSIÓN ARTERIAL</a:t>
            </a:r>
            <a:r>
              <a:rPr lang="es-ES" sz="32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MX" sz="3200" b="1" smtClean="0">
              <a:solidFill>
                <a:srgbClr val="9E0A3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s-MX" sz="2000" b="1" smtClean="0">
                <a:solidFill>
                  <a:schemeClr val="hlink"/>
                </a:solidFill>
                <a:latin typeface="Arial Black" pitchFamily="34" charset="0"/>
              </a:rPr>
              <a:t>VALORES NORMALES SISTÓLICOS Y DIASTÓLICOS EN LA MUJER SEGÚN LA EDAD</a:t>
            </a:r>
            <a:endParaRPr lang="es-ES" sz="2000" b="1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/>
        </p:nvGraphicFramePr>
        <p:xfrm>
          <a:off x="1295400" y="2314575"/>
          <a:ext cx="7772400" cy="4087813"/>
        </p:xfrm>
        <a:graphic>
          <a:graphicData uri="http://schemas.openxmlformats.org/drawingml/2006/table">
            <a:tbl>
              <a:tblPr/>
              <a:tblGrid>
                <a:gridCol w="1254125"/>
                <a:gridCol w="1503363"/>
                <a:gridCol w="1509712"/>
                <a:gridCol w="1749425"/>
                <a:gridCol w="1755775"/>
              </a:tblGrid>
              <a:tr h="701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EDAD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16-18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100-130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19-24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100-130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25-29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102-130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60-86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92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30-39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105-130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65-90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98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4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VALORES NORMALES Y ELEVADOS DE TENSIÓN ARTERIAL</a:t>
            </a:r>
            <a:r>
              <a:rPr lang="es-ES" sz="3200" b="1" smtClean="0">
                <a:solidFill>
                  <a:srgbClr val="9E0A3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MX" sz="3200" b="1" smtClean="0">
              <a:solidFill>
                <a:srgbClr val="9E0A3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620000" cy="5181600"/>
          </a:xfrm>
        </p:spPr>
        <p:txBody>
          <a:bodyPr/>
          <a:lstStyle/>
          <a:p>
            <a:pPr eaLnBrk="1" hangingPunct="1"/>
            <a:r>
              <a:rPr lang="es-MX" sz="2000" b="1" smtClean="0">
                <a:solidFill>
                  <a:schemeClr val="hlink"/>
                </a:solidFill>
                <a:latin typeface="Arial Black" pitchFamily="34" charset="0"/>
              </a:rPr>
              <a:t>VALORES NORMALES SISTÓLICOS Y DIASTÓLICOS EN EL HOMBRE SEGÚN LA EDAD</a:t>
            </a:r>
            <a:endParaRPr lang="es-ES" sz="2000" b="1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/>
        </p:nvGraphicFramePr>
        <p:xfrm>
          <a:off x="1295400" y="1981200"/>
          <a:ext cx="7772400" cy="4087813"/>
        </p:xfrm>
        <a:graphic>
          <a:graphicData uri="http://schemas.openxmlformats.org/drawingml/2006/table">
            <a:tbl>
              <a:tblPr/>
              <a:tblGrid>
                <a:gridCol w="1254125"/>
                <a:gridCol w="1503363"/>
                <a:gridCol w="1509712"/>
                <a:gridCol w="1749425"/>
                <a:gridCol w="1755775"/>
              </a:tblGrid>
              <a:tr h="701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EDAD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DIASTOLICA ANORMAL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16-18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105-135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145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60-86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19-24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105-140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62-88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25-29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108-140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150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65-90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96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30-39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110-145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160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68-92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27FF"/>
                          </a:solidFill>
                          <a:effectLst/>
                          <a:latin typeface="Arial" charset="0"/>
                        </a:rPr>
                        <a:t>40-49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2727FF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8"/>
                          </a:solidFill>
                          <a:effectLst/>
                          <a:latin typeface="Arial" charset="0"/>
                        </a:rPr>
                        <a:t>110-155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8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52600"/>
            <a:ext cx="7924800" cy="3733800"/>
          </a:xfrm>
        </p:spPr>
        <p:txBody>
          <a:bodyPr/>
          <a:lstStyle/>
          <a:p>
            <a:pPr algn="just" eaLnBrk="1" hangingPunct="1"/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DESARRO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LLAN</a:t>
            </a: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PARA TRATAR A LOS PACIENTES CON TRASTORNOS MENTALES. 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/>
            </a:r>
            <a:b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</a:b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EJERCEN SU ACCIÓN MODIFICANDO CIERTOS PROCESOS BIOQUÍMICOS O FISIOLÓGICOS CEREBRALES.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MX" sz="280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s-MX" sz="2800" smtClean="0">
                <a:solidFill>
                  <a:srgbClr val="000000"/>
                </a:solidFill>
                <a:cs typeface="Arial" charset="0"/>
              </a:rPr>
            </a:b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1219200" y="381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sp>
        <p:nvSpPr>
          <p:cNvPr id="43011" name="Rectangle 1028"/>
          <p:cNvSpPr>
            <a:spLocks noChangeArrowheads="1"/>
          </p:cNvSpPr>
          <p:nvPr/>
        </p:nvSpPr>
        <p:spPr bwMode="auto">
          <a:xfrm>
            <a:off x="1295400" y="5334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1200">
                <a:solidFill>
                  <a:srgbClr val="000000"/>
                </a:solidFill>
                <a:latin typeface="Times New Roman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algn="ctr" eaLnBrk="0" hangingPunct="0"/>
            <a:r>
              <a:rPr lang="es-ES" sz="3600" u="sng">
                <a:solidFill>
                  <a:srgbClr val="FF0000"/>
                </a:solidFill>
                <a:latin typeface="Arial Black" pitchFamily="34" charset="0"/>
                <a:cs typeface="Times New Roman" charset="0"/>
              </a:rPr>
              <a:t>PRESIÓN ARTERIAL ALTA </a:t>
            </a:r>
            <a:endParaRPr lang="es-MX" sz="3600" u="sng">
              <a:solidFill>
                <a:srgbClr val="FF0000"/>
              </a:solidFill>
              <a:latin typeface="Arial Black" pitchFamily="34" charset="0"/>
              <a:cs typeface="Times New Roman" charset="0"/>
            </a:endParaRPr>
          </a:p>
          <a:p>
            <a:pPr algn="ctr" eaLnBrk="0" hangingPunct="0"/>
            <a:r>
              <a:rPr lang="es-ES" sz="3600" u="sng">
                <a:solidFill>
                  <a:srgbClr val="FF0000"/>
                </a:solidFill>
                <a:latin typeface="Arial Black" pitchFamily="34" charset="0"/>
                <a:cs typeface="Times New Roman" charset="0"/>
              </a:rPr>
              <a:t> LA MUERTE SILENCIOSA</a:t>
            </a:r>
            <a:r>
              <a:rPr lang="es-ES" sz="3600"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>DIVISIÓN DEL TRABAJO</a:t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981200"/>
            <a:ext cx="7772400" cy="4648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1219200" y="381000"/>
          <a:ext cx="7924800" cy="644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Fotografía de Photo Editor" r:id="rId3" imgW="4563112" imgH="3010320" progId="MSPhotoEd.3">
                  <p:embed/>
                </p:oleObj>
              </mc:Choice>
              <mc:Fallback>
                <p:oleObj name="Fotografía de Photo Editor" r:id="rId3" imgW="4563112" imgH="301032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192" r="9616"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924800" cy="644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295400" y="5730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>
                <a:solidFill>
                  <a:schemeClr val="hlink"/>
                </a:solidFill>
                <a:latin typeface="Arial Black" pitchFamily="34" charset="0"/>
              </a:rPr>
              <a:t>SISTEMA NERVIOSO</a:t>
            </a:r>
            <a:endParaRPr lang="es-ES">
              <a:solidFill>
                <a:schemeClr val="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1219200" y="381000"/>
          <a:ext cx="4191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Fotografía de Photo Editor" r:id="rId3" imgW="1924319" imgH="3134162" progId="MSPhotoEd.3">
                  <p:embed/>
                </p:oleObj>
              </mc:Choice>
              <mc:Fallback>
                <p:oleObj name="Fotografía de Photo Editor" r:id="rId3" imgW="1924319" imgH="31341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3773"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41910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198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/>
            </a:r>
            <a:br>
              <a:rPr lang="es-MX" sz="3200" b="1" smtClean="0">
                <a:solidFill>
                  <a:srgbClr val="CC3300"/>
                </a:solidFill>
              </a:rPr>
            </a:br>
            <a:endParaRPr lang="es-MX" sz="3200" b="1" smtClean="0">
              <a:solidFill>
                <a:srgbClr val="CC3300"/>
              </a:solidFill>
            </a:endParaRP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1219200" y="1219200"/>
          <a:ext cx="7924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Fotografía de Photo Editor" r:id="rId3" imgW="4772691" imgH="3200000" progId="MSPhotoEd.3">
                  <p:embed/>
                </p:oleObj>
              </mc:Choice>
              <mc:Fallback>
                <p:oleObj name="Fotografía de Photo Editor" r:id="rId3" imgW="4772691" imgH="32000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79248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1371600" y="4572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3200">
                <a:solidFill>
                  <a:srgbClr val="CC3300"/>
                </a:solidFill>
                <a:latin typeface="Arial Black" pitchFamily="34" charset="0"/>
              </a:rPr>
              <a:t>PARES CRANEALES</a:t>
            </a:r>
            <a:endParaRPr lang="es-ES" sz="3200">
              <a:solidFill>
                <a:srgbClr val="CC33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00200"/>
            <a:ext cx="7924800" cy="49530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LOS MENSAJES ENTRE LAS CÉLULAS NERVIOSAS (NEURONAS) SE TRANSMITEN 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ESTÍMULOS ELÉCTRICOS O QUÍMICOS. LAS NEURONAS NO ENTRAN EN CONTACTO DIRECTO ENTRE SÍ; EN LAS SINÁPSIS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(ESPACIO ENTRE LAS NEURONAS)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EL MENSAJE SE TRANSMITE POR SUSTANCIAS QUÍMICAS DENOMINADAS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NEUROREGULADORES O NEUROTRANSMISORES.</a:t>
            </a:r>
            <a:r>
              <a:rPr lang="es-ES" sz="24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3810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 PSICOFÁRMACOS</a:t>
            </a:r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676400"/>
            <a:ext cx="7734300" cy="3962400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LA MAYORÍA DE LOS PSICOFÁRMACOS ACTÚAN ALTERANDO EL PROCESO DE NEUROTRANSMISIÓN. O MODIFICANDO LA PERMEABILIDAD DE LA MEMBRANA NEURONAL.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5334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chemeClr val="hlink"/>
                </a:solidFill>
                <a:latin typeface="Arial Black" pitchFamily="34" charset="0"/>
              </a:rPr>
              <a:t>DROGAS PSICODÉLICAS: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9219" name="Picture 1027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4495800" y="3429000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658100" cy="1219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AGENTES PSICOTICOMIMÉTICOS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es-MX" sz="2800" b="1" smtClean="0">
                <a:solidFill>
                  <a:srgbClr val="003366"/>
                </a:solidFill>
              </a:rPr>
              <a:t>ALUCINÓGENOS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SE OBSERVAN OBJETOS BRILLANTES RODEANDO AL INDIVIDUO.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SEGUIDOS DE SENSACIÓN DE ANGUSTIA.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VARIA LA DIMENSION DE ESPACIOS Y PAREDES.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SENSACIÓN DE DESPERSONALIZACIÓN. </a:t>
            </a:r>
            <a:r>
              <a:rPr lang="es-MX" sz="2000" b="1" smtClean="0">
                <a:solidFill>
                  <a:srgbClr val="003399"/>
                </a:solidFill>
              </a:rPr>
              <a:t>EL SUJETO SE SIENTE FUERA DE SI MISMO.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APARECEN IMÁGENES DE LA VIDA PASADA CON NITIDEZ.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FASES DE AGITACIÓN MOTRIZ.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LLEGANDO INCLUSO A LA AUTOAGRESIÓN.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990033"/>
                </a:solidFill>
              </a:rPr>
              <a:t>EL INDIVIDUO VE Y PIENSA DE SI MISMO Y DE LAS COSAS QUE LO RODEAN. </a:t>
            </a:r>
            <a:r>
              <a:rPr lang="es-MX" sz="2000" b="1" smtClean="0">
                <a:solidFill>
                  <a:srgbClr val="003366"/>
                </a:solidFill>
              </a:rPr>
              <a:t>“EFCTO ALUCINOGENO.”</a:t>
            </a:r>
            <a:endParaRPr lang="es-ES" sz="2000" b="1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914400"/>
          </a:xfrm>
        </p:spPr>
        <p:txBody>
          <a:bodyPr/>
          <a:lstStyle/>
          <a:p>
            <a:pPr algn="ctr" eaLnBrk="1" hangingPunct="1">
              <a:lnSpc>
                <a:spcPct val="75000"/>
              </a:lnSpc>
            </a:pPr>
            <a:r>
              <a:rPr lang="es-ES" sz="3600" b="1" smtClean="0">
                <a:solidFill>
                  <a:srgbClr val="FF0000"/>
                </a:solidFill>
                <a:cs typeface="Times New Roman" charset="0"/>
              </a:rPr>
              <a:t>DIETILAMIDA DEL ÁCIDO LISÉRGICO (LSD)</a:t>
            </a:r>
            <a:r>
              <a:rPr lang="es-ES" smtClean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s-ES" sz="1600" smtClean="0">
                <a:solidFill>
                  <a:srgbClr val="FF0000"/>
                </a:solidFill>
                <a:cs typeface="Times New Roman" charset="0"/>
              </a:rPr>
              <a:t>(1)</a:t>
            </a:r>
            <a:endParaRPr lang="es-MX" sz="1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FÁRMACO ALUCINÓGENO POTENTE, TAMBIÉN LLAMADO </a:t>
            </a:r>
            <a:r>
              <a:rPr lang="es-ES" sz="2800" b="1" i="1" smtClean="0">
                <a:solidFill>
                  <a:srgbClr val="003366"/>
                </a:solidFill>
                <a:cs typeface="Times New Roman" charset="0"/>
              </a:rPr>
              <a:t>COMPUESTO PSICODÉLICO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O PSICOFÁRMACO.</a:t>
            </a:r>
            <a:r>
              <a:rPr lang="es-ES" smtClean="0"/>
              <a:t> </a:t>
            </a:r>
            <a:endParaRPr lang="es-MX" smtClean="0"/>
          </a:p>
          <a:p>
            <a:pPr algn="just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SINTETIZADO EN SUIZA EN 1938 A PARTIR DEL ÁCIDO LISÉRGICO. COMPONENTE DEL MOHO DEL CORNEZUELO DEL CENTENO, HONGO QUE CRECE SOBRE EL GRANO DEL CENTENO.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endParaRPr lang="es-MX" sz="2400" b="1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8000"/>
                </a:solidFill>
                <a:latin typeface="Arial Black" pitchFamily="34" charset="0"/>
                <a:cs typeface="Times New Roman" charset="0"/>
              </a:rPr>
              <a:t>PRODUCE CAMBIOS ONÍRICOS EN EL HUMOR Y EL PENSAMIENTO, Y ALTERA LA PERCEPCIÓN DEL TIEMPO Y DEL ESPACIO.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 advAuto="0"/>
    </p:bldLst>
  </p:timing>
</p:sld>
</file>

<file path=ppt/theme/theme1.xml><?xml version="1.0" encoding="utf-8"?>
<a:theme xmlns:a="http://schemas.openxmlformats.org/drawingml/2006/main" name="Arenisca">
  <a:themeElements>
    <a:clrScheme name="Arenisca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Arenis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renisca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presentaciones\Arenisca.pot</Template>
  <TotalTime>569</TotalTime>
  <Words>1334</Words>
  <Application>Microsoft Office PowerPoint</Application>
  <PresentationFormat>Presentación en pantalla (4:3)</PresentationFormat>
  <Paragraphs>216</Paragraphs>
  <Slides>44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Arial</vt:lpstr>
      <vt:lpstr>Wingdings</vt:lpstr>
      <vt:lpstr>Calibri</vt:lpstr>
      <vt:lpstr>Arial Black</vt:lpstr>
      <vt:lpstr>Times New Roman</vt:lpstr>
      <vt:lpstr>AlgerianBasD</vt:lpstr>
      <vt:lpstr>Arial Unicode MS</vt:lpstr>
      <vt:lpstr>Arenisca</vt:lpstr>
      <vt:lpstr>Foto de Microsoft Photo Editor 3.0</vt:lpstr>
      <vt:lpstr>MEDICINA PREVENTIVA Y SOCIAL V</vt:lpstr>
      <vt:lpstr>TOXICOMANIAS III</vt:lpstr>
      <vt:lpstr>DROGAS PSICODÉLICAS:   TÉRMINO UTILIZADO DURANTE LA DÉCADA DE 1960 PARA REFERIRSE A LAS SUSTANCIAS QUE PRODUCÍAN CAMBIOS EN LA PERCEPCIÓN O EN EL HUMOR.</vt:lpstr>
      <vt:lpstr>SE DESARROLLAN PARA TRATAR A LOS PACIENTES CON TRASTORNOS MENTALES.  EJERCEN SU ACCIÓN MODIFICANDO CIERTOS PROCESOS BIOQUÍMICOS O FISIOLÓGICOS CEREBRALES.  </vt:lpstr>
      <vt:lpstr>LOS MENSAJES ENTRE LAS CÉLULAS NERVIOSAS (NEURONAS) SE TRANSMITEN POR ESTÍMULOS ELÉCTRICOS O QUÍMICOS. LAS NEURONAS NO ENTRAN EN CONTACTO DIRECTO ENTRE SÍ; EN LAS SINÁPSIS (ESPACIO ENTRE LAS NEURONAS) EL MENSAJE SE TRANSMITE POR SUSTANCIAS QUÍMICAS DENOMINADAS NEUROREGULADORES O NEUROTRANSMISORES. </vt:lpstr>
      <vt:lpstr>LA MAYORÍA DE LOS PSICOFÁRMACOS ACTÚAN ALTERANDO EL PROCESO DE NEUROTRANSMISIÓN. O MODIFICANDO LA PERMEABILIDAD DE LA MEMBRANA NEURONAL. </vt:lpstr>
      <vt:lpstr>DROGAS PSICODÉLICAS:   TÉRMINO UTILIZADO DURANTE LA DÉCADA DE 1960 PARA REFERIRSE A LAS SUSTANCIAS QUE PRODUCÍAN CAMBIOS EN LA PERCEPCIÓN O EN EL HUMOR.</vt:lpstr>
      <vt:lpstr>AGENTES PSICOTICOMIMÉTICOS</vt:lpstr>
      <vt:lpstr>DIETILAMIDA DEL ÁCIDO LISÉRGICO (LSD) (1)</vt:lpstr>
      <vt:lpstr>DIETILAMIDA DEL ÁCIDO LISÉRGICO (LSD) (2)</vt:lpstr>
      <vt:lpstr>DIETILAMIDA DEL ÁCIDO LISÉRGICO (LSD) (3)</vt:lpstr>
      <vt:lpstr>PSICOTICOMIMETICOS OTROS</vt:lpstr>
      <vt:lpstr>PSICOTICOMIMETICOS OTROS</vt:lpstr>
      <vt:lpstr>PEYOTE O PEYOTL</vt:lpstr>
      <vt:lpstr>PEYOTE</vt:lpstr>
      <vt:lpstr>PEYOTE</vt:lpstr>
      <vt:lpstr>PEYOTE O PEYOTL</vt:lpstr>
      <vt:lpstr>PEYOTE</vt:lpstr>
      <vt:lpstr>PEYOTE</vt:lpstr>
      <vt:lpstr>MEZCAL</vt:lpstr>
      <vt:lpstr>MEZCAL</vt:lpstr>
      <vt:lpstr>MEZCAL</vt:lpstr>
      <vt:lpstr>MEZCAL</vt:lpstr>
      <vt:lpstr>ANFETAMINAS</vt:lpstr>
      <vt:lpstr>ANFETAMINAS</vt:lpstr>
      <vt:lpstr>ANFETAMINAS HOSTORICIDAD</vt:lpstr>
      <vt:lpstr>ANFETAMINAS HISTORICIDAD</vt:lpstr>
      <vt:lpstr>ANFETAMINAS EFECTOS NEGATIVOS</vt:lpstr>
      <vt:lpstr>ANFETAMINAS EFECTOS NEGATIVOS</vt:lpstr>
      <vt:lpstr>ANFETAMINAS EFECTOS NEGATIVOS</vt:lpstr>
      <vt:lpstr>ANFETAMINAS EFECTOS NEGATIVOS</vt:lpstr>
      <vt:lpstr>TENSIÓN ARTERIAL</vt:lpstr>
      <vt:lpstr>TENSIÓN O PRESIÓN ARTERIAL NORMAL </vt:lpstr>
      <vt:lpstr>TENSIÓN O PRESIÓN ARTERIAL NORMAL </vt:lpstr>
      <vt:lpstr>TENSIÓN O PRESIÓN ARTERIAL NORMAL </vt:lpstr>
      <vt:lpstr>TENSIÓN O PRESIÓN ARTERIAL NORMAL </vt:lpstr>
      <vt:lpstr>TENSIÓN ALTA O HIPERTENSIÓN (HTA)</vt:lpstr>
      <vt:lpstr>VALORES NORMALES Y ELEVADOS DE TENSIÓN ARTERIAL.</vt:lpstr>
      <vt:lpstr>VALORES NORMALES Y ELEVADOS DE TENSIÓN ARTERIAL.</vt:lpstr>
      <vt:lpstr> </vt:lpstr>
      <vt:lpstr>DIVISIÓN DEL TRABAJO </vt:lpstr>
      <vt:lpstr> </vt:lpstr>
      <vt:lpstr> </vt:lpstr>
      <vt:lpstr> 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 Iván Salvatierra Guerra</dc:creator>
  <cp:lastModifiedBy>adm</cp:lastModifiedBy>
  <cp:revision>55</cp:revision>
  <dcterms:created xsi:type="dcterms:W3CDTF">2003-07-21T15:03:49Z</dcterms:created>
  <dcterms:modified xsi:type="dcterms:W3CDTF">2013-08-26T17:14:29Z</dcterms:modified>
</cp:coreProperties>
</file>