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74" d="100"/>
          <a:sy n="74" d="100"/>
        </p:scale>
        <p:origin x="-19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81DCB-47BB-44E5-8D45-20096844B47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423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A94816-0D64-4120-9283-CEEFC7F14AFB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95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74968-4822-4DB0-8150-A16B6BC0E5E2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287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79AD211-488A-4F7A-826E-35011A7A577D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90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E8846D-CBDE-449D-B188-753505E0806E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930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E56A9-0C34-4C56-9536-F2B8D1A68A43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82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847E7-FF2D-4067-B773-7736CD8298B3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76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4E7FC-9426-40D1-BBAC-81CB38E255E5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811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E5F46E-7EFA-4CD4-87E2-405D8022E97F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941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1E4982-FCE9-4681-8964-36D4325AF944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052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35284-41F4-44FA-BE42-5CD936092924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77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00049-6175-4011-886D-BEC6FFB4544B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51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51D8F4A-0D8E-4993-8F24-2C9FCE38FC97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s-ES" sz="4000">
                <a:solidFill>
                  <a:srgbClr val="993300"/>
                </a:solidFill>
                <a:latin typeface="Arial Black" pitchFamily="34" charset="0"/>
              </a:rPr>
              <a:t>MEDICINA PREVENTIVA Y SOCIAL</a:t>
            </a:r>
            <a:r>
              <a:rPr lang="es-ES_tradnl" sz="4000">
                <a:solidFill>
                  <a:srgbClr val="993300"/>
                </a:solidFill>
                <a:latin typeface="Arial Black" pitchFamily="34" charset="0"/>
              </a:rPr>
              <a:t> VI</a:t>
            </a:r>
            <a:endParaRPr lang="es-ES" sz="4000">
              <a:solidFill>
                <a:srgbClr val="993300"/>
              </a:solidFill>
              <a:latin typeface="Arial Black" pitchFamily="34" charset="0"/>
            </a:endParaRPr>
          </a:p>
        </p:txBody>
      </p:sp>
      <p:pic>
        <p:nvPicPr>
          <p:cNvPr id="3075" name="Picture 3" descr="j0286862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220788"/>
            <a:ext cx="6477000" cy="5713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152400"/>
            <a:ext cx="4267200" cy="762000"/>
          </a:xfrm>
        </p:spPr>
        <p:txBody>
          <a:bodyPr/>
          <a:lstStyle/>
          <a:p>
            <a:r>
              <a:rPr lang="es-ES" b="1">
                <a:solidFill>
                  <a:srgbClr val="FF3300"/>
                </a:solidFill>
                <a:cs typeface="Times New Roman" charset="0"/>
              </a:rPr>
              <a:t>URBANISMO: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458200" cy="5943600"/>
          </a:xfrm>
        </p:spPr>
        <p:txBody>
          <a:bodyPr/>
          <a:lstStyle/>
          <a:p>
            <a:pPr algn="ctr">
              <a:buFontTx/>
              <a:buNone/>
            </a:pPr>
            <a:r>
              <a:rPr lang="es-MX" sz="2800" b="1">
                <a:solidFill>
                  <a:srgbClr val="000066"/>
                </a:solidFill>
                <a:cs typeface="Times New Roman" charset="0"/>
              </a:rPr>
              <a:t>CATEDRAL DE SALAMANCA</a:t>
            </a:r>
            <a:endParaRPr lang="es-ES" sz="2800" b="1">
              <a:solidFill>
                <a:srgbClr val="000066"/>
              </a:solidFill>
              <a:cs typeface="Times New Roman" charset="0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876425" y="1404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54125"/>
            <a:ext cx="7239000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s-ES" b="1">
                <a:solidFill>
                  <a:srgbClr val="800000"/>
                </a:solidFill>
                <a:cs typeface="Times New Roman" charset="0"/>
              </a:rPr>
              <a:t>URBANISMO</a:t>
            </a:r>
            <a:endParaRPr lang="es-MX" b="1">
              <a:solidFill>
                <a:srgbClr val="800000"/>
              </a:solidFill>
              <a:cs typeface="Times New Roman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2578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s-MX" sz="2800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8.	</a:t>
            </a:r>
            <a:r>
              <a:rPr lang="es-ES" sz="2800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LA EMULACIÓN DEL CLASICISMO GRECORROMANO</a:t>
            </a:r>
            <a:r>
              <a:rPr lang="es-ES" sz="2800">
                <a:solidFill>
                  <a:schemeClr val="tx2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MX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POR EL RENECIMIE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NTO </a:t>
            </a:r>
            <a:r>
              <a:rPr lang="es-MX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EJEM.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LA PLAZA DE LA BASÍLICA DE SAN PEDRO DE ROMA Y LA PLAZA DE SAN MARCOS DE VENECIA</a:t>
            </a:r>
            <a:r>
              <a:rPr lang="es-MX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. 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EL DISEÑO URBANO DEL PLAN  LONDRES (1666) POR EL ARQUITECTO INGLÉS SIR CHRISTOPHER WREN, Y LAS CALLES DE KARLSRUHE Y MANNHEIM, EN ALEMANIA</a:t>
            </a:r>
            <a:r>
              <a:rPr lang="es-MX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, SON EJEMPLOS DE GRANDIOSIDAD DE LA ÉPOCA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.  </a:t>
            </a:r>
            <a:endParaRPr lang="es-MX" sz="2800">
              <a:solidFill>
                <a:srgbClr val="000066"/>
              </a:solidFill>
              <a:latin typeface="Arial Black" pitchFamily="34" charset="0"/>
            </a:endParaRPr>
          </a:p>
          <a:p>
            <a:pPr>
              <a:lnSpc>
                <a:spcPct val="90000"/>
              </a:lnSpc>
            </a:pPr>
            <a:endParaRPr lang="es-MX" sz="280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b="1">
                <a:solidFill>
                  <a:srgbClr val="800000"/>
                </a:solidFill>
                <a:latin typeface="Arial Black" pitchFamily="34" charset="0"/>
              </a:rPr>
              <a:t>BASÍLICA DE SAN PEDRO DE ROMA</a:t>
            </a:r>
            <a:r>
              <a:rPr lang="es-MX">
                <a:solidFill>
                  <a:srgbClr val="800000"/>
                </a:solidFill>
                <a:latin typeface="Arial Black" pitchFamily="34" charset="0"/>
              </a:rPr>
              <a:t>  </a:t>
            </a:r>
            <a:r>
              <a:rPr lang="es-MX" sz="2000" b="1">
                <a:solidFill>
                  <a:srgbClr val="800000"/>
                </a:solidFill>
                <a:latin typeface="Arial Black" pitchFamily="34" charset="0"/>
              </a:rPr>
              <a:t>MIGUEL ANGEL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4"/>
          <a:stretch>
            <a:fillRect/>
          </a:stretch>
        </p:blipFill>
        <p:spPr>
          <a:xfrm>
            <a:off x="0" y="1828800"/>
            <a:ext cx="9144000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2563"/>
            <a:ext cx="8686800" cy="1417637"/>
          </a:xfrm>
        </p:spPr>
        <p:txBody>
          <a:bodyPr/>
          <a:lstStyle/>
          <a:p>
            <a:r>
              <a:rPr lang="es-MX" sz="3200" b="1">
                <a:solidFill>
                  <a:srgbClr val="800000"/>
                </a:solidFill>
                <a:latin typeface="Arial Black" pitchFamily="34" charset="0"/>
              </a:rPr>
              <a:t>SAINT PAUL’S CATEDRAL EN LONDRES</a:t>
            </a:r>
            <a:r>
              <a:rPr lang="es-MX" sz="3200">
                <a:solidFill>
                  <a:srgbClr val="800000"/>
                </a:solidFill>
                <a:latin typeface="Arial Black" pitchFamily="34" charset="0"/>
              </a:rPr>
              <a:t/>
            </a:r>
            <a:br>
              <a:rPr lang="es-MX" sz="3200">
                <a:solidFill>
                  <a:srgbClr val="800000"/>
                </a:solidFill>
                <a:latin typeface="Arial Black" pitchFamily="34" charset="0"/>
              </a:rPr>
            </a:br>
            <a:r>
              <a:rPr lang="es-MX" sz="3200">
                <a:solidFill>
                  <a:srgbClr val="800000"/>
                </a:solidFill>
                <a:latin typeface="Arial Black" pitchFamily="34" charset="0"/>
              </a:rPr>
              <a:t>Christopher Wren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4"/>
          <a:stretch>
            <a:fillRect/>
          </a:stretch>
        </p:blipFill>
        <p:spPr>
          <a:xfrm>
            <a:off x="152400" y="1752600"/>
            <a:ext cx="8915400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s-ES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URBANISMO</a:t>
            </a:r>
            <a:r>
              <a:rPr lang="es-MX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:</a:t>
            </a:r>
            <a:r>
              <a:rPr lang="es-ES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4000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COMO TAL</a:t>
            </a:r>
            <a:endParaRPr lang="es-MX" sz="4000">
              <a:solidFill>
                <a:srgbClr val="800000"/>
              </a:solidFill>
              <a:latin typeface="Arial Black" pitchFamily="34" charset="0"/>
              <a:cs typeface="Times New Roman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5715000"/>
          </a:xfrm>
        </p:spPr>
        <p:txBody>
          <a:bodyPr/>
          <a:lstStyle/>
          <a:p>
            <a:pPr algn="just">
              <a:buFontTx/>
              <a:buNone/>
            </a:pPr>
            <a:r>
              <a:rPr lang="es-ES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EL TÉRMINO FUE FORMALIZADO</a:t>
            </a:r>
            <a:r>
              <a:rPr lang="es-ES" sz="40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AL FINALIZAR LA PRIMERA GUERRA MUNDIAL CUANDO SE DICTÓ LA LEY CONVIDE</a:t>
            </a:r>
            <a:r>
              <a:rPr lang="es-MX" sz="40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N</a:t>
            </a:r>
            <a:r>
              <a:rPr lang="es-ES" sz="40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T EN 1919.  </a:t>
            </a:r>
            <a:r>
              <a:rPr lang="es-MX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QUE </a:t>
            </a:r>
            <a:r>
              <a:rPr lang="es-ES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INTENTABA LA RECONSTRUCCIÓN PLANIFICADA DE LAS CIUDADES DESTRUIDAS DURANTE LA PRIMERA CONFLAGRACIÓN MUNDIAL.</a:t>
            </a:r>
            <a:r>
              <a:rPr lang="es-ES" sz="4000">
                <a:solidFill>
                  <a:schemeClr val="tx2"/>
                </a:solidFill>
                <a:cs typeface="Times New Roman" charset="0"/>
              </a:rPr>
              <a:t> </a:t>
            </a:r>
            <a:endParaRPr lang="es-MX" sz="4000">
              <a:solidFill>
                <a:schemeClr val="tx2"/>
              </a:solidFill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334963"/>
          </a:xfrm>
        </p:spPr>
        <p:txBody>
          <a:bodyPr/>
          <a:lstStyle/>
          <a:p>
            <a:r>
              <a:rPr lang="es-ES" sz="36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URBANISMO</a:t>
            </a:r>
            <a:endParaRPr lang="es-MX" sz="3600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839200" cy="5562600"/>
          </a:xfrm>
        </p:spPr>
        <p:txBody>
          <a:bodyPr/>
          <a:lstStyle/>
          <a:p>
            <a:pPr marL="457200" indent="-457200" algn="just">
              <a:lnSpc>
                <a:spcPct val="80000"/>
              </a:lnSpc>
            </a:pPr>
            <a:r>
              <a:rPr lang="es-ES" sz="2800" u="sng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I. LA ZONIFICACIÓN</a:t>
            </a:r>
            <a:r>
              <a:rPr lang="es-ES" sz="2800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:</a:t>
            </a:r>
            <a:r>
              <a:rPr lang="es-ES" sz="36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REPARTE LOS ESPACIOS EXISTENTES SEGÚN LAS FUNCIONES QUE HAN DE CUMPLIR.  </a:t>
            </a:r>
            <a:r>
              <a:rPr lang="es-ES" sz="24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ESTAS FUNCIONES PUEDEN SER:</a:t>
            </a:r>
          </a:p>
          <a:p>
            <a:pPr marL="457200" indent="-457200" algn="just">
              <a:lnSpc>
                <a:spcPct val="80000"/>
              </a:lnSpc>
            </a:pPr>
            <a:r>
              <a:rPr lang="es-ES" sz="2800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A.</a:t>
            </a:r>
            <a:r>
              <a:rPr lang="es-MX" sz="2800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Económicas</a:t>
            </a:r>
            <a:r>
              <a:rPr lang="es-ES" sz="2800" i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:</a:t>
            </a:r>
            <a:r>
              <a:rPr lang="es-ES" sz="3600" i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 </a:t>
            </a:r>
            <a:endParaRPr lang="es-MX" sz="3600" i="1">
              <a:solidFill>
                <a:srgbClr val="800000"/>
              </a:solidFill>
              <a:latin typeface="Arial Black" pitchFamily="34" charset="0"/>
              <a:cs typeface="Times New Roman" charset="0"/>
            </a:endParaRPr>
          </a:p>
          <a:p>
            <a:pPr marL="457200" indent="-457200" algn="just">
              <a:lnSpc>
                <a:spcPct val="80000"/>
              </a:lnSpc>
            </a:pPr>
            <a:r>
              <a:rPr lang="es-ES" sz="2000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a.-NUTRICIO.</a:t>
            </a:r>
            <a:endParaRPr lang="es-ES" sz="3600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  <a:p>
            <a:pPr marL="457200" indent="-457200" algn="just">
              <a:lnSpc>
                <a:spcPct val="80000"/>
              </a:lnSpc>
            </a:pPr>
            <a:r>
              <a:rPr lang="es-MX" sz="2000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b</a:t>
            </a:r>
            <a:r>
              <a:rPr lang="es-ES" sz="2000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-INDUSTRIAL.</a:t>
            </a:r>
          </a:p>
          <a:p>
            <a:pPr marL="457200" indent="-457200" algn="just">
              <a:lnSpc>
                <a:spcPct val="80000"/>
              </a:lnSpc>
            </a:pPr>
            <a:r>
              <a:rPr lang="es-ES" sz="2400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B. RESIDENCIALES:</a:t>
            </a:r>
          </a:p>
          <a:p>
            <a:pPr marL="457200" indent="-457200" algn="just">
              <a:lnSpc>
                <a:spcPct val="80000"/>
              </a:lnSpc>
            </a:pPr>
            <a:r>
              <a:rPr lang="es-MX" sz="2000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1</a:t>
            </a:r>
            <a:r>
              <a:rPr lang="es-ES" sz="2000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.-RESIDENCIALES.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</a:t>
            </a:r>
          </a:p>
          <a:p>
            <a:pPr marL="457200" indent="-457200" algn="just">
              <a:lnSpc>
                <a:spcPct val="80000"/>
              </a:lnSpc>
            </a:pPr>
            <a:r>
              <a:rPr lang="es-MX" sz="2000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2</a:t>
            </a:r>
            <a:r>
              <a:rPr lang="es-ES" sz="2000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.-RECREACIONALES.</a:t>
            </a:r>
            <a:endParaRPr lang="es-MX" sz="2000">
              <a:solidFill>
                <a:srgbClr val="000066"/>
              </a:solidFill>
              <a:latin typeface="Arial Black" pitchFamily="34" charset="0"/>
            </a:endParaRPr>
          </a:p>
          <a:p>
            <a:pPr marL="457200" indent="-457200" algn="just">
              <a:lnSpc>
                <a:spcPct val="80000"/>
              </a:lnSpc>
            </a:pPr>
            <a:r>
              <a:rPr lang="es-ES" sz="2400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C. LOS TRAZADOS URBANOS.</a:t>
            </a:r>
          </a:p>
          <a:p>
            <a:pPr marL="457200" indent="-457200" algn="just">
              <a:lnSpc>
                <a:spcPct val="80000"/>
              </a:lnSpc>
            </a:pPr>
            <a:r>
              <a:rPr lang="es-ES" sz="2000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1. VIALES.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 </a:t>
            </a:r>
            <a:r>
              <a:rPr lang="es-ES" sz="2000">
                <a:solidFill>
                  <a:schemeClr val="tx2"/>
                </a:solidFill>
                <a:cs typeface="Times New Roman" charset="0"/>
              </a:rPr>
              <a:t>.</a:t>
            </a:r>
          </a:p>
          <a:p>
            <a:pPr marL="457200" indent="-457200" algn="just">
              <a:lnSpc>
                <a:spcPct val="80000"/>
              </a:lnSpc>
            </a:pPr>
            <a:r>
              <a:rPr lang="es-ES" sz="2400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D. LOS SERVICIOS URBANOS</a:t>
            </a:r>
            <a:r>
              <a:rPr lang="es-ES" sz="2000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 </a:t>
            </a:r>
          </a:p>
          <a:p>
            <a:pPr marL="457200" indent="-457200" algn="just">
              <a:lnSpc>
                <a:spcPct val="80000"/>
              </a:lnSpc>
            </a:pPr>
            <a:r>
              <a:rPr lang="es-MX" sz="20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1. DE SUB-SUELO</a:t>
            </a:r>
          </a:p>
          <a:p>
            <a:pPr marL="457200" indent="-457200" algn="just">
              <a:lnSpc>
                <a:spcPct val="80000"/>
              </a:lnSpc>
            </a:pPr>
            <a:r>
              <a:rPr lang="es-MX" sz="20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2. DE SUELO.</a:t>
            </a:r>
          </a:p>
          <a:p>
            <a:pPr marL="457200" indent="-457200" algn="just">
              <a:lnSpc>
                <a:spcPct val="80000"/>
              </a:lnSpc>
            </a:pPr>
            <a:r>
              <a:rPr lang="es-MX" sz="20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3. DE VUELO Y MARITIMO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s-ES" b="1">
                <a:solidFill>
                  <a:srgbClr val="FF3300"/>
                </a:solidFill>
                <a:cs typeface="Times New Roman" charset="0"/>
              </a:rPr>
              <a:t>URBANISMO</a:t>
            </a:r>
            <a:endParaRPr lang="es-MX" b="1">
              <a:solidFill>
                <a:srgbClr val="FF3300"/>
              </a:solidFill>
              <a:cs typeface="Times New Roman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839200" cy="5562600"/>
          </a:xfrm>
        </p:spPr>
        <p:txBody>
          <a:bodyPr/>
          <a:lstStyle/>
          <a:p>
            <a:pPr algn="just"/>
            <a:r>
              <a:rPr lang="es-ES" sz="4000" b="1" u="sng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I. LA ZONIFICACIÓN</a:t>
            </a:r>
            <a:r>
              <a:rPr lang="es-ES" sz="4000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:</a:t>
            </a:r>
            <a:r>
              <a:rPr lang="es-ES" sz="44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 </a:t>
            </a:r>
          </a:p>
          <a:p>
            <a:pPr algn="just"/>
            <a:r>
              <a:rPr lang="es-ES" sz="3600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A.</a:t>
            </a:r>
            <a:r>
              <a:rPr lang="es-MX" sz="3600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3600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Económicas</a:t>
            </a:r>
            <a:r>
              <a:rPr lang="es-ES" sz="3600" b="1" i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:</a:t>
            </a:r>
            <a:r>
              <a:rPr lang="es-ES" sz="4400" b="1" i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 </a:t>
            </a:r>
            <a:endParaRPr lang="es-MX" sz="4400" b="1" i="1">
              <a:solidFill>
                <a:srgbClr val="800000"/>
              </a:solidFill>
              <a:latin typeface="Arial Black" pitchFamily="34" charset="0"/>
              <a:cs typeface="Times New Roman" charset="0"/>
            </a:endParaRPr>
          </a:p>
          <a:p>
            <a:pPr algn="just"/>
            <a:r>
              <a:rPr lang="es-ES" sz="2800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a.-Nutricio</a:t>
            </a:r>
            <a:r>
              <a:rPr lang="es-ES" sz="44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:</a:t>
            </a:r>
            <a:r>
              <a:rPr lang="es-ES" sz="44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ES EL PROPIAMENTE RURAL.  SIRVE PARA LA PRODUCCIÓN DE MATERIA PRIMA - GANADERÍA, AGRICULTURA, CAZA Y PESCA, MINERÍA, ECONOMÍA DEL AGUA Y ELECTRICIDAD</a:t>
            </a:r>
            <a:r>
              <a:rPr lang="es-ES" sz="28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.</a:t>
            </a:r>
          </a:p>
          <a:p>
            <a:pPr algn="just"/>
            <a:r>
              <a:rPr lang="es-MX" sz="2800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b</a:t>
            </a:r>
            <a:r>
              <a:rPr lang="es-ES" sz="2800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-INDUSTRIAL:</a:t>
            </a:r>
            <a:r>
              <a:rPr lang="es-ES" sz="36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DONDE SE TRANSFORMAN LAS MATERIAS PRIMAS</a:t>
            </a:r>
            <a:r>
              <a:rPr lang="es-ES" sz="2800">
                <a:solidFill>
                  <a:schemeClr val="tx2"/>
                </a:solidFill>
                <a:cs typeface="Times New Roman" charset="0"/>
              </a:rPr>
              <a:t>. </a:t>
            </a:r>
            <a:endParaRPr lang="es-MX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s-ES" b="1">
                <a:solidFill>
                  <a:srgbClr val="FF3300"/>
                </a:solidFill>
                <a:cs typeface="Times New Roman" charset="0"/>
              </a:rPr>
              <a:t>URBANISMO</a:t>
            </a:r>
            <a:endParaRPr lang="es-MX" b="1">
              <a:solidFill>
                <a:srgbClr val="FF3300"/>
              </a:solidFill>
              <a:cs typeface="Times New Roman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4876800"/>
          </a:xfrm>
        </p:spPr>
        <p:txBody>
          <a:bodyPr/>
          <a:lstStyle/>
          <a:p>
            <a:pPr algn="just"/>
            <a:r>
              <a:rPr lang="es-ES" sz="3600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B. RESIDENCIALES:</a:t>
            </a:r>
          </a:p>
          <a:p>
            <a:pPr algn="just"/>
            <a:r>
              <a:rPr lang="es-MX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1</a:t>
            </a:r>
            <a:r>
              <a:rPr lang="es-ES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.-RESIDENCIALES</a:t>
            </a:r>
            <a:r>
              <a:rPr lang="es-ES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PROPIAMENTE DICHAS O VIVIENDAS.</a:t>
            </a:r>
          </a:p>
          <a:p>
            <a:pPr algn="just"/>
            <a:r>
              <a:rPr lang="es-MX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2</a:t>
            </a:r>
            <a:r>
              <a:rPr lang="es-ES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.-RECREACIONALES</a:t>
            </a:r>
            <a:r>
              <a:rPr lang="es-ES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PARA EL REPOSO, PRÁCTICA DEPORTIVA, TURISMO, CULTIVO DEL OCIO Y PLENO BIENESTAR.</a:t>
            </a:r>
          </a:p>
          <a:p>
            <a:pPr>
              <a:buFontTx/>
              <a:buNone/>
            </a:pPr>
            <a:endParaRPr lang="es-MX" sz="440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s-ES" b="1">
                <a:solidFill>
                  <a:srgbClr val="FF3300"/>
                </a:solidFill>
                <a:cs typeface="Times New Roman" charset="0"/>
              </a:rPr>
              <a:t>URBANISMO</a:t>
            </a:r>
            <a:endParaRPr lang="es-MX" b="1">
              <a:solidFill>
                <a:srgbClr val="FF3300"/>
              </a:solidFill>
              <a:cs typeface="Times New Roman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15400" cy="5410200"/>
          </a:xfrm>
        </p:spPr>
        <p:txBody>
          <a:bodyPr/>
          <a:lstStyle/>
          <a:p>
            <a:pPr algn="just"/>
            <a:r>
              <a:rPr lang="es-ES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C. LOS TRAZADOS URBANOS:</a:t>
            </a:r>
            <a:r>
              <a:rPr lang="es-ES" sz="28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 BUSCAN UNA CONFIGURACIÓN PARA LA BUENA COMUNICACIÓN ENTRE TODOS LOS ESPACIOS.  DISEÑANDO VÍAS DE CIRCULACIÓN PRIMARIAS (ANCHAS Y RÁPIDAS);  PRINCIPALES Y SECUNDARIAS (O DE CIRCULACIÓN INTERNA ENTRE BARRIADAS Y PLAZAS).</a:t>
            </a:r>
            <a:endParaRPr lang="es-PA" sz="2800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  <a:p>
            <a:pPr algn="just"/>
            <a:r>
              <a:rPr lang="es-ES" sz="2800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A. VIALES</a:t>
            </a:r>
            <a:r>
              <a:rPr lang="es-ES" sz="28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COMO CALLES, CARRETERAS, FERROCARRILES, VÍAS NAVEGABLES, PUERTOS, AEROPUERTOS, CABLES DE ALTA TENSIÓN, TELÉFONOS.</a:t>
            </a:r>
          </a:p>
          <a:p>
            <a:pPr algn="just">
              <a:buFontTx/>
              <a:buNone/>
            </a:pPr>
            <a:endParaRPr lang="es-MX" sz="28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/>
          <a:lstStyle/>
          <a:p>
            <a:r>
              <a:rPr lang="es-ES" sz="4000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URBANISMO</a:t>
            </a:r>
            <a:endParaRPr lang="es-MX" sz="4000">
              <a:solidFill>
                <a:srgbClr val="800000"/>
              </a:solidFill>
              <a:latin typeface="Arial Black" pitchFamily="34" charset="0"/>
              <a:cs typeface="Times New Roman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838200"/>
            <a:ext cx="8915400" cy="5791200"/>
          </a:xfrm>
        </p:spPr>
        <p:txBody>
          <a:bodyPr/>
          <a:lstStyle/>
          <a:p>
            <a:pPr algn="just"/>
            <a:r>
              <a:rPr lang="es-ES" sz="3600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D. LOS SERVICIOS URBANOS:</a:t>
            </a:r>
            <a:r>
              <a:rPr lang="es-ES" sz="4400" b="1" u="sng">
                <a:cs typeface="Times New Roman" charset="0"/>
              </a:rPr>
              <a:t> </a:t>
            </a:r>
            <a:endParaRPr lang="es-ES" sz="4400">
              <a:cs typeface="Times New Roman" charset="0"/>
            </a:endParaRPr>
          </a:p>
          <a:p>
            <a:pPr algn="just"/>
            <a:r>
              <a:rPr lang="es-ES" sz="4000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DE SUBSUELO.</a:t>
            </a:r>
            <a:endParaRPr lang="es-MX" sz="4000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  <a:p>
            <a:pPr algn="just"/>
            <a:r>
              <a:rPr lang="es-ES" sz="4000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DE</a:t>
            </a:r>
            <a:r>
              <a:rPr lang="es-ES" sz="4000" b="1" i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4000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SUELO.</a:t>
            </a:r>
            <a:r>
              <a:rPr lang="es-ES" sz="4000">
                <a:solidFill>
                  <a:schemeClr val="tx2"/>
                </a:solidFill>
                <a:latin typeface="Arial Black" pitchFamily="34" charset="0"/>
                <a:cs typeface="Times New Roman" charset="0"/>
              </a:rPr>
              <a:t>  </a:t>
            </a:r>
          </a:p>
          <a:p>
            <a:pPr algn="just"/>
            <a:r>
              <a:rPr lang="es-ES" sz="4000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DE</a:t>
            </a:r>
            <a:r>
              <a:rPr lang="es-ES" sz="4000" b="1" i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4000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VUELO Y MARITIMO.</a:t>
            </a:r>
            <a:endParaRPr lang="es-MX" sz="4000" b="1">
              <a:solidFill>
                <a:srgbClr val="000066"/>
              </a:solidFill>
              <a:latin typeface="Arial Black" pitchFamily="34" charset="0"/>
            </a:endParaRPr>
          </a:p>
        </p:txBody>
      </p:sp>
      <p:pic>
        <p:nvPicPr>
          <p:cNvPr id="21508" name="Picture 4" descr="j02500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687763"/>
            <a:ext cx="3200400" cy="294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152400"/>
            <a:ext cx="4267200" cy="762000"/>
          </a:xfrm>
        </p:spPr>
        <p:txBody>
          <a:bodyPr/>
          <a:lstStyle/>
          <a:p>
            <a:r>
              <a:rPr lang="es-ES" b="1">
                <a:solidFill>
                  <a:srgbClr val="FF3300"/>
                </a:solidFill>
                <a:cs typeface="Times New Roman" charset="0"/>
              </a:rPr>
              <a:t>URBANISMO: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458200" cy="5943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CIENCIA DE CONSTRUIR LAS CIUDADES</a:t>
            </a:r>
            <a:r>
              <a:rPr lang="es-MX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Y ALREDEDORES</a:t>
            </a:r>
            <a:r>
              <a:rPr lang="es-MX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CON UN </a:t>
            </a:r>
            <a:r>
              <a:rPr lang="es-ES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DESARROLLO UNIFICADO</a:t>
            </a:r>
            <a:r>
              <a:rPr lang="es-MX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.</a:t>
            </a:r>
            <a:r>
              <a:rPr lang="es-ES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PARA QUE</a:t>
            </a:r>
            <a:r>
              <a:rPr lang="es-MX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:</a:t>
            </a:r>
            <a:r>
              <a:rPr lang="es-ES" sz="28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</a:t>
            </a:r>
            <a:endParaRPr lang="es-MX" sz="2800" b="1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  <a:p>
            <a:pPr algn="just"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1. OFREZCAN EL H</a:t>
            </a:r>
            <a:r>
              <a:rPr lang="es-ES" sz="2800">
                <a:solidFill>
                  <a:schemeClr val="accent2"/>
                </a:solidFill>
                <a:latin typeface="Arial"/>
                <a:cs typeface="Times New Roman" charset="0"/>
              </a:rPr>
              <a:t>Á</a:t>
            </a:r>
            <a:r>
              <a:rPr lang="es-ES" sz="2800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BITAT M</a:t>
            </a:r>
            <a:r>
              <a:rPr lang="es-ES" sz="2800">
                <a:solidFill>
                  <a:schemeClr val="accent2"/>
                </a:solidFill>
                <a:latin typeface="Arial"/>
                <a:cs typeface="Times New Roman" charset="0"/>
              </a:rPr>
              <a:t>Á</a:t>
            </a:r>
            <a:r>
              <a:rPr lang="es-ES" sz="2800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S ADECUADO O FAVORABLE. </a:t>
            </a:r>
            <a:endParaRPr lang="es-MX" sz="2800">
              <a:solidFill>
                <a:schemeClr val="accent2"/>
              </a:solidFill>
              <a:latin typeface="Arial Black" pitchFamily="34" charset="0"/>
              <a:cs typeface="Times New Roman" charset="0"/>
            </a:endParaRPr>
          </a:p>
          <a:p>
            <a:pPr algn="just"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2.</a:t>
            </a:r>
            <a:r>
              <a:rPr lang="es-MX" sz="2800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SUS HABITANTES  DESARROLLEN SUS FUNCIONES COMERCIALES, CULTURALES, SANITARIAS, INDUSTRIALES, DEPORTIVAS Y ADMINISTRATIVAS, PROCURANDO LA MEJOR DISTRIBUCI</a:t>
            </a:r>
            <a:r>
              <a:rPr lang="es-ES" sz="2800">
                <a:solidFill>
                  <a:schemeClr val="accent2"/>
                </a:solidFill>
                <a:latin typeface="Arial"/>
                <a:cs typeface="Times New Roman" charset="0"/>
              </a:rPr>
              <a:t>Ó</a:t>
            </a:r>
            <a:r>
              <a:rPr lang="es-ES" sz="2800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N DE BIENESTAR SOCIAL EN DICHOS CENTROS DE POBLACI</a:t>
            </a:r>
            <a:r>
              <a:rPr lang="es-ES" sz="2800">
                <a:solidFill>
                  <a:schemeClr val="accent2"/>
                </a:solidFill>
                <a:latin typeface="Arial"/>
                <a:cs typeface="Times New Roman" charset="0"/>
              </a:rPr>
              <a:t>Ó</a:t>
            </a:r>
            <a:r>
              <a:rPr lang="es-ES" sz="2800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N.</a:t>
            </a:r>
            <a:r>
              <a:rPr lang="es-ES" sz="2800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s-ES" b="1">
                <a:solidFill>
                  <a:srgbClr val="FF3300"/>
                </a:solidFill>
                <a:cs typeface="Times New Roman" charset="0"/>
              </a:rPr>
              <a:t>URBANISMO</a:t>
            </a:r>
            <a:endParaRPr lang="es-MX" b="1">
              <a:solidFill>
                <a:srgbClr val="FF3300"/>
              </a:solidFill>
              <a:cs typeface="Times New Roman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 sz="4000" b="1" u="sng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LOS SERVICIOS URBANOS:</a:t>
            </a:r>
            <a:r>
              <a:rPr lang="es-ES" sz="4000" b="1" u="sng">
                <a:cs typeface="Times New Roman" charset="0"/>
              </a:rPr>
              <a:t> </a:t>
            </a:r>
            <a:endParaRPr lang="es-ES" sz="4000">
              <a:cs typeface="Times New Roman" charset="0"/>
            </a:endParaRPr>
          </a:p>
          <a:p>
            <a:pPr algn="just">
              <a:lnSpc>
                <a:spcPct val="90000"/>
              </a:lnSpc>
            </a:pPr>
            <a:r>
              <a:rPr lang="es-ES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DE SUBSUELO:</a:t>
            </a:r>
            <a:r>
              <a:rPr lang="es-ES" sz="4000" b="1">
                <a:solidFill>
                  <a:srgbClr val="000000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CANALIZACIÓN DE AGUAS, ALCANTARILLADO, RED ELÉCTRICA, TELÉFONOS, GAS, LOCALES DE TRÁNSITO, ACCESO A FERROCARRILES SUBURBANOS, APARCAMIENTOS SUBTERRÁNEOS, PASOS SUBTERRÁNEOS, ZONAS COMERCIALES.</a:t>
            </a:r>
            <a:endParaRPr lang="es-MX" sz="2400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  <a:p>
            <a:pPr algn="just">
              <a:lnSpc>
                <a:spcPct val="90000"/>
              </a:lnSpc>
            </a:pPr>
            <a:r>
              <a:rPr lang="es-ES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DE</a:t>
            </a:r>
            <a:r>
              <a:rPr lang="es-ES" b="1" i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SUELO:</a:t>
            </a:r>
            <a:r>
              <a:rPr lang="es-ES">
                <a:solidFill>
                  <a:schemeClr val="tx2"/>
                </a:solidFill>
                <a:latin typeface="Arial Black" pitchFamily="34" charset="0"/>
                <a:cs typeface="Times New Roman" charset="0"/>
              </a:rPr>
              <a:t>  </a:t>
            </a:r>
            <a:r>
              <a:rPr lang="es-ES" sz="24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PAVIMENTACIÓN Y SERVICIO DE VÍAS.</a:t>
            </a:r>
          </a:p>
          <a:p>
            <a:pPr algn="just">
              <a:lnSpc>
                <a:spcPct val="90000"/>
              </a:lnSpc>
            </a:pPr>
            <a:r>
              <a:rPr lang="es-ES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DE</a:t>
            </a:r>
            <a:r>
              <a:rPr lang="es-ES" b="1" i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b="1">
                <a:solidFill>
                  <a:schemeClr val="accent2"/>
                </a:solidFill>
                <a:latin typeface="Arial Black" pitchFamily="34" charset="0"/>
                <a:cs typeface="Times New Roman" charset="0"/>
              </a:rPr>
              <a:t>VUELO y MARITIMO:</a:t>
            </a:r>
            <a:r>
              <a:rPr lang="es-ES">
                <a:solidFill>
                  <a:schemeClr val="tx2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400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PROCURA TRANSPORTE SEGURO, RÁPIDO Y CÓMODO CON EL EXTERIOR.</a:t>
            </a:r>
            <a:r>
              <a:rPr lang="es-ES" sz="2400" b="1">
                <a:solidFill>
                  <a:srgbClr val="000066"/>
                </a:solidFill>
                <a:latin typeface="Arial Black" pitchFamily="34" charset="0"/>
              </a:rPr>
              <a:t>  </a:t>
            </a:r>
            <a:endParaRPr lang="es-MX" sz="2400" b="1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382000" cy="1477962"/>
          </a:xfrm>
        </p:spPr>
        <p:txBody>
          <a:bodyPr/>
          <a:lstStyle/>
          <a:p>
            <a:r>
              <a:rPr lang="es-ES" sz="5400" b="1" u="sng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Actividades Molestas</a:t>
            </a:r>
            <a:r>
              <a:rPr lang="es-ES" sz="5400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:</a:t>
            </a:r>
            <a:endParaRPr lang="es-MX" sz="5400" b="1">
              <a:solidFill>
                <a:srgbClr val="800000"/>
              </a:solidFill>
              <a:latin typeface="Arial Black" pitchFamily="34" charset="0"/>
              <a:cs typeface="Times New Roman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27238"/>
            <a:ext cx="8229600" cy="452596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 sz="36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OCASIONAN INCOMODIDAD POR LOS RUIDOS, VIBRACIONES, HUMOS, GASES, VAPORES, </a:t>
            </a:r>
            <a:r>
              <a:rPr lang="es-MX" sz="36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MALOS </a:t>
            </a:r>
            <a:r>
              <a:rPr lang="es-ES" sz="36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OLORES, POLVOS, ETC.,</a:t>
            </a:r>
            <a:r>
              <a:rPr lang="es-MX" sz="36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QUE GENERAN.</a:t>
            </a:r>
            <a:r>
              <a:rPr lang="es-ES" sz="36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EJ</a:t>
            </a:r>
            <a:r>
              <a:rPr lang="es-MX" sz="36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EMPLO</a:t>
            </a:r>
            <a:r>
              <a:rPr lang="es-ES" sz="36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LA CONSTRUCCIÓN</a:t>
            </a:r>
            <a:r>
              <a:rPr lang="es-MX" sz="36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, TABOGUILLA, CEMENTERAS</a:t>
            </a:r>
            <a:r>
              <a:rPr lang="es-ES" sz="40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.</a:t>
            </a:r>
            <a:r>
              <a:rPr lang="es-ES" sz="4400">
                <a:solidFill>
                  <a:schemeClr val="tx2"/>
                </a:solidFill>
              </a:rPr>
              <a:t> </a:t>
            </a:r>
            <a:endParaRPr lang="es-MX" sz="4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s-MX" b="1">
                <a:solidFill>
                  <a:srgbClr val="800000"/>
                </a:solidFill>
                <a:latin typeface="Arial Black" pitchFamily="34" charset="0"/>
              </a:rPr>
              <a:t>CONSTRUCCIÓN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4"/>
          <a:stretch>
            <a:fillRect/>
          </a:stretch>
        </p:blipFill>
        <p:spPr>
          <a:xfrm>
            <a:off x="304800" y="1524000"/>
            <a:ext cx="8534400" cy="4848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1143000"/>
          </a:xfrm>
        </p:spPr>
        <p:txBody>
          <a:bodyPr/>
          <a:lstStyle/>
          <a:p>
            <a:r>
              <a:rPr lang="es-ES" sz="4000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ACTIVIDADES INSALUBRES:</a:t>
            </a:r>
            <a:r>
              <a:rPr lang="es-ES">
                <a:cs typeface="Times New Roman" charset="0"/>
              </a:rPr>
              <a:t> </a:t>
            </a:r>
            <a:endParaRPr lang="es-MX">
              <a:cs typeface="Times New Roman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 algn="just"/>
            <a:r>
              <a:rPr lang="es-ES" sz="36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SON LAS QUE DESPRENDEN O EVACUAN PRODUCTOS QUE PUEDEN PERJUDICAR LA SALUD HUMANA, EJ</a:t>
            </a:r>
            <a:r>
              <a:rPr lang="es-MX" sz="36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EMPLO</a:t>
            </a:r>
            <a:r>
              <a:rPr lang="es-ES" sz="36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, EL RIEGO AÉREO DE PLAGUICIDAS EN LAS BANANERAS, PRODUCCIÓN DE ARROZ, ETC</a:t>
            </a:r>
            <a:r>
              <a:rPr lang="es-ES" sz="3600">
                <a:solidFill>
                  <a:schemeClr val="tx2"/>
                </a:solidFill>
                <a:cs typeface="Times New Roman" charset="0"/>
              </a:rPr>
              <a:t>.</a:t>
            </a:r>
            <a:endParaRPr lang="es-MX" sz="36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 i="1">
                <a:solidFill>
                  <a:srgbClr val="800000"/>
                </a:solidFill>
                <a:latin typeface="Arial Black" pitchFamily="34" charset="0"/>
              </a:rPr>
              <a:t>INTOXICACIÓN POR MERCURIO</a:t>
            </a:r>
            <a:r>
              <a:rPr lang="es-MX">
                <a:solidFill>
                  <a:srgbClr val="800000"/>
                </a:solidFill>
                <a:latin typeface="Arial Black" pitchFamily="34" charset="0"/>
              </a:rPr>
              <a:t> </a:t>
            </a:r>
            <a:r>
              <a:rPr lang="es-MX" sz="2000" i="1">
                <a:solidFill>
                  <a:srgbClr val="800000"/>
                </a:solidFill>
                <a:latin typeface="Arial Black" pitchFamily="34" charset="0"/>
              </a:rPr>
              <a:t>“SOMBRERERO LOCO EN ALICIA EN EL PAÍS DE LAS MARAVILLAS”</a:t>
            </a:r>
            <a:endParaRPr lang="es-MX" i="1">
              <a:solidFill>
                <a:srgbClr val="800000"/>
              </a:solidFill>
              <a:latin typeface="Arial Black" pitchFamily="34" charset="0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7"/>
          <a:stretch>
            <a:fillRect/>
          </a:stretch>
        </p:blipFill>
        <p:spPr>
          <a:xfrm>
            <a:off x="0" y="1654175"/>
            <a:ext cx="9144000" cy="508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s-ES" sz="4000" b="1">
                <a:solidFill>
                  <a:srgbClr val="800000"/>
                </a:solidFill>
                <a:cs typeface="Times New Roman" charset="0"/>
              </a:rPr>
              <a:t>ACTIVIDADES </a:t>
            </a:r>
            <a:r>
              <a:rPr lang="es-MX" sz="4000" b="1">
                <a:solidFill>
                  <a:srgbClr val="800000"/>
                </a:solidFill>
                <a:cs typeface="Times New Roman" charset="0"/>
              </a:rPr>
              <a:t>NOC</a:t>
            </a:r>
            <a:r>
              <a:rPr lang="es-ES" sz="4000" b="1">
                <a:solidFill>
                  <a:srgbClr val="800000"/>
                </a:solidFill>
                <a:cs typeface="Times New Roman" charset="0"/>
              </a:rPr>
              <a:t>I</a:t>
            </a:r>
            <a:r>
              <a:rPr lang="es-MX" sz="4000" b="1">
                <a:solidFill>
                  <a:srgbClr val="800000"/>
                </a:solidFill>
                <a:cs typeface="Times New Roman" charset="0"/>
              </a:rPr>
              <a:t>VA</a:t>
            </a:r>
            <a:r>
              <a:rPr lang="es-ES" sz="4000" b="1">
                <a:solidFill>
                  <a:srgbClr val="800000"/>
                </a:solidFill>
                <a:cs typeface="Times New Roman" charset="0"/>
              </a:rPr>
              <a:t>S:</a:t>
            </a:r>
            <a:r>
              <a:rPr lang="es-ES">
                <a:cs typeface="Times New Roman" charset="0"/>
              </a:rPr>
              <a:t> </a:t>
            </a:r>
            <a:endParaRPr lang="es-MX">
              <a:cs typeface="Times New Roman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4876800"/>
          </a:xfrm>
        </p:spPr>
        <p:txBody>
          <a:bodyPr/>
          <a:lstStyle/>
          <a:p>
            <a:pPr algn="just"/>
            <a:r>
              <a:rPr lang="es-ES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SON LAS QUE DESPRENDEN O EVACUAN PRODUCTOS QUE PUEDEN PERJUDICAR LA SALUD</a:t>
            </a:r>
            <a:r>
              <a:rPr lang="es-MX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ANIMAL</a:t>
            </a:r>
            <a:r>
              <a:rPr lang="es-ES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,</a:t>
            </a:r>
            <a:r>
              <a:rPr lang="es-MX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FORESTAL O DEL MEDIO AMBIENTE </a:t>
            </a:r>
            <a:r>
              <a:rPr lang="es-ES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EJ</a:t>
            </a:r>
            <a:r>
              <a:rPr lang="es-MX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EMPLO</a:t>
            </a:r>
            <a:r>
              <a:rPr lang="es-ES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, EL RIEGO AÉREO DE PLAGUICIDAS,</a:t>
            </a:r>
            <a:r>
              <a:rPr lang="es-MX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ELIMINACIÓN DE SUSTANCIAS TÓXICAS POR INDUSTRIAS A RIOS O MARES </a:t>
            </a:r>
            <a:r>
              <a:rPr lang="es-ES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, ETC.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s-ES" b="1">
                <a:solidFill>
                  <a:srgbClr val="800000"/>
                </a:solidFill>
                <a:cs typeface="Times New Roman" charset="0"/>
              </a:rPr>
              <a:t>ACTIVIDADES </a:t>
            </a:r>
            <a:r>
              <a:rPr lang="es-MX" b="1">
                <a:solidFill>
                  <a:srgbClr val="800000"/>
                </a:solidFill>
                <a:cs typeface="Times New Roman" charset="0"/>
              </a:rPr>
              <a:t>NOCIVA</a:t>
            </a:r>
            <a:r>
              <a:rPr lang="es-ES" b="1">
                <a:solidFill>
                  <a:srgbClr val="800000"/>
                </a:solidFill>
                <a:cs typeface="Times New Roman" charset="0"/>
              </a:rPr>
              <a:t>S:</a:t>
            </a:r>
            <a:endParaRPr lang="es-MX" b="1">
              <a:solidFill>
                <a:srgbClr val="800000"/>
              </a:solidFill>
              <a:cs typeface="Times New Roman" charset="0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4"/>
          <a:stretch>
            <a:fillRect/>
          </a:stretch>
        </p:blipFill>
        <p:spPr>
          <a:xfrm>
            <a:off x="0" y="1219200"/>
            <a:ext cx="9144000" cy="55848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>
                <a:solidFill>
                  <a:srgbClr val="800000"/>
                </a:solidFill>
                <a:latin typeface="Arial Black" pitchFamily="34" charset="0"/>
              </a:rPr>
              <a:t>ACTIVIDADES PELIGROSAS</a:t>
            </a:r>
            <a:r>
              <a:rPr lang="es-MX" sz="3600" b="1" i="1"/>
              <a:t/>
            </a:r>
            <a:br>
              <a:rPr lang="es-MX" sz="3600" b="1" i="1"/>
            </a:br>
            <a:endParaRPr lang="es-MX" sz="3600" b="1" i="1"/>
          </a:p>
        </p:txBody>
      </p:sp>
      <p:pic>
        <p:nvPicPr>
          <p:cNvPr id="29699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4"/>
          <a:stretch>
            <a:fillRect/>
          </a:stretch>
        </p:blipFill>
        <p:spPr>
          <a:xfrm>
            <a:off x="381000" y="1752600"/>
            <a:ext cx="8305800" cy="46021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s-ES" sz="3200">
                <a:solidFill>
                  <a:srgbClr val="800000"/>
                </a:solidFill>
                <a:latin typeface="Arial Black" pitchFamily="34" charset="0"/>
              </a:rPr>
              <a:t>CARACTERISTICAS DE UNA CIUDAD SANA SEGÚN EL PROYECTO OMS.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ENTORNO FÍSICO LIMPIO Y SEGURO, GENERAL Y LABORAL.</a:t>
            </a:r>
          </a:p>
          <a:p>
            <a:pPr>
              <a:lnSpc>
                <a:spcPct val="90000"/>
              </a:lnSpc>
            </a:pP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NECESIDADES BÁSICAS, CUBIERTAS PARA TODAS LAS PERSONAS.</a:t>
            </a:r>
          </a:p>
          <a:p>
            <a:pPr>
              <a:lnSpc>
                <a:spcPct val="90000"/>
              </a:lnSpc>
            </a:pP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AUSENCIA DE EXPLOTACIÓN.</a:t>
            </a:r>
          </a:p>
          <a:p>
            <a:pPr>
              <a:lnSpc>
                <a:spcPct val="90000"/>
              </a:lnSpc>
            </a:pP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PRESENCIA DE UNA COMUNIDAD FUERTE, INTEGRADA Y CON APOYO MUTUO.</a:t>
            </a:r>
          </a:p>
          <a:p>
            <a:pPr>
              <a:lnSpc>
                <a:spcPct val="90000"/>
              </a:lnSpc>
            </a:pP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ALTO GRADO DE PARTICIPACIÓN PÚBLICA EN LA ADMINISTRACIÓN LOCAL Y MUNICIPAL.</a:t>
            </a:r>
          </a:p>
          <a:p>
            <a:pPr>
              <a:lnSpc>
                <a:spcPct val="90000"/>
              </a:lnSpc>
            </a:pP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CELEBRACIÓN DE TRADICIONES HISTÓRICO-CULTURALES.</a:t>
            </a:r>
          </a:p>
          <a:p>
            <a:pPr>
              <a:lnSpc>
                <a:spcPct val="90000"/>
              </a:lnSpc>
            </a:pP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COMUNICACIÓN E INFORMACIÓN PERMANENTE.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s-ES" b="1">
                <a:solidFill>
                  <a:srgbClr val="800000"/>
                </a:solidFill>
                <a:cs typeface="Times New Roman" charset="0"/>
              </a:rPr>
              <a:t>URBANISMO</a:t>
            </a:r>
            <a:endParaRPr lang="es-MX" b="1">
              <a:solidFill>
                <a:srgbClr val="800000"/>
              </a:solidFill>
              <a:cs typeface="Times New Roman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762000"/>
            <a:ext cx="8686800" cy="5791200"/>
          </a:xfrm>
        </p:spPr>
        <p:txBody>
          <a:bodyPr/>
          <a:lstStyle/>
          <a:p>
            <a:pPr marL="609600" indent="-609600"/>
            <a:r>
              <a:rPr lang="es-ES">
                <a:latin typeface="Arial Black" pitchFamily="34" charset="0"/>
                <a:cs typeface="Times New Roman" charset="0"/>
              </a:rPr>
              <a:t>GRIEG</a:t>
            </a:r>
            <a:r>
              <a:rPr lang="es-MX">
                <a:latin typeface="Arial Black" pitchFamily="34" charset="0"/>
                <a:cs typeface="Times New Roman" charset="0"/>
              </a:rPr>
              <a:t>O</a:t>
            </a:r>
            <a:r>
              <a:rPr lang="es-ES">
                <a:latin typeface="Arial Black" pitchFamily="34" charset="0"/>
                <a:cs typeface="Times New Roman" charset="0"/>
              </a:rPr>
              <a:t> Y ROMAN</a:t>
            </a:r>
            <a:r>
              <a:rPr lang="es-MX">
                <a:latin typeface="Arial Black" pitchFamily="34" charset="0"/>
                <a:cs typeface="Times New Roman" charset="0"/>
              </a:rPr>
              <a:t>O</a:t>
            </a:r>
            <a:r>
              <a:rPr lang="es-ES">
                <a:latin typeface="Arial Black" pitchFamily="34" charset="0"/>
                <a:cs typeface="Times New Roman" charset="0"/>
              </a:rPr>
              <a:t>.</a:t>
            </a:r>
            <a:endParaRPr lang="es-MX">
              <a:latin typeface="Arial Black" pitchFamily="34" charset="0"/>
              <a:cs typeface="Times New Roman" charset="0"/>
            </a:endParaRPr>
          </a:p>
          <a:p>
            <a:pPr marL="609600" indent="-609600" algn="just">
              <a:buFontTx/>
              <a:buAutoNum type="arabicPeriod"/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HIPÓDAMO DE MILETO</a:t>
            </a:r>
            <a:r>
              <a:rPr lang="es-ES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ARQUITECTO GRIEGO CONSIDERADO COMO EL PADRE DEL URBANISMO, PLANIFICÓ PRIENE Y EL PIREO, IMPORTANTES ASENTAMIENTOS GRIEGOS Y DEFENDIÓ EL DISEÑO GEOMÉTRICO DE LAS CIUDADES.</a:t>
            </a:r>
            <a:endParaRPr lang="es-MX" sz="2800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  <a:p>
            <a:pPr marL="609600" indent="-609600" algn="just">
              <a:buFontTx/>
              <a:buAutoNum type="arabicPeriod"/>
            </a:pPr>
            <a:r>
              <a:rPr lang="es-ES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LOS ROMANOS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CONSTRUYERON SUS  ARCOS, GIMNASIOS, FOROS Y TEMPLOS MONUMENTALES BAJO UNA ESTRICTA OBSERVACIÓN DE LA GEOMETRÍA URBANÍSTICA.</a:t>
            </a:r>
            <a:r>
              <a:rPr lang="es-ES" sz="2400" b="1">
                <a:cs typeface="Times New Roman" charset="0"/>
              </a:rPr>
              <a:t> </a:t>
            </a:r>
            <a:endParaRPr lang="es-MX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s-ES" b="1">
                <a:solidFill>
                  <a:srgbClr val="FF3300"/>
                </a:solidFill>
                <a:cs typeface="Times New Roman" charset="0"/>
              </a:rPr>
              <a:t>URBANISMO</a:t>
            </a:r>
            <a:endParaRPr lang="es-MX" b="1">
              <a:solidFill>
                <a:srgbClr val="FF3300"/>
              </a:solidFill>
              <a:cs typeface="Times New Roman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86800" cy="6019800"/>
          </a:xfrm>
        </p:spPr>
        <p:txBody>
          <a:bodyPr/>
          <a:lstStyle/>
          <a:p>
            <a:pPr marL="609600" indent="-609600" algn="just">
              <a:buFontTx/>
              <a:buAutoNum type="arabicPeriod" startAt="3"/>
            </a:pPr>
            <a:r>
              <a:rPr lang="es-ES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LAS CIUDADELAS RELIGIOSAS Y CÍVICAS</a:t>
            </a:r>
            <a:r>
              <a:rPr lang="es-MX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 ROMANAS</a:t>
            </a:r>
            <a:r>
              <a:rPr lang="es-ES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SE ORIENTARON DE FORMA QUE PROPORCIONARAN UN SENTIDO DE EQUILIBRIO ESTÉTICO, SE TRAZARON CALLES SIGUIENDO UN SISTEMA EN CUADRÍCULA Y LAS VIVIENDAS SE INTEGRARON EN LAS INSTALACIONES CULTURALES, COMERCIALES</a:t>
            </a:r>
            <a:r>
              <a:rPr lang="es-ES" sz="28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Y DEFENSIVAS.</a:t>
            </a:r>
            <a:endParaRPr lang="es-MX" sz="2400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  <a:p>
            <a:pPr marL="609600" indent="-609600" algn="just">
              <a:buFontTx/>
              <a:buAutoNum type="arabicPeriod" startAt="3"/>
            </a:pPr>
            <a:r>
              <a:rPr lang="es-ES" sz="24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SUS CIUDADES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SE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PLANIFICA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RON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COMO CAMPAMENTOS MILITARES, 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LOS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LLAMARON </a:t>
            </a:r>
            <a:r>
              <a:rPr lang="es-ES" sz="2400" i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CASTRA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EN SINGULAR (</a:t>
            </a:r>
            <a:r>
              <a:rPr lang="es-ES" sz="2400" i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CASTRUM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)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.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DISPUEST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O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S FORMANDO UNA REJILLA DE CALLES RODEADAS POR MURALLAS DEFENSIVAS RECTANGULARES O CUADRADAS</a:t>
            </a:r>
            <a:r>
              <a:rPr lang="es-ES" sz="2400" b="1">
                <a:cs typeface="Times New Roman" charset="0"/>
              </a:rPr>
              <a:t> </a:t>
            </a:r>
            <a:endParaRPr lang="es-MX" sz="2400" b="1"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s-ES" b="1">
                <a:solidFill>
                  <a:srgbClr val="FF3300"/>
                </a:solidFill>
                <a:cs typeface="Times New Roman" charset="0"/>
              </a:rPr>
              <a:t>URBANISMO</a:t>
            </a:r>
            <a:endParaRPr lang="es-MX" b="1">
              <a:solidFill>
                <a:srgbClr val="FF3300"/>
              </a:solidFill>
              <a:cs typeface="Times New Roman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15400" cy="6096000"/>
          </a:xfrm>
        </p:spPr>
        <p:txBody>
          <a:bodyPr/>
          <a:lstStyle/>
          <a:p>
            <a:pPr marL="609600" indent="-609600" algn="just">
              <a:buFontTx/>
              <a:buNone/>
            </a:pPr>
            <a:r>
              <a:rPr lang="es-MX">
                <a:solidFill>
                  <a:schemeClr val="tx2"/>
                </a:solidFill>
                <a:latin typeface="Arial Black" pitchFamily="34" charset="0"/>
              </a:rPr>
              <a:t>5</a:t>
            </a:r>
            <a:r>
              <a:rPr lang="es-MX" b="1">
                <a:solidFill>
                  <a:schemeClr val="tx2"/>
                </a:solidFill>
                <a:latin typeface="Arial Black" pitchFamily="34" charset="0"/>
              </a:rPr>
              <a:t>. 	</a:t>
            </a:r>
            <a:r>
              <a:rPr lang="es-ES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EN LOS SIGLOS V Y XIV LA EUROPA MEDIEVAL</a:t>
            </a:r>
            <a:r>
              <a:rPr lang="es-ES" b="1">
                <a:latin typeface="Arial Black" pitchFamily="34" charset="0"/>
                <a:cs typeface="Times New Roman" charset="0"/>
              </a:rPr>
              <a:t> </a:t>
            </a: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PLANIFICÓ SUS CIUDADES ALREDEDOR DE CASTILLOS, IGLESIAS Y MONASTERIOS SIN  UN MODELO CONCRETO EN EL DISEÑO Y DISTRIBUCIÓN DE SUS CALLES.</a:t>
            </a:r>
            <a:endParaRPr lang="es-MX" b="1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  <a:p>
            <a:pPr marL="609600" indent="-609600" algn="just">
              <a:buFontTx/>
              <a:buNone/>
            </a:pPr>
            <a:r>
              <a:rPr lang="es-ES" sz="2800" b="1"/>
              <a:t> </a:t>
            </a:r>
            <a:endParaRPr lang="es-MX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b="1">
                <a:solidFill>
                  <a:srgbClr val="800000"/>
                </a:solidFill>
              </a:rPr>
              <a:t>VIVIENDA NEOLÍTICA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s-ES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URBANISMO</a:t>
            </a:r>
            <a:r>
              <a:rPr lang="es-MX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: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295400"/>
            <a:ext cx="9144000" cy="5181600"/>
          </a:xfrm>
        </p:spPr>
        <p:txBody>
          <a:bodyPr/>
          <a:lstStyle/>
          <a:p>
            <a:pPr algn="just">
              <a:buFontTx/>
              <a:buNone/>
            </a:pPr>
            <a:r>
              <a:rPr lang="es-MX" sz="1800" b="1">
                <a:latin typeface="Arial Black" pitchFamily="34" charset="0"/>
                <a:cs typeface="Times New Roman" charset="0"/>
              </a:rPr>
              <a:t>6</a:t>
            </a:r>
            <a:r>
              <a:rPr lang="es-MX" sz="2400" b="1">
                <a:latin typeface="Arial Black" pitchFamily="34" charset="0"/>
                <a:cs typeface="Times New Roman" charset="0"/>
              </a:rPr>
              <a:t>. </a:t>
            </a:r>
            <a:r>
              <a:rPr lang="es-ES" b="1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CHINA</a:t>
            </a:r>
            <a:r>
              <a:rPr lang="es-ES" b="1">
                <a:latin typeface="Arial Black" pitchFamily="34" charset="0"/>
                <a:cs typeface="Times New Roman" charset="0"/>
              </a:rPr>
              <a:t> </a:t>
            </a:r>
            <a:r>
              <a:rPr lang="es-ES" sz="2400" b="1">
                <a:latin typeface="Arial Black" pitchFamily="34" charset="0"/>
                <a:cs typeface="Times New Roman" charset="0"/>
              </a:rPr>
              <a:t>UTILIZ</a:t>
            </a:r>
            <a:r>
              <a:rPr lang="es-MX" sz="2400" b="1">
                <a:latin typeface="Arial Black" pitchFamily="34" charset="0"/>
                <a:cs typeface="Times New Roman" charset="0"/>
              </a:rPr>
              <a:t>Ó</a:t>
            </a:r>
            <a:r>
              <a:rPr lang="es-ES" sz="2400" b="1">
                <a:latin typeface="Arial Black" pitchFamily="34" charset="0"/>
                <a:cs typeface="Times New Roman" charset="0"/>
              </a:rPr>
              <a:t>  LAS CIUDADES COMO BRAZOS ADMINISTRATIVOS DEL GOBIERNO CENTRAL . EL MODELO LO CONSTITUYÓ </a:t>
            </a:r>
            <a:r>
              <a:rPr lang="es-ES" sz="2800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CHANG'AN (HOY XI'AN),</a:t>
            </a:r>
            <a:r>
              <a:rPr lang="es-ES" sz="2400" b="1">
                <a:latin typeface="Arial Black" pitchFamily="34" charset="0"/>
                <a:cs typeface="Times New Roman" charset="0"/>
              </a:rPr>
              <a:t> CAPITAL DE LAS </a:t>
            </a:r>
            <a:r>
              <a:rPr lang="es-ES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DINASTÍAS HAN Y TANG</a:t>
            </a:r>
            <a:r>
              <a:rPr lang="es-ES" sz="2400" b="1">
                <a:latin typeface="Arial Black" pitchFamily="34" charset="0"/>
                <a:cs typeface="Times New Roman" charset="0"/>
              </a:rPr>
              <a:t>. DISPOSICIÓN CUADRICULAR RODEADA POR UNA MURALLA DE TIERRA APISONADA DE UNOS 36,7 KM DE CIRCUNFERENCIA, AVENIDAS AMPLIAS</a:t>
            </a:r>
            <a:r>
              <a:rPr lang="es-MX" sz="2400" b="1">
                <a:latin typeface="Arial Black" pitchFamily="34" charset="0"/>
                <a:cs typeface="Times New Roman" charset="0"/>
              </a:rPr>
              <a:t>.</a:t>
            </a:r>
            <a:r>
              <a:rPr lang="es-ES" sz="2400" b="1">
                <a:latin typeface="Arial Black" pitchFamily="34" charset="0"/>
                <a:cs typeface="Times New Roman" charset="0"/>
              </a:rPr>
              <a:t>  ESTO  FUE COPIADO P</a:t>
            </a:r>
            <a:r>
              <a:rPr lang="es-MX" sz="2400" b="1">
                <a:latin typeface="Arial Black" pitchFamily="34" charset="0"/>
                <a:cs typeface="Times New Roman" charset="0"/>
              </a:rPr>
              <a:t>O</a:t>
            </a:r>
            <a:r>
              <a:rPr lang="es-ES" sz="2400" b="1">
                <a:latin typeface="Arial Black" pitchFamily="34" charset="0"/>
                <a:cs typeface="Times New Roman" charset="0"/>
              </a:rPr>
              <a:t>R CIUDADES BAJO LA INFLUENCIA DE CHINA,</a:t>
            </a:r>
            <a:r>
              <a:rPr lang="es-MX" sz="2400" b="1">
                <a:latin typeface="Arial Black" pitchFamily="34" charset="0"/>
                <a:cs typeface="Times New Roman" charset="0"/>
              </a:rPr>
              <a:t> </a:t>
            </a:r>
            <a:r>
              <a:rPr lang="es-ES" sz="2400" b="1">
                <a:latin typeface="Arial Black" pitchFamily="34" charset="0"/>
                <a:cs typeface="Times New Roman" charset="0"/>
              </a:rPr>
              <a:t>EJEMPLO </a:t>
            </a:r>
            <a:r>
              <a:rPr lang="es-ES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LA CAPITAL IMPERIAL JAPONESA HEIAN (HOY KIOTO),</a:t>
            </a:r>
            <a:r>
              <a:rPr lang="es-ES" sz="2400" b="1">
                <a:latin typeface="Arial Black" pitchFamily="34" charset="0"/>
                <a:cs typeface="Times New Roman" charset="0"/>
              </a:rPr>
              <a:t> ESTABLECIDA EN EL AÑO 794.</a:t>
            </a:r>
            <a:r>
              <a:rPr lang="es-ES" sz="2400" b="1">
                <a:cs typeface="Times New Roman" charset="0"/>
              </a:rPr>
              <a:t> </a:t>
            </a:r>
            <a:endParaRPr lang="es-MX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s-ES" b="1">
                <a:solidFill>
                  <a:srgbClr val="FF3300"/>
                </a:solidFill>
                <a:cs typeface="Times New Roman" charset="0"/>
              </a:rPr>
              <a:t>URBANISMO</a:t>
            </a:r>
            <a:endParaRPr lang="es-MX" b="1">
              <a:solidFill>
                <a:srgbClr val="FF3300"/>
              </a:solidFill>
              <a:cs typeface="Times New Roman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839200" cy="5791200"/>
          </a:xfrm>
        </p:spPr>
        <p:txBody>
          <a:bodyPr/>
          <a:lstStyle/>
          <a:p>
            <a:pPr algn="just">
              <a:buFontTx/>
              <a:buNone/>
            </a:pPr>
            <a:r>
              <a:rPr lang="es-MX" b="1">
                <a:solidFill>
                  <a:srgbClr val="800000"/>
                </a:solidFill>
                <a:latin typeface="Arial Black" pitchFamily="34" charset="0"/>
              </a:rPr>
              <a:t>7. E</a:t>
            </a:r>
            <a:r>
              <a:rPr lang="es-ES" b="1">
                <a:solidFill>
                  <a:srgbClr val="800000"/>
                </a:solidFill>
                <a:latin typeface="Arial Black" pitchFamily="34" charset="0"/>
                <a:cs typeface="Times New Roman" charset="0"/>
              </a:rPr>
              <a:t>L URBANISMO RENACENTISTA</a:t>
            </a:r>
            <a:r>
              <a:rPr lang="es-ES" b="1">
                <a:latin typeface="Arial Black" pitchFamily="34" charset="0"/>
                <a:cs typeface="Times New Roman" charset="0"/>
              </a:rPr>
              <a:t> </a:t>
            </a:r>
            <a:r>
              <a:rPr lang="es-ES" sz="2800" b="1">
                <a:latin typeface="Arial Black" pitchFamily="34" charset="0"/>
                <a:cs typeface="Times New Roman" charset="0"/>
              </a:rPr>
              <a:t>FUE </a:t>
            </a:r>
            <a:r>
              <a:rPr lang="es-MX" sz="2800" b="1">
                <a:latin typeface="Arial Black" pitchFamily="34" charset="0"/>
                <a:cs typeface="Times New Roman" charset="0"/>
              </a:rPr>
              <a:t>E</a:t>
            </a:r>
            <a:r>
              <a:rPr lang="es-ES" sz="2800" b="1">
                <a:latin typeface="Arial Black" pitchFamily="34" charset="0"/>
                <a:cs typeface="Times New Roman" charset="0"/>
              </a:rPr>
              <a:t>L UTILIZADO EN LAS CIUDADES ESPAÑOLAS Y BRITÁNICAS ESTABLECIDAS EN EL NUEVO MUNDO EN LOS SIGLOS XVI Y XVII. LA CIUDAD IDEAL RENACENTISTA, ESPAÑOLA SE ABRÍA EN TORNO A UN ESPACIO CENTRAL O PLAZA MAYOR, ESTE MODELO</a:t>
            </a:r>
            <a:r>
              <a:rPr lang="es-MX" sz="2800" b="1">
                <a:latin typeface="Arial Black" pitchFamily="34" charset="0"/>
                <a:cs typeface="Times New Roman" charset="0"/>
              </a:rPr>
              <a:t> S</a:t>
            </a:r>
            <a:r>
              <a:rPr lang="es-ES" sz="2800" b="1">
                <a:latin typeface="Arial Black" pitchFamily="34" charset="0"/>
                <a:cs typeface="Times New Roman" charset="0"/>
              </a:rPr>
              <a:t>E APLICÓ EN LOS DOMINIOS HISPANOS, SIGUIENDO LAS REGLAS RECOGIDAS EN LAS </a:t>
            </a:r>
            <a:r>
              <a:rPr lang="es-ES" sz="2800" b="1">
                <a:solidFill>
                  <a:schemeClr val="tx2"/>
                </a:solidFill>
                <a:latin typeface="Arial Black" pitchFamily="34" charset="0"/>
                <a:cs typeface="Times New Roman" charset="0"/>
              </a:rPr>
              <a:t>'LEYES DE INDIAS‘</a:t>
            </a:r>
            <a:r>
              <a:rPr lang="es-MX" sz="2800" b="1">
                <a:solidFill>
                  <a:schemeClr val="tx2"/>
                </a:solidFill>
                <a:latin typeface="Arial Black" pitchFamily="34" charset="0"/>
                <a:cs typeface="Times New Roman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295400"/>
          </a:xfrm>
        </p:spPr>
        <p:txBody>
          <a:bodyPr/>
          <a:lstStyle/>
          <a:p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PLAZA MAYOR DE SALAMANCA-ESPAÑA</a:t>
            </a:r>
            <a:br>
              <a:rPr lang="es-MX" sz="2400">
                <a:solidFill>
                  <a:srgbClr val="000066"/>
                </a:solidFill>
                <a:latin typeface="Arial Black" pitchFamily="34" charset="0"/>
              </a:rPr>
            </a:b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CONSTRUIDA POR ALBERTO DE CHURRIGUERA 1733 a 1755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7"/>
          <a:stretch>
            <a:fillRect/>
          </a:stretch>
        </p:blipFill>
        <p:spPr>
          <a:xfrm>
            <a:off x="0" y="1295400"/>
            <a:ext cx="9144000" cy="5562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912</Words>
  <Application>Microsoft Office PowerPoint</Application>
  <PresentationFormat>Presentación en pantalla (4:3)</PresentationFormat>
  <Paragraphs>83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Times New Roman</vt:lpstr>
      <vt:lpstr>Arial Black</vt:lpstr>
      <vt:lpstr>Arial</vt:lpstr>
      <vt:lpstr>Diseño predeterminado</vt:lpstr>
      <vt:lpstr>MEDICINA PREVENTIVA Y SOCIAL VI</vt:lpstr>
      <vt:lpstr>URBANISMO:</vt:lpstr>
      <vt:lpstr>URBANISMO</vt:lpstr>
      <vt:lpstr>URBANISMO</vt:lpstr>
      <vt:lpstr>URBANISMO</vt:lpstr>
      <vt:lpstr>VIVIENDA NEOLÍTICA</vt:lpstr>
      <vt:lpstr>URBANISMO:</vt:lpstr>
      <vt:lpstr>URBANISMO</vt:lpstr>
      <vt:lpstr>PLAZA MAYOR DE SALAMANCA-ESPAÑA CONSTRUIDA POR ALBERTO DE CHURRIGUERA 1733 a 1755</vt:lpstr>
      <vt:lpstr>URBANISMO:</vt:lpstr>
      <vt:lpstr>URBANISMO</vt:lpstr>
      <vt:lpstr>BASÍLICA DE SAN PEDRO DE ROMA  MIGUEL ANGEL</vt:lpstr>
      <vt:lpstr>SAINT PAUL’S CATEDRAL EN LONDRES Christopher Wren</vt:lpstr>
      <vt:lpstr>URBANISMO: COMO TAL</vt:lpstr>
      <vt:lpstr>URBANISMO</vt:lpstr>
      <vt:lpstr>URBANISMO</vt:lpstr>
      <vt:lpstr>URBANISMO</vt:lpstr>
      <vt:lpstr>URBANISMO</vt:lpstr>
      <vt:lpstr>URBANISMO</vt:lpstr>
      <vt:lpstr>URBANISMO</vt:lpstr>
      <vt:lpstr>Actividades Molestas:</vt:lpstr>
      <vt:lpstr>CONSTRUCCIÓN</vt:lpstr>
      <vt:lpstr>ACTIVIDADES INSALUBRES: </vt:lpstr>
      <vt:lpstr>INTOXICACIÓN POR MERCURIO “SOMBRERERO LOCO EN ALICIA EN EL PAÍS DE LAS MARAVILLAS”</vt:lpstr>
      <vt:lpstr>ACTIVIDADES NOCIVAS: </vt:lpstr>
      <vt:lpstr>ACTIVIDADES NOCIVAS:</vt:lpstr>
      <vt:lpstr>ACTIVIDADES PELIGROSAS </vt:lpstr>
      <vt:lpstr>CARACTERISTICAS DE UNA CIUDAD SANA SEGÚN EL PROYECTO OMS.</vt:lpstr>
    </vt:vector>
  </TitlesOfParts>
  <Company>Familia Salvatierra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MEDICINA PREVENTIVA Y SOCIAL VI</dc:title>
  <dc:creator>Alex Salvatierra</dc:creator>
  <cp:lastModifiedBy>adm</cp:lastModifiedBy>
  <cp:revision>3</cp:revision>
  <dcterms:created xsi:type="dcterms:W3CDTF">2005-06-15T02:35:21Z</dcterms:created>
  <dcterms:modified xsi:type="dcterms:W3CDTF">2013-08-26T17:14:57Z</dcterms:modified>
</cp:coreProperties>
</file>