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260" r:id="rId3"/>
    <p:sldId id="261" r:id="rId4"/>
    <p:sldId id="262" r:id="rId5"/>
    <p:sldId id="263" r:id="rId6"/>
    <p:sldId id="264" r:id="rId7"/>
    <p:sldId id="269" r:id="rId8"/>
    <p:sldId id="270" r:id="rId9"/>
    <p:sldId id="271" r:id="rId10"/>
    <p:sldId id="272" r:id="rId11"/>
    <p:sldId id="273" r:id="rId12"/>
    <p:sldId id="275" r:id="rId13"/>
    <p:sldId id="276" r:id="rId14"/>
    <p:sldId id="277" r:id="rId15"/>
    <p:sldId id="278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1" r:id="rId54"/>
    <p:sldId id="327" r:id="rId55"/>
    <p:sldId id="328" r:id="rId56"/>
    <p:sldId id="329" r:id="rId57"/>
    <p:sldId id="330" r:id="rId58"/>
    <p:sldId id="331" r:id="rId59"/>
    <p:sldId id="332" r:id="rId60"/>
    <p:sldId id="333" r:id="rId61"/>
    <p:sldId id="334" r:id="rId62"/>
    <p:sldId id="335" r:id="rId63"/>
    <p:sldId id="336" r:id="rId64"/>
    <p:sldId id="337" r:id="rId65"/>
    <p:sldId id="338" r:id="rId66"/>
    <p:sldId id="339" r:id="rId67"/>
    <p:sldId id="340" r:id="rId68"/>
    <p:sldId id="342" r:id="rId69"/>
    <p:sldId id="343" r:id="rId70"/>
    <p:sldId id="344" r:id="rId71"/>
    <p:sldId id="347" r:id="rId72"/>
    <p:sldId id="348" r:id="rId73"/>
    <p:sldId id="349" r:id="rId74"/>
    <p:sldId id="350" r:id="rId75"/>
    <p:sldId id="351" r:id="rId76"/>
    <p:sldId id="352" r:id="rId77"/>
    <p:sldId id="354" r:id="rId78"/>
    <p:sldId id="355" r:id="rId79"/>
    <p:sldId id="356" r:id="rId80"/>
    <p:sldId id="357" r:id="rId81"/>
    <p:sldId id="358" r:id="rId82"/>
    <p:sldId id="359" r:id="rId83"/>
    <p:sldId id="360" r:id="rId84"/>
    <p:sldId id="361" r:id="rId85"/>
    <p:sldId id="362" r:id="rId86"/>
    <p:sldId id="363" r:id="rId87"/>
    <p:sldId id="364" r:id="rId88"/>
    <p:sldId id="365" r:id="rId89"/>
    <p:sldId id="366" r:id="rId90"/>
    <p:sldId id="367" r:id="rId91"/>
    <p:sldId id="368" r:id="rId92"/>
    <p:sldId id="369" r:id="rId93"/>
    <p:sldId id="370" r:id="rId94"/>
    <p:sldId id="371" r:id="rId95"/>
    <p:sldId id="373" r:id="rId96"/>
    <p:sldId id="374" r:id="rId97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 varScale="1">
        <p:scale>
          <a:sx n="69" d="100"/>
          <a:sy n="69" d="100"/>
        </p:scale>
        <p:origin x="-205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0.xml"/><Relationship Id="rId7" Type="http://schemas.openxmlformats.org/officeDocument/2006/relationships/slide" Target="slides/slide77.xml"/><Relationship Id="rId2" Type="http://schemas.openxmlformats.org/officeDocument/2006/relationships/slide" Target="slides/slide9.xml"/><Relationship Id="rId1" Type="http://schemas.openxmlformats.org/officeDocument/2006/relationships/slide" Target="slides/slide7.xml"/><Relationship Id="rId6" Type="http://schemas.openxmlformats.org/officeDocument/2006/relationships/slide" Target="slides/slide63.xml"/><Relationship Id="rId5" Type="http://schemas.openxmlformats.org/officeDocument/2006/relationships/slide" Target="slides/slide62.xml"/><Relationship Id="rId4" Type="http://schemas.openxmlformats.org/officeDocument/2006/relationships/slide" Target="slides/slide4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PA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7B2124-B667-45F9-B877-F89876B3D462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3253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A42C9D-4B8F-40B6-8DB3-7F58E35C059D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6562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D333B5-9977-43EB-8D2E-3A86BA8FF748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8865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2F3AE5-407A-4F59-97DC-45A640AF2069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3449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280B7E-D4ED-409F-B099-61FA383A195E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575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991B61-5CF4-4F27-8365-64CE8EED4120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4871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008B92-DC5C-4901-BCF8-495F22E5AC6F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1332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1E0E82-029F-4712-9500-8CA3FAC015FA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5942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15CE22-BE05-414F-8B05-936BEB09C05C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8583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55AF1A-442C-4ECB-B05E-D8A6B1B533FA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1019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1E27C3-A3AD-4D65-8039-26F2A4DDF764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684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08E6DE7-3595-4552-AF7B-A70F129DA1B8}" type="slidenum">
              <a:rPr lang="es-ES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http://www.nlm.nih.gov/medlineplus/spanish/ency/images/ency/fullsize/1246.jpg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http://www.nlm.nih.gov/medlineplus/spanish/ency/images/ency/fullsize/1248.jpg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http://www.nlm.nih.gov/medlineplus/spanish/ency/images/ency/fullsize/1249.jpg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http://www.nlm.nih.gov/medlineplus/spanish/ency/images/ency/fullsize/1250.jpg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http://www.geocities.com/ralv7/infecciosas/leish2.jpg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http://www.geocities.com/ralv7/infecciosas/leish.jpg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file:///C:\WINDOWS\TEMP\t073615a.bm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s-ES" sz="4000">
                <a:solidFill>
                  <a:srgbClr val="993300"/>
                </a:solidFill>
                <a:latin typeface="Arial Black" pitchFamily="34" charset="0"/>
              </a:rPr>
              <a:t>MEDICINA PREVENTIVA Y SOCIAL</a:t>
            </a:r>
            <a:r>
              <a:rPr lang="es-ES_tradnl" sz="4000">
                <a:solidFill>
                  <a:srgbClr val="993300"/>
                </a:solidFill>
                <a:latin typeface="Arial Black" pitchFamily="34" charset="0"/>
              </a:rPr>
              <a:t> VII</a:t>
            </a:r>
            <a:endParaRPr lang="es-ES" sz="4000">
              <a:solidFill>
                <a:srgbClr val="993300"/>
              </a:solidFill>
              <a:latin typeface="Arial Black" pitchFamily="34" charset="0"/>
            </a:endParaRPr>
          </a:p>
        </p:txBody>
      </p:sp>
      <p:pic>
        <p:nvPicPr>
          <p:cNvPr id="188419" name="Picture 3" descr="j0286862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1220788"/>
            <a:ext cx="6477000" cy="5713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11238" y="381000"/>
            <a:ext cx="7142162" cy="304800"/>
          </a:xfrm>
        </p:spPr>
        <p:txBody>
          <a:bodyPr/>
          <a:lstStyle/>
          <a:p>
            <a:r>
              <a:rPr lang="es-ES" sz="4000" b="1">
                <a:solidFill>
                  <a:srgbClr val="800000"/>
                </a:solidFill>
                <a:cs typeface="Times New Roman" charset="0"/>
              </a:rPr>
              <a:t>MALARIA O PALUDISMO</a:t>
            </a:r>
            <a:r>
              <a:rPr lang="es-PA" sz="4000" b="1">
                <a:solidFill>
                  <a:srgbClr val="800000"/>
                </a:solidFill>
                <a:cs typeface="Times New Roman" charset="0"/>
              </a:rPr>
              <a:t>.</a:t>
            </a:r>
            <a:r>
              <a:rPr lang="es-ES" sz="4000" b="1">
                <a:solidFill>
                  <a:srgbClr val="FF3300"/>
                </a:solidFill>
                <a:cs typeface="Times New Roman" charset="0"/>
              </a:rPr>
              <a:t> </a:t>
            </a:r>
            <a:endParaRPr lang="es-PA" sz="2800" b="1">
              <a:solidFill>
                <a:srgbClr val="800000"/>
              </a:solidFill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657350" y="1824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724900" cy="4724400"/>
          </a:xfrm>
        </p:spPr>
        <p:txBody>
          <a:bodyPr/>
          <a:lstStyle/>
          <a:p>
            <a:pPr marL="609600" indent="-609600"/>
            <a:r>
              <a:rPr lang="es-ES" sz="2800" b="1">
                <a:solidFill>
                  <a:srgbClr val="6600CC"/>
                </a:solidFill>
                <a:latin typeface="Arial Black" pitchFamily="34" charset="0"/>
                <a:cs typeface="Times New Roman" charset="0"/>
              </a:rPr>
              <a:t>HAY CUATRO CLASES DE HEMATOZOARIO</a:t>
            </a:r>
            <a:r>
              <a:rPr lang="es-PA" sz="2800" b="1">
                <a:solidFill>
                  <a:srgbClr val="6600CC"/>
                </a:solidFill>
                <a:latin typeface="Arial Black" pitchFamily="34" charset="0"/>
                <a:cs typeface="Times New Roman" charset="0"/>
              </a:rPr>
              <a:t>S</a:t>
            </a:r>
            <a:r>
              <a:rPr lang="es-ES" sz="2800" b="1">
                <a:solidFill>
                  <a:srgbClr val="6600CC"/>
                </a:solidFill>
                <a:latin typeface="Arial Black" pitchFamily="34" charset="0"/>
                <a:cs typeface="Times New Roman" charset="0"/>
              </a:rPr>
              <a:t> DE LAVERÁN: </a:t>
            </a:r>
            <a:endParaRPr lang="es-PA" sz="2800" b="1">
              <a:solidFill>
                <a:srgbClr val="6600CC"/>
              </a:solidFill>
              <a:latin typeface="Arial Black" pitchFamily="34" charset="0"/>
              <a:cs typeface="Times New Roman" charset="0"/>
            </a:endParaRPr>
          </a:p>
          <a:p>
            <a:pPr marL="609600" indent="-609600">
              <a:buFont typeface="Wingdings" pitchFamily="2" charset="2"/>
              <a:buAutoNum type="arabicPeriod"/>
            </a:pPr>
            <a:r>
              <a:rPr lang="es-ES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PLASMODIUM FALCIPARUM: </a:t>
            </a:r>
            <a:endParaRPr lang="es-PA" b="1">
              <a:solidFill>
                <a:srgbClr val="000066"/>
              </a:solidFill>
              <a:latin typeface="Arial Black" pitchFamily="34" charset="0"/>
              <a:cs typeface="Times New Roman" charset="0"/>
            </a:endParaRPr>
          </a:p>
          <a:p>
            <a:pPr marL="609600" indent="-609600">
              <a:buFont typeface="Wingdings" pitchFamily="2" charset="2"/>
              <a:buAutoNum type="arabicPeriod"/>
            </a:pPr>
            <a:r>
              <a:rPr lang="es-ES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PLASMODIUM VIVAX: </a:t>
            </a:r>
            <a:endParaRPr lang="es-PA" b="1">
              <a:solidFill>
                <a:srgbClr val="000066"/>
              </a:solidFill>
              <a:latin typeface="Arial Black" pitchFamily="34" charset="0"/>
              <a:cs typeface="Times New Roman" charset="0"/>
            </a:endParaRPr>
          </a:p>
          <a:p>
            <a:pPr marL="609600" indent="-609600">
              <a:buFont typeface="Wingdings" pitchFamily="2" charset="2"/>
              <a:buAutoNum type="arabicPeriod"/>
            </a:pPr>
            <a:r>
              <a:rPr lang="es-ES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PLASMODIUM MALARIE: </a:t>
            </a:r>
            <a:endParaRPr lang="es-PA" b="1">
              <a:solidFill>
                <a:srgbClr val="000066"/>
              </a:solidFill>
              <a:latin typeface="Arial Black" pitchFamily="34" charset="0"/>
              <a:cs typeface="Times New Roman" charset="0"/>
            </a:endParaRPr>
          </a:p>
          <a:p>
            <a:pPr marL="609600" indent="-609600">
              <a:buFont typeface="Wingdings" pitchFamily="2" charset="2"/>
              <a:buAutoNum type="arabicPeriod"/>
            </a:pPr>
            <a:r>
              <a:rPr lang="es-ES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PLASMODIUM  OVALE:</a:t>
            </a:r>
            <a:r>
              <a:rPr lang="es-ES" b="1">
                <a:solidFill>
                  <a:srgbClr val="000066"/>
                </a:solidFill>
                <a:cs typeface="Times New Roman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620838" y="152400"/>
            <a:ext cx="6226175" cy="381000"/>
          </a:xfrm>
        </p:spPr>
        <p:txBody>
          <a:bodyPr/>
          <a:lstStyle/>
          <a:p>
            <a:r>
              <a:rPr lang="es-PA" sz="3200" b="1">
                <a:solidFill>
                  <a:srgbClr val="990000"/>
                </a:solidFill>
              </a:rPr>
              <a:t>RIESGOS BIOLÓGICOS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648700" cy="5943600"/>
          </a:xfrm>
        </p:spPr>
        <p:txBody>
          <a:bodyPr/>
          <a:lstStyle/>
          <a:p>
            <a:pPr algn="just"/>
            <a:r>
              <a:rPr lang="es-ES" sz="24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LAS HEMBRAS ANOFELINAS SE ALIMENTAN DE SANGRE, PICAN DE NOCHE; LOS MACHOS  DE JUGOS VEGETALES.</a:t>
            </a:r>
            <a:r>
              <a:rPr lang="es-ES" b="1">
                <a:solidFill>
                  <a:srgbClr val="800000"/>
                </a:solidFill>
                <a:cs typeface="Times New Roman" charset="0"/>
              </a:rPr>
              <a:t> </a:t>
            </a:r>
            <a:endParaRPr lang="es-PA" b="1">
              <a:solidFill>
                <a:srgbClr val="800000"/>
              </a:solidFill>
              <a:cs typeface="Times New Roman" charset="0"/>
            </a:endParaRPr>
          </a:p>
          <a:p>
            <a:pPr algn="just"/>
            <a:r>
              <a:rPr lang="es-PA" sz="2000" b="1">
                <a:solidFill>
                  <a:srgbClr val="800000"/>
                </a:solidFill>
                <a:latin typeface="Arial Black" pitchFamily="34" charset="0"/>
              </a:rPr>
              <a:t>MOSQUITO HEMBRA CHUPANDO SANGRE. </a:t>
            </a:r>
            <a:endParaRPr lang="es-ES" sz="2000" b="1">
              <a:solidFill>
                <a:srgbClr val="800000"/>
              </a:solidFill>
              <a:latin typeface="Arial Black" pitchFamily="34" charset="0"/>
            </a:endParaRP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2576513" y="2157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24"/>
          <a:stretch>
            <a:fillRect/>
          </a:stretch>
        </p:blipFill>
        <p:spPr bwMode="auto">
          <a:xfrm>
            <a:off x="1447800" y="2860675"/>
            <a:ext cx="6034088" cy="384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2576513" y="2157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6591300" cy="304800"/>
          </a:xfrm>
        </p:spPr>
        <p:txBody>
          <a:bodyPr/>
          <a:lstStyle/>
          <a:p>
            <a:r>
              <a:rPr lang="es-ES" sz="4000" b="1">
                <a:solidFill>
                  <a:srgbClr val="800000"/>
                </a:solidFill>
                <a:cs typeface="Times New Roman" charset="0"/>
              </a:rPr>
              <a:t>MALARIA O PALUDISMO</a:t>
            </a:r>
            <a:r>
              <a:rPr lang="es-PA" sz="4000" b="1">
                <a:solidFill>
                  <a:srgbClr val="800000"/>
                </a:solidFill>
                <a:cs typeface="Times New Roman" charset="0"/>
              </a:rPr>
              <a:t>.</a:t>
            </a:r>
            <a:r>
              <a:rPr lang="es-ES" sz="4000" b="1">
                <a:solidFill>
                  <a:srgbClr val="FF3300"/>
                </a:solidFill>
                <a:cs typeface="Times New Roman" charset="0"/>
              </a:rPr>
              <a:t> </a:t>
            </a:r>
            <a:endParaRPr lang="es-PA" sz="2800" b="1">
              <a:solidFill>
                <a:srgbClr val="800000"/>
              </a:solidFill>
            </a:endParaRP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1657350" y="1824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572500" cy="5638800"/>
          </a:xfrm>
        </p:spPr>
        <p:txBody>
          <a:bodyPr/>
          <a:lstStyle/>
          <a:p>
            <a:pPr marL="609600" indent="-609600" algn="just"/>
            <a:r>
              <a:rPr lang="es-ES" b="1" u="sng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1. PLASMODIUM</a:t>
            </a:r>
            <a:r>
              <a:rPr lang="es-ES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</a:t>
            </a:r>
            <a:r>
              <a:rPr lang="es-ES" b="1" u="sng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FALCIPARUM</a:t>
            </a:r>
            <a:r>
              <a:rPr lang="es-PA" b="1" u="sng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(1)</a:t>
            </a:r>
            <a:r>
              <a:rPr lang="es-ES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: </a:t>
            </a:r>
            <a:r>
              <a:rPr lang="es-PA" b="1">
                <a:solidFill>
                  <a:schemeClr val="accent2"/>
                </a:solidFill>
                <a:latin typeface="Arial Black" pitchFamily="34" charset="0"/>
                <a:cs typeface="Times New Roman" charset="0"/>
              </a:rPr>
              <a:t>LA </a:t>
            </a:r>
            <a:r>
              <a:rPr lang="es-ES" b="1">
                <a:solidFill>
                  <a:schemeClr val="accent2"/>
                </a:solidFill>
                <a:latin typeface="Arial Black" pitchFamily="34" charset="0"/>
                <a:cs typeface="Times New Roman" charset="0"/>
              </a:rPr>
              <a:t>MALARIA TERCIANA MALIGNA</a:t>
            </a:r>
            <a:r>
              <a:rPr lang="es-ES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. </a:t>
            </a:r>
            <a:r>
              <a:rPr lang="es-ES" b="1">
                <a:solidFill>
                  <a:schemeClr val="accent2"/>
                </a:solidFill>
                <a:latin typeface="Arial Black" pitchFamily="34" charset="0"/>
                <a:cs typeface="Times New Roman" charset="0"/>
              </a:rPr>
              <a:t>EL PERÍODO DE INCUBACIÓN ES  DE 8 A 12 DÍAS</a:t>
            </a:r>
            <a:r>
              <a:rPr lang="es-ES" b="1">
                <a:solidFill>
                  <a:schemeClr val="hlink"/>
                </a:solidFill>
                <a:latin typeface="Arial Black" pitchFamily="34" charset="0"/>
                <a:cs typeface="Times New Roman" charset="0"/>
              </a:rPr>
              <a:t>.</a:t>
            </a:r>
            <a:r>
              <a:rPr lang="es-ES" b="1">
                <a:solidFill>
                  <a:schemeClr val="hlink"/>
                </a:solidFill>
                <a:cs typeface="Times New Roman" charset="0"/>
              </a:rPr>
              <a:t>  </a:t>
            </a:r>
          </a:p>
          <a:p>
            <a:pPr marL="609600" indent="-609600" algn="just"/>
            <a:r>
              <a:rPr lang="es-ES" b="1">
                <a:solidFill>
                  <a:schemeClr val="accent2"/>
                </a:solidFill>
                <a:latin typeface="Arial Black" pitchFamily="34" charset="0"/>
                <a:cs typeface="Times New Roman" charset="0"/>
              </a:rPr>
              <a:t>ES EL CAUSANTE DE LA MAYOR PARTE DE LOS CASOS EN EL MUNDO (AFRICA-INDIA) Y LOS MÁS GRAVES</a:t>
            </a:r>
            <a:r>
              <a:rPr lang="es-ES_tradnl" b="1">
                <a:solidFill>
                  <a:schemeClr val="accent2"/>
                </a:solidFill>
                <a:latin typeface="Arial Black" pitchFamily="34" charset="0"/>
                <a:cs typeface="Times New Roman" charset="0"/>
              </a:rPr>
              <a:t>/MORTALES</a:t>
            </a:r>
            <a:r>
              <a:rPr lang="es-ES" b="1">
                <a:solidFill>
                  <a:schemeClr val="accent2"/>
                </a:solidFill>
                <a:latin typeface="Arial Black" pitchFamily="34" charset="0"/>
                <a:cs typeface="Times New Roman" charset="0"/>
              </a:rPr>
              <a:t>. 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6916738" cy="304800"/>
          </a:xfrm>
        </p:spPr>
        <p:txBody>
          <a:bodyPr/>
          <a:lstStyle/>
          <a:p>
            <a:r>
              <a:rPr lang="es-ES" sz="4000" b="1">
                <a:solidFill>
                  <a:srgbClr val="800000"/>
                </a:solidFill>
                <a:cs typeface="Times New Roman" charset="0"/>
              </a:rPr>
              <a:t>MALARIA O PALUDISMO</a:t>
            </a:r>
            <a:r>
              <a:rPr lang="es-PA" sz="4000" b="1">
                <a:solidFill>
                  <a:srgbClr val="800000"/>
                </a:solidFill>
                <a:cs typeface="Times New Roman" charset="0"/>
              </a:rPr>
              <a:t>.</a:t>
            </a:r>
            <a:r>
              <a:rPr lang="es-ES" sz="4000" b="1">
                <a:solidFill>
                  <a:srgbClr val="FF3300"/>
                </a:solidFill>
                <a:cs typeface="Times New Roman" charset="0"/>
              </a:rPr>
              <a:t> </a:t>
            </a:r>
            <a:endParaRPr lang="es-PA" sz="2800" b="1">
              <a:solidFill>
                <a:srgbClr val="800000"/>
              </a:solidFill>
            </a:endParaRP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657350" y="1824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24900" cy="5638800"/>
          </a:xfrm>
        </p:spPr>
        <p:txBody>
          <a:bodyPr/>
          <a:lstStyle/>
          <a:p>
            <a:pPr marL="609600" indent="-609600" algn="just">
              <a:lnSpc>
                <a:spcPct val="90000"/>
              </a:lnSpc>
            </a:pPr>
            <a:r>
              <a:rPr lang="es-ES" sz="2800" b="1" u="sng">
                <a:solidFill>
                  <a:srgbClr val="0033CC"/>
                </a:solidFill>
                <a:latin typeface="Arial Black" pitchFamily="34" charset="0"/>
                <a:cs typeface="Times New Roman" charset="0"/>
              </a:rPr>
              <a:t>2. PLASMODIUM</a:t>
            </a:r>
            <a:r>
              <a:rPr lang="es-ES" sz="2800" b="1">
                <a:solidFill>
                  <a:srgbClr val="0033CC"/>
                </a:solidFill>
                <a:latin typeface="Arial Black" pitchFamily="34" charset="0"/>
                <a:cs typeface="Times New Roman" charset="0"/>
              </a:rPr>
              <a:t> </a:t>
            </a:r>
            <a:r>
              <a:rPr lang="es-ES" sz="2800" b="1" u="sng">
                <a:solidFill>
                  <a:srgbClr val="0033CC"/>
                </a:solidFill>
                <a:latin typeface="Arial Black" pitchFamily="34" charset="0"/>
                <a:cs typeface="Times New Roman" charset="0"/>
              </a:rPr>
              <a:t>VIVAX</a:t>
            </a:r>
            <a:r>
              <a:rPr lang="es-ES" sz="2800" b="1">
                <a:solidFill>
                  <a:srgbClr val="0033CC"/>
                </a:solidFill>
                <a:latin typeface="Arial Black" pitchFamily="34" charset="0"/>
                <a:cs typeface="Times New Roman" charset="0"/>
              </a:rPr>
              <a:t>:</a:t>
            </a:r>
            <a:r>
              <a:rPr lang="es-ES" sz="28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LA FORMA MÁS LEVE DE MALARIA ES LA FIEBRE TERCIANA BENIGNA, CAUSADA POR EL PLASMODIUM VIVAX</a:t>
            </a:r>
            <a:r>
              <a:rPr lang="es-PA" sz="28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.</a:t>
            </a:r>
            <a:r>
              <a:rPr lang="es-ES" sz="28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LA FIEBRE BROTA CADA DOS DÍAS DESPUÉS DE LA CRISIS INICIAL</a:t>
            </a:r>
            <a:r>
              <a:rPr lang="es-PA" sz="28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.</a:t>
            </a:r>
            <a:r>
              <a:rPr lang="es-ES" sz="28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</a:t>
            </a:r>
          </a:p>
          <a:p>
            <a:pPr marL="609600" indent="-609600" algn="just">
              <a:lnSpc>
                <a:spcPct val="90000"/>
              </a:lnSpc>
            </a:pPr>
            <a:r>
              <a:rPr lang="es-ES" sz="28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(APARECE DENTRO DE LAS DOS SEMANAS DESPUÉS DE LA INFECCIÓN).  </a:t>
            </a:r>
            <a:endParaRPr lang="es-PA" sz="2800" b="1">
              <a:solidFill>
                <a:srgbClr val="000066"/>
              </a:solidFill>
              <a:latin typeface="Arial Black" pitchFamily="34" charset="0"/>
              <a:cs typeface="Times New Roman" charset="0"/>
            </a:endParaRPr>
          </a:p>
          <a:p>
            <a:pPr marL="609600" indent="-609600" algn="just">
              <a:lnSpc>
                <a:spcPct val="90000"/>
              </a:lnSpc>
            </a:pPr>
            <a:r>
              <a:rPr lang="es-ES" sz="2800" b="1">
                <a:solidFill>
                  <a:srgbClr val="0033CC"/>
                </a:solidFill>
                <a:latin typeface="Arial Black" pitchFamily="34" charset="0"/>
                <a:cs typeface="Times New Roman" charset="0"/>
              </a:rPr>
              <a:t>PERÍODO DE  ININCUBACIÓN</a:t>
            </a:r>
            <a:r>
              <a:rPr lang="es-PA" sz="2800" b="1">
                <a:solidFill>
                  <a:srgbClr val="0033CC"/>
                </a:solidFill>
                <a:latin typeface="Arial Black" pitchFamily="34" charset="0"/>
                <a:cs typeface="Times New Roman" charset="0"/>
              </a:rPr>
              <a:t>:</a:t>
            </a:r>
            <a:r>
              <a:rPr lang="es-ES" sz="28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 DE 10 A 15 DÍAS. </a:t>
            </a:r>
            <a:endParaRPr lang="es-PA" sz="2800" b="1">
              <a:solidFill>
                <a:srgbClr val="000066"/>
              </a:solidFill>
              <a:latin typeface="Arial Black" pitchFamily="34" charset="0"/>
              <a:cs typeface="Times New Roman" charset="0"/>
            </a:endParaRPr>
          </a:p>
          <a:p>
            <a:pPr marL="609600" indent="-609600" algn="just">
              <a:lnSpc>
                <a:spcPct val="90000"/>
              </a:lnSpc>
            </a:pPr>
            <a:r>
              <a:rPr lang="es-ES" sz="2800" b="1">
                <a:solidFill>
                  <a:srgbClr val="0033CC"/>
                </a:solidFill>
                <a:latin typeface="Arial Black" pitchFamily="34" charset="0"/>
                <a:cs typeface="Times New Roman" charset="0"/>
              </a:rPr>
              <a:t>ES </a:t>
            </a:r>
            <a:r>
              <a:rPr lang="es-PA" sz="2800" b="1">
                <a:solidFill>
                  <a:srgbClr val="0033CC"/>
                </a:solidFill>
                <a:latin typeface="Arial Black" pitchFamily="34" charset="0"/>
                <a:cs typeface="Times New Roman" charset="0"/>
              </a:rPr>
              <a:t>EL</a:t>
            </a:r>
            <a:r>
              <a:rPr lang="es-ES" sz="2800" b="1">
                <a:solidFill>
                  <a:srgbClr val="0033CC"/>
                </a:solidFill>
                <a:latin typeface="Arial Black" pitchFamily="34" charset="0"/>
                <a:cs typeface="Times New Roman" charset="0"/>
              </a:rPr>
              <a:t> PRINCIPAL CAUSANTE DE MALARIA EN PANAMÁ.</a:t>
            </a:r>
            <a:r>
              <a:rPr lang="es-ES" sz="2800" b="1">
                <a:solidFill>
                  <a:srgbClr val="0033CC"/>
                </a:solidFill>
                <a:cs typeface="Times New Roman" charset="0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7218363" cy="304800"/>
          </a:xfrm>
        </p:spPr>
        <p:txBody>
          <a:bodyPr/>
          <a:lstStyle/>
          <a:p>
            <a:r>
              <a:rPr lang="es-ES" sz="4000" b="1">
                <a:solidFill>
                  <a:srgbClr val="800000"/>
                </a:solidFill>
                <a:cs typeface="Times New Roman" charset="0"/>
              </a:rPr>
              <a:t>MALARIA O PALUDISMO</a:t>
            </a:r>
            <a:r>
              <a:rPr lang="es-PA" sz="4000" b="1">
                <a:solidFill>
                  <a:srgbClr val="800000"/>
                </a:solidFill>
                <a:cs typeface="Times New Roman" charset="0"/>
              </a:rPr>
              <a:t>.</a:t>
            </a:r>
            <a:r>
              <a:rPr lang="es-ES" sz="4000" b="1">
                <a:solidFill>
                  <a:srgbClr val="FF3300"/>
                </a:solidFill>
                <a:cs typeface="Times New Roman" charset="0"/>
              </a:rPr>
              <a:t> </a:t>
            </a:r>
            <a:endParaRPr lang="es-PA" sz="2800" b="1">
              <a:solidFill>
                <a:srgbClr val="800000"/>
              </a:solidFill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657350" y="1824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724900" cy="5638800"/>
          </a:xfrm>
        </p:spPr>
        <p:txBody>
          <a:bodyPr/>
          <a:lstStyle/>
          <a:p>
            <a:pPr marL="609600" indent="-609600" algn="just"/>
            <a:r>
              <a:rPr lang="es-ES" b="1" u="sng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3. PLASMODIUM</a:t>
            </a:r>
            <a:r>
              <a:rPr lang="es-ES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</a:t>
            </a:r>
            <a:r>
              <a:rPr lang="es-ES" b="1" u="sng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MALARIE</a:t>
            </a:r>
            <a:r>
              <a:rPr lang="es-ES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: </a:t>
            </a:r>
            <a:r>
              <a:rPr lang="es-ES" b="1">
                <a:solidFill>
                  <a:schemeClr val="accent2"/>
                </a:solidFill>
                <a:latin typeface="Arial Black" pitchFamily="34" charset="0"/>
                <a:cs typeface="Times New Roman" charset="0"/>
              </a:rPr>
              <a:t>LA MALARIA CUARTANA O FIEBRE CUATERNARIA, CAUSADA POR EL P. MALARIAE</a:t>
            </a:r>
            <a:r>
              <a:rPr lang="es-ES_tradnl" b="1">
                <a:solidFill>
                  <a:schemeClr val="accent2"/>
                </a:solidFill>
                <a:latin typeface="Arial Black" pitchFamily="34" charset="0"/>
                <a:cs typeface="Times New Roman" charset="0"/>
              </a:rPr>
              <a:t>.</a:t>
            </a:r>
            <a:r>
              <a:rPr lang="es-ES" b="1">
                <a:solidFill>
                  <a:srgbClr val="000000"/>
                </a:solidFill>
                <a:latin typeface="Arial Black" pitchFamily="34" charset="0"/>
                <a:cs typeface="Times New Roman" charset="0"/>
              </a:rPr>
              <a:t> </a:t>
            </a:r>
            <a:r>
              <a:rPr lang="es-ES" b="1">
                <a:solidFill>
                  <a:srgbClr val="0033CC"/>
                </a:solidFill>
                <a:latin typeface="Arial Black" pitchFamily="34" charset="0"/>
                <a:cs typeface="Times New Roman" charset="0"/>
              </a:rPr>
              <a:t>INCUBA DE 10 A 30 DÍAS</a:t>
            </a:r>
            <a:r>
              <a:rPr lang="es-ES_tradnl" b="1">
                <a:solidFill>
                  <a:srgbClr val="0033CC"/>
                </a:solidFill>
                <a:latin typeface="Arial Black" pitchFamily="34" charset="0"/>
                <a:cs typeface="Times New Roman" charset="0"/>
              </a:rPr>
              <a:t>.</a:t>
            </a:r>
            <a:r>
              <a:rPr lang="es-ES" b="1">
                <a:solidFill>
                  <a:srgbClr val="0033CC"/>
                </a:solidFill>
                <a:latin typeface="Arial Black" pitchFamily="34" charset="0"/>
                <a:cs typeface="Times New Roman" charset="0"/>
              </a:rPr>
              <a:t> </a:t>
            </a:r>
            <a:endParaRPr lang="es-ES" b="1">
              <a:solidFill>
                <a:srgbClr val="0033CC"/>
              </a:solidFill>
              <a:cs typeface="Times New Roman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7388" y="152400"/>
            <a:ext cx="7389812" cy="304800"/>
          </a:xfrm>
        </p:spPr>
        <p:txBody>
          <a:bodyPr/>
          <a:lstStyle/>
          <a:p>
            <a:r>
              <a:rPr lang="es-ES" sz="4000" b="1">
                <a:solidFill>
                  <a:srgbClr val="800000"/>
                </a:solidFill>
                <a:cs typeface="Times New Roman" charset="0"/>
              </a:rPr>
              <a:t>MALARIA O PALUDISMO</a:t>
            </a:r>
            <a:r>
              <a:rPr lang="es-PA" sz="4000" b="1">
                <a:solidFill>
                  <a:srgbClr val="800000"/>
                </a:solidFill>
                <a:cs typeface="Times New Roman" charset="0"/>
              </a:rPr>
              <a:t>.</a:t>
            </a:r>
            <a:r>
              <a:rPr lang="es-ES" sz="4000" b="1">
                <a:solidFill>
                  <a:srgbClr val="FF3300"/>
                </a:solidFill>
                <a:cs typeface="Times New Roman" charset="0"/>
              </a:rPr>
              <a:t> </a:t>
            </a:r>
            <a:endParaRPr lang="es-PA" sz="2800" b="1">
              <a:solidFill>
                <a:srgbClr val="800000"/>
              </a:solidFill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657350" y="1824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724900" cy="4114800"/>
          </a:xfrm>
        </p:spPr>
        <p:txBody>
          <a:bodyPr/>
          <a:lstStyle/>
          <a:p>
            <a:pPr marL="609600" indent="-609600" algn="just"/>
            <a:r>
              <a:rPr lang="es-ES" b="1" u="sng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4. PLASMODIUM </a:t>
            </a:r>
            <a:r>
              <a:rPr lang="es-ES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</a:t>
            </a:r>
            <a:r>
              <a:rPr lang="es-ES" b="1" u="sng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OVALE</a:t>
            </a:r>
            <a:r>
              <a:rPr lang="es-ES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: LA CUARTA FORMA DE LA ENFERMEDAD,  </a:t>
            </a:r>
            <a:r>
              <a:rPr lang="es-ES" b="1">
                <a:solidFill>
                  <a:srgbClr val="0033CC"/>
                </a:solidFill>
                <a:latin typeface="Arial Black" pitchFamily="34" charset="0"/>
                <a:cs typeface="Times New Roman" charset="0"/>
              </a:rPr>
              <a:t>ES LA MÁS RARA,</a:t>
            </a:r>
            <a:r>
              <a:rPr lang="es-ES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Y ES CAUSADA POR P. OVALE, ES SIMILAR A LA MALARIA TERCIANA BENIGNA, QUE INCUBA DE 10 A 15 DÍAS.</a:t>
            </a:r>
            <a:r>
              <a:rPr lang="es-ES" b="1">
                <a:solidFill>
                  <a:srgbClr val="000066"/>
                </a:solidFill>
                <a:cs typeface="Times New Roman" charset="0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62100" y="152400"/>
            <a:ext cx="6591300" cy="304800"/>
          </a:xfrm>
        </p:spPr>
        <p:txBody>
          <a:bodyPr/>
          <a:lstStyle/>
          <a:p>
            <a:r>
              <a:rPr lang="es-ES" sz="4000" b="1">
                <a:solidFill>
                  <a:srgbClr val="800000"/>
                </a:solidFill>
                <a:cs typeface="Times New Roman" charset="0"/>
              </a:rPr>
              <a:t>MALARIA O PALUDISMO</a:t>
            </a:r>
            <a:r>
              <a:rPr lang="es-PA" sz="4000" b="1">
                <a:solidFill>
                  <a:srgbClr val="FF3300"/>
                </a:solidFill>
                <a:cs typeface="Times New Roman" charset="0"/>
              </a:rPr>
              <a:t>.</a:t>
            </a:r>
            <a:r>
              <a:rPr lang="es-ES" sz="4000" b="1">
                <a:solidFill>
                  <a:srgbClr val="FF3300"/>
                </a:solidFill>
                <a:cs typeface="Times New Roman" charset="0"/>
              </a:rPr>
              <a:t> </a:t>
            </a:r>
            <a:endParaRPr lang="es-PA" sz="2800" b="1">
              <a:solidFill>
                <a:srgbClr val="800000"/>
              </a:solidFill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1657350" y="1824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648700" cy="5867400"/>
          </a:xfrm>
        </p:spPr>
        <p:txBody>
          <a:bodyPr/>
          <a:lstStyle/>
          <a:p>
            <a:pPr marL="609600" indent="-609600" algn="just"/>
            <a:r>
              <a:rPr lang="es-ES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MEDIDAS PREVENTIVAS</a:t>
            </a:r>
            <a:r>
              <a:rPr lang="es-PA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(1)</a:t>
            </a:r>
            <a:r>
              <a:rPr lang="es-ES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:</a:t>
            </a:r>
          </a:p>
          <a:p>
            <a:pPr marL="609600" indent="-609600" algn="just">
              <a:buFont typeface="Wingdings" pitchFamily="2" charset="2"/>
              <a:buAutoNum type="arabicPeriod"/>
            </a:pPr>
            <a:r>
              <a:rPr lang="es-ES" sz="28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SANEAMIENTO DEL MEDIO AMBIENTE INMEDIATO.</a:t>
            </a:r>
          </a:p>
          <a:p>
            <a:pPr marL="609600" indent="-609600" algn="just">
              <a:buFont typeface="Wingdings" pitchFamily="2" charset="2"/>
              <a:buAutoNum type="arabicPeriod"/>
            </a:pPr>
            <a:r>
              <a:rPr lang="es-ES" sz="28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USO DE TELAS METÁLICAS EN PUERTAS Y VENTANAS Y DE MOSQUITEROS EN LOS DORMITORIOS.</a:t>
            </a:r>
          </a:p>
          <a:p>
            <a:pPr marL="609600" indent="-609600" algn="just">
              <a:buFont typeface="Wingdings" pitchFamily="2" charset="2"/>
              <a:buAutoNum type="arabicPeriod"/>
            </a:pPr>
            <a:r>
              <a:rPr lang="es-ES" sz="28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USO DE REPELENTES EN ZONAS PALÚDICAS.</a:t>
            </a:r>
          </a:p>
          <a:p>
            <a:pPr marL="609600" indent="-609600" algn="just">
              <a:buFont typeface="Wingdings" pitchFamily="2" charset="2"/>
              <a:buAutoNum type="arabicPeriod"/>
            </a:pPr>
            <a:r>
              <a:rPr lang="es-ES" sz="28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DIAGNÓSTICO TEMPRANO Y TRATAMIENTO OPORTUNO, INMEDIATO Y EFICAZ EN LOS CASOS DE MALARIA.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28600"/>
            <a:ext cx="6591300" cy="304800"/>
          </a:xfrm>
        </p:spPr>
        <p:txBody>
          <a:bodyPr/>
          <a:lstStyle/>
          <a:p>
            <a:r>
              <a:rPr lang="es-ES" sz="4000" b="1">
                <a:solidFill>
                  <a:srgbClr val="800000"/>
                </a:solidFill>
                <a:cs typeface="Times New Roman" charset="0"/>
              </a:rPr>
              <a:t>MALARIA O PALUDISMO</a:t>
            </a:r>
            <a:r>
              <a:rPr lang="es-PA" sz="4000" b="1">
                <a:solidFill>
                  <a:srgbClr val="800000"/>
                </a:solidFill>
                <a:cs typeface="Times New Roman" charset="0"/>
              </a:rPr>
              <a:t>.</a:t>
            </a:r>
            <a:r>
              <a:rPr lang="es-ES" sz="4000" b="1">
                <a:solidFill>
                  <a:srgbClr val="FF3300"/>
                </a:solidFill>
                <a:cs typeface="Times New Roman" charset="0"/>
              </a:rPr>
              <a:t> </a:t>
            </a:r>
            <a:endParaRPr lang="es-PA" sz="2800" b="1">
              <a:solidFill>
                <a:srgbClr val="800000"/>
              </a:solidFill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1657350" y="1824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724900" cy="5486400"/>
          </a:xfrm>
        </p:spPr>
        <p:txBody>
          <a:bodyPr/>
          <a:lstStyle/>
          <a:p>
            <a:pPr marL="609600" indent="-609600" algn="just"/>
            <a:r>
              <a:rPr lang="es-ES" b="1">
                <a:solidFill>
                  <a:srgbClr val="000066"/>
                </a:solidFill>
                <a:cs typeface="Times New Roman" charset="0"/>
              </a:rPr>
              <a:t>MEDIDAS PREVENTIVAS</a:t>
            </a:r>
            <a:r>
              <a:rPr lang="es-PA" b="1">
                <a:solidFill>
                  <a:srgbClr val="000066"/>
                </a:solidFill>
                <a:cs typeface="Times New Roman" charset="0"/>
              </a:rPr>
              <a:t>(2)</a:t>
            </a:r>
            <a:r>
              <a:rPr lang="es-ES" b="1">
                <a:solidFill>
                  <a:srgbClr val="000066"/>
                </a:solidFill>
                <a:cs typeface="Times New Roman" charset="0"/>
              </a:rPr>
              <a:t>:</a:t>
            </a:r>
            <a:endParaRPr lang="es-PA" b="1">
              <a:solidFill>
                <a:srgbClr val="000066"/>
              </a:solidFill>
              <a:cs typeface="Times New Roman" charset="0"/>
            </a:endParaRPr>
          </a:p>
          <a:p>
            <a:pPr marL="609600" indent="-609600" algn="just">
              <a:buFontTx/>
              <a:buNone/>
            </a:pPr>
            <a:r>
              <a:rPr lang="es-PA" sz="28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5. 	</a:t>
            </a:r>
            <a:r>
              <a:rPr lang="es-ES" sz="28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VIGILANCIA EPIDEMIOLÓGICA.</a:t>
            </a:r>
            <a:endParaRPr lang="es-ES" b="1">
              <a:solidFill>
                <a:srgbClr val="000066"/>
              </a:solidFill>
              <a:cs typeface="Times New Roman" charset="0"/>
            </a:endParaRPr>
          </a:p>
          <a:p>
            <a:pPr marL="609600" indent="-609600" algn="just">
              <a:buFontTx/>
              <a:buNone/>
            </a:pPr>
            <a:r>
              <a:rPr lang="es-PA" sz="28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6. </a:t>
            </a:r>
            <a:r>
              <a:rPr lang="es-ES" sz="28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EN LOS ÚLTIMOS AÑOS SE HA DESARROLLADO DE UNA VACUNA CONTRA LA MALARIA, POR EL COLOMBIANO </a:t>
            </a:r>
            <a:r>
              <a:rPr lang="es-ES" sz="2800" b="1">
                <a:solidFill>
                  <a:srgbClr val="800000"/>
                </a:solidFill>
                <a:latin typeface="Arial Black" pitchFamily="34" charset="0"/>
                <a:cs typeface="Times New Roman" charset="0"/>
              </a:rPr>
              <a:t>PATARROYO.</a:t>
            </a:r>
            <a:r>
              <a:rPr lang="es-ES" sz="28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QUE ESTÁ EN PLENO ENSAYO.</a:t>
            </a:r>
            <a:endParaRPr lang="es-PA" sz="2800" b="1">
              <a:solidFill>
                <a:srgbClr val="000066"/>
              </a:solidFill>
              <a:latin typeface="Arial Black" pitchFamily="34" charset="0"/>
              <a:cs typeface="Times New Roman" charset="0"/>
            </a:endParaRPr>
          </a:p>
          <a:p>
            <a:pPr marL="609600" indent="-609600" algn="just">
              <a:buFontTx/>
              <a:buNone/>
            </a:pPr>
            <a:r>
              <a:rPr lang="es-PA" sz="28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7. </a:t>
            </a:r>
            <a:r>
              <a:rPr lang="es-ES" sz="28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USO DE PLAGUICIDAS (LUEGO DE EVALUAR Y JUSTIFICAR SU USO FRENTE A LOS EFECTOS SECUNDARIOS Y NEGATIVOS DE LOS MISMOS.)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610600" cy="1066800"/>
          </a:xfrm>
        </p:spPr>
        <p:txBody>
          <a:bodyPr/>
          <a:lstStyle/>
          <a:p>
            <a:r>
              <a:rPr lang="es-ES" sz="3600" b="1">
                <a:solidFill>
                  <a:srgbClr val="800000"/>
                </a:solidFill>
                <a:latin typeface="Arial Black" pitchFamily="34" charset="0"/>
                <a:cs typeface="Times New Roman" charset="0"/>
              </a:rPr>
              <a:t>DENGUE</a:t>
            </a:r>
            <a:r>
              <a:rPr lang="es-ES" sz="3600">
                <a:solidFill>
                  <a:srgbClr val="800000"/>
                </a:solidFill>
              </a:rPr>
              <a:t> </a:t>
            </a:r>
            <a:r>
              <a:rPr lang="es-PA" sz="3600" b="1">
                <a:solidFill>
                  <a:srgbClr val="800000"/>
                </a:solidFill>
                <a:latin typeface="Arial Black" pitchFamily="34" charset="0"/>
              </a:rPr>
              <a:t>O FIEBRE ROMPEHUESOS</a:t>
            </a:r>
            <a:endParaRPr lang="es-ES" sz="3600" b="1">
              <a:solidFill>
                <a:srgbClr val="800000"/>
              </a:solidFill>
              <a:latin typeface="Arial Black" pitchFamily="34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572500" cy="49530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INFECCIÓN AGUDA TROPICAL QUE CURSA CON ERUPCIÓN DE LA PIEL, ADENOPATÍAS MÚLTIPLES Y HEMORRÁGICAS. FIEBRE Y DOLOR INTENSO EN LAS ARTICULACIONES Y MÚSCULOS, DEBIDA A UN </a:t>
            </a:r>
            <a:r>
              <a:rPr lang="es-ES" b="1">
                <a:solidFill>
                  <a:srgbClr val="6600CC"/>
                </a:solidFill>
                <a:latin typeface="Arial Black" pitchFamily="34" charset="0"/>
                <a:cs typeface="Times New Roman" charset="0"/>
              </a:rPr>
              <a:t>ARBOVIRUS DE TIPO B</a:t>
            </a:r>
            <a:r>
              <a:rPr lang="es-ES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DE LA </a:t>
            </a:r>
            <a:r>
              <a:rPr lang="es-ES" b="1">
                <a:solidFill>
                  <a:srgbClr val="6600CC"/>
                </a:solidFill>
                <a:latin typeface="Arial Black" pitchFamily="34" charset="0"/>
                <a:cs typeface="Times New Roman" charset="0"/>
              </a:rPr>
              <a:t>FAMILIA FLAVIVIRIDAE</a:t>
            </a:r>
            <a:r>
              <a:rPr lang="es-ES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QUE TIENE CUATRO TIPOS INMUNOLÓGICOS.   </a:t>
            </a:r>
          </a:p>
          <a:p>
            <a:pPr algn="just">
              <a:lnSpc>
                <a:spcPct val="90000"/>
              </a:lnSpc>
            </a:pPr>
            <a:r>
              <a:rPr lang="es-ES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INCUBACIÓN  DE 5 A 8 DÍAS.</a:t>
            </a:r>
            <a:r>
              <a:rPr lang="es-ES" sz="3600">
                <a:cs typeface="Times New Roman" charset="0"/>
              </a:rPr>
              <a:t> 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</p:spPr>
        <p:txBody>
          <a:bodyPr/>
          <a:lstStyle/>
          <a:p>
            <a:r>
              <a:rPr lang="es-ES" sz="3600" b="1">
                <a:solidFill>
                  <a:srgbClr val="800000"/>
                </a:solidFill>
                <a:latin typeface="Arial Black" pitchFamily="34" charset="0"/>
                <a:cs typeface="Times New Roman" charset="0"/>
              </a:rPr>
              <a:t>DENGUE</a:t>
            </a:r>
            <a:r>
              <a:rPr lang="es-ES" sz="3600">
                <a:solidFill>
                  <a:srgbClr val="800000"/>
                </a:solidFill>
              </a:rPr>
              <a:t> </a:t>
            </a:r>
            <a:r>
              <a:rPr lang="es-PA" sz="3600" b="1">
                <a:solidFill>
                  <a:srgbClr val="800000"/>
                </a:solidFill>
                <a:latin typeface="Arial Black" pitchFamily="34" charset="0"/>
              </a:rPr>
              <a:t>O FIEBRE ROMPEHUESOS</a:t>
            </a:r>
            <a:endParaRPr lang="es-ES" sz="3600" b="1">
              <a:solidFill>
                <a:srgbClr val="800000"/>
              </a:solidFill>
              <a:latin typeface="Arial Black" pitchFamily="34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724900" cy="5105400"/>
          </a:xfrm>
        </p:spPr>
        <p:txBody>
          <a:bodyPr/>
          <a:lstStyle/>
          <a:p>
            <a:pPr algn="just"/>
            <a:r>
              <a:rPr lang="es-ES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EL VECTOR ES EL MOSQUITO INFECTADO DEL GÉNERO AEDES SIENDO EL MÁS IMPORTANTE EL </a:t>
            </a:r>
            <a:r>
              <a:rPr lang="es-ES" b="1">
                <a:solidFill>
                  <a:srgbClr val="6600CC"/>
                </a:solidFill>
                <a:latin typeface="Arial Black" pitchFamily="34" charset="0"/>
                <a:cs typeface="Times New Roman" charset="0"/>
              </a:rPr>
              <a:t>AEDES AEGYPTI,</a:t>
            </a:r>
            <a:r>
              <a:rPr lang="es-ES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ASÍ</a:t>
            </a:r>
            <a:r>
              <a:rPr lang="es-PA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</a:t>
            </a:r>
            <a:r>
              <a:rPr lang="es-ES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COMO EL </a:t>
            </a:r>
            <a:r>
              <a:rPr lang="es-ES" b="1">
                <a:solidFill>
                  <a:srgbClr val="6600CC"/>
                </a:solidFill>
                <a:latin typeface="Arial Black" pitchFamily="34" charset="0"/>
                <a:cs typeface="Times New Roman" charset="0"/>
              </a:rPr>
              <a:t>AEDES ALBOPICTUS.</a:t>
            </a:r>
            <a:r>
              <a:rPr lang="es-ES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 </a:t>
            </a:r>
            <a:endParaRPr lang="es-PA" b="1">
              <a:solidFill>
                <a:srgbClr val="000066"/>
              </a:solidFill>
              <a:latin typeface="Arial Black" pitchFamily="34" charset="0"/>
              <a:cs typeface="Times New Roman" charset="0"/>
            </a:endParaRPr>
          </a:p>
          <a:p>
            <a:pPr algn="just"/>
            <a:r>
              <a:rPr lang="es-ES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LA INMUNIZACIÓN ADQUIRIDA ES DURADERA, PERO ES HOMÓLOGA AL VIRUS INFECTANTE.  NO EXISTE INMUNIDAD CRUZADA ENTRE LOS CUATRO SEROTIPOS.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A" b="1">
                <a:solidFill>
                  <a:srgbClr val="990000"/>
                </a:solidFill>
              </a:rPr>
              <a:t>RIESGOS BIOLÓGICOS</a:t>
            </a:r>
            <a:endParaRPr lang="es-ES" b="1">
              <a:solidFill>
                <a:srgbClr val="990000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7600" y="2397125"/>
            <a:ext cx="6548438" cy="3048000"/>
          </a:xfrm>
        </p:spPr>
        <p:txBody>
          <a:bodyPr/>
          <a:lstStyle/>
          <a:p>
            <a:pPr marL="609600" indent="-609600" algn="ctr">
              <a:buFontTx/>
              <a:buNone/>
            </a:pPr>
            <a:r>
              <a:rPr lang="es-PA" sz="4000">
                <a:solidFill>
                  <a:srgbClr val="003366"/>
                </a:solidFill>
                <a:latin typeface="Arial Black" pitchFamily="34" charset="0"/>
              </a:rPr>
              <a:t>ENFERMEDADES TRANSMITIDAS POR ARTROPODOS.</a:t>
            </a:r>
          </a:p>
          <a:p>
            <a:pPr marL="609600" indent="-609600"/>
            <a:endParaRPr lang="es-ES" sz="4000">
              <a:solidFill>
                <a:srgbClr val="003366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772400" cy="609600"/>
          </a:xfrm>
        </p:spPr>
        <p:txBody>
          <a:bodyPr/>
          <a:lstStyle/>
          <a:p>
            <a:r>
              <a:rPr lang="es-MX" b="1">
                <a:solidFill>
                  <a:srgbClr val="990000"/>
                </a:solidFill>
              </a:rPr>
              <a:t>DENGUE</a:t>
            </a:r>
            <a:endParaRPr lang="es-ES" b="1">
              <a:solidFill>
                <a:srgbClr val="990000"/>
              </a:solidFill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48700" cy="5638800"/>
          </a:xfrm>
        </p:spPr>
        <p:txBody>
          <a:bodyPr/>
          <a:lstStyle/>
          <a:p>
            <a:pPr algn="ctr">
              <a:buFontTx/>
              <a:buNone/>
            </a:pPr>
            <a:r>
              <a:rPr lang="es-ES" sz="3600" b="1">
                <a:solidFill>
                  <a:srgbClr val="330066"/>
                </a:solidFill>
                <a:ea typeface="Arial Unicode MS" pitchFamily="34" charset="-128"/>
                <a:cs typeface="Arial Unicode MS" pitchFamily="34" charset="-128"/>
              </a:rPr>
              <a:t>MOSQUITO ADULTO ALIMENTÁNDOSE DE LA PIEL</a:t>
            </a:r>
            <a:endParaRPr lang="es-ES" sz="3600" b="1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  <a:p>
            <a:pPr algn="ctr">
              <a:buFontTx/>
              <a:buNone/>
            </a:pPr>
            <a:endParaRPr lang="es-ES" sz="4800" b="1">
              <a:solidFill>
                <a:srgbClr val="FF0066"/>
              </a:solidFill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3114675" y="2443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pic>
        <p:nvPicPr>
          <p:cNvPr id="30725" name="Picture 5" descr="Mosquito adulto alimentándose de la piel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62"/>
          <a:stretch>
            <a:fillRect/>
          </a:stretch>
        </p:blipFill>
        <p:spPr bwMode="auto">
          <a:xfrm>
            <a:off x="1371600" y="2209800"/>
            <a:ext cx="6629400" cy="448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457200"/>
          </a:xfrm>
        </p:spPr>
        <p:txBody>
          <a:bodyPr/>
          <a:lstStyle/>
          <a:p>
            <a:r>
              <a:rPr lang="es-MX" b="1">
                <a:solidFill>
                  <a:srgbClr val="990000"/>
                </a:solidFill>
              </a:rPr>
              <a:t>DENGUE</a:t>
            </a:r>
            <a:endParaRPr lang="es-ES" b="1">
              <a:solidFill>
                <a:srgbClr val="990000"/>
              </a:solidFill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724900" cy="5638800"/>
          </a:xfrm>
        </p:spPr>
        <p:txBody>
          <a:bodyPr/>
          <a:lstStyle/>
          <a:p>
            <a:pPr algn="just">
              <a:buFontTx/>
              <a:buNone/>
            </a:pPr>
            <a:r>
              <a:rPr lang="es-MX" sz="2400" b="1">
                <a:solidFill>
                  <a:srgbClr val="FF0066"/>
                </a:solidFill>
                <a:cs typeface="Times New Roman" charset="0"/>
              </a:rPr>
              <a:t>	</a:t>
            </a:r>
            <a:r>
              <a:rPr lang="es-ES" sz="2000">
                <a:solidFill>
                  <a:srgbClr val="FF0066"/>
                </a:solidFill>
                <a:latin typeface="Arial Black" pitchFamily="34" charset="0"/>
                <a:cs typeface="Times New Roman" charset="0"/>
              </a:rPr>
              <a:t>LOS MOSQUITOS DEPOSITAN SUS HUEVOS EN AGUAS TRANQUILAS O ESTANCADAS. ANTES DE DESARROLLARSE COMO MOSQUITOS VOLADORES, LOS HUEVOS ECLOSIONAN AL ESTADIO DE LARVAS CARNÍVORAS.</a:t>
            </a:r>
            <a:r>
              <a:rPr lang="es-ES" b="1">
                <a:solidFill>
                  <a:srgbClr val="FF0066"/>
                </a:solidFill>
                <a:cs typeface="Times New Roman" charset="0"/>
              </a:rPr>
              <a:t> 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3114675" y="2443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pic>
        <p:nvPicPr>
          <p:cNvPr id="31749" name="Picture 5" descr="Huevos del mosquito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62"/>
          <a:stretch>
            <a:fillRect/>
          </a:stretch>
        </p:blipFill>
        <p:spPr bwMode="auto">
          <a:xfrm>
            <a:off x="2133600" y="3025775"/>
            <a:ext cx="5486400" cy="371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3114675" y="2443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772400" cy="457200"/>
          </a:xfrm>
        </p:spPr>
        <p:txBody>
          <a:bodyPr/>
          <a:lstStyle/>
          <a:p>
            <a:r>
              <a:rPr lang="es-MX" b="1">
                <a:solidFill>
                  <a:srgbClr val="990000"/>
                </a:solidFill>
              </a:rPr>
              <a:t>DENGUE</a:t>
            </a:r>
            <a:endParaRPr lang="es-ES" b="1">
              <a:solidFill>
                <a:srgbClr val="990000"/>
              </a:solidFill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801100" cy="5638800"/>
          </a:xfrm>
        </p:spPr>
        <p:txBody>
          <a:bodyPr/>
          <a:lstStyle/>
          <a:p>
            <a:pPr algn="ctr">
              <a:buFontTx/>
              <a:buNone/>
            </a:pPr>
            <a:r>
              <a:rPr lang="es-ES" b="1">
                <a:solidFill>
                  <a:srgbClr val="330066"/>
                </a:solidFill>
                <a:ea typeface="Arial Unicode MS" pitchFamily="34" charset="-128"/>
                <a:cs typeface="Arial Unicode MS" pitchFamily="34" charset="-128"/>
              </a:rPr>
              <a:t>LARVAS DEL MOSQUITO</a:t>
            </a:r>
            <a:endParaRPr lang="es-MX" b="1">
              <a:solidFill>
                <a:srgbClr val="330066"/>
              </a:solidFill>
              <a:ea typeface="Arial Unicode MS" pitchFamily="34" charset="-128"/>
              <a:cs typeface="Arial Unicode MS" pitchFamily="34" charset="-128"/>
            </a:endParaRPr>
          </a:p>
          <a:p>
            <a:pPr algn="ctr">
              <a:buFontTx/>
              <a:buNone/>
            </a:pPr>
            <a:endParaRPr lang="es-ES" b="1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  <a:p>
            <a:pPr algn="ctr">
              <a:buFontTx/>
              <a:buNone/>
            </a:pPr>
            <a:endParaRPr lang="es-ES" b="1">
              <a:solidFill>
                <a:srgbClr val="FF0066"/>
              </a:solidFill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3114675" y="2443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pic>
        <p:nvPicPr>
          <p:cNvPr id="32773" name="Picture 5" descr="Larvas del mosquito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62"/>
          <a:stretch>
            <a:fillRect/>
          </a:stretch>
        </p:blipFill>
        <p:spPr bwMode="auto">
          <a:xfrm>
            <a:off x="762000" y="1676400"/>
            <a:ext cx="7543800" cy="510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3114675" y="2443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533400"/>
            <a:ext cx="7772400" cy="381000"/>
          </a:xfrm>
        </p:spPr>
        <p:txBody>
          <a:bodyPr/>
          <a:lstStyle/>
          <a:p>
            <a:r>
              <a:rPr lang="es-MX" b="1">
                <a:solidFill>
                  <a:srgbClr val="990000"/>
                </a:solidFill>
              </a:rPr>
              <a:t>DENGUE</a:t>
            </a:r>
            <a:endParaRPr lang="es-ES" b="1">
              <a:solidFill>
                <a:srgbClr val="990000"/>
              </a:solidFill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219200"/>
            <a:ext cx="7772400" cy="5638800"/>
          </a:xfrm>
        </p:spPr>
        <p:txBody>
          <a:bodyPr/>
          <a:lstStyle/>
          <a:p>
            <a:pPr algn="ctr">
              <a:buFontTx/>
              <a:buNone/>
            </a:pPr>
            <a:r>
              <a:rPr lang="es-ES" b="1">
                <a:solidFill>
                  <a:srgbClr val="330066"/>
                </a:solidFill>
                <a:cs typeface="Times New Roman" charset="0"/>
              </a:rPr>
              <a:t>PUPAS O CRISÁLIDAS DEL MOSQUITO</a:t>
            </a:r>
            <a:r>
              <a:rPr lang="es-ES" b="1">
                <a:solidFill>
                  <a:srgbClr val="FF0066"/>
                </a:solidFill>
              </a:rPr>
              <a:t> </a:t>
            </a:r>
            <a:endParaRPr lang="es-MX" b="1">
              <a:solidFill>
                <a:srgbClr val="FF0066"/>
              </a:solidFill>
            </a:endParaRPr>
          </a:p>
          <a:p>
            <a:pPr algn="ctr">
              <a:buFontTx/>
              <a:buNone/>
            </a:pPr>
            <a:endParaRPr lang="es-MX" b="1">
              <a:solidFill>
                <a:srgbClr val="FF0066"/>
              </a:solidFill>
            </a:endParaRPr>
          </a:p>
          <a:p>
            <a:pPr algn="ctr">
              <a:buFontTx/>
              <a:buNone/>
            </a:pPr>
            <a:endParaRPr lang="es-MX" b="1">
              <a:solidFill>
                <a:srgbClr val="FF0066"/>
              </a:solidFill>
            </a:endParaRPr>
          </a:p>
          <a:p>
            <a:pPr algn="ctr">
              <a:buFontTx/>
              <a:buNone/>
            </a:pPr>
            <a:endParaRPr lang="es-MX" b="1">
              <a:solidFill>
                <a:srgbClr val="FF0066"/>
              </a:solidFill>
            </a:endParaRPr>
          </a:p>
          <a:p>
            <a:pPr algn="ctr">
              <a:buFontTx/>
              <a:buNone/>
            </a:pPr>
            <a:endParaRPr lang="es-MX" b="1">
              <a:solidFill>
                <a:srgbClr val="FF0066"/>
              </a:solidFill>
            </a:endParaRPr>
          </a:p>
          <a:p>
            <a:pPr algn="ctr">
              <a:buFontTx/>
              <a:buNone/>
            </a:pPr>
            <a:endParaRPr lang="es-MX" b="1">
              <a:solidFill>
                <a:srgbClr val="FF0066"/>
              </a:solidFill>
            </a:endParaRPr>
          </a:p>
          <a:p>
            <a:pPr algn="ctr">
              <a:buFontTx/>
              <a:buNone/>
            </a:pPr>
            <a:endParaRPr lang="es-MX" b="1">
              <a:solidFill>
                <a:srgbClr val="FF0066"/>
              </a:solidFill>
            </a:endParaRPr>
          </a:p>
          <a:p>
            <a:pPr algn="ctr">
              <a:buFontTx/>
              <a:buNone/>
            </a:pPr>
            <a:endParaRPr lang="es-MX" b="1">
              <a:solidFill>
                <a:srgbClr val="FF0066"/>
              </a:solidFill>
            </a:endParaRPr>
          </a:p>
          <a:p>
            <a:pPr algn="ctr">
              <a:buFontTx/>
              <a:buNone/>
            </a:pPr>
            <a:endParaRPr lang="es-ES" b="1">
              <a:solidFill>
                <a:srgbClr val="FF0066"/>
              </a:solidFill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3114675" y="2443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pic>
        <p:nvPicPr>
          <p:cNvPr id="33797" name="Picture 5" descr="Crisálida del mosquito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62"/>
          <a:stretch>
            <a:fillRect/>
          </a:stretch>
        </p:blipFill>
        <p:spPr bwMode="auto">
          <a:xfrm>
            <a:off x="3114675" y="2443163"/>
            <a:ext cx="291465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3114675" y="2443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pic>
        <p:nvPicPr>
          <p:cNvPr id="33799" name="Picture 7" descr="Crisálida del mosquito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62"/>
          <a:stretch>
            <a:fillRect/>
          </a:stretch>
        </p:blipFill>
        <p:spPr bwMode="auto">
          <a:xfrm>
            <a:off x="3114675" y="2443163"/>
            <a:ext cx="291465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3114675" y="2443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pic>
        <p:nvPicPr>
          <p:cNvPr id="33801" name="Picture 9" descr="Crisálida del mosquito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62"/>
          <a:stretch>
            <a:fillRect/>
          </a:stretch>
        </p:blipFill>
        <p:spPr bwMode="auto">
          <a:xfrm>
            <a:off x="1981200" y="2286000"/>
            <a:ext cx="647700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686800" cy="1295400"/>
          </a:xfrm>
        </p:spPr>
        <p:txBody>
          <a:bodyPr/>
          <a:lstStyle/>
          <a:p>
            <a:r>
              <a:rPr lang="es-ES" sz="3600" b="1">
                <a:solidFill>
                  <a:srgbClr val="800000"/>
                </a:solidFill>
                <a:latin typeface="Arial Black" pitchFamily="34" charset="0"/>
                <a:cs typeface="Times New Roman" charset="0"/>
              </a:rPr>
              <a:t>DENGUE </a:t>
            </a:r>
            <a:r>
              <a:rPr lang="es-PA" sz="3600" b="1">
                <a:solidFill>
                  <a:srgbClr val="800000"/>
                </a:solidFill>
                <a:latin typeface="Arial Black" pitchFamily="34" charset="0"/>
              </a:rPr>
              <a:t>O FIEBRE ROMPEHUESOS</a:t>
            </a:r>
            <a:r>
              <a:rPr lang="es-ES"/>
              <a:t> 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648700" cy="4648200"/>
          </a:xfrm>
        </p:spPr>
        <p:txBody>
          <a:bodyPr/>
          <a:lstStyle/>
          <a:p>
            <a:pPr algn="just"/>
            <a:r>
              <a:rPr lang="es-ES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LA TRANSMISIÓN DURA MIENTRAS LOS VIRUS SE ENCUENTRAN EN LA SANGRE, LO QUE SE DA FUNDAMENTAL Y ESPECIALMENTE DURANTE LOS (4) CUATRO O (5) CINCO PRIMEROS DÍAS DE LA ENFERMEDAD.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772400" cy="1219200"/>
          </a:xfrm>
        </p:spPr>
        <p:txBody>
          <a:bodyPr/>
          <a:lstStyle/>
          <a:p>
            <a:r>
              <a:rPr lang="es-ES" b="1">
                <a:solidFill>
                  <a:srgbClr val="800000"/>
                </a:solidFill>
                <a:latin typeface="Arial Black" pitchFamily="34" charset="0"/>
                <a:cs typeface="Times New Roman" charset="0"/>
              </a:rPr>
              <a:t>DENGUE</a:t>
            </a:r>
            <a:r>
              <a:rPr lang="es-PA" b="1">
                <a:solidFill>
                  <a:srgbClr val="800000"/>
                </a:solidFill>
                <a:latin typeface="Arial Black" pitchFamily="34" charset="0"/>
                <a:cs typeface="Times New Roman" charset="0"/>
              </a:rPr>
              <a:t> </a:t>
            </a:r>
            <a:r>
              <a:rPr lang="es-PA" b="1">
                <a:solidFill>
                  <a:srgbClr val="800000"/>
                </a:solidFill>
                <a:latin typeface="Arial Black" pitchFamily="34" charset="0"/>
              </a:rPr>
              <a:t>FIEBRE ROMPEHUESOS</a:t>
            </a:r>
            <a:r>
              <a:rPr lang="es-ES"/>
              <a:t>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572500" cy="4800600"/>
          </a:xfrm>
        </p:spPr>
        <p:txBody>
          <a:bodyPr/>
          <a:lstStyle/>
          <a:p>
            <a:pPr algn="just"/>
            <a:r>
              <a:rPr lang="es-ES" sz="4400" b="1">
                <a:solidFill>
                  <a:schemeClr val="accent2"/>
                </a:solidFill>
                <a:latin typeface="Arial Black" pitchFamily="34" charset="0"/>
                <a:cs typeface="Times New Roman" charset="0"/>
              </a:rPr>
              <a:t>PODEMOS DISTINGUIR CUATRO FORMAS CLÍNICAS DE LA ENFERMEDAD</a:t>
            </a:r>
            <a:r>
              <a:rPr lang="es-PA" sz="4400" b="1">
                <a:solidFill>
                  <a:schemeClr val="accent2"/>
                </a:solidFill>
                <a:latin typeface="Arial Black" pitchFamily="34" charset="0"/>
                <a:cs typeface="Times New Roman" charset="0"/>
              </a:rPr>
              <a:t>.</a:t>
            </a:r>
            <a:r>
              <a:rPr lang="es-ES" b="1">
                <a:solidFill>
                  <a:schemeClr val="accent2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47900" y="609600"/>
            <a:ext cx="4343400" cy="457200"/>
          </a:xfrm>
        </p:spPr>
        <p:txBody>
          <a:bodyPr/>
          <a:lstStyle/>
          <a:p>
            <a:r>
              <a:rPr lang="es-ES" b="1">
                <a:solidFill>
                  <a:srgbClr val="800000"/>
                </a:solidFill>
                <a:latin typeface="Arial Black" pitchFamily="34" charset="0"/>
                <a:cs typeface="Times New Roman" charset="0"/>
              </a:rPr>
              <a:t>DENGUE</a:t>
            </a:r>
            <a:r>
              <a:rPr lang="es-PA" b="1">
                <a:solidFill>
                  <a:srgbClr val="800000"/>
                </a:solidFill>
                <a:latin typeface="Arial Black" pitchFamily="34" charset="0"/>
                <a:cs typeface="Times New Roman" charset="0"/>
              </a:rPr>
              <a:t> </a:t>
            </a:r>
            <a:r>
              <a:rPr lang="es-PA" sz="2400" b="1">
                <a:solidFill>
                  <a:srgbClr val="800000"/>
                </a:solidFill>
                <a:latin typeface="Arial Black" pitchFamily="34" charset="0"/>
                <a:cs typeface="Times New Roman" charset="0"/>
              </a:rPr>
              <a:t>(A-1)</a:t>
            </a:r>
            <a:r>
              <a:rPr lang="es-ES"/>
              <a:t> 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724900" cy="4724400"/>
          </a:xfrm>
        </p:spPr>
        <p:txBody>
          <a:bodyPr/>
          <a:lstStyle/>
          <a:p>
            <a:pPr algn="just">
              <a:buFontTx/>
              <a:buNone/>
            </a:pPr>
            <a:r>
              <a:rPr lang="es-ES" sz="28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A.- </a:t>
            </a:r>
            <a:r>
              <a:rPr lang="es-ES" sz="2800" b="1">
                <a:solidFill>
                  <a:schemeClr val="accent2"/>
                </a:solidFill>
                <a:latin typeface="Arial Black" pitchFamily="34" charset="0"/>
                <a:cs typeface="Times New Roman" charset="0"/>
              </a:rPr>
              <a:t>EL DENGUE CLÁSICO O BENIGNO:</a:t>
            </a:r>
            <a:r>
              <a:rPr lang="es-ES" sz="24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</a:t>
            </a:r>
            <a:r>
              <a:rPr lang="es-ES" sz="2400" b="1">
                <a:solidFill>
                  <a:srgbClr val="6600CC"/>
                </a:solidFill>
                <a:latin typeface="Arial Black" pitchFamily="34" charset="0"/>
                <a:cs typeface="Times New Roman" charset="0"/>
              </a:rPr>
              <a:t>FIEBRE ELEVADA Y PERSISTENTE</a:t>
            </a:r>
            <a:r>
              <a:rPr lang="es-ES" sz="24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DE 39</a:t>
            </a:r>
            <a:r>
              <a:rPr lang="es-PA" sz="24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a</a:t>
            </a:r>
            <a:r>
              <a:rPr lang="es-ES" sz="24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41 ºC, QUE SUELE DURAR </a:t>
            </a:r>
            <a:r>
              <a:rPr lang="es-PA" sz="24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3 a 5</a:t>
            </a:r>
            <a:r>
              <a:rPr lang="es-ES" sz="24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DÍAS (NO MÁS DE </a:t>
            </a:r>
            <a:r>
              <a:rPr lang="es-PA" sz="24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7 </a:t>
            </a:r>
            <a:r>
              <a:rPr lang="es-ES" sz="24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DÍAS) Y SUELE SER BIFÁSICA, </a:t>
            </a:r>
            <a:r>
              <a:rPr lang="es-ES" sz="2400" b="1">
                <a:solidFill>
                  <a:srgbClr val="6600CC"/>
                </a:solidFill>
                <a:latin typeface="Arial Black" pitchFamily="34" charset="0"/>
                <a:cs typeface="Times New Roman" charset="0"/>
              </a:rPr>
              <a:t>CEFALEAS INTENSAS, POLIMIALGIAS, POLIARTRALGIAS,</a:t>
            </a:r>
            <a:r>
              <a:rPr lang="es-ES" sz="24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MALESTAR GENERAL, DECAIMIENTO, </a:t>
            </a:r>
            <a:r>
              <a:rPr lang="es-ES" sz="2400" b="1">
                <a:solidFill>
                  <a:srgbClr val="6600CC"/>
                </a:solidFill>
                <a:latin typeface="Arial Black" pitchFamily="34" charset="0"/>
                <a:cs typeface="Times New Roman" charset="0"/>
              </a:rPr>
              <a:t>NUCALGIA      ENROJECIMIENTO DE LA CARA,</a:t>
            </a:r>
            <a:r>
              <a:rPr lang="es-ES" sz="24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QUE PUEDE DESAPARECER EN UNO O DOS DÍAS,   CON UN DESCENSO TRANSITORIO DE LA TEMPERATURA, REAPARECIENDO AMBOS AL QUINTO O SEXTO DÍA</a:t>
            </a:r>
            <a:r>
              <a:rPr lang="es-PA" sz="24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.</a:t>
            </a:r>
            <a:endParaRPr lang="es-ES" sz="2400" b="1">
              <a:solidFill>
                <a:srgbClr val="000066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47900" y="609600"/>
            <a:ext cx="4343400" cy="457200"/>
          </a:xfrm>
        </p:spPr>
        <p:txBody>
          <a:bodyPr/>
          <a:lstStyle/>
          <a:p>
            <a:r>
              <a:rPr lang="es-ES" b="1">
                <a:solidFill>
                  <a:srgbClr val="800000"/>
                </a:solidFill>
                <a:latin typeface="Arial Black" pitchFamily="34" charset="0"/>
                <a:cs typeface="Times New Roman" charset="0"/>
              </a:rPr>
              <a:t>DENGUE</a:t>
            </a:r>
            <a:r>
              <a:rPr lang="es-PA" b="1">
                <a:solidFill>
                  <a:srgbClr val="800000"/>
                </a:solidFill>
                <a:latin typeface="Arial Black" pitchFamily="34" charset="0"/>
                <a:cs typeface="Times New Roman" charset="0"/>
              </a:rPr>
              <a:t> </a:t>
            </a:r>
            <a:r>
              <a:rPr lang="es-PA" sz="2400" b="1">
                <a:solidFill>
                  <a:srgbClr val="800000"/>
                </a:solidFill>
                <a:latin typeface="Arial Black" pitchFamily="34" charset="0"/>
                <a:cs typeface="Times New Roman" charset="0"/>
              </a:rPr>
              <a:t>(A-2)</a:t>
            </a:r>
            <a:r>
              <a:rPr lang="es-ES"/>
              <a:t> 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648700" cy="5410200"/>
          </a:xfrm>
        </p:spPr>
        <p:txBody>
          <a:bodyPr/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es-PA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	</a:t>
            </a:r>
            <a:r>
              <a:rPr lang="es-ES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(ENROJECIMIENTO Y FIEBRE) CON ANOREXIA MUY ACENTUADA, LINFOADENOPATÍAS SOBRE TODO CERVICALES, PRURITO GENERALIZADO, POLIARTRALGIAS INTENSAS, DOLOR RETROORBITARO, ALTERACIONES DEL APARATO GASTROINTESTINAL (VÓMITOS, DIARREAS), DESHIDRATACIÓN, ERUPCIÓN MACULOPAPULAR.</a:t>
            </a:r>
            <a:r>
              <a:rPr lang="es-ES">
                <a:cs typeface="Times New Roman" charset="0"/>
              </a:rPr>
              <a:t> </a:t>
            </a:r>
            <a:endParaRPr lang="es-E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47900" y="609600"/>
            <a:ext cx="4343400" cy="457200"/>
          </a:xfrm>
        </p:spPr>
        <p:txBody>
          <a:bodyPr/>
          <a:lstStyle/>
          <a:p>
            <a:r>
              <a:rPr lang="es-ES" b="1">
                <a:solidFill>
                  <a:srgbClr val="800000"/>
                </a:solidFill>
                <a:latin typeface="Arial Black" pitchFamily="34" charset="0"/>
                <a:cs typeface="Times New Roman" charset="0"/>
              </a:rPr>
              <a:t>DENGUE</a:t>
            </a:r>
            <a:r>
              <a:rPr lang="es-ES">
                <a:solidFill>
                  <a:srgbClr val="800000"/>
                </a:solidFill>
              </a:rPr>
              <a:t> </a:t>
            </a:r>
            <a:r>
              <a:rPr lang="es-PA" sz="2400" b="1">
                <a:solidFill>
                  <a:srgbClr val="800000"/>
                </a:solidFill>
                <a:latin typeface="Arial Black" pitchFamily="34" charset="0"/>
              </a:rPr>
              <a:t>(A-3)</a:t>
            </a:r>
            <a:endParaRPr lang="es-ES" sz="2400" b="1">
              <a:solidFill>
                <a:srgbClr val="800000"/>
              </a:solidFill>
              <a:latin typeface="Arial Black" pitchFamily="34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648700" cy="5410200"/>
          </a:xfrm>
        </p:spPr>
        <p:txBody>
          <a:bodyPr/>
          <a:lstStyle/>
          <a:p>
            <a:pPr algn="just">
              <a:buFontTx/>
              <a:buNone/>
            </a:pPr>
            <a:r>
              <a:rPr lang="es-PA">
                <a:cs typeface="Times New Roman" charset="0"/>
              </a:rPr>
              <a:t>	</a:t>
            </a:r>
            <a:r>
              <a:rPr lang="es-ES" sz="28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EL TRATAMIENTO SE ESTABLECE SOBRE LA BASE DEL REPOSO EN CAMA, ANTIPIRÉTICOS, ANALGÉSICOS E HIDRATACIÓN ORAL. LA RECUPERACIÓN PUEDE ACOMPAÑARSE DE FATIGA Y DEPRESIÓN DURADERAS,  LINFOADENOPATÍAS Y LEUCOPENIA CON LINFOCITOSIS RELATIVA</a:t>
            </a:r>
            <a:r>
              <a:rPr lang="es-PA" sz="28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.</a:t>
            </a:r>
            <a:r>
              <a:rPr lang="es-ES"/>
              <a:t>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47900" y="609600"/>
            <a:ext cx="4343400" cy="457200"/>
          </a:xfrm>
        </p:spPr>
        <p:txBody>
          <a:bodyPr/>
          <a:lstStyle/>
          <a:p>
            <a:r>
              <a:rPr lang="es-ES" b="1">
                <a:solidFill>
                  <a:srgbClr val="800000"/>
                </a:solidFill>
                <a:latin typeface="Arial Black" pitchFamily="34" charset="0"/>
                <a:cs typeface="Times New Roman" charset="0"/>
              </a:rPr>
              <a:t>DENGUE</a:t>
            </a:r>
            <a:r>
              <a:rPr lang="es-PA" b="1">
                <a:solidFill>
                  <a:srgbClr val="800000"/>
                </a:solidFill>
                <a:latin typeface="Arial Black" pitchFamily="34" charset="0"/>
                <a:cs typeface="Times New Roman" charset="0"/>
              </a:rPr>
              <a:t> </a:t>
            </a:r>
            <a:r>
              <a:rPr lang="es-PA" sz="2400" b="1">
                <a:solidFill>
                  <a:srgbClr val="800000"/>
                </a:solidFill>
                <a:latin typeface="Arial Black" pitchFamily="34" charset="0"/>
                <a:cs typeface="Times New Roman" charset="0"/>
              </a:rPr>
              <a:t>(B-1)</a:t>
            </a:r>
            <a:r>
              <a:rPr lang="es-ES"/>
              <a:t> 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801100" cy="5410200"/>
          </a:xfrm>
        </p:spPr>
        <p:txBody>
          <a:bodyPr/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es-PA" b="1">
                <a:solidFill>
                  <a:schemeClr val="accent2"/>
                </a:solidFill>
                <a:latin typeface="Arial Black" pitchFamily="34" charset="0"/>
                <a:cs typeface="Times New Roman" charset="0"/>
              </a:rPr>
              <a:t>B. </a:t>
            </a:r>
            <a:r>
              <a:rPr lang="es-ES" b="1">
                <a:solidFill>
                  <a:schemeClr val="accent2"/>
                </a:solidFill>
                <a:latin typeface="Arial Black" pitchFamily="34" charset="0"/>
                <a:cs typeface="Times New Roman" charset="0"/>
              </a:rPr>
              <a:t>EL DENGUE HEMORRÁGICO:</a:t>
            </a:r>
            <a:r>
              <a:rPr lang="es-ES" sz="28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</a:t>
            </a:r>
            <a:endParaRPr lang="es-PA" sz="2800" b="1">
              <a:solidFill>
                <a:srgbClr val="000066"/>
              </a:solidFill>
              <a:latin typeface="Arial Black" pitchFamily="34" charset="0"/>
              <a:cs typeface="Times New Roman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s-PA" sz="28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	</a:t>
            </a:r>
            <a:r>
              <a:rPr lang="es-ES" sz="28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EN SUS INICIOS, EL CUADRO SINTOMATOLÓGICO ES IDÉNTICO  AL CUADRO ANTERIOR.  LUEGO DE UNA MEJORÍA APARENTE, SUELE PRESENTARSE UNA ERUPCIÓN MACULOPAPULAR GENERALIZADA, EMPIEZAN A MANIFESTARSE </a:t>
            </a:r>
            <a:r>
              <a:rPr lang="es-ES" sz="2800" b="1">
                <a:solidFill>
                  <a:srgbClr val="6600CC"/>
                </a:solidFill>
                <a:latin typeface="Arial Black" pitchFamily="34" charset="0"/>
                <a:cs typeface="Times New Roman" charset="0"/>
              </a:rPr>
              <a:t>PETEQUIAS,</a:t>
            </a:r>
            <a:r>
              <a:rPr lang="es-ES" sz="28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ESTAS LUEGO SE CONVIERTEN EN </a:t>
            </a:r>
            <a:r>
              <a:rPr lang="es-ES" sz="2800" b="1">
                <a:solidFill>
                  <a:srgbClr val="6600CC"/>
                </a:solidFill>
                <a:latin typeface="Arial Black" pitchFamily="34" charset="0"/>
                <a:cs typeface="Times New Roman" charset="0"/>
              </a:rPr>
              <a:t>HEMATOMAS,</a:t>
            </a:r>
            <a:r>
              <a:rPr lang="es-ES" sz="28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APARECEN </a:t>
            </a:r>
            <a:r>
              <a:rPr lang="es-ES" sz="2800" b="1">
                <a:solidFill>
                  <a:srgbClr val="6600CC"/>
                </a:solidFill>
                <a:latin typeface="Arial Black" pitchFamily="34" charset="0"/>
                <a:cs typeface="Times New Roman" charset="0"/>
              </a:rPr>
              <a:t>EQUIMOSIS</a:t>
            </a:r>
            <a:r>
              <a:rPr lang="es-ES" sz="28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 ESPONTANEAS Y </a:t>
            </a:r>
            <a:r>
              <a:rPr lang="es-ES" sz="2800" b="1">
                <a:solidFill>
                  <a:srgbClr val="6600CC"/>
                </a:solidFill>
                <a:latin typeface="Arial Black" pitchFamily="34" charset="0"/>
                <a:cs typeface="Times New Roman" charset="0"/>
              </a:rPr>
              <a:t>HEMORRAGIAS </a:t>
            </a:r>
            <a:r>
              <a:rPr lang="es-ES" sz="28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DIGESTIVAS, CON </a:t>
            </a:r>
            <a:r>
              <a:rPr lang="es-ES" sz="2800" b="1">
                <a:solidFill>
                  <a:srgbClr val="6600CC"/>
                </a:solidFill>
                <a:latin typeface="Arial Black" pitchFamily="34" charset="0"/>
                <a:cs typeface="Times New Roman" charset="0"/>
              </a:rPr>
              <a:t>MELENAS Y HEMOPTISIS</a:t>
            </a:r>
            <a:r>
              <a:rPr lang="es-PA" sz="2800" b="1">
                <a:solidFill>
                  <a:srgbClr val="6600CC"/>
                </a:solidFill>
                <a:latin typeface="Arial Black" pitchFamily="34" charset="0"/>
                <a:cs typeface="Times New Roman" charset="0"/>
              </a:rPr>
              <a:t>.</a:t>
            </a:r>
            <a:r>
              <a:rPr lang="es-ES" sz="2800" b="1">
                <a:solidFill>
                  <a:srgbClr val="6600CC"/>
                </a:solidFill>
                <a:latin typeface="Arial Black" pitchFamily="34" charset="0"/>
                <a:cs typeface="Times New Roman" charset="0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304800" y="1541463"/>
            <a:ext cx="8628063" cy="447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s-ES" sz="3200">
                <a:solidFill>
                  <a:srgbClr val="00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BASADOS EN LOS ESTUDIOS DEL </a:t>
            </a:r>
            <a:r>
              <a:rPr lang="es-ES" sz="3200" b="1">
                <a:solidFill>
                  <a:srgbClr val="00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MÉDICO INGLÉS RONALD ROSS</a:t>
            </a:r>
            <a:r>
              <a:rPr lang="es-ES" sz="3200">
                <a:solidFill>
                  <a:srgbClr val="00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MX" sz="3200">
                <a:solidFill>
                  <a:srgbClr val="00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(1857-1932) </a:t>
            </a:r>
            <a:r>
              <a:rPr lang="es-ES" sz="3200">
                <a:solidFill>
                  <a:srgbClr val="00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EN LA INDIA,</a:t>
            </a:r>
            <a:r>
              <a:rPr lang="es-MX" sz="3200">
                <a:solidFill>
                  <a:srgbClr val="00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SOBRE LA MALARIA</a:t>
            </a:r>
            <a:r>
              <a:rPr lang="es-ES" sz="3200">
                <a:solidFill>
                  <a:srgbClr val="00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Y DEL </a:t>
            </a:r>
            <a:r>
              <a:rPr lang="es-ES" sz="3200" b="1">
                <a:solidFill>
                  <a:srgbClr val="00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MÉDICO CUBANO CARLOS FINLAY</a:t>
            </a:r>
            <a:r>
              <a:rPr lang="es-MX" sz="3200" b="1">
                <a:solidFill>
                  <a:srgbClr val="00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ES" sz="3200">
                <a:solidFill>
                  <a:srgbClr val="00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(1833-1915). </a:t>
            </a:r>
            <a:r>
              <a:rPr lang="es-MX" sz="3200">
                <a:solidFill>
                  <a:srgbClr val="00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E</a:t>
            </a:r>
            <a:r>
              <a:rPr lang="es-ES" sz="3200">
                <a:solidFill>
                  <a:srgbClr val="00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L EJERCITO NORTEAMERICANO CREA LA </a:t>
            </a:r>
            <a:r>
              <a:rPr lang="es-ES" sz="3200" b="1">
                <a:solidFill>
                  <a:srgbClr val="00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COMISIÓN DE LA FIEBRE AMARILLA,</a:t>
            </a:r>
            <a:r>
              <a:rPr lang="es-ES" sz="3200">
                <a:solidFill>
                  <a:srgbClr val="00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A CARGO DEL </a:t>
            </a:r>
            <a:r>
              <a:rPr lang="es-ES" sz="3200" b="1">
                <a:solidFill>
                  <a:srgbClr val="00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MAYOR WALTER REED</a:t>
            </a:r>
            <a:r>
              <a:rPr lang="es-MX" sz="3200" b="1">
                <a:solidFill>
                  <a:srgbClr val="00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.</a:t>
            </a:r>
            <a:r>
              <a:rPr lang="es-ES" sz="2800" b="1">
                <a:solidFill>
                  <a:srgbClr val="00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ES" sz="2800">
                <a:solidFill>
                  <a:srgbClr val="00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752600" y="152400"/>
            <a:ext cx="625951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sz="4000">
                <a:solidFill>
                  <a:schemeClr val="accent2"/>
                </a:solidFill>
                <a:latin typeface="Arial Black" pitchFamily="34" charset="0"/>
              </a:rPr>
              <a:t>ANTECEDENTES HISTÓRICOS</a:t>
            </a:r>
            <a:endParaRPr lang="es-ES" sz="4000">
              <a:solidFill>
                <a:schemeClr val="accent2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47900" y="609600"/>
            <a:ext cx="4343400" cy="457200"/>
          </a:xfrm>
        </p:spPr>
        <p:txBody>
          <a:bodyPr/>
          <a:lstStyle/>
          <a:p>
            <a:r>
              <a:rPr lang="es-ES" b="1">
                <a:solidFill>
                  <a:srgbClr val="800000"/>
                </a:solidFill>
                <a:latin typeface="Arial Black" pitchFamily="34" charset="0"/>
                <a:cs typeface="Times New Roman" charset="0"/>
              </a:rPr>
              <a:t>DENGUE</a:t>
            </a:r>
            <a:r>
              <a:rPr lang="es-PA" b="1">
                <a:solidFill>
                  <a:srgbClr val="800000"/>
                </a:solidFill>
                <a:latin typeface="Arial Black" pitchFamily="34" charset="0"/>
                <a:cs typeface="Times New Roman" charset="0"/>
              </a:rPr>
              <a:t> </a:t>
            </a:r>
            <a:r>
              <a:rPr lang="es-PA" sz="2400" b="1">
                <a:solidFill>
                  <a:srgbClr val="800000"/>
                </a:solidFill>
                <a:latin typeface="Arial Black" pitchFamily="34" charset="0"/>
                <a:cs typeface="Times New Roman" charset="0"/>
              </a:rPr>
              <a:t>(B-2)</a:t>
            </a:r>
            <a:r>
              <a:rPr lang="es-ES"/>
              <a:t>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648700" cy="4343400"/>
          </a:xfrm>
        </p:spPr>
        <p:txBody>
          <a:bodyPr/>
          <a:lstStyle/>
          <a:p>
            <a:pPr algn="just">
              <a:buFontTx/>
              <a:buNone/>
            </a:pPr>
            <a:r>
              <a:rPr lang="es-PA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	</a:t>
            </a:r>
            <a:r>
              <a:rPr lang="es-ES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EN EL ÁMBITO RENAL HEMATURIA Y ALBUMINURIA.  EL TRATAMIENTO INICIAL URGENTE DEBE IR DIRIGIDO A EVITAR EL SHOCK HIPOVOLÉMICO Y EL COLAPSO CIRCULATORIO.</a:t>
            </a:r>
            <a:r>
              <a:rPr lang="es-ES">
                <a:cs typeface="Times New Roman" charset="0"/>
              </a:rPr>
              <a:t>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47900" y="609600"/>
            <a:ext cx="4343400" cy="457200"/>
          </a:xfrm>
        </p:spPr>
        <p:txBody>
          <a:bodyPr/>
          <a:lstStyle/>
          <a:p>
            <a:r>
              <a:rPr lang="es-ES" b="1">
                <a:solidFill>
                  <a:srgbClr val="800000"/>
                </a:solidFill>
                <a:latin typeface="Arial Black" pitchFamily="34" charset="0"/>
                <a:cs typeface="Times New Roman" charset="0"/>
              </a:rPr>
              <a:t>DENGUE</a:t>
            </a:r>
            <a:r>
              <a:rPr lang="es-ES">
                <a:solidFill>
                  <a:srgbClr val="800000"/>
                </a:solidFill>
              </a:rPr>
              <a:t> 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572500" cy="2743200"/>
          </a:xfrm>
        </p:spPr>
        <p:txBody>
          <a:bodyPr/>
          <a:lstStyle/>
          <a:p>
            <a:r>
              <a:rPr lang="es-PA" sz="3600" b="1">
                <a:solidFill>
                  <a:schemeClr val="accent2"/>
                </a:solidFill>
                <a:latin typeface="Arial Black" pitchFamily="34" charset="0"/>
                <a:cs typeface="Times New Roman" charset="0"/>
              </a:rPr>
              <a:t>C. </a:t>
            </a:r>
            <a:r>
              <a:rPr lang="es-ES" sz="3600" b="1">
                <a:solidFill>
                  <a:schemeClr val="accent2"/>
                </a:solidFill>
                <a:latin typeface="Arial Black" pitchFamily="34" charset="0"/>
                <a:cs typeface="Times New Roman" charset="0"/>
              </a:rPr>
              <a:t>DENGUE CON COLAPSO CIRCULATORIO.</a:t>
            </a:r>
            <a:r>
              <a:rPr lang="es-ES" sz="3600">
                <a:solidFill>
                  <a:schemeClr val="accent2"/>
                </a:solidFill>
                <a:cs typeface="Times New Roman" charset="0"/>
              </a:rPr>
              <a:t> </a:t>
            </a:r>
            <a:endParaRPr lang="es-PA" sz="3600">
              <a:solidFill>
                <a:schemeClr val="accent2"/>
              </a:solidFill>
              <a:cs typeface="Times New Roman" charset="0"/>
            </a:endParaRPr>
          </a:p>
          <a:p>
            <a:r>
              <a:rPr lang="es-ES" sz="36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PULSO </a:t>
            </a:r>
            <a:r>
              <a:rPr lang="es-PA" sz="36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MUY </a:t>
            </a:r>
            <a:r>
              <a:rPr lang="es-ES" sz="36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DÉBIL Y RÁPIDO CON HIPOTENSIÓN.</a:t>
            </a:r>
            <a:r>
              <a:rPr lang="es-ES" sz="3600"/>
              <a:t>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47900" y="609600"/>
            <a:ext cx="4343400" cy="457200"/>
          </a:xfrm>
        </p:spPr>
        <p:txBody>
          <a:bodyPr/>
          <a:lstStyle/>
          <a:p>
            <a:r>
              <a:rPr lang="es-ES" b="1">
                <a:solidFill>
                  <a:srgbClr val="800000"/>
                </a:solidFill>
                <a:latin typeface="Arial Black" pitchFamily="34" charset="0"/>
                <a:cs typeface="Times New Roman" charset="0"/>
              </a:rPr>
              <a:t>DENGUE</a:t>
            </a:r>
            <a:r>
              <a:rPr lang="es-ES">
                <a:solidFill>
                  <a:srgbClr val="800000"/>
                </a:solidFill>
              </a:rPr>
              <a:t> 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763000" cy="5410200"/>
          </a:xfrm>
        </p:spPr>
        <p:txBody>
          <a:bodyPr/>
          <a:lstStyle/>
          <a:p>
            <a:pPr algn="just"/>
            <a:r>
              <a:rPr lang="es-ES" b="1">
                <a:solidFill>
                  <a:schemeClr val="accent2"/>
                </a:solidFill>
                <a:latin typeface="Arial Black" pitchFamily="34" charset="0"/>
                <a:cs typeface="Times New Roman" charset="0"/>
              </a:rPr>
              <a:t>D.</a:t>
            </a:r>
            <a:r>
              <a:rPr lang="es-PA" b="1">
                <a:solidFill>
                  <a:schemeClr val="accent2"/>
                </a:solidFill>
                <a:latin typeface="Arial Black" pitchFamily="34" charset="0"/>
                <a:cs typeface="Times New Roman" charset="0"/>
              </a:rPr>
              <a:t> </a:t>
            </a:r>
            <a:r>
              <a:rPr lang="es-ES" b="1">
                <a:solidFill>
                  <a:schemeClr val="accent2"/>
                </a:solidFill>
                <a:latin typeface="Arial Black" pitchFamily="34" charset="0"/>
                <a:cs typeface="Times New Roman" charset="0"/>
              </a:rPr>
              <a:t>DENGUE CON SHOCK PROFUNDO.</a:t>
            </a:r>
          </a:p>
          <a:p>
            <a:pPr algn="just">
              <a:buFontTx/>
              <a:buNone/>
            </a:pPr>
            <a:r>
              <a:rPr lang="es-PA">
                <a:latin typeface="Arial Black" pitchFamily="34" charset="0"/>
                <a:cs typeface="Times New Roman" charset="0"/>
              </a:rPr>
              <a:t>	</a:t>
            </a:r>
            <a:r>
              <a:rPr lang="es-ES" sz="28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PULSO Y PRESIÓN SANGUÍNEA INDETECTABLE Y MUERTE.</a:t>
            </a:r>
            <a:r>
              <a:rPr lang="es-ES"/>
              <a:t>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772400" cy="609600"/>
          </a:xfrm>
        </p:spPr>
        <p:txBody>
          <a:bodyPr/>
          <a:lstStyle/>
          <a:p>
            <a:r>
              <a:rPr lang="es-MX" b="1">
                <a:solidFill>
                  <a:srgbClr val="800000"/>
                </a:solidFill>
              </a:rPr>
              <a:t>LEIHSMANIASIS</a:t>
            </a:r>
            <a:endParaRPr lang="es-ES" b="1">
              <a:solidFill>
                <a:srgbClr val="800000"/>
              </a:solidFill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48700" cy="54102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s-ES">
                <a:solidFill>
                  <a:srgbClr val="6600CC"/>
                </a:solidFill>
                <a:latin typeface="Arial Black" pitchFamily="34" charset="0"/>
                <a:cs typeface="Times New Roman" charset="0"/>
              </a:rPr>
              <a:t>AFECCIONES PRODUCIDAS POR PROTOZOOS DE GÉNERO LEISHMANIA</a:t>
            </a:r>
            <a:r>
              <a:rPr lang="es-MX">
                <a:solidFill>
                  <a:srgbClr val="6600CC"/>
                </a:solidFill>
                <a:latin typeface="Arial Black" pitchFamily="34" charset="0"/>
                <a:cs typeface="Times New Roman" charset="0"/>
              </a:rPr>
              <a:t>.</a:t>
            </a:r>
            <a:r>
              <a:rPr lang="es-ES">
                <a:solidFill>
                  <a:srgbClr val="6600CC"/>
                </a:solidFill>
                <a:latin typeface="Arial Black" pitchFamily="34" charset="0"/>
                <a:cs typeface="Times New Roman" charset="0"/>
              </a:rPr>
              <a:t>  INICIALMENTE SE CONOCÍAN TRES ESPECIES PATÓGENAS PARA EL HOMBRE: </a:t>
            </a:r>
            <a:endParaRPr lang="es-MX">
              <a:solidFill>
                <a:srgbClr val="6600CC"/>
              </a:solidFill>
              <a:latin typeface="Arial Black" pitchFamily="34" charset="0"/>
              <a:cs typeface="Times New Roman" charset="0"/>
            </a:endParaRPr>
          </a:p>
          <a:p>
            <a:pPr algn="just">
              <a:lnSpc>
                <a:spcPct val="80000"/>
              </a:lnSpc>
            </a:pPr>
            <a:r>
              <a:rPr lang="es-ES" sz="2800">
                <a:solidFill>
                  <a:srgbClr val="FF3300"/>
                </a:solidFill>
                <a:latin typeface="Arial Black" pitchFamily="34" charset="0"/>
                <a:cs typeface="Times New Roman" charset="0"/>
              </a:rPr>
              <a:t>LEISHMANIA. DONOVANI</a:t>
            </a:r>
            <a:r>
              <a:rPr lang="es-ES" sz="280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PRODUCTORA DE UNA ENFERMEDAD VISCERAL, EL KALA-AZAR</a:t>
            </a:r>
            <a:r>
              <a:rPr lang="es-MX" sz="280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.</a:t>
            </a:r>
            <a:r>
              <a:rPr lang="es-ES" sz="280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</a:t>
            </a:r>
            <a:endParaRPr lang="es-MX" sz="2800">
              <a:solidFill>
                <a:srgbClr val="000066"/>
              </a:solidFill>
              <a:latin typeface="Arial Black" pitchFamily="34" charset="0"/>
              <a:cs typeface="Times New Roman" charset="0"/>
            </a:endParaRPr>
          </a:p>
          <a:p>
            <a:pPr algn="just">
              <a:lnSpc>
                <a:spcPct val="80000"/>
              </a:lnSpc>
            </a:pPr>
            <a:r>
              <a:rPr lang="es-ES" sz="2800">
                <a:solidFill>
                  <a:srgbClr val="FF3300"/>
                </a:solidFill>
                <a:latin typeface="Arial Black" pitchFamily="34" charset="0"/>
                <a:cs typeface="Times New Roman" charset="0"/>
              </a:rPr>
              <a:t>LEISHMANIA. TRÓPICA</a:t>
            </a:r>
            <a:r>
              <a:rPr lang="es-ES" sz="280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QUE PRODUCE LESIONES CUTÁNEAS CONOCIDAS COMO BOTÓN DE ORIENTE; Y</a:t>
            </a:r>
            <a:endParaRPr lang="es-MX" sz="2800">
              <a:solidFill>
                <a:srgbClr val="000066"/>
              </a:solidFill>
              <a:latin typeface="Arial Black" pitchFamily="34" charset="0"/>
              <a:cs typeface="Times New Roman" charset="0"/>
            </a:endParaRPr>
          </a:p>
          <a:p>
            <a:pPr algn="just">
              <a:lnSpc>
                <a:spcPct val="80000"/>
              </a:lnSpc>
            </a:pPr>
            <a:r>
              <a:rPr lang="es-ES" sz="2800">
                <a:solidFill>
                  <a:srgbClr val="FF3300"/>
                </a:solidFill>
                <a:latin typeface="Arial Black" pitchFamily="34" charset="0"/>
                <a:cs typeface="Times New Roman" charset="0"/>
              </a:rPr>
              <a:t>LEISHMANIA. BRASILENSIS</a:t>
            </a:r>
            <a:r>
              <a:rPr lang="es-ES" sz="280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AGENTE DE LAS LEISHMANIASIS MUCO-CUTÁNEAS AMERICANAS.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609600"/>
          </a:xfrm>
        </p:spPr>
        <p:txBody>
          <a:bodyPr/>
          <a:lstStyle/>
          <a:p>
            <a:r>
              <a:rPr lang="es-MX" b="1">
                <a:solidFill>
                  <a:srgbClr val="800000"/>
                </a:solidFill>
              </a:rPr>
              <a:t>LEIHSMANIASIS</a:t>
            </a:r>
            <a:endParaRPr lang="es-ES" b="1">
              <a:solidFill>
                <a:srgbClr val="800000"/>
              </a:solidFill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648700" cy="5410200"/>
          </a:xfrm>
        </p:spPr>
        <p:txBody>
          <a:bodyPr/>
          <a:lstStyle/>
          <a:p>
            <a:pPr algn="just"/>
            <a:r>
              <a:rPr lang="es-ES" b="1">
                <a:solidFill>
                  <a:srgbClr val="000066"/>
                </a:solidFill>
                <a:cs typeface="Times New Roman" charset="0"/>
              </a:rPr>
              <a:t>LA INFORMACIÓN MÁS ANTIGUA SOBRE LEISHMANIASIS, DATA DE UN</a:t>
            </a:r>
            <a:r>
              <a:rPr lang="es-MX" b="1">
                <a:solidFill>
                  <a:srgbClr val="000066"/>
                </a:solidFill>
                <a:cs typeface="Times New Roman" charset="0"/>
              </a:rPr>
              <a:t> (1)</a:t>
            </a:r>
            <a:r>
              <a:rPr lang="es-ES" b="1">
                <a:solidFill>
                  <a:srgbClr val="000066"/>
                </a:solidFill>
                <a:cs typeface="Times New Roman" charset="0"/>
              </a:rPr>
              <a:t> SIGLO </a:t>
            </a:r>
            <a:r>
              <a:rPr lang="es-MX" b="1">
                <a:solidFill>
                  <a:srgbClr val="000066"/>
                </a:solidFill>
                <a:cs typeface="Times New Roman" charset="0"/>
              </a:rPr>
              <a:t>a</a:t>
            </a:r>
            <a:r>
              <a:rPr lang="es-ES" b="1">
                <a:solidFill>
                  <a:srgbClr val="000066"/>
                </a:solidFill>
                <a:cs typeface="Times New Roman" charset="0"/>
              </a:rPr>
              <a:t>. C. EN ASIA.  </a:t>
            </a:r>
            <a:endParaRPr lang="es-MX" b="1">
              <a:solidFill>
                <a:srgbClr val="000066"/>
              </a:solidFill>
              <a:cs typeface="Times New Roman" charset="0"/>
            </a:endParaRPr>
          </a:p>
          <a:p>
            <a:pPr algn="just"/>
            <a:r>
              <a:rPr lang="es-ES" b="1">
                <a:solidFill>
                  <a:srgbClr val="000066"/>
                </a:solidFill>
                <a:cs typeface="Times New Roman" charset="0"/>
              </a:rPr>
              <a:t>LOS INDIOS PERUANOS Y ECUATORIANOS, DE LOS AÑOS 400-900 </a:t>
            </a:r>
            <a:r>
              <a:rPr lang="es-MX" b="1">
                <a:solidFill>
                  <a:srgbClr val="000066"/>
                </a:solidFill>
                <a:cs typeface="Times New Roman" charset="0"/>
              </a:rPr>
              <a:t>d</a:t>
            </a:r>
            <a:r>
              <a:rPr lang="es-ES" b="1">
                <a:solidFill>
                  <a:srgbClr val="000066"/>
                </a:solidFill>
                <a:cs typeface="Times New Roman" charset="0"/>
              </a:rPr>
              <a:t>.C. YA PINTABAN CERÁMICAS MOSTRANDO MUTILACIONES SIMILARES A LAS DE LEISHMANIASIS MUCO-CUTÁNEA.</a:t>
            </a:r>
            <a:r>
              <a:rPr lang="es-ES" b="1">
                <a:solidFill>
                  <a:srgbClr val="6600CC"/>
                </a:solidFill>
                <a:cs typeface="Times New Roman" charset="0"/>
              </a:rPr>
              <a:t> 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772400" cy="609600"/>
          </a:xfrm>
        </p:spPr>
        <p:txBody>
          <a:bodyPr/>
          <a:lstStyle/>
          <a:p>
            <a:r>
              <a:rPr lang="es-MX" b="1">
                <a:solidFill>
                  <a:srgbClr val="800000"/>
                </a:solidFill>
              </a:rPr>
              <a:t>LEIHSMANIASIS</a:t>
            </a:r>
            <a:endParaRPr lang="es-ES" b="1">
              <a:solidFill>
                <a:srgbClr val="800000"/>
              </a:solidFill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648700" cy="5410200"/>
          </a:xfrm>
        </p:spPr>
        <p:txBody>
          <a:bodyPr/>
          <a:lstStyle/>
          <a:p>
            <a:pPr algn="just"/>
            <a:r>
              <a:rPr lang="es-ES" b="1">
                <a:solidFill>
                  <a:srgbClr val="000066"/>
                </a:solidFill>
                <a:cs typeface="Times New Roman" charset="0"/>
              </a:rPr>
              <a:t>LA LEISHMANIASIS ES UNA ENFERMEDAD PARASITARIA CAUSADA POR PROTOZOARIOS FLAGELADOS (</a:t>
            </a:r>
            <a:r>
              <a:rPr lang="es-ES" b="1" u="sng">
                <a:solidFill>
                  <a:srgbClr val="000066"/>
                </a:solidFill>
                <a:cs typeface="Times New Roman" charset="0"/>
              </a:rPr>
              <a:t>LEISHMANIA.</a:t>
            </a:r>
            <a:r>
              <a:rPr lang="es-ES" b="1">
                <a:solidFill>
                  <a:srgbClr val="000066"/>
                </a:solidFill>
                <a:cs typeface="Times New Roman" charset="0"/>
              </a:rPr>
              <a:t>) TRANSMITIDOS POR UN INSECTO DE LA FAMILIA PSICODIDAE GÉNERO FLEBOTOMUS CONOCIDAS COMÚNMENTE COMO “CHITRA DE MONTE”.</a:t>
            </a:r>
            <a:r>
              <a:rPr lang="es-ES" b="1">
                <a:solidFill>
                  <a:srgbClr val="6600CC"/>
                </a:solidFill>
                <a:cs typeface="Times New Roman" charset="0"/>
              </a:rPr>
              <a:t> 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772400" cy="609600"/>
          </a:xfrm>
        </p:spPr>
        <p:txBody>
          <a:bodyPr/>
          <a:lstStyle/>
          <a:p>
            <a:r>
              <a:rPr lang="es-MX" b="1">
                <a:solidFill>
                  <a:srgbClr val="800000"/>
                </a:solidFill>
              </a:rPr>
              <a:t>LEIHSMANIASIS</a:t>
            </a:r>
            <a:endParaRPr lang="es-ES" b="1">
              <a:solidFill>
                <a:srgbClr val="800000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534400" cy="5410200"/>
          </a:xfrm>
        </p:spPr>
        <p:txBody>
          <a:bodyPr/>
          <a:lstStyle/>
          <a:p>
            <a:pPr algn="just"/>
            <a:r>
              <a:rPr lang="es-ES" b="1">
                <a:solidFill>
                  <a:srgbClr val="000066"/>
                </a:solidFill>
                <a:cs typeface="Times New Roman" charset="0"/>
              </a:rPr>
              <a:t>ES UNA ENFERMEDAD POLIMORFA DE LA PIEL Y  LAS MEMBRANAS MUCOSAS, CARACTERIZADA POR LA FORMACIÓN DE UNA </a:t>
            </a:r>
            <a:r>
              <a:rPr lang="es-ES" b="1">
                <a:solidFill>
                  <a:srgbClr val="FF3300"/>
                </a:solidFill>
                <a:cs typeface="Times New Roman" charset="0"/>
              </a:rPr>
              <a:t>ULCERA PROFUNDA ÚNICA O MÚLTIPLE, INDOLORA, DE BORDES INDURADOS Y ELEVADOS.</a:t>
            </a:r>
            <a:r>
              <a:rPr lang="es-ES" b="1">
                <a:solidFill>
                  <a:srgbClr val="000066"/>
                </a:solidFill>
                <a:cs typeface="Times New Roman" charset="0"/>
              </a:rPr>
              <a:t>  PUEDE CICATRIZAR DE FORMA ESPONTÁNEA EN SEMANAS O MESES O PERSISTIR DURANTE UN AÑO O MÁS. 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772400" cy="609600"/>
          </a:xfrm>
        </p:spPr>
        <p:txBody>
          <a:bodyPr/>
          <a:lstStyle/>
          <a:p>
            <a:r>
              <a:rPr lang="es-MX" b="1">
                <a:solidFill>
                  <a:srgbClr val="800000"/>
                </a:solidFill>
              </a:rPr>
              <a:t>LEIHSMANIASIS</a:t>
            </a:r>
            <a:endParaRPr lang="es-ES" b="1">
              <a:solidFill>
                <a:srgbClr val="800000"/>
              </a:solidFill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24900" cy="5410200"/>
          </a:xfrm>
        </p:spPr>
        <p:txBody>
          <a:bodyPr/>
          <a:lstStyle/>
          <a:p>
            <a:pPr algn="just"/>
            <a:r>
              <a:rPr lang="es-ES" sz="2800" b="1">
                <a:solidFill>
                  <a:srgbClr val="000066"/>
                </a:solidFill>
                <a:cs typeface="Times New Roman" charset="0"/>
              </a:rPr>
              <a:t>ESTAS CHITRAS DE MONTE,  SON PEQUEÑOS INSECTOS (MOSCAS HEMATÓFAGAS) DE APENAS 2-4 MM. DE LONGITUD.  EN AMÉRICA EXISTEN APROXIMADAMENTE UNAS 350 ESPECIES.  </a:t>
            </a:r>
          </a:p>
          <a:p>
            <a:pPr algn="just"/>
            <a:r>
              <a:rPr lang="es-ES" sz="2800" b="1">
                <a:solidFill>
                  <a:srgbClr val="000066"/>
                </a:solidFill>
                <a:cs typeface="Times New Roman" charset="0"/>
              </a:rPr>
              <a:t>SON ARBÓREAS Y TERRESTRES, PERO NUNCA ACUÁTICAS; REPOSAN EN HUECOS DE ÁRBOLES, CUEVAS, MADRIGUERAS DE RATONES Y RATAS, GRIETAS Y TERMITEROS, EN DONDE SE PROTEGEN DE LA LUZ Y EL VIENTO</a:t>
            </a:r>
            <a:r>
              <a:rPr lang="es-ES" sz="2800" b="1">
                <a:solidFill>
                  <a:srgbClr val="6600CC"/>
                </a:solidFill>
                <a:cs typeface="Times New Roman" charset="0"/>
              </a:rPr>
              <a:t>.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609600"/>
          </a:xfrm>
        </p:spPr>
        <p:txBody>
          <a:bodyPr/>
          <a:lstStyle/>
          <a:p>
            <a:r>
              <a:rPr lang="es-MX" b="1">
                <a:solidFill>
                  <a:srgbClr val="800000"/>
                </a:solidFill>
              </a:rPr>
              <a:t>LEIHSMANIASIS</a:t>
            </a:r>
            <a:endParaRPr lang="es-ES" b="1">
              <a:solidFill>
                <a:srgbClr val="800000"/>
              </a:solidFill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48700" cy="5410200"/>
          </a:xfrm>
        </p:spPr>
        <p:txBody>
          <a:bodyPr/>
          <a:lstStyle/>
          <a:p>
            <a:pPr algn="just"/>
            <a:r>
              <a:rPr lang="es-ES" sz="2800">
                <a:solidFill>
                  <a:srgbClr val="6600CC"/>
                </a:solidFill>
                <a:latin typeface="Arial Black" pitchFamily="34" charset="0"/>
                <a:cs typeface="Times New Roman" charset="0"/>
              </a:rPr>
              <a:t>SON ACTIVAS DURANTE LA NOCHE, DURANTE EL CREPÚSCULO, O DÍAS OSCUROS, SIEMPRE </a:t>
            </a:r>
            <a:r>
              <a:rPr lang="es-MX" sz="2800">
                <a:solidFill>
                  <a:srgbClr val="6600CC"/>
                </a:solidFill>
                <a:latin typeface="Arial Black" pitchFamily="34" charset="0"/>
                <a:cs typeface="Times New Roman" charset="0"/>
              </a:rPr>
              <a:t>QUE </a:t>
            </a:r>
            <a:r>
              <a:rPr lang="es-ES" sz="2800">
                <a:solidFill>
                  <a:srgbClr val="6600CC"/>
                </a:solidFill>
                <a:latin typeface="Arial Black" pitchFamily="34" charset="0"/>
                <a:cs typeface="Times New Roman" charset="0"/>
              </a:rPr>
              <a:t>NO HAYA VIENTO.   RANGO DE VUELO LIMITADO, ENTRE 100-200 METROS. </a:t>
            </a:r>
          </a:p>
          <a:p>
            <a:pPr algn="just"/>
            <a:r>
              <a:rPr lang="es-ES" sz="2800">
                <a:solidFill>
                  <a:srgbClr val="6600CC"/>
                </a:solidFill>
                <a:latin typeface="Arial Black" pitchFamily="34" charset="0"/>
                <a:cs typeface="Times New Roman" charset="0"/>
              </a:rPr>
              <a:t>LA HEMBRA LUEGO DE ALIMENTA</a:t>
            </a:r>
            <a:r>
              <a:rPr lang="es-MX" sz="2800">
                <a:solidFill>
                  <a:srgbClr val="6600CC"/>
                </a:solidFill>
                <a:latin typeface="Arial Black" pitchFamily="34" charset="0"/>
                <a:cs typeface="Times New Roman" charset="0"/>
              </a:rPr>
              <a:t>RSE</a:t>
            </a:r>
            <a:r>
              <a:rPr lang="es-ES" sz="2800">
                <a:solidFill>
                  <a:srgbClr val="6600CC"/>
                </a:solidFill>
                <a:latin typeface="Arial Black" pitchFamily="34" charset="0"/>
                <a:cs typeface="Times New Roman" charset="0"/>
              </a:rPr>
              <a:t> DEPOSITA LOS HUEVOS EN LUGARES PROTEGIDOS,  EN NÚMERO DE 40 A 70. EL PERÍODO DE INCUBACIÓN DE LOS HUEVOS VARIA DE UNA SEMANA A 20 DÍAS.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772400" cy="609600"/>
          </a:xfrm>
        </p:spPr>
        <p:txBody>
          <a:bodyPr/>
          <a:lstStyle/>
          <a:p>
            <a:r>
              <a:rPr lang="es-MX" b="1">
                <a:solidFill>
                  <a:srgbClr val="800000"/>
                </a:solidFill>
              </a:rPr>
              <a:t>LEIHSMANIASIS</a:t>
            </a:r>
            <a:endParaRPr lang="es-ES" b="1">
              <a:solidFill>
                <a:srgbClr val="800000"/>
              </a:solidFill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24900" cy="5410200"/>
          </a:xfrm>
        </p:spPr>
        <p:txBody>
          <a:bodyPr/>
          <a:lstStyle/>
          <a:p>
            <a:pPr algn="just"/>
            <a:r>
              <a:rPr lang="es-ES" sz="2800" b="1">
                <a:solidFill>
                  <a:srgbClr val="000066"/>
                </a:solidFill>
                <a:cs typeface="Times New Roman" charset="0"/>
              </a:rPr>
              <a:t>DIAGNOSTICADA POR PRIMERA VEZ EN PANAMÁ EN 1910, POR EL </a:t>
            </a:r>
            <a:r>
              <a:rPr lang="es-ES" sz="2800" b="1">
                <a:solidFill>
                  <a:srgbClr val="0000FF"/>
                </a:solidFill>
                <a:cs typeface="Times New Roman" charset="0"/>
              </a:rPr>
              <a:t>DR. S.T. DARLING,</a:t>
            </a:r>
            <a:r>
              <a:rPr lang="es-ES" sz="2800" b="1">
                <a:solidFill>
                  <a:srgbClr val="000066"/>
                </a:solidFill>
                <a:cs typeface="Times New Roman" charset="0"/>
              </a:rPr>
              <a:t> UN AÑO DESPUÉS DE HABER SIDO DESCRITA EN AMÉRICA, POR INVESTIGADORES BRASILEÑOS.  LOS </a:t>
            </a:r>
            <a:r>
              <a:rPr lang="es-ES" sz="2800" b="1">
                <a:solidFill>
                  <a:srgbClr val="0000FF"/>
                </a:solidFill>
                <a:cs typeface="Times New Roman" charset="0"/>
              </a:rPr>
              <a:t>PORTADORES O RESERVORIOS DE LA ENFERMEDAD SON LOS ROEDORES, ZARIGÜEYAS Y FUNDAMENTALMENTE EL MONO PEREZOSO</a:t>
            </a:r>
            <a:r>
              <a:rPr lang="es-ES" sz="2800" b="1">
                <a:solidFill>
                  <a:srgbClr val="6600CC"/>
                </a:solidFill>
                <a:cs typeface="Times New Roman" charset="0"/>
              </a:rPr>
              <a:t>.</a:t>
            </a:r>
            <a:r>
              <a:rPr lang="es-ES" sz="2800" b="1">
                <a:solidFill>
                  <a:srgbClr val="000066"/>
                </a:solidFill>
                <a:cs typeface="Times New Roman" charset="0"/>
              </a:rPr>
              <a:t>  EN PANAMÁ EL PRINCIPAL RESERVORIO DEL PARÁSITO (LEISHMANIA PANAMENSIS) ES EL “PEREZOSO COLORADO DE DOS UÑAS (CHOLEOPUS HOFFMANI)”.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475663" cy="447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s-MX" sz="3200" b="1">
                <a:solidFill>
                  <a:srgbClr val="00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EL </a:t>
            </a:r>
            <a:r>
              <a:rPr lang="es-ES" sz="3200" b="1">
                <a:solidFill>
                  <a:srgbClr val="00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MAYOR </a:t>
            </a:r>
            <a:r>
              <a:rPr lang="es-MX" sz="3200" b="1">
                <a:solidFill>
                  <a:srgbClr val="00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Dr. </a:t>
            </a:r>
            <a:r>
              <a:rPr lang="es-ES" sz="3200" b="1">
                <a:solidFill>
                  <a:srgbClr val="00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WALTER REED</a:t>
            </a:r>
            <a:r>
              <a:rPr lang="es-ES" sz="2800" b="1">
                <a:solidFill>
                  <a:srgbClr val="00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ES" sz="2800">
                <a:solidFill>
                  <a:srgbClr val="00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 </a:t>
            </a:r>
            <a:r>
              <a:rPr lang="es-ES" sz="3200">
                <a:solidFill>
                  <a:srgbClr val="00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COMPRUEBA  EN 1900 LA TEORÍA DE </a:t>
            </a:r>
            <a:r>
              <a:rPr lang="es-ES" sz="3200" b="1">
                <a:solidFill>
                  <a:srgbClr val="00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FINLAY</a:t>
            </a:r>
            <a:r>
              <a:rPr lang="es-ES" sz="3200">
                <a:solidFill>
                  <a:srgbClr val="00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 </a:t>
            </a:r>
            <a:r>
              <a:rPr lang="es-MX" sz="3200">
                <a:solidFill>
                  <a:srgbClr val="00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DE </a:t>
            </a:r>
            <a:r>
              <a:rPr lang="es-ES" sz="3200">
                <a:solidFill>
                  <a:srgbClr val="00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QUE LA HEMBRA DEL AEDES AEGYPTI ENTONCES CONOCIDO COMO “STEGOMIA FASCIATA”, TRANSMITÍA LA ENFERMEDAD</a:t>
            </a:r>
            <a:r>
              <a:rPr lang="es-MX" sz="3200">
                <a:solidFill>
                  <a:srgbClr val="00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, LUEGO DE H</a:t>
            </a:r>
            <a:r>
              <a:rPr lang="es-ES" sz="3200">
                <a:solidFill>
                  <a:srgbClr val="00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ABERSE ALIMENTADO CON SANGRE INFECTADA</a:t>
            </a:r>
            <a:r>
              <a:rPr lang="es-ES" sz="2800">
                <a:solidFill>
                  <a:srgbClr val="00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. 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152400"/>
            <a:ext cx="7543800" cy="11430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s-MX" sz="4000">
                <a:solidFill>
                  <a:schemeClr val="accent2"/>
                </a:solidFill>
                <a:latin typeface="Arial Black" pitchFamily="34" charset="0"/>
              </a:rPr>
              <a:t>ANTECEDENTES HISTÓRICOS</a:t>
            </a:r>
            <a:endParaRPr lang="es-ES" sz="4000">
              <a:solidFill>
                <a:schemeClr val="accent2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r>
              <a:rPr lang="es-MX" b="1">
                <a:solidFill>
                  <a:srgbClr val="800000"/>
                </a:solidFill>
              </a:rPr>
              <a:t>LEIHSMANIASIS</a:t>
            </a:r>
            <a:endParaRPr lang="es-ES" b="1">
              <a:solidFill>
                <a:srgbClr val="800000"/>
              </a:solidFill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648700" cy="5410200"/>
          </a:xfrm>
        </p:spPr>
        <p:txBody>
          <a:bodyPr/>
          <a:lstStyle/>
          <a:p>
            <a:pPr lvl="1" algn="ctr">
              <a:buFontTx/>
              <a:buNone/>
            </a:pPr>
            <a:r>
              <a:rPr lang="es-MX" b="1">
                <a:solidFill>
                  <a:srgbClr val="000066"/>
                </a:solidFill>
                <a:cs typeface="Times New Roman" charset="0"/>
              </a:rPr>
              <a:t>MONO PEREZOSO DE DOS UÑAS</a:t>
            </a:r>
            <a:endParaRPr lang="es-ES" b="1">
              <a:solidFill>
                <a:srgbClr val="000066"/>
              </a:solidFill>
              <a:cs typeface="Times New Roman" charset="0"/>
            </a:endParaRP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2571750" y="809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pic>
        <p:nvPicPr>
          <p:cNvPr id="542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5"/>
          <a:stretch>
            <a:fillRect/>
          </a:stretch>
        </p:blipFill>
        <p:spPr bwMode="auto">
          <a:xfrm>
            <a:off x="2667000" y="1752600"/>
            <a:ext cx="4130675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609600"/>
          </a:xfrm>
        </p:spPr>
        <p:txBody>
          <a:bodyPr/>
          <a:lstStyle/>
          <a:p>
            <a:r>
              <a:rPr lang="es-MX" b="1">
                <a:solidFill>
                  <a:srgbClr val="800000"/>
                </a:solidFill>
              </a:rPr>
              <a:t>LEIHSMANIASIS</a:t>
            </a:r>
            <a:endParaRPr lang="es-ES" b="1">
              <a:solidFill>
                <a:srgbClr val="800000"/>
              </a:solidFill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648700" cy="5410200"/>
          </a:xfrm>
        </p:spPr>
        <p:txBody>
          <a:bodyPr/>
          <a:lstStyle/>
          <a:p>
            <a:pPr algn="just"/>
            <a:r>
              <a:rPr lang="es-ES" b="1">
                <a:solidFill>
                  <a:srgbClr val="000066"/>
                </a:solidFill>
                <a:cs typeface="Times New Roman" charset="0"/>
              </a:rPr>
              <a:t>EN</a:t>
            </a:r>
            <a:r>
              <a:rPr lang="es-MX" b="1">
                <a:solidFill>
                  <a:srgbClr val="000066"/>
                </a:solidFill>
                <a:cs typeface="Times New Roman" charset="0"/>
              </a:rPr>
              <a:t> </a:t>
            </a:r>
            <a:r>
              <a:rPr lang="es-ES" b="1">
                <a:solidFill>
                  <a:srgbClr val="000066"/>
                </a:solidFill>
                <a:cs typeface="Times New Roman" charset="0"/>
              </a:rPr>
              <a:t>PANAMÁ, </a:t>
            </a:r>
            <a:r>
              <a:rPr lang="es-MX" b="1">
                <a:solidFill>
                  <a:srgbClr val="000066"/>
                </a:solidFill>
                <a:cs typeface="Times New Roman" charset="0"/>
              </a:rPr>
              <a:t>EXISTEN</a:t>
            </a:r>
            <a:r>
              <a:rPr lang="es-ES" b="1">
                <a:solidFill>
                  <a:srgbClr val="000066"/>
                </a:solidFill>
                <a:cs typeface="Times New Roman" charset="0"/>
              </a:rPr>
              <a:t> UNAS 76 ESPECIES DE LUTZOMIAS</a:t>
            </a:r>
            <a:r>
              <a:rPr lang="es-MX" b="1">
                <a:solidFill>
                  <a:srgbClr val="000066"/>
                </a:solidFill>
                <a:cs typeface="Times New Roman" charset="0"/>
              </a:rPr>
              <a:t>. CINCO (</a:t>
            </a:r>
            <a:r>
              <a:rPr lang="es-ES" b="1">
                <a:solidFill>
                  <a:srgbClr val="000066"/>
                </a:solidFill>
                <a:cs typeface="Times New Roman" charset="0"/>
              </a:rPr>
              <a:t>5</a:t>
            </a:r>
            <a:r>
              <a:rPr lang="es-MX" b="1">
                <a:solidFill>
                  <a:srgbClr val="000066"/>
                </a:solidFill>
                <a:cs typeface="Times New Roman" charset="0"/>
              </a:rPr>
              <a:t>)</a:t>
            </a:r>
            <a:r>
              <a:rPr lang="es-ES" b="1">
                <a:solidFill>
                  <a:srgbClr val="000066"/>
                </a:solidFill>
                <a:cs typeface="Times New Roman" charset="0"/>
              </a:rPr>
              <a:t>  </a:t>
            </a:r>
            <a:r>
              <a:rPr lang="es-MX" b="1">
                <a:solidFill>
                  <a:srgbClr val="000066"/>
                </a:solidFill>
                <a:cs typeface="Times New Roman" charset="0"/>
              </a:rPr>
              <a:t>SON</a:t>
            </a:r>
            <a:r>
              <a:rPr lang="es-ES" b="1">
                <a:solidFill>
                  <a:srgbClr val="000066"/>
                </a:solidFill>
                <a:cs typeface="Times New Roman" charset="0"/>
              </a:rPr>
              <a:t> CERTIFICADAS COMO AGENTES PRODUCTORES DE LA ENFERMEDAD. </a:t>
            </a:r>
          </a:p>
          <a:p>
            <a:pPr algn="just"/>
            <a:r>
              <a:rPr lang="es-ES" sz="2800" b="1">
                <a:solidFill>
                  <a:srgbClr val="FF0066"/>
                </a:solidFill>
                <a:cs typeface="Times New Roman" charset="0"/>
              </a:rPr>
              <a:t>LUTZOMYA PANAMENSIS</a:t>
            </a:r>
            <a:r>
              <a:rPr lang="es-MX" sz="2800" b="1">
                <a:solidFill>
                  <a:srgbClr val="FF0066"/>
                </a:solidFill>
                <a:cs typeface="Times New Roman" charset="0"/>
              </a:rPr>
              <a:t>.</a:t>
            </a:r>
            <a:r>
              <a:rPr lang="es-ES" sz="2800" b="1">
                <a:solidFill>
                  <a:srgbClr val="FF0066"/>
                </a:solidFill>
                <a:cs typeface="Times New Roman" charset="0"/>
              </a:rPr>
              <a:t> </a:t>
            </a:r>
          </a:p>
          <a:p>
            <a:pPr algn="just"/>
            <a:r>
              <a:rPr lang="es-ES" sz="2800" b="1">
                <a:solidFill>
                  <a:srgbClr val="FF0066"/>
                </a:solidFill>
                <a:cs typeface="Times New Roman" charset="0"/>
              </a:rPr>
              <a:t>LUTZOMYA GOMEZI</a:t>
            </a:r>
            <a:r>
              <a:rPr lang="es-MX" sz="2800" b="1">
                <a:solidFill>
                  <a:srgbClr val="FF0066"/>
                </a:solidFill>
                <a:cs typeface="Times New Roman" charset="0"/>
              </a:rPr>
              <a:t>.</a:t>
            </a:r>
            <a:r>
              <a:rPr lang="es-ES" sz="2800" b="1">
                <a:solidFill>
                  <a:srgbClr val="FF0066"/>
                </a:solidFill>
                <a:cs typeface="Times New Roman" charset="0"/>
              </a:rPr>
              <a:t> </a:t>
            </a:r>
          </a:p>
          <a:p>
            <a:pPr algn="just"/>
            <a:r>
              <a:rPr lang="es-ES" sz="2800" b="1">
                <a:solidFill>
                  <a:srgbClr val="FF0066"/>
                </a:solidFill>
                <a:cs typeface="Times New Roman" charset="0"/>
              </a:rPr>
              <a:t>LUTZOMYA TRAPIDOI</a:t>
            </a:r>
            <a:r>
              <a:rPr lang="es-MX" sz="2800" b="1">
                <a:solidFill>
                  <a:srgbClr val="FF0066"/>
                </a:solidFill>
                <a:cs typeface="Times New Roman" charset="0"/>
              </a:rPr>
              <a:t>.</a:t>
            </a:r>
            <a:endParaRPr lang="es-ES" sz="2800" b="1">
              <a:solidFill>
                <a:srgbClr val="FF0066"/>
              </a:solidFill>
              <a:cs typeface="Times New Roman" charset="0"/>
            </a:endParaRPr>
          </a:p>
          <a:p>
            <a:pPr algn="just"/>
            <a:r>
              <a:rPr lang="es-ES" sz="2800" b="1">
                <a:solidFill>
                  <a:srgbClr val="FF0066"/>
                </a:solidFill>
                <a:cs typeface="Times New Roman" charset="0"/>
              </a:rPr>
              <a:t>LUTZOMYA YLEPHILETOR Y </a:t>
            </a:r>
            <a:endParaRPr lang="es-MX" sz="2800" b="1">
              <a:solidFill>
                <a:srgbClr val="FF0066"/>
              </a:solidFill>
              <a:cs typeface="Times New Roman" charset="0"/>
            </a:endParaRPr>
          </a:p>
          <a:p>
            <a:pPr algn="just"/>
            <a:r>
              <a:rPr lang="es-ES" sz="2800" b="1">
                <a:solidFill>
                  <a:srgbClr val="FF0066"/>
                </a:solidFill>
                <a:cs typeface="Times New Roman" charset="0"/>
              </a:rPr>
              <a:t>LUTZOMYA SANGUINARIA</a:t>
            </a:r>
            <a:r>
              <a:rPr lang="es-MX" sz="2800" b="1">
                <a:solidFill>
                  <a:srgbClr val="FF0066"/>
                </a:solidFill>
                <a:cs typeface="Times New Roman" charset="0"/>
              </a:rPr>
              <a:t>.</a:t>
            </a:r>
            <a:r>
              <a:rPr lang="es-ES">
                <a:cs typeface="Times New Roman" charset="0"/>
              </a:rPr>
              <a:t> </a:t>
            </a:r>
            <a:r>
              <a:rPr lang="es-ES" b="1">
                <a:solidFill>
                  <a:srgbClr val="6600CC"/>
                </a:solidFill>
                <a:cs typeface="Times New Roman" charset="0"/>
              </a:rPr>
              <a:t>(SIENDO ESTAS LAS MÁS ABUNDANTES.)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772400" cy="609600"/>
          </a:xfrm>
        </p:spPr>
        <p:txBody>
          <a:bodyPr/>
          <a:lstStyle/>
          <a:p>
            <a:r>
              <a:rPr lang="es-MX" b="1">
                <a:solidFill>
                  <a:srgbClr val="800000"/>
                </a:solidFill>
              </a:rPr>
              <a:t>LEIHSMANIASIS</a:t>
            </a:r>
            <a:endParaRPr lang="es-ES" b="1">
              <a:solidFill>
                <a:srgbClr val="800000"/>
              </a:solidFill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48700" cy="5181600"/>
          </a:xfrm>
        </p:spPr>
        <p:txBody>
          <a:bodyPr/>
          <a:lstStyle/>
          <a:p>
            <a:r>
              <a:rPr lang="es-ES" sz="2000" b="1">
                <a:solidFill>
                  <a:srgbClr val="6600CC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LA LEISHMANIASIS AMERICANA SE PRESENTA CON CUATRO DIFERENTES VARIEDADES: </a:t>
            </a:r>
          </a:p>
          <a:p>
            <a:pPr algn="just"/>
            <a:r>
              <a:rPr lang="es-ES" sz="2800">
                <a:solidFill>
                  <a:srgbClr val="000066"/>
                </a:solidFill>
                <a:ea typeface="Arial Unicode MS" pitchFamily="34" charset="-128"/>
                <a:cs typeface="Arial Unicode MS" pitchFamily="34" charset="-128"/>
              </a:rPr>
              <a:t>1.</a:t>
            </a:r>
            <a:r>
              <a:rPr lang="es-ES" sz="2800">
                <a:solidFill>
                  <a:srgbClr val="00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LA LOCALIZADA O HIPER O NORMÉRGICA</a:t>
            </a:r>
            <a:r>
              <a:rPr lang="es-MX" sz="2800">
                <a:solidFill>
                  <a:srgbClr val="00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:</a:t>
            </a:r>
            <a:r>
              <a:rPr lang="es-ES" sz="2800">
                <a:solidFill>
                  <a:srgbClr val="000066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ES" sz="2400">
                <a:solidFill>
                  <a:schemeClr val="accent2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CON ESCASOS PARÁSITOS Y BUENA RESPUESTA A LA LEISHMANINA (</a:t>
            </a:r>
            <a:r>
              <a:rPr lang="es-MX" sz="2400">
                <a:solidFill>
                  <a:schemeClr val="accent2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PRUEBA </a:t>
            </a:r>
            <a:r>
              <a:rPr lang="es-ES" sz="2400">
                <a:solidFill>
                  <a:schemeClr val="accent2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MONTENEGRO) DE CURACIÓN ESPONTÁNEA.</a:t>
            </a:r>
          </a:p>
          <a:p>
            <a:pPr algn="just"/>
            <a:r>
              <a:rPr lang="es-ES" sz="2800">
                <a:solidFill>
                  <a:srgbClr val="00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2.LA ANÉRGICA DIFUSA</a:t>
            </a:r>
            <a:r>
              <a:rPr lang="es-MX" sz="2800">
                <a:solidFill>
                  <a:srgbClr val="00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:</a:t>
            </a:r>
            <a:r>
              <a:rPr lang="es-ES" sz="2800">
                <a:solidFill>
                  <a:srgbClr val="000066"/>
                </a:solidFill>
                <a:ea typeface="Arial Unicode MS" pitchFamily="34" charset="-128"/>
                <a:cs typeface="Arial Unicode MS" pitchFamily="34" charset="-128"/>
              </a:rPr>
              <a:t>  </a:t>
            </a:r>
            <a:r>
              <a:rPr lang="es-ES" sz="2400">
                <a:solidFill>
                  <a:schemeClr val="accent2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CON NUMEROSOS PARÁSITOS EN LOS TEJIDOS Y RESPUESTA NEGATIVA AL ANTÍGENO. </a:t>
            </a:r>
          </a:p>
          <a:p>
            <a:pPr algn="just"/>
            <a:r>
              <a:rPr lang="es-ES" sz="2800">
                <a:solidFill>
                  <a:srgbClr val="00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3. LAS CUTÁNEO MUCOSA </a:t>
            </a:r>
          </a:p>
          <a:p>
            <a:pPr algn="just"/>
            <a:r>
              <a:rPr lang="es-ES" sz="280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4. LA VISCERAL</a:t>
            </a:r>
            <a:r>
              <a:rPr lang="es-ES" sz="2800">
                <a:latin typeface="Arial Black" pitchFamily="34" charset="0"/>
                <a:cs typeface="Times New Roman" charset="0"/>
              </a:rPr>
              <a:t>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457200"/>
            <a:ext cx="8724900" cy="6172200"/>
          </a:xfrm>
        </p:spPr>
        <p:txBody>
          <a:bodyPr/>
          <a:lstStyle/>
          <a:p>
            <a:r>
              <a:rPr lang="es-MX" b="1">
                <a:solidFill>
                  <a:srgbClr val="990000"/>
                </a:solidFill>
              </a:rPr>
              <a:t>LEISHMANIASIS</a:t>
            </a:r>
            <a:endParaRPr lang="es-ES" b="1">
              <a:solidFill>
                <a:srgbClr val="990000"/>
              </a:solidFill>
            </a:endParaRP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2595563" y="2090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2019300" y="1704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pic>
        <p:nvPicPr>
          <p:cNvPr id="57349" name="Picture 5" descr="http://www.geocities.com/ralv7/infecciosas/leish2.jpg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04975"/>
            <a:ext cx="7239000" cy="488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457200"/>
            <a:ext cx="8801100" cy="6172200"/>
          </a:xfrm>
        </p:spPr>
        <p:txBody>
          <a:bodyPr/>
          <a:lstStyle/>
          <a:p>
            <a:r>
              <a:rPr lang="es-MX" b="1">
                <a:solidFill>
                  <a:srgbClr val="990000"/>
                </a:solidFill>
              </a:rPr>
              <a:t>LEISHMANIASIS</a:t>
            </a:r>
            <a:endParaRPr lang="es-ES" b="1">
              <a:solidFill>
                <a:srgbClr val="990000"/>
              </a:solidFill>
            </a:endParaRP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2595563" y="2090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2019300" y="1704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3062288" y="2409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pic>
        <p:nvPicPr>
          <p:cNvPr id="58374" name="Picture 6" descr="http://www.geocities.com/ralv7/infecciosas/leish.jpg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77975"/>
            <a:ext cx="7315200" cy="493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772400" cy="609600"/>
          </a:xfrm>
        </p:spPr>
        <p:txBody>
          <a:bodyPr/>
          <a:lstStyle/>
          <a:p>
            <a:r>
              <a:rPr lang="es-MX" b="1">
                <a:solidFill>
                  <a:srgbClr val="800000"/>
                </a:solidFill>
              </a:rPr>
              <a:t>LEIHSMANIASIS</a:t>
            </a:r>
            <a:endParaRPr lang="es-ES" b="1">
              <a:solidFill>
                <a:srgbClr val="800000"/>
              </a:solidFill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48700" cy="5410200"/>
          </a:xfrm>
        </p:spPr>
        <p:txBody>
          <a:bodyPr/>
          <a:lstStyle/>
          <a:p>
            <a:pPr algn="just"/>
            <a:r>
              <a:rPr lang="es-ES" b="1">
                <a:solidFill>
                  <a:srgbClr val="000066"/>
                </a:solidFill>
                <a:cs typeface="Times New Roman" charset="0"/>
              </a:rPr>
              <a:t>EXISTEN DOS ESPECIES ADICIONALES DE LEISHMANIA EN PANAMÁ,  DESCONOCIÉNDOSE SI AFECTAN AL SER HUMANO: LEISHMANIA HERTINI, PRESENTE EN MUCHOS PUERCOESPINES, Y LA LEISHMANIA ARISTIDESI, AISLADA EN LA RATA ARROCERA EN EL ÁREA DE SASARDÍ, SAN BLAS.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609600"/>
          </a:xfrm>
        </p:spPr>
        <p:txBody>
          <a:bodyPr/>
          <a:lstStyle/>
          <a:p>
            <a:r>
              <a:rPr lang="es-MX" b="1">
                <a:solidFill>
                  <a:srgbClr val="FF3300"/>
                </a:solidFill>
              </a:rPr>
              <a:t>LEIHSMANIASIS</a:t>
            </a:r>
            <a:endParaRPr lang="es-ES" b="1">
              <a:solidFill>
                <a:srgbClr val="FF3300"/>
              </a:solidFill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801100" cy="5410200"/>
          </a:xfrm>
        </p:spPr>
        <p:txBody>
          <a:bodyPr/>
          <a:lstStyle/>
          <a:p>
            <a:pPr algn="just"/>
            <a:r>
              <a:rPr lang="es-ES" sz="2800" b="1">
                <a:solidFill>
                  <a:srgbClr val="FF0066"/>
                </a:solidFill>
                <a:cs typeface="Times New Roman" charset="0"/>
              </a:rPr>
              <a:t>DIAGNÓSTICO:</a:t>
            </a:r>
            <a:r>
              <a:rPr lang="es-ES" sz="2800" b="1">
                <a:solidFill>
                  <a:srgbClr val="000066"/>
                </a:solidFill>
                <a:cs typeface="Times New Roman" charset="0"/>
              </a:rPr>
              <a:t> ADEMÁS DE LA MANIFESTACIÓN CLÍNICA DE LA ULCERA, LA INTRADERMORREACIÓN DE MONTENEGRO TIENE UN VALOR DIAGNOSTICO ESPECÍFICO</a:t>
            </a:r>
          </a:p>
          <a:p>
            <a:pPr algn="just"/>
            <a:r>
              <a:rPr lang="es-ES" sz="2800" b="1">
                <a:solidFill>
                  <a:srgbClr val="FF0066"/>
                </a:solidFill>
                <a:cs typeface="Times New Roman" charset="0"/>
              </a:rPr>
              <a:t>TRATAMIENTO:</a:t>
            </a:r>
            <a:r>
              <a:rPr lang="es-ES" sz="2800" b="1">
                <a:solidFill>
                  <a:srgbClr val="000066"/>
                </a:solidFill>
                <a:cs typeface="Times New Roman" charset="0"/>
              </a:rPr>
              <a:t> SE UTILIZA	EL RECOMENDADO POR LA  O</a:t>
            </a:r>
            <a:r>
              <a:rPr lang="es-MX" sz="2800" b="1">
                <a:solidFill>
                  <a:srgbClr val="000066"/>
                </a:solidFill>
                <a:cs typeface="Times New Roman" charset="0"/>
              </a:rPr>
              <a:t>.</a:t>
            </a:r>
            <a:r>
              <a:rPr lang="es-ES" sz="2800" b="1">
                <a:solidFill>
                  <a:srgbClr val="000066"/>
                </a:solidFill>
                <a:cs typeface="Times New Roman" charset="0"/>
              </a:rPr>
              <a:t>M</a:t>
            </a:r>
            <a:r>
              <a:rPr lang="es-MX" sz="2800" b="1">
                <a:solidFill>
                  <a:srgbClr val="000066"/>
                </a:solidFill>
                <a:cs typeface="Times New Roman" charset="0"/>
              </a:rPr>
              <a:t>.</a:t>
            </a:r>
            <a:r>
              <a:rPr lang="es-ES" sz="2800" b="1">
                <a:solidFill>
                  <a:srgbClr val="000066"/>
                </a:solidFill>
                <a:cs typeface="Times New Roman" charset="0"/>
              </a:rPr>
              <a:t>S</a:t>
            </a:r>
            <a:r>
              <a:rPr lang="es-MX" sz="2800" b="1">
                <a:solidFill>
                  <a:srgbClr val="000066"/>
                </a:solidFill>
                <a:cs typeface="Times New Roman" charset="0"/>
              </a:rPr>
              <a:t>.</a:t>
            </a:r>
            <a:r>
              <a:rPr lang="es-ES" sz="2800" b="1">
                <a:solidFill>
                  <a:srgbClr val="000066"/>
                </a:solidFill>
                <a:cs typeface="Times New Roman" charset="0"/>
              </a:rPr>
              <a:t> BASADOS EN ANTIMONIALES POLIVALENTES (GLUCANTIME) EN DOSIS DE 20 MG/DÍA; EN LAS LEISHMANIASIS CUTÁNEAS POR 20 DÍAS, Y POR 30 DÍAS EN LAS MUCO-CUTÁNEAS.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772400" cy="609600"/>
          </a:xfrm>
        </p:spPr>
        <p:txBody>
          <a:bodyPr/>
          <a:lstStyle/>
          <a:p>
            <a:r>
              <a:rPr lang="es-MX" b="1">
                <a:solidFill>
                  <a:srgbClr val="800000"/>
                </a:solidFill>
              </a:rPr>
              <a:t>LEIHSMANIASIS</a:t>
            </a:r>
            <a:endParaRPr lang="es-ES" b="1">
              <a:solidFill>
                <a:srgbClr val="800000"/>
              </a:solidFill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648700" cy="54102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" b="1">
                <a:solidFill>
                  <a:srgbClr val="000066"/>
                </a:solidFill>
                <a:cs typeface="Times New Roman" charset="0"/>
              </a:rPr>
              <a:t>LA LEISHMANIASIS ES UNA DE LAS ENFERMEDADES TRANSMITIDAS POR VECTORES DE MÁS IMPORTANCIA EN PANAMÁ, SE PRESENTA EN TODAS LAS PROVINCIAS, CON EXCEPCIÓN DE HERRERA Y LOS SANTOS, APARECIENDO CON MÁS FRECUENCIA EN BOCAS DEL TORO, SEGUIDO DE COLÓN, PANAMÁ OESTE Y PANAMÁ ESTE. </a:t>
            </a:r>
            <a:r>
              <a:rPr lang="es-ES" b="1">
                <a:solidFill>
                  <a:srgbClr val="CC3300"/>
                </a:solidFill>
                <a:cs typeface="Times New Roman" charset="0"/>
              </a:rPr>
              <a:t>LA FORMA CLÍNICA QUE PREDOMINA EN NUESTRO PAÍS ES LA CUTÁNEA.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609600"/>
            <a:ext cx="6819900" cy="762000"/>
          </a:xfrm>
        </p:spPr>
        <p:txBody>
          <a:bodyPr/>
          <a:lstStyle/>
          <a:p>
            <a:r>
              <a:rPr lang="es-PA" b="1">
                <a:solidFill>
                  <a:srgbClr val="990000"/>
                </a:solidFill>
              </a:rPr>
              <a:t>RIESGOS BIOLÓGICOS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371600"/>
            <a:ext cx="7772400" cy="5257800"/>
          </a:xfrm>
        </p:spPr>
        <p:txBody>
          <a:bodyPr/>
          <a:lstStyle/>
          <a:p>
            <a:pPr algn="ctr">
              <a:buFontTx/>
              <a:buNone/>
            </a:pPr>
            <a:r>
              <a:rPr lang="es-PA" b="1">
                <a:solidFill>
                  <a:srgbClr val="000066"/>
                </a:solidFill>
              </a:rPr>
              <a:t>VIRUS DE LA RABIA</a:t>
            </a:r>
            <a:endParaRPr lang="es-ES" b="1">
              <a:solidFill>
                <a:srgbClr val="000066"/>
              </a:solidFill>
            </a:endParaRPr>
          </a:p>
        </p:txBody>
      </p:sp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85"/>
          <a:stretch>
            <a:fillRect/>
          </a:stretch>
        </p:blipFill>
        <p:spPr bwMode="auto">
          <a:xfrm>
            <a:off x="914400" y="2090738"/>
            <a:ext cx="7543800" cy="438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609600"/>
            <a:ext cx="6743700" cy="838200"/>
          </a:xfrm>
        </p:spPr>
        <p:txBody>
          <a:bodyPr/>
          <a:lstStyle/>
          <a:p>
            <a:r>
              <a:rPr lang="es-PA" b="1">
                <a:solidFill>
                  <a:srgbClr val="990000"/>
                </a:solidFill>
              </a:rPr>
              <a:t>RIESGOS BIOLÓGICOS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724900" cy="5181600"/>
          </a:xfrm>
        </p:spPr>
        <p:txBody>
          <a:bodyPr/>
          <a:lstStyle/>
          <a:p>
            <a:r>
              <a:rPr lang="es-PA" sz="3600" b="1">
                <a:solidFill>
                  <a:srgbClr val="003366"/>
                </a:solidFill>
              </a:rPr>
              <a:t>1. RABIA:</a:t>
            </a:r>
            <a:r>
              <a:rPr lang="es-PA" b="1">
                <a:solidFill>
                  <a:srgbClr val="003366"/>
                </a:solidFill>
              </a:rPr>
              <a:t> </a:t>
            </a:r>
          </a:p>
          <a:p>
            <a:pPr algn="just"/>
            <a:r>
              <a:rPr lang="es-PA" b="1">
                <a:solidFill>
                  <a:srgbClr val="800000"/>
                </a:solidFill>
              </a:rPr>
              <a:t>AGENTE:</a:t>
            </a:r>
            <a:r>
              <a:rPr lang="es-PA" sz="2800" b="1">
                <a:solidFill>
                  <a:srgbClr val="003366"/>
                </a:solidFill>
              </a:rPr>
              <a:t>RABDOVIRUS NEUROTROPO CON AFINIDAD POR LA MATERIA GRIS.</a:t>
            </a:r>
          </a:p>
          <a:p>
            <a:pPr algn="just"/>
            <a:r>
              <a:rPr lang="es-PA" b="1">
                <a:solidFill>
                  <a:srgbClr val="800000"/>
                </a:solidFill>
              </a:rPr>
              <a:t>PERSONAL EN RIESGO:</a:t>
            </a:r>
            <a:r>
              <a:rPr lang="es-PA" b="1">
                <a:solidFill>
                  <a:srgbClr val="003366"/>
                </a:solidFill>
              </a:rPr>
              <a:t> </a:t>
            </a:r>
            <a:r>
              <a:rPr lang="es-PA" sz="2800" b="1">
                <a:solidFill>
                  <a:srgbClr val="003366"/>
                </a:solidFill>
                <a:cs typeface="Times New Roman" charset="0"/>
              </a:rPr>
              <a:t>TRABAJADORES DE LA AGRICULTURA.</a:t>
            </a:r>
            <a:r>
              <a:rPr lang="es-ES" sz="2800" b="1">
                <a:solidFill>
                  <a:srgbClr val="003366"/>
                </a:solidFill>
                <a:cs typeface="Times New Roman" charset="0"/>
              </a:rPr>
              <a:t> </a:t>
            </a:r>
            <a:r>
              <a:rPr lang="es-PA" sz="2800" b="1">
                <a:solidFill>
                  <a:srgbClr val="003366"/>
                </a:solidFill>
                <a:cs typeface="Times New Roman" charset="0"/>
              </a:rPr>
              <a:t>CORRALEROS VAQUEROS. CRIADORES CAPRINOS, EQUINOS, BOVINOS, DE CERDOS, TRABAJADORES DE ZOOLÓGICOS, VETERINARIOS, LABORATORISTAS, GUARDABOSQUEZ. OTROS.</a:t>
            </a:r>
            <a:endParaRPr lang="es-ES" sz="2800" b="1">
              <a:solidFill>
                <a:srgbClr val="003366"/>
              </a:solidFill>
              <a:cs typeface="Times New Roman" charset="0"/>
            </a:endParaRPr>
          </a:p>
          <a:p>
            <a:endParaRPr lang="es-ES" b="1">
              <a:solidFill>
                <a:srgbClr val="0033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304800" y="990600"/>
            <a:ext cx="8628063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s-ES" sz="3200" b="1">
                <a:solidFill>
                  <a:srgbClr val="00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EL MÉDICO Y CORONEL   NORTEAMERICANO  WILLIAM CRAWFORD GORGAS </a:t>
            </a:r>
            <a:r>
              <a:rPr lang="es-ES" sz="3200">
                <a:solidFill>
                  <a:srgbClr val="00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ELIMINA</a:t>
            </a:r>
            <a:r>
              <a:rPr lang="es-MX" sz="3200">
                <a:solidFill>
                  <a:srgbClr val="00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ES" sz="3200">
                <a:solidFill>
                  <a:srgbClr val="00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LA ENFERMEDAD EN LA HABANA, AL EXTERMINAR LOS MOSQUITOS</a:t>
            </a:r>
            <a:r>
              <a:rPr lang="es-MX" sz="3200">
                <a:solidFill>
                  <a:srgbClr val="00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Y SUS LARVAS</a:t>
            </a:r>
            <a:r>
              <a:rPr lang="es-ES" sz="3200">
                <a:solidFill>
                  <a:srgbClr val="00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. LLEGA   A PANAMÁ </a:t>
            </a:r>
            <a:r>
              <a:rPr lang="es-MX" sz="3200">
                <a:solidFill>
                  <a:srgbClr val="00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CON</a:t>
            </a:r>
            <a:r>
              <a:rPr lang="es-ES" sz="3200">
                <a:solidFill>
                  <a:srgbClr val="00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SU EXPERIENCIA CUBANA</a:t>
            </a:r>
            <a:r>
              <a:rPr lang="es-MX" sz="3200">
                <a:solidFill>
                  <a:srgbClr val="00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EL 02 DE JUNIO DE 1904.</a:t>
            </a:r>
            <a:r>
              <a:rPr lang="es-ES" sz="3200">
                <a:solidFill>
                  <a:srgbClr val="00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endParaRPr lang="es-ES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304925" y="276225"/>
            <a:ext cx="7677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sz="3600">
                <a:solidFill>
                  <a:schemeClr val="accent2"/>
                </a:solidFill>
                <a:latin typeface="Arial Black" pitchFamily="34" charset="0"/>
              </a:rPr>
              <a:t>ANTECEDENTES HISTÓRICOS</a:t>
            </a:r>
            <a:endParaRPr lang="es-ES" sz="3600">
              <a:solidFill>
                <a:schemeClr val="accent2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772400" cy="381000"/>
          </a:xfrm>
        </p:spPr>
        <p:txBody>
          <a:bodyPr/>
          <a:lstStyle/>
          <a:p>
            <a:r>
              <a:rPr lang="es-PA" sz="3200" b="1">
                <a:solidFill>
                  <a:srgbClr val="800000"/>
                </a:solidFill>
              </a:rPr>
              <a:t>RABIA: ZOONOSIS.</a:t>
            </a:r>
            <a:endParaRPr lang="es-ES" sz="3200" b="1">
              <a:solidFill>
                <a:srgbClr val="800000"/>
              </a:solidFill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724900" cy="57912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" b="1">
                <a:solidFill>
                  <a:srgbClr val="000066"/>
                </a:solidFill>
                <a:cs typeface="Times New Roman" charset="0"/>
              </a:rPr>
              <a:t>APARECE DESCRITA EN LOS TEXTOS MÉDICOS DE 300 A. C.</a:t>
            </a:r>
            <a:endParaRPr lang="es-PA" b="1">
              <a:solidFill>
                <a:srgbClr val="000066"/>
              </a:solidFill>
              <a:cs typeface="Times New Roman" charset="0"/>
            </a:endParaRPr>
          </a:p>
          <a:p>
            <a:pPr algn="just">
              <a:lnSpc>
                <a:spcPct val="90000"/>
              </a:lnSpc>
            </a:pPr>
            <a:r>
              <a:rPr lang="es-ES" b="1">
                <a:solidFill>
                  <a:srgbClr val="000066"/>
                </a:solidFill>
                <a:cs typeface="Times New Roman" charset="0"/>
              </a:rPr>
              <a:t>EL MODO DE TRANSMISIÓN O DE CONTAGIO  SE DETERMINA </a:t>
            </a:r>
            <a:r>
              <a:rPr lang="es-PA" b="1">
                <a:solidFill>
                  <a:srgbClr val="000066"/>
                </a:solidFill>
                <a:cs typeface="Times New Roman" charset="0"/>
              </a:rPr>
              <a:t>EN</a:t>
            </a:r>
            <a:r>
              <a:rPr lang="es-ES" b="1">
                <a:solidFill>
                  <a:srgbClr val="000066"/>
                </a:solidFill>
                <a:cs typeface="Times New Roman" charset="0"/>
              </a:rPr>
              <a:t> </a:t>
            </a:r>
            <a:r>
              <a:rPr lang="es-PA" b="1">
                <a:solidFill>
                  <a:srgbClr val="000066"/>
                </a:solidFill>
                <a:cs typeface="Times New Roman" charset="0"/>
              </a:rPr>
              <a:t>1</a:t>
            </a:r>
            <a:r>
              <a:rPr lang="es-ES" b="1">
                <a:solidFill>
                  <a:srgbClr val="000066"/>
                </a:solidFill>
                <a:cs typeface="Times New Roman" charset="0"/>
              </a:rPr>
              <a:t>804.  </a:t>
            </a:r>
            <a:endParaRPr lang="es-PA" b="1">
              <a:solidFill>
                <a:srgbClr val="000066"/>
              </a:solidFill>
              <a:cs typeface="Times New Roman" charset="0"/>
            </a:endParaRPr>
          </a:p>
          <a:p>
            <a:pPr algn="just">
              <a:lnSpc>
                <a:spcPct val="90000"/>
              </a:lnSpc>
            </a:pPr>
            <a:r>
              <a:rPr lang="es-ES" b="1">
                <a:solidFill>
                  <a:srgbClr val="990000"/>
                </a:solidFill>
                <a:cs typeface="Times New Roman" charset="0"/>
              </a:rPr>
              <a:t>EN EL AÑO </a:t>
            </a:r>
            <a:r>
              <a:rPr lang="es-PA" b="1">
                <a:solidFill>
                  <a:srgbClr val="990000"/>
                </a:solidFill>
                <a:cs typeface="Times New Roman" charset="0"/>
              </a:rPr>
              <a:t>1</a:t>
            </a:r>
            <a:r>
              <a:rPr lang="es-ES" b="1">
                <a:solidFill>
                  <a:srgbClr val="990000"/>
                </a:solidFill>
                <a:cs typeface="Times New Roman" charset="0"/>
              </a:rPr>
              <a:t>884-85 EL BACTERIÓLOGO FRANCÉS LUIS PASTEUR AÍSLA EL VIRUS DE LA RABIA EN LA SALIVA Y TERMINACIONES NERVIOSAS DE LOS ANIMALES INFECTADOS, Y DESARROLL</a:t>
            </a:r>
            <a:r>
              <a:rPr lang="es-PA" b="1">
                <a:solidFill>
                  <a:srgbClr val="990000"/>
                </a:solidFill>
                <a:cs typeface="Times New Roman" charset="0"/>
              </a:rPr>
              <a:t>A</a:t>
            </a:r>
            <a:r>
              <a:rPr lang="es-ES" b="1">
                <a:solidFill>
                  <a:srgbClr val="990000"/>
                </a:solidFill>
                <a:cs typeface="Times New Roman" charset="0"/>
              </a:rPr>
              <a:t> UNA VACUNA PREVENTIVA , CON VIRUS ATENUADO DE LA RABIA.</a:t>
            </a:r>
            <a:r>
              <a:rPr lang="es-ES" b="1">
                <a:solidFill>
                  <a:srgbClr val="000066"/>
                </a:solidFill>
                <a:cs typeface="Times New Roman" charset="0"/>
              </a:rPr>
              <a:t> </a:t>
            </a:r>
            <a:endParaRPr lang="es-PA" b="1">
              <a:solidFill>
                <a:srgbClr val="000066"/>
              </a:solidFill>
              <a:cs typeface="Times New Roman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772400" cy="381000"/>
          </a:xfrm>
        </p:spPr>
        <p:txBody>
          <a:bodyPr/>
          <a:lstStyle/>
          <a:p>
            <a:r>
              <a:rPr lang="es-PA" sz="3200" b="1">
                <a:solidFill>
                  <a:srgbClr val="800000"/>
                </a:solidFill>
              </a:rPr>
              <a:t>RABIA: ZOONOSIS.</a:t>
            </a:r>
            <a:endParaRPr lang="es-ES" sz="3200" b="1">
              <a:solidFill>
                <a:srgbClr val="800000"/>
              </a:solidFill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724900" cy="3505200"/>
          </a:xfrm>
        </p:spPr>
        <p:txBody>
          <a:bodyPr/>
          <a:lstStyle/>
          <a:p>
            <a:pPr algn="just">
              <a:buFontTx/>
              <a:buNone/>
            </a:pPr>
            <a:endParaRPr lang="es-PA" sz="2800" b="1">
              <a:solidFill>
                <a:srgbClr val="000066"/>
              </a:solidFill>
              <a:cs typeface="Times New Roman" charset="0"/>
            </a:endParaRPr>
          </a:p>
          <a:p>
            <a:pPr algn="just"/>
            <a:r>
              <a:rPr lang="es-ES" b="1">
                <a:solidFill>
                  <a:srgbClr val="000066"/>
                </a:solidFill>
                <a:cs typeface="Times New Roman" charset="0"/>
              </a:rPr>
              <a:t>EN 1989 SE DESCUBRIÓ UN SUERO CONTRA LA RABIA, CUYA EFICACIA ERA OPTIMA ADMINISTRADO DURANTE LAS PRIMERAS 24 HORAS DEL CONTAGIO, SIENDO INEFICAZ DESPUÉS.</a:t>
            </a:r>
            <a:r>
              <a:rPr lang="es-ES" sz="2800">
                <a:cs typeface="Times New Roman" charset="0"/>
              </a:rPr>
              <a:t>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7600" y="639763"/>
            <a:ext cx="7340600" cy="381000"/>
          </a:xfrm>
        </p:spPr>
        <p:txBody>
          <a:bodyPr/>
          <a:lstStyle/>
          <a:p>
            <a:r>
              <a:rPr lang="es-PA" sz="3200" b="1">
                <a:solidFill>
                  <a:srgbClr val="800000"/>
                </a:solidFill>
              </a:rPr>
              <a:t>RABIA: ZOONOSIS.</a:t>
            </a:r>
            <a:endParaRPr lang="es-ES" sz="3200" b="1">
              <a:solidFill>
                <a:srgbClr val="800000"/>
              </a:solidFill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48700" cy="4876800"/>
          </a:xfrm>
        </p:spPr>
        <p:txBody>
          <a:bodyPr/>
          <a:lstStyle/>
          <a:p>
            <a:pPr algn="just"/>
            <a:r>
              <a:rPr lang="es-ES" b="1">
                <a:solidFill>
                  <a:srgbClr val="000066"/>
                </a:solidFill>
                <a:cs typeface="Times New Roman" charset="0"/>
              </a:rPr>
              <a:t>E</a:t>
            </a:r>
            <a:r>
              <a:rPr lang="es-PA" b="1">
                <a:solidFill>
                  <a:srgbClr val="000066"/>
                </a:solidFill>
                <a:cs typeface="Times New Roman" charset="0"/>
              </a:rPr>
              <a:t>L</a:t>
            </a:r>
            <a:r>
              <a:rPr lang="es-ES" b="1">
                <a:solidFill>
                  <a:srgbClr val="000066"/>
                </a:solidFill>
                <a:cs typeface="Times New Roman" charset="0"/>
              </a:rPr>
              <a:t> VIRUS  IN</a:t>
            </a:r>
            <a:r>
              <a:rPr lang="es-PA" b="1">
                <a:solidFill>
                  <a:srgbClr val="000066"/>
                </a:solidFill>
                <a:cs typeface="Times New Roman" charset="0"/>
              </a:rPr>
              <a:t>GRESA</a:t>
            </a:r>
            <a:r>
              <a:rPr lang="es-ES" b="1">
                <a:solidFill>
                  <a:srgbClr val="000066"/>
                </a:solidFill>
                <a:cs typeface="Times New Roman" charset="0"/>
              </a:rPr>
              <a:t> </a:t>
            </a:r>
            <a:r>
              <a:rPr lang="es-PA" b="1">
                <a:solidFill>
                  <a:srgbClr val="000066"/>
                </a:solidFill>
                <a:cs typeface="Times New Roman" charset="0"/>
              </a:rPr>
              <a:t>A</a:t>
            </a:r>
            <a:r>
              <a:rPr lang="es-ES" b="1">
                <a:solidFill>
                  <a:srgbClr val="000066"/>
                </a:solidFill>
                <a:cs typeface="Times New Roman" charset="0"/>
              </a:rPr>
              <a:t>L ORGANISMO POR LA MORDEDURA DE UN ANIMAL INFECTADO O EL CONTACTO DE LA SALIVA DE ESE ANIMAL CON UNA HERIDA EXISTENTE EN LA PERSONA.</a:t>
            </a:r>
            <a:endParaRPr lang="es-PA" b="1">
              <a:solidFill>
                <a:srgbClr val="000066"/>
              </a:solidFill>
              <a:cs typeface="Times New Roman" charset="0"/>
            </a:endParaRPr>
          </a:p>
          <a:p>
            <a:pPr algn="just"/>
            <a:r>
              <a:rPr lang="es-ES" b="1">
                <a:solidFill>
                  <a:srgbClr val="000066"/>
                </a:solidFill>
                <a:cs typeface="Times New Roman" charset="0"/>
              </a:rPr>
              <a:t>EN LO</a:t>
            </a:r>
            <a:r>
              <a:rPr lang="es-PA" b="1">
                <a:solidFill>
                  <a:srgbClr val="000066"/>
                </a:solidFill>
                <a:cs typeface="Times New Roman" charset="0"/>
              </a:rPr>
              <a:t>S </a:t>
            </a:r>
            <a:r>
              <a:rPr lang="es-ES" b="1">
                <a:solidFill>
                  <a:srgbClr val="000066"/>
                </a:solidFill>
                <a:cs typeface="Times New Roman" charset="0"/>
              </a:rPr>
              <a:t>HUMANOS EL PERIODO DE INCUBACIÓN VA DE </a:t>
            </a:r>
            <a:r>
              <a:rPr lang="es-PA" b="1">
                <a:solidFill>
                  <a:srgbClr val="000066"/>
                </a:solidFill>
                <a:cs typeface="Times New Roman" charset="0"/>
              </a:rPr>
              <a:t>(3)</a:t>
            </a:r>
            <a:r>
              <a:rPr lang="es-ES" b="1">
                <a:solidFill>
                  <a:srgbClr val="000066"/>
                </a:solidFill>
                <a:cs typeface="Times New Roman" charset="0"/>
              </a:rPr>
              <a:t> SEMANAS A 120 DÍAS. UNA VEZ INICIADO SIEMPRE ES MORTAL.</a:t>
            </a:r>
            <a:r>
              <a:rPr lang="es-ES"/>
              <a:t>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381000"/>
          </a:xfrm>
        </p:spPr>
        <p:txBody>
          <a:bodyPr/>
          <a:lstStyle/>
          <a:p>
            <a:r>
              <a:rPr lang="es-PA" sz="3200" b="1">
                <a:solidFill>
                  <a:srgbClr val="800000"/>
                </a:solidFill>
              </a:rPr>
              <a:t>RABIA: ZOONOSIS.</a:t>
            </a:r>
            <a:endParaRPr lang="es-ES" sz="3200" b="1">
              <a:solidFill>
                <a:srgbClr val="800000"/>
              </a:solidFill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72500" cy="2743200"/>
          </a:xfrm>
        </p:spPr>
        <p:txBody>
          <a:bodyPr/>
          <a:lstStyle/>
          <a:p>
            <a:pPr marL="533400" indent="-533400" algn="just"/>
            <a:endParaRPr lang="es-ES_tradnl" sz="2800" b="1">
              <a:solidFill>
                <a:srgbClr val="800000"/>
              </a:solidFill>
              <a:cs typeface="Times New Roman" charset="0"/>
            </a:endParaRPr>
          </a:p>
          <a:p>
            <a:pPr marL="533400" indent="-533400" algn="just"/>
            <a:r>
              <a:rPr lang="es-ES_tradnl" sz="2800" b="1">
                <a:solidFill>
                  <a:srgbClr val="800000"/>
                </a:solidFill>
                <a:cs typeface="Times New Roman" charset="0"/>
              </a:rPr>
              <a:t>EL AGENTE ES </a:t>
            </a:r>
            <a:r>
              <a:rPr lang="es-ES" sz="2800" b="1">
                <a:solidFill>
                  <a:srgbClr val="800000"/>
                </a:solidFill>
                <a:cs typeface="Times New Roman" charset="0"/>
              </a:rPr>
              <a:t>SENSIBLE</a:t>
            </a:r>
            <a:r>
              <a:rPr lang="es-PA" sz="2800" b="1">
                <a:solidFill>
                  <a:srgbClr val="800000"/>
                </a:solidFill>
                <a:cs typeface="Times New Roman" charset="0"/>
              </a:rPr>
              <a:t>:</a:t>
            </a:r>
            <a:r>
              <a:rPr lang="es-ES" sz="2800" b="1">
                <a:solidFill>
                  <a:srgbClr val="000066"/>
                </a:solidFill>
                <a:cs typeface="Times New Roman" charset="0"/>
              </a:rPr>
              <a:t> AL CALOR, ACIDEZ, RADIACIONES, DESECACIÓN Y ANTISÉPTICOS</a:t>
            </a:r>
            <a:r>
              <a:rPr lang="es-PA" sz="2800" b="1">
                <a:solidFill>
                  <a:srgbClr val="000066"/>
                </a:solidFill>
                <a:cs typeface="Times New Roman" charset="0"/>
              </a:rPr>
              <a:t>:</a:t>
            </a:r>
            <a:r>
              <a:rPr lang="es-ES" sz="2800" b="1">
                <a:solidFill>
                  <a:srgbClr val="000066"/>
                </a:solidFill>
                <a:cs typeface="Times New Roman" charset="0"/>
              </a:rPr>
              <a:t>  </a:t>
            </a:r>
            <a:r>
              <a:rPr lang="es-ES" sz="2800" b="1">
                <a:solidFill>
                  <a:srgbClr val="800000"/>
                </a:solidFill>
                <a:cs typeface="Times New Roman" charset="0"/>
              </a:rPr>
              <a:t>RESISTENTE</a:t>
            </a:r>
            <a:r>
              <a:rPr lang="es-ES" sz="2800" b="1">
                <a:solidFill>
                  <a:srgbClr val="000066"/>
                </a:solidFill>
                <a:cs typeface="Times New Roman" charset="0"/>
              </a:rPr>
              <a:t> AL FRÍO, A LA LIOFILIZACIÓN Y A LA GLICERINA.  </a:t>
            </a:r>
            <a:endParaRPr lang="es-PA" sz="2800" b="1">
              <a:solidFill>
                <a:srgbClr val="000066"/>
              </a:solidFill>
              <a:cs typeface="Times New Roman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772400" cy="457200"/>
          </a:xfrm>
        </p:spPr>
        <p:txBody>
          <a:bodyPr/>
          <a:lstStyle/>
          <a:p>
            <a:r>
              <a:rPr lang="es-PA" sz="3200" b="1">
                <a:solidFill>
                  <a:srgbClr val="800000"/>
                </a:solidFill>
              </a:rPr>
              <a:t>RABIA: ZOONOSIS.</a:t>
            </a:r>
            <a:endParaRPr lang="es-ES" sz="3200" b="1">
              <a:solidFill>
                <a:srgbClr val="800000"/>
              </a:solidFill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48700" cy="4114800"/>
          </a:xfrm>
        </p:spPr>
        <p:txBody>
          <a:bodyPr/>
          <a:lstStyle/>
          <a:p>
            <a:pPr algn="just"/>
            <a:r>
              <a:rPr lang="es-ES" b="1">
                <a:solidFill>
                  <a:schemeClr val="accent2"/>
                </a:solidFill>
                <a:cs typeface="Times New Roman" charset="0"/>
              </a:rPr>
              <a:t>MECANISMO DE TRANSMISIÓN:</a:t>
            </a:r>
          </a:p>
          <a:p>
            <a:pPr algn="just"/>
            <a:r>
              <a:rPr lang="es-ES" sz="3600" b="1">
                <a:solidFill>
                  <a:srgbClr val="800000"/>
                </a:solidFill>
                <a:cs typeface="Times New Roman" charset="0"/>
              </a:rPr>
              <a:t>A)</a:t>
            </a:r>
            <a:r>
              <a:rPr lang="es-PA" sz="3600" b="1">
                <a:solidFill>
                  <a:srgbClr val="800000"/>
                </a:solidFill>
                <a:cs typeface="Times New Roman" charset="0"/>
              </a:rPr>
              <a:t>POR</a:t>
            </a:r>
            <a:r>
              <a:rPr lang="es-ES" sz="3600" b="1">
                <a:solidFill>
                  <a:srgbClr val="800000"/>
                </a:solidFill>
                <a:cs typeface="Times New Roman" charset="0"/>
              </a:rPr>
              <a:t> LA PIEL HERIDA</a:t>
            </a:r>
            <a:r>
              <a:rPr lang="es-ES" sz="3600" b="1">
                <a:solidFill>
                  <a:srgbClr val="000066"/>
                </a:solidFill>
                <a:cs typeface="Times New Roman" charset="0"/>
              </a:rPr>
              <a:t> </a:t>
            </a:r>
            <a:r>
              <a:rPr lang="es-PA" sz="3600" b="1">
                <a:solidFill>
                  <a:srgbClr val="000066"/>
                </a:solidFill>
                <a:cs typeface="Times New Roman" charset="0"/>
              </a:rPr>
              <a:t>DE </a:t>
            </a:r>
            <a:r>
              <a:rPr lang="es-ES" sz="3600" b="1">
                <a:solidFill>
                  <a:srgbClr val="000066"/>
                </a:solidFill>
                <a:cs typeface="Times New Roman" charset="0"/>
              </a:rPr>
              <a:t> LA MORDEDURA O A TRAVÉS DE LESIÓN QUE SE CONTAMINA CON SALIVA, HECES, ORINA O LECHE DEL ANIMAL INFECTADO.</a:t>
            </a:r>
            <a:r>
              <a:rPr lang="es-ES" b="1">
                <a:solidFill>
                  <a:srgbClr val="000066"/>
                </a:solidFill>
                <a:cs typeface="Times New Roman" charset="0"/>
              </a:rPr>
              <a:t> </a:t>
            </a:r>
            <a:endParaRPr lang="es-E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457200"/>
          </a:xfrm>
        </p:spPr>
        <p:txBody>
          <a:bodyPr/>
          <a:lstStyle/>
          <a:p>
            <a:r>
              <a:rPr lang="es-PA" sz="3200" b="1">
                <a:solidFill>
                  <a:srgbClr val="800000"/>
                </a:solidFill>
              </a:rPr>
              <a:t>RABIA: ZOONOSIS.</a:t>
            </a:r>
            <a:endParaRPr lang="es-ES" sz="3200" b="1">
              <a:solidFill>
                <a:srgbClr val="800000"/>
              </a:solidFill>
            </a:endParaRP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648700" cy="3733800"/>
          </a:xfrm>
        </p:spPr>
        <p:txBody>
          <a:bodyPr/>
          <a:lstStyle/>
          <a:p>
            <a:pPr algn="just"/>
            <a:r>
              <a:rPr lang="es-ES" b="1">
                <a:solidFill>
                  <a:schemeClr val="accent2"/>
                </a:solidFill>
                <a:cs typeface="Times New Roman" charset="0"/>
              </a:rPr>
              <a:t>MECANISMO DE TRANSMISIÓN</a:t>
            </a:r>
            <a:r>
              <a:rPr lang="es-MX" b="1">
                <a:solidFill>
                  <a:schemeClr val="accent2"/>
                </a:solidFill>
                <a:cs typeface="Times New Roman" charset="0"/>
              </a:rPr>
              <a:t> Cont.</a:t>
            </a:r>
            <a:r>
              <a:rPr lang="es-ES" b="1">
                <a:solidFill>
                  <a:schemeClr val="accent2"/>
                </a:solidFill>
                <a:cs typeface="Times New Roman" charset="0"/>
              </a:rPr>
              <a:t>:</a:t>
            </a:r>
          </a:p>
          <a:p>
            <a:pPr algn="just"/>
            <a:r>
              <a:rPr lang="es-ES" b="1">
                <a:solidFill>
                  <a:srgbClr val="800000"/>
                </a:solidFill>
                <a:cs typeface="Times New Roman" charset="0"/>
              </a:rPr>
              <a:t>A)</a:t>
            </a:r>
            <a:r>
              <a:rPr lang="es-ES" b="1">
                <a:solidFill>
                  <a:srgbClr val="000066"/>
                </a:solidFill>
                <a:cs typeface="Times New Roman" charset="0"/>
              </a:rPr>
              <a:t>DE LA HERIDA EL VIRUS PROGRESA POR LOS FILETES NERVIOSOS </a:t>
            </a:r>
            <a:r>
              <a:rPr lang="es-PA" b="1">
                <a:solidFill>
                  <a:srgbClr val="000066"/>
                </a:solidFill>
                <a:cs typeface="Times New Roman" charset="0"/>
              </a:rPr>
              <a:t>DOS</a:t>
            </a:r>
            <a:r>
              <a:rPr lang="es-ES" b="1">
                <a:solidFill>
                  <a:srgbClr val="000066"/>
                </a:solidFill>
                <a:cs typeface="Times New Roman" charset="0"/>
              </a:rPr>
              <a:t> </a:t>
            </a:r>
            <a:r>
              <a:rPr lang="es-PA" b="1">
                <a:solidFill>
                  <a:srgbClr val="000066"/>
                </a:solidFill>
                <a:cs typeface="Times New Roman" charset="0"/>
              </a:rPr>
              <a:t>(</a:t>
            </a:r>
            <a:r>
              <a:rPr lang="es-ES" b="1">
                <a:solidFill>
                  <a:srgbClr val="000066"/>
                </a:solidFill>
                <a:cs typeface="Times New Roman" charset="0"/>
              </a:rPr>
              <a:t>2</a:t>
            </a:r>
            <a:r>
              <a:rPr lang="es-PA" b="1">
                <a:solidFill>
                  <a:srgbClr val="000066"/>
                </a:solidFill>
                <a:cs typeface="Times New Roman" charset="0"/>
              </a:rPr>
              <a:t>)</a:t>
            </a:r>
            <a:r>
              <a:rPr lang="es-ES" b="1">
                <a:solidFill>
                  <a:srgbClr val="000066"/>
                </a:solidFill>
                <a:cs typeface="Times New Roman" charset="0"/>
              </a:rPr>
              <a:t> cm</a:t>
            </a:r>
            <a:r>
              <a:rPr lang="es-PA" b="1">
                <a:solidFill>
                  <a:srgbClr val="000066"/>
                </a:solidFill>
                <a:cs typeface="Times New Roman" charset="0"/>
              </a:rPr>
              <a:t>s</a:t>
            </a:r>
            <a:r>
              <a:rPr lang="es-ES" b="1">
                <a:solidFill>
                  <a:srgbClr val="000066"/>
                </a:solidFill>
                <a:cs typeface="Times New Roman" charset="0"/>
              </a:rPr>
              <a:t>. DIARIOS HACIA LOS CENTROS  NERVIOSOS EN LA CABEZA</a:t>
            </a:r>
            <a:r>
              <a:rPr lang="es-PA" b="1">
                <a:solidFill>
                  <a:srgbClr val="000066"/>
                </a:solidFill>
                <a:cs typeface="Times New Roman" charset="0"/>
              </a:rPr>
              <a:t>.</a:t>
            </a:r>
            <a:r>
              <a:rPr lang="es-ES" b="1">
                <a:solidFill>
                  <a:srgbClr val="000066"/>
                </a:solidFill>
                <a:cs typeface="Times New Roman" charset="0"/>
              </a:rPr>
              <a:t> CIRCULA POR SANGRE Y L</a:t>
            </a:r>
            <a:r>
              <a:rPr lang="es-PA" b="1">
                <a:solidFill>
                  <a:srgbClr val="000066"/>
                </a:solidFill>
                <a:cs typeface="Times New Roman" charset="0"/>
              </a:rPr>
              <a:t>.</a:t>
            </a:r>
            <a:r>
              <a:rPr lang="es-ES" b="1">
                <a:solidFill>
                  <a:srgbClr val="000066"/>
                </a:solidFill>
                <a:cs typeface="Times New Roman" charset="0"/>
              </a:rPr>
              <a:t>C</a:t>
            </a:r>
            <a:r>
              <a:rPr lang="es-PA" b="1">
                <a:solidFill>
                  <a:srgbClr val="000066"/>
                </a:solidFill>
                <a:cs typeface="Times New Roman" charset="0"/>
              </a:rPr>
              <a:t>.</a:t>
            </a:r>
            <a:r>
              <a:rPr lang="es-ES" b="1">
                <a:solidFill>
                  <a:srgbClr val="000066"/>
                </a:solidFill>
                <a:cs typeface="Times New Roman" charset="0"/>
              </a:rPr>
              <a:t>R.</a:t>
            </a:r>
            <a:endParaRPr lang="es-E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772400" cy="457200"/>
          </a:xfrm>
        </p:spPr>
        <p:txBody>
          <a:bodyPr/>
          <a:lstStyle/>
          <a:p>
            <a:r>
              <a:rPr lang="es-PA" sz="3200" b="1">
                <a:solidFill>
                  <a:srgbClr val="800000"/>
                </a:solidFill>
              </a:rPr>
              <a:t>RABIA: ZOONOSIS.</a:t>
            </a:r>
            <a:endParaRPr lang="es-ES" sz="3200" b="1">
              <a:solidFill>
                <a:srgbClr val="800000"/>
              </a:solidFill>
            </a:endParaRP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724900" cy="3733800"/>
          </a:xfrm>
        </p:spPr>
        <p:txBody>
          <a:bodyPr/>
          <a:lstStyle/>
          <a:p>
            <a:pPr marL="609600" indent="-609600" algn="just"/>
            <a:r>
              <a:rPr lang="es-ES" b="1">
                <a:solidFill>
                  <a:schemeClr val="accent2"/>
                </a:solidFill>
                <a:cs typeface="Times New Roman" charset="0"/>
              </a:rPr>
              <a:t>MECANISMO DE TRANSMISIÓN:</a:t>
            </a:r>
          </a:p>
          <a:p>
            <a:pPr marL="609600" indent="-609600" algn="just"/>
            <a:r>
              <a:rPr lang="es-ES" b="1">
                <a:solidFill>
                  <a:srgbClr val="800000"/>
                </a:solidFill>
                <a:cs typeface="Times New Roman" charset="0"/>
              </a:rPr>
              <a:t>B)POR MUCOSAS INTACTAS</a:t>
            </a:r>
            <a:r>
              <a:rPr lang="es-ES" b="1">
                <a:solidFill>
                  <a:srgbClr val="000066"/>
                </a:solidFill>
                <a:cs typeface="Times New Roman" charset="0"/>
              </a:rPr>
              <a:t> </a:t>
            </a:r>
            <a:endParaRPr lang="es-PA" b="1">
              <a:solidFill>
                <a:srgbClr val="000066"/>
              </a:solidFill>
              <a:cs typeface="Times New Roman" charset="0"/>
            </a:endParaRPr>
          </a:p>
          <a:p>
            <a:pPr marL="609600" indent="-609600" algn="just">
              <a:buFont typeface="Wingdings" pitchFamily="2" charset="2"/>
              <a:buAutoNum type="arabicPeriod"/>
            </a:pPr>
            <a:r>
              <a:rPr lang="es-ES" b="1">
                <a:solidFill>
                  <a:srgbClr val="000066"/>
                </a:solidFill>
                <a:cs typeface="Times New Roman" charset="0"/>
              </a:rPr>
              <a:t>(CONJUNTIVAS, ENCÍAS) </a:t>
            </a:r>
            <a:endParaRPr lang="es-PA" b="1">
              <a:solidFill>
                <a:srgbClr val="000066"/>
              </a:solidFill>
              <a:cs typeface="Times New Roman" charset="0"/>
            </a:endParaRPr>
          </a:p>
          <a:p>
            <a:pPr marL="609600" indent="-609600" algn="just"/>
            <a:r>
              <a:rPr lang="es-ES" b="1">
                <a:solidFill>
                  <a:srgbClr val="800000"/>
                </a:solidFill>
                <a:cs typeface="Times New Roman" charset="0"/>
              </a:rPr>
              <a:t>O LESIONADAS</a:t>
            </a:r>
            <a:r>
              <a:rPr lang="es-ES" b="1">
                <a:solidFill>
                  <a:srgbClr val="000066"/>
                </a:solidFill>
                <a:cs typeface="Times New Roman" charset="0"/>
              </a:rPr>
              <a:t> (FARINGE)</a:t>
            </a:r>
            <a:r>
              <a:rPr lang="es-PA" b="1">
                <a:solidFill>
                  <a:srgbClr val="000066"/>
                </a:solidFill>
                <a:cs typeface="Times New Roman" charset="0"/>
              </a:rPr>
              <a:t>.</a:t>
            </a:r>
            <a:r>
              <a:rPr lang="es-ES" b="1">
                <a:solidFill>
                  <a:srgbClr val="000066"/>
                </a:solidFill>
                <a:cs typeface="Times New Roman" charset="0"/>
              </a:rPr>
              <a:t> </a:t>
            </a:r>
            <a:endParaRPr lang="es-PA" b="1">
              <a:solidFill>
                <a:srgbClr val="000066"/>
              </a:solidFill>
              <a:cs typeface="Times New Roman" charset="0"/>
            </a:endParaRPr>
          </a:p>
          <a:p>
            <a:pPr marL="609600" indent="-609600" algn="just"/>
            <a:r>
              <a:rPr lang="es-ES" b="1">
                <a:solidFill>
                  <a:srgbClr val="000066"/>
                </a:solidFill>
                <a:cs typeface="Times New Roman" charset="0"/>
              </a:rPr>
              <a:t>NO POR VÍA DIGESTIVA</a:t>
            </a:r>
            <a:r>
              <a:rPr lang="es-PA" b="1">
                <a:solidFill>
                  <a:srgbClr val="000066"/>
                </a:solidFill>
                <a:cs typeface="Times New Roman" charset="0"/>
              </a:rPr>
              <a:t>:   </a:t>
            </a:r>
            <a:r>
              <a:rPr lang="es-ES" b="1">
                <a:solidFill>
                  <a:srgbClr val="000066"/>
                </a:solidFill>
                <a:cs typeface="Times New Roman" charset="0"/>
              </a:rPr>
              <a:t>EL JUGO GÁSTRICO DESTRUYE AL VIRUS.</a:t>
            </a:r>
            <a:r>
              <a:rPr lang="es-ES"/>
              <a:t>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886700" cy="381000"/>
          </a:xfrm>
        </p:spPr>
        <p:txBody>
          <a:bodyPr/>
          <a:lstStyle/>
          <a:p>
            <a:r>
              <a:rPr lang="es-PA" sz="2400">
                <a:solidFill>
                  <a:srgbClr val="FF0066"/>
                </a:solidFill>
                <a:latin typeface="Arial Black" pitchFamily="34" charset="0"/>
              </a:rPr>
              <a:t>RABIA: ZOONOSIS</a:t>
            </a:r>
            <a:r>
              <a:rPr lang="es-PA" sz="2400" b="1">
                <a:solidFill>
                  <a:srgbClr val="FF0066"/>
                </a:solidFill>
              </a:rPr>
              <a:t>.</a:t>
            </a:r>
            <a:endParaRPr lang="es-ES" sz="2400" b="1">
              <a:solidFill>
                <a:srgbClr val="FF0066"/>
              </a:solidFill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990600"/>
            <a:ext cx="8724900" cy="4800600"/>
          </a:xfrm>
        </p:spPr>
        <p:txBody>
          <a:bodyPr/>
          <a:lstStyle/>
          <a:p>
            <a:pPr algn="just"/>
            <a:r>
              <a:rPr lang="es-ES" b="1">
                <a:solidFill>
                  <a:srgbClr val="800000"/>
                </a:solidFill>
                <a:cs typeface="Times New Roman" charset="0"/>
              </a:rPr>
              <a:t>CUADRO CLÍNICO:</a:t>
            </a:r>
            <a:r>
              <a:rPr lang="es-ES">
                <a:cs typeface="Times New Roman" charset="0"/>
              </a:rPr>
              <a:t> </a:t>
            </a:r>
            <a:endParaRPr lang="es-PA">
              <a:cs typeface="Times New Roman" charset="0"/>
            </a:endParaRPr>
          </a:p>
          <a:p>
            <a:pPr algn="just">
              <a:buFontTx/>
              <a:buNone/>
            </a:pPr>
            <a:r>
              <a:rPr lang="es-PA" sz="2800" b="1">
                <a:solidFill>
                  <a:srgbClr val="000066"/>
                </a:solidFill>
                <a:cs typeface="Times New Roman" charset="0"/>
              </a:rPr>
              <a:t>	</a:t>
            </a:r>
            <a:r>
              <a:rPr lang="es-ES" sz="2800" b="1">
                <a:solidFill>
                  <a:srgbClr val="000066"/>
                </a:solidFill>
                <a:cs typeface="Times New Roman" charset="0"/>
              </a:rPr>
              <a:t>ENCEFALOMIELITIS IRREVERSIBLE Y MORTAL.  </a:t>
            </a:r>
            <a:r>
              <a:rPr lang="es-ES" sz="2800" b="1">
                <a:solidFill>
                  <a:schemeClr val="accent2"/>
                </a:solidFill>
                <a:cs typeface="Times New Roman" charset="0"/>
              </a:rPr>
              <a:t>EN EL 85% DE FORMA FURIOSA Y EL 15</a:t>
            </a:r>
            <a:r>
              <a:rPr lang="es-PA" sz="2800" b="1">
                <a:solidFill>
                  <a:schemeClr val="accent2"/>
                </a:solidFill>
                <a:cs typeface="Times New Roman" charset="0"/>
              </a:rPr>
              <a:t> </a:t>
            </a:r>
            <a:r>
              <a:rPr lang="es-ES" sz="2800" b="1">
                <a:solidFill>
                  <a:schemeClr val="accent2"/>
                </a:solidFill>
                <a:cs typeface="Times New Roman" charset="0"/>
              </a:rPr>
              <a:t>% PARALÍTICA</a:t>
            </a:r>
            <a:r>
              <a:rPr lang="es-ES" sz="2800" b="1">
                <a:solidFill>
                  <a:schemeClr val="hlink"/>
                </a:solidFill>
                <a:cs typeface="Times New Roman" charset="0"/>
              </a:rPr>
              <a:t>.</a:t>
            </a:r>
            <a:r>
              <a:rPr lang="es-ES" sz="2800" b="1">
                <a:solidFill>
                  <a:srgbClr val="000066"/>
                </a:solidFill>
                <a:cs typeface="Times New Roman" charset="0"/>
              </a:rPr>
              <a:t> LAS MANIFESTACIONES CLÍNICAS DE LA RABIA PUEDEN DIVIDIRSE EN CUATRO</a:t>
            </a:r>
            <a:r>
              <a:rPr lang="es-ES" b="1">
                <a:solidFill>
                  <a:srgbClr val="000066"/>
                </a:solidFill>
                <a:cs typeface="Times New Roman" charset="0"/>
              </a:rPr>
              <a:t> ESTADIOS: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381000"/>
          </a:xfrm>
        </p:spPr>
        <p:txBody>
          <a:bodyPr/>
          <a:lstStyle/>
          <a:p>
            <a:r>
              <a:rPr lang="es-PA" sz="3200" b="1">
                <a:solidFill>
                  <a:srgbClr val="800000"/>
                </a:solidFill>
              </a:rPr>
              <a:t>RABIA: ZOONOSIS.</a:t>
            </a:r>
            <a:endParaRPr lang="es-ES" sz="3200" b="1">
              <a:solidFill>
                <a:srgbClr val="800000"/>
              </a:solidFill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724900" cy="5638800"/>
          </a:xfrm>
        </p:spPr>
        <p:txBody>
          <a:bodyPr/>
          <a:lstStyle/>
          <a:p>
            <a:pPr marL="533400" indent="-533400" algn="just">
              <a:buFontTx/>
              <a:buNone/>
            </a:pPr>
            <a:r>
              <a:rPr lang="es-ES" b="1">
                <a:solidFill>
                  <a:srgbClr val="FF0066"/>
                </a:solidFill>
                <a:cs typeface="Times New Roman" charset="0"/>
              </a:rPr>
              <a:t>PREVENCIÓN:</a:t>
            </a:r>
            <a:r>
              <a:rPr lang="es-ES" sz="1800" b="1">
                <a:solidFill>
                  <a:srgbClr val="000066"/>
                </a:solidFill>
                <a:cs typeface="Times New Roman" charset="0"/>
              </a:rPr>
              <a:t>ESTABLECE</a:t>
            </a:r>
            <a:r>
              <a:rPr lang="es-PA" sz="1800" b="1">
                <a:solidFill>
                  <a:srgbClr val="000066"/>
                </a:solidFill>
                <a:cs typeface="Times New Roman" charset="0"/>
              </a:rPr>
              <a:t>R </a:t>
            </a:r>
            <a:r>
              <a:rPr lang="es-ES" sz="1800" b="1">
                <a:solidFill>
                  <a:srgbClr val="000066"/>
                </a:solidFill>
                <a:cs typeface="Times New Roman" charset="0"/>
              </a:rPr>
              <a:t>MEDIDAS PERMANENTES:</a:t>
            </a:r>
            <a:endParaRPr lang="es-PA" sz="1800" b="1">
              <a:solidFill>
                <a:srgbClr val="000066"/>
              </a:solidFill>
              <a:cs typeface="Times New Roman" charset="0"/>
            </a:endParaRPr>
          </a:p>
          <a:p>
            <a:pPr marL="533400" indent="-533400" algn="just">
              <a:buFontTx/>
              <a:buNone/>
            </a:pPr>
            <a:endParaRPr lang="es-ES" sz="1800" b="1">
              <a:solidFill>
                <a:srgbClr val="000066"/>
              </a:solidFill>
              <a:cs typeface="Times New Roman" charset="0"/>
            </a:endParaRPr>
          </a:p>
          <a:p>
            <a:pPr marL="533400" indent="-533400" algn="just">
              <a:buFontTx/>
              <a:buNone/>
            </a:pPr>
            <a:r>
              <a:rPr lang="es-PA" b="1">
                <a:solidFill>
                  <a:srgbClr val="000000"/>
                </a:solidFill>
                <a:cs typeface="Times New Roman" charset="0"/>
              </a:rPr>
              <a:t>1. </a:t>
            </a:r>
            <a:r>
              <a:rPr lang="es-ES" b="1">
                <a:solidFill>
                  <a:srgbClr val="800000"/>
                </a:solidFill>
                <a:cs typeface="Times New Roman" charset="0"/>
              </a:rPr>
              <a:t>SOBRE LOS ANIMALES SALVAJES</a:t>
            </a:r>
            <a:r>
              <a:rPr lang="es-ES">
                <a:solidFill>
                  <a:srgbClr val="000000"/>
                </a:solidFill>
                <a:cs typeface="Times New Roman" charset="0"/>
              </a:rPr>
              <a:t>  </a:t>
            </a:r>
            <a:endParaRPr lang="es-PA">
              <a:solidFill>
                <a:srgbClr val="000000"/>
              </a:solidFill>
              <a:cs typeface="Times New Roman" charset="0"/>
            </a:endParaRPr>
          </a:p>
          <a:p>
            <a:pPr marL="533400" indent="-533400" algn="just">
              <a:buFontTx/>
              <a:buNone/>
            </a:pPr>
            <a:r>
              <a:rPr lang="es-ES" b="1">
                <a:solidFill>
                  <a:srgbClr val="000000"/>
                </a:solidFill>
                <a:cs typeface="Times New Roman" charset="0"/>
              </a:rPr>
              <a:t>2.</a:t>
            </a:r>
            <a:r>
              <a:rPr lang="es-PA" b="1">
                <a:solidFill>
                  <a:srgbClr val="000000"/>
                </a:solidFill>
                <a:cs typeface="Times New Roman" charset="0"/>
              </a:rPr>
              <a:t> </a:t>
            </a:r>
            <a:r>
              <a:rPr lang="es-PA" b="1">
                <a:solidFill>
                  <a:srgbClr val="800000"/>
                </a:solidFill>
                <a:cs typeface="Times New Roman" charset="0"/>
              </a:rPr>
              <a:t>S</a:t>
            </a:r>
            <a:r>
              <a:rPr lang="es-ES" b="1">
                <a:solidFill>
                  <a:srgbClr val="800000"/>
                </a:solidFill>
                <a:cs typeface="Times New Roman" charset="0"/>
              </a:rPr>
              <a:t>OBRE</a:t>
            </a:r>
            <a:r>
              <a:rPr lang="es-PA" b="1">
                <a:solidFill>
                  <a:srgbClr val="800000"/>
                </a:solidFill>
                <a:cs typeface="Times New Roman" charset="0"/>
              </a:rPr>
              <a:t> TODO</a:t>
            </a:r>
            <a:r>
              <a:rPr lang="es-ES" b="1">
                <a:solidFill>
                  <a:srgbClr val="800000"/>
                </a:solidFill>
                <a:cs typeface="Times New Roman" charset="0"/>
              </a:rPr>
              <a:t>  ANIMAL DOMÉSTICO</a:t>
            </a:r>
            <a:r>
              <a:rPr lang="es-PA" b="1">
                <a:solidFill>
                  <a:srgbClr val="000000"/>
                </a:solidFill>
                <a:cs typeface="Times New Roman" charset="0"/>
              </a:rPr>
              <a:t> </a:t>
            </a:r>
          </a:p>
          <a:p>
            <a:pPr marL="533400" indent="-533400" algn="just">
              <a:buFontTx/>
              <a:buNone/>
            </a:pPr>
            <a:r>
              <a:rPr lang="es-ES" b="1">
                <a:solidFill>
                  <a:srgbClr val="000000"/>
                </a:solidFill>
                <a:cs typeface="Times New Roman" charset="0"/>
              </a:rPr>
              <a:t>3. </a:t>
            </a:r>
            <a:r>
              <a:rPr lang="es-ES" b="1">
                <a:solidFill>
                  <a:srgbClr val="800000"/>
                </a:solidFill>
                <a:cs typeface="Times New Roman" charset="0"/>
              </a:rPr>
              <a:t>SOBRE EL HOMBRE</a:t>
            </a:r>
            <a:r>
              <a:rPr lang="es-ES" b="1">
                <a:solidFill>
                  <a:srgbClr val="000066"/>
                </a:solidFill>
                <a:cs typeface="Times New Roman" charset="0"/>
              </a:rPr>
              <a:t>.</a:t>
            </a:r>
            <a:r>
              <a:rPr lang="es-ES" sz="1800" b="1">
                <a:solidFill>
                  <a:srgbClr val="000066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381000"/>
          </a:xfrm>
        </p:spPr>
        <p:txBody>
          <a:bodyPr/>
          <a:lstStyle/>
          <a:p>
            <a:r>
              <a:rPr lang="es-PA" sz="3200" b="1">
                <a:solidFill>
                  <a:srgbClr val="800000"/>
                </a:solidFill>
              </a:rPr>
              <a:t>RABIA: ZOONOSIS</a:t>
            </a:r>
            <a:r>
              <a:rPr lang="es-PA" sz="3200" b="1">
                <a:solidFill>
                  <a:srgbClr val="FF0066"/>
                </a:solidFill>
              </a:rPr>
              <a:t>.</a:t>
            </a:r>
            <a:endParaRPr lang="es-ES" sz="3200" b="1">
              <a:solidFill>
                <a:srgbClr val="FF0066"/>
              </a:solidFill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724900" cy="3505200"/>
          </a:xfrm>
        </p:spPr>
        <p:txBody>
          <a:bodyPr/>
          <a:lstStyle/>
          <a:p>
            <a:pPr marL="533400" indent="-533400" algn="just">
              <a:buFontTx/>
              <a:buNone/>
            </a:pPr>
            <a:r>
              <a:rPr lang="es-ES" b="1">
                <a:solidFill>
                  <a:srgbClr val="FF0066"/>
                </a:solidFill>
                <a:cs typeface="Times New Roman" charset="0"/>
              </a:rPr>
              <a:t>PREVENCIÓN:</a:t>
            </a:r>
            <a:r>
              <a:rPr lang="es-ES" b="1">
                <a:solidFill>
                  <a:srgbClr val="000000"/>
                </a:solidFill>
                <a:cs typeface="Times New Roman" charset="0"/>
              </a:rPr>
              <a:t> </a:t>
            </a:r>
            <a:r>
              <a:rPr lang="es-ES" sz="2400" b="1">
                <a:solidFill>
                  <a:srgbClr val="000066"/>
                </a:solidFill>
                <a:cs typeface="Times New Roman" charset="0"/>
              </a:rPr>
              <a:t>ESTABLECE</a:t>
            </a:r>
            <a:r>
              <a:rPr lang="es-PA" sz="2400" b="1">
                <a:solidFill>
                  <a:srgbClr val="000066"/>
                </a:solidFill>
                <a:cs typeface="Times New Roman" charset="0"/>
              </a:rPr>
              <a:t>R</a:t>
            </a:r>
            <a:r>
              <a:rPr lang="es-ES" sz="2400" b="1">
                <a:solidFill>
                  <a:srgbClr val="000066"/>
                </a:solidFill>
                <a:cs typeface="Times New Roman" charset="0"/>
              </a:rPr>
              <a:t> MEDIDAS PERMANENTES:</a:t>
            </a:r>
          </a:p>
          <a:p>
            <a:pPr marL="533400" indent="-533400" algn="just">
              <a:buFontTx/>
              <a:buNone/>
            </a:pPr>
            <a:r>
              <a:rPr lang="es-PA" sz="2800" b="1">
                <a:solidFill>
                  <a:srgbClr val="000000"/>
                </a:solidFill>
                <a:cs typeface="Times New Roman" charset="0"/>
              </a:rPr>
              <a:t>1.   </a:t>
            </a:r>
            <a:r>
              <a:rPr lang="es-ES" sz="2800" b="1">
                <a:solidFill>
                  <a:srgbClr val="800000"/>
                </a:solidFill>
                <a:cs typeface="Times New Roman" charset="0"/>
              </a:rPr>
              <a:t>SOBRE LOS ANIMALES SALVAJES</a:t>
            </a:r>
            <a:r>
              <a:rPr lang="es-ES">
                <a:solidFill>
                  <a:srgbClr val="000000"/>
                </a:solidFill>
                <a:cs typeface="Times New Roman" charset="0"/>
              </a:rPr>
              <a:t>  </a:t>
            </a:r>
            <a:endParaRPr lang="es-PA">
              <a:solidFill>
                <a:srgbClr val="000000"/>
              </a:solidFill>
              <a:cs typeface="Times New Roman" charset="0"/>
            </a:endParaRPr>
          </a:p>
          <a:p>
            <a:pPr marL="533400" indent="-533400" algn="just">
              <a:buFontTx/>
              <a:buNone/>
            </a:pPr>
            <a:r>
              <a:rPr lang="es-PA" sz="2400">
                <a:solidFill>
                  <a:srgbClr val="000000"/>
                </a:solidFill>
                <a:cs typeface="Times New Roman" charset="0"/>
              </a:rPr>
              <a:t>	</a:t>
            </a:r>
            <a:r>
              <a:rPr lang="es-ES" sz="2400" b="1">
                <a:solidFill>
                  <a:srgbClr val="000066"/>
                </a:solidFill>
                <a:cs typeface="Times New Roman" charset="0"/>
              </a:rPr>
              <a:t>SU EXTINCIÓN, MUY DIFÍCIL.</a:t>
            </a:r>
          </a:p>
          <a:p>
            <a:pPr marL="533400" indent="-533400" algn="just">
              <a:buFontTx/>
              <a:buNone/>
            </a:pPr>
            <a:r>
              <a:rPr lang="es-ES" sz="2800" b="1">
                <a:solidFill>
                  <a:srgbClr val="000000"/>
                </a:solidFill>
                <a:cs typeface="Times New Roman" charset="0"/>
              </a:rPr>
              <a:t>2.</a:t>
            </a:r>
            <a:r>
              <a:rPr lang="es-PA" sz="2800" b="1">
                <a:solidFill>
                  <a:srgbClr val="000000"/>
                </a:solidFill>
                <a:cs typeface="Times New Roman" charset="0"/>
              </a:rPr>
              <a:t> </a:t>
            </a:r>
            <a:r>
              <a:rPr lang="es-PA" sz="2800" b="1">
                <a:solidFill>
                  <a:srgbClr val="800000"/>
                </a:solidFill>
                <a:cs typeface="Times New Roman" charset="0"/>
              </a:rPr>
              <a:t>S</a:t>
            </a:r>
            <a:r>
              <a:rPr lang="es-ES" sz="2800" b="1">
                <a:solidFill>
                  <a:srgbClr val="800000"/>
                </a:solidFill>
                <a:cs typeface="Times New Roman" charset="0"/>
              </a:rPr>
              <a:t>OBRE</a:t>
            </a:r>
            <a:r>
              <a:rPr lang="es-PA" sz="2800" b="1">
                <a:solidFill>
                  <a:srgbClr val="800000"/>
                </a:solidFill>
                <a:cs typeface="Times New Roman" charset="0"/>
              </a:rPr>
              <a:t> TODO</a:t>
            </a:r>
            <a:r>
              <a:rPr lang="es-ES" sz="2800" b="1">
                <a:solidFill>
                  <a:srgbClr val="800000"/>
                </a:solidFill>
                <a:cs typeface="Times New Roman" charset="0"/>
              </a:rPr>
              <a:t>  ANIMAL DOMÉSTICO</a:t>
            </a:r>
            <a:r>
              <a:rPr lang="es-PA" sz="2800" b="1">
                <a:solidFill>
                  <a:srgbClr val="000000"/>
                </a:solidFill>
                <a:cs typeface="Times New Roman" charset="0"/>
              </a:rPr>
              <a:t>: </a:t>
            </a:r>
            <a:r>
              <a:rPr lang="es-ES">
                <a:solidFill>
                  <a:srgbClr val="000000"/>
                </a:solidFill>
                <a:cs typeface="Times New Roman" charset="0"/>
              </a:rPr>
              <a:t> </a:t>
            </a:r>
            <a:r>
              <a:rPr lang="es-ES" sz="2400" b="1">
                <a:solidFill>
                  <a:srgbClr val="000066"/>
                </a:solidFill>
                <a:cs typeface="Times New Roman" charset="0"/>
              </a:rPr>
              <a:t>VACUNACIÓN CON ANTIRRÁBICA</a:t>
            </a:r>
            <a:r>
              <a:rPr lang="es-ES" sz="2800">
                <a:solidFill>
                  <a:srgbClr val="000000"/>
                </a:solidFill>
                <a:cs typeface="Times New Roman" charset="0"/>
              </a:rPr>
              <a:t>.</a:t>
            </a:r>
            <a:endParaRPr lang="es-ES" sz="2800">
              <a:cs typeface="Times New Roman" charset="0"/>
            </a:endParaRPr>
          </a:p>
          <a:p>
            <a:pPr marL="533400" indent="-533400" algn="just">
              <a:buFontTx/>
              <a:buNone/>
            </a:pPr>
            <a:r>
              <a:rPr lang="es-ES" sz="1800" b="1">
                <a:solidFill>
                  <a:srgbClr val="000066"/>
                </a:solidFill>
                <a:cs typeface="Times New Roman" charset="0"/>
              </a:rPr>
              <a:t>.</a:t>
            </a:r>
            <a:r>
              <a:rPr lang="es-ES" sz="1800" b="1">
                <a:solidFill>
                  <a:srgbClr val="000066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04800" y="915988"/>
            <a:ext cx="8628063" cy="350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s-ES" sz="3200" b="1">
                <a:solidFill>
                  <a:srgbClr val="00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GORGAS </a:t>
            </a:r>
            <a:r>
              <a:rPr lang="es-ES" sz="3200">
                <a:solidFill>
                  <a:srgbClr val="00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ENFRENTA LA CONSTRUCCIÓN DEL CANAL DE PANAMÁ COMBATIENDO LA INSALUBRIDAD Y LAS ENFERMEDADES TROPICALES QUE HABÍAN DESBASTADO A LOS FRANCESES</a:t>
            </a:r>
            <a:r>
              <a:rPr lang="es-MX" sz="3200">
                <a:solidFill>
                  <a:srgbClr val="00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.</a:t>
            </a:r>
            <a:r>
              <a:rPr lang="es-E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endParaRPr lang="es-ES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066800" y="200025"/>
            <a:ext cx="7677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sz="3600">
                <a:solidFill>
                  <a:schemeClr val="accent2"/>
                </a:solidFill>
                <a:latin typeface="Arial Black" pitchFamily="34" charset="0"/>
              </a:rPr>
              <a:t>ANTECEDENTES HISTÓRICOS</a:t>
            </a:r>
            <a:endParaRPr lang="es-ES" sz="3600">
              <a:solidFill>
                <a:schemeClr val="accent2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381000"/>
          </a:xfrm>
        </p:spPr>
        <p:txBody>
          <a:bodyPr/>
          <a:lstStyle/>
          <a:p>
            <a:r>
              <a:rPr lang="es-PA" sz="3200" b="1">
                <a:solidFill>
                  <a:srgbClr val="800000"/>
                </a:solidFill>
              </a:rPr>
              <a:t>RABIA: ZOONOSIS.</a:t>
            </a:r>
            <a:endParaRPr lang="es-ES" sz="3200" b="1">
              <a:solidFill>
                <a:srgbClr val="800000"/>
              </a:solidFill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724900" cy="5638800"/>
          </a:xfrm>
        </p:spPr>
        <p:txBody>
          <a:bodyPr/>
          <a:lstStyle/>
          <a:p>
            <a:pPr marL="533400" indent="-533400" algn="just">
              <a:buFontTx/>
              <a:buNone/>
            </a:pPr>
            <a:r>
              <a:rPr lang="es-ES" b="1">
                <a:solidFill>
                  <a:srgbClr val="FF0066"/>
                </a:solidFill>
                <a:cs typeface="Times New Roman" charset="0"/>
              </a:rPr>
              <a:t>PREVENCIÓN:</a:t>
            </a:r>
            <a:r>
              <a:rPr lang="es-ES" b="1">
                <a:solidFill>
                  <a:srgbClr val="000000"/>
                </a:solidFill>
                <a:cs typeface="Times New Roman" charset="0"/>
              </a:rPr>
              <a:t> </a:t>
            </a:r>
            <a:r>
              <a:rPr lang="es-ES" sz="1800" b="1">
                <a:solidFill>
                  <a:srgbClr val="000066"/>
                </a:solidFill>
                <a:cs typeface="Times New Roman" charset="0"/>
              </a:rPr>
              <a:t>ESTABLECE</a:t>
            </a:r>
            <a:r>
              <a:rPr lang="es-PA" sz="1800" b="1">
                <a:solidFill>
                  <a:srgbClr val="000066"/>
                </a:solidFill>
                <a:cs typeface="Times New Roman" charset="0"/>
              </a:rPr>
              <a:t>R</a:t>
            </a:r>
            <a:r>
              <a:rPr lang="es-ES" sz="1800" b="1">
                <a:solidFill>
                  <a:srgbClr val="000066"/>
                </a:solidFill>
                <a:cs typeface="Times New Roman" charset="0"/>
              </a:rPr>
              <a:t> MEDIDAS PERMANENTES:</a:t>
            </a:r>
          </a:p>
          <a:p>
            <a:pPr marL="533400" indent="-533400" algn="just">
              <a:buFontTx/>
              <a:buNone/>
            </a:pPr>
            <a:r>
              <a:rPr lang="es-ES" sz="2800" b="1">
                <a:solidFill>
                  <a:srgbClr val="000000"/>
                </a:solidFill>
                <a:cs typeface="Times New Roman" charset="0"/>
              </a:rPr>
              <a:t>3. </a:t>
            </a:r>
            <a:r>
              <a:rPr lang="es-ES" sz="2800" b="1">
                <a:solidFill>
                  <a:srgbClr val="800000"/>
                </a:solidFill>
                <a:cs typeface="Times New Roman" charset="0"/>
              </a:rPr>
              <a:t>SOBRE EL HOMBRE</a:t>
            </a:r>
            <a:r>
              <a:rPr lang="es-ES" sz="2800" b="1">
                <a:solidFill>
                  <a:srgbClr val="000000"/>
                </a:solidFill>
                <a:cs typeface="Times New Roman" charset="0"/>
              </a:rPr>
              <a:t>,</a:t>
            </a:r>
            <a:r>
              <a:rPr lang="es-ES">
                <a:solidFill>
                  <a:srgbClr val="000000"/>
                </a:solidFill>
                <a:cs typeface="Times New Roman" charset="0"/>
              </a:rPr>
              <a:t> </a:t>
            </a:r>
            <a:r>
              <a:rPr lang="es-ES" sz="2400" b="1">
                <a:solidFill>
                  <a:srgbClr val="000066"/>
                </a:solidFill>
                <a:cs typeface="Times New Roman" charset="0"/>
              </a:rPr>
              <a:t>EDUCACIÓN Y VACUNACIÓN A LOS PROFESIONALES CON RIESGO DE  EXPOSICIÓN (TÉCNICOS FORESTALES, VETERINARIOS Y AGRÓNOMOS ETC.. ANTE LA POSIBLE EXPOSICIÓN DEBE INDAGARSE SOBRE LOS SIGUIENTES EXTREMOS:</a:t>
            </a:r>
          </a:p>
          <a:p>
            <a:pPr marL="533400" indent="-533400" algn="just">
              <a:buFontTx/>
              <a:buNone/>
            </a:pPr>
            <a:r>
              <a:rPr lang="es-ES" sz="1800" b="1">
                <a:solidFill>
                  <a:srgbClr val="000066"/>
                </a:solidFill>
                <a:latin typeface="Wingdings" pitchFamily="2" charset="2"/>
                <a:cs typeface="Times New Roman" charset="0"/>
              </a:rPr>
              <a:t>Ø</a:t>
            </a:r>
            <a:r>
              <a:rPr lang="es-ES" sz="1800" b="1">
                <a:solidFill>
                  <a:srgbClr val="000066"/>
                </a:solidFill>
                <a:cs typeface="Times New Roman" charset="0"/>
              </a:rPr>
              <a:t> SI EL INDIVIDUO TUVO CONTACTO CON LA SALIVA U OTRAS SUSTANCIAS CONTAMINADAS CON VIRUS RÁBICO.</a:t>
            </a:r>
          </a:p>
          <a:p>
            <a:pPr marL="533400" indent="-533400" algn="just">
              <a:buFontTx/>
              <a:buNone/>
            </a:pPr>
            <a:r>
              <a:rPr lang="es-ES" sz="1800" b="1">
                <a:solidFill>
                  <a:srgbClr val="000066"/>
                </a:solidFill>
                <a:latin typeface="Wingdings" pitchFamily="2" charset="2"/>
                <a:cs typeface="Times New Roman" charset="0"/>
              </a:rPr>
              <a:t>Ø</a:t>
            </a:r>
            <a:r>
              <a:rPr lang="es-ES" sz="1800" b="1">
                <a:solidFill>
                  <a:srgbClr val="000066"/>
                </a:solidFill>
                <a:cs typeface="Times New Roman" charset="0"/>
              </a:rPr>
              <a:t> </a:t>
            </a:r>
            <a:r>
              <a:rPr lang="es-PA" sz="1800" b="1">
                <a:solidFill>
                  <a:srgbClr val="000066"/>
                </a:solidFill>
                <a:cs typeface="Times New Roman" charset="0"/>
              </a:rPr>
              <a:t>S</a:t>
            </a:r>
            <a:r>
              <a:rPr lang="es-ES" sz="1800" b="1">
                <a:solidFill>
                  <a:srgbClr val="000066"/>
                </a:solidFill>
                <a:cs typeface="Times New Roman" charset="0"/>
              </a:rPr>
              <a:t>I SE SABE O SOSPECHA LA EXISTENCIA DE RABIA EN LA ESPECIE ANIMAL O REGIÓN DE LA EXPOSICIÓN.</a:t>
            </a:r>
          </a:p>
          <a:p>
            <a:pPr marL="533400" indent="-533400" algn="just">
              <a:buFontTx/>
              <a:buNone/>
            </a:pPr>
            <a:r>
              <a:rPr lang="es-ES" sz="1800" b="1">
                <a:solidFill>
                  <a:srgbClr val="000066"/>
                </a:solidFill>
                <a:latin typeface="Wingdings" pitchFamily="2" charset="2"/>
                <a:cs typeface="Times New Roman" charset="0"/>
              </a:rPr>
              <a:t>Ø</a:t>
            </a:r>
            <a:r>
              <a:rPr lang="es-ES" sz="1800" b="1">
                <a:solidFill>
                  <a:srgbClr val="000066"/>
                </a:solidFill>
                <a:cs typeface="Times New Roman" charset="0"/>
              </a:rPr>
              <a:t> CARACTERÍSTICAS DE LA EXPOSICIÓN.</a:t>
            </a:r>
          </a:p>
          <a:p>
            <a:pPr marL="533400" indent="-533400">
              <a:buFontTx/>
              <a:buNone/>
            </a:pPr>
            <a:r>
              <a:rPr lang="es-ES" sz="1800" b="1">
                <a:solidFill>
                  <a:srgbClr val="000066"/>
                </a:solidFill>
                <a:latin typeface="Wingdings" pitchFamily="2" charset="2"/>
                <a:cs typeface="Times New Roman" charset="0"/>
              </a:rPr>
              <a:t>Ø</a:t>
            </a:r>
            <a:r>
              <a:rPr lang="es-ES" sz="1800" b="1">
                <a:solidFill>
                  <a:srgbClr val="000066"/>
                </a:solidFill>
                <a:cs typeface="Times New Roman" charset="0"/>
              </a:rPr>
              <a:t> ALTERNATIVA DE TRATAMIENTO Y  POSIBLES COMPLICACIONES.</a:t>
            </a:r>
            <a:r>
              <a:rPr lang="es-ES" sz="1800" b="1">
                <a:solidFill>
                  <a:srgbClr val="000066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381000"/>
          </a:xfrm>
        </p:spPr>
        <p:txBody>
          <a:bodyPr/>
          <a:lstStyle/>
          <a:p>
            <a:r>
              <a:rPr lang="es-PA" sz="3200" b="1">
                <a:solidFill>
                  <a:srgbClr val="800000"/>
                </a:solidFill>
              </a:rPr>
              <a:t>RABIA: ZOONOSIS.</a:t>
            </a:r>
            <a:endParaRPr lang="es-ES" sz="3200" b="1">
              <a:solidFill>
                <a:srgbClr val="800000"/>
              </a:solidFill>
            </a:endParaRP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01100" cy="3276600"/>
          </a:xfrm>
        </p:spPr>
        <p:txBody>
          <a:bodyPr/>
          <a:lstStyle/>
          <a:p>
            <a:pPr algn="just"/>
            <a:r>
              <a:rPr lang="es-ES" sz="2800" b="1">
                <a:solidFill>
                  <a:srgbClr val="000066"/>
                </a:solidFill>
                <a:cs typeface="Times New Roman" charset="0"/>
              </a:rPr>
              <a:t>EN LA ACTUALIDAD SE REALIZAN ESTUDIOS DE UNA VACUNA CONTRA LA RABIA, SOBRE LA BASE DE ADN, EN EL INSTITUTO NACIONAL DE ENFERMEDADES INFECCIOSAS Y ALERGIAS CUYOS RESULTADOS EN MONOS HAN SIDO ALTAMENTE POSITIVOS. </a:t>
            </a:r>
            <a:r>
              <a:rPr lang="es-ES" sz="2000" b="1">
                <a:solidFill>
                  <a:schemeClr val="folHlink"/>
                </a:solidFill>
                <a:cs typeface="Times New Roman" charset="0"/>
              </a:rPr>
              <a:t>(INFORME WASHINGTON, REVISTA NATURE 1998)  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724900" cy="4648200"/>
          </a:xfrm>
        </p:spPr>
        <p:txBody>
          <a:bodyPr/>
          <a:lstStyle/>
          <a:p>
            <a:pPr algn="ctr"/>
            <a:r>
              <a:rPr lang="es-PA" b="1">
                <a:solidFill>
                  <a:srgbClr val="800000"/>
                </a:solidFill>
              </a:rPr>
              <a:t>VECTOR TRANSMISOR DEL HANTA VIRUS.</a:t>
            </a:r>
            <a:endParaRPr lang="es-ES" b="1">
              <a:solidFill>
                <a:srgbClr val="800000"/>
              </a:solidFill>
            </a:endParaRP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2228850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pic>
        <p:nvPicPr>
          <p:cNvPr id="829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51" t="41685" r="25951"/>
          <a:stretch>
            <a:fillRect/>
          </a:stretch>
        </p:blipFill>
        <p:spPr bwMode="auto">
          <a:xfrm>
            <a:off x="1295400" y="2514600"/>
            <a:ext cx="7696200" cy="355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533400"/>
            <a:ext cx="8724900" cy="6019800"/>
          </a:xfrm>
        </p:spPr>
        <p:txBody>
          <a:bodyPr/>
          <a:lstStyle/>
          <a:p>
            <a:pPr algn="just"/>
            <a:r>
              <a:rPr lang="es-ES" sz="4000" b="1">
                <a:cs typeface="Times New Roman" charset="0"/>
              </a:rPr>
              <a:t> </a:t>
            </a:r>
            <a:r>
              <a:rPr lang="es-ES" sz="4000" b="1">
                <a:solidFill>
                  <a:srgbClr val="003366"/>
                </a:solidFill>
                <a:cs typeface="Times New Roman" charset="0"/>
              </a:rPr>
              <a:t>SÍNDROME PULMONAR POR HANTAVIRUS: “SPH”. </a:t>
            </a:r>
            <a:endParaRPr lang="es-PA" sz="4000" b="1">
              <a:solidFill>
                <a:srgbClr val="003366"/>
              </a:solidFill>
              <a:cs typeface="Times New Roman" charset="0"/>
            </a:endParaRPr>
          </a:p>
          <a:p>
            <a:pPr algn="just"/>
            <a:r>
              <a:rPr lang="es-ES" b="1">
                <a:solidFill>
                  <a:srgbClr val="800000"/>
                </a:solidFill>
                <a:cs typeface="Times New Roman" charset="0"/>
              </a:rPr>
              <a:t>ENFERMEDAD VÍRICA ZOONOTICA</a:t>
            </a:r>
            <a:r>
              <a:rPr lang="es-PA" b="1">
                <a:solidFill>
                  <a:srgbClr val="800000"/>
                </a:solidFill>
                <a:cs typeface="Times New Roman" charset="0"/>
              </a:rPr>
              <a:t> RESPIRATORIA.</a:t>
            </a:r>
          </a:p>
          <a:p>
            <a:pPr algn="just"/>
            <a:r>
              <a:rPr lang="es-PA" b="1">
                <a:solidFill>
                  <a:srgbClr val="003366"/>
                </a:solidFill>
                <a:cs typeface="Times New Roman" charset="0"/>
              </a:rPr>
              <a:t>PERSONAL EN RIESGO: TRABAJADORES DE LA AGRICULTURA.</a:t>
            </a:r>
            <a:r>
              <a:rPr lang="es-ES" b="1">
                <a:solidFill>
                  <a:srgbClr val="003366"/>
                </a:solidFill>
                <a:cs typeface="Times New Roman" charset="0"/>
              </a:rPr>
              <a:t> </a:t>
            </a:r>
            <a:r>
              <a:rPr lang="es-PA" b="1">
                <a:solidFill>
                  <a:srgbClr val="003366"/>
                </a:solidFill>
                <a:cs typeface="Times New Roman" charset="0"/>
              </a:rPr>
              <a:t>TRABAJADORES DE CONTROL DEL HANTA VIRUS. GUARDABOSQUEZ. TRABAJADORES DE ALMACENES DE GRANOS, LABORATORISTAS. OTROS.</a:t>
            </a:r>
            <a:endParaRPr lang="es-ES" b="1">
              <a:solidFill>
                <a:srgbClr val="003366"/>
              </a:solidFill>
              <a:cs typeface="Times New Roman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81000"/>
            <a:ext cx="7315200" cy="10668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s-ES" sz="2800" b="1">
                <a:solidFill>
                  <a:srgbClr val="FF0066"/>
                </a:solidFill>
                <a:cs typeface="Times New Roman" charset="0"/>
              </a:rPr>
              <a:t> </a:t>
            </a:r>
            <a:r>
              <a:rPr lang="es-ES" sz="2000" b="1">
                <a:solidFill>
                  <a:srgbClr val="800000"/>
                </a:solidFill>
                <a:cs typeface="Times New Roman" charset="0"/>
              </a:rPr>
              <a:t>SÍNDROME PULMONAR POR HANTAVIRUS: “SPH”.</a:t>
            </a:r>
            <a:r>
              <a:rPr lang="es-ES" sz="2000" b="1">
                <a:solidFill>
                  <a:srgbClr val="FF0066"/>
                </a:solidFill>
                <a:cs typeface="Times New Roman" charset="0"/>
              </a:rPr>
              <a:t> </a:t>
            </a:r>
            <a:br>
              <a:rPr lang="es-ES" sz="2000" b="1">
                <a:solidFill>
                  <a:srgbClr val="FF0066"/>
                </a:solidFill>
                <a:cs typeface="Times New Roman" charset="0"/>
              </a:rPr>
            </a:br>
            <a:r>
              <a:rPr lang="es-ES" sz="2000" b="1">
                <a:solidFill>
                  <a:srgbClr val="000000"/>
                </a:solidFill>
                <a:cs typeface="Times New Roman" charset="0"/>
              </a:rPr>
              <a:t>( Nuevo Mundo), </a:t>
            </a:r>
            <a:r>
              <a:rPr lang="es-ES" sz="2000" b="1">
                <a:solidFill>
                  <a:srgbClr val="800000"/>
                </a:solidFill>
                <a:cs typeface="Times New Roman" charset="0"/>
              </a:rPr>
              <a:t>O SÍNDRME RENAL HEMORRÁGICO </a:t>
            </a:r>
            <a:r>
              <a:rPr lang="es-PA" sz="2000" b="1">
                <a:solidFill>
                  <a:srgbClr val="800000"/>
                </a:solidFill>
                <a:cs typeface="Times New Roman" charset="0"/>
              </a:rPr>
              <a:t>(</a:t>
            </a:r>
            <a:r>
              <a:rPr lang="es-ES" sz="2000" b="1">
                <a:solidFill>
                  <a:srgbClr val="800000"/>
                </a:solidFill>
                <a:cs typeface="Times New Roman" charset="0"/>
              </a:rPr>
              <a:t>Europa y Asia.)</a:t>
            </a:r>
            <a:r>
              <a:rPr lang="es-ES" b="1">
                <a:solidFill>
                  <a:srgbClr val="FF0066"/>
                </a:solidFill>
                <a:cs typeface="Times New Roman" charset="0"/>
              </a:rPr>
              <a:t> 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801100" cy="4953000"/>
          </a:xfrm>
        </p:spPr>
        <p:txBody>
          <a:bodyPr/>
          <a:lstStyle/>
          <a:p>
            <a:pPr algn="just"/>
            <a:r>
              <a:rPr lang="es-ES" sz="3600" b="1">
                <a:solidFill>
                  <a:srgbClr val="6600CC"/>
                </a:solidFill>
                <a:cs typeface="Times New Roman" charset="0"/>
              </a:rPr>
              <a:t>HISTORIA: </a:t>
            </a:r>
            <a:endParaRPr lang="es-PA" sz="3600" b="1">
              <a:solidFill>
                <a:srgbClr val="6600CC"/>
              </a:solidFill>
              <a:cs typeface="Times New Roman" charset="0"/>
            </a:endParaRPr>
          </a:p>
          <a:p>
            <a:pPr algn="just"/>
            <a:r>
              <a:rPr lang="es-ES" b="1">
                <a:solidFill>
                  <a:srgbClr val="000066"/>
                </a:solidFill>
                <a:cs typeface="Times New Roman" charset="0"/>
              </a:rPr>
              <a:t>ORIGINALMENTE DESCUBIERTO EN ASIA, DURANTE LA GUERRA DE COREA, FUE IDENTIFICADO DURANTE LA INVESTIGACIÓN Y ESTUDIO DE UN SÍNDROME RENAL</a:t>
            </a:r>
            <a:r>
              <a:rPr lang="es-PA" b="1">
                <a:solidFill>
                  <a:srgbClr val="000066"/>
                </a:solidFill>
                <a:cs typeface="Times New Roman" charset="0"/>
              </a:rPr>
              <a:t> GRAVE</a:t>
            </a:r>
            <a:r>
              <a:rPr lang="es-ES" b="1">
                <a:solidFill>
                  <a:srgbClr val="000066"/>
                </a:solidFill>
                <a:cs typeface="Times New Roman" charset="0"/>
              </a:rPr>
              <a:t> QUE SE ACOMPAÑABA DE FIEBRE HEMORRÁGICA.  </a:t>
            </a:r>
            <a:endParaRPr lang="es-ES" b="1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315200" cy="10668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s-ES" sz="2800" b="1">
                <a:solidFill>
                  <a:srgbClr val="FF0066"/>
                </a:solidFill>
                <a:cs typeface="Times New Roman" charset="0"/>
              </a:rPr>
              <a:t> </a:t>
            </a:r>
            <a:r>
              <a:rPr lang="es-ES" sz="2000" b="1">
                <a:solidFill>
                  <a:srgbClr val="800000"/>
                </a:solidFill>
                <a:cs typeface="Times New Roman" charset="0"/>
              </a:rPr>
              <a:t>SÍNDROME PULMONAR POR HANTAVIRUS: “SPH”. </a:t>
            </a:r>
            <a:br>
              <a:rPr lang="es-ES" sz="2000" b="1">
                <a:solidFill>
                  <a:srgbClr val="800000"/>
                </a:solidFill>
                <a:cs typeface="Times New Roman" charset="0"/>
              </a:rPr>
            </a:br>
            <a:r>
              <a:rPr lang="es-ES" sz="2000" b="1">
                <a:solidFill>
                  <a:srgbClr val="800000"/>
                </a:solidFill>
                <a:cs typeface="Times New Roman" charset="0"/>
              </a:rPr>
              <a:t>( Nuevo Mundo), O SÍNDRME RENAL HEMORRÁGICO </a:t>
            </a:r>
            <a:r>
              <a:rPr lang="es-PA" sz="2000" b="1">
                <a:solidFill>
                  <a:srgbClr val="800000"/>
                </a:solidFill>
                <a:cs typeface="Times New Roman" charset="0"/>
              </a:rPr>
              <a:t>(</a:t>
            </a:r>
            <a:r>
              <a:rPr lang="es-ES" sz="2000" b="1">
                <a:solidFill>
                  <a:srgbClr val="800000"/>
                </a:solidFill>
                <a:cs typeface="Times New Roman" charset="0"/>
              </a:rPr>
              <a:t>Europa y Asia.)</a:t>
            </a:r>
            <a:r>
              <a:rPr lang="es-ES" b="1">
                <a:solidFill>
                  <a:srgbClr val="FF0066"/>
                </a:solidFill>
                <a:cs typeface="Times New Roman" charset="0"/>
              </a:rPr>
              <a:t> 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52600"/>
            <a:ext cx="8724900" cy="3352800"/>
          </a:xfrm>
        </p:spPr>
        <p:txBody>
          <a:bodyPr/>
          <a:lstStyle/>
          <a:p>
            <a:pPr algn="just"/>
            <a:r>
              <a:rPr lang="es-ES" sz="3600" b="1">
                <a:solidFill>
                  <a:srgbClr val="6600CC"/>
                </a:solidFill>
                <a:cs typeface="Times New Roman" charset="0"/>
              </a:rPr>
              <a:t>HISTORIA: </a:t>
            </a:r>
            <a:endParaRPr lang="es-PA" b="1">
              <a:solidFill>
                <a:srgbClr val="000066"/>
              </a:solidFill>
              <a:cs typeface="Times New Roman" charset="0"/>
            </a:endParaRPr>
          </a:p>
          <a:p>
            <a:pPr algn="just"/>
            <a:r>
              <a:rPr lang="es-ES" b="1">
                <a:solidFill>
                  <a:srgbClr val="000066"/>
                </a:solidFill>
                <a:cs typeface="Times New Roman" charset="0"/>
              </a:rPr>
              <a:t>EL VIRUS ACTUAL FUE AISLADO EN UN ROEDOR ATRAPADO EN EL RÍO HANTAAN EN EL AÑO 1976, DE ALLÍ SU NOMBRE.  </a:t>
            </a:r>
            <a:endParaRPr lang="es-ES" b="1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2700338" y="868363"/>
            <a:ext cx="4102100" cy="685800"/>
          </a:xfrm>
        </p:spPr>
        <p:txBody>
          <a:bodyPr/>
          <a:lstStyle/>
          <a:p>
            <a:r>
              <a:rPr lang="es-ES" b="1">
                <a:solidFill>
                  <a:srgbClr val="800000"/>
                </a:solidFill>
                <a:cs typeface="Times New Roman" charset="0"/>
              </a:rPr>
              <a:t>HANTAVIRUS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72500" cy="41148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" sz="3600" b="1">
                <a:solidFill>
                  <a:srgbClr val="6600CC"/>
                </a:solidFill>
                <a:cs typeface="Times New Roman" charset="0"/>
              </a:rPr>
              <a:t>HISTORIA: </a:t>
            </a:r>
            <a:endParaRPr lang="es-PA" sz="3600" b="1">
              <a:solidFill>
                <a:srgbClr val="6600CC"/>
              </a:solidFill>
              <a:cs typeface="Times New Roman" charset="0"/>
            </a:endParaRPr>
          </a:p>
          <a:p>
            <a:pPr algn="just">
              <a:lnSpc>
                <a:spcPct val="90000"/>
              </a:lnSpc>
            </a:pPr>
            <a:r>
              <a:rPr lang="es-ES" b="1">
                <a:solidFill>
                  <a:srgbClr val="000066"/>
                </a:solidFill>
                <a:cs typeface="Times New Roman" charset="0"/>
              </a:rPr>
              <a:t> EN LAS NARRACIONES FOL</a:t>
            </a:r>
            <a:r>
              <a:rPr lang="es-PA" b="1">
                <a:solidFill>
                  <a:srgbClr val="000066"/>
                </a:solidFill>
                <a:cs typeface="Times New Roman" charset="0"/>
              </a:rPr>
              <a:t>C</a:t>
            </a:r>
            <a:r>
              <a:rPr lang="es-ES" b="1">
                <a:solidFill>
                  <a:srgbClr val="000066"/>
                </a:solidFill>
                <a:cs typeface="Times New Roman" charset="0"/>
              </a:rPr>
              <a:t>LÓRICAS DE LOS INDIOS NORTEAMERICANOS SE HACE REFERENCIA AL HECHO DE</a:t>
            </a:r>
            <a:r>
              <a:rPr lang="es-ES" b="1">
                <a:solidFill>
                  <a:srgbClr val="000000"/>
                </a:solidFill>
                <a:cs typeface="Times New Roman" charset="0"/>
              </a:rPr>
              <a:t> QUE </a:t>
            </a:r>
            <a:r>
              <a:rPr lang="es-ES" b="1">
                <a:solidFill>
                  <a:srgbClr val="800000"/>
                </a:solidFill>
                <a:cs typeface="Times New Roman" charset="0"/>
              </a:rPr>
              <a:t>“SI DEJAMOS QUE LOS RATONES VIVAN EN LAS CASAS, ELLOS QUITARAN LA RESPIRACIÓN A TUS HIJOS.” .  </a:t>
            </a:r>
            <a:r>
              <a:rPr lang="es-ES" b="1">
                <a:solidFill>
                  <a:srgbClr val="000066"/>
                </a:solidFill>
                <a:cs typeface="Times New Roman" charset="0"/>
              </a:rPr>
              <a:t>  </a:t>
            </a:r>
          </a:p>
          <a:p>
            <a:pPr>
              <a:lnSpc>
                <a:spcPct val="90000"/>
              </a:lnSpc>
            </a:pPr>
            <a:endParaRPr lang="es-ES" b="1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9906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s-ES" sz="2800" b="1">
                <a:solidFill>
                  <a:srgbClr val="FF0066"/>
                </a:solidFill>
                <a:cs typeface="Times New Roman" charset="0"/>
              </a:rPr>
              <a:t> </a:t>
            </a:r>
            <a:r>
              <a:rPr lang="es-ES" sz="2000" b="1">
                <a:solidFill>
                  <a:srgbClr val="800000"/>
                </a:solidFill>
                <a:cs typeface="Times New Roman" charset="0"/>
              </a:rPr>
              <a:t>SÍNDROME PULMONAR POR HANTAVIRUS: “SPH”. </a:t>
            </a:r>
            <a:br>
              <a:rPr lang="es-ES" sz="2000" b="1">
                <a:solidFill>
                  <a:srgbClr val="800000"/>
                </a:solidFill>
                <a:cs typeface="Times New Roman" charset="0"/>
              </a:rPr>
            </a:br>
            <a:r>
              <a:rPr lang="es-ES" sz="2000" b="1">
                <a:solidFill>
                  <a:srgbClr val="800000"/>
                </a:solidFill>
                <a:cs typeface="Times New Roman" charset="0"/>
              </a:rPr>
              <a:t>( Nuevo Mundo), O SÍNDRME RENAL HEMORRÁGICO </a:t>
            </a:r>
            <a:r>
              <a:rPr lang="es-PA" sz="2000" b="1">
                <a:solidFill>
                  <a:srgbClr val="800000"/>
                </a:solidFill>
                <a:cs typeface="Times New Roman" charset="0"/>
              </a:rPr>
              <a:t/>
            </a:r>
            <a:br>
              <a:rPr lang="es-PA" sz="2000" b="1">
                <a:solidFill>
                  <a:srgbClr val="800000"/>
                </a:solidFill>
                <a:cs typeface="Times New Roman" charset="0"/>
              </a:rPr>
            </a:br>
            <a:r>
              <a:rPr lang="es-PA" sz="2000" b="1">
                <a:solidFill>
                  <a:srgbClr val="800000"/>
                </a:solidFill>
                <a:cs typeface="Times New Roman" charset="0"/>
              </a:rPr>
              <a:t>(</a:t>
            </a:r>
            <a:r>
              <a:rPr lang="es-ES" sz="2000" b="1">
                <a:solidFill>
                  <a:srgbClr val="800000"/>
                </a:solidFill>
                <a:cs typeface="Times New Roman" charset="0"/>
              </a:rPr>
              <a:t>Europa y Asia.)</a:t>
            </a:r>
            <a:r>
              <a:rPr lang="es-ES" b="1">
                <a:solidFill>
                  <a:srgbClr val="FF0066"/>
                </a:solidFill>
                <a:cs typeface="Times New Roman" charset="0"/>
              </a:rPr>
              <a:t>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48700" cy="5181600"/>
          </a:xfrm>
        </p:spPr>
        <p:txBody>
          <a:bodyPr/>
          <a:lstStyle/>
          <a:p>
            <a:pPr algn="just"/>
            <a:r>
              <a:rPr lang="es-ES" sz="2800" b="1">
                <a:solidFill>
                  <a:srgbClr val="6600CC"/>
                </a:solidFill>
                <a:cs typeface="Times New Roman" charset="0"/>
              </a:rPr>
              <a:t>EPIDEMIOLOGÍA:</a:t>
            </a:r>
            <a:r>
              <a:rPr lang="es-ES" sz="2800" b="1">
                <a:solidFill>
                  <a:srgbClr val="000066"/>
                </a:solidFill>
                <a:cs typeface="Times New Roman" charset="0"/>
              </a:rPr>
              <a:t> </a:t>
            </a:r>
            <a:r>
              <a:rPr lang="es-ES" sz="28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IDENTIFICADA POR PRIMERA VEZ EN LOS E.E.U.U.,1993,  </a:t>
            </a:r>
            <a:r>
              <a:rPr lang="es-PA" sz="28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EN </a:t>
            </a:r>
            <a:r>
              <a:rPr lang="es-ES" sz="28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“FOUR CORNERS O CUATRO ESQUINAS,  EN NUEVO MÉXICO Y ARIZONA” ZONA  LIMIT</a:t>
            </a:r>
            <a:r>
              <a:rPr lang="es-PA" sz="28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E DE</a:t>
            </a:r>
            <a:r>
              <a:rPr lang="es-ES" sz="28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LOS ESTADOS DE ARIZONA, NUEVO MÉXICO, COLORADO Y UTAH. </a:t>
            </a:r>
            <a:endParaRPr lang="es-PA" sz="2800" b="1">
              <a:solidFill>
                <a:srgbClr val="000066"/>
              </a:solidFill>
              <a:latin typeface="Arial Black" pitchFamily="34" charset="0"/>
              <a:cs typeface="Times New Roman" charset="0"/>
            </a:endParaRPr>
          </a:p>
          <a:p>
            <a:pPr algn="just"/>
            <a:r>
              <a:rPr lang="es-ES" sz="28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JÓVENES DE LA POBLACIÓN NAVAJO MURIERON DE UN SÍNDROME DE DISTRESS RESPIRATORIO, </a:t>
            </a:r>
            <a:r>
              <a:rPr lang="es-ES" sz="2800" b="1">
                <a:solidFill>
                  <a:srgbClr val="800000"/>
                </a:solidFill>
                <a:latin typeface="Arial Black" pitchFamily="34" charset="0"/>
                <a:cs typeface="Times New Roman" charset="0"/>
              </a:rPr>
              <a:t>EL AGENTE </a:t>
            </a:r>
            <a:r>
              <a:rPr lang="es-PA" sz="2800" b="1">
                <a:solidFill>
                  <a:srgbClr val="800000"/>
                </a:solidFill>
                <a:latin typeface="Arial Black" pitchFamily="34" charset="0"/>
                <a:cs typeface="Times New Roman" charset="0"/>
              </a:rPr>
              <a:t>“</a:t>
            </a:r>
            <a:r>
              <a:rPr lang="es-ES" sz="2800" b="1">
                <a:solidFill>
                  <a:srgbClr val="800000"/>
                </a:solidFill>
                <a:latin typeface="Arial Black" pitchFamily="34" charset="0"/>
                <a:cs typeface="Times New Roman" charset="0"/>
              </a:rPr>
              <a:t>HANTAVIRUS</a:t>
            </a:r>
            <a:r>
              <a:rPr lang="es-PA" sz="2800" b="1">
                <a:solidFill>
                  <a:srgbClr val="800000"/>
                </a:solidFill>
                <a:latin typeface="Arial Black" pitchFamily="34" charset="0"/>
                <a:cs typeface="Times New Roman" charset="0"/>
              </a:rPr>
              <a:t>”</a:t>
            </a:r>
            <a:r>
              <a:rPr lang="es-ES" sz="2800" b="1">
                <a:solidFill>
                  <a:srgbClr val="800000"/>
                </a:solidFill>
                <a:latin typeface="Arial Black" pitchFamily="34" charset="0"/>
                <a:cs typeface="Times New Roman" charset="0"/>
              </a:rPr>
              <a:t>.</a:t>
            </a:r>
            <a:r>
              <a:rPr lang="es-ES" sz="2800" b="1">
                <a:solidFill>
                  <a:srgbClr val="800000"/>
                </a:solidFill>
                <a:cs typeface="Times New Roman" charset="0"/>
              </a:rPr>
              <a:t> 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772400" cy="914400"/>
          </a:xfrm>
        </p:spPr>
        <p:txBody>
          <a:bodyPr/>
          <a:lstStyle/>
          <a:p>
            <a:r>
              <a:rPr lang="es-ES" sz="2000" b="1">
                <a:solidFill>
                  <a:srgbClr val="800000"/>
                </a:solidFill>
                <a:cs typeface="Times New Roman" charset="0"/>
              </a:rPr>
              <a:t>SÍNDROME PULMONAR POR HANTAVIRUS: “SPH”. </a:t>
            </a:r>
            <a:br>
              <a:rPr lang="es-ES" sz="2000" b="1">
                <a:solidFill>
                  <a:srgbClr val="800000"/>
                </a:solidFill>
                <a:cs typeface="Times New Roman" charset="0"/>
              </a:rPr>
            </a:br>
            <a:r>
              <a:rPr lang="es-ES" sz="2000" b="1">
                <a:solidFill>
                  <a:srgbClr val="800000"/>
                </a:solidFill>
                <a:cs typeface="Times New Roman" charset="0"/>
              </a:rPr>
              <a:t>( Nuevo Mundo), O SÍNDRME RENAL HEMORRÁGICO </a:t>
            </a:r>
            <a:r>
              <a:rPr lang="es-PA" sz="2000" b="1">
                <a:solidFill>
                  <a:srgbClr val="800000"/>
                </a:solidFill>
                <a:cs typeface="Times New Roman" charset="0"/>
              </a:rPr>
              <a:t/>
            </a:r>
            <a:br>
              <a:rPr lang="es-PA" sz="2000" b="1">
                <a:solidFill>
                  <a:srgbClr val="800000"/>
                </a:solidFill>
                <a:cs typeface="Times New Roman" charset="0"/>
              </a:rPr>
            </a:br>
            <a:r>
              <a:rPr lang="es-PA" sz="2000" b="1">
                <a:solidFill>
                  <a:srgbClr val="800000"/>
                </a:solidFill>
                <a:cs typeface="Times New Roman" charset="0"/>
              </a:rPr>
              <a:t>(</a:t>
            </a:r>
            <a:r>
              <a:rPr lang="es-ES" sz="2000" b="1">
                <a:solidFill>
                  <a:srgbClr val="800000"/>
                </a:solidFill>
                <a:cs typeface="Times New Roman" charset="0"/>
              </a:rPr>
              <a:t>Europa y Asia.)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724900" cy="3962400"/>
          </a:xfrm>
        </p:spPr>
        <p:txBody>
          <a:bodyPr/>
          <a:lstStyle/>
          <a:p>
            <a:pPr algn="just"/>
            <a:r>
              <a:rPr lang="es-ES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EN PANAMÁ PRIMER CASO EN DICIEMBRE DE 1999, FALLECE UN PACIENTE DE LA LLANA DE TONOSÍ, DE DISTRESS RESPIRATORIO</a:t>
            </a:r>
            <a:r>
              <a:rPr lang="es-PA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.</a:t>
            </a:r>
            <a:endParaRPr lang="es-ES" b="1">
              <a:solidFill>
                <a:srgbClr val="000066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3100" y="609600"/>
            <a:ext cx="4419600" cy="228600"/>
          </a:xfrm>
        </p:spPr>
        <p:txBody>
          <a:bodyPr/>
          <a:lstStyle/>
          <a:p>
            <a:r>
              <a:rPr lang="es-PA" sz="2400" b="1">
                <a:solidFill>
                  <a:srgbClr val="800000"/>
                </a:solidFill>
                <a:latin typeface="Arial Black" pitchFamily="34" charset="0"/>
              </a:rPr>
              <a:t>HANTA VIRUS</a:t>
            </a:r>
            <a:endParaRPr lang="es-ES" sz="2400" b="1">
              <a:solidFill>
                <a:srgbClr val="800000"/>
              </a:solidFill>
              <a:latin typeface="Arial Black" pitchFamily="34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648700" cy="5181600"/>
          </a:xfrm>
        </p:spPr>
        <p:txBody>
          <a:bodyPr/>
          <a:lstStyle/>
          <a:p>
            <a:pPr algn="just"/>
            <a:r>
              <a:rPr lang="es-ES" sz="3600" b="1">
                <a:solidFill>
                  <a:srgbClr val="800000"/>
                </a:solidFill>
                <a:latin typeface="Arial Black" pitchFamily="34" charset="0"/>
                <a:cs typeface="Times New Roman" charset="0"/>
              </a:rPr>
              <a:t>AGENTE:</a:t>
            </a:r>
            <a:r>
              <a:rPr lang="es-ES" sz="36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</a:t>
            </a:r>
            <a:r>
              <a:rPr lang="es-ES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EL HANTAVIRUS PERTENECE AL GRUPO DE VIRUS RNA, RELACIONADO CON LA FAMILIA BUNYAVIRIDAE. </a:t>
            </a:r>
          </a:p>
          <a:p>
            <a:pPr algn="just"/>
            <a:r>
              <a:rPr lang="es-ES" sz="3600" b="1">
                <a:solidFill>
                  <a:srgbClr val="800000"/>
                </a:solidFill>
                <a:latin typeface="Arial Black" pitchFamily="34" charset="0"/>
                <a:cs typeface="Times New Roman" charset="0"/>
              </a:rPr>
              <a:t>MECANISMO DE TRANSMISIÓN:</a:t>
            </a:r>
            <a:r>
              <a:rPr lang="es-ES" sz="36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</a:t>
            </a:r>
            <a:r>
              <a:rPr lang="es-ES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POR  EL AEROSOL PROVENIENTE DE LA SALIVA, ORINA Y EXCRETAS, ASÍ COMO DE LOS PELOS DE LOS ROEDORES INFECTADOS.</a:t>
            </a:r>
            <a:r>
              <a:rPr lang="es-ES" sz="3600">
                <a:latin typeface="Arial Black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28600"/>
            <a:ext cx="6591300" cy="304800"/>
          </a:xfrm>
        </p:spPr>
        <p:txBody>
          <a:bodyPr/>
          <a:lstStyle/>
          <a:p>
            <a:r>
              <a:rPr lang="es-ES" sz="4000" b="1">
                <a:solidFill>
                  <a:srgbClr val="800000"/>
                </a:solidFill>
                <a:cs typeface="Times New Roman" charset="0"/>
              </a:rPr>
              <a:t>MALARIA O PALUDISMO</a:t>
            </a:r>
            <a:r>
              <a:rPr lang="es-PA" sz="4000" b="1">
                <a:solidFill>
                  <a:srgbClr val="800000"/>
                </a:solidFill>
                <a:cs typeface="Times New Roman" charset="0"/>
              </a:rPr>
              <a:t>.</a:t>
            </a:r>
            <a:r>
              <a:rPr lang="es-ES" sz="4000" b="1">
                <a:solidFill>
                  <a:srgbClr val="FF3300"/>
                </a:solidFill>
                <a:cs typeface="Times New Roman" charset="0"/>
              </a:rPr>
              <a:t> </a:t>
            </a:r>
            <a:endParaRPr lang="es-PA" sz="2800" b="1">
              <a:solidFill>
                <a:srgbClr val="800000"/>
              </a:solidFill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657350" y="1824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01100" cy="5867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ENFERMEDAD HUMANA </a:t>
            </a:r>
            <a:r>
              <a:rPr lang="es-ES" b="1">
                <a:solidFill>
                  <a:srgbClr val="6600CC"/>
                </a:solidFill>
                <a:latin typeface="Arial Black" pitchFamily="34" charset="0"/>
                <a:cs typeface="Times New Roman" charset="0"/>
              </a:rPr>
              <a:t>PARASITARIA</a:t>
            </a:r>
            <a:r>
              <a:rPr lang="es-PA" b="1">
                <a:solidFill>
                  <a:srgbClr val="6600CC"/>
                </a:solidFill>
                <a:latin typeface="Arial Black" pitchFamily="34" charset="0"/>
                <a:cs typeface="Times New Roman" charset="0"/>
              </a:rPr>
              <a:t> - I</a:t>
            </a:r>
            <a:r>
              <a:rPr lang="es-ES" b="1">
                <a:solidFill>
                  <a:srgbClr val="6600CC"/>
                </a:solidFill>
                <a:latin typeface="Arial Black" pitchFamily="34" charset="0"/>
                <a:cs typeface="Times New Roman" charset="0"/>
              </a:rPr>
              <a:t>NFECCIOSA</a:t>
            </a:r>
            <a:r>
              <a:rPr lang="es-ES" b="1">
                <a:solidFill>
                  <a:srgbClr val="000000"/>
                </a:solidFill>
                <a:latin typeface="Arial Black" pitchFamily="34" charset="0"/>
                <a:cs typeface="Times New Roman" charset="0"/>
              </a:rPr>
              <a:t> </a:t>
            </a:r>
            <a:r>
              <a:rPr lang="es-ES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TAMBIÉN DE  AVES Y MONOS</a:t>
            </a:r>
            <a:r>
              <a:rPr lang="es-PA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.</a:t>
            </a:r>
          </a:p>
          <a:p>
            <a:pPr algn="just">
              <a:lnSpc>
                <a:spcPct val="90000"/>
              </a:lnSpc>
            </a:pPr>
            <a:r>
              <a:rPr lang="es-ES" sz="28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PRODUCIDA POR</a:t>
            </a:r>
            <a:r>
              <a:rPr lang="es-ES" sz="2800" b="1">
                <a:solidFill>
                  <a:srgbClr val="6600CC"/>
                </a:solidFill>
                <a:latin typeface="Arial Black" pitchFamily="34" charset="0"/>
                <a:cs typeface="Times New Roman" charset="0"/>
              </a:rPr>
              <a:t> EL HEMATOZOARIO DE LAVERÁN</a:t>
            </a:r>
            <a:r>
              <a:rPr lang="es-ES" sz="2800" b="1">
                <a:solidFill>
                  <a:srgbClr val="000000"/>
                </a:solidFill>
                <a:latin typeface="Arial Black" pitchFamily="34" charset="0"/>
                <a:cs typeface="Times New Roman" charset="0"/>
              </a:rPr>
              <a:t> </a:t>
            </a:r>
            <a:r>
              <a:rPr lang="es-ES" sz="2800" b="1">
                <a:solidFill>
                  <a:srgbClr val="6600CC"/>
                </a:solidFill>
                <a:latin typeface="Arial Black" pitchFamily="34" charset="0"/>
                <a:cs typeface="Times New Roman" charset="0"/>
              </a:rPr>
              <a:t>UN PROTOZOO PARÁSITO DEL GÉNERO PLASMODIUM,</a:t>
            </a:r>
            <a:r>
              <a:rPr lang="es-ES" sz="2800" b="1">
                <a:solidFill>
                  <a:srgbClr val="000000"/>
                </a:solidFill>
                <a:latin typeface="Arial Black" pitchFamily="34" charset="0"/>
                <a:cs typeface="Times New Roman" charset="0"/>
              </a:rPr>
              <a:t> </a:t>
            </a:r>
            <a:r>
              <a:rPr lang="es-ES" sz="28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QUE ES TRANSMITIDO POR LA PICADURA </a:t>
            </a:r>
            <a:r>
              <a:rPr lang="es-PA" sz="28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UNA DE LAS 60 ESPECIES </a:t>
            </a:r>
            <a:r>
              <a:rPr lang="es-ES" sz="28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DEL </a:t>
            </a:r>
            <a:r>
              <a:rPr lang="es-PA" sz="28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GENERO DEL </a:t>
            </a:r>
            <a:r>
              <a:rPr lang="es-ES" sz="28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MOSQUITO ANÓFELES.</a:t>
            </a:r>
            <a:endParaRPr lang="es-PA" sz="2800" b="1">
              <a:solidFill>
                <a:srgbClr val="000066"/>
              </a:solidFill>
              <a:latin typeface="Arial Black" pitchFamily="34" charset="0"/>
              <a:cs typeface="Times New Roman" charset="0"/>
            </a:endParaRPr>
          </a:p>
          <a:p>
            <a:pPr algn="just">
              <a:lnSpc>
                <a:spcPct val="90000"/>
              </a:lnSpc>
            </a:pPr>
            <a:r>
              <a:rPr lang="es-ES" sz="28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CARACTERIZADA POR UNA CLÍNICA DE ESCALOFRÍOS Y FIEBRE INTERMITENTE, </a:t>
            </a:r>
            <a:r>
              <a:rPr lang="es-PA" sz="28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CON </a:t>
            </a:r>
            <a:r>
              <a:rPr lang="es-ES" sz="28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DESTRUCCIÓN DE LOS GLÓBULOS ROJOS.</a:t>
            </a:r>
            <a:r>
              <a:rPr lang="es-ES" sz="2400" b="1">
                <a:solidFill>
                  <a:srgbClr val="000066"/>
                </a:solidFill>
                <a:cs typeface="Times New Roman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43100" y="609600"/>
            <a:ext cx="4419600" cy="228600"/>
          </a:xfrm>
        </p:spPr>
        <p:txBody>
          <a:bodyPr/>
          <a:lstStyle/>
          <a:p>
            <a:r>
              <a:rPr lang="es-PA" sz="2800" b="1">
                <a:solidFill>
                  <a:srgbClr val="800000"/>
                </a:solidFill>
              </a:rPr>
              <a:t>HANTA VIRUS</a:t>
            </a:r>
            <a:endParaRPr lang="es-ES" sz="2800" b="1">
              <a:solidFill>
                <a:srgbClr val="80000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801100" cy="5181600"/>
          </a:xfrm>
        </p:spPr>
        <p:txBody>
          <a:bodyPr/>
          <a:lstStyle/>
          <a:p>
            <a:pPr algn="just"/>
            <a:r>
              <a:rPr lang="es-ES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NO EXISTE NINGUNA VACUNA PARA CONTRARRESTAR EL VIRUS. EXISTE UN MEDICAMENTO EN ESTADOS UNIDOS QUE REDUCE LAS POSIBILIDADES DE MUERTE </a:t>
            </a:r>
            <a:r>
              <a:rPr lang="es-ES_tradnl" b="1">
                <a:solidFill>
                  <a:srgbClr val="660033"/>
                </a:solidFill>
                <a:latin typeface="Arial Black" pitchFamily="34" charset="0"/>
                <a:cs typeface="Times New Roman" charset="0"/>
              </a:rPr>
              <a:t>EL </a:t>
            </a:r>
            <a:r>
              <a:rPr lang="es-ES" b="1">
                <a:solidFill>
                  <a:srgbClr val="660033"/>
                </a:solidFill>
                <a:latin typeface="Arial Black" pitchFamily="34" charset="0"/>
                <a:cs typeface="Times New Roman" charset="0"/>
              </a:rPr>
              <a:t> RIBAVIRÍN.</a:t>
            </a:r>
            <a:r>
              <a:rPr lang="es-ES">
                <a:solidFill>
                  <a:srgbClr val="660033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r>
              <a:rPr lang="es-PA" b="1">
                <a:solidFill>
                  <a:srgbClr val="800000"/>
                </a:solidFill>
              </a:rPr>
              <a:t>HANTA VIRUS CLÍNICA</a:t>
            </a:r>
            <a:endParaRPr lang="es-ES" b="1">
              <a:solidFill>
                <a:srgbClr val="800000"/>
              </a:solidFill>
            </a:endParaRP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24900" cy="3429000"/>
          </a:xfrm>
        </p:spPr>
        <p:txBody>
          <a:bodyPr/>
          <a:lstStyle/>
          <a:p>
            <a:pPr algn="just"/>
            <a:r>
              <a:rPr lang="es-ES" b="1">
                <a:solidFill>
                  <a:srgbClr val="800000"/>
                </a:solidFill>
                <a:cs typeface="Times New Roman" charset="0"/>
              </a:rPr>
              <a:t>ENFERMEDAD AGUDA  </a:t>
            </a:r>
            <a:endParaRPr lang="es-PA" b="1">
              <a:solidFill>
                <a:srgbClr val="800000"/>
              </a:solidFill>
              <a:cs typeface="Times New Roman" charset="0"/>
            </a:endParaRPr>
          </a:p>
          <a:p>
            <a:pPr algn="just"/>
            <a:r>
              <a:rPr lang="es-ES" b="1">
                <a:solidFill>
                  <a:srgbClr val="800000"/>
                </a:solidFill>
                <a:cs typeface="Times New Roman" charset="0"/>
              </a:rPr>
              <a:t>VÍRICA ZOONOTICA </a:t>
            </a:r>
            <a:endParaRPr lang="es-PA" b="1">
              <a:solidFill>
                <a:srgbClr val="800000"/>
              </a:solidFill>
              <a:cs typeface="Times New Roman" charset="0"/>
            </a:endParaRPr>
          </a:p>
          <a:p>
            <a:pPr algn="just"/>
            <a:r>
              <a:rPr lang="es-ES" b="1">
                <a:solidFill>
                  <a:srgbClr val="800000"/>
                </a:solidFill>
                <a:cs typeface="Times New Roman" charset="0"/>
              </a:rPr>
              <a:t>RESPIRATORIA </a:t>
            </a:r>
            <a:r>
              <a:rPr lang="es-PA" b="1">
                <a:solidFill>
                  <a:srgbClr val="800000"/>
                </a:solidFill>
                <a:cs typeface="Times New Roman" charset="0"/>
              </a:rPr>
              <a:t>Y</a:t>
            </a:r>
            <a:r>
              <a:rPr lang="es-ES" b="1">
                <a:solidFill>
                  <a:srgbClr val="800000"/>
                </a:solidFill>
                <a:cs typeface="Times New Roman" charset="0"/>
              </a:rPr>
              <a:t> MORTAL</a:t>
            </a:r>
            <a:r>
              <a:rPr lang="es-PA" b="1">
                <a:solidFill>
                  <a:srgbClr val="800000"/>
                </a:solidFill>
                <a:cs typeface="Times New Roman" charset="0"/>
              </a:rPr>
              <a:t>.</a:t>
            </a:r>
            <a:r>
              <a:rPr lang="es-ES" b="1">
                <a:solidFill>
                  <a:srgbClr val="800000"/>
                </a:solidFill>
                <a:cs typeface="Times New Roman" charset="0"/>
              </a:rPr>
              <a:t> </a:t>
            </a:r>
            <a:endParaRPr lang="es-PA" b="1">
              <a:solidFill>
                <a:srgbClr val="800000"/>
              </a:solidFill>
              <a:cs typeface="Times New Roman" charset="0"/>
            </a:endParaRPr>
          </a:p>
          <a:p>
            <a:pPr algn="just"/>
            <a:r>
              <a:rPr lang="es-ES" b="1">
                <a:solidFill>
                  <a:srgbClr val="800000"/>
                </a:solidFill>
                <a:cs typeface="Times New Roman" charset="0"/>
              </a:rPr>
              <a:t>QUE SE PUEDE ACOMPAÑAR DE AFECTACIÓN HEMORRÁGICA RENAL Y CON LOS SÍNTOMAS SIGUIENTES:</a:t>
            </a:r>
            <a:r>
              <a:rPr lang="es-ES" b="1">
                <a:solidFill>
                  <a:srgbClr val="000066"/>
                </a:solidFill>
                <a:cs typeface="Times New Roman" charset="0"/>
              </a:rPr>
              <a:t>                                                                                          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r>
              <a:rPr lang="es-PA" b="1">
                <a:solidFill>
                  <a:srgbClr val="800000"/>
                </a:solidFill>
              </a:rPr>
              <a:t>HANTA VIRUS CLÍNICA</a:t>
            </a:r>
            <a:endParaRPr lang="es-ES" b="1">
              <a:solidFill>
                <a:srgbClr val="800000"/>
              </a:solidFill>
            </a:endParaRP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48700" cy="53340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" sz="28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01.FIEBRE.</a:t>
            </a:r>
            <a:r>
              <a:rPr lang="es-PA" sz="28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</a:t>
            </a:r>
            <a:r>
              <a:rPr lang="es-ES" sz="28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02.CEFALEAS.</a:t>
            </a:r>
            <a:r>
              <a:rPr lang="es-PA" sz="28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</a:t>
            </a:r>
            <a:r>
              <a:rPr lang="es-ES" sz="28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03.</a:t>
            </a:r>
            <a:r>
              <a:rPr lang="es-PA" sz="28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REPENTINO </a:t>
            </a:r>
            <a:r>
              <a:rPr lang="es-ES" sz="28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DISTRESS RESPIRATORIO TOS</a:t>
            </a:r>
            <a:r>
              <a:rPr lang="es-PA" sz="28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E HIPOTENSIÓN</a:t>
            </a:r>
            <a:r>
              <a:rPr lang="es-ES" sz="28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.</a:t>
            </a:r>
            <a:r>
              <a:rPr lang="es-PA" sz="28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</a:t>
            </a:r>
            <a:r>
              <a:rPr lang="es-ES" sz="28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04. NAUSEAS </a:t>
            </a:r>
            <a:r>
              <a:rPr lang="es-PA" sz="28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Y </a:t>
            </a:r>
            <a:r>
              <a:rPr lang="es-ES" sz="28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VÓMITOS</a:t>
            </a:r>
            <a:endParaRPr lang="es-PA" sz="2800" b="1">
              <a:solidFill>
                <a:srgbClr val="000066"/>
              </a:solidFill>
              <a:latin typeface="Arial Black" pitchFamily="34" charset="0"/>
              <a:cs typeface="Times New Roman" charset="0"/>
            </a:endParaRPr>
          </a:p>
          <a:p>
            <a:pPr algn="just">
              <a:lnSpc>
                <a:spcPct val="90000"/>
              </a:lnSpc>
            </a:pPr>
            <a:r>
              <a:rPr lang="es-ES" sz="28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05.MIALGIAS.</a:t>
            </a:r>
            <a:r>
              <a:rPr lang="es-PA" sz="28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</a:t>
            </a:r>
            <a:r>
              <a:rPr lang="es-ES" sz="28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06.</a:t>
            </a:r>
            <a:r>
              <a:rPr lang="es-PA" sz="28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TRANSTORNOS Y</a:t>
            </a:r>
            <a:r>
              <a:rPr lang="es-ES" sz="28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DOLORES</a:t>
            </a:r>
            <a:r>
              <a:rPr lang="es-PA" sz="28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</a:t>
            </a:r>
            <a:r>
              <a:rPr lang="es-ES" sz="28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ABDOMINALES. 	</a:t>
            </a:r>
            <a:endParaRPr lang="es-PA" sz="2800" b="1">
              <a:solidFill>
                <a:srgbClr val="000066"/>
              </a:solidFill>
              <a:latin typeface="Arial Black" pitchFamily="34" charset="0"/>
              <a:cs typeface="Times New Roman" charset="0"/>
            </a:endParaRPr>
          </a:p>
          <a:p>
            <a:pPr algn="just">
              <a:lnSpc>
                <a:spcPct val="90000"/>
              </a:lnSpc>
            </a:pPr>
            <a:r>
              <a:rPr lang="es-ES" sz="28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07. DEBILIDAD GENERAL.    </a:t>
            </a:r>
            <a:r>
              <a:rPr lang="es-PA" sz="28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</a:t>
            </a:r>
            <a:r>
              <a:rPr lang="es-ES" sz="28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08.</a:t>
            </a:r>
          </a:p>
          <a:p>
            <a:pPr algn="just">
              <a:lnSpc>
                <a:spcPct val="90000"/>
              </a:lnSpc>
            </a:pPr>
            <a:r>
              <a:rPr lang="es-ES" sz="28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09.</a:t>
            </a:r>
            <a:r>
              <a:rPr lang="es-ES" sz="2400" b="1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&gt;</a:t>
            </a:r>
            <a:r>
              <a:rPr lang="es-ES" sz="24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VALOR HEMATOCRITO Y TROMBOCITOPENIA.</a:t>
            </a:r>
            <a:r>
              <a:rPr lang="es-PA" sz="24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</a:t>
            </a:r>
            <a:r>
              <a:rPr lang="es-ES" sz="28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10. DOLOR OCULAR.</a:t>
            </a:r>
            <a:endParaRPr lang="es-PA" sz="2800" b="1">
              <a:solidFill>
                <a:srgbClr val="000066"/>
              </a:solidFill>
              <a:latin typeface="Arial Black" pitchFamily="34" charset="0"/>
              <a:cs typeface="Times New Roman" charset="0"/>
            </a:endParaRPr>
          </a:p>
          <a:p>
            <a:pPr algn="just">
              <a:lnSpc>
                <a:spcPct val="90000"/>
              </a:lnSpc>
            </a:pPr>
            <a:r>
              <a:rPr lang="es-ES" sz="28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11.HIPOTENSIÓN ARTERIAL</a:t>
            </a:r>
            <a:r>
              <a:rPr lang="es-PA" sz="28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.</a:t>
            </a:r>
            <a:r>
              <a:rPr lang="es-ES" sz="28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12.DIARR</a:t>
            </a:r>
            <a:r>
              <a:rPr lang="es-PA" sz="28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EA</a:t>
            </a:r>
            <a:endParaRPr lang="es-ES" sz="2800" b="1">
              <a:solidFill>
                <a:srgbClr val="000066"/>
              </a:solidFill>
              <a:latin typeface="Arial Black" pitchFamily="34" charset="0"/>
              <a:cs typeface="Times New Roman" charset="0"/>
            </a:endParaRPr>
          </a:p>
          <a:p>
            <a:pPr algn="just">
              <a:lnSpc>
                <a:spcPct val="90000"/>
              </a:lnSpc>
            </a:pPr>
            <a:r>
              <a:rPr lang="es-ES" sz="28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13.SHOCK CARDIOGÉNICO Y MUERTE.</a:t>
            </a:r>
            <a:endParaRPr lang="es-PA" sz="2800" b="1">
              <a:solidFill>
                <a:srgbClr val="000066"/>
              </a:solidFill>
              <a:latin typeface="Arial Black" pitchFamily="34" charset="0"/>
              <a:cs typeface="Times New Roman" charset="0"/>
            </a:endParaRPr>
          </a:p>
          <a:p>
            <a:pPr algn="just">
              <a:lnSpc>
                <a:spcPct val="90000"/>
              </a:lnSpc>
            </a:pPr>
            <a:r>
              <a:rPr lang="es-PA" sz="28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14. </a:t>
            </a:r>
            <a:r>
              <a:rPr lang="es-ES" sz="28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LETALIDAD DEL 40 AL 50%. </a:t>
            </a:r>
          </a:p>
          <a:p>
            <a:pPr algn="just">
              <a:lnSpc>
                <a:spcPct val="90000"/>
              </a:lnSpc>
            </a:pPr>
            <a:endParaRPr lang="es-ES" sz="2800" b="1">
              <a:solidFill>
                <a:srgbClr val="000066"/>
              </a:solidFill>
              <a:latin typeface="Arial Black" pitchFamily="34" charset="0"/>
              <a:cs typeface="Times New Roman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381000"/>
          </a:xfrm>
        </p:spPr>
        <p:txBody>
          <a:bodyPr/>
          <a:lstStyle/>
          <a:p>
            <a:r>
              <a:rPr lang="es-PA" sz="2800" b="1">
                <a:solidFill>
                  <a:srgbClr val="800000"/>
                </a:solidFill>
                <a:cs typeface="Times New Roman" charset="0"/>
              </a:rPr>
              <a:t>HANTA VIRUS</a:t>
            </a:r>
            <a:r>
              <a:rPr lang="es-PA" sz="2800" b="1">
                <a:solidFill>
                  <a:srgbClr val="FF3300"/>
                </a:solidFill>
                <a:cs typeface="Times New Roman" charset="0"/>
              </a:rPr>
              <a:t> </a:t>
            </a:r>
            <a:r>
              <a:rPr lang="es-ES" sz="2800" b="1">
                <a:solidFill>
                  <a:srgbClr val="FF3300"/>
                </a:solidFill>
                <a:cs typeface="Times New Roman" charset="0"/>
              </a:rPr>
              <a:t>MEDIDAS PREVENTIVAS: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724900" cy="5562600"/>
          </a:xfrm>
        </p:spPr>
        <p:txBody>
          <a:bodyPr/>
          <a:lstStyle/>
          <a:p>
            <a:pPr marL="533400" indent="-533400" algn="just">
              <a:lnSpc>
                <a:spcPct val="90000"/>
              </a:lnSpc>
              <a:buFontTx/>
              <a:buNone/>
            </a:pPr>
            <a:r>
              <a:rPr lang="es-PA" sz="2800" b="1">
                <a:cs typeface="Times New Roman" charset="0"/>
              </a:rPr>
              <a:t>	</a:t>
            </a:r>
            <a:r>
              <a:rPr lang="es-ES" sz="2800" b="1">
                <a:cs typeface="Times New Roman" charset="0"/>
              </a:rPr>
              <a:t>1</a:t>
            </a:r>
            <a:r>
              <a:rPr lang="es-ES" sz="2800" b="1">
                <a:solidFill>
                  <a:srgbClr val="000066"/>
                </a:solidFill>
                <a:cs typeface="Times New Roman" charset="0"/>
              </a:rPr>
              <a:t>.</a:t>
            </a:r>
            <a:r>
              <a:rPr lang="es-ES" sz="2800" b="1">
                <a:solidFill>
                  <a:srgbClr val="000066"/>
                </a:solidFill>
                <a:latin typeface="Arial"/>
                <a:cs typeface="Times New Roman" charset="0"/>
              </a:rPr>
              <a:t> </a:t>
            </a:r>
            <a:r>
              <a:rPr lang="es-ES" sz="2800" b="1">
                <a:solidFill>
                  <a:srgbClr val="000066"/>
                </a:solidFill>
                <a:cs typeface="Times New Roman" charset="0"/>
              </a:rPr>
              <a:t>HIGIENE PERSONAL EXTREMA.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s-PA" sz="2800" b="1">
                <a:solidFill>
                  <a:srgbClr val="000066"/>
                </a:solidFill>
                <a:cs typeface="Times New Roman" charset="0"/>
              </a:rPr>
              <a:t>	2.</a:t>
            </a:r>
            <a:r>
              <a:rPr lang="es-ES" sz="2800" b="1">
                <a:solidFill>
                  <a:srgbClr val="000066"/>
                </a:solidFill>
                <a:latin typeface="Arial"/>
                <a:cs typeface="Times New Roman" charset="0"/>
              </a:rPr>
              <a:t> </a:t>
            </a:r>
            <a:r>
              <a:rPr lang="es-ES" sz="2800" b="1">
                <a:solidFill>
                  <a:srgbClr val="000066"/>
                </a:solidFill>
                <a:cs typeface="Times New Roman" charset="0"/>
              </a:rPr>
              <a:t>HIGIENE DE LA VIVIENDA. ABRIR VENTANAS Y</a:t>
            </a:r>
            <a:r>
              <a:rPr lang="es-PA" sz="2800" b="1">
                <a:solidFill>
                  <a:srgbClr val="000066"/>
                </a:solidFill>
                <a:cs typeface="Times New Roman" charset="0"/>
              </a:rPr>
              <a:t> </a:t>
            </a:r>
            <a:r>
              <a:rPr lang="es-ES" sz="2800" b="1">
                <a:solidFill>
                  <a:srgbClr val="000066"/>
                </a:solidFill>
                <a:cs typeface="Times New Roman" charset="0"/>
              </a:rPr>
              <a:t>PUERTAS </a:t>
            </a:r>
            <a:r>
              <a:rPr lang="es-PA" sz="2800" b="1">
                <a:solidFill>
                  <a:srgbClr val="000066"/>
                </a:solidFill>
                <a:cs typeface="Times New Roman" charset="0"/>
              </a:rPr>
              <a:t> </a:t>
            </a:r>
            <a:r>
              <a:rPr lang="es-ES" sz="2800" b="1">
                <a:solidFill>
                  <a:srgbClr val="000066"/>
                </a:solidFill>
                <a:cs typeface="Times New Roman" charset="0"/>
              </a:rPr>
              <a:t>DOS HORAS ANTES DE INICIAR  LIMPIEZA, O DE OCUPARLA</a:t>
            </a:r>
            <a:r>
              <a:rPr lang="es-PA" sz="2800" b="1">
                <a:solidFill>
                  <a:srgbClr val="000066"/>
                </a:solidFill>
                <a:cs typeface="Times New Roman" charset="0"/>
              </a:rPr>
              <a:t>S.</a:t>
            </a:r>
            <a:endParaRPr lang="es-ES" sz="2800" b="1">
              <a:solidFill>
                <a:srgbClr val="000066"/>
              </a:solidFill>
              <a:cs typeface="Times New Roman" charset="0"/>
            </a:endParaRPr>
          </a:p>
          <a:p>
            <a:pPr marL="533400" indent="-533400" algn="just">
              <a:lnSpc>
                <a:spcPct val="90000"/>
              </a:lnSpc>
            </a:pPr>
            <a:r>
              <a:rPr lang="es-ES" sz="2800" b="1">
                <a:solidFill>
                  <a:srgbClr val="000066"/>
                </a:solidFill>
                <a:cs typeface="Times New Roman" charset="0"/>
              </a:rPr>
              <a:t>3.VENTILACI</a:t>
            </a:r>
            <a:r>
              <a:rPr lang="es-ES" sz="2800" b="1">
                <a:solidFill>
                  <a:srgbClr val="000066"/>
                </a:solidFill>
                <a:latin typeface="Arial"/>
                <a:cs typeface="Times New Roman" charset="0"/>
              </a:rPr>
              <a:t>Ó</a:t>
            </a:r>
            <a:r>
              <a:rPr lang="es-ES" sz="2800" b="1">
                <a:solidFill>
                  <a:srgbClr val="000066"/>
                </a:solidFill>
                <a:cs typeface="Times New Roman" charset="0"/>
              </a:rPr>
              <a:t>N PERMANENTE DE LA VIVIENDA, Y</a:t>
            </a:r>
            <a:r>
              <a:rPr lang="es-PA" sz="2800" b="1">
                <a:solidFill>
                  <a:srgbClr val="000066"/>
                </a:solidFill>
                <a:cs typeface="Times New Roman" charset="0"/>
              </a:rPr>
              <a:t> </a:t>
            </a:r>
            <a:r>
              <a:rPr lang="es-ES" sz="2800" b="1">
                <a:solidFill>
                  <a:srgbClr val="000066"/>
                </a:solidFill>
                <a:cs typeface="Times New Roman" charset="0"/>
              </a:rPr>
              <a:t>PREVIA DE LAS  CERRADAS DURANTE ALG</a:t>
            </a:r>
            <a:r>
              <a:rPr lang="es-ES" sz="2800" b="1">
                <a:solidFill>
                  <a:srgbClr val="000066"/>
                </a:solidFill>
                <a:latin typeface="Arial"/>
                <a:cs typeface="Times New Roman" charset="0"/>
              </a:rPr>
              <a:t>Ú</a:t>
            </a:r>
            <a:r>
              <a:rPr lang="es-ES" sz="2800" b="1">
                <a:solidFill>
                  <a:srgbClr val="000066"/>
                </a:solidFill>
                <a:cs typeface="Times New Roman" charset="0"/>
              </a:rPr>
              <a:t>N TIEMPO ANTES DE USARLAS.</a:t>
            </a:r>
          </a:p>
          <a:p>
            <a:pPr marL="533400" indent="-533400" algn="just">
              <a:lnSpc>
                <a:spcPct val="90000"/>
              </a:lnSpc>
            </a:pPr>
            <a:r>
              <a:rPr lang="es-ES" sz="2800" b="1">
                <a:solidFill>
                  <a:srgbClr val="000066"/>
                </a:solidFill>
                <a:cs typeface="Times New Roman" charset="0"/>
              </a:rPr>
              <a:t>4.NO AMONTONAR OBJETOS, BASURAS CHATARRA ETC. FUERA O DENTRO DE LA VIVIENDA. MANTENER LA MISMA LIBRE DE ARBUSTOS Y HIERBAS A SU ALREDEDOR.</a:t>
            </a:r>
            <a:r>
              <a:rPr lang="es-ES" sz="2800" b="1">
                <a:cs typeface="Times New Roman" charset="0"/>
              </a:rPr>
              <a:t> </a:t>
            </a:r>
            <a:r>
              <a:rPr lang="es-ES" sz="2800" b="1">
                <a:solidFill>
                  <a:srgbClr val="000000"/>
                </a:solidFill>
                <a:cs typeface="Times New Roman" charset="0"/>
              </a:rPr>
              <a:t>	</a:t>
            </a:r>
            <a:endParaRPr lang="es-ES" sz="2800" b="1">
              <a:cs typeface="Times New Roman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381000"/>
          </a:xfrm>
        </p:spPr>
        <p:txBody>
          <a:bodyPr/>
          <a:lstStyle/>
          <a:p>
            <a:r>
              <a:rPr lang="es-PA" sz="2800" b="1">
                <a:solidFill>
                  <a:srgbClr val="800000"/>
                </a:solidFill>
                <a:cs typeface="Times New Roman" charset="0"/>
              </a:rPr>
              <a:t>HANTA VIRUS</a:t>
            </a:r>
            <a:r>
              <a:rPr lang="es-PA" sz="2800" b="1">
                <a:solidFill>
                  <a:srgbClr val="FF3300"/>
                </a:solidFill>
                <a:cs typeface="Times New Roman" charset="0"/>
              </a:rPr>
              <a:t> </a:t>
            </a:r>
            <a:r>
              <a:rPr lang="es-ES" sz="2800" b="1">
                <a:solidFill>
                  <a:srgbClr val="FF3300"/>
                </a:solidFill>
                <a:cs typeface="Times New Roman" charset="0"/>
              </a:rPr>
              <a:t>MEDIDAS PREVENTIVAS: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724900" cy="5562600"/>
          </a:xfrm>
        </p:spPr>
        <p:txBody>
          <a:bodyPr/>
          <a:lstStyle/>
          <a:p>
            <a:pPr marL="533400" indent="-533400" algn="just">
              <a:lnSpc>
                <a:spcPct val="90000"/>
              </a:lnSpc>
              <a:buFontTx/>
              <a:buNone/>
            </a:pPr>
            <a:r>
              <a:rPr lang="es-PA" sz="2400" b="1">
                <a:cs typeface="Times New Roman" charset="0"/>
              </a:rPr>
              <a:t>	</a:t>
            </a:r>
            <a:r>
              <a:rPr lang="es-ES" sz="2800" b="1">
                <a:solidFill>
                  <a:srgbClr val="000066"/>
                </a:solidFill>
                <a:cs typeface="Times New Roman" charset="0"/>
              </a:rPr>
              <a:t>5.EN </a:t>
            </a:r>
            <a:r>
              <a:rPr lang="es-ES" sz="2800" b="1">
                <a:solidFill>
                  <a:srgbClr val="000066"/>
                </a:solidFill>
                <a:latin typeface="Arial"/>
                <a:cs typeface="Times New Roman" charset="0"/>
              </a:rPr>
              <a:t>Á</a:t>
            </a:r>
            <a:r>
              <a:rPr lang="es-ES" sz="2800" b="1">
                <a:solidFill>
                  <a:srgbClr val="000066"/>
                </a:solidFill>
                <a:cs typeface="Times New Roman" charset="0"/>
              </a:rPr>
              <a:t>REAS DE RIESGO, NO BARRER, LIMPIAR CON PA</a:t>
            </a:r>
            <a:r>
              <a:rPr lang="es-ES" sz="2800" b="1">
                <a:solidFill>
                  <a:srgbClr val="000066"/>
                </a:solidFill>
                <a:latin typeface="Arial"/>
                <a:cs typeface="Times New Roman" charset="0"/>
              </a:rPr>
              <a:t>Ñ</a:t>
            </a:r>
            <a:r>
              <a:rPr lang="es-ES" sz="2800" b="1">
                <a:solidFill>
                  <a:srgbClr val="000066"/>
                </a:solidFill>
                <a:cs typeface="Times New Roman" charset="0"/>
              </a:rPr>
              <a:t>OS H</a:t>
            </a:r>
            <a:r>
              <a:rPr lang="es-ES" sz="2800" b="1">
                <a:solidFill>
                  <a:srgbClr val="000066"/>
                </a:solidFill>
                <a:latin typeface="Arial"/>
                <a:cs typeface="Times New Roman" charset="0"/>
              </a:rPr>
              <a:t>Ú</a:t>
            </a:r>
            <a:r>
              <a:rPr lang="es-ES" sz="2800" b="1">
                <a:solidFill>
                  <a:srgbClr val="000066"/>
                </a:solidFill>
                <a:cs typeface="Times New Roman" charset="0"/>
              </a:rPr>
              <a:t>MEDOS Y CON DESINFECTANTES.</a:t>
            </a:r>
          </a:p>
          <a:p>
            <a:pPr marL="533400" indent="-533400" algn="just">
              <a:lnSpc>
                <a:spcPct val="90000"/>
              </a:lnSpc>
            </a:pPr>
            <a:r>
              <a:rPr lang="es-ES" sz="2800" b="1">
                <a:solidFill>
                  <a:srgbClr val="000066"/>
                </a:solidFill>
                <a:cs typeface="Times New Roman" charset="0"/>
              </a:rPr>
              <a:t>6.COLOCAR LA BASURA Y LA LE</a:t>
            </a:r>
            <a:r>
              <a:rPr lang="es-ES" sz="2800" b="1">
                <a:solidFill>
                  <a:srgbClr val="000066"/>
                </a:solidFill>
                <a:latin typeface="Arial"/>
                <a:cs typeface="Times New Roman" charset="0"/>
              </a:rPr>
              <a:t>Ñ</a:t>
            </a:r>
            <a:r>
              <a:rPr lang="es-ES" sz="2800" b="1">
                <a:solidFill>
                  <a:srgbClr val="000066"/>
                </a:solidFill>
                <a:cs typeface="Times New Roman" charset="0"/>
              </a:rPr>
              <a:t>A, O LADRILLOS A UNA ALTURA M</a:t>
            </a:r>
            <a:r>
              <a:rPr lang="es-ES" sz="2800" b="1">
                <a:solidFill>
                  <a:srgbClr val="000066"/>
                </a:solidFill>
                <a:latin typeface="Arial"/>
                <a:cs typeface="Times New Roman" charset="0"/>
              </a:rPr>
              <a:t>Í</a:t>
            </a:r>
            <a:r>
              <a:rPr lang="es-ES" sz="2800" b="1">
                <a:solidFill>
                  <a:srgbClr val="000066"/>
                </a:solidFill>
                <a:cs typeface="Times New Roman" charset="0"/>
              </a:rPr>
              <a:t>NIMA DE UN PIE SOBRE EL NIVEL DE LA TIERRA Y A UNOS TREINTA METROS DE LAS CASAS SI ESTO ES POSIBLE.</a:t>
            </a:r>
          </a:p>
          <a:p>
            <a:pPr marL="533400" indent="-533400" algn="just">
              <a:lnSpc>
                <a:spcPct val="90000"/>
              </a:lnSpc>
            </a:pPr>
            <a:r>
              <a:rPr lang="es-ES" sz="2800" b="1">
                <a:solidFill>
                  <a:srgbClr val="000066"/>
                </a:solidFill>
                <a:cs typeface="Times New Roman" charset="0"/>
              </a:rPr>
              <a:t>7.UTILIZAR BOTES DE BASURA PL</a:t>
            </a:r>
            <a:r>
              <a:rPr lang="es-ES" sz="2800" b="1">
                <a:solidFill>
                  <a:srgbClr val="000066"/>
                </a:solidFill>
                <a:latin typeface="Arial"/>
                <a:cs typeface="Times New Roman" charset="0"/>
              </a:rPr>
              <a:t>Á</a:t>
            </a:r>
            <a:r>
              <a:rPr lang="es-ES" sz="2800" b="1">
                <a:solidFill>
                  <a:srgbClr val="000066"/>
                </a:solidFill>
                <a:cs typeface="Times New Roman" charset="0"/>
              </a:rPr>
              <a:t>STICA CON TAPA PARA LOS DESECHOS DE COCINA Y DESPERDICIOS DE COMIDA.</a:t>
            </a:r>
          </a:p>
          <a:p>
            <a:pPr marL="533400" indent="-533400" algn="just">
              <a:lnSpc>
                <a:spcPct val="90000"/>
              </a:lnSpc>
            </a:pPr>
            <a:r>
              <a:rPr lang="es-ES" sz="2800" b="1">
                <a:solidFill>
                  <a:srgbClr val="000066"/>
                </a:solidFill>
                <a:cs typeface="Times New Roman" charset="0"/>
              </a:rPr>
              <a:t>8.TAPAR  GRIETAS Y ORIFICIOS   PARA IMPEDIR ENTRADA DE RATONES.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381000"/>
          </a:xfrm>
        </p:spPr>
        <p:txBody>
          <a:bodyPr/>
          <a:lstStyle/>
          <a:p>
            <a:r>
              <a:rPr lang="es-PA" sz="2800" b="1">
                <a:solidFill>
                  <a:srgbClr val="800000"/>
                </a:solidFill>
                <a:cs typeface="Times New Roman" charset="0"/>
              </a:rPr>
              <a:t>HANTA VIRUS</a:t>
            </a:r>
            <a:r>
              <a:rPr lang="es-PA" sz="2800" b="1">
                <a:solidFill>
                  <a:srgbClr val="FF3300"/>
                </a:solidFill>
                <a:cs typeface="Times New Roman" charset="0"/>
              </a:rPr>
              <a:t> </a:t>
            </a:r>
            <a:r>
              <a:rPr lang="es-ES" sz="2800" b="1">
                <a:solidFill>
                  <a:srgbClr val="FF3300"/>
                </a:solidFill>
                <a:cs typeface="Times New Roman" charset="0"/>
              </a:rPr>
              <a:t>MEDIDAS PREVENTIVAS: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48700" cy="5562600"/>
          </a:xfrm>
        </p:spPr>
        <p:txBody>
          <a:bodyPr/>
          <a:lstStyle/>
          <a:p>
            <a:pPr marL="533400" indent="-533400" algn="just">
              <a:lnSpc>
                <a:spcPct val="90000"/>
              </a:lnSpc>
              <a:buFontTx/>
              <a:buNone/>
            </a:pPr>
            <a:r>
              <a:rPr lang="es-PA" b="1">
                <a:cs typeface="Times New Roman" charset="0"/>
              </a:rPr>
              <a:t>	</a:t>
            </a:r>
            <a:r>
              <a:rPr lang="es-ES" b="1">
                <a:solidFill>
                  <a:srgbClr val="000066"/>
                </a:solidFill>
                <a:cs typeface="Times New Roman" charset="0"/>
              </a:rPr>
              <a:t>9.EVITE EL CONTACTO DIRECTO CON RATONES. ROCIAR CON  CLORO EN SITIOS CON SE</a:t>
            </a:r>
            <a:r>
              <a:rPr lang="es-ES" b="1">
                <a:solidFill>
                  <a:srgbClr val="000066"/>
                </a:solidFill>
                <a:latin typeface="Arial"/>
                <a:cs typeface="Times New Roman" charset="0"/>
              </a:rPr>
              <a:t>Ñ</a:t>
            </a:r>
            <a:r>
              <a:rPr lang="es-ES" b="1">
                <a:solidFill>
                  <a:srgbClr val="000066"/>
                </a:solidFill>
                <a:cs typeface="Times New Roman" charset="0"/>
              </a:rPr>
              <a:t>ALES DE RATONES.</a:t>
            </a:r>
          </a:p>
          <a:p>
            <a:pPr marL="533400" indent="-533400" algn="just">
              <a:lnSpc>
                <a:spcPct val="90000"/>
              </a:lnSpc>
            </a:pPr>
            <a:r>
              <a:rPr lang="es-ES" b="1">
                <a:solidFill>
                  <a:srgbClr val="000066"/>
                </a:solidFill>
                <a:cs typeface="Times New Roman" charset="0"/>
              </a:rPr>
              <a:t>10.UTILICE GUANTES Y MASCARILLAS DURANTE LA LIMPIEZA DE VIVIENDAS QUE HAN ESTADO CERRADAS POR ALG</a:t>
            </a:r>
            <a:r>
              <a:rPr lang="es-ES" b="1">
                <a:solidFill>
                  <a:srgbClr val="000066"/>
                </a:solidFill>
                <a:latin typeface="Arial"/>
                <a:cs typeface="Times New Roman" charset="0"/>
              </a:rPr>
              <a:t>Ú</a:t>
            </a:r>
            <a:r>
              <a:rPr lang="es-ES" b="1">
                <a:solidFill>
                  <a:srgbClr val="000066"/>
                </a:solidFill>
                <a:cs typeface="Times New Roman" charset="0"/>
              </a:rPr>
              <a:t>N TIEMPO O LIMPIE EXCRETAS DE RATONES, O ELIMINE RATONES MUERTOS.</a:t>
            </a:r>
          </a:p>
          <a:p>
            <a:pPr marL="533400" indent="-533400" algn="just">
              <a:lnSpc>
                <a:spcPct val="90000"/>
              </a:lnSpc>
            </a:pPr>
            <a:r>
              <a:rPr lang="es-ES" b="1">
                <a:solidFill>
                  <a:srgbClr val="000066"/>
                </a:solidFill>
                <a:cs typeface="Times New Roman" charset="0"/>
              </a:rPr>
              <a:t>11.ROC</a:t>
            </a:r>
            <a:r>
              <a:rPr lang="es-ES" b="1">
                <a:solidFill>
                  <a:srgbClr val="000066"/>
                </a:solidFill>
                <a:latin typeface="Arial"/>
                <a:cs typeface="Times New Roman" charset="0"/>
              </a:rPr>
              <a:t>Í</a:t>
            </a:r>
            <a:r>
              <a:rPr lang="es-ES" b="1">
                <a:solidFill>
                  <a:srgbClr val="000066"/>
                </a:solidFill>
                <a:cs typeface="Times New Roman" charset="0"/>
              </a:rPr>
              <a:t>E PISOS DE TIERRA CON SOLUCI</a:t>
            </a:r>
            <a:r>
              <a:rPr lang="es-ES" b="1">
                <a:solidFill>
                  <a:srgbClr val="000066"/>
                </a:solidFill>
                <a:latin typeface="Arial"/>
                <a:cs typeface="Times New Roman" charset="0"/>
              </a:rPr>
              <a:t>Ó</a:t>
            </a:r>
            <a:r>
              <a:rPr lang="es-ES" b="1">
                <a:solidFill>
                  <a:srgbClr val="000066"/>
                </a:solidFill>
                <a:cs typeface="Times New Roman" charset="0"/>
              </a:rPr>
              <a:t>N DESINFECTANTE O CLORO.</a:t>
            </a:r>
            <a:r>
              <a:rPr lang="es-ES">
                <a:cs typeface="Times New Roman" charset="0"/>
              </a:rPr>
              <a:t> </a:t>
            </a:r>
            <a:r>
              <a:rPr lang="es-ES">
                <a:solidFill>
                  <a:srgbClr val="000000"/>
                </a:solidFill>
                <a:cs typeface="Times New Roman" charset="0"/>
              </a:rPr>
              <a:t>	 </a:t>
            </a:r>
            <a:endParaRPr lang="es-ES" b="1">
              <a:solidFill>
                <a:srgbClr val="000000"/>
              </a:solidFill>
              <a:cs typeface="Times New Roman" charset="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848600" cy="609600"/>
          </a:xfrm>
        </p:spPr>
        <p:txBody>
          <a:bodyPr/>
          <a:lstStyle/>
          <a:p>
            <a:r>
              <a:rPr lang="es-ES" sz="3200" b="1">
                <a:solidFill>
                  <a:srgbClr val="003366"/>
                </a:solidFill>
                <a:latin typeface="Arial Black" pitchFamily="34" charset="0"/>
                <a:cs typeface="Times New Roman" charset="0"/>
              </a:rPr>
              <a:t>BRUCELOSIS:</a:t>
            </a:r>
            <a:r>
              <a:rPr lang="es-ES" sz="4800" b="1">
                <a:solidFill>
                  <a:srgbClr val="003366"/>
                </a:solidFill>
              </a:rPr>
              <a:t> </a:t>
            </a:r>
            <a:endParaRPr lang="es-PA" sz="4800" b="1">
              <a:solidFill>
                <a:srgbClr val="003366"/>
              </a:solidFill>
            </a:endParaRP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763000" cy="5791200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buFontTx/>
              <a:buNone/>
            </a:pPr>
            <a:r>
              <a:rPr lang="es-ES" b="1">
                <a:solidFill>
                  <a:srgbClr val="800000"/>
                </a:solidFill>
                <a:cs typeface="Times New Roman" charset="0"/>
              </a:rPr>
              <a:t>ENFERMEDAD BACTERIANA PRODUCIDA</a:t>
            </a:r>
            <a:r>
              <a:rPr lang="es-PA" b="1">
                <a:solidFill>
                  <a:srgbClr val="800000"/>
                </a:solidFill>
                <a:cs typeface="Times New Roman" charset="0"/>
              </a:rPr>
              <a:t> </a:t>
            </a:r>
            <a:r>
              <a:rPr lang="es-ES" b="1">
                <a:solidFill>
                  <a:srgbClr val="800000"/>
                </a:solidFill>
                <a:cs typeface="Times New Roman" charset="0"/>
              </a:rPr>
              <a:t>POR DIFERENTES VARIEDADES DE BRUCELLAS</a:t>
            </a:r>
            <a:r>
              <a:rPr lang="es-PA" b="1">
                <a:solidFill>
                  <a:srgbClr val="800000"/>
                </a:solidFill>
                <a:cs typeface="Times New Roman" charset="0"/>
              </a:rPr>
              <a:t>.</a:t>
            </a:r>
            <a:endParaRPr lang="es-ES" b="1">
              <a:solidFill>
                <a:srgbClr val="800000"/>
              </a:solidFill>
              <a:cs typeface="Times New Roman" charset="0"/>
            </a:endParaRPr>
          </a:p>
          <a:p>
            <a:pPr marL="0" indent="0" algn="just">
              <a:lnSpc>
                <a:spcPct val="90000"/>
              </a:lnSpc>
            </a:pPr>
            <a:r>
              <a:rPr lang="es-ES" sz="3600" b="1" u="sng">
                <a:solidFill>
                  <a:srgbClr val="000066"/>
                </a:solidFill>
                <a:cs typeface="Times New Roman" charset="0"/>
              </a:rPr>
              <a:t>AGENTE</a:t>
            </a:r>
            <a:r>
              <a:rPr lang="es-ES" sz="3600" b="1">
                <a:solidFill>
                  <a:srgbClr val="000066"/>
                </a:solidFill>
                <a:cs typeface="Times New Roman" charset="0"/>
              </a:rPr>
              <a:t>:</a:t>
            </a:r>
            <a:r>
              <a:rPr lang="es-ES" sz="3600">
                <a:cs typeface="Times New Roman" charset="0"/>
              </a:rPr>
              <a:t> </a:t>
            </a:r>
            <a:r>
              <a:rPr lang="es-ES" b="1">
                <a:solidFill>
                  <a:srgbClr val="6600CC"/>
                </a:solidFill>
                <a:cs typeface="Times New Roman" charset="0"/>
              </a:rPr>
              <a:t>LAS BRUCELLAS SON PEQUEÑOS COCOBACILOS GRAM NEGATIVOS, AEROBIOS Y ANAEROBIOS FACULTATIVOS. </a:t>
            </a:r>
            <a:r>
              <a:rPr lang="es-ES" sz="3600" b="1" u="sng">
                <a:solidFill>
                  <a:srgbClr val="000066"/>
                </a:solidFill>
                <a:cs typeface="Times New Roman" charset="0"/>
              </a:rPr>
              <a:t>INCUBACIÓN</a:t>
            </a:r>
            <a:r>
              <a:rPr lang="es-ES" sz="3600" b="1">
                <a:solidFill>
                  <a:srgbClr val="000066"/>
                </a:solidFill>
                <a:cs typeface="Times New Roman" charset="0"/>
              </a:rPr>
              <a:t>:</a:t>
            </a:r>
            <a:r>
              <a:rPr lang="es-ES" sz="3600">
                <a:cs typeface="Times New Roman" charset="0"/>
              </a:rPr>
              <a:t>  </a:t>
            </a:r>
            <a:r>
              <a:rPr lang="es-ES" sz="3600" b="1">
                <a:solidFill>
                  <a:srgbClr val="6600CC"/>
                </a:solidFill>
                <a:cs typeface="Times New Roman" charset="0"/>
              </a:rPr>
              <a:t>10 a 20 DÍAS.</a:t>
            </a:r>
            <a:r>
              <a:rPr lang="es-ES" sz="3600">
                <a:cs typeface="Times New Roman" charset="0"/>
              </a:rPr>
              <a:t> </a:t>
            </a:r>
            <a:endParaRPr lang="es-ES_tradnl" sz="3600">
              <a:cs typeface="Times New Roman" charset="0"/>
            </a:endParaRPr>
          </a:p>
          <a:p>
            <a:pPr marL="0" indent="0" algn="just">
              <a:lnSpc>
                <a:spcPct val="90000"/>
              </a:lnSpc>
            </a:pPr>
            <a:r>
              <a:rPr lang="es-ES" sz="3600" b="1">
                <a:solidFill>
                  <a:srgbClr val="000066"/>
                </a:solidFill>
                <a:cs typeface="Times New Roman" charset="0"/>
              </a:rPr>
              <a:t>DESCUBIERT</a:t>
            </a:r>
            <a:r>
              <a:rPr lang="es-ES_tradnl" sz="3600" b="1">
                <a:solidFill>
                  <a:srgbClr val="000066"/>
                </a:solidFill>
                <a:cs typeface="Times New Roman" charset="0"/>
              </a:rPr>
              <a:t>A</a:t>
            </a:r>
            <a:r>
              <a:rPr lang="es-ES" sz="3600" b="1">
                <a:solidFill>
                  <a:srgbClr val="000066"/>
                </a:solidFill>
                <a:cs typeface="Times New Roman" charset="0"/>
              </a:rPr>
              <a:t> EN 1887 POR EL   ANATOMOPATÓLOGO BRITÁNICO DAVID BRUCE</a:t>
            </a:r>
            <a:endParaRPr lang="es-ES" sz="3600">
              <a:cs typeface="Times New Roman" charset="0"/>
            </a:endParaRPr>
          </a:p>
          <a:p>
            <a:pPr marL="0" indent="0">
              <a:lnSpc>
                <a:spcPct val="90000"/>
              </a:lnSpc>
            </a:pPr>
            <a:endParaRPr lang="es-ES" sz="360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04800"/>
            <a:ext cx="8839200" cy="6248400"/>
          </a:xfrm>
        </p:spPr>
        <p:txBody>
          <a:bodyPr/>
          <a:lstStyle/>
          <a:p>
            <a:pPr marL="609600" indent="-609600"/>
            <a:r>
              <a:rPr lang="es-PA" b="1">
                <a:solidFill>
                  <a:srgbClr val="003366"/>
                </a:solidFill>
              </a:rPr>
              <a:t>3. </a:t>
            </a:r>
            <a:r>
              <a:rPr lang="es-ES" b="1">
                <a:solidFill>
                  <a:srgbClr val="003366"/>
                </a:solidFill>
                <a:cs typeface="Times New Roman" charset="0"/>
              </a:rPr>
              <a:t>BRUCELOSIS:</a:t>
            </a:r>
            <a:r>
              <a:rPr lang="es-ES" b="1">
                <a:solidFill>
                  <a:srgbClr val="003366"/>
                </a:solidFill>
              </a:rPr>
              <a:t> </a:t>
            </a:r>
            <a:endParaRPr lang="es-PA" b="1">
              <a:solidFill>
                <a:srgbClr val="003366"/>
              </a:solidFill>
            </a:endParaRPr>
          </a:p>
          <a:p>
            <a:pPr marL="609600" indent="-609600" algn="just"/>
            <a:r>
              <a:rPr lang="es-ES" sz="2800" b="1">
                <a:solidFill>
                  <a:srgbClr val="003366"/>
                </a:solidFill>
                <a:cs typeface="Times New Roman" charset="0"/>
              </a:rPr>
              <a:t>ENFERMEDAD</a:t>
            </a:r>
            <a:r>
              <a:rPr lang="es-PA" sz="2800" b="1">
                <a:solidFill>
                  <a:srgbClr val="003366"/>
                </a:solidFill>
                <a:cs typeface="Times New Roman" charset="0"/>
              </a:rPr>
              <a:t> </a:t>
            </a:r>
            <a:r>
              <a:rPr lang="es-ES" sz="2800" b="1">
                <a:solidFill>
                  <a:srgbClr val="003366"/>
                </a:solidFill>
                <a:cs typeface="Times New Roman" charset="0"/>
              </a:rPr>
              <a:t>BACTERIANA </a:t>
            </a:r>
            <a:r>
              <a:rPr lang="es-PA" sz="1800" b="1">
                <a:solidFill>
                  <a:srgbClr val="800000"/>
                </a:solidFill>
                <a:cs typeface="Times New Roman" charset="0"/>
              </a:rPr>
              <a:t>(COCOBACILOS)</a:t>
            </a:r>
            <a:r>
              <a:rPr lang="es-ES" sz="2800" b="1">
                <a:solidFill>
                  <a:srgbClr val="003366"/>
                </a:solidFill>
                <a:cs typeface="Times New Roman" charset="0"/>
              </a:rPr>
              <a:t> PRODUCIDA BRUCELLAS </a:t>
            </a:r>
            <a:r>
              <a:rPr lang="es-ES" sz="2800" b="1">
                <a:solidFill>
                  <a:srgbClr val="800000"/>
                </a:solidFill>
                <a:cs typeface="Times New Roman" charset="0"/>
              </a:rPr>
              <a:t>(B</a:t>
            </a:r>
            <a:r>
              <a:rPr lang="es-PA" sz="2800" b="1">
                <a:solidFill>
                  <a:srgbClr val="800000"/>
                </a:solidFill>
                <a:cs typeface="Times New Roman" charset="0"/>
              </a:rPr>
              <a:t>RUCELLA</a:t>
            </a:r>
            <a:r>
              <a:rPr lang="es-ES" sz="2800" b="1">
                <a:solidFill>
                  <a:srgbClr val="800000"/>
                </a:solidFill>
                <a:cs typeface="Times New Roman" charset="0"/>
              </a:rPr>
              <a:t> MELITENSIS O CAPRINA</a:t>
            </a:r>
            <a:r>
              <a:rPr lang="es-PA" sz="2800" b="1">
                <a:solidFill>
                  <a:srgbClr val="800000"/>
                </a:solidFill>
                <a:cs typeface="Times New Roman" charset="0"/>
              </a:rPr>
              <a:t> (ENFERMEDAD DE MALTA)</a:t>
            </a:r>
            <a:r>
              <a:rPr lang="es-ES" sz="2800" b="1">
                <a:solidFill>
                  <a:srgbClr val="800000"/>
                </a:solidFill>
                <a:cs typeface="Times New Roman" charset="0"/>
              </a:rPr>
              <a:t>;</a:t>
            </a:r>
            <a:r>
              <a:rPr lang="es-ES" sz="2800" b="1">
                <a:solidFill>
                  <a:srgbClr val="003366"/>
                </a:solidFill>
                <a:cs typeface="Times New Roman" charset="0"/>
              </a:rPr>
              <a:t> B. ABORTUS BOVINA </a:t>
            </a:r>
            <a:r>
              <a:rPr lang="es-PA" sz="2800" b="1">
                <a:solidFill>
                  <a:srgbClr val="003366"/>
                </a:solidFill>
                <a:cs typeface="Times New Roman" charset="0"/>
              </a:rPr>
              <a:t>O BACILO DE BANG </a:t>
            </a:r>
            <a:r>
              <a:rPr lang="es-PA" sz="2800" b="1">
                <a:solidFill>
                  <a:srgbClr val="000066"/>
                </a:solidFill>
                <a:cs typeface="Times New Roman" charset="0"/>
              </a:rPr>
              <a:t>(ENFERMEDAD DEL BARRO)</a:t>
            </a:r>
            <a:r>
              <a:rPr lang="es-PA" sz="2800" b="1">
                <a:solidFill>
                  <a:srgbClr val="003366"/>
                </a:solidFill>
                <a:cs typeface="Times New Roman" charset="0"/>
              </a:rPr>
              <a:t> </a:t>
            </a:r>
            <a:r>
              <a:rPr lang="es-ES" sz="2800" b="1">
                <a:solidFill>
                  <a:srgbClr val="003366"/>
                </a:solidFill>
                <a:cs typeface="Times New Roman" charset="0"/>
              </a:rPr>
              <a:t>Y B. SUIS PORCINA</a:t>
            </a:r>
            <a:r>
              <a:rPr lang="es-PA" sz="2800" b="1">
                <a:solidFill>
                  <a:srgbClr val="003366"/>
                </a:solidFill>
                <a:cs typeface="Times New Roman" charset="0"/>
              </a:rPr>
              <a:t> (FIEBRE ONDULANTE DE ORIGEN PORCINO).</a:t>
            </a:r>
          </a:p>
          <a:p>
            <a:pPr marL="609600" indent="-609600" algn="just"/>
            <a:r>
              <a:rPr lang="es-ES" sz="2800" b="1">
                <a:solidFill>
                  <a:srgbClr val="800000"/>
                </a:solidFill>
                <a:cs typeface="Times New Roman" charset="0"/>
              </a:rPr>
              <a:t>POBLACIÓN EXPUESTA:</a:t>
            </a:r>
            <a:r>
              <a:rPr lang="es-ES" sz="2800" b="1">
                <a:solidFill>
                  <a:srgbClr val="003366"/>
                </a:solidFill>
                <a:cs typeface="Times New Roman" charset="0"/>
              </a:rPr>
              <a:t> </a:t>
            </a:r>
            <a:endParaRPr lang="es-PA" sz="2800" b="1">
              <a:solidFill>
                <a:srgbClr val="003366"/>
              </a:solidFill>
              <a:cs typeface="Times New Roman" charset="0"/>
            </a:endParaRPr>
          </a:p>
          <a:p>
            <a:pPr marL="609600" indent="-609600" algn="just">
              <a:buFont typeface="Wingdings" pitchFamily="2" charset="2"/>
              <a:buAutoNum type="arabicPeriod"/>
            </a:pPr>
            <a:r>
              <a:rPr lang="es-ES" sz="2800" b="1">
                <a:solidFill>
                  <a:srgbClr val="003366"/>
                </a:solidFill>
                <a:cs typeface="Times New Roman" charset="0"/>
              </a:rPr>
              <a:t>PASTORES, MOZOS DE CUADRA, LECHEROS, MATARIFES, VAQUEROS, VETERINARIOS, MOZOS DE GRANJA</a:t>
            </a:r>
            <a:r>
              <a:rPr lang="es-PA" sz="2800" b="1">
                <a:solidFill>
                  <a:srgbClr val="003366"/>
                </a:solidFill>
                <a:cs typeface="Times New Roman" charset="0"/>
              </a:rPr>
              <a:t>, LABORATORISTAS, OTROS.</a:t>
            </a:r>
            <a:r>
              <a:rPr lang="es-ES" sz="2400" b="1">
                <a:cs typeface="Times New Roman" charset="0"/>
              </a:rPr>
              <a:t> </a:t>
            </a:r>
            <a:r>
              <a:rPr lang="es-ES">
                <a:cs typeface="Times New Roman" charset="0"/>
              </a:rPr>
              <a:t> </a:t>
            </a:r>
          </a:p>
          <a:p>
            <a:pPr marL="609600" indent="-609600"/>
            <a:endParaRPr lang="es-E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304800"/>
          </a:xfrm>
        </p:spPr>
        <p:txBody>
          <a:bodyPr/>
          <a:lstStyle/>
          <a:p>
            <a:r>
              <a:rPr lang="es-PA" sz="3200" b="1">
                <a:solidFill>
                  <a:srgbClr val="6600CC"/>
                </a:solidFill>
              </a:rPr>
              <a:t>BRUCELOSIS</a:t>
            </a:r>
            <a:endParaRPr lang="es-ES" sz="3200" b="1">
              <a:solidFill>
                <a:srgbClr val="6600CC"/>
              </a:solidFill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990600"/>
            <a:ext cx="7772400" cy="5638800"/>
          </a:xfrm>
        </p:spPr>
        <p:txBody>
          <a:bodyPr/>
          <a:lstStyle/>
          <a:p>
            <a:pPr>
              <a:buFontTx/>
              <a:buNone/>
            </a:pPr>
            <a:r>
              <a:rPr lang="es-ES" sz="1600" b="1">
                <a:solidFill>
                  <a:srgbClr val="800000"/>
                </a:solidFill>
                <a:cs typeface="Times New Roman" charset="0"/>
              </a:rPr>
              <a:t>FIEBRE DE MALTA”.</a:t>
            </a:r>
            <a:endParaRPr lang="es-PA" sz="1600" b="1">
              <a:solidFill>
                <a:srgbClr val="800000"/>
              </a:solidFill>
              <a:cs typeface="Times New Roman" charset="0"/>
            </a:endParaRPr>
          </a:p>
          <a:p>
            <a:pPr>
              <a:buFontTx/>
              <a:buNone/>
            </a:pPr>
            <a:r>
              <a:rPr lang="es-PA" sz="1600" b="1">
                <a:solidFill>
                  <a:srgbClr val="800000"/>
                </a:solidFill>
                <a:cs typeface="Times New Roman" charset="0"/>
              </a:rPr>
              <a:t>B. MELITENSIS.</a:t>
            </a:r>
            <a:endParaRPr lang="es-ES" sz="1600" b="1">
              <a:solidFill>
                <a:srgbClr val="800000"/>
              </a:solidFill>
              <a:cs typeface="Times New Roman" charset="0"/>
            </a:endParaRPr>
          </a:p>
        </p:txBody>
      </p:sp>
      <p:pic>
        <p:nvPicPr>
          <p:cNvPr id="1034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74"/>
          <a:stretch>
            <a:fillRect/>
          </a:stretch>
        </p:blipFill>
        <p:spPr bwMode="auto">
          <a:xfrm>
            <a:off x="1371600" y="4495800"/>
            <a:ext cx="2819400" cy="230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2762250" y="2338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pic>
        <p:nvPicPr>
          <p:cNvPr id="1034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5"/>
          <a:stretch>
            <a:fillRect/>
          </a:stretch>
        </p:blipFill>
        <p:spPr bwMode="auto">
          <a:xfrm>
            <a:off x="1371600" y="1781175"/>
            <a:ext cx="36195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31" name="Text Box 7"/>
          <p:cNvSpPr txBox="1">
            <a:spLocks noChangeArrowheads="1"/>
          </p:cNvSpPr>
          <p:nvPr/>
        </p:nvSpPr>
        <p:spPr bwMode="auto">
          <a:xfrm>
            <a:off x="1447800" y="3914775"/>
            <a:ext cx="33528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A" sz="1600" b="1">
                <a:solidFill>
                  <a:srgbClr val="800000"/>
                </a:solidFill>
                <a:latin typeface="Arial" charset="0"/>
                <a:cs typeface="Times New Roman" charset="0"/>
              </a:rPr>
              <a:t>ENFERMEDAD DEL BARRO</a:t>
            </a:r>
            <a:r>
              <a:rPr lang="es-ES" sz="1600" b="1">
                <a:solidFill>
                  <a:srgbClr val="800000"/>
                </a:solidFill>
                <a:latin typeface="Arial" charset="0"/>
                <a:cs typeface="Times New Roman" charset="0"/>
              </a:rPr>
              <a:t>“</a:t>
            </a:r>
            <a:r>
              <a:rPr lang="es-PA" sz="1600" b="1">
                <a:solidFill>
                  <a:srgbClr val="800000"/>
                </a:solidFill>
                <a:latin typeface="Arial" charset="0"/>
                <a:cs typeface="Times New Roman" charset="0"/>
              </a:rPr>
              <a:t> B. ABORTUS BOVIS</a:t>
            </a:r>
            <a:endParaRPr lang="es-ES" sz="1600" b="1">
              <a:solidFill>
                <a:srgbClr val="800000"/>
              </a:solidFill>
              <a:latin typeface="Arial" charset="0"/>
            </a:endParaRPr>
          </a:p>
        </p:txBody>
      </p:sp>
      <p:pic>
        <p:nvPicPr>
          <p:cNvPr id="1034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469"/>
          <a:stretch>
            <a:fillRect/>
          </a:stretch>
        </p:blipFill>
        <p:spPr bwMode="auto">
          <a:xfrm>
            <a:off x="5181600" y="1862138"/>
            <a:ext cx="3810000" cy="225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4F3D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3329"/>
                  </a:outerShdw>
                </a:effectLst>
              </a14:hiddenEffects>
            </a:ext>
          </a:extLst>
        </p:spPr>
      </p:pic>
      <p:sp>
        <p:nvSpPr>
          <p:cNvPr id="103433" name="Text Box 9"/>
          <p:cNvSpPr txBox="1">
            <a:spLocks noChangeArrowheads="1"/>
          </p:cNvSpPr>
          <p:nvPr/>
        </p:nvSpPr>
        <p:spPr bwMode="auto">
          <a:xfrm>
            <a:off x="5105400" y="1066800"/>
            <a:ext cx="38100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A" sz="1600" b="1">
                <a:solidFill>
                  <a:srgbClr val="800000"/>
                </a:solidFill>
                <a:latin typeface="Arial" charset="0"/>
              </a:rPr>
              <a:t>B. ABORTUS SUIS. LIEBRES: FIEBRE ONDULANTE DE ORIGEN PORCINO.</a:t>
            </a:r>
            <a:endParaRPr lang="es-ES" sz="1600" b="1">
              <a:solidFill>
                <a:srgbClr val="800000"/>
              </a:solidFill>
              <a:latin typeface="Arial" charset="0"/>
            </a:endParaRPr>
          </a:p>
        </p:txBody>
      </p:sp>
      <p:sp>
        <p:nvSpPr>
          <p:cNvPr id="103434" name="Rectangle 10"/>
          <p:cNvSpPr>
            <a:spLocks noChangeArrowheads="1"/>
          </p:cNvSpPr>
          <p:nvPr/>
        </p:nvSpPr>
        <p:spPr bwMode="auto">
          <a:xfrm>
            <a:off x="2371725" y="1881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pic>
        <p:nvPicPr>
          <p:cNvPr id="103435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46"/>
          <a:stretch>
            <a:fillRect/>
          </a:stretch>
        </p:blipFill>
        <p:spPr bwMode="auto">
          <a:xfrm>
            <a:off x="5562600" y="4572000"/>
            <a:ext cx="3124200" cy="219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36" name="Text Box 12"/>
          <p:cNvSpPr txBox="1">
            <a:spLocks noChangeArrowheads="1"/>
          </p:cNvSpPr>
          <p:nvPr/>
        </p:nvSpPr>
        <p:spPr bwMode="auto">
          <a:xfrm>
            <a:off x="5486400" y="4267200"/>
            <a:ext cx="3429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PA" sz="1800" b="1">
                <a:solidFill>
                  <a:srgbClr val="800000"/>
                </a:solidFill>
                <a:latin typeface="Arial" charset="0"/>
              </a:rPr>
              <a:t>B.ABORTUS CANIS</a:t>
            </a:r>
            <a:endParaRPr lang="es-ES" sz="1800" b="1">
              <a:solidFill>
                <a:srgbClr val="800000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s-PA" sz="3200" b="1">
                <a:solidFill>
                  <a:srgbClr val="800000"/>
                </a:solidFill>
              </a:rPr>
              <a:t>BRUCELOSIS MODO DE TRANSMISIÓN.</a:t>
            </a:r>
            <a:endParaRPr lang="es-ES" sz="3200" b="1">
              <a:solidFill>
                <a:srgbClr val="800000"/>
              </a:solidFill>
            </a:endParaRP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724900" cy="3962400"/>
          </a:xfrm>
        </p:spPr>
        <p:txBody>
          <a:bodyPr/>
          <a:lstStyle/>
          <a:p>
            <a:pPr algn="just"/>
            <a:r>
              <a:rPr lang="es-ES" b="1">
                <a:solidFill>
                  <a:srgbClr val="000066"/>
                </a:solidFill>
                <a:cs typeface="Times New Roman" charset="0"/>
              </a:rPr>
              <a:t>1. DESDE ALIMENTOS PROCEDENTES DE ANIMALES ENFERMOS: LECHE NO PASTEURIZADA, HELADOS, QUESOS, MANTEQUILLA, CARNE CRUDA, VERDURAS REGADAS CON AGUA CONTAMINADA POR EXCRETAS DE ANIMALES ENFERMOS.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9788" y="304800"/>
            <a:ext cx="7466012" cy="457200"/>
          </a:xfrm>
        </p:spPr>
        <p:txBody>
          <a:bodyPr/>
          <a:lstStyle/>
          <a:p>
            <a:r>
              <a:rPr lang="es-ES" sz="4000" b="1">
                <a:solidFill>
                  <a:srgbClr val="800000"/>
                </a:solidFill>
                <a:cs typeface="Times New Roman" charset="0"/>
              </a:rPr>
              <a:t>MALARIA O PALUDISMO</a:t>
            </a:r>
            <a:r>
              <a:rPr lang="es-PA" sz="4000" b="1">
                <a:solidFill>
                  <a:srgbClr val="FF3300"/>
                </a:solidFill>
                <a:cs typeface="Times New Roman" charset="0"/>
              </a:rPr>
              <a:t>.</a:t>
            </a:r>
            <a:r>
              <a:rPr lang="es-ES" sz="4000" b="1">
                <a:solidFill>
                  <a:srgbClr val="FF3300"/>
                </a:solidFill>
                <a:cs typeface="Times New Roman" charset="0"/>
              </a:rPr>
              <a:t> </a:t>
            </a:r>
            <a:endParaRPr lang="es-PA" sz="2800" b="1">
              <a:solidFill>
                <a:srgbClr val="800000"/>
              </a:solidFill>
            </a:endParaRP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801100" cy="5867400"/>
          </a:xfrm>
        </p:spPr>
        <p:txBody>
          <a:bodyPr/>
          <a:lstStyle/>
          <a:p>
            <a:pPr marL="609600" indent="-609600" algn="just">
              <a:lnSpc>
                <a:spcPct val="90000"/>
              </a:lnSpc>
            </a:pPr>
            <a:r>
              <a:rPr lang="es-ES" b="1">
                <a:solidFill>
                  <a:srgbClr val="800000"/>
                </a:solidFill>
                <a:latin typeface="Arial Black" pitchFamily="34" charset="0"/>
                <a:cs typeface="Times New Roman" charset="0"/>
              </a:rPr>
              <a:t>PERÍODO DE INCUBACIÓN</a:t>
            </a:r>
            <a:r>
              <a:rPr lang="es-ES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DURANTE LOS PRIMEROS DÍAS  LOS PARÁSITOS NO APARECEN EN SANGRE. </a:t>
            </a:r>
            <a:r>
              <a:rPr lang="es-ES" b="1">
                <a:solidFill>
                  <a:srgbClr val="800000"/>
                </a:solidFill>
                <a:latin typeface="Arial Black" pitchFamily="34" charset="0"/>
                <a:cs typeface="Times New Roman" charset="0"/>
              </a:rPr>
              <a:t>LABORA</a:t>
            </a:r>
            <a:r>
              <a:rPr lang="es-PA" b="1">
                <a:solidFill>
                  <a:srgbClr val="800000"/>
                </a:solidFill>
                <a:latin typeface="Arial Black" pitchFamily="34" charset="0"/>
                <a:cs typeface="Times New Roman" charset="0"/>
              </a:rPr>
              <a:t>T</a:t>
            </a:r>
            <a:r>
              <a:rPr lang="es-ES" b="1">
                <a:solidFill>
                  <a:srgbClr val="800000"/>
                </a:solidFill>
                <a:latin typeface="Arial Black" pitchFamily="34" charset="0"/>
                <a:cs typeface="Times New Roman" charset="0"/>
              </a:rPr>
              <a:t>ORIO NEGATIVO.</a:t>
            </a:r>
            <a:r>
              <a:rPr lang="es-ES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TIENE DOS MODOS DE REPRODUCCIÓN, UNO </a:t>
            </a:r>
            <a:r>
              <a:rPr lang="es-ES" b="1">
                <a:solidFill>
                  <a:srgbClr val="0033CC"/>
                </a:solidFill>
                <a:latin typeface="Arial Black" pitchFamily="34" charset="0"/>
                <a:cs typeface="Times New Roman" charset="0"/>
              </a:rPr>
              <a:t>ASEXUADO O ESQUIZOGONIA</a:t>
            </a:r>
            <a:r>
              <a:rPr lang="es-ES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Y </a:t>
            </a:r>
            <a:r>
              <a:rPr lang="es-PA" b="1">
                <a:solidFill>
                  <a:srgbClr val="0033CC"/>
                </a:solidFill>
                <a:latin typeface="Arial Black" pitchFamily="34" charset="0"/>
                <a:cs typeface="Times New Roman" charset="0"/>
              </a:rPr>
              <a:t>OTRO</a:t>
            </a:r>
            <a:r>
              <a:rPr lang="es-ES" b="1">
                <a:solidFill>
                  <a:srgbClr val="0033CC"/>
                </a:solidFill>
                <a:latin typeface="Arial Black" pitchFamily="34" charset="0"/>
                <a:cs typeface="Times New Roman" charset="0"/>
              </a:rPr>
              <a:t> SEXUADO O ESPOROGONIA.</a:t>
            </a:r>
            <a:r>
              <a:rPr lang="es-ES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 EL CICLO DEL PARÁSITO TIENE TRES FASES: LAS DOS PRIMERAS SE REALIZAN EN EL HUÉSPED Y LA TERCERA EN EL MOSQUITO.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r>
              <a:rPr lang="es-PA" sz="3200" b="1">
                <a:solidFill>
                  <a:srgbClr val="FF0066"/>
                </a:solidFill>
              </a:rPr>
              <a:t>BRUCELOSIS MODO DE TRANSMISIÓN.</a:t>
            </a:r>
            <a:endParaRPr lang="es-ES" sz="3200" b="1">
              <a:solidFill>
                <a:srgbClr val="FF0066"/>
              </a:solidFill>
            </a:endParaRP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801100" cy="4953000"/>
          </a:xfrm>
        </p:spPr>
        <p:txBody>
          <a:bodyPr/>
          <a:lstStyle/>
          <a:p>
            <a:pPr algn="just"/>
            <a:r>
              <a:rPr lang="es-ES" sz="3600" b="1">
                <a:solidFill>
                  <a:srgbClr val="000066"/>
                </a:solidFill>
                <a:cs typeface="Times New Roman" charset="0"/>
              </a:rPr>
              <a:t>2. </a:t>
            </a:r>
            <a:r>
              <a:rPr lang="es-ES" b="1">
                <a:solidFill>
                  <a:srgbClr val="000066"/>
                </a:solidFill>
                <a:cs typeface="Times New Roman" charset="0"/>
              </a:rPr>
              <a:t>POR  CONTACTO CON EL GANADO O SUS PRODUCTOS DE ABORTO, ORDEÑO, CARNES, ESTIÉRCOL, SECRECIONES VAGINALES, ORINA, SANGRE, ETC.; POR PEQUEÑAS HERIDAS EN LA PIEL.</a:t>
            </a:r>
            <a:r>
              <a:rPr lang="es-ES" sz="3600" b="1">
                <a:solidFill>
                  <a:srgbClr val="000066"/>
                </a:solidFill>
                <a:cs typeface="Times New Roman" charset="0"/>
              </a:rPr>
              <a:t>  </a:t>
            </a:r>
            <a:r>
              <a:rPr lang="es-ES" sz="2400" b="1">
                <a:solidFill>
                  <a:srgbClr val="800000"/>
                </a:solidFill>
                <a:cs typeface="Times New Roman" charset="0"/>
              </a:rPr>
              <a:t>(ENFERMEDAD  PROFESIONAL)</a:t>
            </a:r>
            <a:r>
              <a:rPr lang="es-ES" sz="3600" b="1">
                <a:solidFill>
                  <a:srgbClr val="000066"/>
                </a:solidFill>
                <a:cs typeface="Times New Roman" charset="0"/>
              </a:rPr>
              <a:t> </a:t>
            </a:r>
            <a:r>
              <a:rPr lang="es-ES" b="1">
                <a:solidFill>
                  <a:srgbClr val="000066"/>
                </a:solidFill>
                <a:cs typeface="Times New Roman" charset="0"/>
              </a:rPr>
              <a:t>EN</a:t>
            </a:r>
            <a:r>
              <a:rPr lang="es-PA" b="1">
                <a:solidFill>
                  <a:srgbClr val="000066"/>
                </a:solidFill>
                <a:cs typeface="Times New Roman" charset="0"/>
              </a:rPr>
              <a:t>:</a:t>
            </a:r>
            <a:r>
              <a:rPr lang="es-ES" b="1">
                <a:solidFill>
                  <a:srgbClr val="000066"/>
                </a:solidFill>
                <a:cs typeface="Times New Roman" charset="0"/>
              </a:rPr>
              <a:t> VETERINARIOS, GANADEROS, CAMPESINOS, LABORATORISTAS, ETC.</a:t>
            </a:r>
            <a:endParaRPr lang="es-ES" b="1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A" sz="3200" b="1">
                <a:solidFill>
                  <a:srgbClr val="FF0066"/>
                </a:solidFill>
              </a:rPr>
              <a:t>BRUCELOSIS MODO DE TRANSMISIÓN.</a:t>
            </a:r>
            <a:endParaRPr lang="es-ES" sz="3200" b="1">
              <a:solidFill>
                <a:srgbClr val="FF0066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s-ES" sz="3600" b="1">
                <a:solidFill>
                  <a:srgbClr val="000066"/>
                </a:solidFill>
                <a:cs typeface="Times New Roman" charset="0"/>
              </a:rPr>
              <a:t>3. LA ENFERMEDAD PUEDE TRANSMITIRSE A LOS ANIMALES SANOS POR MEDIO DEL AIRE, EN CORRALES, ESTABLOS CONTAMINADOS Y A PERSONAS EN LABORATORIOS Y MATADEROS CONTAMINADOS.</a:t>
            </a:r>
            <a:r>
              <a:rPr lang="es-ES" sz="2800">
                <a:cs typeface="Times New Roman" charset="0"/>
              </a:rPr>
              <a:t> </a:t>
            </a:r>
          </a:p>
          <a:p>
            <a:pPr>
              <a:lnSpc>
                <a:spcPct val="90000"/>
              </a:lnSpc>
            </a:pPr>
            <a:endParaRPr lang="es-E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551738" cy="792163"/>
          </a:xfrm>
        </p:spPr>
        <p:txBody>
          <a:bodyPr/>
          <a:lstStyle/>
          <a:p>
            <a:r>
              <a:rPr lang="es-PA" sz="2800" b="1">
                <a:solidFill>
                  <a:srgbClr val="990000"/>
                </a:solidFill>
              </a:rPr>
              <a:t>RIESGOS BIOLÓGICOS </a:t>
            </a:r>
            <a:r>
              <a:rPr lang="es-PA" sz="2800" b="1">
                <a:solidFill>
                  <a:srgbClr val="003366"/>
                </a:solidFill>
              </a:rPr>
              <a:t>3. </a:t>
            </a:r>
            <a:r>
              <a:rPr lang="es-ES" sz="2800" b="1">
                <a:solidFill>
                  <a:srgbClr val="003366"/>
                </a:solidFill>
                <a:cs typeface="Times New Roman" charset="0"/>
              </a:rPr>
              <a:t>BRUCELOSIS:</a:t>
            </a:r>
            <a:r>
              <a:rPr lang="es-ES" sz="4800" b="1">
                <a:solidFill>
                  <a:srgbClr val="003366"/>
                </a:solidFill>
              </a:rPr>
              <a:t> </a:t>
            </a:r>
            <a:endParaRPr lang="es-PA" sz="4800" b="1">
              <a:solidFill>
                <a:srgbClr val="003366"/>
              </a:solidFill>
            </a:endParaRP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458200" cy="4800600"/>
          </a:xfrm>
        </p:spPr>
        <p:txBody>
          <a:bodyPr/>
          <a:lstStyle/>
          <a:p>
            <a:pPr marL="609600" indent="-609600" algn="just">
              <a:buFontTx/>
              <a:buNone/>
            </a:pPr>
            <a:r>
              <a:rPr lang="es-PA" sz="2400" b="1">
                <a:solidFill>
                  <a:srgbClr val="000000"/>
                </a:solidFill>
                <a:cs typeface="Times New Roman" charset="0"/>
              </a:rPr>
              <a:t>	</a:t>
            </a:r>
            <a:r>
              <a:rPr lang="es-ES" sz="2800" b="1">
                <a:solidFill>
                  <a:srgbClr val="000066"/>
                </a:solidFill>
                <a:cs typeface="Times New Roman" charset="0"/>
              </a:rPr>
              <a:t>CUADRO CLÍNICO:</a:t>
            </a:r>
            <a:r>
              <a:rPr lang="es-ES" sz="2400" b="1">
                <a:cs typeface="Times New Roman" charset="0"/>
              </a:rPr>
              <a:t>  </a:t>
            </a:r>
            <a:r>
              <a:rPr lang="es-ES" sz="2400" b="1">
                <a:solidFill>
                  <a:srgbClr val="800000"/>
                </a:solidFill>
                <a:cs typeface="Times New Roman" charset="0"/>
              </a:rPr>
              <a:t>SE INICIA BRUSCA O SOLAPADAMENTE UN </a:t>
            </a:r>
            <a:r>
              <a:rPr lang="es-ES" sz="2400" b="1">
                <a:solidFill>
                  <a:srgbClr val="6600CC"/>
                </a:solidFill>
                <a:cs typeface="Times New Roman" charset="0"/>
              </a:rPr>
              <a:t>PROCESO FEBRIL ONDULANTE, CON SUDORACIÓN, ARTRALGIAS (LA MÁS COMÚN ES LA SACROILIITIS), ESPLENOMEGALIA, CEFALEAS, PERDIDA DE PESO, Y MOLESTIAS GENERALES.</a:t>
            </a:r>
            <a:r>
              <a:rPr lang="es-ES" sz="2400" b="1">
                <a:solidFill>
                  <a:srgbClr val="800000"/>
                </a:solidFill>
                <a:cs typeface="Times New Roman" charset="0"/>
              </a:rPr>
              <a:t>  PUEDE ABOCAR EN LESIONES ÓSEAS CRÓNICAS O DE OTRO TIPO, </a:t>
            </a:r>
            <a:r>
              <a:rPr lang="es-ES" sz="2400" b="1">
                <a:solidFill>
                  <a:srgbClr val="6600CC"/>
                </a:solidFill>
                <a:cs typeface="Times New Roman" charset="0"/>
              </a:rPr>
              <a:t>VISCERALES MÚLTIPLES, PULMONARES, HEPATOBILIARES Y NEUROLÓGICAS.</a:t>
            </a:r>
            <a:r>
              <a:rPr lang="es-ES" sz="2400" b="1">
                <a:solidFill>
                  <a:srgbClr val="800000"/>
                </a:solidFill>
                <a:cs typeface="Times New Roman" charset="0"/>
              </a:rPr>
              <a:t> LA ENFERMEDAD PUEDE DURAR DÍAS, MESES, INCLUSO UN AÑO O  MÁS SI NO ES TRATADA ADECUADAMENTE.</a:t>
            </a:r>
            <a:r>
              <a:rPr lang="es-ES" sz="2400">
                <a:solidFill>
                  <a:srgbClr val="800000"/>
                </a:solidFill>
                <a:cs typeface="Times New Roman" charset="0"/>
              </a:rPr>
              <a:t> </a:t>
            </a:r>
          </a:p>
          <a:p>
            <a:pPr marL="609600" indent="-609600"/>
            <a:endParaRPr lang="es-ES" sz="2400">
              <a:solidFill>
                <a:srgbClr val="800000"/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124700" cy="457200"/>
          </a:xfrm>
        </p:spPr>
        <p:txBody>
          <a:bodyPr/>
          <a:lstStyle/>
          <a:p>
            <a:r>
              <a:rPr lang="es-PA" sz="2800" b="1">
                <a:solidFill>
                  <a:srgbClr val="990000"/>
                </a:solidFill>
              </a:rPr>
              <a:t>RIESGOS BIOLÓGICOS </a:t>
            </a:r>
            <a:r>
              <a:rPr lang="es-PA" sz="2800" b="1">
                <a:solidFill>
                  <a:srgbClr val="003366"/>
                </a:solidFill>
              </a:rPr>
              <a:t>3. </a:t>
            </a:r>
            <a:r>
              <a:rPr lang="es-ES" sz="2800" b="1">
                <a:solidFill>
                  <a:srgbClr val="003366"/>
                </a:solidFill>
                <a:cs typeface="Times New Roman" charset="0"/>
              </a:rPr>
              <a:t>BRUCELOSIS:</a:t>
            </a:r>
            <a:r>
              <a:rPr lang="es-ES" sz="4800" b="1">
                <a:solidFill>
                  <a:srgbClr val="003366"/>
                </a:solidFill>
              </a:rPr>
              <a:t> </a:t>
            </a:r>
            <a:endParaRPr lang="es-PA" sz="4800" b="1">
              <a:solidFill>
                <a:srgbClr val="003366"/>
              </a:solidFill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447800"/>
            <a:ext cx="7886700" cy="5410200"/>
          </a:xfrm>
        </p:spPr>
        <p:txBody>
          <a:bodyPr/>
          <a:lstStyle/>
          <a:p>
            <a:pPr marL="609600" indent="-609600" algn="just"/>
            <a:endParaRPr lang="es-ES" sz="3600">
              <a:cs typeface="Times New Roman" charset="0"/>
            </a:endParaRPr>
          </a:p>
          <a:p>
            <a:pPr marL="609600" indent="-609600"/>
            <a:endParaRPr lang="es-ES" sz="3600"/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533400" y="990600"/>
            <a:ext cx="8610600" cy="506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s-ES" sz="3200" b="1" u="sng">
                <a:solidFill>
                  <a:srgbClr val="800000"/>
                </a:solidFill>
                <a:latin typeface="Arial" charset="0"/>
                <a:cs typeface="Times New Roman" charset="0"/>
              </a:rPr>
              <a:t>RESERVORIO Y FUENTE</a:t>
            </a:r>
            <a:r>
              <a:rPr lang="es-ES" sz="3200" b="1">
                <a:solidFill>
                  <a:srgbClr val="800000"/>
                </a:solidFill>
                <a:latin typeface="Arial" charset="0"/>
                <a:cs typeface="Times New Roman" charset="0"/>
              </a:rPr>
              <a:t>:</a:t>
            </a:r>
            <a:r>
              <a:rPr lang="es-ES" sz="3200" b="1">
                <a:latin typeface="Arial" charset="0"/>
                <a:cs typeface="Times New Roman" charset="0"/>
              </a:rPr>
              <a:t>  </a:t>
            </a:r>
            <a:r>
              <a:rPr lang="es-ES" sz="2800" b="1">
                <a:solidFill>
                  <a:srgbClr val="000066"/>
                </a:solidFill>
                <a:latin typeface="Arial" charset="0"/>
                <a:cs typeface="Times New Roman" charset="0"/>
              </a:rPr>
              <a:t>NO SE CONOCE LA TRANSMISIÓN ENTRE HUMANOS.  SON RESERVORIOS PERMANENTES LOS ANIMALES SALVAJES (LIEBRES, PERDICES, ETC.) QUE INFECTAN A LOS DOMÉSTICOS (CABRAS, VACAS, CERDOS, CABALLOS, PERROS Y AVES DE CORRAL).  ESTA ENDOZOOTIA SE TRANSMITE VÍA DIGESTIVA A TRAVÉS DEL ESTIÉRCOL CONTAMINADO Y, VÍA GENITAL DESDE LOS SEMENTALES INFECTADOS.</a:t>
            </a:r>
          </a:p>
          <a:p>
            <a:pPr>
              <a:spcBef>
                <a:spcPct val="50000"/>
              </a:spcBef>
            </a:pPr>
            <a:endParaRPr lang="es-ES" sz="2800" b="1">
              <a:solidFill>
                <a:srgbClr val="000066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24700" cy="457200"/>
          </a:xfrm>
        </p:spPr>
        <p:txBody>
          <a:bodyPr/>
          <a:lstStyle/>
          <a:p>
            <a:r>
              <a:rPr lang="es-PA" sz="2800" b="1">
                <a:solidFill>
                  <a:srgbClr val="990000"/>
                </a:solidFill>
              </a:rPr>
              <a:t>RIESGOS BIOLÓGICOS </a:t>
            </a:r>
            <a:r>
              <a:rPr lang="es-PA" sz="2800" b="1">
                <a:solidFill>
                  <a:srgbClr val="003366"/>
                </a:solidFill>
              </a:rPr>
              <a:t>3. </a:t>
            </a:r>
            <a:r>
              <a:rPr lang="es-ES" sz="2800" b="1">
                <a:solidFill>
                  <a:srgbClr val="003366"/>
                </a:solidFill>
                <a:cs typeface="Times New Roman" charset="0"/>
              </a:rPr>
              <a:t>BRUCELOSIS:</a:t>
            </a:r>
            <a:r>
              <a:rPr lang="es-ES" sz="4800" b="1">
                <a:solidFill>
                  <a:srgbClr val="003366"/>
                </a:solidFill>
              </a:rPr>
              <a:t> </a:t>
            </a:r>
            <a:endParaRPr lang="es-PA" sz="4800" b="1">
              <a:solidFill>
                <a:srgbClr val="003366"/>
              </a:solidFill>
            </a:endParaRP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447800"/>
            <a:ext cx="7886700" cy="5410200"/>
          </a:xfrm>
        </p:spPr>
        <p:txBody>
          <a:bodyPr/>
          <a:lstStyle/>
          <a:p>
            <a:pPr marL="609600" indent="-609600" algn="just"/>
            <a:endParaRPr lang="es-ES" sz="3600">
              <a:cs typeface="Times New Roman" charset="0"/>
            </a:endParaRPr>
          </a:p>
          <a:p>
            <a:pPr marL="609600" indent="-609600"/>
            <a:endParaRPr lang="es-ES" sz="3600"/>
          </a:p>
        </p:txBody>
      </p:sp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152400" y="990600"/>
            <a:ext cx="8915400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b="1">
                <a:solidFill>
                  <a:srgbClr val="800000"/>
                </a:solidFill>
                <a:latin typeface="Arial" charset="0"/>
                <a:cs typeface="Times New Roman" charset="0"/>
              </a:rPr>
              <a:t>MECANISMO DE TRANSMISIÓN A HUMANOS:</a:t>
            </a:r>
            <a:r>
              <a:rPr lang="es-ES" sz="2800" b="1">
                <a:solidFill>
                  <a:srgbClr val="000066"/>
                </a:solidFill>
                <a:latin typeface="Arial" charset="0"/>
                <a:cs typeface="Times New Roman" charset="0"/>
              </a:rPr>
              <a:t>  LAS BRUCELLAS RESISTEN MESES EN EL ESTIÉRCOL Y EL AGUA</a:t>
            </a:r>
            <a:r>
              <a:rPr lang="es-PA" sz="2800" b="1">
                <a:solidFill>
                  <a:srgbClr val="000066"/>
                </a:solidFill>
                <a:latin typeface="Arial" charset="0"/>
                <a:cs typeface="Times New Roman" charset="0"/>
              </a:rPr>
              <a:t>.</a:t>
            </a:r>
            <a:r>
              <a:rPr lang="es-ES" sz="2800" b="1">
                <a:solidFill>
                  <a:srgbClr val="000066"/>
                </a:solidFill>
                <a:latin typeface="Arial" charset="0"/>
                <a:cs typeface="Times New Roman" charset="0"/>
              </a:rPr>
              <a:t> </a:t>
            </a:r>
            <a:endParaRPr lang="es-PA" sz="2800" b="1">
              <a:solidFill>
                <a:srgbClr val="000066"/>
              </a:solidFill>
              <a:latin typeface="Arial" charset="0"/>
              <a:cs typeface="Times New Roman" charset="0"/>
            </a:endParaRPr>
          </a:p>
          <a:p>
            <a:pPr>
              <a:spcBef>
                <a:spcPct val="50000"/>
              </a:spcBef>
            </a:pPr>
            <a:r>
              <a:rPr lang="es-ES" sz="2800" b="1">
                <a:solidFill>
                  <a:srgbClr val="000066"/>
                </a:solidFill>
                <a:latin typeface="Arial" charset="0"/>
                <a:cs typeface="Times New Roman" charset="0"/>
              </a:rPr>
              <a:t>DE 15 A 20 DÍAS EN LA LECHE</a:t>
            </a:r>
            <a:r>
              <a:rPr lang="es-PA" sz="2800" b="1">
                <a:solidFill>
                  <a:srgbClr val="000066"/>
                </a:solidFill>
                <a:latin typeface="Arial" charset="0"/>
                <a:cs typeface="Times New Roman" charset="0"/>
              </a:rPr>
              <a:t>.</a:t>
            </a:r>
            <a:r>
              <a:rPr lang="es-ES" sz="2800" b="1">
                <a:solidFill>
                  <a:srgbClr val="000066"/>
                </a:solidFill>
                <a:latin typeface="Arial" charset="0"/>
                <a:cs typeface="Times New Roman" charset="0"/>
              </a:rPr>
              <a:t> </a:t>
            </a:r>
            <a:endParaRPr lang="es-PA" sz="2800" b="1">
              <a:solidFill>
                <a:srgbClr val="000066"/>
              </a:solidFill>
              <a:latin typeface="Arial" charset="0"/>
              <a:cs typeface="Times New Roman" charset="0"/>
            </a:endParaRPr>
          </a:p>
          <a:p>
            <a:pPr>
              <a:spcBef>
                <a:spcPct val="50000"/>
              </a:spcBef>
            </a:pPr>
            <a:r>
              <a:rPr lang="es-ES" sz="2800" b="1">
                <a:solidFill>
                  <a:srgbClr val="000066"/>
                </a:solidFill>
                <a:latin typeface="Arial" charset="0"/>
                <a:cs typeface="Times New Roman" charset="0"/>
              </a:rPr>
              <a:t>SESENTA (60) DÍAS EN EL QUESO</a:t>
            </a:r>
            <a:r>
              <a:rPr lang="es-PA" sz="2800" b="1">
                <a:solidFill>
                  <a:srgbClr val="000066"/>
                </a:solidFill>
                <a:latin typeface="Arial" charset="0"/>
                <a:cs typeface="Times New Roman" charset="0"/>
              </a:rPr>
              <a:t>.</a:t>
            </a:r>
            <a:r>
              <a:rPr lang="es-ES" sz="2800" b="1">
                <a:solidFill>
                  <a:srgbClr val="000066"/>
                </a:solidFill>
                <a:latin typeface="Arial" charset="0"/>
                <a:cs typeface="Times New Roman" charset="0"/>
              </a:rPr>
              <a:t> </a:t>
            </a:r>
            <a:endParaRPr lang="es-PA" sz="2800" b="1">
              <a:solidFill>
                <a:srgbClr val="000066"/>
              </a:solidFill>
              <a:latin typeface="Arial" charset="0"/>
              <a:cs typeface="Times New Roman" charset="0"/>
            </a:endParaRPr>
          </a:p>
          <a:p>
            <a:pPr>
              <a:spcBef>
                <a:spcPct val="50000"/>
              </a:spcBef>
            </a:pPr>
            <a:r>
              <a:rPr lang="es-ES" sz="2800" b="1">
                <a:solidFill>
                  <a:srgbClr val="000066"/>
                </a:solidFill>
                <a:latin typeface="Arial" charset="0"/>
                <a:cs typeface="Times New Roman" charset="0"/>
              </a:rPr>
              <a:t>CINCO (5) MESES EN LA MANTEQUILLA</a:t>
            </a:r>
            <a:r>
              <a:rPr lang="es-PA" sz="2800" b="1">
                <a:solidFill>
                  <a:srgbClr val="000066"/>
                </a:solidFill>
                <a:latin typeface="Arial" charset="0"/>
                <a:cs typeface="Times New Roman" charset="0"/>
              </a:rPr>
              <a:t>.</a:t>
            </a:r>
            <a:r>
              <a:rPr lang="es-ES" sz="2800" b="1">
                <a:solidFill>
                  <a:srgbClr val="000066"/>
                </a:solidFill>
                <a:latin typeface="Arial" charset="0"/>
                <a:cs typeface="Times New Roman" charset="0"/>
              </a:rPr>
              <a:t> </a:t>
            </a:r>
            <a:endParaRPr lang="es-PA" sz="2800" b="1">
              <a:solidFill>
                <a:srgbClr val="000066"/>
              </a:solidFill>
              <a:latin typeface="Arial" charset="0"/>
              <a:cs typeface="Times New Roman" charset="0"/>
            </a:endParaRPr>
          </a:p>
          <a:p>
            <a:pPr>
              <a:spcBef>
                <a:spcPct val="50000"/>
              </a:spcBef>
            </a:pPr>
            <a:r>
              <a:rPr lang="es-ES" sz="2800" b="1">
                <a:solidFill>
                  <a:srgbClr val="000066"/>
                </a:solidFill>
                <a:latin typeface="Arial" charset="0"/>
                <a:cs typeface="Times New Roman" charset="0"/>
              </a:rPr>
              <a:t>SEIS (6) DÍAS EN LA ORINA Y RESTOS ABORTIVOS DE LAS OVEJAS</a:t>
            </a:r>
            <a:r>
              <a:rPr lang="es-PA" sz="2800" b="1">
                <a:solidFill>
                  <a:srgbClr val="000066"/>
                </a:solidFill>
                <a:latin typeface="Arial" charset="0"/>
                <a:cs typeface="Times New Roman" charset="0"/>
              </a:rPr>
              <a:t>.</a:t>
            </a:r>
            <a:r>
              <a:rPr lang="es-ES" sz="2800" b="1">
                <a:solidFill>
                  <a:srgbClr val="000066"/>
                </a:solidFill>
                <a:latin typeface="Arial" charset="0"/>
                <a:cs typeface="Times New Roman" charset="0"/>
              </a:rPr>
              <a:t>  </a:t>
            </a:r>
            <a:endParaRPr lang="es-PA" sz="2800" b="1">
              <a:solidFill>
                <a:srgbClr val="000066"/>
              </a:solidFill>
              <a:latin typeface="Arial" charset="0"/>
              <a:cs typeface="Times New Roman" charset="0"/>
            </a:endParaRPr>
          </a:p>
          <a:p>
            <a:pPr>
              <a:spcBef>
                <a:spcPct val="50000"/>
              </a:spcBef>
            </a:pPr>
            <a:r>
              <a:rPr lang="es-ES" b="1">
                <a:solidFill>
                  <a:srgbClr val="6600CC"/>
                </a:solidFill>
                <a:latin typeface="Arial" charset="0"/>
                <a:cs typeface="Times New Roman" charset="0"/>
              </a:rPr>
              <a:t>PERO, SON DESTRUIDAS POR LOS ANTISÉPTICOS, POR EL CALOR (PASTEURIZACIÓN) Y ACIDIFICACIÓN INTENSA.</a:t>
            </a:r>
            <a:r>
              <a:rPr lang="es-ES" sz="2800" b="1">
                <a:solidFill>
                  <a:srgbClr val="000066"/>
                </a:solidFill>
                <a:latin typeface="Arial" charset="0"/>
                <a:cs typeface="Times New Roman" charset="0"/>
              </a:rPr>
              <a:t>  </a:t>
            </a:r>
            <a:endParaRPr lang="es-ES" sz="2800" b="1">
              <a:solidFill>
                <a:srgbClr val="000066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r>
              <a:rPr lang="es-PA" sz="3200" b="1">
                <a:solidFill>
                  <a:srgbClr val="FF0066"/>
                </a:solidFill>
                <a:cs typeface="Times New Roman" charset="0"/>
              </a:rPr>
              <a:t>BRUCELOSIS </a:t>
            </a:r>
            <a:r>
              <a:rPr lang="es-ES" sz="3200" b="1">
                <a:solidFill>
                  <a:srgbClr val="FF0066"/>
                </a:solidFill>
                <a:cs typeface="Times New Roman" charset="0"/>
              </a:rPr>
              <a:t>LA </a:t>
            </a:r>
            <a:r>
              <a:rPr lang="es-PA" sz="3200" b="1">
                <a:solidFill>
                  <a:srgbClr val="FF0066"/>
                </a:solidFill>
                <a:cs typeface="Times New Roman" charset="0"/>
              </a:rPr>
              <a:t>CURACIÓN</a:t>
            </a:r>
            <a:r>
              <a:rPr lang="es-ES" sz="3200" b="1">
                <a:solidFill>
                  <a:srgbClr val="FF0066"/>
                </a:solidFill>
                <a:cs typeface="Times New Roman" charset="0"/>
              </a:rPr>
              <a:t>:</a:t>
            </a:r>
            <a:r>
              <a:rPr lang="es-ES">
                <a:cs typeface="Times New Roman" charset="0"/>
              </a:rPr>
              <a:t> 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48700" cy="5181600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s-ES" sz="2800" b="1">
                <a:solidFill>
                  <a:srgbClr val="800000"/>
                </a:solidFill>
                <a:latin typeface="MS Reference Sans Serif" charset="0"/>
                <a:ea typeface="Arial Unicode MS" pitchFamily="34" charset="-128"/>
                <a:cs typeface="Arial Unicode MS" pitchFamily="34" charset="-128"/>
              </a:rPr>
              <a:t>CONTROL DEL PACIENTE INFECTADO Y ENFERMO</a:t>
            </a:r>
            <a:r>
              <a:rPr lang="es-ES" sz="2800" b="1">
                <a:solidFill>
                  <a:srgbClr val="000066"/>
                </a:solidFill>
                <a:latin typeface="MS Reference Sans Serif" charset="0"/>
                <a:ea typeface="Arial Unicode MS" pitchFamily="34" charset="-128"/>
                <a:cs typeface="Arial Unicode MS" pitchFamily="34" charset="-128"/>
              </a:rPr>
              <a:t>: </a:t>
            </a:r>
            <a:endParaRPr lang="es-PA" sz="2800" b="1">
              <a:solidFill>
                <a:srgbClr val="000066"/>
              </a:solidFill>
              <a:latin typeface="MS Reference Sans Serif" charset="0"/>
              <a:ea typeface="Arial Unicode MS" pitchFamily="34" charset="-128"/>
              <a:cs typeface="Arial Unicode MS" pitchFamily="34" charset="-128"/>
            </a:endParaRPr>
          </a:p>
          <a:p>
            <a:pPr algn="just">
              <a:lnSpc>
                <a:spcPct val="90000"/>
              </a:lnSpc>
            </a:pPr>
            <a:r>
              <a:rPr lang="es-ES" sz="2800" b="1">
                <a:solidFill>
                  <a:srgbClr val="000066"/>
                </a:solidFill>
                <a:latin typeface="MS Reference Sans Serif" charset="0"/>
                <a:ea typeface="Arial Unicode MS" pitchFamily="34" charset="-128"/>
                <a:cs typeface="Arial Unicode MS" pitchFamily="34" charset="-128"/>
              </a:rPr>
              <a:t>NOTIFICACIÓN OBLIGATORIA A LA AUTORIDAD DE SALUD</a:t>
            </a:r>
            <a:r>
              <a:rPr lang="es-PA" sz="2800" b="1">
                <a:solidFill>
                  <a:srgbClr val="000066"/>
                </a:solidFill>
                <a:latin typeface="MS Reference Sans Serif" charset="0"/>
                <a:ea typeface="Arial Unicode MS" pitchFamily="34" charset="-128"/>
                <a:cs typeface="Arial Unicode MS" pitchFamily="34" charset="-128"/>
              </a:rPr>
              <a:t>.</a:t>
            </a:r>
            <a:r>
              <a:rPr lang="es-ES" sz="2800" b="1">
                <a:solidFill>
                  <a:srgbClr val="000066"/>
                </a:solidFill>
                <a:latin typeface="MS Reference Sans Serif" charset="0"/>
                <a:ea typeface="Arial Unicode MS" pitchFamily="34" charset="-128"/>
                <a:cs typeface="Arial Unicode MS" pitchFamily="34" charset="-128"/>
              </a:rPr>
              <a:t> </a:t>
            </a:r>
            <a:endParaRPr lang="es-PA" sz="2800" b="1">
              <a:solidFill>
                <a:srgbClr val="000066"/>
              </a:solidFill>
              <a:latin typeface="MS Reference Sans Serif" charset="0"/>
              <a:ea typeface="Arial Unicode MS" pitchFamily="34" charset="-128"/>
              <a:cs typeface="Arial Unicode MS" pitchFamily="34" charset="-128"/>
            </a:endParaRPr>
          </a:p>
          <a:p>
            <a:pPr algn="just">
              <a:lnSpc>
                <a:spcPct val="90000"/>
              </a:lnSpc>
            </a:pPr>
            <a:r>
              <a:rPr lang="es-ES" sz="2800" b="1">
                <a:solidFill>
                  <a:srgbClr val="000066"/>
                </a:solidFill>
                <a:latin typeface="MS Reference Sans Serif" charset="0"/>
                <a:ea typeface="Arial Unicode MS" pitchFamily="34" charset="-128"/>
                <a:cs typeface="Arial Unicode MS" pitchFamily="34" charset="-128"/>
              </a:rPr>
              <a:t>AISLAMIENTO DEL PACIENTE</a:t>
            </a:r>
            <a:r>
              <a:rPr lang="es-PA" sz="2800" b="1">
                <a:solidFill>
                  <a:srgbClr val="000066"/>
                </a:solidFill>
                <a:latin typeface="MS Reference Sans Serif" charset="0"/>
                <a:ea typeface="Arial Unicode MS" pitchFamily="34" charset="-128"/>
                <a:cs typeface="Arial Unicode MS" pitchFamily="34" charset="-128"/>
              </a:rPr>
              <a:t>.</a:t>
            </a:r>
            <a:r>
              <a:rPr lang="es-ES" sz="2800" b="1">
                <a:solidFill>
                  <a:srgbClr val="000066"/>
                </a:solidFill>
                <a:latin typeface="MS Reference Sans Serif" charset="0"/>
                <a:ea typeface="Arial Unicode MS" pitchFamily="34" charset="-128"/>
                <a:cs typeface="Arial Unicode MS" pitchFamily="34" charset="-128"/>
              </a:rPr>
              <a:t> </a:t>
            </a:r>
            <a:endParaRPr lang="es-PA" sz="2800" b="1">
              <a:solidFill>
                <a:srgbClr val="000066"/>
              </a:solidFill>
              <a:latin typeface="MS Reference Sans Serif" charset="0"/>
              <a:ea typeface="Arial Unicode MS" pitchFamily="34" charset="-128"/>
              <a:cs typeface="Arial Unicode MS" pitchFamily="34" charset="-128"/>
            </a:endParaRPr>
          </a:p>
          <a:p>
            <a:pPr algn="just">
              <a:lnSpc>
                <a:spcPct val="90000"/>
              </a:lnSpc>
            </a:pPr>
            <a:r>
              <a:rPr lang="es-ES" sz="2800" b="1">
                <a:solidFill>
                  <a:srgbClr val="000066"/>
                </a:solidFill>
                <a:latin typeface="MS Reference Sans Serif" charset="0"/>
                <a:ea typeface="Arial Unicode MS" pitchFamily="34" charset="-128"/>
                <a:cs typeface="Arial Unicode MS" pitchFamily="34" charset="-128"/>
              </a:rPr>
              <a:t>PRECAUCIONES CON EL MATERIAL DE DRENAJE Y SECRECIONES SI HAY LESIONES CON PUS. </a:t>
            </a:r>
            <a:endParaRPr lang="es-PA" sz="2800" b="1">
              <a:solidFill>
                <a:srgbClr val="000066"/>
              </a:solidFill>
              <a:latin typeface="MS Reference Sans Serif" charset="0"/>
              <a:ea typeface="Arial Unicode MS" pitchFamily="34" charset="-128"/>
              <a:cs typeface="Arial Unicode MS" pitchFamily="34" charset="-128"/>
            </a:endParaRPr>
          </a:p>
          <a:p>
            <a:pPr algn="just">
              <a:lnSpc>
                <a:spcPct val="90000"/>
              </a:lnSpc>
            </a:pPr>
            <a:r>
              <a:rPr lang="es-ES" sz="2800" b="1">
                <a:solidFill>
                  <a:srgbClr val="000066"/>
                </a:solidFill>
                <a:latin typeface="MS Reference Sans Serif" charset="0"/>
                <a:ea typeface="Arial Unicode MS" pitchFamily="34" charset="-128"/>
                <a:cs typeface="Arial Unicode MS" pitchFamily="34" charset="-128"/>
              </a:rPr>
              <a:t>EL TRATAMIENTO ES ESPECÍFICO CON RIFAMPICINA, DOXICILINA, ESTREPTOMICINA.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s-ES" sz="2800">
                <a:solidFill>
                  <a:srgbClr val="000000"/>
                </a:solidFill>
                <a:latin typeface="MS Reference Sans Serif" charset="0"/>
                <a:ea typeface="Arial Unicode MS" pitchFamily="34" charset="-128"/>
                <a:cs typeface="Arial Unicode MS" pitchFamily="34" charset="-128"/>
              </a:rPr>
              <a:t> </a:t>
            </a:r>
          </a:p>
          <a:p>
            <a:pPr>
              <a:lnSpc>
                <a:spcPct val="90000"/>
              </a:lnSpc>
            </a:pPr>
            <a:endParaRPr lang="es-ES" sz="280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r>
              <a:rPr lang="es-PA" sz="3200" b="1">
                <a:solidFill>
                  <a:srgbClr val="FF0066"/>
                </a:solidFill>
                <a:cs typeface="Times New Roman" charset="0"/>
              </a:rPr>
              <a:t>BRUCELOSIS </a:t>
            </a:r>
            <a:r>
              <a:rPr lang="es-ES" sz="3200" b="1">
                <a:solidFill>
                  <a:srgbClr val="FF0066"/>
                </a:solidFill>
                <a:cs typeface="Times New Roman" charset="0"/>
              </a:rPr>
              <a:t>LA PREVENCIÓN:</a:t>
            </a:r>
            <a:r>
              <a:rPr lang="es-ES">
                <a:cs typeface="Times New Roman" charset="0"/>
              </a:rPr>
              <a:t> 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801100" cy="51816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" sz="2800" b="1">
                <a:solidFill>
                  <a:srgbClr val="000066"/>
                </a:solidFill>
                <a:latin typeface="MS Reference Sans Serif" charset="0"/>
                <a:ea typeface="Arial Unicode MS" pitchFamily="34" charset="-128"/>
                <a:cs typeface="Arial Unicode MS" pitchFamily="34" charset="-128"/>
              </a:rPr>
              <a:t>CONSUMO DE LECHE PASTEURIZADA O HERVIDA.  </a:t>
            </a:r>
            <a:endParaRPr lang="es-PA" sz="2800" b="1">
              <a:solidFill>
                <a:srgbClr val="000066"/>
              </a:solidFill>
              <a:latin typeface="MS Reference Sans Serif" charset="0"/>
              <a:ea typeface="Arial Unicode MS" pitchFamily="34" charset="-128"/>
              <a:cs typeface="Arial Unicode MS" pitchFamily="34" charset="-128"/>
            </a:endParaRPr>
          </a:p>
          <a:p>
            <a:pPr algn="just">
              <a:lnSpc>
                <a:spcPct val="90000"/>
              </a:lnSpc>
            </a:pPr>
            <a:r>
              <a:rPr lang="es-ES" sz="2800" b="1">
                <a:solidFill>
                  <a:srgbClr val="000066"/>
                </a:solidFill>
                <a:latin typeface="MS Reference Sans Serif" charset="0"/>
                <a:ea typeface="Arial Unicode MS" pitchFamily="34" charset="-128"/>
                <a:cs typeface="Arial Unicode MS" pitchFamily="34" charset="-128"/>
              </a:rPr>
              <a:t>LOS ANIMALES DIAGNOSTICADOS SE ELIMINAN O SE TRATAN Y, LAS ESPECIES QUE SON SUSCEPTIBLES SE VACUNAN.  </a:t>
            </a:r>
            <a:endParaRPr lang="es-PA" sz="2800" b="1">
              <a:solidFill>
                <a:srgbClr val="000066"/>
              </a:solidFill>
              <a:latin typeface="MS Reference Sans Serif" charset="0"/>
              <a:ea typeface="Arial Unicode MS" pitchFamily="34" charset="-128"/>
              <a:cs typeface="Arial Unicode MS" pitchFamily="34" charset="-128"/>
            </a:endParaRPr>
          </a:p>
          <a:p>
            <a:pPr algn="just">
              <a:lnSpc>
                <a:spcPct val="90000"/>
              </a:lnSpc>
            </a:pPr>
            <a:r>
              <a:rPr lang="es-ES" sz="2800" b="1">
                <a:solidFill>
                  <a:srgbClr val="000066"/>
                </a:solidFill>
                <a:latin typeface="MS Reference Sans Serif" charset="0"/>
                <a:ea typeface="Arial Unicode MS" pitchFamily="34" charset="-128"/>
                <a:cs typeface="Arial Unicode MS" pitchFamily="34" charset="-128"/>
              </a:rPr>
              <a:t>LOS RECINTOS DE GANADO INSTALARLOS LEJOS DEL CASCO URBANO Y MANTENERLOS DEBIDAMENTE SANEADOS.  </a:t>
            </a:r>
            <a:endParaRPr lang="es-PA" sz="2800" b="1">
              <a:solidFill>
                <a:srgbClr val="000066"/>
              </a:solidFill>
              <a:latin typeface="MS Reference Sans Serif" charset="0"/>
              <a:ea typeface="Arial Unicode MS" pitchFamily="34" charset="-128"/>
              <a:cs typeface="Arial Unicode MS" pitchFamily="34" charset="-128"/>
            </a:endParaRPr>
          </a:p>
          <a:p>
            <a:pPr algn="just">
              <a:lnSpc>
                <a:spcPct val="90000"/>
              </a:lnSpc>
            </a:pPr>
            <a:r>
              <a:rPr lang="es-ES" sz="2800" b="1">
                <a:solidFill>
                  <a:srgbClr val="000066"/>
                </a:solidFill>
                <a:latin typeface="MS Reference Sans Serif" charset="0"/>
                <a:ea typeface="Arial Unicode MS" pitchFamily="34" charset="-128"/>
                <a:cs typeface="Arial Unicode MS" pitchFamily="34" charset="-128"/>
              </a:rPr>
              <a:t>AL PERSONAL EXPUESTO </a:t>
            </a:r>
            <a:r>
              <a:rPr lang="es-PA" sz="2800" b="1">
                <a:solidFill>
                  <a:srgbClr val="000066"/>
                </a:solidFill>
                <a:latin typeface="MS Reference Sans Serif" charset="0"/>
                <a:ea typeface="Arial Unicode MS" pitchFamily="34" charset="-128"/>
                <a:cs typeface="Arial Unicode MS" pitchFamily="34" charset="-128"/>
              </a:rPr>
              <a:t>EDUCAR</a:t>
            </a:r>
            <a:r>
              <a:rPr lang="es-ES" sz="2800" b="1">
                <a:solidFill>
                  <a:srgbClr val="000066"/>
                </a:solidFill>
                <a:latin typeface="MS Reference Sans Serif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PA" sz="2800" b="1">
                <a:solidFill>
                  <a:srgbClr val="000066"/>
                </a:solidFill>
                <a:latin typeface="MS Reference Sans Serif" charset="0"/>
                <a:ea typeface="Arial Unicode MS" pitchFamily="34" charset="-128"/>
                <a:cs typeface="Arial Unicode MS" pitchFamily="34" charset="-128"/>
              </a:rPr>
              <a:t>EN</a:t>
            </a:r>
            <a:r>
              <a:rPr lang="es-ES" sz="2800" b="1">
                <a:solidFill>
                  <a:srgbClr val="000066"/>
                </a:solidFill>
                <a:latin typeface="MS Reference Sans Serif" charset="0"/>
                <a:ea typeface="Arial Unicode MS" pitchFamily="34" charset="-128"/>
                <a:cs typeface="Arial Unicode MS" pitchFamily="34" charset="-128"/>
              </a:rPr>
              <a:t>  HIGIENE PERSONAL Y EL USO DE GUANTES AL MANIPULAR ALIMENTOS Y RESTOS DE ANIMALES</a:t>
            </a:r>
            <a:r>
              <a:rPr lang="es-PA" sz="2800" b="1">
                <a:solidFill>
                  <a:srgbClr val="000066"/>
                </a:solidFill>
                <a:latin typeface="MS Reference Sans Serif" charset="0"/>
                <a:ea typeface="Arial Unicode MS" pitchFamily="34" charset="-128"/>
                <a:cs typeface="Arial Unicode MS" pitchFamily="34" charset="-128"/>
              </a:rPr>
              <a:t>.</a:t>
            </a:r>
            <a:r>
              <a:rPr lang="es-ES">
                <a:solidFill>
                  <a:srgbClr val="000000"/>
                </a:solidFill>
                <a:latin typeface="MS Reference Sans Serif" charset="0"/>
                <a:ea typeface="Arial Unicode MS" pitchFamily="34" charset="-128"/>
                <a:cs typeface="Arial Unicode MS" pitchFamily="34" charset="-128"/>
              </a:rPr>
              <a:t>   </a:t>
            </a:r>
          </a:p>
          <a:p>
            <a:pPr>
              <a:lnSpc>
                <a:spcPct val="90000"/>
              </a:lnSpc>
            </a:pPr>
            <a:endParaRPr lang="es-E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r>
              <a:rPr lang="es-PA" sz="3200" b="1">
                <a:solidFill>
                  <a:srgbClr val="FF0066"/>
                </a:solidFill>
                <a:cs typeface="Times New Roman" charset="0"/>
              </a:rPr>
              <a:t>BRUCELOSIS </a:t>
            </a:r>
            <a:r>
              <a:rPr lang="es-ES" sz="3200" b="1">
                <a:solidFill>
                  <a:srgbClr val="FF0066"/>
                </a:solidFill>
                <a:cs typeface="Times New Roman" charset="0"/>
              </a:rPr>
              <a:t>LA PREVENCIÓN:</a:t>
            </a:r>
            <a:r>
              <a:rPr lang="es-ES">
                <a:cs typeface="Times New Roman" charset="0"/>
              </a:rPr>
              <a:t> 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181600"/>
          </a:xfrm>
        </p:spPr>
        <p:txBody>
          <a:bodyPr/>
          <a:lstStyle/>
          <a:p>
            <a:pPr algn="just"/>
            <a:r>
              <a:rPr lang="es-ES" sz="2400" b="1">
                <a:solidFill>
                  <a:srgbClr val="000066"/>
                </a:solidFill>
                <a:latin typeface="MS Reference Sans Serif" charset="0"/>
                <a:ea typeface="Arial Unicode MS" pitchFamily="34" charset="-128"/>
                <a:cs typeface="Arial Unicode MS" pitchFamily="34" charset="-128"/>
              </a:rPr>
              <a:t>VIGILANCIA DE LOS QUESOS Y LA LECHE.  </a:t>
            </a:r>
            <a:endParaRPr lang="es-PA" sz="2400" b="1">
              <a:solidFill>
                <a:srgbClr val="000066"/>
              </a:solidFill>
              <a:latin typeface="MS Reference Sans Serif" charset="0"/>
              <a:ea typeface="Arial Unicode MS" pitchFamily="34" charset="-128"/>
              <a:cs typeface="Arial Unicode MS" pitchFamily="34" charset="-128"/>
            </a:endParaRPr>
          </a:p>
          <a:p>
            <a:pPr algn="just"/>
            <a:r>
              <a:rPr lang="es-ES" sz="2400" b="1">
                <a:solidFill>
                  <a:srgbClr val="000066"/>
                </a:solidFill>
                <a:latin typeface="MS Reference Sans Serif" charset="0"/>
                <a:ea typeface="Arial Unicode MS" pitchFamily="34" charset="-128"/>
                <a:cs typeface="Arial Unicode MS" pitchFamily="34" charset="-128"/>
              </a:rPr>
              <a:t>LA VIGILANCIA SOBRE LA POBLACIÓN EXPUESTA: PASTORES, MOZOS DE CUADRA, LECHEROS, VAQUEROS, VETERINARIOS, MATARIFES, MOZOS DE GRANJA, ETC. </a:t>
            </a:r>
            <a:endParaRPr lang="es-PA" sz="2400" b="1">
              <a:solidFill>
                <a:srgbClr val="000066"/>
              </a:solidFill>
              <a:latin typeface="MS Reference Sans Serif" charset="0"/>
              <a:ea typeface="Arial Unicode MS" pitchFamily="34" charset="-128"/>
              <a:cs typeface="Arial Unicode MS" pitchFamily="34" charset="-128"/>
            </a:endParaRPr>
          </a:p>
          <a:p>
            <a:pPr algn="just"/>
            <a:r>
              <a:rPr lang="es-ES" sz="2400" b="1">
                <a:solidFill>
                  <a:srgbClr val="000066"/>
                </a:solidFill>
                <a:latin typeface="MS Reference Sans Serif" charset="0"/>
                <a:ea typeface="Arial Unicode MS" pitchFamily="34" charset="-128"/>
                <a:cs typeface="Arial Unicode MS" pitchFamily="34" charset="-128"/>
              </a:rPr>
              <a:t>EL CONTAGIO ES CINCO (5) VECES MAS FRECUENTE POR PIEL QUE POR VÍA DIGESTIVA. </a:t>
            </a:r>
            <a:endParaRPr lang="es-PA" sz="2400" b="1">
              <a:solidFill>
                <a:srgbClr val="000066"/>
              </a:solidFill>
              <a:latin typeface="MS Reference Sans Serif" charset="0"/>
              <a:ea typeface="Arial Unicode MS" pitchFamily="34" charset="-128"/>
              <a:cs typeface="Arial Unicode MS" pitchFamily="34" charset="-128"/>
            </a:endParaRPr>
          </a:p>
          <a:p>
            <a:pPr algn="just"/>
            <a:r>
              <a:rPr lang="es-ES" sz="2400" b="1">
                <a:solidFill>
                  <a:srgbClr val="000066"/>
                </a:solidFill>
                <a:latin typeface="MS Reference Sans Serif" charset="0"/>
                <a:ea typeface="Arial Unicode MS" pitchFamily="34" charset="-128"/>
                <a:cs typeface="Arial Unicode MS" pitchFamily="34" charset="-128"/>
              </a:rPr>
              <a:t>VACUNACIÓN DE LA POBLACIÓN QUE TRABAJA EXPUESTA AL RIESGO DE CONTRAER LA ENFERMEDAD.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81100" y="609600"/>
            <a:ext cx="6667500" cy="609600"/>
          </a:xfrm>
        </p:spPr>
        <p:txBody>
          <a:bodyPr/>
          <a:lstStyle/>
          <a:p>
            <a:r>
              <a:rPr lang="es-PA" b="1">
                <a:solidFill>
                  <a:srgbClr val="990000"/>
                </a:solidFill>
              </a:rPr>
              <a:t>RIESGOS BIOLÓGICOS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5334000"/>
          </a:xfrm>
        </p:spPr>
        <p:txBody>
          <a:bodyPr/>
          <a:lstStyle/>
          <a:p>
            <a:r>
              <a:rPr lang="es-PA" b="1">
                <a:solidFill>
                  <a:srgbClr val="800000"/>
                </a:solidFill>
              </a:rPr>
              <a:t>4. </a:t>
            </a:r>
            <a:r>
              <a:rPr lang="es-ES" b="1">
                <a:solidFill>
                  <a:srgbClr val="800000"/>
                </a:solidFill>
                <a:cs typeface="Times New Roman" charset="0"/>
              </a:rPr>
              <a:t>LEPTOSPIROSIS:</a:t>
            </a:r>
            <a:r>
              <a:rPr lang="es-ES" b="1">
                <a:solidFill>
                  <a:srgbClr val="003366"/>
                </a:solidFill>
              </a:rPr>
              <a:t> </a:t>
            </a:r>
            <a:endParaRPr lang="es-PA" b="1">
              <a:solidFill>
                <a:srgbClr val="003366"/>
              </a:solidFill>
            </a:endParaRPr>
          </a:p>
          <a:p>
            <a:r>
              <a:rPr lang="es-ES" b="1">
                <a:solidFill>
                  <a:srgbClr val="003366"/>
                </a:solidFill>
                <a:cs typeface="Times New Roman" charset="0"/>
              </a:rPr>
              <a:t>LA LEPTOSPIRA INTERROGANS Y SU SEROTIPO</a:t>
            </a:r>
            <a:r>
              <a:rPr lang="es-PA" b="1">
                <a:solidFill>
                  <a:srgbClr val="003366"/>
                </a:solidFill>
                <a:cs typeface="Times New Roman" charset="0"/>
              </a:rPr>
              <a:t>:</a:t>
            </a:r>
            <a:r>
              <a:rPr lang="es-ES" b="1">
                <a:solidFill>
                  <a:srgbClr val="003366"/>
                </a:solidFill>
                <a:cs typeface="Times New Roman" charset="0"/>
              </a:rPr>
              <a:t> </a:t>
            </a:r>
            <a:endParaRPr lang="es-PA" b="1">
              <a:solidFill>
                <a:srgbClr val="003366"/>
              </a:solidFill>
              <a:cs typeface="Times New Roman" charset="0"/>
            </a:endParaRPr>
          </a:p>
          <a:p>
            <a:r>
              <a:rPr lang="es-ES" sz="2800" b="1">
                <a:solidFill>
                  <a:srgbClr val="003366"/>
                </a:solidFill>
                <a:cs typeface="Times New Roman" charset="0"/>
              </a:rPr>
              <a:t>L. ICTEROHEMORRÁGICA</a:t>
            </a:r>
            <a:r>
              <a:rPr lang="es-ES" b="1">
                <a:solidFill>
                  <a:srgbClr val="003366"/>
                </a:solidFill>
                <a:cs typeface="Times New Roman" charset="0"/>
              </a:rPr>
              <a:t> </a:t>
            </a:r>
            <a:r>
              <a:rPr lang="es-ES" sz="2800" b="1">
                <a:solidFill>
                  <a:srgbClr val="003366"/>
                </a:solidFill>
                <a:cs typeface="Times New Roman" charset="0"/>
              </a:rPr>
              <a:t>OCASIONA LA</a:t>
            </a:r>
            <a:r>
              <a:rPr lang="es-ES" b="1">
                <a:solidFill>
                  <a:srgbClr val="003366"/>
                </a:solidFill>
                <a:cs typeface="Times New Roman" charset="0"/>
              </a:rPr>
              <a:t> “ENFERMEDAD DE WEIL”</a:t>
            </a:r>
            <a:r>
              <a:rPr lang="es-PA" b="1">
                <a:solidFill>
                  <a:srgbClr val="003366"/>
                </a:solidFill>
                <a:cs typeface="Times New Roman" charset="0"/>
              </a:rPr>
              <a:t>.</a:t>
            </a:r>
            <a:r>
              <a:rPr lang="es-ES">
                <a:cs typeface="Times New Roman" charset="0"/>
              </a:rPr>
              <a:t> </a:t>
            </a:r>
            <a:endParaRPr lang="es-PA">
              <a:cs typeface="Times New Roman" charset="0"/>
            </a:endParaRPr>
          </a:p>
          <a:p>
            <a:pPr algn="just"/>
            <a:r>
              <a:rPr lang="es-ES" sz="2800" b="1">
                <a:solidFill>
                  <a:srgbClr val="800000"/>
                </a:solidFill>
                <a:cs typeface="Times New Roman" charset="0"/>
              </a:rPr>
              <a:t>POBLACIÓN EXPUESTA:</a:t>
            </a:r>
            <a:r>
              <a:rPr lang="es-ES" sz="2800" b="1">
                <a:solidFill>
                  <a:srgbClr val="003366"/>
                </a:solidFill>
                <a:cs typeface="Times New Roman" charset="0"/>
              </a:rPr>
              <a:t> </a:t>
            </a:r>
            <a:endParaRPr lang="es-PA" sz="2800" b="1">
              <a:solidFill>
                <a:srgbClr val="003366"/>
              </a:solidFill>
              <a:cs typeface="Times New Roman" charset="0"/>
            </a:endParaRPr>
          </a:p>
          <a:p>
            <a:pPr algn="just">
              <a:buFont typeface="Wingdings" pitchFamily="2" charset="2"/>
              <a:buAutoNum type="arabicPeriod"/>
            </a:pPr>
            <a:r>
              <a:rPr lang="es-ES" sz="2800" b="1">
                <a:solidFill>
                  <a:srgbClr val="003366"/>
                </a:solidFill>
                <a:cs typeface="Times New Roman" charset="0"/>
              </a:rPr>
              <a:t>PASTORES, MOZOS DE CUADRA, LECHEROS, MATARIFES, VAQUEROS, VETERINARIOS, MOZOS DE GRANJA</a:t>
            </a:r>
            <a:r>
              <a:rPr lang="es-PA" sz="2800" b="1">
                <a:solidFill>
                  <a:srgbClr val="003366"/>
                </a:solidFill>
                <a:cs typeface="Times New Roman" charset="0"/>
              </a:rPr>
              <a:t>, AGRICULTORES, LABORATORISTAS, OTROS.</a:t>
            </a:r>
            <a:r>
              <a:rPr lang="es-ES" sz="2400" b="1">
                <a:cs typeface="Times New Roman" charset="0"/>
              </a:rPr>
              <a:t> </a:t>
            </a:r>
            <a:r>
              <a:rPr lang="es-ES">
                <a:cs typeface="Times New Roman" charset="0"/>
              </a:rPr>
              <a:t> </a:t>
            </a:r>
          </a:p>
          <a:p>
            <a:endParaRPr lang="es-ES">
              <a:cs typeface="Times New Roman" charset="0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1100" y="609600"/>
            <a:ext cx="6667500" cy="381000"/>
          </a:xfrm>
        </p:spPr>
        <p:txBody>
          <a:bodyPr/>
          <a:lstStyle/>
          <a:p>
            <a:r>
              <a:rPr lang="es-PA" b="1">
                <a:solidFill>
                  <a:srgbClr val="990000"/>
                </a:solidFill>
              </a:rPr>
              <a:t>RIESGOS BIOLÓGICOS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PA" b="1">
                <a:solidFill>
                  <a:srgbClr val="800000"/>
                </a:solidFill>
              </a:rPr>
              <a:t>4. </a:t>
            </a:r>
            <a:r>
              <a:rPr lang="es-ES" b="1">
                <a:solidFill>
                  <a:srgbClr val="800000"/>
                </a:solidFill>
                <a:cs typeface="Times New Roman" charset="0"/>
              </a:rPr>
              <a:t>LEPTOSPIROSIS:</a:t>
            </a:r>
            <a:r>
              <a:rPr lang="es-ES" b="1">
                <a:solidFill>
                  <a:srgbClr val="003366"/>
                </a:solidFill>
              </a:rPr>
              <a:t> </a:t>
            </a:r>
            <a:endParaRPr lang="es-PA" b="1">
              <a:solidFill>
                <a:srgbClr val="003366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s-ES" sz="2800" b="1">
                <a:solidFill>
                  <a:srgbClr val="000066"/>
                </a:solidFill>
                <a:cs typeface="Times New Roman" charset="0"/>
              </a:rPr>
              <a:t>RESERVORIO: </a:t>
            </a:r>
            <a:r>
              <a:rPr lang="es-ES" sz="2400" b="1">
                <a:solidFill>
                  <a:srgbClr val="800000"/>
                </a:solidFill>
                <a:cs typeface="Times New Roman" charset="0"/>
              </a:rPr>
              <a:t>ANIMALES SALVAJES Y DOMÉSTICOS</a:t>
            </a:r>
            <a:r>
              <a:rPr lang="es-PA" sz="2400" b="1">
                <a:solidFill>
                  <a:srgbClr val="800000"/>
                </a:solidFill>
                <a:cs typeface="Times New Roman" charset="0"/>
              </a:rPr>
              <a:t>:</a:t>
            </a:r>
            <a:r>
              <a:rPr lang="es-ES" sz="2400" b="1">
                <a:solidFill>
                  <a:srgbClr val="800000"/>
                </a:solidFill>
                <a:cs typeface="Times New Roman" charset="0"/>
              </a:rPr>
              <a:t>  LA RATA GRIS, EL RESERVORIO MÁS IMPORTANTE DE LA (ICTEROHEMORRÁGICA) EL PERRO (CANICOLA), EL CERDO (PAMONA), EL GANADO BOVINO (HARDJO), LOS MAPACHES (AUTOMNALIS) Y OTROS ANIMALES DOMÉSTICOS, EL MÚRIDO (MAMÍFERO ROEDOR)</a:t>
            </a:r>
            <a:r>
              <a:rPr lang="es-PA" sz="2400" b="1">
                <a:solidFill>
                  <a:srgbClr val="800000"/>
                </a:solidFill>
                <a:cs typeface="Times New Roman" charset="0"/>
              </a:rPr>
              <a:t>.</a:t>
            </a:r>
            <a:r>
              <a:rPr lang="es-ES" sz="2400" b="1">
                <a:solidFill>
                  <a:srgbClr val="800000"/>
                </a:solidFill>
                <a:cs typeface="Times New Roman" charset="0"/>
              </a:rPr>
              <a:t> </a:t>
            </a:r>
            <a:endParaRPr lang="es-PA" sz="2400" b="1">
              <a:solidFill>
                <a:srgbClr val="800000"/>
              </a:solidFill>
              <a:cs typeface="Times New Roman" charset="0"/>
            </a:endParaRPr>
          </a:p>
          <a:p>
            <a:pPr algn="just">
              <a:lnSpc>
                <a:spcPct val="90000"/>
              </a:lnSpc>
            </a:pPr>
            <a:r>
              <a:rPr lang="es-ES" sz="2400" b="1">
                <a:solidFill>
                  <a:srgbClr val="800000"/>
                </a:solidFill>
                <a:cs typeface="Times New Roman" charset="0"/>
              </a:rPr>
              <a:t>INFECTA</a:t>
            </a:r>
            <a:r>
              <a:rPr lang="es-PA" sz="2400" b="1">
                <a:solidFill>
                  <a:srgbClr val="800000"/>
                </a:solidFill>
                <a:cs typeface="Times New Roman" charset="0"/>
              </a:rPr>
              <a:t>N</a:t>
            </a:r>
            <a:r>
              <a:rPr lang="es-ES" sz="2400" b="1">
                <a:solidFill>
                  <a:srgbClr val="800000"/>
                </a:solidFill>
                <a:cs typeface="Times New Roman" charset="0"/>
              </a:rPr>
              <a:t> A</a:t>
            </a:r>
            <a:r>
              <a:rPr lang="es-PA" sz="2400" b="1">
                <a:solidFill>
                  <a:srgbClr val="800000"/>
                </a:solidFill>
                <a:cs typeface="Times New Roman" charset="0"/>
              </a:rPr>
              <a:t> LA </a:t>
            </a:r>
            <a:r>
              <a:rPr lang="es-ES" sz="2400" b="1">
                <a:solidFill>
                  <a:srgbClr val="800000"/>
                </a:solidFill>
                <a:cs typeface="Times New Roman" charset="0"/>
              </a:rPr>
              <a:t>GENTE A TRAVÉS DE LA ORINA, QUE PENETRA EN EL HOMBRE POR LA PIEL LESIONADA, MUCOSA ORAL, NASAL Y CONJUNTIVAL.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6330950" cy="639763"/>
          </a:xfrm>
        </p:spPr>
        <p:txBody>
          <a:bodyPr/>
          <a:lstStyle/>
          <a:p>
            <a:r>
              <a:rPr lang="es-PA" sz="2000" b="1">
                <a:solidFill>
                  <a:srgbClr val="800000"/>
                </a:solidFill>
                <a:latin typeface="Arial Black" pitchFamily="34" charset="0"/>
              </a:rPr>
              <a:t>CICLO BIOLOGICO  ANOFELES/PLASMODIUM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2576513" y="2157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2576513" y="2157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pic>
        <p:nvPicPr>
          <p:cNvPr id="17413" name="Picture 5" descr="C:\WINDOWS\TEMP\t073615a.bmp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8486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1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801100" cy="5867400"/>
          </a:xfrm>
        </p:spPr>
        <p:txBody>
          <a:bodyPr/>
          <a:lstStyle/>
          <a:p>
            <a:r>
              <a:rPr lang="es-PA" sz="2800" b="1">
                <a:solidFill>
                  <a:srgbClr val="6600CC"/>
                </a:solidFill>
              </a:rPr>
              <a:t>AGENTE PRODUCTOR DE LA MALARIA</a:t>
            </a:r>
            <a:endParaRPr lang="es-ES" sz="2800" b="1">
              <a:solidFill>
                <a:srgbClr val="6600CC"/>
              </a:solidFill>
            </a:endParaRP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6477000" y="58674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A" sz="1400" b="1">
                <a:latin typeface="Arial" charset="0"/>
              </a:rPr>
              <a:t>Merozoitos</a:t>
            </a:r>
            <a:endParaRPr lang="es-ES" sz="1400" b="1">
              <a:latin typeface="Arial" charset="0"/>
            </a:endParaRP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4648200" y="6096000"/>
            <a:ext cx="3200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A" sz="1400" b="1">
                <a:latin typeface="Arial" charset="0"/>
              </a:rPr>
              <a:t>Gametos Masculinos y  Femeninos</a:t>
            </a:r>
            <a:endParaRPr lang="es-ES" sz="1400" b="1">
              <a:latin typeface="Arial" charset="0"/>
            </a:endParaRPr>
          </a:p>
        </p:txBody>
      </p:sp>
      <p:sp>
        <p:nvSpPr>
          <p:cNvPr id="17417" name="AutoShape 9"/>
          <p:cNvSpPr>
            <a:spLocks noChangeArrowheads="1"/>
          </p:cNvSpPr>
          <p:nvPr/>
        </p:nvSpPr>
        <p:spPr bwMode="auto">
          <a:xfrm>
            <a:off x="4343400" y="6096000"/>
            <a:ext cx="304800" cy="228600"/>
          </a:xfrm>
          <a:prstGeom prst="lef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620838" y="792163"/>
            <a:ext cx="6297612" cy="838200"/>
          </a:xfrm>
        </p:spPr>
        <p:txBody>
          <a:bodyPr/>
          <a:lstStyle/>
          <a:p>
            <a:r>
              <a:rPr lang="es-PA" sz="2800" b="1">
                <a:solidFill>
                  <a:srgbClr val="990000"/>
                </a:solidFill>
              </a:rPr>
              <a:t>RIESGOS BIOLÓGICOS</a:t>
            </a:r>
            <a:br>
              <a:rPr lang="es-PA" sz="2800" b="1">
                <a:solidFill>
                  <a:srgbClr val="990000"/>
                </a:solidFill>
              </a:rPr>
            </a:br>
            <a:r>
              <a:rPr lang="es-PA" sz="2800" b="1">
                <a:solidFill>
                  <a:srgbClr val="990000"/>
                </a:solidFill>
              </a:rPr>
              <a:t> </a:t>
            </a:r>
            <a:r>
              <a:rPr lang="es-PA" sz="2800" b="1">
                <a:solidFill>
                  <a:srgbClr val="000066"/>
                </a:solidFill>
              </a:rPr>
              <a:t>RATA GRIS o PARDA o COMÚN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524000"/>
            <a:ext cx="7772400" cy="5029200"/>
          </a:xfrm>
        </p:spPr>
        <p:txBody>
          <a:bodyPr/>
          <a:lstStyle/>
          <a:p>
            <a:pPr algn="ctr">
              <a:buFontTx/>
              <a:buNone/>
            </a:pPr>
            <a:endParaRPr lang="es-PA" sz="3600" b="1">
              <a:solidFill>
                <a:srgbClr val="000066"/>
              </a:solidFill>
            </a:endParaRPr>
          </a:p>
          <a:p>
            <a:pPr algn="ctr">
              <a:buFontTx/>
              <a:buNone/>
            </a:pPr>
            <a:endParaRPr lang="es-ES" sz="3600" b="1">
              <a:solidFill>
                <a:srgbClr val="000066"/>
              </a:solidFill>
            </a:endParaRPr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2914650" y="2471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115717" name="Rectangle 5"/>
          <p:cNvSpPr>
            <a:spLocks noChangeArrowheads="1"/>
          </p:cNvSpPr>
          <p:nvPr/>
        </p:nvSpPr>
        <p:spPr bwMode="auto">
          <a:xfrm>
            <a:off x="2914650" y="2471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pic>
        <p:nvPicPr>
          <p:cNvPr id="11571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50"/>
          <a:stretch>
            <a:fillRect/>
          </a:stretch>
        </p:blipFill>
        <p:spPr bwMode="auto">
          <a:xfrm>
            <a:off x="1524000" y="1600200"/>
            <a:ext cx="6629400" cy="496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4F3D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3329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81100" y="609600"/>
            <a:ext cx="6667500" cy="609600"/>
          </a:xfrm>
        </p:spPr>
        <p:txBody>
          <a:bodyPr/>
          <a:lstStyle/>
          <a:p>
            <a:r>
              <a:rPr lang="es-PA" b="1">
                <a:solidFill>
                  <a:srgbClr val="990000"/>
                </a:solidFill>
              </a:rPr>
              <a:t>RIESGOS BIOLÓGICOS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5334000"/>
          </a:xfrm>
        </p:spPr>
        <p:txBody>
          <a:bodyPr/>
          <a:lstStyle/>
          <a:p>
            <a:r>
              <a:rPr lang="es-PA" b="1">
                <a:solidFill>
                  <a:srgbClr val="800000"/>
                </a:solidFill>
              </a:rPr>
              <a:t>4. </a:t>
            </a:r>
            <a:r>
              <a:rPr lang="es-ES" b="1">
                <a:solidFill>
                  <a:srgbClr val="800000"/>
                </a:solidFill>
                <a:cs typeface="Times New Roman" charset="0"/>
              </a:rPr>
              <a:t>LEPTOSPIROSIS:</a:t>
            </a:r>
            <a:r>
              <a:rPr lang="es-ES" b="1">
                <a:solidFill>
                  <a:srgbClr val="003366"/>
                </a:solidFill>
              </a:rPr>
              <a:t> </a:t>
            </a:r>
            <a:endParaRPr lang="es-PA" b="1">
              <a:solidFill>
                <a:srgbClr val="003366"/>
              </a:solidFill>
            </a:endParaRPr>
          </a:p>
          <a:p>
            <a:pPr algn="just"/>
            <a:r>
              <a:rPr lang="es-ES" b="1">
                <a:solidFill>
                  <a:srgbClr val="800000"/>
                </a:solidFill>
                <a:cs typeface="Times New Roman" charset="0"/>
              </a:rPr>
              <a:t>CUADRO CLÍNICO</a:t>
            </a:r>
            <a:r>
              <a:rPr lang="es-PA" b="1">
                <a:solidFill>
                  <a:srgbClr val="800000"/>
                </a:solidFill>
                <a:cs typeface="Times New Roman" charset="0"/>
              </a:rPr>
              <a:t>(</a:t>
            </a:r>
            <a:r>
              <a:rPr lang="es-PA" b="1">
                <a:solidFill>
                  <a:srgbClr val="800000"/>
                </a:solidFill>
                <a:cs typeface="Times New Roman" charset="0"/>
                <a:sym typeface="Wingdings" pitchFamily="2" charset="2"/>
              </a:rPr>
              <a:t>1)</a:t>
            </a:r>
            <a:r>
              <a:rPr lang="es-ES" b="1">
                <a:cs typeface="Times New Roman" charset="0"/>
              </a:rPr>
              <a:t>  </a:t>
            </a:r>
            <a:r>
              <a:rPr lang="es-ES" b="1">
                <a:solidFill>
                  <a:srgbClr val="000066"/>
                </a:solidFill>
                <a:cs typeface="Times New Roman" charset="0"/>
              </a:rPr>
              <a:t>ES UNA ENFERMEDAD DE NOTIFICACIÓN OBLIGATORIA  INMEDIATA E INDIVIDUAL, OCASIONA FIEBRE, CEFALALGIA, MIALGIAS, POLIARTRALGIAS, CONJUNTIVITIS Y A VECES MENINGISMO, ICTERICIA Y HEMORRAGIAS (DEL T</a:t>
            </a:r>
            <a:r>
              <a:rPr lang="es-PA" b="1">
                <a:solidFill>
                  <a:srgbClr val="000066"/>
                </a:solidFill>
                <a:cs typeface="Times New Roman" charset="0"/>
              </a:rPr>
              <a:t>.</a:t>
            </a:r>
            <a:r>
              <a:rPr lang="es-ES" b="1">
                <a:solidFill>
                  <a:srgbClr val="000066"/>
                </a:solidFill>
                <a:cs typeface="Times New Roman" charset="0"/>
              </a:rPr>
              <a:t>G</a:t>
            </a:r>
            <a:r>
              <a:rPr lang="es-PA" b="1">
                <a:solidFill>
                  <a:srgbClr val="000066"/>
                </a:solidFill>
                <a:cs typeface="Times New Roman" charset="0"/>
              </a:rPr>
              <a:t>.</a:t>
            </a:r>
            <a:r>
              <a:rPr lang="es-ES" b="1">
                <a:solidFill>
                  <a:srgbClr val="000066"/>
                </a:solidFill>
                <a:cs typeface="Times New Roman" charset="0"/>
              </a:rPr>
              <a:t>I</a:t>
            </a:r>
            <a:r>
              <a:rPr lang="es-PA" b="1">
                <a:solidFill>
                  <a:srgbClr val="000066"/>
                </a:solidFill>
                <a:cs typeface="Times New Roman" charset="0"/>
              </a:rPr>
              <a:t>.</a:t>
            </a:r>
            <a:r>
              <a:rPr lang="es-ES" b="1">
                <a:solidFill>
                  <a:srgbClr val="000066"/>
                </a:solidFill>
                <a:cs typeface="Times New Roman" charset="0"/>
              </a:rPr>
              <a:t>)</a:t>
            </a:r>
            <a:r>
              <a:rPr lang="es-PA" b="1">
                <a:solidFill>
                  <a:srgbClr val="000066"/>
                </a:solidFill>
                <a:cs typeface="Times New Roman" charset="0"/>
              </a:rPr>
              <a:t>.</a:t>
            </a:r>
            <a:r>
              <a:rPr lang="es-ES" b="1">
                <a:solidFill>
                  <a:srgbClr val="000066"/>
                </a:solidFill>
                <a:cs typeface="Times New Roman" charset="0"/>
              </a:rPr>
              <a:t> 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81100" y="609600"/>
            <a:ext cx="6667500" cy="609600"/>
          </a:xfrm>
        </p:spPr>
        <p:txBody>
          <a:bodyPr/>
          <a:lstStyle/>
          <a:p>
            <a:r>
              <a:rPr lang="es-PA" b="1">
                <a:solidFill>
                  <a:srgbClr val="990000"/>
                </a:solidFill>
              </a:rPr>
              <a:t>RIESGOS BIOLÓGICOS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5334000"/>
          </a:xfrm>
        </p:spPr>
        <p:txBody>
          <a:bodyPr/>
          <a:lstStyle/>
          <a:p>
            <a:r>
              <a:rPr lang="es-PA" b="1">
                <a:solidFill>
                  <a:srgbClr val="800000"/>
                </a:solidFill>
              </a:rPr>
              <a:t>4. </a:t>
            </a:r>
            <a:r>
              <a:rPr lang="es-ES" b="1">
                <a:solidFill>
                  <a:srgbClr val="800000"/>
                </a:solidFill>
                <a:cs typeface="Times New Roman" charset="0"/>
              </a:rPr>
              <a:t>LEPTOSPIROSIS:</a:t>
            </a:r>
            <a:r>
              <a:rPr lang="es-ES" b="1">
                <a:solidFill>
                  <a:srgbClr val="003366"/>
                </a:solidFill>
              </a:rPr>
              <a:t> </a:t>
            </a:r>
            <a:endParaRPr lang="es-PA" b="1">
              <a:solidFill>
                <a:srgbClr val="003366"/>
              </a:solidFill>
            </a:endParaRPr>
          </a:p>
          <a:p>
            <a:pPr algn="just"/>
            <a:r>
              <a:rPr lang="es-ES" b="1">
                <a:solidFill>
                  <a:srgbClr val="800000"/>
                </a:solidFill>
                <a:cs typeface="Times New Roman" charset="0"/>
              </a:rPr>
              <a:t>CUADRO CLÍNICO</a:t>
            </a:r>
            <a:r>
              <a:rPr lang="es-PA" b="1">
                <a:solidFill>
                  <a:srgbClr val="800000"/>
                </a:solidFill>
                <a:cs typeface="Times New Roman" charset="0"/>
              </a:rPr>
              <a:t>(2)</a:t>
            </a:r>
            <a:r>
              <a:rPr lang="es-ES" b="1">
                <a:solidFill>
                  <a:srgbClr val="800000"/>
                </a:solidFill>
                <a:cs typeface="Times New Roman" charset="0"/>
              </a:rPr>
              <a:t>:</a:t>
            </a:r>
            <a:r>
              <a:rPr lang="es-ES" b="1">
                <a:cs typeface="Times New Roman" charset="0"/>
              </a:rPr>
              <a:t> </a:t>
            </a:r>
            <a:r>
              <a:rPr lang="es-ES" b="1">
                <a:solidFill>
                  <a:srgbClr val="000066"/>
                </a:solidFill>
                <a:cs typeface="Times New Roman" charset="0"/>
              </a:rPr>
              <a:t>ANURIA U OLIGURIA Y/O PROTEINURIA, ARRITMIA E INSUFICIENCIA CARDIACA, EXANTEMAS, NAUSEAS VÓMITOS, CÓLICO ABDOMINAL, DIARREAS.  LA CURVA FEBRIL MANTIENE UNA FASE INICIAL DE CINCO A SEIS DÍAS Y, LUEGO OTRA MÁS BREVE CON LOS SÍNTOMAS MENÍNGEOS.  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81100" y="609600"/>
            <a:ext cx="6667500" cy="609600"/>
          </a:xfrm>
        </p:spPr>
        <p:txBody>
          <a:bodyPr/>
          <a:lstStyle/>
          <a:p>
            <a:r>
              <a:rPr lang="es-PA" b="1">
                <a:solidFill>
                  <a:srgbClr val="990000"/>
                </a:solidFill>
              </a:rPr>
              <a:t>RIESGOS BIOLÓGICOS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PA" b="1">
                <a:solidFill>
                  <a:srgbClr val="800000"/>
                </a:solidFill>
              </a:rPr>
              <a:t>4. </a:t>
            </a:r>
            <a:r>
              <a:rPr lang="es-ES" b="1">
                <a:solidFill>
                  <a:srgbClr val="800000"/>
                </a:solidFill>
                <a:cs typeface="Times New Roman" charset="0"/>
              </a:rPr>
              <a:t>LEPTOSPIROSIS:</a:t>
            </a:r>
            <a:r>
              <a:rPr lang="es-ES" b="1">
                <a:solidFill>
                  <a:srgbClr val="003366"/>
                </a:solidFill>
              </a:rPr>
              <a:t> </a:t>
            </a:r>
            <a:endParaRPr lang="es-PA" b="1">
              <a:solidFill>
                <a:srgbClr val="003366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s-ES" b="1">
                <a:solidFill>
                  <a:srgbClr val="800000"/>
                </a:solidFill>
                <a:cs typeface="Times New Roman" charset="0"/>
              </a:rPr>
              <a:t>CUADRO CLÍNICO</a:t>
            </a:r>
            <a:r>
              <a:rPr lang="es-PA" b="1">
                <a:solidFill>
                  <a:srgbClr val="800000"/>
                </a:solidFill>
                <a:cs typeface="Times New Roman" charset="0"/>
              </a:rPr>
              <a:t>(3)</a:t>
            </a:r>
            <a:r>
              <a:rPr lang="es-ES" b="1">
                <a:solidFill>
                  <a:srgbClr val="800000"/>
                </a:solidFill>
                <a:cs typeface="Times New Roman" charset="0"/>
              </a:rPr>
              <a:t>:</a:t>
            </a:r>
            <a:r>
              <a:rPr lang="es-ES" b="1">
                <a:cs typeface="Times New Roman" charset="0"/>
              </a:rPr>
              <a:t> </a:t>
            </a:r>
            <a:r>
              <a:rPr lang="es-ES" b="1">
                <a:solidFill>
                  <a:srgbClr val="000066"/>
                </a:solidFill>
                <a:cs typeface="Times New Roman" charset="0"/>
              </a:rPr>
              <a:t>EL 90% DE LOS CASOS SUELE PRESENTARSE COMO ENFERMEDAD ANICTÉRICA, Y SOLO UN 10% COMO ENFERMEDAD SEVERA CON ICTERICIA, DISFUNCIÓN RENAL Y MANIFESTACIONES DEL S</a:t>
            </a:r>
            <a:r>
              <a:rPr lang="es-PA" b="1">
                <a:solidFill>
                  <a:srgbClr val="000066"/>
                </a:solidFill>
                <a:cs typeface="Times New Roman" charset="0"/>
              </a:rPr>
              <a:t>.</a:t>
            </a:r>
            <a:r>
              <a:rPr lang="es-ES" b="1">
                <a:solidFill>
                  <a:srgbClr val="000066"/>
                </a:solidFill>
                <a:cs typeface="Times New Roman" charset="0"/>
              </a:rPr>
              <a:t>N</a:t>
            </a:r>
            <a:r>
              <a:rPr lang="es-PA" b="1">
                <a:solidFill>
                  <a:srgbClr val="000066"/>
                </a:solidFill>
                <a:cs typeface="Times New Roman" charset="0"/>
              </a:rPr>
              <a:t>.</a:t>
            </a:r>
            <a:r>
              <a:rPr lang="es-ES" b="1">
                <a:solidFill>
                  <a:srgbClr val="000066"/>
                </a:solidFill>
                <a:cs typeface="Times New Roman" charset="0"/>
              </a:rPr>
              <a:t>C</a:t>
            </a:r>
            <a:r>
              <a:rPr lang="es-PA" b="1">
                <a:solidFill>
                  <a:srgbClr val="000066"/>
                </a:solidFill>
                <a:cs typeface="Times New Roman" charset="0"/>
              </a:rPr>
              <a:t>.</a:t>
            </a:r>
            <a:r>
              <a:rPr lang="es-ES" b="1">
                <a:solidFill>
                  <a:srgbClr val="000066"/>
                </a:solidFill>
                <a:cs typeface="Times New Roman" charset="0"/>
              </a:rPr>
              <a:t> DEJA INMUNIDAD TIPO ESPECÍFICA.  CADA VARIANTE DE LEPTOSPIRA TIENE PREDILECCIÓN POR UN HUÉSPED CONCRETO. 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1100" y="609600"/>
            <a:ext cx="6667500" cy="609600"/>
          </a:xfrm>
        </p:spPr>
        <p:txBody>
          <a:bodyPr/>
          <a:lstStyle/>
          <a:p>
            <a:r>
              <a:rPr lang="es-PA" b="1">
                <a:solidFill>
                  <a:srgbClr val="990000"/>
                </a:solidFill>
              </a:rPr>
              <a:t>RIESGOS BIOLÓGICOS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7630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PA" b="1">
                <a:solidFill>
                  <a:srgbClr val="800000"/>
                </a:solidFill>
              </a:rPr>
              <a:t>4. </a:t>
            </a:r>
            <a:r>
              <a:rPr lang="es-ES" b="1">
                <a:solidFill>
                  <a:srgbClr val="800000"/>
                </a:solidFill>
                <a:cs typeface="Times New Roman" charset="0"/>
              </a:rPr>
              <a:t>LEPTOSPIROSIS:</a:t>
            </a:r>
            <a:r>
              <a:rPr lang="es-ES" b="1">
                <a:solidFill>
                  <a:srgbClr val="003366"/>
                </a:solidFill>
              </a:rPr>
              <a:t> </a:t>
            </a:r>
            <a:endParaRPr lang="es-PA" b="1">
              <a:solidFill>
                <a:srgbClr val="003366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s-ES" sz="2800" b="1">
                <a:solidFill>
                  <a:srgbClr val="800000"/>
                </a:solidFill>
                <a:cs typeface="Times New Roman" charset="0"/>
              </a:rPr>
              <a:t>LA LEPTOSPIRA INTERROGANS Y SU SEROTIPO L. ICTEROHEMORRÁGICA</a:t>
            </a:r>
            <a:r>
              <a:rPr lang="es-PA" sz="2800" b="1">
                <a:solidFill>
                  <a:srgbClr val="800000"/>
                </a:solidFill>
                <a:cs typeface="Times New Roman" charset="0"/>
              </a:rPr>
              <a:t>:</a:t>
            </a:r>
            <a:r>
              <a:rPr lang="es-ES">
                <a:solidFill>
                  <a:srgbClr val="000000"/>
                </a:solidFill>
                <a:cs typeface="Times New Roman" charset="0"/>
              </a:rPr>
              <a:t> </a:t>
            </a:r>
            <a:r>
              <a:rPr lang="es-ES" b="1">
                <a:solidFill>
                  <a:srgbClr val="000066"/>
                </a:solidFill>
                <a:cs typeface="Times New Roman" charset="0"/>
              </a:rPr>
              <a:t>OCASIONA LA </a:t>
            </a:r>
            <a:r>
              <a:rPr lang="es-ES" b="1">
                <a:solidFill>
                  <a:srgbClr val="6600CC"/>
                </a:solidFill>
                <a:cs typeface="Times New Roman" charset="0"/>
              </a:rPr>
              <a:t>“ENFERMEDAD DE WEIL”,</a:t>
            </a:r>
            <a:r>
              <a:rPr lang="es-ES" b="1">
                <a:solidFill>
                  <a:srgbClr val="000066"/>
                </a:solidFill>
                <a:cs typeface="Times New Roman" charset="0"/>
              </a:rPr>
              <a:t> PROCESO GRIPAL SEGUIDO DE ICTERICIA.  HEMORRAGIA Y AFECTACIÓN NEUROLÓGICA, DISFUNCIÓN HEPATORRENAL  Y AFECTACIÓN CIRCULATORIA.  LA PROPAGA LA RATA GRIS A TRAVÉS DE SU ORINA, </a:t>
            </a:r>
            <a:r>
              <a:rPr lang="es-PA" b="1">
                <a:solidFill>
                  <a:srgbClr val="000066"/>
                </a:solidFill>
                <a:cs typeface="Times New Roman" charset="0"/>
              </a:rPr>
              <a:t>QUE </a:t>
            </a:r>
            <a:r>
              <a:rPr lang="es-ES" b="1">
                <a:solidFill>
                  <a:srgbClr val="000066"/>
                </a:solidFill>
                <a:cs typeface="Times New Roman" charset="0"/>
              </a:rPr>
              <a:t>INFECTA LAS AGUAS. 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81100" y="609600"/>
            <a:ext cx="6667500" cy="228600"/>
          </a:xfrm>
        </p:spPr>
        <p:txBody>
          <a:bodyPr/>
          <a:lstStyle/>
          <a:p>
            <a:r>
              <a:rPr lang="es-PA" sz="3200" b="1">
                <a:solidFill>
                  <a:srgbClr val="990000"/>
                </a:solidFill>
              </a:rPr>
              <a:t>RIESGOS BIOLÓGICOS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839200" cy="594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PA" b="1">
                <a:solidFill>
                  <a:srgbClr val="800000"/>
                </a:solidFill>
              </a:rPr>
              <a:t>4. </a:t>
            </a:r>
            <a:r>
              <a:rPr lang="es-ES" b="1">
                <a:solidFill>
                  <a:srgbClr val="800000"/>
                </a:solidFill>
                <a:cs typeface="Times New Roman" charset="0"/>
              </a:rPr>
              <a:t>LEPTOSPIROSIS:</a:t>
            </a:r>
            <a:r>
              <a:rPr lang="es-ES" sz="3600" b="1">
                <a:solidFill>
                  <a:srgbClr val="003366"/>
                </a:solidFill>
              </a:rPr>
              <a:t> </a:t>
            </a:r>
            <a:endParaRPr lang="es-PA" sz="3600" b="1">
              <a:solidFill>
                <a:srgbClr val="003366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s-ES" b="1">
                <a:solidFill>
                  <a:srgbClr val="000000"/>
                </a:solidFill>
                <a:cs typeface="Times New Roman" charset="0"/>
              </a:rPr>
              <a:t>PREVENCIÓN.</a:t>
            </a:r>
            <a:endParaRPr lang="es-ES" b="1">
              <a:solidFill>
                <a:srgbClr val="6600CC"/>
              </a:solidFill>
              <a:cs typeface="Times New Roman" charset="0"/>
            </a:endParaRPr>
          </a:p>
          <a:p>
            <a:pPr algn="just">
              <a:lnSpc>
                <a:spcPct val="90000"/>
              </a:lnSpc>
            </a:pPr>
            <a:r>
              <a:rPr lang="es-ES" sz="2800" b="1">
                <a:solidFill>
                  <a:srgbClr val="000066"/>
                </a:solidFill>
                <a:cs typeface="Times New Roman" charset="0"/>
              </a:rPr>
              <a:t>1.IDENTIFICACIÓN DE AGUAS Y SUELOS DE POSIBLE CONTAMINACIÓN Y SU DRENAJE EFECTIVO.</a:t>
            </a:r>
          </a:p>
          <a:p>
            <a:pPr algn="just">
              <a:lnSpc>
                <a:spcPct val="90000"/>
              </a:lnSpc>
            </a:pPr>
            <a:r>
              <a:rPr lang="es-ES" sz="2800" b="1">
                <a:solidFill>
                  <a:srgbClr val="000066"/>
                </a:solidFill>
                <a:cs typeface="Times New Roman" charset="0"/>
              </a:rPr>
              <a:t>2.CONTROL DE ROEDORES DE VIVIENDAS Y ÁREAS RURALES.</a:t>
            </a:r>
          </a:p>
          <a:p>
            <a:pPr algn="just">
              <a:lnSpc>
                <a:spcPct val="90000"/>
              </a:lnSpc>
            </a:pPr>
            <a:r>
              <a:rPr lang="es-ES" sz="2800" b="1">
                <a:solidFill>
                  <a:srgbClr val="000066"/>
                </a:solidFill>
                <a:cs typeface="Times New Roman" charset="0"/>
              </a:rPr>
              <a:t>3.INMUNIZACIÓN DE ANIMALES DE GRANJA Y DOMÉSTICOS LE EVITA LA ENFERMEDAD  PERO NO  ELIMINACIÓN DE LOS MICROORGANISMOS POR ORINA.</a:t>
            </a:r>
          </a:p>
          <a:p>
            <a:pPr algn="just">
              <a:lnSpc>
                <a:spcPct val="90000"/>
              </a:lnSpc>
            </a:pPr>
            <a:r>
              <a:rPr lang="es-ES" sz="2800" b="1">
                <a:solidFill>
                  <a:srgbClr val="000066"/>
                </a:solidFill>
                <a:cs typeface="Times New Roman" charset="0"/>
              </a:rPr>
              <a:t>4.SEGREGACIÓN DE ANIMALES DOMÉSTICOS Y DE GRANJAS INFECTADOS.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81100" y="609600"/>
            <a:ext cx="6667500" cy="609600"/>
          </a:xfrm>
        </p:spPr>
        <p:txBody>
          <a:bodyPr/>
          <a:lstStyle/>
          <a:p>
            <a:r>
              <a:rPr lang="es-PA" b="1">
                <a:solidFill>
                  <a:srgbClr val="990000"/>
                </a:solidFill>
              </a:rPr>
              <a:t>RIESGOS BIOLÓGICOS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5334000"/>
          </a:xfrm>
        </p:spPr>
        <p:txBody>
          <a:bodyPr/>
          <a:lstStyle/>
          <a:p>
            <a:r>
              <a:rPr lang="es-PA" b="1">
                <a:solidFill>
                  <a:srgbClr val="800000"/>
                </a:solidFill>
              </a:rPr>
              <a:t>4. </a:t>
            </a:r>
            <a:r>
              <a:rPr lang="es-ES" b="1">
                <a:solidFill>
                  <a:srgbClr val="800000"/>
                </a:solidFill>
                <a:cs typeface="Times New Roman" charset="0"/>
              </a:rPr>
              <a:t>LEPTOSPIROSIS:</a:t>
            </a:r>
            <a:r>
              <a:rPr lang="es-ES" b="1">
                <a:solidFill>
                  <a:srgbClr val="003366"/>
                </a:solidFill>
              </a:rPr>
              <a:t> </a:t>
            </a:r>
            <a:endParaRPr lang="es-PA" b="1">
              <a:solidFill>
                <a:srgbClr val="003366"/>
              </a:solidFill>
            </a:endParaRPr>
          </a:p>
          <a:p>
            <a:pPr algn="just"/>
            <a:r>
              <a:rPr lang="es-ES" sz="2800" b="1">
                <a:solidFill>
                  <a:srgbClr val="000000"/>
                </a:solidFill>
                <a:cs typeface="Times New Roman" charset="0"/>
              </a:rPr>
              <a:t>PREVENCIÓN.</a:t>
            </a:r>
            <a:endParaRPr lang="es-ES" sz="2800" b="1">
              <a:solidFill>
                <a:srgbClr val="6600CC"/>
              </a:solidFill>
              <a:cs typeface="Times New Roman" charset="0"/>
            </a:endParaRPr>
          </a:p>
          <a:p>
            <a:pPr algn="just"/>
            <a:r>
              <a:rPr lang="es-ES" sz="2400" b="1">
                <a:solidFill>
                  <a:srgbClr val="6600CC"/>
                </a:solidFill>
                <a:cs typeface="Times New Roman" charset="0"/>
              </a:rPr>
              <a:t>DESDE EL PUNTO DE VISTA OCUPACIONAL</a:t>
            </a:r>
            <a:r>
              <a:rPr lang="es-ES" sz="2400" b="1">
                <a:solidFill>
                  <a:srgbClr val="000000"/>
                </a:solidFill>
                <a:cs typeface="Times New Roman" charset="0"/>
              </a:rPr>
              <a:t>:</a:t>
            </a:r>
            <a:r>
              <a:rPr lang="es-ES" sz="2400" b="1">
                <a:solidFill>
                  <a:srgbClr val="6600CC"/>
                </a:solidFill>
                <a:cs typeface="Times New Roman" charset="0"/>
              </a:rPr>
              <a:t> </a:t>
            </a:r>
            <a:r>
              <a:rPr lang="es-ES" sz="2400" b="1">
                <a:solidFill>
                  <a:srgbClr val="000066"/>
                </a:solidFill>
                <a:cs typeface="Times New Roman" charset="0"/>
              </a:rPr>
              <a:t>USO OBLIGADO DE GUANTES, DELANTALES Y BOTAS DE CAUCHO EN LOS TRABAJADORES EXPUESTOS, ASÍ COMO EL LAVADO EXTREMO DE MANOS Y ÁREAS EXPUESTAS.</a:t>
            </a:r>
            <a:endParaRPr lang="es-PA" sz="2400" b="1">
              <a:solidFill>
                <a:srgbClr val="000066"/>
              </a:solidFill>
              <a:cs typeface="Times New Roman" charset="0"/>
            </a:endParaRPr>
          </a:p>
          <a:p>
            <a:pPr algn="just"/>
            <a:r>
              <a:rPr lang="es-ES" sz="2400" b="1">
                <a:solidFill>
                  <a:srgbClr val="000066"/>
                </a:solidFill>
                <a:cs typeface="Times New Roman" charset="0"/>
              </a:rPr>
              <a:t> IGUALMENTE EL USO DE DOXICILINA SE MUESTRA EFICAZ PARA LA PREVENCIÓN DE LA LEPTOSPIROSIS EN TRABAJADORES EXPUESTOS. EN DOSIS DE 200 MG V.O. POR SEMANA DURANTE LOS PERÍODOS DE EXPOSICIÓN. </a:t>
            </a:r>
          </a:p>
          <a:p>
            <a:pPr algn="just"/>
            <a:endParaRPr lang="es-ES" sz="2400" b="1">
              <a:solidFill>
                <a:srgbClr val="000066"/>
              </a:solidFill>
              <a:cs typeface="Times New Roman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iseño predeterminad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3579</Words>
  <Application>Microsoft Office PowerPoint</Application>
  <PresentationFormat>Presentación en pantalla (4:3)</PresentationFormat>
  <Paragraphs>326</Paragraphs>
  <Slides>96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96</vt:i4>
      </vt:variant>
    </vt:vector>
  </HeadingPairs>
  <TitlesOfParts>
    <vt:vector size="103" baseType="lpstr">
      <vt:lpstr>Times New Roman</vt:lpstr>
      <vt:lpstr>Arial Black</vt:lpstr>
      <vt:lpstr>Arial Unicode MS</vt:lpstr>
      <vt:lpstr>Arial</vt:lpstr>
      <vt:lpstr>Wingdings</vt:lpstr>
      <vt:lpstr>MS Reference Sans Serif</vt:lpstr>
      <vt:lpstr>Diseño predeterminado</vt:lpstr>
      <vt:lpstr>MEDICINA PREVENTIVA Y SOCIAL VII</vt:lpstr>
      <vt:lpstr>RIESGOS BIOLÓGICOS</vt:lpstr>
      <vt:lpstr>Presentación de PowerPoint</vt:lpstr>
      <vt:lpstr>ANTECEDENTES HISTÓRICOS</vt:lpstr>
      <vt:lpstr>Presentación de PowerPoint</vt:lpstr>
      <vt:lpstr>Presentación de PowerPoint</vt:lpstr>
      <vt:lpstr>MALARIA O PALUDISMO. </vt:lpstr>
      <vt:lpstr>MALARIA O PALUDISMO. </vt:lpstr>
      <vt:lpstr>CICLO BIOLOGICO  ANOFELES/PLASMODIUM</vt:lpstr>
      <vt:lpstr>MALARIA O PALUDISMO. </vt:lpstr>
      <vt:lpstr>RIESGOS BIOLÓGICOS</vt:lpstr>
      <vt:lpstr>MALARIA O PALUDISMO. </vt:lpstr>
      <vt:lpstr>MALARIA O PALUDISMO. </vt:lpstr>
      <vt:lpstr>MALARIA O PALUDISMO. </vt:lpstr>
      <vt:lpstr>MALARIA O PALUDISMO. </vt:lpstr>
      <vt:lpstr>MALARIA O PALUDISMO. </vt:lpstr>
      <vt:lpstr>MALARIA O PALUDISMO. </vt:lpstr>
      <vt:lpstr>DENGUE O FIEBRE ROMPEHUESOS</vt:lpstr>
      <vt:lpstr>DENGUE O FIEBRE ROMPEHUESOS</vt:lpstr>
      <vt:lpstr>DENGUE</vt:lpstr>
      <vt:lpstr>DENGUE</vt:lpstr>
      <vt:lpstr>DENGUE</vt:lpstr>
      <vt:lpstr>DENGUE</vt:lpstr>
      <vt:lpstr>DENGUE O FIEBRE ROMPEHUESOS </vt:lpstr>
      <vt:lpstr>DENGUE FIEBRE ROMPEHUESOS </vt:lpstr>
      <vt:lpstr>DENGUE (A-1) </vt:lpstr>
      <vt:lpstr>DENGUE (A-2) </vt:lpstr>
      <vt:lpstr>DENGUE (A-3)</vt:lpstr>
      <vt:lpstr>DENGUE (B-1) </vt:lpstr>
      <vt:lpstr>DENGUE (B-2) </vt:lpstr>
      <vt:lpstr>DENGUE </vt:lpstr>
      <vt:lpstr>DENGUE </vt:lpstr>
      <vt:lpstr>LEIHSMANIASIS</vt:lpstr>
      <vt:lpstr>LEIHSMANIASIS</vt:lpstr>
      <vt:lpstr>LEIHSMANIASIS</vt:lpstr>
      <vt:lpstr>LEIHSMANIASIS</vt:lpstr>
      <vt:lpstr>LEIHSMANIASIS</vt:lpstr>
      <vt:lpstr>LEIHSMANIASIS</vt:lpstr>
      <vt:lpstr>LEIHSMANIASIS</vt:lpstr>
      <vt:lpstr>LEIHSMANIASIS</vt:lpstr>
      <vt:lpstr>LEIHSMANIASIS</vt:lpstr>
      <vt:lpstr>LEIHSMANIASIS</vt:lpstr>
      <vt:lpstr>Presentación de PowerPoint</vt:lpstr>
      <vt:lpstr>Presentación de PowerPoint</vt:lpstr>
      <vt:lpstr>LEIHSMANIASIS</vt:lpstr>
      <vt:lpstr>LEIHSMANIASIS</vt:lpstr>
      <vt:lpstr>LEIHSMANIASIS</vt:lpstr>
      <vt:lpstr>RIESGOS BIOLÓGICOS</vt:lpstr>
      <vt:lpstr>RIESGOS BIOLÓGICOS</vt:lpstr>
      <vt:lpstr>RABIA: ZOONOSIS.</vt:lpstr>
      <vt:lpstr>RABIA: ZOONOSIS.</vt:lpstr>
      <vt:lpstr>RABIA: ZOONOSIS.</vt:lpstr>
      <vt:lpstr>RABIA: ZOONOSIS.</vt:lpstr>
      <vt:lpstr>RABIA: ZOONOSIS.</vt:lpstr>
      <vt:lpstr>RABIA: ZOONOSIS.</vt:lpstr>
      <vt:lpstr>RABIA: ZOONOSIS.</vt:lpstr>
      <vt:lpstr>RABIA: ZOONOSIS.</vt:lpstr>
      <vt:lpstr>RABIA: ZOONOSIS.</vt:lpstr>
      <vt:lpstr>RABIA: ZOONOSIS.</vt:lpstr>
      <vt:lpstr>RABIA: ZOONOSIS.</vt:lpstr>
      <vt:lpstr>RABIA: ZOONOSIS.</vt:lpstr>
      <vt:lpstr>Presentación de PowerPoint</vt:lpstr>
      <vt:lpstr>Presentación de PowerPoint</vt:lpstr>
      <vt:lpstr> SÍNDROME PULMONAR POR HANTAVIRUS: “SPH”.  ( Nuevo Mundo), O SÍNDRME RENAL HEMORRÁGICO (Europa y Asia.) </vt:lpstr>
      <vt:lpstr> SÍNDROME PULMONAR POR HANTAVIRUS: “SPH”.  ( Nuevo Mundo), O SÍNDRME RENAL HEMORRÁGICO (Europa y Asia.) </vt:lpstr>
      <vt:lpstr>HANTAVIRUS</vt:lpstr>
      <vt:lpstr> SÍNDROME PULMONAR POR HANTAVIRUS: “SPH”.  ( Nuevo Mundo), O SÍNDRME RENAL HEMORRÁGICO  (Europa y Asia.) </vt:lpstr>
      <vt:lpstr>SÍNDROME PULMONAR POR HANTAVIRUS: “SPH”.  ( Nuevo Mundo), O SÍNDRME RENAL HEMORRÁGICO  (Europa y Asia.)</vt:lpstr>
      <vt:lpstr>HANTA VIRUS</vt:lpstr>
      <vt:lpstr>HANTA VIRUS</vt:lpstr>
      <vt:lpstr>HANTA VIRUS CLÍNICA</vt:lpstr>
      <vt:lpstr>HANTA VIRUS CLÍNICA</vt:lpstr>
      <vt:lpstr>HANTA VIRUS MEDIDAS PREVENTIVAS:</vt:lpstr>
      <vt:lpstr>HANTA VIRUS MEDIDAS PREVENTIVAS:</vt:lpstr>
      <vt:lpstr>HANTA VIRUS MEDIDAS PREVENTIVAS:</vt:lpstr>
      <vt:lpstr>BRUCELOSIS: </vt:lpstr>
      <vt:lpstr>Presentación de PowerPoint</vt:lpstr>
      <vt:lpstr>BRUCELOSIS</vt:lpstr>
      <vt:lpstr>BRUCELOSIS MODO DE TRANSMISIÓN.</vt:lpstr>
      <vt:lpstr>BRUCELOSIS MODO DE TRANSMISIÓN.</vt:lpstr>
      <vt:lpstr>BRUCELOSIS MODO DE TRANSMISIÓN.</vt:lpstr>
      <vt:lpstr>RIESGOS BIOLÓGICOS 3. BRUCELOSIS: </vt:lpstr>
      <vt:lpstr>RIESGOS BIOLÓGICOS 3. BRUCELOSIS: </vt:lpstr>
      <vt:lpstr>RIESGOS BIOLÓGICOS 3. BRUCELOSIS: </vt:lpstr>
      <vt:lpstr>BRUCELOSIS LA CURACIÓN: </vt:lpstr>
      <vt:lpstr>BRUCELOSIS LA PREVENCIÓN: </vt:lpstr>
      <vt:lpstr>BRUCELOSIS LA PREVENCIÓN: </vt:lpstr>
      <vt:lpstr>RIESGOS BIOLÓGICOS</vt:lpstr>
      <vt:lpstr>RIESGOS BIOLÓGICOS</vt:lpstr>
      <vt:lpstr>RIESGOS BIOLÓGICOS  RATA GRIS o PARDA o COMÚN</vt:lpstr>
      <vt:lpstr>RIESGOS BIOLÓGICOS</vt:lpstr>
      <vt:lpstr>RIESGOS BIOLÓGICOS</vt:lpstr>
      <vt:lpstr>RIESGOS BIOLÓGICOS</vt:lpstr>
      <vt:lpstr>RIESGOS BIOLÓGICOS</vt:lpstr>
      <vt:lpstr>RIESGOS BIOLÓGICOS</vt:lpstr>
      <vt:lpstr>RIESGOS BIOLÓGICOS</vt:lpstr>
    </vt:vector>
  </TitlesOfParts>
  <Company>Familia Salvatierra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RIESGOS BIOLÓGICOS</dc:title>
  <dc:creator>Alex Salvatierra</dc:creator>
  <cp:lastModifiedBy>adm</cp:lastModifiedBy>
  <cp:revision>2</cp:revision>
  <dcterms:created xsi:type="dcterms:W3CDTF">2005-03-07T23:48:57Z</dcterms:created>
  <dcterms:modified xsi:type="dcterms:W3CDTF">2013-08-26T17:15:30Z</dcterms:modified>
</cp:coreProperties>
</file>