
<file path=[Content_Types].xml><?xml version="1.0" encoding="utf-8"?>
<Types xmlns="http://schemas.openxmlformats.org/package/2006/content-types">
  <Default Extension="png" ContentType="image/png"/>
  <Default Extension="bin" ContentType="audio/unknown"/>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340" r:id="rId21"/>
    <p:sldId id="277"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9" r:id="rId80"/>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800000"/>
    <a:srgbClr val="FFCC00"/>
    <a:srgbClr val="FFCC66"/>
    <a:srgbClr val="FDFCF9"/>
    <a:srgbClr val="000066"/>
    <a:srgbClr val="5140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99" autoAdjust="0"/>
    <p:restoredTop sz="94660"/>
  </p:normalViewPr>
  <p:slideViewPr>
    <p:cSldViewPr>
      <p:cViewPr varScale="1">
        <p:scale>
          <a:sx n="74" d="100"/>
          <a:sy n="74" d="100"/>
        </p:scale>
        <p:origin x="-1902"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slide" Target="slides/slide70.xml"/><Relationship Id="rId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3581400" y="685800"/>
            <a:ext cx="5561013" cy="3352800"/>
          </a:xfrm>
        </p:spPr>
        <p:txBody>
          <a:bodyPr/>
          <a:lstStyle>
            <a:lvl1pPr>
              <a:defRPr>
                <a:solidFill>
                  <a:schemeClr val="bg2"/>
                </a:solidFill>
                <a:effectLst>
                  <a:outerShdw blurRad="38100" dist="38100" dir="2700000" algn="tl">
                    <a:srgbClr val="000000"/>
                  </a:outerShdw>
                </a:effectLst>
              </a:defRPr>
            </a:lvl1pPr>
          </a:lstStyle>
          <a:p>
            <a:r>
              <a:rPr lang="es-ES"/>
              <a:t>Haga clic para modificar el estilo de título del patrón</a:t>
            </a:r>
          </a:p>
        </p:txBody>
      </p:sp>
      <p:sp>
        <p:nvSpPr>
          <p:cNvPr id="4099" name="Rectangle 3"/>
          <p:cNvSpPr>
            <a:spLocks noGrp="1" noChangeArrowheads="1"/>
          </p:cNvSpPr>
          <p:nvPr>
            <p:ph type="subTitle" sz="quarter" idx="1"/>
          </p:nvPr>
        </p:nvSpPr>
        <p:spPr>
          <a:xfrm>
            <a:off x="5181600" y="4038600"/>
            <a:ext cx="3960813" cy="1752600"/>
          </a:xfrm>
          <a:ln w="9525">
            <a:headEnd/>
            <a:tailEnd/>
          </a:ln>
        </p:spPr>
        <p:txBody>
          <a:bodyPr lIns="92075" tIns="46038" rIns="92075" bIns="46038" anchor="ctr"/>
          <a:lstStyle>
            <a:lvl1pPr marL="0" indent="0" algn="ctr">
              <a:buFont typeface="Wingdings" pitchFamily="2" charset="2"/>
              <a:buNone/>
              <a:defRPr>
                <a:solidFill>
                  <a:schemeClr val="bg2"/>
                </a:solidFill>
              </a:defRPr>
            </a:lvl1pPr>
          </a:lstStyle>
          <a:p>
            <a:r>
              <a:rPr lang="es-ES"/>
              <a:t>Haga clic para modificar el estilo de subtítulo del patrón</a:t>
            </a:r>
          </a:p>
        </p:txBody>
      </p:sp>
      <p:sp>
        <p:nvSpPr>
          <p:cNvPr id="4" name="Rectangle 4"/>
          <p:cNvSpPr>
            <a:spLocks noGrp="1" noChangeArrowheads="1"/>
          </p:cNvSpPr>
          <p:nvPr>
            <p:ph type="dt" sz="quarter" idx="10"/>
          </p:nvPr>
        </p:nvSpPr>
        <p:spPr>
          <a:xfrm>
            <a:off x="685800" y="6248400"/>
            <a:ext cx="1905000" cy="457200"/>
          </a:xfrm>
        </p:spPr>
        <p:txBody>
          <a:bodyPr/>
          <a:lstStyle>
            <a:lvl1pPr>
              <a:defRPr>
                <a:solidFill>
                  <a:srgbClr val="EAEAEA"/>
                </a:solidFill>
              </a:defRPr>
            </a:lvl1pPr>
          </a:lstStyle>
          <a:p>
            <a:pPr>
              <a:defRPr/>
            </a:pPr>
            <a:endParaRPr lang="es-ES"/>
          </a:p>
        </p:txBody>
      </p:sp>
      <p:sp>
        <p:nvSpPr>
          <p:cNvPr id="5" name="Rectangle 5"/>
          <p:cNvSpPr>
            <a:spLocks noGrp="1" noChangeArrowheads="1"/>
          </p:cNvSpPr>
          <p:nvPr>
            <p:ph type="ftr" sz="quarter" idx="11"/>
          </p:nvPr>
        </p:nvSpPr>
        <p:spPr>
          <a:xfrm>
            <a:off x="3124200" y="6248400"/>
            <a:ext cx="2895600" cy="457200"/>
          </a:xfrm>
        </p:spPr>
        <p:txBody>
          <a:bodyPr/>
          <a:lstStyle>
            <a:lvl1pPr>
              <a:defRPr>
                <a:solidFill>
                  <a:srgbClr val="EAEAEA"/>
                </a:solidFill>
              </a:defRPr>
            </a:lvl1pPr>
          </a:lstStyle>
          <a:p>
            <a:pPr>
              <a:defRPr/>
            </a:pPr>
            <a:endParaRPr lang="es-ES"/>
          </a:p>
        </p:txBody>
      </p:sp>
      <p:sp>
        <p:nvSpPr>
          <p:cNvPr id="6" name="Rectangle 6"/>
          <p:cNvSpPr>
            <a:spLocks noGrp="1" noChangeArrowheads="1"/>
          </p:cNvSpPr>
          <p:nvPr>
            <p:ph type="sldNum" sz="quarter" idx="12"/>
          </p:nvPr>
        </p:nvSpPr>
        <p:spPr>
          <a:xfrm>
            <a:off x="6553200" y="6248400"/>
            <a:ext cx="1905000" cy="457200"/>
          </a:xfrm>
        </p:spPr>
        <p:txBody>
          <a:bodyPr/>
          <a:lstStyle>
            <a:lvl1pPr>
              <a:defRPr>
                <a:solidFill>
                  <a:srgbClr val="EAEAEA"/>
                </a:solidFill>
              </a:defRPr>
            </a:lvl1pPr>
          </a:lstStyle>
          <a:p>
            <a:pPr>
              <a:defRPr/>
            </a:pPr>
            <a:fld id="{DE9D700D-2921-42CC-BEF9-D5B7E3A77872}" type="slidenum">
              <a:rPr lang="es-ES"/>
              <a:pPr>
                <a:defRPr/>
              </a:pPr>
              <a:t>‹Nº›</a:t>
            </a:fld>
            <a:endParaRPr lang="es-ES"/>
          </a:p>
        </p:txBody>
      </p:sp>
    </p:spTree>
    <p:extLst>
      <p:ext uri="{BB962C8B-B14F-4D97-AF65-F5344CB8AC3E}">
        <p14:creationId xmlns:p14="http://schemas.microsoft.com/office/powerpoint/2010/main" val="91595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3"/>
          <p:cNvSpPr>
            <a:spLocks noGrp="1" noChangeArrowheads="1"/>
          </p:cNvSpPr>
          <p:nvPr>
            <p:ph type="dt" sz="half" idx="10"/>
          </p:nvPr>
        </p:nvSpPr>
        <p:spPr>
          <a:ln/>
        </p:spPr>
        <p:txBody>
          <a:bodyPr/>
          <a:lstStyle>
            <a:lvl1pPr>
              <a:defRPr/>
            </a:lvl1pPr>
          </a:lstStyle>
          <a:p>
            <a:pPr>
              <a:defRPr/>
            </a:pPr>
            <a:endParaRPr lang="es-ES"/>
          </a:p>
        </p:txBody>
      </p:sp>
      <p:sp>
        <p:nvSpPr>
          <p:cNvPr id="5" name="Rectangle 4"/>
          <p:cNvSpPr>
            <a:spLocks noGrp="1" noChangeArrowheads="1"/>
          </p:cNvSpPr>
          <p:nvPr>
            <p:ph type="ftr" sz="quarter" idx="11"/>
          </p:nvPr>
        </p:nvSpPr>
        <p:spPr>
          <a:ln/>
        </p:spPr>
        <p:txBody>
          <a:bodyPr/>
          <a:lstStyle>
            <a:lvl1pPr>
              <a:defRPr/>
            </a:lvl1pPr>
          </a:lstStyle>
          <a:p>
            <a:pPr>
              <a:defRPr/>
            </a:pPr>
            <a:endParaRPr lang="es-ES"/>
          </a:p>
        </p:txBody>
      </p:sp>
      <p:sp>
        <p:nvSpPr>
          <p:cNvPr id="6" name="Rectangle 5"/>
          <p:cNvSpPr>
            <a:spLocks noGrp="1" noChangeArrowheads="1"/>
          </p:cNvSpPr>
          <p:nvPr>
            <p:ph type="sldNum" sz="quarter" idx="12"/>
          </p:nvPr>
        </p:nvSpPr>
        <p:spPr>
          <a:ln/>
        </p:spPr>
        <p:txBody>
          <a:bodyPr/>
          <a:lstStyle>
            <a:lvl1pPr>
              <a:defRPr/>
            </a:lvl1pPr>
          </a:lstStyle>
          <a:p>
            <a:pPr>
              <a:defRPr/>
            </a:pPr>
            <a:fld id="{7DDAB8DC-FCBA-4ED9-88E9-CBB33002A1BB}" type="slidenum">
              <a:rPr lang="es-ES"/>
              <a:pPr>
                <a:defRPr/>
              </a:pPr>
              <a:t>‹Nº›</a:t>
            </a:fld>
            <a:endParaRPr lang="es-ES"/>
          </a:p>
        </p:txBody>
      </p:sp>
    </p:spTree>
    <p:extLst>
      <p:ext uri="{BB962C8B-B14F-4D97-AF65-F5344CB8AC3E}">
        <p14:creationId xmlns:p14="http://schemas.microsoft.com/office/powerpoint/2010/main" val="228981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86600" y="533400"/>
            <a:ext cx="1905000" cy="55626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371600" y="533400"/>
            <a:ext cx="5562600" cy="5562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3"/>
          <p:cNvSpPr>
            <a:spLocks noGrp="1" noChangeArrowheads="1"/>
          </p:cNvSpPr>
          <p:nvPr>
            <p:ph type="dt" sz="half" idx="10"/>
          </p:nvPr>
        </p:nvSpPr>
        <p:spPr>
          <a:ln/>
        </p:spPr>
        <p:txBody>
          <a:bodyPr/>
          <a:lstStyle>
            <a:lvl1pPr>
              <a:defRPr/>
            </a:lvl1pPr>
          </a:lstStyle>
          <a:p>
            <a:pPr>
              <a:defRPr/>
            </a:pPr>
            <a:endParaRPr lang="es-ES"/>
          </a:p>
        </p:txBody>
      </p:sp>
      <p:sp>
        <p:nvSpPr>
          <p:cNvPr id="5" name="Rectangle 4"/>
          <p:cNvSpPr>
            <a:spLocks noGrp="1" noChangeArrowheads="1"/>
          </p:cNvSpPr>
          <p:nvPr>
            <p:ph type="ftr" sz="quarter" idx="11"/>
          </p:nvPr>
        </p:nvSpPr>
        <p:spPr>
          <a:ln/>
        </p:spPr>
        <p:txBody>
          <a:bodyPr/>
          <a:lstStyle>
            <a:lvl1pPr>
              <a:defRPr/>
            </a:lvl1pPr>
          </a:lstStyle>
          <a:p>
            <a:pPr>
              <a:defRPr/>
            </a:pPr>
            <a:endParaRPr lang="es-ES"/>
          </a:p>
        </p:txBody>
      </p:sp>
      <p:sp>
        <p:nvSpPr>
          <p:cNvPr id="6" name="Rectangle 5"/>
          <p:cNvSpPr>
            <a:spLocks noGrp="1" noChangeArrowheads="1"/>
          </p:cNvSpPr>
          <p:nvPr>
            <p:ph type="sldNum" sz="quarter" idx="12"/>
          </p:nvPr>
        </p:nvSpPr>
        <p:spPr>
          <a:ln/>
        </p:spPr>
        <p:txBody>
          <a:bodyPr/>
          <a:lstStyle>
            <a:lvl1pPr>
              <a:defRPr/>
            </a:lvl1pPr>
          </a:lstStyle>
          <a:p>
            <a:pPr>
              <a:defRPr/>
            </a:pPr>
            <a:fld id="{C5234CED-6C1C-41C6-9F23-C0318DE16391}" type="slidenum">
              <a:rPr lang="es-ES"/>
              <a:pPr>
                <a:defRPr/>
              </a:pPr>
              <a:t>‹Nº›</a:t>
            </a:fld>
            <a:endParaRPr lang="es-ES"/>
          </a:p>
        </p:txBody>
      </p:sp>
    </p:spTree>
    <p:extLst>
      <p:ext uri="{BB962C8B-B14F-4D97-AF65-F5344CB8AC3E}">
        <p14:creationId xmlns:p14="http://schemas.microsoft.com/office/powerpoint/2010/main" val="113138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3"/>
          <p:cNvSpPr>
            <a:spLocks noGrp="1" noChangeArrowheads="1"/>
          </p:cNvSpPr>
          <p:nvPr>
            <p:ph type="dt" sz="half" idx="10"/>
          </p:nvPr>
        </p:nvSpPr>
        <p:spPr>
          <a:ln/>
        </p:spPr>
        <p:txBody>
          <a:bodyPr/>
          <a:lstStyle>
            <a:lvl1pPr>
              <a:defRPr/>
            </a:lvl1pPr>
          </a:lstStyle>
          <a:p>
            <a:pPr>
              <a:defRPr/>
            </a:pPr>
            <a:endParaRPr lang="es-ES"/>
          </a:p>
        </p:txBody>
      </p:sp>
      <p:sp>
        <p:nvSpPr>
          <p:cNvPr id="5" name="Rectangle 4"/>
          <p:cNvSpPr>
            <a:spLocks noGrp="1" noChangeArrowheads="1"/>
          </p:cNvSpPr>
          <p:nvPr>
            <p:ph type="ftr" sz="quarter" idx="11"/>
          </p:nvPr>
        </p:nvSpPr>
        <p:spPr>
          <a:ln/>
        </p:spPr>
        <p:txBody>
          <a:bodyPr/>
          <a:lstStyle>
            <a:lvl1pPr>
              <a:defRPr/>
            </a:lvl1pPr>
          </a:lstStyle>
          <a:p>
            <a:pPr>
              <a:defRPr/>
            </a:pPr>
            <a:endParaRPr lang="es-ES"/>
          </a:p>
        </p:txBody>
      </p:sp>
      <p:sp>
        <p:nvSpPr>
          <p:cNvPr id="6" name="Rectangle 5"/>
          <p:cNvSpPr>
            <a:spLocks noGrp="1" noChangeArrowheads="1"/>
          </p:cNvSpPr>
          <p:nvPr>
            <p:ph type="sldNum" sz="quarter" idx="12"/>
          </p:nvPr>
        </p:nvSpPr>
        <p:spPr>
          <a:ln/>
        </p:spPr>
        <p:txBody>
          <a:bodyPr/>
          <a:lstStyle>
            <a:lvl1pPr>
              <a:defRPr/>
            </a:lvl1pPr>
          </a:lstStyle>
          <a:p>
            <a:pPr>
              <a:defRPr/>
            </a:pPr>
            <a:fld id="{D6F4B402-EC85-428C-AEA6-44B8C2444C8D}" type="slidenum">
              <a:rPr lang="es-ES"/>
              <a:pPr>
                <a:defRPr/>
              </a:pPr>
              <a:t>‹Nº›</a:t>
            </a:fld>
            <a:endParaRPr lang="es-ES"/>
          </a:p>
        </p:txBody>
      </p:sp>
    </p:spTree>
    <p:extLst>
      <p:ext uri="{BB962C8B-B14F-4D97-AF65-F5344CB8AC3E}">
        <p14:creationId xmlns:p14="http://schemas.microsoft.com/office/powerpoint/2010/main" val="299358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3"/>
          <p:cNvSpPr>
            <a:spLocks noGrp="1" noChangeArrowheads="1"/>
          </p:cNvSpPr>
          <p:nvPr>
            <p:ph type="dt" sz="half" idx="10"/>
          </p:nvPr>
        </p:nvSpPr>
        <p:spPr>
          <a:ln/>
        </p:spPr>
        <p:txBody>
          <a:bodyPr/>
          <a:lstStyle>
            <a:lvl1pPr>
              <a:defRPr/>
            </a:lvl1pPr>
          </a:lstStyle>
          <a:p>
            <a:pPr>
              <a:defRPr/>
            </a:pPr>
            <a:endParaRPr lang="es-ES"/>
          </a:p>
        </p:txBody>
      </p:sp>
      <p:sp>
        <p:nvSpPr>
          <p:cNvPr id="5" name="Rectangle 4"/>
          <p:cNvSpPr>
            <a:spLocks noGrp="1" noChangeArrowheads="1"/>
          </p:cNvSpPr>
          <p:nvPr>
            <p:ph type="ftr" sz="quarter" idx="11"/>
          </p:nvPr>
        </p:nvSpPr>
        <p:spPr>
          <a:ln/>
        </p:spPr>
        <p:txBody>
          <a:bodyPr/>
          <a:lstStyle>
            <a:lvl1pPr>
              <a:defRPr/>
            </a:lvl1pPr>
          </a:lstStyle>
          <a:p>
            <a:pPr>
              <a:defRPr/>
            </a:pPr>
            <a:endParaRPr lang="es-ES"/>
          </a:p>
        </p:txBody>
      </p:sp>
      <p:sp>
        <p:nvSpPr>
          <p:cNvPr id="6" name="Rectangle 5"/>
          <p:cNvSpPr>
            <a:spLocks noGrp="1" noChangeArrowheads="1"/>
          </p:cNvSpPr>
          <p:nvPr>
            <p:ph type="sldNum" sz="quarter" idx="12"/>
          </p:nvPr>
        </p:nvSpPr>
        <p:spPr>
          <a:ln/>
        </p:spPr>
        <p:txBody>
          <a:bodyPr/>
          <a:lstStyle>
            <a:lvl1pPr>
              <a:defRPr/>
            </a:lvl1pPr>
          </a:lstStyle>
          <a:p>
            <a:pPr>
              <a:defRPr/>
            </a:pPr>
            <a:fld id="{9A773839-DCD4-421E-A77F-83BC124567F6}" type="slidenum">
              <a:rPr lang="es-ES"/>
              <a:pPr>
                <a:defRPr/>
              </a:pPr>
              <a:t>‹Nº›</a:t>
            </a:fld>
            <a:endParaRPr lang="es-ES"/>
          </a:p>
        </p:txBody>
      </p:sp>
    </p:spTree>
    <p:extLst>
      <p:ext uri="{BB962C8B-B14F-4D97-AF65-F5344CB8AC3E}">
        <p14:creationId xmlns:p14="http://schemas.microsoft.com/office/powerpoint/2010/main" val="347622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3716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2578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3"/>
          <p:cNvSpPr>
            <a:spLocks noGrp="1" noChangeArrowheads="1"/>
          </p:cNvSpPr>
          <p:nvPr>
            <p:ph type="dt" sz="half" idx="10"/>
          </p:nvPr>
        </p:nvSpPr>
        <p:spPr>
          <a:ln/>
        </p:spPr>
        <p:txBody>
          <a:bodyPr/>
          <a:lstStyle>
            <a:lvl1pPr>
              <a:defRPr/>
            </a:lvl1pPr>
          </a:lstStyle>
          <a:p>
            <a:pPr>
              <a:defRPr/>
            </a:pPr>
            <a:endParaRPr lang="es-ES"/>
          </a:p>
        </p:txBody>
      </p:sp>
      <p:sp>
        <p:nvSpPr>
          <p:cNvPr id="6" name="Rectangle 4"/>
          <p:cNvSpPr>
            <a:spLocks noGrp="1" noChangeArrowheads="1"/>
          </p:cNvSpPr>
          <p:nvPr>
            <p:ph type="ftr" sz="quarter" idx="11"/>
          </p:nvPr>
        </p:nvSpPr>
        <p:spPr>
          <a:ln/>
        </p:spPr>
        <p:txBody>
          <a:bodyPr/>
          <a:lstStyle>
            <a:lvl1pPr>
              <a:defRPr/>
            </a:lvl1pPr>
          </a:lstStyle>
          <a:p>
            <a:pPr>
              <a:defRPr/>
            </a:pPr>
            <a:endParaRPr lang="es-ES"/>
          </a:p>
        </p:txBody>
      </p:sp>
      <p:sp>
        <p:nvSpPr>
          <p:cNvPr id="7" name="Rectangle 5"/>
          <p:cNvSpPr>
            <a:spLocks noGrp="1" noChangeArrowheads="1"/>
          </p:cNvSpPr>
          <p:nvPr>
            <p:ph type="sldNum" sz="quarter" idx="12"/>
          </p:nvPr>
        </p:nvSpPr>
        <p:spPr>
          <a:ln/>
        </p:spPr>
        <p:txBody>
          <a:bodyPr/>
          <a:lstStyle>
            <a:lvl1pPr>
              <a:defRPr/>
            </a:lvl1pPr>
          </a:lstStyle>
          <a:p>
            <a:pPr>
              <a:defRPr/>
            </a:pPr>
            <a:fld id="{5918ED27-BD7C-487B-B311-B25569D65A47}" type="slidenum">
              <a:rPr lang="es-ES"/>
              <a:pPr>
                <a:defRPr/>
              </a:pPr>
              <a:t>‹Nº›</a:t>
            </a:fld>
            <a:endParaRPr lang="es-ES"/>
          </a:p>
        </p:txBody>
      </p:sp>
    </p:spTree>
    <p:extLst>
      <p:ext uri="{BB962C8B-B14F-4D97-AF65-F5344CB8AC3E}">
        <p14:creationId xmlns:p14="http://schemas.microsoft.com/office/powerpoint/2010/main" val="320174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3"/>
          <p:cNvSpPr>
            <a:spLocks noGrp="1" noChangeArrowheads="1"/>
          </p:cNvSpPr>
          <p:nvPr>
            <p:ph type="dt" sz="half" idx="10"/>
          </p:nvPr>
        </p:nvSpPr>
        <p:spPr>
          <a:ln/>
        </p:spPr>
        <p:txBody>
          <a:bodyPr/>
          <a:lstStyle>
            <a:lvl1pPr>
              <a:defRPr/>
            </a:lvl1pPr>
          </a:lstStyle>
          <a:p>
            <a:pPr>
              <a:defRPr/>
            </a:pPr>
            <a:endParaRPr lang="es-ES"/>
          </a:p>
        </p:txBody>
      </p:sp>
      <p:sp>
        <p:nvSpPr>
          <p:cNvPr id="8" name="Rectangle 4"/>
          <p:cNvSpPr>
            <a:spLocks noGrp="1" noChangeArrowheads="1"/>
          </p:cNvSpPr>
          <p:nvPr>
            <p:ph type="ftr" sz="quarter" idx="11"/>
          </p:nvPr>
        </p:nvSpPr>
        <p:spPr>
          <a:ln/>
        </p:spPr>
        <p:txBody>
          <a:bodyPr/>
          <a:lstStyle>
            <a:lvl1pPr>
              <a:defRPr/>
            </a:lvl1pPr>
          </a:lstStyle>
          <a:p>
            <a:pPr>
              <a:defRPr/>
            </a:pPr>
            <a:endParaRPr lang="es-ES"/>
          </a:p>
        </p:txBody>
      </p:sp>
      <p:sp>
        <p:nvSpPr>
          <p:cNvPr id="9" name="Rectangle 5"/>
          <p:cNvSpPr>
            <a:spLocks noGrp="1" noChangeArrowheads="1"/>
          </p:cNvSpPr>
          <p:nvPr>
            <p:ph type="sldNum" sz="quarter" idx="12"/>
          </p:nvPr>
        </p:nvSpPr>
        <p:spPr>
          <a:ln/>
        </p:spPr>
        <p:txBody>
          <a:bodyPr/>
          <a:lstStyle>
            <a:lvl1pPr>
              <a:defRPr/>
            </a:lvl1pPr>
          </a:lstStyle>
          <a:p>
            <a:pPr>
              <a:defRPr/>
            </a:pPr>
            <a:fld id="{6F6C7974-CC59-44AE-9CAF-92C7D46068EE}" type="slidenum">
              <a:rPr lang="es-ES"/>
              <a:pPr>
                <a:defRPr/>
              </a:pPr>
              <a:t>‹Nº›</a:t>
            </a:fld>
            <a:endParaRPr lang="es-ES"/>
          </a:p>
        </p:txBody>
      </p:sp>
    </p:spTree>
    <p:extLst>
      <p:ext uri="{BB962C8B-B14F-4D97-AF65-F5344CB8AC3E}">
        <p14:creationId xmlns:p14="http://schemas.microsoft.com/office/powerpoint/2010/main" val="335144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3"/>
          <p:cNvSpPr>
            <a:spLocks noGrp="1" noChangeArrowheads="1"/>
          </p:cNvSpPr>
          <p:nvPr>
            <p:ph type="dt" sz="half" idx="10"/>
          </p:nvPr>
        </p:nvSpPr>
        <p:spPr>
          <a:ln/>
        </p:spPr>
        <p:txBody>
          <a:bodyPr/>
          <a:lstStyle>
            <a:lvl1pPr>
              <a:defRPr/>
            </a:lvl1pPr>
          </a:lstStyle>
          <a:p>
            <a:pPr>
              <a:defRPr/>
            </a:pPr>
            <a:endParaRPr lang="es-ES"/>
          </a:p>
        </p:txBody>
      </p:sp>
      <p:sp>
        <p:nvSpPr>
          <p:cNvPr id="4" name="Rectangle 4"/>
          <p:cNvSpPr>
            <a:spLocks noGrp="1" noChangeArrowheads="1"/>
          </p:cNvSpPr>
          <p:nvPr>
            <p:ph type="ftr" sz="quarter" idx="11"/>
          </p:nvPr>
        </p:nvSpPr>
        <p:spPr>
          <a:ln/>
        </p:spPr>
        <p:txBody>
          <a:bodyPr/>
          <a:lstStyle>
            <a:lvl1pPr>
              <a:defRPr/>
            </a:lvl1pPr>
          </a:lstStyle>
          <a:p>
            <a:pPr>
              <a:defRPr/>
            </a:pPr>
            <a:endParaRPr lang="es-ES"/>
          </a:p>
        </p:txBody>
      </p:sp>
      <p:sp>
        <p:nvSpPr>
          <p:cNvPr id="5" name="Rectangle 5"/>
          <p:cNvSpPr>
            <a:spLocks noGrp="1" noChangeArrowheads="1"/>
          </p:cNvSpPr>
          <p:nvPr>
            <p:ph type="sldNum" sz="quarter" idx="12"/>
          </p:nvPr>
        </p:nvSpPr>
        <p:spPr>
          <a:ln/>
        </p:spPr>
        <p:txBody>
          <a:bodyPr/>
          <a:lstStyle>
            <a:lvl1pPr>
              <a:defRPr/>
            </a:lvl1pPr>
          </a:lstStyle>
          <a:p>
            <a:pPr>
              <a:defRPr/>
            </a:pPr>
            <a:fld id="{B1172530-64CC-4376-9C1B-FCC6777416BE}" type="slidenum">
              <a:rPr lang="es-ES"/>
              <a:pPr>
                <a:defRPr/>
              </a:pPr>
              <a:t>‹Nº›</a:t>
            </a:fld>
            <a:endParaRPr lang="es-ES"/>
          </a:p>
        </p:txBody>
      </p:sp>
    </p:spTree>
    <p:extLst>
      <p:ext uri="{BB962C8B-B14F-4D97-AF65-F5344CB8AC3E}">
        <p14:creationId xmlns:p14="http://schemas.microsoft.com/office/powerpoint/2010/main" val="146452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s-ES"/>
          </a:p>
        </p:txBody>
      </p:sp>
      <p:sp>
        <p:nvSpPr>
          <p:cNvPr id="3" name="Rectangle 4"/>
          <p:cNvSpPr>
            <a:spLocks noGrp="1" noChangeArrowheads="1"/>
          </p:cNvSpPr>
          <p:nvPr>
            <p:ph type="ftr" sz="quarter" idx="11"/>
          </p:nvPr>
        </p:nvSpPr>
        <p:spPr>
          <a:ln/>
        </p:spPr>
        <p:txBody>
          <a:bodyPr/>
          <a:lstStyle>
            <a:lvl1pPr>
              <a:defRPr/>
            </a:lvl1pPr>
          </a:lstStyle>
          <a:p>
            <a:pPr>
              <a:defRPr/>
            </a:pPr>
            <a:endParaRPr lang="es-ES"/>
          </a:p>
        </p:txBody>
      </p:sp>
      <p:sp>
        <p:nvSpPr>
          <p:cNvPr id="4" name="Rectangle 5"/>
          <p:cNvSpPr>
            <a:spLocks noGrp="1" noChangeArrowheads="1"/>
          </p:cNvSpPr>
          <p:nvPr>
            <p:ph type="sldNum" sz="quarter" idx="12"/>
          </p:nvPr>
        </p:nvSpPr>
        <p:spPr>
          <a:ln/>
        </p:spPr>
        <p:txBody>
          <a:bodyPr/>
          <a:lstStyle>
            <a:lvl1pPr>
              <a:defRPr/>
            </a:lvl1pPr>
          </a:lstStyle>
          <a:p>
            <a:pPr>
              <a:defRPr/>
            </a:pPr>
            <a:fld id="{2B771FBC-3DC9-46D5-9F98-97ECBB758E28}" type="slidenum">
              <a:rPr lang="es-ES"/>
              <a:pPr>
                <a:defRPr/>
              </a:pPr>
              <a:t>‹Nº›</a:t>
            </a:fld>
            <a:endParaRPr lang="es-ES"/>
          </a:p>
        </p:txBody>
      </p:sp>
    </p:spTree>
    <p:extLst>
      <p:ext uri="{BB962C8B-B14F-4D97-AF65-F5344CB8AC3E}">
        <p14:creationId xmlns:p14="http://schemas.microsoft.com/office/powerpoint/2010/main" val="73214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3"/>
          <p:cNvSpPr>
            <a:spLocks noGrp="1" noChangeArrowheads="1"/>
          </p:cNvSpPr>
          <p:nvPr>
            <p:ph type="dt" sz="half" idx="10"/>
          </p:nvPr>
        </p:nvSpPr>
        <p:spPr>
          <a:ln/>
        </p:spPr>
        <p:txBody>
          <a:bodyPr/>
          <a:lstStyle>
            <a:lvl1pPr>
              <a:defRPr/>
            </a:lvl1pPr>
          </a:lstStyle>
          <a:p>
            <a:pPr>
              <a:defRPr/>
            </a:pPr>
            <a:endParaRPr lang="es-ES"/>
          </a:p>
        </p:txBody>
      </p:sp>
      <p:sp>
        <p:nvSpPr>
          <p:cNvPr id="6" name="Rectangle 4"/>
          <p:cNvSpPr>
            <a:spLocks noGrp="1" noChangeArrowheads="1"/>
          </p:cNvSpPr>
          <p:nvPr>
            <p:ph type="ftr" sz="quarter" idx="11"/>
          </p:nvPr>
        </p:nvSpPr>
        <p:spPr>
          <a:ln/>
        </p:spPr>
        <p:txBody>
          <a:bodyPr/>
          <a:lstStyle>
            <a:lvl1pPr>
              <a:defRPr/>
            </a:lvl1pPr>
          </a:lstStyle>
          <a:p>
            <a:pPr>
              <a:defRPr/>
            </a:pPr>
            <a:endParaRPr lang="es-ES"/>
          </a:p>
        </p:txBody>
      </p:sp>
      <p:sp>
        <p:nvSpPr>
          <p:cNvPr id="7" name="Rectangle 5"/>
          <p:cNvSpPr>
            <a:spLocks noGrp="1" noChangeArrowheads="1"/>
          </p:cNvSpPr>
          <p:nvPr>
            <p:ph type="sldNum" sz="quarter" idx="12"/>
          </p:nvPr>
        </p:nvSpPr>
        <p:spPr>
          <a:ln/>
        </p:spPr>
        <p:txBody>
          <a:bodyPr/>
          <a:lstStyle>
            <a:lvl1pPr>
              <a:defRPr/>
            </a:lvl1pPr>
          </a:lstStyle>
          <a:p>
            <a:pPr>
              <a:defRPr/>
            </a:pPr>
            <a:fld id="{FA3E7701-C3C7-49B1-A7A2-7BD0107FEF4A}" type="slidenum">
              <a:rPr lang="es-ES"/>
              <a:pPr>
                <a:defRPr/>
              </a:pPr>
              <a:t>‹Nº›</a:t>
            </a:fld>
            <a:endParaRPr lang="es-ES"/>
          </a:p>
        </p:txBody>
      </p:sp>
    </p:spTree>
    <p:extLst>
      <p:ext uri="{BB962C8B-B14F-4D97-AF65-F5344CB8AC3E}">
        <p14:creationId xmlns:p14="http://schemas.microsoft.com/office/powerpoint/2010/main" val="187484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3"/>
          <p:cNvSpPr>
            <a:spLocks noGrp="1" noChangeArrowheads="1"/>
          </p:cNvSpPr>
          <p:nvPr>
            <p:ph type="dt" sz="half" idx="10"/>
          </p:nvPr>
        </p:nvSpPr>
        <p:spPr>
          <a:ln/>
        </p:spPr>
        <p:txBody>
          <a:bodyPr/>
          <a:lstStyle>
            <a:lvl1pPr>
              <a:defRPr/>
            </a:lvl1pPr>
          </a:lstStyle>
          <a:p>
            <a:pPr>
              <a:defRPr/>
            </a:pPr>
            <a:endParaRPr lang="es-ES"/>
          </a:p>
        </p:txBody>
      </p:sp>
      <p:sp>
        <p:nvSpPr>
          <p:cNvPr id="6" name="Rectangle 4"/>
          <p:cNvSpPr>
            <a:spLocks noGrp="1" noChangeArrowheads="1"/>
          </p:cNvSpPr>
          <p:nvPr>
            <p:ph type="ftr" sz="quarter" idx="11"/>
          </p:nvPr>
        </p:nvSpPr>
        <p:spPr>
          <a:ln/>
        </p:spPr>
        <p:txBody>
          <a:bodyPr/>
          <a:lstStyle>
            <a:lvl1pPr>
              <a:defRPr/>
            </a:lvl1pPr>
          </a:lstStyle>
          <a:p>
            <a:pPr>
              <a:defRPr/>
            </a:pPr>
            <a:endParaRPr lang="es-ES"/>
          </a:p>
        </p:txBody>
      </p:sp>
      <p:sp>
        <p:nvSpPr>
          <p:cNvPr id="7" name="Rectangle 5"/>
          <p:cNvSpPr>
            <a:spLocks noGrp="1" noChangeArrowheads="1"/>
          </p:cNvSpPr>
          <p:nvPr>
            <p:ph type="sldNum" sz="quarter" idx="12"/>
          </p:nvPr>
        </p:nvSpPr>
        <p:spPr>
          <a:ln/>
        </p:spPr>
        <p:txBody>
          <a:bodyPr/>
          <a:lstStyle>
            <a:lvl1pPr>
              <a:defRPr/>
            </a:lvl1pPr>
          </a:lstStyle>
          <a:p>
            <a:pPr>
              <a:defRPr/>
            </a:pPr>
            <a:fld id="{B3D8BA2A-0D7D-46BE-A186-804634DD7E6B}" type="slidenum">
              <a:rPr lang="es-ES"/>
              <a:pPr>
                <a:defRPr/>
              </a:pPr>
              <a:t>‹Nº›</a:t>
            </a:fld>
            <a:endParaRPr lang="es-ES"/>
          </a:p>
        </p:txBody>
      </p:sp>
    </p:spTree>
    <p:extLst>
      <p:ext uri="{BB962C8B-B14F-4D97-AF65-F5344CB8AC3E}">
        <p14:creationId xmlns:p14="http://schemas.microsoft.com/office/powerpoint/2010/main" val="5909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1600" y="5334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s-ES" smtClean="0"/>
              <a:t>Haga clic para modificar el estilo de título del patrón</a:t>
            </a:r>
          </a:p>
        </p:txBody>
      </p:sp>
      <p:sp>
        <p:nvSpPr>
          <p:cNvPr id="3075" name="Rectangle 3"/>
          <p:cNvSpPr>
            <a:spLocks noGrp="1" noChangeArrowheads="1"/>
          </p:cNvSpPr>
          <p:nvPr>
            <p:ph type="dt" sz="half" idx="2"/>
          </p:nvPr>
        </p:nvSpPr>
        <p:spPr bwMode="auto">
          <a:xfrm>
            <a:off x="1371600" y="6248400"/>
            <a:ext cx="16764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s-ES"/>
          </a:p>
        </p:txBody>
      </p:sp>
      <p:sp>
        <p:nvSpPr>
          <p:cNvPr id="3076" name="Rectangle 4"/>
          <p:cNvSpPr>
            <a:spLocks noGrp="1" noChangeArrowheads="1"/>
          </p:cNvSpPr>
          <p:nvPr>
            <p:ph type="ftr" sz="quarter" idx="3"/>
          </p:nvPr>
        </p:nvSpPr>
        <p:spPr bwMode="auto">
          <a:xfrm>
            <a:off x="3429000" y="6248400"/>
            <a:ext cx="3429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s-ES"/>
          </a:p>
        </p:txBody>
      </p:sp>
      <p:sp>
        <p:nvSpPr>
          <p:cNvPr id="3077" name="Rectangle 5"/>
          <p:cNvSpPr>
            <a:spLocks noGrp="1" noChangeArrowheads="1"/>
          </p:cNvSpPr>
          <p:nvPr>
            <p:ph type="sldNum" sz="quarter" idx="4"/>
          </p:nvPr>
        </p:nvSpPr>
        <p:spPr bwMode="auto">
          <a:xfrm>
            <a:off x="72390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08443950-AE76-467E-894D-F89E9A7B1799}" type="slidenum">
              <a:rPr lang="es-ES"/>
              <a:pPr>
                <a:defRPr/>
              </a:pPr>
              <a:t>‹Nº›</a:t>
            </a:fld>
            <a:endParaRPr lang="es-ES"/>
          </a:p>
        </p:txBody>
      </p:sp>
      <p:pic>
        <p:nvPicPr>
          <p:cNvPr id="1030" name="Picture 6" descr="C:\WINNT\Profiles\rebeccal\Personal\pics\strtegic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Grp="1" noChangeArrowheads="1"/>
          </p:cNvSpPr>
          <p:nvPr>
            <p:ph type="body" idx="1"/>
          </p:nvPr>
        </p:nvSpPr>
        <p:spPr bwMode="auto">
          <a:xfrm>
            <a:off x="1371600" y="19812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429000" y="685800"/>
            <a:ext cx="5561013" cy="3352800"/>
          </a:xfrm>
        </p:spPr>
        <p:txBody>
          <a:bodyPr/>
          <a:lstStyle/>
          <a:p>
            <a:pPr eaLnBrk="1" hangingPunct="1">
              <a:defRPr/>
            </a:pPr>
            <a:r>
              <a:rPr lang="es-MX" b="1" smtClean="0">
                <a:solidFill>
                  <a:srgbClr val="CC3300"/>
                </a:solidFill>
              </a:rPr>
              <a:t>PLAGUICIDAS</a:t>
            </a:r>
            <a:br>
              <a:rPr lang="es-MX" b="1" smtClean="0">
                <a:solidFill>
                  <a:srgbClr val="CC3300"/>
                </a:solidFill>
              </a:rPr>
            </a:br>
            <a:r>
              <a:rPr lang="es-MX" sz="3200" b="1" smtClean="0">
                <a:solidFill>
                  <a:srgbClr val="CC3300"/>
                </a:solidFill>
              </a:rPr>
              <a:t>INHIBIDORES DE LA COLINESTERASA</a:t>
            </a:r>
            <a:endParaRPr lang="es-ES" sz="3200" b="1" smtClean="0">
              <a:solidFill>
                <a:srgbClr val="CC3300"/>
              </a:solidFill>
            </a:endParaRPr>
          </a:p>
        </p:txBody>
      </p:sp>
      <p:sp>
        <p:nvSpPr>
          <p:cNvPr id="3075" name="Rectangle 3"/>
          <p:cNvSpPr>
            <a:spLocks noGrp="1" noChangeArrowheads="1"/>
          </p:cNvSpPr>
          <p:nvPr>
            <p:ph type="subTitle" idx="1"/>
          </p:nvPr>
        </p:nvSpPr>
        <p:spPr>
          <a:xfrm>
            <a:off x="4114800" y="3657600"/>
            <a:ext cx="4953000" cy="2286000"/>
          </a:xfrm>
          <a:ln/>
        </p:spPr>
        <p:txBody>
          <a:bodyPr/>
          <a:lstStyle/>
          <a:p>
            <a:pPr eaLnBrk="1" hangingPunct="1"/>
            <a:r>
              <a:rPr lang="es-MX" b="1" smtClean="0">
                <a:solidFill>
                  <a:srgbClr val="514068"/>
                </a:solidFill>
              </a:rPr>
              <a:t>DIAGNÓSTICO Y TRATAMIENTO DE LAS INTOXICACIONES AGUDAS CAUSADAS POR PLAGUICIDAS</a:t>
            </a:r>
            <a:endParaRPr lang="es-ES" b="1" smtClean="0">
              <a:solidFill>
                <a:srgbClr val="51406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76200"/>
            <a:ext cx="7543800" cy="838200"/>
          </a:xfrm>
        </p:spPr>
        <p:txBody>
          <a:bodyPr/>
          <a:lstStyle/>
          <a:p>
            <a:pPr eaLnBrk="1" hangingPunct="1"/>
            <a:r>
              <a:rPr lang="es-MX" sz="2800" b="1" smtClean="0">
                <a:solidFill>
                  <a:srgbClr val="CC3300"/>
                </a:solidFill>
                <a:latin typeface="Arial Black" pitchFamily="34" charset="0"/>
              </a:rPr>
              <a:t>PERÍODO DE CARENCIA O INTERVALO DE SEGURIDAD</a:t>
            </a:r>
          </a:p>
        </p:txBody>
      </p:sp>
      <p:sp>
        <p:nvSpPr>
          <p:cNvPr id="12291" name="Rectangle 3"/>
          <p:cNvSpPr>
            <a:spLocks noGrp="1" noChangeArrowheads="1"/>
          </p:cNvSpPr>
          <p:nvPr>
            <p:ph type="body" idx="1"/>
          </p:nvPr>
        </p:nvSpPr>
        <p:spPr>
          <a:xfrm>
            <a:off x="1257300" y="1066800"/>
            <a:ext cx="7772400" cy="5638800"/>
          </a:xfrm>
        </p:spPr>
        <p:txBody>
          <a:bodyPr/>
          <a:lstStyle/>
          <a:p>
            <a:pPr algn="just" eaLnBrk="1" hangingPunct="1"/>
            <a:r>
              <a:rPr lang="es-MX" b="1" smtClean="0">
                <a:solidFill>
                  <a:srgbClr val="003366"/>
                </a:solidFill>
                <a:latin typeface="Arial Black" pitchFamily="34" charset="0"/>
              </a:rPr>
              <a:t>TIEMPO QUE DEBE TRANSCURRIR ENTRE LA ÚLTIMA APLICACIÓN DEL PLAGUICIDA AL CULTIVO O AL GANADO Y LA COSECHA DE ESE  CULTIVO , LA MATANZA O EL ORDEÑO DE ANIMAL FUMIGADO.</a:t>
            </a:r>
            <a:endParaRPr lang="es-ES" b="1" smtClean="0">
              <a:solidFill>
                <a:srgbClr val="003366"/>
              </a:solidFill>
              <a:latin typeface="Arial Black" pitchFamily="34" charset="0"/>
            </a:endParaRPr>
          </a:p>
        </p:txBody>
      </p:sp>
      <p:sp>
        <p:nvSpPr>
          <p:cNvPr id="12292" name="AutoShape 4"/>
          <p:cNvSpPr>
            <a:spLocks/>
          </p:cNvSpPr>
          <p:nvPr/>
        </p:nvSpPr>
        <p:spPr bwMode="auto">
          <a:xfrm>
            <a:off x="2590800" y="5105400"/>
            <a:ext cx="5106988" cy="1562100"/>
          </a:xfrm>
          <a:prstGeom prst="borderCallout1">
            <a:avLst>
              <a:gd name="adj1" fmla="val -4875"/>
              <a:gd name="adj2" fmla="val 97764"/>
              <a:gd name="adj3" fmla="val -4875"/>
              <a:gd name="adj4" fmla="val 2986"/>
            </a:avLst>
          </a:prstGeom>
          <a:solidFill>
            <a:schemeClr val="accent1"/>
          </a:solidFill>
          <a:ln w="9525">
            <a:solidFill>
              <a:schemeClr val="tx1"/>
            </a:solidFill>
            <a:miter lim="800000"/>
            <a:headEnd/>
            <a:tailEnd/>
          </a:ln>
        </p:spPr>
        <p:txBody>
          <a:bodyPr lIns="90000" tIns="46800" rIns="90000" bIns="46800"/>
          <a:lstStyle/>
          <a:p>
            <a:pPr marL="457200" indent="-457200" algn="ctr"/>
            <a:r>
              <a:rPr lang="es-MX">
                <a:solidFill>
                  <a:srgbClr val="FDFCF9"/>
                </a:solidFill>
                <a:latin typeface="Arial" charset="0"/>
              </a:rPr>
              <a:t>SEPTIEMBRE 2001</a:t>
            </a:r>
          </a:p>
          <a:p>
            <a:pPr marL="457200" indent="-457200" algn="just"/>
            <a:r>
              <a:rPr lang="es-MX" sz="1400">
                <a:solidFill>
                  <a:srgbClr val="FDFCF9"/>
                </a:solidFill>
                <a:latin typeface="Arial" charset="0"/>
              </a:rPr>
              <a:t>D.         L.          M.          MI           J.           V.         S. </a:t>
            </a:r>
          </a:p>
          <a:p>
            <a:pPr marL="457200" indent="-457200" algn="just">
              <a:buFontTx/>
              <a:buAutoNum type="arabicPlain"/>
            </a:pPr>
            <a:r>
              <a:rPr lang="es-MX" sz="1400">
                <a:solidFill>
                  <a:srgbClr val="FDFCF9"/>
                </a:solidFill>
                <a:latin typeface="Arial" charset="0"/>
              </a:rPr>
              <a:t>   2	       3             4            5             7          8</a:t>
            </a:r>
          </a:p>
          <a:p>
            <a:pPr marL="457200" indent="-457200" algn="just"/>
            <a:r>
              <a:rPr lang="es-MX" sz="1400">
                <a:solidFill>
                  <a:srgbClr val="FDFCF9"/>
                </a:solidFill>
                <a:latin typeface="Arial" charset="0"/>
              </a:rPr>
              <a:t>9          10         11           12          13           14        15</a:t>
            </a:r>
          </a:p>
          <a:p>
            <a:pPr marL="457200" indent="-457200" algn="just"/>
            <a:r>
              <a:rPr lang="es-MX" sz="1400">
                <a:solidFill>
                  <a:srgbClr val="FDFCF9"/>
                </a:solidFill>
                <a:latin typeface="Arial" charset="0"/>
              </a:rPr>
              <a:t>16        17         18           19          20           21        22</a:t>
            </a:r>
          </a:p>
          <a:p>
            <a:pPr marL="457200" indent="-457200" algn="just"/>
            <a:r>
              <a:rPr lang="es-MX" sz="1400">
                <a:solidFill>
                  <a:srgbClr val="FDFCF9"/>
                </a:solidFill>
                <a:latin typeface="Arial" charset="0"/>
              </a:rPr>
              <a:t>24        25         26           27          28           29        30</a:t>
            </a:r>
            <a:r>
              <a:rPr lang="es-MX" sz="1400">
                <a:latin typeface="Arial" charset="0"/>
              </a:rPr>
              <a:t>        </a:t>
            </a:r>
            <a:endParaRPr lang="es-ES" sz="1400">
              <a:latin typeface="Arial" charset="0"/>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71600" y="152400"/>
            <a:ext cx="7543800" cy="1143000"/>
          </a:xfrm>
        </p:spPr>
        <p:txBody>
          <a:bodyPr/>
          <a:lstStyle/>
          <a:p>
            <a:pPr eaLnBrk="1" hangingPunct="1"/>
            <a:r>
              <a:rPr lang="es-MX" sz="3600" b="1" smtClean="0">
                <a:solidFill>
                  <a:srgbClr val="CC3300"/>
                </a:solidFill>
                <a:latin typeface="Arial Black" pitchFamily="34" charset="0"/>
              </a:rPr>
              <a:t>MODO DE INTOXICARSE CON PLAGUICIDAS</a:t>
            </a:r>
          </a:p>
        </p:txBody>
      </p:sp>
      <p:sp>
        <p:nvSpPr>
          <p:cNvPr id="13315" name="Rectangle 3"/>
          <p:cNvSpPr>
            <a:spLocks noGrp="1" noChangeArrowheads="1"/>
          </p:cNvSpPr>
          <p:nvPr>
            <p:ph type="body" idx="1"/>
          </p:nvPr>
        </p:nvSpPr>
        <p:spPr>
          <a:xfrm>
            <a:off x="1371600" y="1600200"/>
            <a:ext cx="7620000" cy="4114800"/>
          </a:xfrm>
        </p:spPr>
        <p:txBody>
          <a:bodyPr/>
          <a:lstStyle/>
          <a:p>
            <a:pPr marL="609600" indent="-609600" eaLnBrk="1" hangingPunct="1">
              <a:lnSpc>
                <a:spcPct val="90000"/>
              </a:lnSpc>
            </a:pPr>
            <a:r>
              <a:rPr lang="es-MX" sz="4000" b="1" smtClean="0">
                <a:solidFill>
                  <a:srgbClr val="003399"/>
                </a:solidFill>
                <a:latin typeface="Arial Black" pitchFamily="34" charset="0"/>
              </a:rPr>
              <a:t>SUICIDA-HOMICIDA.</a:t>
            </a:r>
          </a:p>
          <a:p>
            <a:pPr marL="609600" indent="-609600" eaLnBrk="1" hangingPunct="1">
              <a:lnSpc>
                <a:spcPct val="90000"/>
              </a:lnSpc>
            </a:pPr>
            <a:r>
              <a:rPr lang="es-MX" sz="4000" b="1" smtClean="0">
                <a:solidFill>
                  <a:srgbClr val="003399"/>
                </a:solidFill>
                <a:latin typeface="Arial Black" pitchFamily="34" charset="0"/>
              </a:rPr>
              <a:t>ACCIDENTAL.</a:t>
            </a:r>
          </a:p>
          <a:p>
            <a:pPr marL="609600" indent="-609600" eaLnBrk="1" hangingPunct="1">
              <a:lnSpc>
                <a:spcPct val="90000"/>
              </a:lnSpc>
            </a:pPr>
            <a:r>
              <a:rPr lang="es-MX" sz="4000" b="1" smtClean="0">
                <a:solidFill>
                  <a:srgbClr val="003399"/>
                </a:solidFill>
                <a:latin typeface="Arial Black" pitchFamily="34" charset="0"/>
              </a:rPr>
              <a:t>ALIMENTARIA.</a:t>
            </a:r>
          </a:p>
          <a:p>
            <a:pPr marL="609600" indent="-609600" eaLnBrk="1" hangingPunct="1">
              <a:lnSpc>
                <a:spcPct val="90000"/>
              </a:lnSpc>
              <a:buFont typeface="Wingdings" pitchFamily="2" charset="2"/>
              <a:buAutoNum type="arabicPeriod"/>
            </a:pPr>
            <a:r>
              <a:rPr lang="es-MX" sz="1800" b="1" smtClean="0">
                <a:solidFill>
                  <a:schemeClr val="folHlink"/>
                </a:solidFill>
                <a:latin typeface="Arial Black" pitchFamily="34" charset="0"/>
              </a:rPr>
              <a:t>AGUDA.</a:t>
            </a:r>
          </a:p>
          <a:p>
            <a:pPr marL="609600" indent="-609600" eaLnBrk="1" hangingPunct="1">
              <a:lnSpc>
                <a:spcPct val="90000"/>
              </a:lnSpc>
              <a:buFont typeface="Wingdings" pitchFamily="2" charset="2"/>
              <a:buAutoNum type="arabicPeriod"/>
            </a:pPr>
            <a:r>
              <a:rPr lang="es-MX" sz="1800" b="1" smtClean="0">
                <a:solidFill>
                  <a:schemeClr val="folHlink"/>
                </a:solidFill>
                <a:latin typeface="Arial Black" pitchFamily="34" charset="0"/>
              </a:rPr>
              <a:t>CRÓNICA.</a:t>
            </a:r>
          </a:p>
          <a:p>
            <a:pPr marL="609600" indent="-609600" eaLnBrk="1" hangingPunct="1">
              <a:lnSpc>
                <a:spcPct val="90000"/>
              </a:lnSpc>
            </a:pPr>
            <a:r>
              <a:rPr lang="es-MX" sz="4000" b="1" smtClean="0">
                <a:solidFill>
                  <a:srgbClr val="003399"/>
                </a:solidFill>
                <a:latin typeface="Arial Black" pitchFamily="34" charset="0"/>
              </a:rPr>
              <a:t>LABORAL.</a:t>
            </a:r>
          </a:p>
          <a:p>
            <a:pPr marL="609600" indent="-609600" eaLnBrk="1" hangingPunct="1">
              <a:lnSpc>
                <a:spcPct val="90000"/>
              </a:lnSpc>
              <a:buFont typeface="Wingdings" pitchFamily="2" charset="2"/>
              <a:buAutoNum type="arabicPeriod"/>
            </a:pPr>
            <a:r>
              <a:rPr lang="es-MX" sz="1800" b="1" smtClean="0">
                <a:solidFill>
                  <a:schemeClr val="folHlink"/>
                </a:solidFill>
                <a:latin typeface="Arial Black" pitchFamily="34" charset="0"/>
              </a:rPr>
              <a:t>AGUDA.</a:t>
            </a:r>
          </a:p>
          <a:p>
            <a:pPr marL="609600" indent="-609600" eaLnBrk="1" hangingPunct="1">
              <a:lnSpc>
                <a:spcPct val="90000"/>
              </a:lnSpc>
              <a:buFont typeface="Wingdings" pitchFamily="2" charset="2"/>
              <a:buAutoNum type="arabicPeriod"/>
            </a:pPr>
            <a:r>
              <a:rPr lang="es-MX" sz="1800" b="1" smtClean="0">
                <a:solidFill>
                  <a:schemeClr val="folHlink"/>
                </a:solidFill>
                <a:latin typeface="Arial Black" pitchFamily="34" charset="0"/>
              </a:rPr>
              <a:t>CRÓNICA</a:t>
            </a:r>
            <a:r>
              <a:rPr lang="es-MX" sz="1800" b="1" smtClean="0">
                <a:solidFill>
                  <a:schemeClr val="folHlink"/>
                </a:solidFill>
              </a:rPr>
              <a:t>.</a:t>
            </a:r>
            <a:endParaRPr lang="es-ES" sz="1800" b="1" smtClean="0">
              <a:solidFill>
                <a:schemeClr val="folHlink"/>
              </a:solidFill>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s-MX" sz="3600" b="1" smtClean="0">
                <a:solidFill>
                  <a:srgbClr val="CC3300"/>
                </a:solidFill>
                <a:latin typeface="Arial Black" pitchFamily="34" charset="0"/>
              </a:rPr>
              <a:t>VIAS DE INTOXICACIÓN</a:t>
            </a:r>
            <a:endParaRPr lang="es-ES" sz="3600" b="1" smtClean="0">
              <a:solidFill>
                <a:srgbClr val="CC3300"/>
              </a:solidFill>
              <a:latin typeface="Arial Black" pitchFamily="34" charset="0"/>
            </a:endParaRPr>
          </a:p>
        </p:txBody>
      </p:sp>
      <p:sp>
        <p:nvSpPr>
          <p:cNvPr id="14339" name="Rectangle 3"/>
          <p:cNvSpPr>
            <a:spLocks noGrp="1" noChangeArrowheads="1"/>
          </p:cNvSpPr>
          <p:nvPr>
            <p:ph type="body" idx="1"/>
          </p:nvPr>
        </p:nvSpPr>
        <p:spPr/>
        <p:txBody>
          <a:bodyPr/>
          <a:lstStyle/>
          <a:p>
            <a:pPr eaLnBrk="1" hangingPunct="1"/>
            <a:r>
              <a:rPr lang="es-MX" sz="4000" b="1" smtClean="0">
                <a:solidFill>
                  <a:srgbClr val="003399"/>
                </a:solidFill>
                <a:latin typeface="Arial Black" pitchFamily="34" charset="0"/>
              </a:rPr>
              <a:t>ORAL</a:t>
            </a:r>
          </a:p>
          <a:p>
            <a:pPr eaLnBrk="1" hangingPunct="1"/>
            <a:r>
              <a:rPr lang="es-MX" sz="4000" b="1" smtClean="0">
                <a:solidFill>
                  <a:srgbClr val="003399"/>
                </a:solidFill>
                <a:latin typeface="Arial Black" pitchFamily="34" charset="0"/>
              </a:rPr>
              <a:t>RESPIRATORIA.</a:t>
            </a:r>
          </a:p>
          <a:p>
            <a:pPr eaLnBrk="1" hangingPunct="1"/>
            <a:r>
              <a:rPr lang="es-MX" sz="3600" b="1" smtClean="0">
                <a:solidFill>
                  <a:srgbClr val="003399"/>
                </a:solidFill>
                <a:latin typeface="Arial Black" pitchFamily="34" charset="0"/>
              </a:rPr>
              <a:t>DERMICA  (PIEL Y MUCOSAS).</a:t>
            </a:r>
            <a:r>
              <a:rPr lang="es-MX" smtClean="0"/>
              <a:t> </a:t>
            </a:r>
          </a:p>
          <a:p>
            <a:pPr eaLnBrk="1" hangingPunct="1">
              <a:buFont typeface="Wingdings" pitchFamily="2" charset="2"/>
              <a:buNone/>
            </a:pPr>
            <a:r>
              <a:rPr lang="es-MX" smtClean="0"/>
              <a:t>					</a:t>
            </a:r>
            <a:endParaRPr lang="es-ES" smtClean="0"/>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1447800" y="0"/>
            <a:ext cx="7543800" cy="1676400"/>
          </a:xfrm>
        </p:spPr>
        <p:txBody>
          <a:bodyPr/>
          <a:lstStyle/>
          <a:p>
            <a:pPr eaLnBrk="1" hangingPunct="1"/>
            <a:r>
              <a:rPr lang="es-MX" sz="2400" b="1" smtClean="0">
                <a:solidFill>
                  <a:srgbClr val="CC3300"/>
                </a:solidFill>
                <a:latin typeface="Arial Black" pitchFamily="34" charset="0"/>
              </a:rPr>
              <a:t>GRADO DE TOXICIDAD DE LOS PLAGUICIDAS EXPRESADO EN LAS ETIQUETAS. </a:t>
            </a:r>
            <a:r>
              <a:rPr lang="es-MX" sz="2400" b="1" smtClean="0">
                <a:solidFill>
                  <a:srgbClr val="000066"/>
                </a:solidFill>
                <a:latin typeface="Arial Black" pitchFamily="34" charset="0"/>
              </a:rPr>
              <a:t>SEGÚN CATEGORÍA, COLORES E INDICACIONES DE PELIGRO</a:t>
            </a:r>
            <a:r>
              <a:rPr lang="es-MX" sz="2400" b="1" smtClean="0">
                <a:solidFill>
                  <a:srgbClr val="CC3300"/>
                </a:solidFill>
                <a:latin typeface="Arial Black" pitchFamily="34" charset="0"/>
              </a:rPr>
              <a:t>.</a:t>
            </a:r>
            <a:endParaRPr lang="es-ES" sz="2400" b="1" smtClean="0">
              <a:solidFill>
                <a:srgbClr val="CC3300"/>
              </a:solidFill>
              <a:latin typeface="Arial Black" pitchFamily="34" charset="0"/>
            </a:endParaRPr>
          </a:p>
        </p:txBody>
      </p:sp>
      <p:sp>
        <p:nvSpPr>
          <p:cNvPr id="15363" name="Rectangle 1027"/>
          <p:cNvSpPr>
            <a:spLocks noGrp="1" noChangeArrowheads="1"/>
          </p:cNvSpPr>
          <p:nvPr>
            <p:ph type="body" idx="1"/>
          </p:nvPr>
        </p:nvSpPr>
        <p:spPr>
          <a:xfrm>
            <a:off x="1295400" y="2057400"/>
            <a:ext cx="7772400" cy="4572000"/>
          </a:xfrm>
        </p:spPr>
        <p:txBody>
          <a:bodyPr/>
          <a:lstStyle/>
          <a:p>
            <a:pPr eaLnBrk="1" hangingPunct="1">
              <a:lnSpc>
                <a:spcPct val="90000"/>
              </a:lnSpc>
            </a:pPr>
            <a:endParaRPr lang="es-MX" sz="2800" smtClean="0"/>
          </a:p>
          <a:p>
            <a:pPr eaLnBrk="1" hangingPunct="1">
              <a:lnSpc>
                <a:spcPct val="90000"/>
              </a:lnSpc>
            </a:pPr>
            <a:endParaRPr lang="es-MX" sz="2800" smtClean="0"/>
          </a:p>
          <a:p>
            <a:pPr eaLnBrk="1" hangingPunct="1">
              <a:lnSpc>
                <a:spcPct val="90000"/>
              </a:lnSpc>
            </a:pPr>
            <a:endParaRPr lang="es-MX" sz="2800" smtClean="0"/>
          </a:p>
          <a:p>
            <a:pPr eaLnBrk="1" hangingPunct="1">
              <a:lnSpc>
                <a:spcPct val="90000"/>
              </a:lnSpc>
            </a:pPr>
            <a:endParaRPr lang="es-MX" sz="2800" smtClean="0"/>
          </a:p>
          <a:p>
            <a:pPr eaLnBrk="1" hangingPunct="1">
              <a:lnSpc>
                <a:spcPct val="90000"/>
              </a:lnSpc>
              <a:buFont typeface="Wingdings" pitchFamily="2" charset="2"/>
              <a:buNone/>
            </a:pPr>
            <a:endParaRPr lang="es-MX" sz="2800" smtClean="0"/>
          </a:p>
          <a:p>
            <a:pPr eaLnBrk="1" hangingPunct="1">
              <a:lnSpc>
                <a:spcPct val="90000"/>
              </a:lnSpc>
            </a:pPr>
            <a:endParaRPr lang="es-MX" sz="2800" smtClean="0"/>
          </a:p>
          <a:p>
            <a:pPr eaLnBrk="1" hangingPunct="1">
              <a:lnSpc>
                <a:spcPct val="90000"/>
              </a:lnSpc>
            </a:pPr>
            <a:endParaRPr lang="es-MX" sz="2800" smtClean="0"/>
          </a:p>
          <a:p>
            <a:pPr eaLnBrk="1" hangingPunct="1">
              <a:lnSpc>
                <a:spcPct val="90000"/>
              </a:lnSpc>
            </a:pPr>
            <a:endParaRPr lang="es-MX" sz="2800" smtClean="0"/>
          </a:p>
          <a:p>
            <a:pPr eaLnBrk="1" hangingPunct="1">
              <a:lnSpc>
                <a:spcPct val="90000"/>
              </a:lnSpc>
            </a:pPr>
            <a:endParaRPr lang="es-ES" sz="2800" smtClean="0"/>
          </a:p>
        </p:txBody>
      </p:sp>
      <p:graphicFrame>
        <p:nvGraphicFramePr>
          <p:cNvPr id="16429" name="Group 1069"/>
          <p:cNvGraphicFramePr>
            <a:graphicFrameLocks noGrp="1"/>
          </p:cNvGraphicFramePr>
          <p:nvPr/>
        </p:nvGraphicFramePr>
        <p:xfrm>
          <a:off x="1295400" y="1981200"/>
          <a:ext cx="7772400" cy="4602336"/>
        </p:xfrm>
        <a:graphic>
          <a:graphicData uri="http://schemas.openxmlformats.org/drawingml/2006/table">
            <a:tbl>
              <a:tblPr/>
              <a:tblGrid>
                <a:gridCol w="1524000"/>
                <a:gridCol w="1981200"/>
                <a:gridCol w="1676400"/>
                <a:gridCol w="2590800"/>
              </a:tblGrid>
              <a:tr h="91433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0" i="0" u="none" strike="noStrike" cap="none" normalizeH="0" baseline="0" smtClean="0">
                          <a:ln>
                            <a:noFill/>
                          </a:ln>
                          <a:solidFill>
                            <a:srgbClr val="003366"/>
                          </a:solidFill>
                          <a:effectLst/>
                          <a:latin typeface="Arial Black" pitchFamily="34" charset="0"/>
                        </a:rPr>
                        <a:t>GRADO</a:t>
                      </a:r>
                      <a:endParaRPr kumimoji="0" lang="es-ES" sz="2400" b="0" i="0" u="none" strike="noStrike" cap="none" normalizeH="0" baseline="0" smtClean="0">
                        <a:ln>
                          <a:noFill/>
                        </a:ln>
                        <a:solidFill>
                          <a:srgbClr val="003366"/>
                        </a:solidFill>
                        <a:effectLst/>
                        <a:latin typeface="Arial Black" pitchFamily="34"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0" i="0" u="none" strike="noStrike" cap="none" normalizeH="0" baseline="0" smtClean="0">
                          <a:ln>
                            <a:noFill/>
                          </a:ln>
                          <a:solidFill>
                            <a:srgbClr val="003366"/>
                          </a:solidFill>
                          <a:effectLst/>
                          <a:latin typeface="Arial Black" pitchFamily="34" charset="0"/>
                        </a:rPr>
                        <a:t>BANDA COLOR</a:t>
                      </a:r>
                      <a:r>
                        <a:rPr kumimoji="0" lang="es-MX" sz="2400" b="1" i="0" u="none" strike="noStrike" cap="none" normalizeH="0" baseline="0" smtClean="0">
                          <a:ln>
                            <a:noFill/>
                          </a:ln>
                          <a:solidFill>
                            <a:srgbClr val="003366"/>
                          </a:solidFill>
                          <a:effectLst/>
                          <a:latin typeface="Times New Roman" pitchFamily="18" charset="0"/>
                        </a:rPr>
                        <a:t> </a:t>
                      </a:r>
                      <a:endParaRPr kumimoji="0" lang="es-ES" sz="2400" b="1" i="0" u="none" strike="noStrike" cap="none" normalizeH="0" baseline="0" smtClean="0">
                        <a:ln>
                          <a:noFill/>
                        </a:ln>
                        <a:solidFill>
                          <a:srgbClr val="003366"/>
                        </a:solidFill>
                        <a:effectLst/>
                        <a:latin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0" i="0" u="none" strike="noStrike" cap="none" normalizeH="0" baseline="0" smtClean="0">
                          <a:ln>
                            <a:noFill/>
                          </a:ln>
                          <a:solidFill>
                            <a:srgbClr val="003366"/>
                          </a:solidFill>
                          <a:effectLst/>
                          <a:latin typeface="Arial Black" pitchFamily="34" charset="0"/>
                        </a:rPr>
                        <a:t>SIMBOLO</a:t>
                      </a:r>
                      <a:endParaRPr kumimoji="0" lang="es-ES" sz="2000" b="0" i="0" u="none" strike="noStrike" cap="none" normalizeH="0" baseline="0" smtClean="0">
                        <a:ln>
                          <a:noFill/>
                        </a:ln>
                        <a:solidFill>
                          <a:srgbClr val="003366"/>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0" i="0" u="none" strike="noStrike" cap="none" normalizeH="0" baseline="0" smtClean="0">
                          <a:ln>
                            <a:noFill/>
                          </a:ln>
                          <a:solidFill>
                            <a:srgbClr val="003366"/>
                          </a:solidFill>
                          <a:effectLst/>
                          <a:latin typeface="Arial Black" pitchFamily="34" charset="0"/>
                        </a:rPr>
                        <a:t>INDICACIÓN</a:t>
                      </a:r>
                      <a:endParaRPr kumimoji="0" lang="es-ES" sz="2400" b="0" i="0" u="none" strike="noStrike" cap="none" normalizeH="0" baseline="0" smtClean="0">
                        <a:ln>
                          <a:noFill/>
                        </a:ln>
                        <a:solidFill>
                          <a:srgbClr val="003366"/>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72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CC3300"/>
                          </a:solidFill>
                          <a:effectLst/>
                          <a:latin typeface="Arial Black" pitchFamily="34" charset="0"/>
                        </a:rPr>
                        <a:t>I</a:t>
                      </a:r>
                      <a:endParaRPr kumimoji="0" lang="es-ES" sz="2800" b="1" i="0" u="none" strike="noStrike" cap="none" normalizeH="0" baseline="0" smtClean="0">
                        <a:ln>
                          <a:noFill/>
                        </a:ln>
                        <a:solidFill>
                          <a:srgbClr val="CC3300"/>
                        </a:solidFill>
                        <a:effectLst/>
                        <a:latin typeface="Arial Black" pitchFamily="34"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0" i="0" u="none" strike="noStrike" cap="none" normalizeH="0" baseline="0" smtClean="0">
                          <a:ln>
                            <a:noFill/>
                          </a:ln>
                          <a:solidFill>
                            <a:srgbClr val="CC3300"/>
                          </a:solidFill>
                          <a:effectLst/>
                          <a:latin typeface="Arial Black" pitchFamily="34" charset="0"/>
                        </a:rPr>
                        <a:t>ROJO</a:t>
                      </a:r>
                      <a:endParaRPr kumimoji="0" lang="es-ES" sz="2800" b="0" i="0" u="none" strike="noStrike" cap="none" normalizeH="0" baseline="0" smtClean="0">
                        <a:ln>
                          <a:noFill/>
                        </a:ln>
                        <a:solidFill>
                          <a:srgbClr val="CC3300"/>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600" b="0" i="0" u="none" strike="noStrike" cap="none" normalizeH="0" baseline="0" smtClean="0">
                          <a:ln>
                            <a:noFill/>
                          </a:ln>
                          <a:solidFill>
                            <a:srgbClr val="CC3300"/>
                          </a:solidFill>
                          <a:effectLst/>
                          <a:latin typeface="Arial Black" pitchFamily="34" charset="0"/>
                        </a:rPr>
                        <a:t>CALAVERA CON HUESOS CRUZADOS</a:t>
                      </a:r>
                      <a:endParaRPr kumimoji="0" lang="es-ES" sz="1600" b="0" i="0" u="none" strike="noStrike" cap="none" normalizeH="0" baseline="0" smtClean="0">
                        <a:ln>
                          <a:noFill/>
                        </a:ln>
                        <a:solidFill>
                          <a:srgbClr val="CC3300"/>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800" b="1" i="0" u="none" strike="noStrike" cap="none" normalizeH="0" baseline="0" smtClean="0">
                          <a:ln>
                            <a:noFill/>
                          </a:ln>
                          <a:solidFill>
                            <a:schemeClr val="tx1"/>
                          </a:solidFill>
                          <a:effectLst/>
                          <a:latin typeface="Times New Roman" pitchFamily="18" charset="0"/>
                        </a:rPr>
                        <a:t>EXTREMADAMENTE TÓXICO</a:t>
                      </a:r>
                      <a:endParaRPr kumimoji="0" lang="es-ES" sz="1800" b="1" i="0" u="none" strike="noStrike" cap="none" normalizeH="0" baseline="0" smtClean="0">
                        <a:ln>
                          <a:noFill/>
                        </a:ln>
                        <a:solidFill>
                          <a:schemeClr val="tx1"/>
                        </a:solidFill>
                        <a:effectLst/>
                        <a:latin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72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FFCC00"/>
                          </a:solidFill>
                          <a:effectLst/>
                          <a:latin typeface="Arial Black" pitchFamily="34" charset="0"/>
                        </a:rPr>
                        <a:t>II</a:t>
                      </a:r>
                      <a:endParaRPr kumimoji="0" lang="es-ES" sz="2800" b="1" i="0" u="none" strike="noStrike" cap="none" normalizeH="0" baseline="0" smtClean="0">
                        <a:ln>
                          <a:noFill/>
                        </a:ln>
                        <a:solidFill>
                          <a:srgbClr val="FFCC00"/>
                        </a:solidFill>
                        <a:effectLst/>
                        <a:latin typeface="Arial Black" pitchFamily="34"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FFCC00"/>
                          </a:solidFill>
                          <a:effectLst/>
                          <a:latin typeface="Arial Black" pitchFamily="34" charset="0"/>
                        </a:rPr>
                        <a:t>AMARILLO</a:t>
                      </a:r>
                      <a:endParaRPr kumimoji="0" lang="es-ES" sz="2400" b="1" i="0" u="none" strike="noStrike" cap="none" normalizeH="0" baseline="0" smtClean="0">
                        <a:ln>
                          <a:noFill/>
                        </a:ln>
                        <a:solidFill>
                          <a:srgbClr val="FFCC00"/>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600" b="0" i="0" u="none" strike="noStrike" cap="none" normalizeH="0" baseline="0" smtClean="0">
                          <a:ln>
                            <a:noFill/>
                          </a:ln>
                          <a:solidFill>
                            <a:schemeClr val="accent2"/>
                          </a:solidFill>
                          <a:effectLst/>
                          <a:latin typeface="Arial Black" pitchFamily="34" charset="0"/>
                        </a:rPr>
                        <a:t>CALAVERA CON HUESOS CRUZADOS</a:t>
                      </a:r>
                      <a:endParaRPr kumimoji="0" lang="es-ES" sz="1600" b="0" i="0" u="none" strike="noStrike" cap="none" normalizeH="0" baseline="0" smtClean="0">
                        <a:ln>
                          <a:noFill/>
                        </a:ln>
                        <a:solidFill>
                          <a:schemeClr val="accent2"/>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800" b="1" i="0" u="none" strike="noStrike" cap="none" normalizeH="0" baseline="0" smtClean="0">
                          <a:ln>
                            <a:noFill/>
                          </a:ln>
                          <a:solidFill>
                            <a:schemeClr val="tx1"/>
                          </a:solidFill>
                          <a:effectLst/>
                          <a:latin typeface="Times New Roman" pitchFamily="18" charset="0"/>
                        </a:rPr>
                        <a:t>ALTAMENTE TÓXICO</a:t>
                      </a:r>
                      <a:endParaRPr kumimoji="0" lang="es-ES" sz="1800" b="1" i="0" u="none" strike="noStrike" cap="none" normalizeH="0" baseline="0" smtClean="0">
                        <a:ln>
                          <a:noFill/>
                        </a:ln>
                        <a:solidFill>
                          <a:schemeClr val="tx1"/>
                        </a:solidFill>
                        <a:effectLst/>
                        <a:latin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Arial Black" pitchFamily="34" charset="0"/>
                        </a:rPr>
                        <a:t>III</a:t>
                      </a:r>
                      <a:endParaRPr kumimoji="0" lang="es-ES" sz="2800" b="1" i="0" u="none" strike="noStrike" cap="none" normalizeH="0" baseline="0" smtClean="0">
                        <a:ln>
                          <a:noFill/>
                        </a:ln>
                        <a:solidFill>
                          <a:srgbClr val="003366"/>
                        </a:solidFill>
                        <a:effectLst/>
                        <a:latin typeface="Arial Black" pitchFamily="34"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Arial Black" pitchFamily="34" charset="0"/>
                        </a:rPr>
                        <a:t>AZUL</a:t>
                      </a:r>
                      <a:endParaRPr kumimoji="0" lang="es-ES" sz="2800" b="1" i="0" u="none" strike="noStrike" cap="none" normalizeH="0" baseline="0" smtClean="0">
                        <a:ln>
                          <a:noFill/>
                        </a:ln>
                        <a:solidFill>
                          <a:srgbClr val="003366"/>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0" i="0" u="none" strike="noStrike" cap="none" normalizeH="0" baseline="0" smtClean="0">
                          <a:ln>
                            <a:noFill/>
                          </a:ln>
                          <a:solidFill>
                            <a:schemeClr val="tx1"/>
                          </a:solidFill>
                          <a:effectLst/>
                          <a:latin typeface="Times New Roman" pitchFamily="18" charset="0"/>
                        </a:rPr>
                        <a:t>------------</a:t>
                      </a:r>
                      <a:endParaRPr kumimoji="0" lang="es-ES" sz="2800" b="0" i="0" u="none" strike="noStrike" cap="none" normalizeH="0" baseline="0" smtClean="0">
                        <a:ln>
                          <a:noFill/>
                        </a:ln>
                        <a:solidFill>
                          <a:schemeClr val="tx1"/>
                        </a:solidFill>
                        <a:effectLst/>
                        <a:latin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800" b="1" i="0" u="none" strike="noStrike" cap="none" normalizeH="0" baseline="0" smtClean="0">
                          <a:ln>
                            <a:noFill/>
                          </a:ln>
                          <a:solidFill>
                            <a:schemeClr val="tx1"/>
                          </a:solidFill>
                          <a:effectLst/>
                          <a:latin typeface="Times New Roman" pitchFamily="18" charset="0"/>
                        </a:rPr>
                        <a:t>MODERADAMENTE TÓXICO</a:t>
                      </a:r>
                      <a:endParaRPr kumimoji="0" lang="es-ES" sz="2800" b="0" i="0" u="none" strike="noStrike" cap="none" normalizeH="0" baseline="0" smtClean="0">
                        <a:ln>
                          <a:noFill/>
                        </a:ln>
                        <a:solidFill>
                          <a:schemeClr val="tx1"/>
                        </a:solidFill>
                        <a:effectLst/>
                        <a:latin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33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6600"/>
                          </a:solidFill>
                          <a:effectLst/>
                          <a:latin typeface="Arial Black" pitchFamily="34" charset="0"/>
                        </a:rPr>
                        <a:t>IV</a:t>
                      </a:r>
                      <a:endParaRPr kumimoji="0" lang="es-ES" sz="2800" b="1" i="0" u="none" strike="noStrike" cap="none" normalizeH="0" baseline="0" smtClean="0">
                        <a:ln>
                          <a:noFill/>
                        </a:ln>
                        <a:solidFill>
                          <a:srgbClr val="006600"/>
                        </a:solidFill>
                        <a:effectLst/>
                        <a:latin typeface="Arial Black" pitchFamily="34"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6600"/>
                          </a:solidFill>
                          <a:effectLst/>
                          <a:latin typeface="Arial Black" pitchFamily="34" charset="0"/>
                        </a:rPr>
                        <a:t>VERDE</a:t>
                      </a:r>
                      <a:endParaRPr kumimoji="0" lang="es-ES" sz="2800" b="1" i="0" u="none" strike="noStrike" cap="none" normalizeH="0" baseline="0" smtClean="0">
                        <a:ln>
                          <a:noFill/>
                        </a:ln>
                        <a:solidFill>
                          <a:srgbClr val="006600"/>
                        </a:solidFill>
                        <a:effectLst/>
                        <a:latin typeface="Arial Black"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0" i="0" u="none" strike="noStrike" cap="none" normalizeH="0" baseline="0" smtClean="0">
                          <a:ln>
                            <a:noFill/>
                          </a:ln>
                          <a:solidFill>
                            <a:schemeClr val="tx1"/>
                          </a:solidFill>
                          <a:effectLst/>
                          <a:latin typeface="Times New Roman" pitchFamily="18" charset="0"/>
                        </a:rPr>
                        <a:t>------------</a:t>
                      </a:r>
                      <a:endParaRPr kumimoji="0" lang="es-ES" sz="2800" b="0" i="0" u="none" strike="noStrike" cap="none" normalizeH="0" baseline="0" smtClean="0">
                        <a:ln>
                          <a:noFill/>
                        </a:ln>
                        <a:solidFill>
                          <a:schemeClr val="tx1"/>
                        </a:solidFill>
                        <a:effectLst/>
                        <a:latin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800" b="1" i="0" u="none" strike="noStrike" cap="none" normalizeH="0" baseline="0" smtClean="0">
                          <a:ln>
                            <a:noFill/>
                          </a:ln>
                          <a:solidFill>
                            <a:schemeClr val="tx1"/>
                          </a:solidFill>
                          <a:effectLst/>
                          <a:latin typeface="Times New Roman" pitchFamily="18" charset="0"/>
                        </a:rPr>
                        <a:t>LIGERAMENTE TÓXICO</a:t>
                      </a:r>
                      <a:endParaRPr kumimoji="0" lang="es-ES" sz="2800" b="0" i="0" u="none" strike="noStrike" cap="none" normalizeH="0" baseline="0" smtClean="0">
                        <a:ln>
                          <a:noFill/>
                        </a:ln>
                        <a:solidFill>
                          <a:schemeClr val="tx1"/>
                        </a:solidFill>
                        <a:effectLst/>
                        <a:latin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5396" name="Picture 1073" descr="C:\Mis documentos\O-P2.jpg"/>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l="41859" t="25320" r="48837" b="63698"/>
          <a:stretch>
            <a:fillRect/>
          </a:stretch>
        </p:blipFill>
        <p:spPr bwMode="auto">
          <a:xfrm>
            <a:off x="53340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533400"/>
            <a:ext cx="7543800" cy="762000"/>
          </a:xfrm>
        </p:spPr>
        <p:txBody>
          <a:bodyPr/>
          <a:lstStyle/>
          <a:p>
            <a:pPr eaLnBrk="1" hangingPunct="1"/>
            <a:r>
              <a:rPr lang="es-MX" b="1" smtClean="0">
                <a:solidFill>
                  <a:srgbClr val="000066"/>
                </a:solidFill>
                <a:latin typeface="Arial Black" pitchFamily="34" charset="0"/>
              </a:rPr>
              <a:t>ORGANOFOSFORADOS</a:t>
            </a:r>
          </a:p>
        </p:txBody>
      </p:sp>
      <p:sp>
        <p:nvSpPr>
          <p:cNvPr id="16387" name="Rectangle 3"/>
          <p:cNvSpPr>
            <a:spLocks noGrp="1" noChangeArrowheads="1"/>
          </p:cNvSpPr>
          <p:nvPr>
            <p:ph type="body" idx="1"/>
          </p:nvPr>
        </p:nvSpPr>
        <p:spPr>
          <a:xfrm>
            <a:off x="1257300" y="1295400"/>
            <a:ext cx="7772400" cy="5334000"/>
          </a:xfrm>
        </p:spPr>
        <p:txBody>
          <a:bodyPr/>
          <a:lstStyle/>
          <a:p>
            <a:pPr algn="ctr" eaLnBrk="1" hangingPunct="1">
              <a:lnSpc>
                <a:spcPct val="90000"/>
              </a:lnSpc>
              <a:buFont typeface="Wingdings" pitchFamily="2" charset="2"/>
              <a:buNone/>
            </a:pPr>
            <a:endParaRPr lang="es-MX" sz="2800" smtClean="0"/>
          </a:p>
          <a:p>
            <a:pPr eaLnBrk="1" hangingPunct="1">
              <a:lnSpc>
                <a:spcPct val="90000"/>
              </a:lnSpc>
              <a:buFont typeface="Wingdings" pitchFamily="2" charset="2"/>
              <a:buNone/>
            </a:pPr>
            <a:r>
              <a:rPr lang="es-MX" sz="2800" smtClean="0"/>
              <a:t>			</a:t>
            </a:r>
            <a:r>
              <a:rPr lang="es-MX" sz="2800" b="1" smtClean="0">
                <a:solidFill>
                  <a:srgbClr val="003366"/>
                </a:solidFill>
                <a:latin typeface="Arial Black" pitchFamily="34" charset="0"/>
              </a:rPr>
              <a:t>R</a:t>
            </a:r>
            <a:r>
              <a:rPr lang="es-MX" sz="2800" b="1" baseline="-25000" smtClean="0">
                <a:solidFill>
                  <a:srgbClr val="003366"/>
                </a:solidFill>
                <a:latin typeface="Arial Black" pitchFamily="34" charset="0"/>
              </a:rPr>
              <a:t>1</a:t>
            </a:r>
            <a:r>
              <a:rPr lang="es-MX" sz="2800" b="1" smtClean="0">
                <a:solidFill>
                  <a:srgbClr val="003366"/>
                </a:solidFill>
                <a:latin typeface="Arial Black" pitchFamily="34" charset="0"/>
              </a:rPr>
              <a:t>				(O) (s)	</a:t>
            </a:r>
          </a:p>
          <a:p>
            <a:pPr eaLnBrk="1" hangingPunct="1">
              <a:lnSpc>
                <a:spcPct val="90000"/>
              </a:lnSpc>
              <a:buFont typeface="Wingdings" pitchFamily="2" charset="2"/>
              <a:buNone/>
            </a:pPr>
            <a:endParaRPr lang="es-MX" sz="2800" b="1" smtClean="0">
              <a:solidFill>
                <a:srgbClr val="003366"/>
              </a:solidFill>
              <a:latin typeface="Arial Black" pitchFamily="34" charset="0"/>
            </a:endParaRPr>
          </a:p>
          <a:p>
            <a:pPr eaLnBrk="1" hangingPunct="1">
              <a:lnSpc>
                <a:spcPct val="90000"/>
              </a:lnSpc>
              <a:buFont typeface="Wingdings" pitchFamily="2" charset="2"/>
              <a:buNone/>
            </a:pPr>
            <a:endParaRPr lang="es-MX" sz="2800" b="1" smtClean="0">
              <a:solidFill>
                <a:srgbClr val="003366"/>
              </a:solidFill>
              <a:latin typeface="Arial Black" pitchFamily="34" charset="0"/>
            </a:endParaRPr>
          </a:p>
          <a:p>
            <a:pPr algn="ctr" eaLnBrk="1" hangingPunct="1">
              <a:lnSpc>
                <a:spcPct val="90000"/>
              </a:lnSpc>
              <a:buFont typeface="Wingdings" pitchFamily="2" charset="2"/>
              <a:buNone/>
            </a:pPr>
            <a:r>
              <a:rPr lang="es-MX" sz="2800" b="1" smtClean="0">
                <a:solidFill>
                  <a:srgbClr val="003366"/>
                </a:solidFill>
                <a:latin typeface="Arial Black" pitchFamily="34" charset="0"/>
              </a:rPr>
              <a:t>  P</a:t>
            </a:r>
          </a:p>
          <a:p>
            <a:pPr eaLnBrk="1" hangingPunct="1">
              <a:lnSpc>
                <a:spcPct val="90000"/>
              </a:lnSpc>
              <a:buFont typeface="Wingdings" pitchFamily="2" charset="2"/>
              <a:buNone/>
            </a:pPr>
            <a:endParaRPr lang="es-MX" sz="2800" b="1" smtClean="0">
              <a:solidFill>
                <a:srgbClr val="003366"/>
              </a:solidFill>
              <a:latin typeface="Arial Black" pitchFamily="34" charset="0"/>
            </a:endParaRPr>
          </a:p>
          <a:p>
            <a:pPr eaLnBrk="1" hangingPunct="1">
              <a:lnSpc>
                <a:spcPct val="90000"/>
              </a:lnSpc>
              <a:buFont typeface="Wingdings" pitchFamily="2" charset="2"/>
              <a:buNone/>
            </a:pPr>
            <a:r>
              <a:rPr lang="es-MX" sz="2800" b="1" smtClean="0">
                <a:solidFill>
                  <a:srgbClr val="003366"/>
                </a:solidFill>
                <a:latin typeface="Arial Black" pitchFamily="34" charset="0"/>
              </a:rPr>
              <a:t>			</a:t>
            </a:r>
          </a:p>
          <a:p>
            <a:pPr eaLnBrk="1" hangingPunct="1">
              <a:lnSpc>
                <a:spcPct val="90000"/>
              </a:lnSpc>
              <a:buFont typeface="Wingdings" pitchFamily="2" charset="2"/>
              <a:buNone/>
            </a:pPr>
            <a:r>
              <a:rPr lang="es-MX" sz="2800" b="1" smtClean="0">
                <a:solidFill>
                  <a:srgbClr val="003366"/>
                </a:solidFill>
                <a:latin typeface="Arial Black" pitchFamily="34" charset="0"/>
              </a:rPr>
              <a:t>			R</a:t>
            </a:r>
            <a:r>
              <a:rPr lang="es-MX" sz="2800" b="1" baseline="-25000" smtClean="0">
                <a:solidFill>
                  <a:srgbClr val="003366"/>
                </a:solidFill>
                <a:latin typeface="Arial Black" pitchFamily="34" charset="0"/>
              </a:rPr>
              <a:t>2</a:t>
            </a:r>
            <a:r>
              <a:rPr lang="es-MX" sz="2800" b="1" smtClean="0">
                <a:solidFill>
                  <a:srgbClr val="003366"/>
                </a:solidFill>
                <a:latin typeface="Arial Black" pitchFamily="34" charset="0"/>
              </a:rPr>
              <a:t>				(x)</a:t>
            </a:r>
          </a:p>
          <a:p>
            <a:pPr eaLnBrk="1" hangingPunct="1">
              <a:lnSpc>
                <a:spcPct val="90000"/>
              </a:lnSpc>
              <a:buFont typeface="Wingdings" pitchFamily="2" charset="2"/>
              <a:buNone/>
            </a:pPr>
            <a:r>
              <a:rPr lang="es-MX" sz="2800" smtClean="0"/>
              <a:t>	</a:t>
            </a:r>
            <a:r>
              <a:rPr lang="es-MX" sz="2800" b="1" smtClean="0">
                <a:solidFill>
                  <a:srgbClr val="800000"/>
                </a:solidFill>
                <a:latin typeface="Arial Black" pitchFamily="34" charset="0"/>
              </a:rPr>
              <a:t>LOS O-P SON ESTERES DE ACIDO FOSFORICO Y UNA VARIEDAD DE OH.</a:t>
            </a:r>
            <a:endParaRPr lang="es-ES" sz="2800" b="1" smtClean="0">
              <a:solidFill>
                <a:srgbClr val="800000"/>
              </a:solidFill>
              <a:latin typeface="Arial Black" pitchFamily="34" charset="0"/>
            </a:endParaRPr>
          </a:p>
        </p:txBody>
      </p:sp>
      <p:sp>
        <p:nvSpPr>
          <p:cNvPr id="16388" name="Line 4"/>
          <p:cNvSpPr>
            <a:spLocks noChangeShapeType="1"/>
          </p:cNvSpPr>
          <p:nvPr/>
        </p:nvSpPr>
        <p:spPr bwMode="auto">
          <a:xfrm flipV="1">
            <a:off x="5334000" y="2438400"/>
            <a:ext cx="1905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16389" name="Line 5"/>
          <p:cNvSpPr>
            <a:spLocks noChangeShapeType="1"/>
          </p:cNvSpPr>
          <p:nvPr/>
        </p:nvSpPr>
        <p:spPr bwMode="auto">
          <a:xfrm flipH="1">
            <a:off x="3352800" y="3733800"/>
            <a:ext cx="1752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16390" name="Line 6"/>
          <p:cNvSpPr>
            <a:spLocks noChangeShapeType="1"/>
          </p:cNvSpPr>
          <p:nvPr/>
        </p:nvSpPr>
        <p:spPr bwMode="auto">
          <a:xfrm flipH="1" flipV="1">
            <a:off x="3581400" y="2362200"/>
            <a:ext cx="1524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16391" name="Line 7"/>
          <p:cNvSpPr>
            <a:spLocks noChangeShapeType="1"/>
          </p:cNvSpPr>
          <p:nvPr/>
        </p:nvSpPr>
        <p:spPr bwMode="auto">
          <a:xfrm flipV="1">
            <a:off x="5257800" y="2362200"/>
            <a:ext cx="1905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19464" name="Line 8"/>
          <p:cNvSpPr>
            <a:spLocks noChangeShapeType="1"/>
          </p:cNvSpPr>
          <p:nvPr/>
        </p:nvSpPr>
        <p:spPr bwMode="auto">
          <a:xfrm>
            <a:off x="5334000" y="3733800"/>
            <a:ext cx="1524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MX" sz="3600" b="1" smtClean="0">
                <a:solidFill>
                  <a:srgbClr val="CC3300"/>
                </a:solidFill>
              </a:rPr>
              <a:t>PLAGUICIDAS O-P INHIBIDORES DE COLINESTERASA</a:t>
            </a:r>
          </a:p>
        </p:txBody>
      </p:sp>
      <p:sp>
        <p:nvSpPr>
          <p:cNvPr id="17411" name="Rectangle 3"/>
          <p:cNvSpPr>
            <a:spLocks noGrp="1" noChangeArrowheads="1"/>
          </p:cNvSpPr>
          <p:nvPr>
            <p:ph type="body" idx="1"/>
          </p:nvPr>
        </p:nvSpPr>
        <p:spPr/>
        <p:txBody>
          <a:bodyPr/>
          <a:lstStyle/>
          <a:p>
            <a:pPr marL="609600" indent="-609600" eaLnBrk="1" hangingPunct="1">
              <a:lnSpc>
                <a:spcPct val="90000"/>
              </a:lnSpc>
            </a:pPr>
            <a:r>
              <a:rPr lang="es-MX" b="1" smtClean="0">
                <a:solidFill>
                  <a:schemeClr val="hlink"/>
                </a:solidFill>
                <a:latin typeface="Arial Black" pitchFamily="34" charset="0"/>
              </a:rPr>
              <a:t>OXON.</a:t>
            </a:r>
            <a:r>
              <a:rPr lang="es-MX" smtClean="0">
                <a:latin typeface="Arial Black" pitchFamily="34" charset="0"/>
              </a:rPr>
              <a:t> </a:t>
            </a:r>
          </a:p>
          <a:p>
            <a:pPr marL="609600" indent="-609600" eaLnBrk="1" hangingPunct="1">
              <a:lnSpc>
                <a:spcPct val="90000"/>
              </a:lnSpc>
              <a:buFont typeface="Wingdings" pitchFamily="2" charset="2"/>
              <a:buAutoNum type="arabicPeriod"/>
            </a:pPr>
            <a:r>
              <a:rPr lang="es-MX" sz="1800" b="1" smtClean="0">
                <a:solidFill>
                  <a:srgbClr val="003366"/>
                </a:solidFill>
                <a:latin typeface="Arial Black" pitchFamily="34" charset="0"/>
              </a:rPr>
              <a:t>O</a:t>
            </a:r>
            <a:r>
              <a:rPr lang="es-MX" sz="1800" b="1" baseline="-25000" smtClean="0">
                <a:solidFill>
                  <a:srgbClr val="003366"/>
                </a:solidFill>
                <a:latin typeface="Arial Black" pitchFamily="34" charset="0"/>
              </a:rPr>
              <a:t>2  </a:t>
            </a:r>
            <a:r>
              <a:rPr lang="es-MX" sz="1800" b="1" smtClean="0">
                <a:solidFill>
                  <a:srgbClr val="003366"/>
                </a:solidFill>
                <a:latin typeface="Arial Black" pitchFamily="34" charset="0"/>
              </a:rPr>
              <a:t>UNIDO EN DOBLE ENLACE AL P.</a:t>
            </a:r>
          </a:p>
          <a:p>
            <a:pPr marL="609600" indent="-609600" eaLnBrk="1" hangingPunct="1">
              <a:lnSpc>
                <a:spcPct val="90000"/>
              </a:lnSpc>
              <a:buFont typeface="Wingdings" pitchFamily="2" charset="2"/>
              <a:buAutoNum type="arabicPeriod"/>
            </a:pPr>
            <a:r>
              <a:rPr lang="es-MX" sz="1800" b="1" smtClean="0">
                <a:solidFill>
                  <a:srgbClr val="003366"/>
                </a:solidFill>
                <a:latin typeface="Arial Black" pitchFamily="34" charset="0"/>
              </a:rPr>
              <a:t>POTENTE INHIBIDOR DE LA COLINESTERASA Y OTRAS ESTERASAS.</a:t>
            </a:r>
          </a:p>
          <a:p>
            <a:pPr marL="609600" indent="-609600" eaLnBrk="1" hangingPunct="1">
              <a:lnSpc>
                <a:spcPct val="90000"/>
              </a:lnSpc>
              <a:buFont typeface="Wingdings" pitchFamily="2" charset="2"/>
              <a:buAutoNum type="arabicPeriod"/>
            </a:pPr>
            <a:r>
              <a:rPr lang="es-MX" sz="1800" b="1" smtClean="0">
                <a:solidFill>
                  <a:srgbClr val="003366"/>
                </a:solidFill>
                <a:latin typeface="Arial Black" pitchFamily="34" charset="0"/>
              </a:rPr>
              <a:t>FAVORECE LA HIDRÓLISIS DEL COMPUESTO.</a:t>
            </a:r>
          </a:p>
          <a:p>
            <a:pPr marL="609600" indent="-609600" eaLnBrk="1" hangingPunct="1">
              <a:lnSpc>
                <a:spcPct val="90000"/>
              </a:lnSpc>
            </a:pPr>
            <a:endParaRPr lang="es-MX" sz="1800" b="1" smtClean="0">
              <a:solidFill>
                <a:srgbClr val="003366"/>
              </a:solidFill>
              <a:latin typeface="Arial Black" pitchFamily="34" charset="0"/>
            </a:endParaRPr>
          </a:p>
          <a:p>
            <a:pPr marL="609600" indent="-609600" eaLnBrk="1" hangingPunct="1">
              <a:lnSpc>
                <a:spcPct val="90000"/>
              </a:lnSpc>
            </a:pPr>
            <a:r>
              <a:rPr lang="es-MX" b="1" smtClean="0">
                <a:solidFill>
                  <a:schemeClr val="hlink"/>
                </a:solidFill>
                <a:latin typeface="Arial Black" pitchFamily="34" charset="0"/>
              </a:rPr>
              <a:t>TIONES</a:t>
            </a:r>
          </a:p>
          <a:p>
            <a:pPr marL="609600" indent="-609600" eaLnBrk="1" hangingPunct="1">
              <a:lnSpc>
                <a:spcPct val="90000"/>
              </a:lnSpc>
              <a:buFont typeface="Wingdings" pitchFamily="2" charset="2"/>
              <a:buAutoNum type="arabicPeriod"/>
            </a:pPr>
            <a:r>
              <a:rPr lang="es-MX" sz="1800" b="1" smtClean="0">
                <a:solidFill>
                  <a:srgbClr val="003366"/>
                </a:solidFill>
                <a:latin typeface="Arial Black" pitchFamily="34" charset="0"/>
              </a:rPr>
              <a:t>AZUFRE UNIDO AL FOSFORO EN DOBLE ENLACE.</a:t>
            </a:r>
          </a:p>
          <a:p>
            <a:pPr marL="609600" indent="-609600" eaLnBrk="1" hangingPunct="1">
              <a:lnSpc>
                <a:spcPct val="90000"/>
              </a:lnSpc>
              <a:buFont typeface="Wingdings" pitchFamily="2" charset="2"/>
              <a:buAutoNum type="arabicPeriod"/>
            </a:pPr>
            <a:r>
              <a:rPr lang="es-MX" sz="1800" b="1" smtClean="0">
                <a:solidFill>
                  <a:srgbClr val="003366"/>
                </a:solidFill>
                <a:latin typeface="Arial Black" pitchFamily="34" charset="0"/>
              </a:rPr>
              <a:t>POBRES INHIBIDORES DE LA COLINESTERASA</a:t>
            </a:r>
            <a:r>
              <a:rPr lang="es-MX" smtClean="0">
                <a:latin typeface="Arial Black" pitchFamily="34" charset="0"/>
              </a:rPr>
              <a:t>.</a:t>
            </a:r>
            <a:endParaRPr lang="es-MX" sz="1600" smtClean="0">
              <a:latin typeface="Arial Black" pitchFamily="34" charset="0"/>
            </a:endParaRPr>
          </a:p>
          <a:p>
            <a:pPr marL="609600" indent="-609600" eaLnBrk="1" hangingPunct="1">
              <a:lnSpc>
                <a:spcPct val="90000"/>
              </a:lnSpc>
              <a:buFont typeface="Wingdings" pitchFamily="2" charset="2"/>
              <a:buAutoNum type="arabicPeriod"/>
            </a:pPr>
            <a:r>
              <a:rPr lang="es-MX" sz="1600" b="1" smtClean="0">
                <a:solidFill>
                  <a:srgbClr val="003366"/>
                </a:solidFill>
                <a:latin typeface="Arial Black" pitchFamily="34" charset="0"/>
              </a:rPr>
              <a:t>PENETRAN LAS MEMBRANAS BIOLOGICAS CON MÁS FACILIDAD QUE LOS OXONES Y SE CONVIERTEN EN OXONES.</a:t>
            </a:r>
          </a:p>
          <a:p>
            <a:pPr marL="609600" indent="-609600" eaLnBrk="1" hangingPunct="1">
              <a:lnSpc>
                <a:spcPct val="90000"/>
              </a:lnSpc>
              <a:buFont typeface="Wingdings" pitchFamily="2" charset="2"/>
              <a:buNone/>
            </a:pPr>
            <a:endParaRPr lang="es-ES" sz="1600" b="1" smtClean="0">
              <a:solidFill>
                <a:srgbClr val="003366"/>
              </a:solidFill>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71600" y="228600"/>
            <a:ext cx="7543800" cy="1066800"/>
          </a:xfrm>
        </p:spPr>
        <p:txBody>
          <a:bodyPr/>
          <a:lstStyle/>
          <a:p>
            <a:pPr eaLnBrk="1" hangingPunct="1"/>
            <a:r>
              <a:rPr lang="es-MX" sz="3200" b="1" smtClean="0">
                <a:solidFill>
                  <a:srgbClr val="800000"/>
                </a:solidFill>
                <a:latin typeface="Arial Black" pitchFamily="34" charset="0"/>
              </a:rPr>
              <a:t>PLAGUICIDAS O-P INHIBIDORES DE COLINESTERASA</a:t>
            </a:r>
          </a:p>
        </p:txBody>
      </p:sp>
      <p:sp>
        <p:nvSpPr>
          <p:cNvPr id="18435" name="Rectangle 3"/>
          <p:cNvSpPr>
            <a:spLocks noGrp="1" noChangeArrowheads="1"/>
          </p:cNvSpPr>
          <p:nvPr>
            <p:ph type="body" idx="1"/>
          </p:nvPr>
        </p:nvSpPr>
        <p:spPr>
          <a:xfrm>
            <a:off x="1257300" y="1752600"/>
            <a:ext cx="7772400" cy="533400"/>
          </a:xfrm>
        </p:spPr>
        <p:txBody>
          <a:bodyPr/>
          <a:lstStyle/>
          <a:p>
            <a:pPr algn="ctr" eaLnBrk="1" hangingPunct="1">
              <a:lnSpc>
                <a:spcPct val="90000"/>
              </a:lnSpc>
              <a:buFont typeface="Wingdings" pitchFamily="2" charset="2"/>
              <a:buNone/>
            </a:pPr>
            <a:r>
              <a:rPr lang="es-MX" b="1" smtClean="0">
                <a:solidFill>
                  <a:srgbClr val="003366"/>
                </a:solidFill>
                <a:latin typeface="Arial Black" pitchFamily="34" charset="0"/>
              </a:rPr>
              <a:t>CARACTERÍSTICAS</a:t>
            </a:r>
            <a:endParaRPr lang="es-ES" b="1" smtClean="0">
              <a:solidFill>
                <a:srgbClr val="003366"/>
              </a:solidFill>
              <a:latin typeface="Arial Black" pitchFamily="34" charset="0"/>
            </a:endParaRPr>
          </a:p>
          <a:p>
            <a:pPr algn="ctr" eaLnBrk="1" hangingPunct="1">
              <a:lnSpc>
                <a:spcPct val="90000"/>
              </a:lnSpc>
              <a:buFont typeface="Wingdings" pitchFamily="2" charset="2"/>
              <a:buNone/>
            </a:pPr>
            <a:endParaRPr lang="es-ES" smtClean="0"/>
          </a:p>
        </p:txBody>
      </p:sp>
      <p:graphicFrame>
        <p:nvGraphicFramePr>
          <p:cNvPr id="21526" name="Group 22"/>
          <p:cNvGraphicFramePr>
            <a:graphicFrameLocks noGrp="1"/>
          </p:cNvGraphicFramePr>
          <p:nvPr/>
        </p:nvGraphicFramePr>
        <p:xfrm>
          <a:off x="1524000" y="2286000"/>
          <a:ext cx="7391400" cy="4096440"/>
        </p:xfrm>
        <a:graphic>
          <a:graphicData uri="http://schemas.openxmlformats.org/drawingml/2006/table">
            <a:tbl>
              <a:tblPr/>
              <a:tblGrid>
                <a:gridCol w="3695700"/>
                <a:gridCol w="3695700"/>
              </a:tblGrid>
              <a:tr h="118849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SOLUBLES EN GRASA</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FAVORECE SU PENETRACIÓN AL ORGANISMO</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0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BAJA PRESIÓN AL CALOR</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PRESENTAN BAJA VOLATILIDAD</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6163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DEGRADACIÓN POR HIDRÓLISIS </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 O LUZ Y CALOR)</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PROCESO DE DESTRUCCIÓN DEL PLAGUICIDA</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0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ESTRUCTURA QUÍMICA </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Arial Black" pitchFamily="34" charset="0"/>
                        </a:rPr>
                        <a:t>PERMITE ACCIÓN INHIBIDORA </a:t>
                      </a:r>
                      <a:endParaRPr kumimoji="0" lang="es-ES" sz="2400" b="1" i="0" u="none" strike="noStrike" cap="none" normalizeH="0" baseline="0" smtClean="0">
                        <a:ln>
                          <a:noFill/>
                        </a:ln>
                        <a:solidFill>
                          <a:srgbClr val="003366"/>
                        </a:solidFill>
                        <a:effectLst/>
                        <a:latin typeface="Arial Black"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MX" sz="2800" b="1" smtClean="0">
                <a:solidFill>
                  <a:srgbClr val="800000"/>
                </a:solidFill>
                <a:latin typeface="Arial Black" pitchFamily="34" charset="0"/>
              </a:rPr>
              <a:t>CARBAMATOS</a:t>
            </a:r>
            <a:br>
              <a:rPr lang="es-MX" sz="2800" b="1" smtClean="0">
                <a:solidFill>
                  <a:srgbClr val="800000"/>
                </a:solidFill>
                <a:latin typeface="Arial Black" pitchFamily="34" charset="0"/>
              </a:rPr>
            </a:br>
            <a:r>
              <a:rPr lang="es-MX" sz="2800" b="1" smtClean="0">
                <a:solidFill>
                  <a:srgbClr val="800000"/>
                </a:solidFill>
                <a:latin typeface="Arial Black" pitchFamily="34" charset="0"/>
              </a:rPr>
              <a:t>ESTRUCTURA BÁSICA</a:t>
            </a:r>
          </a:p>
        </p:txBody>
      </p:sp>
      <p:sp>
        <p:nvSpPr>
          <p:cNvPr id="19459" name="Rectangle 3"/>
          <p:cNvSpPr>
            <a:spLocks noGrp="1" noChangeArrowheads="1"/>
          </p:cNvSpPr>
          <p:nvPr>
            <p:ph type="body" idx="1"/>
          </p:nvPr>
        </p:nvSpPr>
        <p:spPr>
          <a:xfrm>
            <a:off x="1371600" y="1981200"/>
            <a:ext cx="7620000" cy="4495800"/>
          </a:xfrm>
        </p:spPr>
        <p:txBody>
          <a:bodyPr/>
          <a:lstStyle/>
          <a:p>
            <a:pPr eaLnBrk="1" hangingPunct="1"/>
            <a:endParaRPr lang="es-MX" sz="2800" smtClean="0"/>
          </a:p>
          <a:p>
            <a:pPr eaLnBrk="1" hangingPunct="1">
              <a:buFont typeface="Wingdings" pitchFamily="2" charset="2"/>
              <a:buNone/>
            </a:pPr>
            <a:r>
              <a:rPr lang="es-MX" sz="2800" smtClean="0"/>
              <a:t>		</a:t>
            </a:r>
            <a:r>
              <a:rPr lang="es-MX" sz="2800" b="1" smtClean="0">
                <a:solidFill>
                  <a:srgbClr val="003366"/>
                </a:solidFill>
              </a:rPr>
              <a:t>CH</a:t>
            </a:r>
            <a:r>
              <a:rPr lang="es-MX" sz="2800" b="1" baseline="-25000" smtClean="0">
                <a:solidFill>
                  <a:srgbClr val="003366"/>
                </a:solidFill>
              </a:rPr>
              <a:t>3  </a:t>
            </a:r>
            <a:r>
              <a:rPr lang="es-MX" sz="2800" b="1" smtClean="0">
                <a:solidFill>
                  <a:srgbClr val="003366"/>
                </a:solidFill>
              </a:rPr>
              <a:t>		 O</a:t>
            </a:r>
          </a:p>
          <a:p>
            <a:pPr eaLnBrk="1" hangingPunct="1">
              <a:buFont typeface="Wingdings" pitchFamily="2" charset="2"/>
              <a:buNone/>
            </a:pPr>
            <a:endParaRPr lang="es-MX" sz="2800" b="1" smtClean="0">
              <a:solidFill>
                <a:srgbClr val="003366"/>
              </a:solidFill>
            </a:endParaRPr>
          </a:p>
          <a:p>
            <a:pPr eaLnBrk="1" hangingPunct="1">
              <a:buFont typeface="Wingdings" pitchFamily="2" charset="2"/>
              <a:buNone/>
            </a:pPr>
            <a:r>
              <a:rPr lang="es-MX" sz="2800" b="1" smtClean="0">
                <a:solidFill>
                  <a:srgbClr val="003366"/>
                </a:solidFill>
              </a:rPr>
              <a:t>				</a:t>
            </a:r>
          </a:p>
          <a:p>
            <a:pPr eaLnBrk="1" hangingPunct="1">
              <a:buFont typeface="Wingdings" pitchFamily="2" charset="2"/>
              <a:buNone/>
            </a:pPr>
            <a:r>
              <a:rPr lang="es-MX" sz="2800" b="1" smtClean="0">
                <a:solidFill>
                  <a:srgbClr val="003366"/>
                </a:solidFill>
              </a:rPr>
              <a:t>			N	 C		X</a:t>
            </a:r>
          </a:p>
          <a:p>
            <a:pPr eaLnBrk="1" hangingPunct="1">
              <a:buFont typeface="Wingdings" pitchFamily="2" charset="2"/>
              <a:buNone/>
            </a:pPr>
            <a:endParaRPr lang="es-MX" sz="2800" b="1" smtClean="0">
              <a:solidFill>
                <a:srgbClr val="003366"/>
              </a:solidFill>
            </a:endParaRPr>
          </a:p>
          <a:p>
            <a:pPr eaLnBrk="1" hangingPunct="1">
              <a:buFont typeface="Wingdings" pitchFamily="2" charset="2"/>
              <a:buNone/>
            </a:pPr>
            <a:r>
              <a:rPr lang="es-MX" sz="2800" b="1" smtClean="0">
                <a:solidFill>
                  <a:srgbClr val="003366"/>
                </a:solidFill>
              </a:rPr>
              <a:t>		R</a:t>
            </a:r>
          </a:p>
          <a:p>
            <a:pPr eaLnBrk="1" hangingPunct="1">
              <a:buFont typeface="Wingdings" pitchFamily="2" charset="2"/>
              <a:buNone/>
            </a:pPr>
            <a:r>
              <a:rPr lang="es-MX" sz="2400" b="1" smtClean="0">
                <a:solidFill>
                  <a:schemeClr val="hlink"/>
                </a:solidFill>
                <a:latin typeface="Arial Black" pitchFamily="34" charset="0"/>
              </a:rPr>
              <a:t>SON ESTERES DERIVADOS DE LOS ACIDO N-METIL O DIMETIL CARBÁMICO.</a:t>
            </a:r>
            <a:r>
              <a:rPr lang="es-MX" sz="2800" smtClean="0">
                <a:latin typeface="Arial Black" pitchFamily="34" charset="0"/>
              </a:rPr>
              <a:t>	</a:t>
            </a:r>
            <a:endParaRPr lang="es-ES" sz="2800" smtClean="0">
              <a:latin typeface="Arial Black" pitchFamily="34" charset="0"/>
            </a:endParaRPr>
          </a:p>
        </p:txBody>
      </p:sp>
      <p:sp>
        <p:nvSpPr>
          <p:cNvPr id="19460" name="Line 4"/>
          <p:cNvSpPr>
            <a:spLocks noChangeShapeType="1"/>
          </p:cNvSpPr>
          <p:nvPr/>
        </p:nvSpPr>
        <p:spPr bwMode="auto">
          <a:xfrm>
            <a:off x="2514600" y="2895600"/>
            <a:ext cx="6858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61" name="Line 5"/>
          <p:cNvSpPr>
            <a:spLocks noChangeShapeType="1"/>
          </p:cNvSpPr>
          <p:nvPr/>
        </p:nvSpPr>
        <p:spPr bwMode="auto">
          <a:xfrm flipH="1">
            <a:off x="2438400" y="4267200"/>
            <a:ext cx="762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62" name="Line 6"/>
          <p:cNvSpPr>
            <a:spLocks noChangeShapeType="1"/>
          </p:cNvSpPr>
          <p:nvPr/>
        </p:nvSpPr>
        <p:spPr bwMode="auto">
          <a:xfrm>
            <a:off x="3505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63" name="Line 7"/>
          <p:cNvSpPr>
            <a:spLocks noChangeShapeType="1"/>
          </p:cNvSpPr>
          <p:nvPr/>
        </p:nvSpPr>
        <p:spPr bwMode="auto">
          <a:xfrm>
            <a:off x="4572000" y="4114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64" name="Line 8"/>
          <p:cNvSpPr>
            <a:spLocks noChangeShapeType="1"/>
          </p:cNvSpPr>
          <p:nvPr/>
        </p:nvSpPr>
        <p:spPr bwMode="auto">
          <a:xfrm>
            <a:off x="4495800" y="29718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65" name="Line 9"/>
          <p:cNvSpPr>
            <a:spLocks noChangeShapeType="1"/>
          </p:cNvSpPr>
          <p:nvPr/>
        </p:nvSpPr>
        <p:spPr bwMode="auto">
          <a:xfrm>
            <a:off x="4419600" y="29718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71600" y="152400"/>
            <a:ext cx="7543800" cy="1143000"/>
          </a:xfrm>
        </p:spPr>
        <p:txBody>
          <a:bodyPr/>
          <a:lstStyle/>
          <a:p>
            <a:pPr eaLnBrk="1" hangingPunct="1"/>
            <a:r>
              <a:rPr lang="es-MX" sz="3200" b="1" smtClean="0">
                <a:solidFill>
                  <a:srgbClr val="800000"/>
                </a:solidFill>
                <a:latin typeface="Arial Black" pitchFamily="34" charset="0"/>
              </a:rPr>
              <a:t>* PLAGUICIDAS  INHIBIDORES DE COLINESTERASA</a:t>
            </a:r>
          </a:p>
        </p:txBody>
      </p:sp>
      <p:sp>
        <p:nvSpPr>
          <p:cNvPr id="20483" name="Rectangle 3"/>
          <p:cNvSpPr>
            <a:spLocks noGrp="1" noChangeArrowheads="1"/>
          </p:cNvSpPr>
          <p:nvPr>
            <p:ph type="body" idx="1"/>
          </p:nvPr>
        </p:nvSpPr>
        <p:spPr>
          <a:xfrm>
            <a:off x="1295400" y="1219200"/>
            <a:ext cx="7772400" cy="5410200"/>
          </a:xfrm>
        </p:spPr>
        <p:txBody>
          <a:bodyPr/>
          <a:lstStyle/>
          <a:p>
            <a:pPr marL="609600" indent="-609600" algn="just" eaLnBrk="1" hangingPunct="1">
              <a:lnSpc>
                <a:spcPct val="90000"/>
              </a:lnSpc>
            </a:pPr>
            <a:r>
              <a:rPr lang="es-MX" b="1" smtClean="0">
                <a:solidFill>
                  <a:schemeClr val="hlink"/>
                </a:solidFill>
                <a:latin typeface="Arial Black" pitchFamily="34" charset="0"/>
              </a:rPr>
              <a:t>ORGANOFOSFORADOS</a:t>
            </a:r>
            <a:r>
              <a:rPr lang="es-MX" sz="1600" b="1" smtClean="0">
                <a:solidFill>
                  <a:srgbClr val="FF0066"/>
                </a:solidFill>
                <a:latin typeface="Arial Black" pitchFamily="34" charset="0"/>
              </a:rPr>
              <a:t>.( </a:t>
            </a:r>
            <a:r>
              <a:rPr lang="es-MX" sz="1600" b="1" smtClean="0">
                <a:solidFill>
                  <a:srgbClr val="FF0066"/>
                </a:solidFill>
                <a:latin typeface="Arial Black" pitchFamily="34" charset="0"/>
                <a:cs typeface="Arial" charset="0"/>
              </a:rPr>
              <a:t>&gt;</a:t>
            </a:r>
            <a:r>
              <a:rPr lang="es-MX" sz="1600" b="1" smtClean="0">
                <a:solidFill>
                  <a:srgbClr val="FF0066"/>
                </a:solidFill>
                <a:latin typeface="Arial Black" pitchFamily="34" charset="0"/>
              </a:rPr>
              <a:t>200 SUSTANCIAS USADAS COMO INSECTICIDAS Y NEMATICIDAS, ALGUNAS COMO HERBICIDAS, FUNGICIDAS, ARMAS DE GUERRA QUÍMICA, PLASTIFICANTES Y FLUIDOS HIDRÁULICOS.)</a:t>
            </a:r>
          </a:p>
          <a:p>
            <a:pPr marL="609600" indent="-609600" algn="just" eaLnBrk="1" hangingPunct="1">
              <a:lnSpc>
                <a:spcPct val="90000"/>
              </a:lnSpc>
              <a:buFont typeface="Wingdings" pitchFamily="2" charset="2"/>
              <a:buAutoNum type="arabicPeriod"/>
            </a:pPr>
            <a:r>
              <a:rPr lang="es-MX" sz="1800" b="1" smtClean="0">
                <a:solidFill>
                  <a:srgbClr val="003399"/>
                </a:solidFill>
                <a:latin typeface="Arial Black" pitchFamily="34" charset="0"/>
              </a:rPr>
              <a:t>ASUNTOL.  COUNTER.  MOCAP. MALATIÓN. VIDATE-L.  DDVP.</a:t>
            </a:r>
          </a:p>
          <a:p>
            <a:pPr marL="609600" indent="-609600" algn="just" eaLnBrk="1" hangingPunct="1">
              <a:lnSpc>
                <a:spcPct val="90000"/>
              </a:lnSpc>
              <a:buFont typeface="Wingdings" pitchFamily="2" charset="2"/>
              <a:buAutoNum type="arabicPeriod"/>
            </a:pPr>
            <a:r>
              <a:rPr lang="es-MX" sz="1800" b="1" smtClean="0">
                <a:solidFill>
                  <a:srgbClr val="003399"/>
                </a:solidFill>
                <a:latin typeface="Arial Black" pitchFamily="34" charset="0"/>
              </a:rPr>
              <a:t>DORSBAN.  PARATHIÓN. FOLIDOL. NEMACUR. FENTIÓN. FOSFAMIDÓN. METAMIDOFOS. CLORPIRIFOS. DICLORVOS TERBUFOS. GUSATHION. DIASINON. NEGUVON. VAPONA. SUMITION. ACTELIC. BAYTEX. LEBACYD. TAMARON. OTROS.</a:t>
            </a:r>
          </a:p>
          <a:p>
            <a:pPr marL="609600" indent="-609600" algn="just" eaLnBrk="1" hangingPunct="1">
              <a:lnSpc>
                <a:spcPct val="90000"/>
              </a:lnSpc>
              <a:buFont typeface="Wingdings" pitchFamily="2" charset="2"/>
              <a:buNone/>
            </a:pPr>
            <a:endParaRPr lang="es-MX" sz="1800" b="1" smtClean="0">
              <a:solidFill>
                <a:srgbClr val="003399"/>
              </a:solidFill>
              <a:latin typeface="Arial Black" pitchFamily="34" charset="0"/>
            </a:endParaRPr>
          </a:p>
          <a:p>
            <a:pPr marL="609600" indent="-609600" algn="just" eaLnBrk="1" hangingPunct="1">
              <a:lnSpc>
                <a:spcPct val="90000"/>
              </a:lnSpc>
            </a:pPr>
            <a:r>
              <a:rPr lang="es-MX" b="1" smtClean="0">
                <a:solidFill>
                  <a:schemeClr val="hlink"/>
                </a:solidFill>
                <a:latin typeface="Arial Black" pitchFamily="34" charset="0"/>
                <a:cs typeface="Arial" charset="0"/>
              </a:rPr>
              <a:t>CARBAMATOS</a:t>
            </a:r>
            <a:r>
              <a:rPr lang="es-MX" sz="1600" b="1" smtClean="0">
                <a:solidFill>
                  <a:srgbClr val="FF0066"/>
                </a:solidFill>
                <a:latin typeface="Arial Black" pitchFamily="34" charset="0"/>
                <a:cs typeface="Arial" charset="0"/>
              </a:rPr>
              <a:t>.(MÁS DE 25 COMPUESTOS USADOS COMO INSECTICIDAS, FUNGICIDAS, NEMATICIDAS, O HERBICIDAS)</a:t>
            </a:r>
          </a:p>
          <a:p>
            <a:pPr marL="609600" indent="-609600" eaLnBrk="1" hangingPunct="1">
              <a:lnSpc>
                <a:spcPct val="90000"/>
              </a:lnSpc>
              <a:buFont typeface="Wingdings" pitchFamily="2" charset="2"/>
              <a:buAutoNum type="arabicPeriod"/>
            </a:pPr>
            <a:r>
              <a:rPr lang="es-MX" sz="1800" b="1" smtClean="0">
                <a:solidFill>
                  <a:srgbClr val="003366"/>
                </a:solidFill>
                <a:latin typeface="Arial Black" pitchFamily="34" charset="0"/>
              </a:rPr>
              <a:t>BAYGÓN O PROPORXUR. BENLATE O BENOMYL. CURATER. FURADAN. ALDICARB. LANNATE O METHOMYL. MESUROL. TEMIK. SEVIN (CARBARYL)</a:t>
            </a:r>
            <a:endParaRPr lang="es-ES" sz="1800" b="1" smtClean="0">
              <a:solidFill>
                <a:srgbClr val="003366"/>
              </a:solidFill>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71600" y="76200"/>
            <a:ext cx="7543800" cy="838200"/>
          </a:xfrm>
        </p:spPr>
        <p:txBody>
          <a:bodyPr/>
          <a:lstStyle/>
          <a:p>
            <a:pPr eaLnBrk="1" hangingPunct="1"/>
            <a:r>
              <a:rPr lang="es-MX" sz="2800" b="1" smtClean="0">
                <a:solidFill>
                  <a:srgbClr val="800000"/>
                </a:solidFill>
                <a:latin typeface="Arial Black" pitchFamily="34" charset="0"/>
              </a:rPr>
              <a:t>TOXICOCINÉTICA DE LOS ORGANO FOSFORADOS.</a:t>
            </a:r>
          </a:p>
        </p:txBody>
      </p:sp>
      <p:sp>
        <p:nvSpPr>
          <p:cNvPr id="21507" name="Rectangle 3"/>
          <p:cNvSpPr>
            <a:spLocks noGrp="1" noChangeArrowheads="1"/>
          </p:cNvSpPr>
          <p:nvPr>
            <p:ph type="body" idx="1"/>
          </p:nvPr>
        </p:nvSpPr>
        <p:spPr>
          <a:xfrm>
            <a:off x="1295400" y="928688"/>
            <a:ext cx="7848600" cy="5334000"/>
          </a:xfrm>
        </p:spPr>
        <p:txBody>
          <a:bodyPr/>
          <a:lstStyle/>
          <a:p>
            <a:pPr marL="609600" indent="-609600" algn="just" eaLnBrk="1" hangingPunct="1">
              <a:lnSpc>
                <a:spcPct val="90000"/>
              </a:lnSpc>
              <a:buFont typeface="Wingdings" pitchFamily="2" charset="2"/>
              <a:buAutoNum type="arabicPeriod"/>
            </a:pPr>
            <a:r>
              <a:rPr lang="es-MX" sz="2800" b="1" smtClean="0">
                <a:solidFill>
                  <a:srgbClr val="FF0066"/>
                </a:solidFill>
                <a:latin typeface="Arial Black" pitchFamily="34" charset="0"/>
              </a:rPr>
              <a:t>ABSORCIÓN:</a:t>
            </a:r>
            <a:r>
              <a:rPr lang="es-MX" sz="2000" b="1" smtClean="0">
                <a:solidFill>
                  <a:schemeClr val="tx2"/>
                </a:solidFill>
                <a:latin typeface="Arial Black" pitchFamily="34" charset="0"/>
              </a:rPr>
              <a:t> </a:t>
            </a:r>
            <a:r>
              <a:rPr lang="es-MX" sz="2400" b="1" smtClean="0">
                <a:solidFill>
                  <a:srgbClr val="003366"/>
                </a:solidFill>
                <a:latin typeface="Arial Black" pitchFamily="34" charset="0"/>
              </a:rPr>
              <a:t>VÍA CUTANEA.RESPIRATORIA Y DIGESTIVA</a:t>
            </a:r>
            <a:r>
              <a:rPr lang="es-MX" sz="2400" b="1" smtClean="0">
                <a:solidFill>
                  <a:schemeClr val="tx2"/>
                </a:solidFill>
                <a:latin typeface="Arial Black" pitchFamily="34" charset="0"/>
              </a:rPr>
              <a:t>.</a:t>
            </a:r>
          </a:p>
          <a:p>
            <a:pPr marL="609600" indent="-609600" algn="just" eaLnBrk="1" hangingPunct="1">
              <a:lnSpc>
                <a:spcPct val="90000"/>
              </a:lnSpc>
              <a:buFont typeface="Wingdings" pitchFamily="2" charset="2"/>
              <a:buAutoNum type="arabicPeriod"/>
            </a:pPr>
            <a:r>
              <a:rPr lang="es-MX" sz="2800" b="1" smtClean="0">
                <a:solidFill>
                  <a:srgbClr val="FF0066"/>
                </a:solidFill>
                <a:latin typeface="Arial Black" pitchFamily="34" charset="0"/>
              </a:rPr>
              <a:t>BIOTRANSFORMACIÓN:</a:t>
            </a:r>
            <a:r>
              <a:rPr lang="es-MX" sz="2000" b="1" smtClean="0">
                <a:solidFill>
                  <a:srgbClr val="FF0066"/>
                </a:solidFill>
                <a:latin typeface="Arial Black" pitchFamily="34" charset="0"/>
              </a:rPr>
              <a:t> </a:t>
            </a:r>
            <a:r>
              <a:rPr lang="es-MX" sz="2400" b="1" smtClean="0">
                <a:solidFill>
                  <a:srgbClr val="003366"/>
                </a:solidFill>
                <a:latin typeface="Arial Black" pitchFamily="34" charset="0"/>
              </a:rPr>
              <a:t>SE REALIZA CON LA PRESENCIA DE ENZIMAS</a:t>
            </a:r>
            <a:r>
              <a:rPr lang="es-MX" sz="2000" b="1" smtClean="0">
                <a:solidFill>
                  <a:srgbClr val="003366"/>
                </a:solidFill>
                <a:latin typeface="Arial Black" pitchFamily="34" charset="0"/>
              </a:rPr>
              <a:t> </a:t>
            </a:r>
            <a:r>
              <a:rPr lang="es-MX" sz="2400" b="1" smtClean="0">
                <a:solidFill>
                  <a:srgbClr val="4B16C0"/>
                </a:solidFill>
                <a:latin typeface="Arial Black" pitchFamily="34" charset="0"/>
              </a:rPr>
              <a:t>OXIDASAS, HIDROLASAS y GLUTATIÓN-5-TRANSFERASA,</a:t>
            </a:r>
            <a:r>
              <a:rPr lang="es-MX" sz="2000" b="1" smtClean="0">
                <a:solidFill>
                  <a:srgbClr val="003366"/>
                </a:solidFill>
                <a:latin typeface="Arial Black" pitchFamily="34" charset="0"/>
              </a:rPr>
              <a:t> </a:t>
            </a:r>
            <a:r>
              <a:rPr lang="es-MX" sz="2400" b="1" smtClean="0">
                <a:solidFill>
                  <a:srgbClr val="003366"/>
                </a:solidFill>
                <a:latin typeface="Arial Black" pitchFamily="34" charset="0"/>
              </a:rPr>
              <a:t>PRINCIPALMENTE HEPÁTICAS. </a:t>
            </a:r>
            <a:r>
              <a:rPr lang="es-MX" sz="2400" b="1" smtClean="0">
                <a:solidFill>
                  <a:srgbClr val="4B16C0"/>
                </a:solidFill>
                <a:latin typeface="Arial Black" pitchFamily="34" charset="0"/>
              </a:rPr>
              <a:t>PUEDEN DAR METABOLITOS MÁS TÓXICOS</a:t>
            </a:r>
            <a:r>
              <a:rPr lang="es-MX" sz="2400" b="1" smtClean="0">
                <a:solidFill>
                  <a:srgbClr val="003366"/>
                </a:solidFill>
                <a:latin typeface="Arial Black" pitchFamily="34" charset="0"/>
              </a:rPr>
              <a:t>. TIENEN UNA  VIDA MEDIA CORTA.</a:t>
            </a:r>
            <a:endParaRPr lang="es-MX" sz="2400" b="1" smtClean="0">
              <a:solidFill>
                <a:schemeClr val="tx2"/>
              </a:solidFill>
              <a:latin typeface="Arial Black" pitchFamily="34" charset="0"/>
            </a:endParaRPr>
          </a:p>
          <a:p>
            <a:pPr marL="609600" indent="-609600" eaLnBrk="1" hangingPunct="1">
              <a:lnSpc>
                <a:spcPct val="90000"/>
              </a:lnSpc>
              <a:buFont typeface="Wingdings" pitchFamily="2" charset="2"/>
              <a:buAutoNum type="arabicPeriod"/>
            </a:pPr>
            <a:endParaRPr lang="es-MX" sz="24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p:txBody>
      </p:sp>
      <p:pic>
        <p:nvPicPr>
          <p:cNvPr id="21508" name="Picture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3857625"/>
            <a:ext cx="534352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71600" y="304800"/>
            <a:ext cx="7391400" cy="1447800"/>
          </a:xfrm>
        </p:spPr>
        <p:txBody>
          <a:bodyPr/>
          <a:lstStyle/>
          <a:p>
            <a:pPr eaLnBrk="1" hangingPunct="1"/>
            <a:r>
              <a:rPr lang="es-MX" b="1" smtClean="0">
                <a:solidFill>
                  <a:srgbClr val="CC3300"/>
                </a:solidFill>
              </a:rPr>
              <a:t>PLAGUICIDAS</a:t>
            </a:r>
            <a:br>
              <a:rPr lang="es-MX" b="1" smtClean="0">
                <a:solidFill>
                  <a:srgbClr val="CC3300"/>
                </a:solidFill>
              </a:rPr>
            </a:br>
            <a:r>
              <a:rPr lang="es-MX" sz="3200" b="1" smtClean="0">
                <a:solidFill>
                  <a:srgbClr val="CC3300"/>
                </a:solidFill>
              </a:rPr>
              <a:t>INHIBIDORES DE LA COLINESTERASA</a:t>
            </a:r>
          </a:p>
        </p:txBody>
      </p:sp>
      <p:sp>
        <p:nvSpPr>
          <p:cNvPr id="4099" name="Rectangle 3"/>
          <p:cNvSpPr>
            <a:spLocks noGrp="1" noChangeArrowheads="1"/>
          </p:cNvSpPr>
          <p:nvPr>
            <p:ph type="body" idx="1"/>
          </p:nvPr>
        </p:nvSpPr>
        <p:spPr/>
        <p:txBody>
          <a:bodyPr/>
          <a:lstStyle/>
          <a:p>
            <a:pPr algn="ctr" eaLnBrk="1" hangingPunct="1"/>
            <a:r>
              <a:rPr lang="es-MX" sz="4400" b="1" smtClean="0">
                <a:solidFill>
                  <a:srgbClr val="003366"/>
                </a:solidFill>
              </a:rPr>
              <a:t>DR. LUIS SALVATIERRA TELLO.</a:t>
            </a:r>
          </a:p>
          <a:p>
            <a:pPr algn="ctr" eaLnBrk="1" hangingPunct="1"/>
            <a:r>
              <a:rPr lang="es-MX" sz="4400" b="1" smtClean="0">
                <a:solidFill>
                  <a:srgbClr val="003366"/>
                </a:solidFill>
              </a:rPr>
              <a:t>MEDICO OCUPACIONAL</a:t>
            </a:r>
          </a:p>
          <a:p>
            <a:pPr algn="ctr" eaLnBrk="1" hangingPunct="1"/>
            <a:r>
              <a:rPr lang="es-MX" sz="4400" b="1" smtClean="0">
                <a:solidFill>
                  <a:srgbClr val="003366"/>
                </a:solidFill>
              </a:rPr>
              <a:t>M.D. E.S.O. M.S.P.</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strips(upRigh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76200"/>
            <a:ext cx="7543800" cy="838200"/>
          </a:xfrm>
        </p:spPr>
        <p:txBody>
          <a:bodyPr/>
          <a:lstStyle/>
          <a:p>
            <a:pPr eaLnBrk="1" hangingPunct="1"/>
            <a:r>
              <a:rPr lang="es-MX" sz="2800" b="1" smtClean="0">
                <a:solidFill>
                  <a:srgbClr val="800000"/>
                </a:solidFill>
                <a:latin typeface="Arial Black" pitchFamily="34" charset="0"/>
              </a:rPr>
              <a:t>TOXICOCINÉTICA DE LOS ORGANO FOSFORADOS.</a:t>
            </a:r>
          </a:p>
        </p:txBody>
      </p:sp>
      <p:sp>
        <p:nvSpPr>
          <p:cNvPr id="22531" name="Rectangle 3"/>
          <p:cNvSpPr>
            <a:spLocks noGrp="1" noChangeArrowheads="1"/>
          </p:cNvSpPr>
          <p:nvPr>
            <p:ph type="body" idx="1"/>
          </p:nvPr>
        </p:nvSpPr>
        <p:spPr>
          <a:xfrm>
            <a:off x="1295400" y="1143000"/>
            <a:ext cx="7848600" cy="5334000"/>
          </a:xfrm>
        </p:spPr>
        <p:txBody>
          <a:bodyPr/>
          <a:lstStyle/>
          <a:p>
            <a:pPr marL="609600" indent="-609600" algn="just" eaLnBrk="1" hangingPunct="1">
              <a:lnSpc>
                <a:spcPct val="90000"/>
              </a:lnSpc>
              <a:buFont typeface="Wingdings" pitchFamily="2" charset="2"/>
              <a:buAutoNum type="arabicPeriod"/>
            </a:pPr>
            <a:r>
              <a:rPr lang="es-MX" sz="2800" b="1" smtClean="0">
                <a:solidFill>
                  <a:srgbClr val="FF0066"/>
                </a:solidFill>
                <a:latin typeface="Arial Black" pitchFamily="34" charset="0"/>
              </a:rPr>
              <a:t>ABSORCIÓN:</a:t>
            </a:r>
            <a:r>
              <a:rPr lang="es-MX" sz="2000" b="1" smtClean="0">
                <a:solidFill>
                  <a:schemeClr val="tx2"/>
                </a:solidFill>
                <a:latin typeface="Arial Black" pitchFamily="34" charset="0"/>
              </a:rPr>
              <a:t> </a:t>
            </a:r>
            <a:r>
              <a:rPr lang="es-MX" sz="2400" b="1" smtClean="0">
                <a:solidFill>
                  <a:srgbClr val="003366"/>
                </a:solidFill>
                <a:latin typeface="Arial Black" pitchFamily="34" charset="0"/>
              </a:rPr>
              <a:t>VÍA CUTANEA.RESPIRATORIA Y DIGESTIVA</a:t>
            </a:r>
            <a:r>
              <a:rPr lang="es-MX" sz="2400" b="1" smtClean="0">
                <a:solidFill>
                  <a:schemeClr val="tx2"/>
                </a:solidFill>
                <a:latin typeface="Arial Black" pitchFamily="34" charset="0"/>
              </a:rPr>
              <a:t>.</a:t>
            </a:r>
          </a:p>
          <a:p>
            <a:pPr marL="609600" indent="-609600" algn="just" eaLnBrk="1" hangingPunct="1">
              <a:lnSpc>
                <a:spcPct val="90000"/>
              </a:lnSpc>
              <a:buFont typeface="Wingdings" pitchFamily="2" charset="2"/>
              <a:buAutoNum type="arabicPeriod"/>
            </a:pPr>
            <a:r>
              <a:rPr lang="es-MX" sz="2800" b="1" smtClean="0">
                <a:solidFill>
                  <a:srgbClr val="FF0066"/>
                </a:solidFill>
                <a:latin typeface="Arial Black" pitchFamily="34" charset="0"/>
              </a:rPr>
              <a:t>ELIMINACIÓN:</a:t>
            </a:r>
            <a:r>
              <a:rPr lang="es-MX" sz="2000" b="1" smtClean="0">
                <a:solidFill>
                  <a:srgbClr val="FF0066"/>
                </a:solidFill>
                <a:latin typeface="Arial Black" pitchFamily="34" charset="0"/>
              </a:rPr>
              <a:t> </a:t>
            </a:r>
            <a:r>
              <a:rPr lang="es-MX" sz="2400" b="1" smtClean="0">
                <a:solidFill>
                  <a:srgbClr val="003366"/>
                </a:solidFill>
                <a:latin typeface="Arial Black" pitchFamily="34" charset="0"/>
              </a:rPr>
              <a:t>ES RÁPIDA</a:t>
            </a:r>
            <a:r>
              <a:rPr lang="es-MX" sz="2000" b="1" smtClean="0">
                <a:solidFill>
                  <a:srgbClr val="003366"/>
                </a:solidFill>
                <a:latin typeface="Arial Black" pitchFamily="34" charset="0"/>
              </a:rPr>
              <a:t> </a:t>
            </a:r>
            <a:r>
              <a:rPr lang="es-MX" sz="2400" b="1" smtClean="0">
                <a:solidFill>
                  <a:srgbClr val="003366"/>
                </a:solidFill>
                <a:latin typeface="Arial Black" pitchFamily="34" charset="0"/>
              </a:rPr>
              <a:t>Y SE DÁ POR LA ORINA Y EN MENOR CANTIDAD POR HECES Y AIRE EXPIRADO. A LOS DOS DÍAS SE ALCANZA LA MÁXIMA EXCRESIÓN. DISMINUYE DESPUÉS.</a:t>
            </a:r>
            <a:endParaRPr lang="es-MX" sz="2400" b="1" smtClean="0">
              <a:solidFill>
                <a:schemeClr val="tx2"/>
              </a:solidFill>
              <a:latin typeface="Arial Black" pitchFamily="34" charset="0"/>
            </a:endParaRPr>
          </a:p>
          <a:p>
            <a:pPr marL="609600" indent="-609600" eaLnBrk="1" hangingPunct="1">
              <a:lnSpc>
                <a:spcPct val="90000"/>
              </a:lnSpc>
              <a:buFont typeface="Wingdings" pitchFamily="2" charset="2"/>
              <a:buAutoNum type="arabicPeriod"/>
            </a:pPr>
            <a:endParaRPr lang="es-MX" sz="24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a:p>
            <a:pPr marL="609600" indent="-609600" eaLnBrk="1" hangingPunct="1">
              <a:lnSpc>
                <a:spcPct val="90000"/>
              </a:lnSpc>
              <a:buFont typeface="Wingdings" pitchFamily="2" charset="2"/>
              <a:buAutoNum type="arabicPeriod"/>
            </a:pPr>
            <a:endParaRPr lang="es-MX" sz="2000" b="1" smtClean="0">
              <a:solidFill>
                <a:schemeClr val="tx2"/>
              </a:solidFill>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71600" y="76200"/>
            <a:ext cx="7543800" cy="1143000"/>
          </a:xfrm>
        </p:spPr>
        <p:txBody>
          <a:bodyPr/>
          <a:lstStyle/>
          <a:p>
            <a:pPr eaLnBrk="1" hangingPunct="1"/>
            <a:r>
              <a:rPr lang="es-MX" sz="2800" b="1" smtClean="0">
                <a:solidFill>
                  <a:srgbClr val="CC3300"/>
                </a:solidFill>
                <a:latin typeface="Arial Black" pitchFamily="34" charset="0"/>
              </a:rPr>
              <a:t>TOXICOCINÉTICA DE LOS CARBAMATOS.</a:t>
            </a:r>
          </a:p>
        </p:txBody>
      </p:sp>
      <p:sp>
        <p:nvSpPr>
          <p:cNvPr id="23555" name="Rectangle 3"/>
          <p:cNvSpPr>
            <a:spLocks noGrp="1" noChangeArrowheads="1"/>
          </p:cNvSpPr>
          <p:nvPr>
            <p:ph type="body" idx="1"/>
          </p:nvPr>
        </p:nvSpPr>
        <p:spPr>
          <a:xfrm>
            <a:off x="1257300" y="1676400"/>
            <a:ext cx="7772400" cy="4419600"/>
          </a:xfrm>
        </p:spPr>
        <p:txBody>
          <a:bodyPr/>
          <a:lstStyle/>
          <a:p>
            <a:pPr marL="609600" indent="-609600" algn="just" eaLnBrk="1" hangingPunct="1">
              <a:lnSpc>
                <a:spcPct val="90000"/>
              </a:lnSpc>
              <a:buFont typeface="Wingdings" pitchFamily="2" charset="2"/>
              <a:buAutoNum type="arabicPeriod"/>
            </a:pPr>
            <a:r>
              <a:rPr lang="es-MX" sz="2800" b="1" smtClean="0">
                <a:solidFill>
                  <a:srgbClr val="FF0066"/>
                </a:solidFill>
                <a:latin typeface="Arial Black" pitchFamily="34" charset="0"/>
              </a:rPr>
              <a:t>ABSORCIÓN:</a:t>
            </a:r>
            <a:r>
              <a:rPr lang="es-MX" sz="2000" b="1" smtClean="0">
                <a:solidFill>
                  <a:schemeClr val="tx2"/>
                </a:solidFill>
                <a:latin typeface="Arial Black" pitchFamily="34" charset="0"/>
              </a:rPr>
              <a:t> </a:t>
            </a:r>
            <a:r>
              <a:rPr lang="es-MX" sz="2400" b="1" smtClean="0">
                <a:solidFill>
                  <a:srgbClr val="003366"/>
                </a:solidFill>
                <a:latin typeface="Arial Black" pitchFamily="34" charset="0"/>
              </a:rPr>
              <a:t>VÍA CUTANEA.RESPIRATORIA Y DIGESTIVA</a:t>
            </a:r>
            <a:r>
              <a:rPr lang="es-MX" sz="2400" b="1" smtClean="0">
                <a:solidFill>
                  <a:schemeClr val="tx2"/>
                </a:solidFill>
                <a:latin typeface="Arial Black" pitchFamily="34" charset="0"/>
              </a:rPr>
              <a:t>.</a:t>
            </a:r>
          </a:p>
          <a:p>
            <a:pPr marL="609600" indent="-609600" algn="just" eaLnBrk="1" hangingPunct="1">
              <a:lnSpc>
                <a:spcPct val="90000"/>
              </a:lnSpc>
              <a:buFont typeface="Wingdings" pitchFamily="2" charset="2"/>
              <a:buAutoNum type="arabicPeriod"/>
            </a:pPr>
            <a:r>
              <a:rPr lang="es-MX" sz="2800" b="1" smtClean="0">
                <a:solidFill>
                  <a:srgbClr val="FF0066"/>
                </a:solidFill>
                <a:latin typeface="Arial Black" pitchFamily="34" charset="0"/>
              </a:rPr>
              <a:t>BIOTRANSFORMACIÓN:</a:t>
            </a:r>
            <a:r>
              <a:rPr lang="es-MX" sz="2000" b="1" smtClean="0">
                <a:solidFill>
                  <a:srgbClr val="FF0066"/>
                </a:solidFill>
                <a:latin typeface="Arial Black" pitchFamily="34" charset="0"/>
              </a:rPr>
              <a:t> </a:t>
            </a:r>
            <a:r>
              <a:rPr lang="es-MX" sz="2400" b="1" smtClean="0">
                <a:solidFill>
                  <a:srgbClr val="003366"/>
                </a:solidFill>
                <a:latin typeface="Arial Black" pitchFamily="34" charset="0"/>
              </a:rPr>
              <a:t>SE REALIZA A TRAVÉS DE TRES MECANÍSMOS BÁSICOS: </a:t>
            </a:r>
            <a:r>
              <a:rPr lang="es-MX" sz="2400" b="1" smtClean="0">
                <a:solidFill>
                  <a:srgbClr val="4B16C0"/>
                </a:solidFill>
                <a:latin typeface="Arial Black" pitchFamily="34" charset="0"/>
              </a:rPr>
              <a:t>HIDRÓLISIS, OXIDACIÓN Y CONJUGACIÓN.</a:t>
            </a:r>
            <a:r>
              <a:rPr lang="es-MX" sz="2400" b="1" smtClean="0">
                <a:solidFill>
                  <a:srgbClr val="003366"/>
                </a:solidFill>
                <a:latin typeface="Arial Black" pitchFamily="34" charset="0"/>
              </a:rPr>
              <a:t> NO SE ACUMULAN EN EL ORGANISMO. TIENEN UNA  VIDA MEDIA MUY CORTA.</a:t>
            </a:r>
          </a:p>
          <a:p>
            <a:pPr marL="609600" indent="-609600" algn="just" eaLnBrk="1" hangingPunct="1">
              <a:lnSpc>
                <a:spcPct val="90000"/>
              </a:lnSpc>
              <a:buFont typeface="Wingdings" pitchFamily="2" charset="2"/>
              <a:buAutoNum type="arabicPeriod"/>
            </a:pPr>
            <a:r>
              <a:rPr lang="es-MX" sz="2800" b="1" smtClean="0">
                <a:solidFill>
                  <a:srgbClr val="FF0066"/>
                </a:solidFill>
                <a:latin typeface="Arial Black" pitchFamily="34" charset="0"/>
              </a:rPr>
              <a:t>ELIMINACIÓN:</a:t>
            </a:r>
            <a:r>
              <a:rPr lang="es-MX" sz="2000" b="1" smtClean="0">
                <a:solidFill>
                  <a:srgbClr val="FF0066"/>
                </a:solidFill>
                <a:latin typeface="Arial Black" pitchFamily="34" charset="0"/>
              </a:rPr>
              <a:t> </a:t>
            </a:r>
            <a:r>
              <a:rPr lang="es-MX" sz="2400" b="1" smtClean="0">
                <a:solidFill>
                  <a:srgbClr val="003366"/>
                </a:solidFill>
                <a:latin typeface="Arial Black" pitchFamily="34" charset="0"/>
              </a:rPr>
              <a:t>ES RÁPIDA</a:t>
            </a:r>
            <a:r>
              <a:rPr lang="es-MX" sz="2000" b="1" smtClean="0">
                <a:solidFill>
                  <a:srgbClr val="003366"/>
                </a:solidFill>
                <a:latin typeface="Arial Black" pitchFamily="34" charset="0"/>
              </a:rPr>
              <a:t> </a:t>
            </a:r>
            <a:r>
              <a:rPr lang="es-MX" sz="2400" b="1" smtClean="0">
                <a:solidFill>
                  <a:srgbClr val="003366"/>
                </a:solidFill>
                <a:latin typeface="Arial Black" pitchFamily="34" charset="0"/>
              </a:rPr>
              <a:t>Y SE DÁ PRINCIPALMENTE POR LA ORINA Y EN MENOR CANTIDAD POR HECES Y AIRE EXPIRADO.</a:t>
            </a:r>
            <a:r>
              <a:rPr lang="es-MX" sz="2400" b="1" smtClean="0">
                <a:solidFill>
                  <a:srgbClr val="003366"/>
                </a:solidFill>
              </a:rPr>
              <a:t> </a:t>
            </a:r>
            <a:endParaRPr lang="es-MX" sz="2400" b="1" smtClean="0">
              <a:solidFill>
                <a:schemeClr val="tx2"/>
              </a:solidFill>
            </a:endParaRPr>
          </a:p>
          <a:p>
            <a:pPr marL="609600" indent="-609600" eaLnBrk="1" hangingPunct="1">
              <a:lnSpc>
                <a:spcPct val="90000"/>
              </a:lnSpc>
            </a:pPr>
            <a:endParaRPr lang="es-MX" sz="4400" smtClean="0">
              <a:solidFill>
                <a:schemeClr val="tx2"/>
              </a:solidFill>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71600" y="76200"/>
            <a:ext cx="7543800" cy="685800"/>
          </a:xfrm>
        </p:spPr>
        <p:txBody>
          <a:bodyPr/>
          <a:lstStyle/>
          <a:p>
            <a:pPr eaLnBrk="1" hangingPunct="1"/>
            <a:r>
              <a:rPr lang="es-ES" b="1" smtClean="0">
                <a:solidFill>
                  <a:srgbClr val="CC3300"/>
                </a:solidFill>
              </a:rPr>
              <a:t>ACETILCOLINA</a:t>
            </a:r>
            <a:endParaRPr lang="es-MX" b="1" smtClean="0">
              <a:solidFill>
                <a:srgbClr val="CC3300"/>
              </a:solidFill>
            </a:endParaRPr>
          </a:p>
        </p:txBody>
      </p:sp>
      <p:sp>
        <p:nvSpPr>
          <p:cNvPr id="24579" name="Rectangle 3"/>
          <p:cNvSpPr>
            <a:spLocks noGrp="1" noChangeArrowheads="1"/>
          </p:cNvSpPr>
          <p:nvPr>
            <p:ph type="body" idx="1"/>
          </p:nvPr>
        </p:nvSpPr>
        <p:spPr>
          <a:xfrm>
            <a:off x="1257300" y="914400"/>
            <a:ext cx="7772400" cy="5638800"/>
          </a:xfrm>
        </p:spPr>
        <p:txBody>
          <a:bodyPr/>
          <a:lstStyle/>
          <a:p>
            <a:pPr algn="just" eaLnBrk="1" hangingPunct="1">
              <a:spcBef>
                <a:spcPct val="0"/>
              </a:spcBef>
              <a:spcAft>
                <a:spcPts val="700"/>
              </a:spcAft>
            </a:pPr>
            <a:r>
              <a:rPr lang="es-ES" sz="3600" b="1" smtClean="0">
                <a:solidFill>
                  <a:srgbClr val="003399"/>
                </a:solidFill>
                <a:latin typeface="Arial Black" pitchFamily="34" charset="0"/>
              </a:rPr>
              <a:t>ÉSTER DE LA COLINA</a:t>
            </a:r>
            <a:r>
              <a:rPr lang="es-ES" b="1" smtClean="0">
                <a:solidFill>
                  <a:srgbClr val="003399"/>
                </a:solidFill>
                <a:latin typeface="Arial Black" pitchFamily="34" charset="0"/>
              </a:rPr>
              <a:t> </a:t>
            </a:r>
            <a:r>
              <a:rPr lang="es-MX" b="1" smtClean="0">
                <a:solidFill>
                  <a:srgbClr val="003399"/>
                </a:solidFill>
                <a:latin typeface="Arial Black" pitchFamily="34" charset="0"/>
              </a:rPr>
              <a:t>PRESENTE</a:t>
            </a:r>
            <a:r>
              <a:rPr lang="es-ES" b="1" smtClean="0">
                <a:solidFill>
                  <a:srgbClr val="003399"/>
                </a:solidFill>
                <a:latin typeface="Arial Black" pitchFamily="34" charset="0"/>
              </a:rPr>
              <a:t> EN EL ORGANISMO DE  </a:t>
            </a:r>
            <a:r>
              <a:rPr lang="es-MX" b="1" smtClean="0">
                <a:solidFill>
                  <a:srgbClr val="003399"/>
                </a:solidFill>
                <a:latin typeface="Arial Black" pitchFamily="34" charset="0"/>
              </a:rPr>
              <a:t>LOS </a:t>
            </a:r>
            <a:r>
              <a:rPr lang="es-ES" b="1" smtClean="0">
                <a:solidFill>
                  <a:srgbClr val="003399"/>
                </a:solidFill>
                <a:latin typeface="Arial Black" pitchFamily="34" charset="0"/>
              </a:rPr>
              <a:t>VERTEBRADOS.</a:t>
            </a:r>
            <a:endParaRPr lang="es-MX" b="1" smtClean="0">
              <a:solidFill>
                <a:srgbClr val="003399"/>
              </a:solidFill>
              <a:latin typeface="Arial Black" pitchFamily="34" charset="0"/>
            </a:endParaRPr>
          </a:p>
          <a:p>
            <a:pPr algn="just" eaLnBrk="1" hangingPunct="1">
              <a:spcBef>
                <a:spcPct val="0"/>
              </a:spcBef>
              <a:spcAft>
                <a:spcPts val="700"/>
              </a:spcAft>
            </a:pPr>
            <a:r>
              <a:rPr lang="es-ES" b="1" smtClean="0">
                <a:solidFill>
                  <a:srgbClr val="003366"/>
                </a:solidFill>
                <a:latin typeface="Arial Black" pitchFamily="34" charset="0"/>
              </a:rPr>
              <a:t> </a:t>
            </a:r>
            <a:r>
              <a:rPr lang="es-ES" sz="3600" b="1" smtClean="0">
                <a:solidFill>
                  <a:srgbClr val="003366"/>
                </a:solidFill>
                <a:latin typeface="Arial Black" pitchFamily="34" charset="0"/>
              </a:rPr>
              <a:t>NEUROTRANSMISOR</a:t>
            </a:r>
            <a:r>
              <a:rPr lang="es-MX" sz="3600" b="1" smtClean="0">
                <a:solidFill>
                  <a:srgbClr val="003366"/>
                </a:solidFill>
                <a:latin typeface="Arial Black" pitchFamily="34" charset="0"/>
              </a:rPr>
              <a:t>:</a:t>
            </a:r>
            <a:r>
              <a:rPr lang="es-ES" b="1" smtClean="0">
                <a:solidFill>
                  <a:srgbClr val="003366"/>
                </a:solidFill>
                <a:latin typeface="Arial Black" pitchFamily="34" charset="0"/>
              </a:rPr>
              <a:t> </a:t>
            </a:r>
            <a:r>
              <a:rPr lang="es-MX" b="1" smtClean="0">
                <a:solidFill>
                  <a:srgbClr val="003366"/>
                </a:solidFill>
                <a:latin typeface="Arial Black" pitchFamily="34" charset="0"/>
              </a:rPr>
              <a:t>QUE </a:t>
            </a:r>
            <a:r>
              <a:rPr lang="es-ES" b="1" smtClean="0">
                <a:solidFill>
                  <a:srgbClr val="003366"/>
                </a:solidFill>
                <a:latin typeface="Arial Black" pitchFamily="34" charset="0"/>
              </a:rPr>
              <a:t>CONDUCE LOS IMPULSOS ELÉCTRICOS ENTRE LAS CÉLULAS NERVIOSAS A LOS MÚSCULOS </a:t>
            </a:r>
            <a:r>
              <a:rPr lang="es-ES" b="1" smtClean="0">
                <a:solidFill>
                  <a:srgbClr val="CC3300"/>
                </a:solidFill>
                <a:latin typeface="Arial Black" pitchFamily="34" charset="0"/>
              </a:rPr>
              <a:t>CAUSANDO SU CONTRACCIÓN.</a:t>
            </a:r>
            <a:r>
              <a:rPr lang="es-ES" sz="2800" smtClean="0">
                <a:solidFill>
                  <a:srgbClr val="000000"/>
                </a:solidFill>
              </a:rPr>
              <a:t> </a:t>
            </a:r>
            <a:endParaRPr lang="es-ES" sz="2800" smtClean="0"/>
          </a:p>
        </p:txBody>
      </p:sp>
      <p:pic>
        <p:nvPicPr>
          <p:cNvPr id="2458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5105400"/>
            <a:ext cx="1371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1600" y="152400"/>
            <a:ext cx="7543800" cy="685800"/>
          </a:xfrm>
        </p:spPr>
        <p:txBody>
          <a:bodyPr/>
          <a:lstStyle/>
          <a:p>
            <a:pPr eaLnBrk="1" hangingPunct="1"/>
            <a:r>
              <a:rPr lang="es-MX" sz="3600" b="1" smtClean="0">
                <a:solidFill>
                  <a:srgbClr val="CC3300"/>
                </a:solidFill>
                <a:latin typeface="Arial Black" pitchFamily="34" charset="0"/>
              </a:rPr>
              <a:t>LA </a:t>
            </a:r>
            <a:r>
              <a:rPr lang="es-ES" sz="3600" b="1" smtClean="0">
                <a:solidFill>
                  <a:srgbClr val="CC3300"/>
                </a:solidFill>
                <a:latin typeface="Arial Black" pitchFamily="34" charset="0"/>
              </a:rPr>
              <a:t>ACETILCOLINESTERASA</a:t>
            </a:r>
            <a:endParaRPr lang="es-MX" sz="3600" b="1" smtClean="0">
              <a:solidFill>
                <a:srgbClr val="CC3300"/>
              </a:solidFill>
              <a:latin typeface="Arial Black" pitchFamily="34" charset="0"/>
            </a:endParaRPr>
          </a:p>
        </p:txBody>
      </p:sp>
      <p:sp>
        <p:nvSpPr>
          <p:cNvPr id="25603" name="Rectangle 3"/>
          <p:cNvSpPr>
            <a:spLocks noGrp="1" noChangeArrowheads="1"/>
          </p:cNvSpPr>
          <p:nvPr>
            <p:ph type="body" idx="1"/>
          </p:nvPr>
        </p:nvSpPr>
        <p:spPr>
          <a:xfrm>
            <a:off x="1257300" y="990600"/>
            <a:ext cx="7772400" cy="4876800"/>
          </a:xfrm>
        </p:spPr>
        <p:txBody>
          <a:bodyPr/>
          <a:lstStyle/>
          <a:p>
            <a:pPr algn="just" eaLnBrk="1" hangingPunct="1">
              <a:spcBef>
                <a:spcPct val="0"/>
              </a:spcBef>
              <a:spcAft>
                <a:spcPts val="700"/>
              </a:spcAft>
            </a:pPr>
            <a:r>
              <a:rPr lang="es-ES" sz="2800" b="1" smtClean="0">
                <a:solidFill>
                  <a:srgbClr val="003366"/>
                </a:solidFill>
                <a:latin typeface="Arial Black" pitchFamily="34" charset="0"/>
              </a:rPr>
              <a:t>OCURR</a:t>
            </a:r>
            <a:r>
              <a:rPr lang="es-MX" sz="2800" b="1" smtClean="0">
                <a:solidFill>
                  <a:srgbClr val="003366"/>
                </a:solidFill>
                <a:latin typeface="Arial Black" pitchFamily="34" charset="0"/>
              </a:rPr>
              <a:t>IDA</a:t>
            </a:r>
            <a:r>
              <a:rPr lang="es-ES" sz="2800" b="1" smtClean="0">
                <a:solidFill>
                  <a:srgbClr val="003366"/>
                </a:solidFill>
                <a:latin typeface="Arial Black" pitchFamily="34" charset="0"/>
              </a:rPr>
              <a:t>,</a:t>
            </a:r>
            <a:r>
              <a:rPr lang="es-MX" sz="2800" b="1" smtClean="0">
                <a:solidFill>
                  <a:srgbClr val="003366"/>
                </a:solidFill>
                <a:latin typeface="Arial Black" pitchFamily="34" charset="0"/>
              </a:rPr>
              <a:t> LA ACCIÓN DE </a:t>
            </a:r>
            <a:r>
              <a:rPr lang="es-ES" sz="2800" b="1" smtClean="0">
                <a:solidFill>
                  <a:srgbClr val="003366"/>
                </a:solidFill>
                <a:latin typeface="Arial Black" pitchFamily="34" charset="0"/>
              </a:rPr>
              <a:t> </a:t>
            </a:r>
            <a:r>
              <a:rPr lang="es-ES" sz="3600" b="1" smtClean="0">
                <a:solidFill>
                  <a:srgbClr val="FF0066"/>
                </a:solidFill>
                <a:latin typeface="Arial Black" pitchFamily="34" charset="0"/>
              </a:rPr>
              <a:t>LA</a:t>
            </a:r>
            <a:r>
              <a:rPr lang="es-ES" b="1" smtClean="0">
                <a:solidFill>
                  <a:srgbClr val="FF0066"/>
                </a:solidFill>
                <a:latin typeface="Arial Black" pitchFamily="34" charset="0"/>
              </a:rPr>
              <a:t> </a:t>
            </a:r>
            <a:r>
              <a:rPr lang="es-ES" sz="3600" b="1" smtClean="0">
                <a:solidFill>
                  <a:srgbClr val="FF0066"/>
                </a:solidFill>
                <a:latin typeface="Arial Black" pitchFamily="34" charset="0"/>
              </a:rPr>
              <a:t>ACETILCOLINA</a:t>
            </a:r>
            <a:r>
              <a:rPr lang="es-ES" sz="2800" b="1" smtClean="0">
                <a:solidFill>
                  <a:srgbClr val="003366"/>
                </a:solidFill>
                <a:latin typeface="Arial Black" pitchFamily="34" charset="0"/>
              </a:rPr>
              <a:t> ES</a:t>
            </a:r>
            <a:r>
              <a:rPr lang="es-MX" sz="2800" b="1" smtClean="0">
                <a:solidFill>
                  <a:srgbClr val="003366"/>
                </a:solidFill>
                <a:latin typeface="Arial Black" pitchFamily="34" charset="0"/>
              </a:rPr>
              <a:t>TA ES</a:t>
            </a:r>
            <a:r>
              <a:rPr lang="es-ES" sz="2800" b="1" smtClean="0">
                <a:solidFill>
                  <a:srgbClr val="003366"/>
                </a:solidFill>
                <a:latin typeface="Arial Black" pitchFamily="34" charset="0"/>
              </a:rPr>
              <a:t> HIDROLIZADA POR UNA ENZIMA </a:t>
            </a:r>
            <a:r>
              <a:rPr lang="es-MX" sz="2800" b="1" smtClean="0">
                <a:solidFill>
                  <a:srgbClr val="003366"/>
                </a:solidFill>
                <a:latin typeface="Arial Black" pitchFamily="34" charset="0"/>
              </a:rPr>
              <a:t>PRESENTE </a:t>
            </a:r>
            <a:r>
              <a:rPr lang="es-ES" sz="2800" b="1" smtClean="0">
                <a:solidFill>
                  <a:srgbClr val="003366"/>
                </a:solidFill>
                <a:latin typeface="Arial Black" pitchFamily="34" charset="0"/>
              </a:rPr>
              <a:t>EN LA HENDIDURA SINÁPTICA,</a:t>
            </a:r>
            <a:r>
              <a:rPr lang="es-MX" sz="2800" b="1" smtClean="0">
                <a:solidFill>
                  <a:srgbClr val="003366"/>
                </a:solidFill>
                <a:latin typeface="Arial Black" pitchFamily="34" charset="0"/>
              </a:rPr>
              <a:t> LLAMADA </a:t>
            </a:r>
            <a:r>
              <a:rPr lang="es-ES" sz="2800" b="1" smtClean="0">
                <a:solidFill>
                  <a:srgbClr val="003366"/>
                </a:solidFill>
                <a:latin typeface="Arial Black" pitchFamily="34" charset="0"/>
              </a:rPr>
              <a:t> </a:t>
            </a:r>
            <a:r>
              <a:rPr lang="es-MX" sz="2800" b="1" smtClean="0">
                <a:solidFill>
                  <a:srgbClr val="003366"/>
                </a:solidFill>
                <a:latin typeface="Arial Black" pitchFamily="34" charset="0"/>
              </a:rPr>
              <a:t>     	</a:t>
            </a:r>
            <a:r>
              <a:rPr lang="es-ES" sz="3600" b="1" smtClean="0">
                <a:solidFill>
                  <a:srgbClr val="FF0066"/>
                </a:solidFill>
                <a:latin typeface="Arial Black" pitchFamily="34" charset="0"/>
              </a:rPr>
              <a:t>ACETILCOLINESTERASA</a:t>
            </a:r>
            <a:r>
              <a:rPr lang="es-MX" sz="2800" b="1" smtClean="0">
                <a:solidFill>
                  <a:srgbClr val="FF0066"/>
                </a:solidFill>
                <a:latin typeface="Arial Black" pitchFamily="34" charset="0"/>
              </a:rPr>
              <a:t> </a:t>
            </a:r>
            <a:r>
              <a:rPr lang="es-MX" sz="2800" b="1" smtClean="0">
                <a:solidFill>
                  <a:srgbClr val="000066"/>
                </a:solidFill>
                <a:latin typeface="Arial Black" pitchFamily="34" charset="0"/>
              </a:rPr>
              <a:t> </a:t>
            </a:r>
            <a:r>
              <a:rPr lang="es-MX" sz="2800" b="1" smtClean="0">
                <a:solidFill>
                  <a:srgbClr val="FF0066"/>
                </a:solidFill>
                <a:latin typeface="Arial Black" pitchFamily="34" charset="0"/>
              </a:rPr>
              <a:t> </a:t>
            </a:r>
            <a:r>
              <a:rPr lang="es-ES" sz="2800" b="1" smtClean="0">
                <a:solidFill>
                  <a:srgbClr val="003366"/>
                </a:solidFill>
                <a:latin typeface="Arial Black" pitchFamily="34" charset="0"/>
              </a:rPr>
              <a:t>ANUL</a:t>
            </a:r>
            <a:r>
              <a:rPr lang="es-MX" sz="2800" b="1" smtClean="0">
                <a:solidFill>
                  <a:srgbClr val="003366"/>
                </a:solidFill>
                <a:latin typeface="Arial Black" pitchFamily="34" charset="0"/>
              </a:rPr>
              <a:t>ÁNDO EL </a:t>
            </a:r>
            <a:r>
              <a:rPr lang="es-ES" sz="2800" b="1" smtClean="0">
                <a:solidFill>
                  <a:srgbClr val="003366"/>
                </a:solidFill>
                <a:latin typeface="Arial Black" pitchFamily="34" charset="0"/>
              </a:rPr>
              <a:t> EFECTO</a:t>
            </a:r>
            <a:r>
              <a:rPr lang="es-MX" sz="2800" b="1" smtClean="0">
                <a:solidFill>
                  <a:srgbClr val="003366"/>
                </a:solidFill>
                <a:latin typeface="Arial Black" pitchFamily="34" charset="0"/>
              </a:rPr>
              <a:t> DE LA ACETILCOLINA.</a:t>
            </a:r>
            <a:r>
              <a:rPr lang="es-ES" sz="2800" b="1" smtClean="0">
                <a:solidFill>
                  <a:srgbClr val="003366"/>
                </a:solidFill>
              </a:rPr>
              <a:t> </a:t>
            </a:r>
            <a:endParaRPr lang="es-MX" sz="2800" b="1" smtClean="0">
              <a:solidFill>
                <a:srgbClr val="003366"/>
              </a:solidFill>
            </a:endParaRPr>
          </a:p>
          <a:p>
            <a:pPr algn="just" eaLnBrk="1" hangingPunct="1">
              <a:spcBef>
                <a:spcPct val="0"/>
              </a:spcBef>
              <a:spcAft>
                <a:spcPts val="700"/>
              </a:spcAft>
              <a:buFont typeface="Wingdings" pitchFamily="2" charset="2"/>
              <a:buNone/>
            </a:pPr>
            <a:r>
              <a:rPr lang="es-MX" sz="2800" b="1" smtClean="0">
                <a:solidFill>
                  <a:srgbClr val="FF0066"/>
                </a:solidFill>
              </a:rPr>
              <a:t>		</a:t>
            </a:r>
            <a:endParaRPr lang="es-ES" sz="2800" b="1" smtClean="0">
              <a:solidFill>
                <a:srgbClr val="FF0066"/>
              </a:solidFill>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1600" y="152400"/>
            <a:ext cx="7543800" cy="457200"/>
          </a:xfrm>
        </p:spPr>
        <p:txBody>
          <a:bodyPr/>
          <a:lstStyle/>
          <a:p>
            <a:pPr eaLnBrk="1" hangingPunct="1"/>
            <a:r>
              <a:rPr lang="es-MX" b="1" smtClean="0">
                <a:solidFill>
                  <a:srgbClr val="CC3300"/>
                </a:solidFill>
              </a:rPr>
              <a:t>COLINESTERASAS</a:t>
            </a:r>
          </a:p>
        </p:txBody>
      </p:sp>
      <p:sp>
        <p:nvSpPr>
          <p:cNvPr id="26627" name="Rectangle 3"/>
          <p:cNvSpPr>
            <a:spLocks noGrp="1" noChangeArrowheads="1"/>
          </p:cNvSpPr>
          <p:nvPr>
            <p:ph type="body" idx="1"/>
          </p:nvPr>
        </p:nvSpPr>
        <p:spPr>
          <a:xfrm>
            <a:off x="1257300" y="762000"/>
            <a:ext cx="7886700" cy="5867400"/>
          </a:xfrm>
        </p:spPr>
        <p:txBody>
          <a:bodyPr/>
          <a:lstStyle/>
          <a:p>
            <a:pPr marL="609600" indent="-609600" eaLnBrk="1" hangingPunct="1">
              <a:lnSpc>
                <a:spcPct val="90000"/>
              </a:lnSpc>
            </a:pPr>
            <a:r>
              <a:rPr lang="es-MX" b="1" smtClean="0">
                <a:solidFill>
                  <a:srgbClr val="003366"/>
                </a:solidFill>
                <a:latin typeface="Arial Black" pitchFamily="34" charset="0"/>
              </a:rPr>
              <a:t>ACETILCOLINESTERASA ERITROCITARIA O VERDADERA.</a:t>
            </a:r>
          </a:p>
          <a:p>
            <a:pPr marL="609600" indent="-609600" eaLnBrk="1" hangingPunct="1">
              <a:lnSpc>
                <a:spcPct val="90000"/>
              </a:lnSpc>
              <a:buFont typeface="Wingdings" pitchFamily="2" charset="2"/>
              <a:buAutoNum type="arabicPeriod"/>
            </a:pPr>
            <a:r>
              <a:rPr lang="es-MX" sz="2800" b="1" smtClean="0">
                <a:solidFill>
                  <a:srgbClr val="FF0066"/>
                </a:solidFill>
                <a:latin typeface="Arial Black" pitchFamily="34" charset="0"/>
              </a:rPr>
              <a:t>UBICACIÓN:</a:t>
            </a:r>
          </a:p>
          <a:p>
            <a:pPr marL="609600" indent="-609600" eaLnBrk="1" hangingPunct="1">
              <a:lnSpc>
                <a:spcPct val="90000"/>
              </a:lnSpc>
              <a:buFont typeface="Wingdings" pitchFamily="2" charset="2"/>
              <a:buNone/>
            </a:pPr>
            <a:r>
              <a:rPr lang="es-MX" sz="2800" b="1" smtClean="0">
                <a:solidFill>
                  <a:schemeClr val="hlink"/>
                </a:solidFill>
                <a:latin typeface="Arial Black" pitchFamily="34" charset="0"/>
              </a:rPr>
              <a:t>A. PLACA NEUROMUSCULAR.</a:t>
            </a:r>
          </a:p>
          <a:p>
            <a:pPr marL="609600" indent="-609600" eaLnBrk="1" hangingPunct="1">
              <a:lnSpc>
                <a:spcPct val="90000"/>
              </a:lnSpc>
              <a:buFont typeface="Wingdings" pitchFamily="2" charset="2"/>
              <a:buNone/>
            </a:pPr>
            <a:r>
              <a:rPr lang="es-MX" sz="2800" b="1" smtClean="0">
                <a:solidFill>
                  <a:schemeClr val="hlink"/>
                </a:solidFill>
                <a:latin typeface="Arial Black" pitchFamily="34" charset="0"/>
              </a:rPr>
              <a:t>B. TEJIDO NERVIOSO.</a:t>
            </a:r>
          </a:p>
          <a:p>
            <a:pPr marL="609600" indent="-609600" eaLnBrk="1" hangingPunct="1">
              <a:lnSpc>
                <a:spcPct val="90000"/>
              </a:lnSpc>
              <a:buFont typeface="Wingdings" pitchFamily="2" charset="2"/>
              <a:buNone/>
            </a:pPr>
            <a:r>
              <a:rPr lang="es-MX" sz="2800" b="1" smtClean="0">
                <a:solidFill>
                  <a:schemeClr val="hlink"/>
                </a:solidFill>
                <a:latin typeface="Arial Black" pitchFamily="34" charset="0"/>
              </a:rPr>
              <a:t>C. PULMONES.</a:t>
            </a:r>
          </a:p>
          <a:p>
            <a:pPr marL="609600" indent="-609600" eaLnBrk="1" hangingPunct="1">
              <a:lnSpc>
                <a:spcPct val="90000"/>
              </a:lnSpc>
              <a:buFont typeface="Wingdings" pitchFamily="2" charset="2"/>
              <a:buNone/>
            </a:pPr>
            <a:r>
              <a:rPr lang="es-MX" sz="2800" b="1" smtClean="0">
                <a:solidFill>
                  <a:schemeClr val="hlink"/>
                </a:solidFill>
                <a:latin typeface="Arial Black" pitchFamily="34" charset="0"/>
              </a:rPr>
              <a:t>D. GLOBULOS ROJOS.</a:t>
            </a:r>
          </a:p>
          <a:p>
            <a:pPr marL="609600" indent="-609600" eaLnBrk="1" hangingPunct="1">
              <a:lnSpc>
                <a:spcPct val="90000"/>
              </a:lnSpc>
              <a:buFont typeface="Wingdings" pitchFamily="2" charset="2"/>
              <a:buNone/>
            </a:pPr>
            <a:r>
              <a:rPr lang="es-MX" sz="2800" b="1" smtClean="0">
                <a:solidFill>
                  <a:schemeClr val="hlink"/>
                </a:solidFill>
                <a:latin typeface="Arial Black" pitchFamily="34" charset="0"/>
              </a:rPr>
              <a:t>E. BAZO</a:t>
            </a:r>
          </a:p>
          <a:p>
            <a:pPr marL="609600" indent="-609600" eaLnBrk="1" hangingPunct="1">
              <a:lnSpc>
                <a:spcPct val="90000"/>
              </a:lnSpc>
              <a:buFont typeface="Wingdings" pitchFamily="2" charset="2"/>
              <a:buNone/>
            </a:pPr>
            <a:r>
              <a:rPr lang="es-MX" sz="2800" b="1" smtClean="0">
                <a:solidFill>
                  <a:schemeClr val="hlink"/>
                </a:solidFill>
                <a:latin typeface="Arial Black" pitchFamily="34" charset="0"/>
              </a:rPr>
              <a:t>F. MATERIA GRIS.</a:t>
            </a:r>
          </a:p>
          <a:p>
            <a:pPr marL="609600" indent="-609600" eaLnBrk="1" hangingPunct="1">
              <a:lnSpc>
                <a:spcPct val="90000"/>
              </a:lnSpc>
              <a:buFont typeface="Wingdings" pitchFamily="2" charset="2"/>
              <a:buNone/>
            </a:pPr>
            <a:r>
              <a:rPr lang="es-MX" sz="2800" b="1" smtClean="0">
                <a:solidFill>
                  <a:schemeClr val="hlink"/>
                </a:solidFill>
                <a:latin typeface="Arial Black" pitchFamily="34" charset="0"/>
              </a:rPr>
              <a:t>	</a:t>
            </a:r>
            <a:r>
              <a:rPr lang="es-MX" sz="2800" b="1" smtClean="0">
                <a:solidFill>
                  <a:srgbClr val="FF0066"/>
                </a:solidFill>
                <a:latin typeface="Arial Black" pitchFamily="34" charset="0"/>
              </a:rPr>
              <a:t>SE SINTETIZA DE 60 A 90 DÍAS EN EL PROCESO DE LA ERITROPOYESIS</a:t>
            </a:r>
            <a:endParaRPr lang="es-ES" sz="2800" b="1" smtClean="0">
              <a:solidFill>
                <a:srgbClr val="FF0066"/>
              </a:solidFill>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47800" y="152400"/>
            <a:ext cx="7543800" cy="533400"/>
          </a:xfrm>
        </p:spPr>
        <p:txBody>
          <a:bodyPr/>
          <a:lstStyle/>
          <a:p>
            <a:pPr eaLnBrk="1" hangingPunct="1"/>
            <a:r>
              <a:rPr lang="es-MX" sz="3600" b="1" smtClean="0">
                <a:solidFill>
                  <a:srgbClr val="CC3300"/>
                </a:solidFill>
                <a:latin typeface="Arial Black" pitchFamily="34" charset="0"/>
              </a:rPr>
              <a:t>COLINESTERASAS</a:t>
            </a:r>
          </a:p>
        </p:txBody>
      </p:sp>
      <p:sp>
        <p:nvSpPr>
          <p:cNvPr id="27651" name="Rectangle 3"/>
          <p:cNvSpPr>
            <a:spLocks noGrp="1" noChangeArrowheads="1"/>
          </p:cNvSpPr>
          <p:nvPr>
            <p:ph type="body" idx="1"/>
          </p:nvPr>
        </p:nvSpPr>
        <p:spPr>
          <a:xfrm>
            <a:off x="1371600" y="685800"/>
            <a:ext cx="7772400" cy="5867400"/>
          </a:xfrm>
        </p:spPr>
        <p:txBody>
          <a:bodyPr/>
          <a:lstStyle/>
          <a:p>
            <a:pPr eaLnBrk="1" hangingPunct="1">
              <a:lnSpc>
                <a:spcPct val="90000"/>
              </a:lnSpc>
            </a:pPr>
            <a:r>
              <a:rPr lang="es-MX" sz="2800" b="1" smtClean="0">
                <a:solidFill>
                  <a:srgbClr val="003366"/>
                </a:solidFill>
                <a:latin typeface="Arial Black" pitchFamily="34" charset="0"/>
              </a:rPr>
              <a:t>PSEUDOCOLINESTERASA O COLINESTERASA INESPECÍFICA O PLASMÁTICA.</a:t>
            </a:r>
          </a:p>
          <a:p>
            <a:pPr eaLnBrk="1" hangingPunct="1">
              <a:lnSpc>
                <a:spcPct val="90000"/>
              </a:lnSpc>
              <a:buFont typeface="Wingdings" pitchFamily="2" charset="2"/>
              <a:buAutoNum type="arabicPeriod"/>
            </a:pPr>
            <a:r>
              <a:rPr lang="es-MX" sz="2800" b="1" smtClean="0">
                <a:solidFill>
                  <a:srgbClr val="FF0066"/>
                </a:solidFill>
                <a:latin typeface="Arial Black" pitchFamily="34" charset="0"/>
              </a:rPr>
              <a:t>UBICACIÓN:</a:t>
            </a:r>
          </a:p>
          <a:p>
            <a:pPr eaLnBrk="1" hangingPunct="1">
              <a:lnSpc>
                <a:spcPct val="90000"/>
              </a:lnSpc>
              <a:buFont typeface="Wingdings" pitchFamily="2" charset="2"/>
              <a:buNone/>
            </a:pPr>
            <a:r>
              <a:rPr lang="es-MX" sz="2800" b="1" smtClean="0">
                <a:solidFill>
                  <a:schemeClr val="hlink"/>
                </a:solidFill>
                <a:latin typeface="Arial Black" pitchFamily="34" charset="0"/>
              </a:rPr>
              <a:t>A. HIGADO.</a:t>
            </a:r>
          </a:p>
          <a:p>
            <a:pPr eaLnBrk="1" hangingPunct="1">
              <a:lnSpc>
                <a:spcPct val="90000"/>
              </a:lnSpc>
              <a:buFont typeface="Wingdings" pitchFamily="2" charset="2"/>
              <a:buNone/>
            </a:pPr>
            <a:r>
              <a:rPr lang="es-MX" sz="2800" b="1" smtClean="0">
                <a:solidFill>
                  <a:schemeClr val="hlink"/>
                </a:solidFill>
                <a:latin typeface="Arial Black" pitchFamily="34" charset="0"/>
              </a:rPr>
              <a:t>B. PLASMA.</a:t>
            </a:r>
          </a:p>
          <a:p>
            <a:pPr eaLnBrk="1" hangingPunct="1">
              <a:lnSpc>
                <a:spcPct val="90000"/>
              </a:lnSpc>
              <a:buFont typeface="Wingdings" pitchFamily="2" charset="2"/>
              <a:buNone/>
            </a:pPr>
            <a:r>
              <a:rPr lang="es-MX" sz="2800" b="1" smtClean="0">
                <a:solidFill>
                  <a:schemeClr val="hlink"/>
                </a:solidFill>
                <a:latin typeface="Arial Black" pitchFamily="34" charset="0"/>
              </a:rPr>
              <a:t>C. INTESTINOS.</a:t>
            </a:r>
          </a:p>
          <a:p>
            <a:pPr eaLnBrk="1" hangingPunct="1">
              <a:lnSpc>
                <a:spcPct val="90000"/>
              </a:lnSpc>
              <a:buFont typeface="Wingdings" pitchFamily="2" charset="2"/>
              <a:buNone/>
            </a:pPr>
            <a:r>
              <a:rPr lang="es-MX" sz="2800" b="1" smtClean="0">
                <a:solidFill>
                  <a:schemeClr val="hlink"/>
                </a:solidFill>
                <a:latin typeface="Arial Black" pitchFamily="34" charset="0"/>
              </a:rPr>
              <a:t>D. PANCREAS.</a:t>
            </a:r>
          </a:p>
          <a:p>
            <a:pPr eaLnBrk="1" hangingPunct="1">
              <a:lnSpc>
                <a:spcPct val="90000"/>
              </a:lnSpc>
              <a:buFont typeface="Wingdings" pitchFamily="2" charset="2"/>
              <a:buNone/>
            </a:pPr>
            <a:r>
              <a:rPr lang="es-MX" sz="2800" b="1" smtClean="0">
                <a:solidFill>
                  <a:schemeClr val="hlink"/>
                </a:solidFill>
                <a:latin typeface="Arial Black" pitchFamily="34" charset="0"/>
              </a:rPr>
              <a:t>E. CORAZÓN.</a:t>
            </a:r>
          </a:p>
          <a:p>
            <a:pPr eaLnBrk="1" hangingPunct="1">
              <a:lnSpc>
                <a:spcPct val="90000"/>
              </a:lnSpc>
              <a:buFont typeface="Wingdings" pitchFamily="2" charset="2"/>
              <a:buNone/>
            </a:pPr>
            <a:r>
              <a:rPr lang="es-MX" sz="2800" b="1" smtClean="0">
                <a:solidFill>
                  <a:schemeClr val="hlink"/>
                </a:solidFill>
                <a:latin typeface="Arial Black" pitchFamily="34" charset="0"/>
              </a:rPr>
              <a:t>F. MATERIA BLANCA.</a:t>
            </a:r>
          </a:p>
          <a:p>
            <a:pPr eaLnBrk="1" hangingPunct="1">
              <a:lnSpc>
                <a:spcPct val="90000"/>
              </a:lnSpc>
              <a:buFont typeface="Wingdings" pitchFamily="2" charset="2"/>
              <a:buNone/>
            </a:pPr>
            <a:r>
              <a:rPr lang="es-MX" sz="2800" b="1" smtClean="0">
                <a:solidFill>
                  <a:schemeClr val="hlink"/>
                </a:solidFill>
                <a:latin typeface="Arial Black" pitchFamily="34" charset="0"/>
              </a:rPr>
              <a:t>	</a:t>
            </a:r>
            <a:r>
              <a:rPr lang="es-MX" sz="2800" b="1" smtClean="0">
                <a:solidFill>
                  <a:srgbClr val="FF0066"/>
                </a:solidFill>
                <a:latin typeface="Arial Black" pitchFamily="34" charset="0"/>
              </a:rPr>
              <a:t>SE SINTETIZA EN 30 A 60 DÍAS EN EL HIGADO</a:t>
            </a:r>
            <a:r>
              <a:rPr lang="es-MX" sz="2400" b="1" smtClean="0">
                <a:solidFill>
                  <a:srgbClr val="FF0066"/>
                </a:solidFill>
                <a:latin typeface="Arial Black" pitchFamily="34" charset="0"/>
              </a:rPr>
              <a:t>.</a:t>
            </a:r>
            <a:endParaRPr lang="es-ES" sz="2800" smtClean="0">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Mis documentos\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76200"/>
            <a:ext cx="7416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7300" y="76200"/>
            <a:ext cx="7772400" cy="762000"/>
          </a:xfrm>
        </p:spPr>
        <p:txBody>
          <a:bodyPr/>
          <a:lstStyle/>
          <a:p>
            <a:pPr eaLnBrk="1" hangingPunct="1"/>
            <a:r>
              <a:rPr lang="es-MX" sz="2400" b="1" smtClean="0">
                <a:solidFill>
                  <a:srgbClr val="CC3300"/>
                </a:solidFill>
                <a:latin typeface="Arial Black" pitchFamily="34" charset="0"/>
              </a:rPr>
              <a:t>BIOMARCADORES</a:t>
            </a:r>
            <a:br>
              <a:rPr lang="es-MX" sz="2400" b="1" smtClean="0">
                <a:solidFill>
                  <a:srgbClr val="CC3300"/>
                </a:solidFill>
                <a:latin typeface="Arial Black" pitchFamily="34" charset="0"/>
              </a:rPr>
            </a:br>
            <a:r>
              <a:rPr lang="es-MX" sz="2400" b="1" smtClean="0">
                <a:solidFill>
                  <a:srgbClr val="FF0066"/>
                </a:solidFill>
                <a:latin typeface="Arial Black" pitchFamily="34" charset="0"/>
              </a:rPr>
              <a:t>DETERMINACIÓN DE LA COLINESTERASA</a:t>
            </a:r>
            <a:endParaRPr lang="es-ES" sz="2400" b="1" smtClean="0">
              <a:solidFill>
                <a:srgbClr val="FF0066"/>
              </a:solidFill>
              <a:latin typeface="Arial Black" pitchFamily="34" charset="0"/>
            </a:endParaRPr>
          </a:p>
        </p:txBody>
      </p:sp>
      <p:sp>
        <p:nvSpPr>
          <p:cNvPr id="29699" name="Rectangle 3"/>
          <p:cNvSpPr>
            <a:spLocks noGrp="1" noChangeArrowheads="1"/>
          </p:cNvSpPr>
          <p:nvPr>
            <p:ph type="body" sz="half" idx="1"/>
          </p:nvPr>
        </p:nvSpPr>
        <p:spPr>
          <a:xfrm>
            <a:off x="1371600" y="1371600"/>
            <a:ext cx="3735388" cy="4114800"/>
          </a:xfrm>
        </p:spPr>
        <p:txBody>
          <a:bodyPr/>
          <a:lstStyle/>
          <a:p>
            <a:pPr marL="533400" indent="-533400" eaLnBrk="1" hangingPunct="1"/>
            <a:r>
              <a:rPr lang="es-MX" b="1" smtClean="0">
                <a:solidFill>
                  <a:schemeClr val="hlink"/>
                </a:solidFill>
                <a:latin typeface="Arial Black" pitchFamily="34" charset="0"/>
              </a:rPr>
              <a:t>PLASMÁTICA</a:t>
            </a:r>
          </a:p>
          <a:p>
            <a:pPr marL="533400" indent="-533400" eaLnBrk="1" hangingPunct="1">
              <a:buFont typeface="Wingdings" pitchFamily="2" charset="2"/>
              <a:buAutoNum type="arabicPeriod"/>
            </a:pPr>
            <a:r>
              <a:rPr lang="es-MX" sz="2400" b="1" smtClean="0">
                <a:solidFill>
                  <a:srgbClr val="003366"/>
                </a:solidFill>
                <a:latin typeface="Arial Black" pitchFamily="34" charset="0"/>
              </a:rPr>
              <a:t>DECLINA Y SE REGENERA RAPIDAMENTE.</a:t>
            </a:r>
          </a:p>
          <a:p>
            <a:pPr marL="533400" indent="-533400" eaLnBrk="1" hangingPunct="1">
              <a:buFont typeface="Wingdings" pitchFamily="2" charset="2"/>
              <a:buAutoNum type="arabicPeriod"/>
            </a:pPr>
            <a:r>
              <a:rPr lang="es-MX" sz="2400" b="1" smtClean="0">
                <a:solidFill>
                  <a:srgbClr val="003366"/>
                </a:solidFill>
                <a:latin typeface="Arial Black" pitchFamily="34" charset="0"/>
              </a:rPr>
              <a:t>ÚTIL EN LA VIGILANCIA DE LAS INTOXICACIONES AGÚDAS</a:t>
            </a:r>
            <a:r>
              <a:rPr lang="es-MX" sz="2400" b="1" smtClean="0">
                <a:solidFill>
                  <a:srgbClr val="003366"/>
                </a:solidFill>
              </a:rPr>
              <a:t>.</a:t>
            </a:r>
            <a:endParaRPr lang="es-ES" sz="2400" b="1" smtClean="0">
              <a:solidFill>
                <a:srgbClr val="003366"/>
              </a:solidFill>
            </a:endParaRPr>
          </a:p>
        </p:txBody>
      </p:sp>
      <p:sp>
        <p:nvSpPr>
          <p:cNvPr id="29700" name="Rectangle 4"/>
          <p:cNvSpPr>
            <a:spLocks noGrp="1" noChangeArrowheads="1"/>
          </p:cNvSpPr>
          <p:nvPr>
            <p:ph type="body" sz="half" idx="2"/>
          </p:nvPr>
        </p:nvSpPr>
        <p:spPr>
          <a:xfrm>
            <a:off x="5181600" y="1371600"/>
            <a:ext cx="3810000" cy="4876800"/>
          </a:xfrm>
        </p:spPr>
        <p:txBody>
          <a:bodyPr/>
          <a:lstStyle/>
          <a:p>
            <a:pPr marL="533400" indent="-533400" eaLnBrk="1" hangingPunct="1">
              <a:lnSpc>
                <a:spcPct val="90000"/>
              </a:lnSpc>
            </a:pPr>
            <a:r>
              <a:rPr lang="es-MX" sz="2400" b="1" smtClean="0">
                <a:solidFill>
                  <a:schemeClr val="hlink"/>
                </a:solidFill>
                <a:latin typeface="Arial Black" pitchFamily="34" charset="0"/>
              </a:rPr>
              <a:t>ERITROCITARIA</a:t>
            </a:r>
          </a:p>
          <a:p>
            <a:pPr marL="533400" indent="-533400" algn="just" eaLnBrk="1" hangingPunct="1">
              <a:lnSpc>
                <a:spcPct val="90000"/>
              </a:lnSpc>
              <a:buFont typeface="Wingdings" pitchFamily="2" charset="2"/>
              <a:buAutoNum type="arabicPeriod"/>
            </a:pPr>
            <a:r>
              <a:rPr lang="es-MX" sz="2400" b="1" smtClean="0">
                <a:solidFill>
                  <a:srgbClr val="003366"/>
                </a:solidFill>
                <a:latin typeface="Arial Black" pitchFamily="34" charset="0"/>
              </a:rPr>
              <a:t>SE REGENERA LENTAMENTE.(05 a 1 % DÍA.</a:t>
            </a:r>
          </a:p>
          <a:p>
            <a:pPr marL="533400" indent="-533400" algn="just" eaLnBrk="1" hangingPunct="1">
              <a:lnSpc>
                <a:spcPct val="90000"/>
              </a:lnSpc>
              <a:buFont typeface="Wingdings" pitchFamily="2" charset="2"/>
              <a:buAutoNum type="arabicPeriod"/>
            </a:pPr>
            <a:r>
              <a:rPr lang="es-MX" sz="2400" b="1" smtClean="0">
                <a:solidFill>
                  <a:srgbClr val="003366"/>
                </a:solidFill>
                <a:latin typeface="Arial Black" pitchFamily="34" charset="0"/>
              </a:rPr>
              <a:t>ÚTIL EN LA VIGILANCIA DE LA INTOXICACION CRÓNICA Y AGUDA.</a:t>
            </a:r>
          </a:p>
          <a:p>
            <a:pPr marL="533400" indent="-533400" algn="just" eaLnBrk="1" hangingPunct="1">
              <a:lnSpc>
                <a:spcPct val="90000"/>
              </a:lnSpc>
              <a:buFont typeface="Wingdings" pitchFamily="2" charset="2"/>
              <a:buAutoNum type="arabicPeriod"/>
            </a:pPr>
            <a:r>
              <a:rPr lang="es-MX" sz="2400" b="1" smtClean="0">
                <a:solidFill>
                  <a:srgbClr val="003366"/>
                </a:solidFill>
                <a:latin typeface="Arial Black" pitchFamily="34" charset="0"/>
              </a:rPr>
              <a:t> ESTABLECER PREVIAMENTE NIVELES DE PRE-EXPOSICIÓN</a:t>
            </a:r>
            <a:r>
              <a:rPr lang="es-MX" sz="2400" b="1" smtClean="0">
                <a:solidFill>
                  <a:srgbClr val="003366"/>
                </a:solidFill>
              </a:rPr>
              <a:t>.</a:t>
            </a:r>
            <a:endParaRPr lang="es-ES" sz="2400" b="1" smtClean="0">
              <a:solidFill>
                <a:srgbClr val="003366"/>
              </a:solidFill>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MX" sz="2800" b="1" smtClean="0">
                <a:solidFill>
                  <a:srgbClr val="CC3300"/>
                </a:solidFill>
                <a:latin typeface="Arial Black" pitchFamily="34" charset="0"/>
              </a:rPr>
              <a:t>BIOMARCADORES</a:t>
            </a:r>
            <a:br>
              <a:rPr lang="es-MX" sz="2800" b="1" smtClean="0">
                <a:solidFill>
                  <a:srgbClr val="CC3300"/>
                </a:solidFill>
                <a:latin typeface="Arial Black" pitchFamily="34" charset="0"/>
              </a:rPr>
            </a:br>
            <a:r>
              <a:rPr lang="es-MX" sz="2800" b="1" smtClean="0">
                <a:solidFill>
                  <a:srgbClr val="FF0066"/>
                </a:solidFill>
                <a:latin typeface="Arial Black" pitchFamily="34" charset="0"/>
              </a:rPr>
              <a:t>DETERMINACIÓN DE LA ESTERASA NEUROPÁTICA (NTE)</a:t>
            </a:r>
            <a:endParaRPr lang="es-ES" sz="2800" b="1" smtClean="0">
              <a:solidFill>
                <a:srgbClr val="FF0066"/>
              </a:solidFill>
              <a:latin typeface="Arial Black" pitchFamily="34" charset="0"/>
            </a:endParaRPr>
          </a:p>
        </p:txBody>
      </p:sp>
      <p:sp>
        <p:nvSpPr>
          <p:cNvPr id="30723" name="Rectangle 3"/>
          <p:cNvSpPr>
            <a:spLocks noGrp="1" noChangeArrowheads="1"/>
          </p:cNvSpPr>
          <p:nvPr>
            <p:ph type="body" idx="1"/>
          </p:nvPr>
        </p:nvSpPr>
        <p:spPr/>
        <p:txBody>
          <a:bodyPr/>
          <a:lstStyle/>
          <a:p>
            <a:pPr algn="just" eaLnBrk="1" hangingPunct="1"/>
            <a:r>
              <a:rPr lang="es-MX" b="1" smtClean="0">
                <a:solidFill>
                  <a:srgbClr val="003366"/>
                </a:solidFill>
                <a:latin typeface="Arial Black" pitchFamily="34" charset="0"/>
              </a:rPr>
              <a:t>UTILIZADA EN EL DIAGNÓSTICO DE LA </a:t>
            </a:r>
            <a:r>
              <a:rPr lang="es-MX" sz="3600" b="1" smtClean="0">
                <a:solidFill>
                  <a:srgbClr val="003399"/>
                </a:solidFill>
                <a:latin typeface="Arial Black" pitchFamily="34" charset="0"/>
              </a:rPr>
              <a:t>NEUROPATÍA RETARDADA</a:t>
            </a:r>
            <a:r>
              <a:rPr lang="es-MX" b="1" smtClean="0">
                <a:solidFill>
                  <a:srgbClr val="003366"/>
                </a:solidFill>
                <a:latin typeface="Arial Black" pitchFamily="34" charset="0"/>
              </a:rPr>
              <a:t>. GENERADA POR ALGUNOS O-P.</a:t>
            </a:r>
          </a:p>
          <a:p>
            <a:pPr algn="just" eaLnBrk="1" hangingPunct="1"/>
            <a:r>
              <a:rPr lang="es-MX" b="1" smtClean="0">
                <a:solidFill>
                  <a:srgbClr val="003366"/>
                </a:solidFill>
                <a:latin typeface="Arial Black" pitchFamily="34" charset="0"/>
              </a:rPr>
              <a:t>SE DETERMINA EN </a:t>
            </a:r>
            <a:r>
              <a:rPr lang="es-MX" sz="3600" b="1" smtClean="0">
                <a:solidFill>
                  <a:srgbClr val="003399"/>
                </a:solidFill>
                <a:latin typeface="Arial Black" pitchFamily="34" charset="0"/>
              </a:rPr>
              <a:t>LINFOCITOS HUMANOS.</a:t>
            </a:r>
            <a:endParaRPr lang="es-ES" sz="3600" b="1" smtClean="0">
              <a:solidFill>
                <a:srgbClr val="003399"/>
              </a:solidFill>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71600" y="228600"/>
            <a:ext cx="7543800" cy="762000"/>
          </a:xfrm>
        </p:spPr>
        <p:txBody>
          <a:bodyPr/>
          <a:lstStyle/>
          <a:p>
            <a:pPr eaLnBrk="1" hangingPunct="1"/>
            <a:r>
              <a:rPr lang="es-MX" sz="2400" b="1" smtClean="0">
                <a:solidFill>
                  <a:srgbClr val="CC3300"/>
                </a:solidFill>
                <a:latin typeface="Arial Black" pitchFamily="34" charset="0"/>
              </a:rPr>
              <a:t>CONDICIONES QUE AFECTAN LOS NIVELES DE COLINESTERASA</a:t>
            </a:r>
            <a:endParaRPr lang="es-ES" sz="2400" b="1" smtClean="0">
              <a:solidFill>
                <a:srgbClr val="CC3300"/>
              </a:solidFill>
              <a:latin typeface="Arial Black" pitchFamily="34" charset="0"/>
            </a:endParaRPr>
          </a:p>
        </p:txBody>
      </p:sp>
      <p:sp>
        <p:nvSpPr>
          <p:cNvPr id="31747" name="Rectangle 3"/>
          <p:cNvSpPr>
            <a:spLocks noGrp="1" noChangeArrowheads="1"/>
          </p:cNvSpPr>
          <p:nvPr>
            <p:ph type="body" sz="half" idx="1"/>
          </p:nvPr>
        </p:nvSpPr>
        <p:spPr>
          <a:xfrm>
            <a:off x="1219200" y="1143000"/>
            <a:ext cx="3810000" cy="5410200"/>
          </a:xfrm>
        </p:spPr>
        <p:txBody>
          <a:bodyPr/>
          <a:lstStyle/>
          <a:p>
            <a:pPr marL="533400" indent="-533400" eaLnBrk="1" hangingPunct="1">
              <a:lnSpc>
                <a:spcPct val="90000"/>
              </a:lnSpc>
            </a:pPr>
            <a:r>
              <a:rPr lang="es-MX" sz="2400" b="1" smtClean="0">
                <a:solidFill>
                  <a:schemeClr val="hlink"/>
                </a:solidFill>
                <a:latin typeface="Arial Black" pitchFamily="34" charset="0"/>
              </a:rPr>
              <a:t>PLASMÁTICA.</a:t>
            </a:r>
          </a:p>
          <a:p>
            <a:pPr marL="533400" indent="-533400" eaLnBrk="1" hangingPunct="1">
              <a:lnSpc>
                <a:spcPct val="90000"/>
              </a:lnSpc>
            </a:pPr>
            <a:r>
              <a:rPr lang="es-MX" sz="1400" b="1" smtClean="0">
                <a:solidFill>
                  <a:srgbClr val="CC3300"/>
                </a:solidFill>
                <a:latin typeface="Arial Black" pitchFamily="34" charset="0"/>
              </a:rPr>
              <a:t>AFECTADA.O DISMINUIDA</a:t>
            </a:r>
          </a:p>
          <a:p>
            <a:pPr marL="533400" indent="-533400" eaLnBrk="1" hangingPunct="1">
              <a:lnSpc>
                <a:spcPct val="90000"/>
              </a:lnSpc>
            </a:pPr>
            <a:r>
              <a:rPr lang="es-MX" sz="1600" b="1" smtClean="0">
                <a:solidFill>
                  <a:srgbClr val="003399"/>
                </a:solidFill>
                <a:latin typeface="Arial Black" pitchFamily="34" charset="0"/>
              </a:rPr>
              <a:t>ANEMIA.</a:t>
            </a:r>
          </a:p>
          <a:p>
            <a:pPr marL="533400" indent="-533400" eaLnBrk="1" hangingPunct="1">
              <a:lnSpc>
                <a:spcPct val="90000"/>
              </a:lnSpc>
            </a:pPr>
            <a:r>
              <a:rPr lang="es-MX" sz="1600" b="1" smtClean="0">
                <a:solidFill>
                  <a:srgbClr val="003399"/>
                </a:solidFill>
                <a:latin typeface="Arial Black" pitchFamily="34" charset="0"/>
              </a:rPr>
              <a:t>DERMATOMIOSITIS.</a:t>
            </a:r>
          </a:p>
          <a:p>
            <a:pPr marL="533400" indent="-533400" eaLnBrk="1" hangingPunct="1">
              <a:lnSpc>
                <a:spcPct val="90000"/>
              </a:lnSpc>
            </a:pPr>
            <a:r>
              <a:rPr lang="es-MX" sz="1600" b="1" smtClean="0">
                <a:solidFill>
                  <a:srgbClr val="003399"/>
                </a:solidFill>
                <a:latin typeface="Arial Black" pitchFamily="34" charset="0"/>
              </a:rPr>
              <a:t>ENFERMEDAD HEPÁTICA: HEPATITIS VIRAL. CARCINOMA METASTÁSICO. CIRROSIS.</a:t>
            </a:r>
          </a:p>
          <a:p>
            <a:pPr marL="533400" indent="-533400" eaLnBrk="1" hangingPunct="1">
              <a:lnSpc>
                <a:spcPct val="90000"/>
              </a:lnSpc>
            </a:pPr>
            <a:r>
              <a:rPr lang="es-MX" sz="1600" b="1" smtClean="0">
                <a:solidFill>
                  <a:srgbClr val="003399"/>
                </a:solidFill>
                <a:latin typeface="Arial Black" pitchFamily="34" charset="0"/>
              </a:rPr>
              <a:t>INFARTO DE MIOCARDIO.</a:t>
            </a:r>
          </a:p>
          <a:p>
            <a:pPr marL="533400" indent="-533400" eaLnBrk="1" hangingPunct="1">
              <a:lnSpc>
                <a:spcPct val="90000"/>
              </a:lnSpc>
            </a:pPr>
            <a:r>
              <a:rPr lang="es-MX" sz="1600" b="1" smtClean="0">
                <a:solidFill>
                  <a:srgbClr val="003399"/>
                </a:solidFill>
                <a:latin typeface="Arial Black" pitchFamily="34" charset="0"/>
              </a:rPr>
              <a:t>DESNUTRICIÓN.</a:t>
            </a:r>
          </a:p>
          <a:p>
            <a:pPr marL="533400" indent="-533400" eaLnBrk="1" hangingPunct="1">
              <a:lnSpc>
                <a:spcPct val="90000"/>
              </a:lnSpc>
            </a:pPr>
            <a:r>
              <a:rPr lang="es-MX" sz="1600" b="1" smtClean="0">
                <a:solidFill>
                  <a:srgbClr val="003399"/>
                </a:solidFill>
                <a:latin typeface="Arial Black" pitchFamily="34" charset="0"/>
              </a:rPr>
              <a:t>ALCOHOLISMO.</a:t>
            </a:r>
          </a:p>
          <a:p>
            <a:pPr marL="533400" indent="-533400" eaLnBrk="1" hangingPunct="1">
              <a:lnSpc>
                <a:spcPct val="90000"/>
              </a:lnSpc>
            </a:pPr>
            <a:r>
              <a:rPr lang="es-MX" sz="1600" b="1" smtClean="0">
                <a:solidFill>
                  <a:srgbClr val="003399"/>
                </a:solidFill>
                <a:latin typeface="Arial Black" pitchFamily="34" charset="0"/>
              </a:rPr>
              <a:t>1° TRIMESTRE DE EMBARAZO.</a:t>
            </a:r>
          </a:p>
          <a:p>
            <a:pPr marL="533400" indent="-533400" eaLnBrk="1" hangingPunct="1">
              <a:lnSpc>
                <a:spcPct val="90000"/>
              </a:lnSpc>
            </a:pPr>
            <a:r>
              <a:rPr lang="es-MX" sz="1600" b="1" smtClean="0">
                <a:solidFill>
                  <a:srgbClr val="003399"/>
                </a:solidFill>
                <a:latin typeface="Arial Black" pitchFamily="34" charset="0"/>
              </a:rPr>
              <a:t>MORFINA.CODEINA.SUCCINILCOLINA.</a:t>
            </a:r>
          </a:p>
          <a:p>
            <a:pPr marL="533400" indent="-533400" eaLnBrk="1" hangingPunct="1">
              <a:lnSpc>
                <a:spcPct val="90000"/>
              </a:lnSpc>
            </a:pPr>
            <a:r>
              <a:rPr lang="es-MX" sz="1600" b="1" smtClean="0">
                <a:solidFill>
                  <a:srgbClr val="003399"/>
                </a:solidFill>
                <a:latin typeface="Arial Black" pitchFamily="34" charset="0"/>
              </a:rPr>
              <a:t>HIPERSENSIBILIDAD.</a:t>
            </a:r>
          </a:p>
          <a:p>
            <a:pPr marL="533400" indent="-533400" eaLnBrk="1" hangingPunct="1">
              <a:lnSpc>
                <a:spcPct val="90000"/>
              </a:lnSpc>
            </a:pPr>
            <a:r>
              <a:rPr lang="es-MX" sz="1600" b="1" smtClean="0">
                <a:solidFill>
                  <a:srgbClr val="003399"/>
                </a:solidFill>
                <a:latin typeface="Arial Black" pitchFamily="34" charset="0"/>
              </a:rPr>
              <a:t>TBC.</a:t>
            </a:r>
          </a:p>
          <a:p>
            <a:pPr marL="533400" indent="-533400" eaLnBrk="1" hangingPunct="1">
              <a:lnSpc>
                <a:spcPct val="90000"/>
              </a:lnSpc>
            </a:pPr>
            <a:r>
              <a:rPr lang="es-MX" sz="1600" b="1" smtClean="0">
                <a:solidFill>
                  <a:srgbClr val="003399"/>
                </a:solidFill>
                <a:latin typeface="Arial Black" pitchFamily="34" charset="0"/>
              </a:rPr>
              <a:t>ENF. DEL COLAGENO.</a:t>
            </a:r>
          </a:p>
          <a:p>
            <a:pPr marL="533400" indent="-533400" eaLnBrk="1" hangingPunct="1">
              <a:lnSpc>
                <a:spcPct val="90000"/>
              </a:lnSpc>
            </a:pPr>
            <a:r>
              <a:rPr lang="es-MX" sz="1600" b="1" smtClean="0">
                <a:solidFill>
                  <a:srgbClr val="003399"/>
                </a:solidFill>
                <a:latin typeface="Arial Black" pitchFamily="34" charset="0"/>
              </a:rPr>
              <a:t>EPILEPSIA.</a:t>
            </a:r>
          </a:p>
          <a:p>
            <a:pPr marL="533400" indent="-533400" eaLnBrk="1" hangingPunct="1">
              <a:lnSpc>
                <a:spcPct val="90000"/>
              </a:lnSpc>
            </a:pPr>
            <a:endParaRPr lang="es-MX" sz="1600" b="1" smtClean="0">
              <a:solidFill>
                <a:srgbClr val="003399"/>
              </a:solidFill>
              <a:latin typeface="Arial Black" pitchFamily="34" charset="0"/>
            </a:endParaRPr>
          </a:p>
          <a:p>
            <a:pPr marL="533400" indent="-533400" eaLnBrk="1" hangingPunct="1">
              <a:lnSpc>
                <a:spcPct val="90000"/>
              </a:lnSpc>
              <a:buFont typeface="Wingdings" pitchFamily="2" charset="2"/>
              <a:buAutoNum type="arabicPeriod"/>
            </a:pPr>
            <a:endParaRPr lang="es-ES" sz="1200" b="1" smtClean="0">
              <a:solidFill>
                <a:srgbClr val="003399"/>
              </a:solidFill>
            </a:endParaRPr>
          </a:p>
        </p:txBody>
      </p:sp>
      <p:sp>
        <p:nvSpPr>
          <p:cNvPr id="31748" name="Rectangle 4"/>
          <p:cNvSpPr>
            <a:spLocks noGrp="1" noChangeArrowheads="1"/>
          </p:cNvSpPr>
          <p:nvPr>
            <p:ph type="body" sz="half" idx="2"/>
          </p:nvPr>
        </p:nvSpPr>
        <p:spPr>
          <a:xfrm>
            <a:off x="5181600" y="1219200"/>
            <a:ext cx="3810000" cy="4114800"/>
          </a:xfrm>
        </p:spPr>
        <p:txBody>
          <a:bodyPr/>
          <a:lstStyle/>
          <a:p>
            <a:pPr marL="533400" indent="-533400" eaLnBrk="1" hangingPunct="1"/>
            <a:r>
              <a:rPr lang="es-MX" sz="2400" b="1" smtClean="0">
                <a:solidFill>
                  <a:srgbClr val="CC3300"/>
                </a:solidFill>
                <a:latin typeface="Arial Black" pitchFamily="34" charset="0"/>
              </a:rPr>
              <a:t>ERITROCITARIA.</a:t>
            </a:r>
          </a:p>
          <a:p>
            <a:pPr marL="533400" indent="-533400" eaLnBrk="1" hangingPunct="1"/>
            <a:r>
              <a:rPr lang="es-MX" sz="1400" b="1" smtClean="0">
                <a:solidFill>
                  <a:srgbClr val="CC3300"/>
                </a:solidFill>
                <a:latin typeface="Arial Black" pitchFamily="34" charset="0"/>
              </a:rPr>
              <a:t>DISMINUIDA.</a:t>
            </a:r>
          </a:p>
          <a:p>
            <a:pPr marL="533400" indent="-533400" algn="just" eaLnBrk="1" hangingPunct="1"/>
            <a:r>
              <a:rPr lang="es-MX" sz="1600" b="1" smtClean="0">
                <a:solidFill>
                  <a:srgbClr val="003366"/>
                </a:solidFill>
                <a:latin typeface="Arial Black" pitchFamily="34" charset="0"/>
              </a:rPr>
              <a:t>ANEMIA PERNICIOSA.</a:t>
            </a:r>
          </a:p>
          <a:p>
            <a:pPr marL="533400" indent="-533400" algn="just" eaLnBrk="1" hangingPunct="1"/>
            <a:r>
              <a:rPr lang="es-MX" sz="1600" b="1" smtClean="0">
                <a:solidFill>
                  <a:srgbClr val="003366"/>
                </a:solidFill>
                <a:latin typeface="Arial Black" pitchFamily="34" charset="0"/>
              </a:rPr>
              <a:t>POSTERIOR A RECIBIR TERAPIA ANTIMALÁRICA.</a:t>
            </a:r>
          </a:p>
          <a:p>
            <a:pPr marL="533400" indent="-533400" eaLnBrk="1" hangingPunct="1"/>
            <a:endParaRPr lang="es-MX" sz="1600" b="1" smtClean="0">
              <a:solidFill>
                <a:srgbClr val="003366"/>
              </a:solidFill>
              <a:latin typeface="Arial Black" pitchFamily="34" charset="0"/>
            </a:endParaRPr>
          </a:p>
          <a:p>
            <a:pPr marL="533400" indent="-533400" eaLnBrk="1" hangingPunct="1"/>
            <a:endParaRPr lang="es-MX" sz="1600" b="1" smtClean="0">
              <a:solidFill>
                <a:srgbClr val="003366"/>
              </a:solidFill>
              <a:latin typeface="Arial Black" pitchFamily="34" charset="0"/>
            </a:endParaRPr>
          </a:p>
          <a:p>
            <a:pPr marL="533400" indent="-533400" eaLnBrk="1" hangingPunct="1"/>
            <a:r>
              <a:rPr lang="es-MX" sz="1600" b="1" smtClean="0">
                <a:solidFill>
                  <a:srgbClr val="FF0066"/>
                </a:solidFill>
                <a:latin typeface="Arial Black" pitchFamily="34" charset="0"/>
              </a:rPr>
              <a:t>PARA AMBAS</a:t>
            </a:r>
          </a:p>
          <a:p>
            <a:pPr marL="533400" indent="-533400" eaLnBrk="1" hangingPunct="1"/>
            <a:r>
              <a:rPr lang="es-MX" sz="1600" b="1" smtClean="0">
                <a:solidFill>
                  <a:srgbClr val="CC3300"/>
                </a:solidFill>
                <a:latin typeface="Arial Black" pitchFamily="34" charset="0"/>
              </a:rPr>
              <a:t>MEDICAMENTOS:</a:t>
            </a:r>
          </a:p>
          <a:p>
            <a:pPr marL="533400" indent="-533400" eaLnBrk="1" hangingPunct="1">
              <a:buFont typeface="Wingdings" pitchFamily="2" charset="2"/>
              <a:buAutoNum type="arabicPeriod"/>
            </a:pPr>
            <a:r>
              <a:rPr lang="es-MX" sz="1600" b="1" smtClean="0">
                <a:solidFill>
                  <a:srgbClr val="4B16C0"/>
                </a:solidFill>
                <a:latin typeface="Arial Black" pitchFamily="34" charset="0"/>
              </a:rPr>
              <a:t>ANTICONCEPTIVOS ORALES.</a:t>
            </a:r>
          </a:p>
          <a:p>
            <a:pPr marL="533400" indent="-533400" eaLnBrk="1" hangingPunct="1">
              <a:buFont typeface="Wingdings" pitchFamily="2" charset="2"/>
              <a:buAutoNum type="arabicPeriod"/>
            </a:pPr>
            <a:r>
              <a:rPr lang="es-MX" sz="1600" b="1" smtClean="0">
                <a:solidFill>
                  <a:srgbClr val="4B16C0"/>
                </a:solidFill>
                <a:latin typeface="Arial Black" pitchFamily="34" charset="0"/>
              </a:rPr>
              <a:t>CORTICOIDES.</a:t>
            </a:r>
          </a:p>
          <a:p>
            <a:pPr marL="533400" indent="-533400" eaLnBrk="1" hangingPunct="1">
              <a:buFont typeface="Wingdings" pitchFamily="2" charset="2"/>
              <a:buAutoNum type="arabicPeriod"/>
            </a:pPr>
            <a:r>
              <a:rPr lang="es-MX" sz="1600" b="1" smtClean="0">
                <a:solidFill>
                  <a:srgbClr val="4B16C0"/>
                </a:solidFill>
                <a:latin typeface="Arial Black" pitchFamily="34" charset="0"/>
              </a:rPr>
              <a:t>ESTROGENOS.</a:t>
            </a:r>
          </a:p>
          <a:p>
            <a:pPr marL="533400" indent="-533400" eaLnBrk="1" hangingPunct="1"/>
            <a:endParaRPr lang="es-ES" sz="1600" b="1" smtClean="0">
              <a:solidFill>
                <a:srgbClr val="4B16C0"/>
              </a:solidFill>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71600" y="609600"/>
            <a:ext cx="7772400" cy="914400"/>
          </a:xfrm>
        </p:spPr>
        <p:txBody>
          <a:bodyPr/>
          <a:lstStyle/>
          <a:p>
            <a:pPr eaLnBrk="1" hangingPunct="1"/>
            <a:r>
              <a:rPr lang="es-MX" sz="5400" b="1" smtClean="0">
                <a:solidFill>
                  <a:srgbClr val="CC3300"/>
                </a:solidFill>
              </a:rPr>
              <a:t>PLAGUICIDAS</a:t>
            </a:r>
            <a:endParaRPr lang="es-ES" sz="5400" b="1" smtClean="0">
              <a:solidFill>
                <a:srgbClr val="CC3300"/>
              </a:solidFill>
            </a:endParaRPr>
          </a:p>
        </p:txBody>
      </p:sp>
      <p:sp>
        <p:nvSpPr>
          <p:cNvPr id="5123" name="Rectangle 3"/>
          <p:cNvSpPr>
            <a:spLocks noGrp="1" noChangeArrowheads="1"/>
          </p:cNvSpPr>
          <p:nvPr>
            <p:ph type="body" idx="1"/>
          </p:nvPr>
        </p:nvSpPr>
        <p:spPr>
          <a:xfrm>
            <a:off x="1257300" y="1981200"/>
            <a:ext cx="7772400" cy="4876800"/>
          </a:xfrm>
        </p:spPr>
        <p:txBody>
          <a:bodyPr/>
          <a:lstStyle/>
          <a:p>
            <a:pPr algn="ctr" eaLnBrk="1" hangingPunct="1">
              <a:buFont typeface="Wingdings" pitchFamily="2" charset="2"/>
              <a:buNone/>
            </a:pPr>
            <a:r>
              <a:rPr lang="es-MX" sz="4400" b="1" smtClean="0">
                <a:solidFill>
                  <a:schemeClr val="hlink"/>
                </a:solidFill>
              </a:rPr>
              <a:t>EN 100 GRAMOS DE PLAGUICIDA</a:t>
            </a:r>
            <a:endParaRPr lang="es-MX" sz="4400" smtClean="0"/>
          </a:p>
          <a:p>
            <a:pPr eaLnBrk="1" hangingPunct="1"/>
            <a:r>
              <a:rPr lang="es-MX" b="1" smtClean="0">
                <a:solidFill>
                  <a:srgbClr val="003399"/>
                </a:solidFill>
              </a:rPr>
              <a:t>25 % UTIL PARA EL BIOTICO.</a:t>
            </a:r>
          </a:p>
          <a:p>
            <a:pPr eaLnBrk="1" hangingPunct="1"/>
            <a:r>
              <a:rPr lang="es-MX" b="1" smtClean="0">
                <a:solidFill>
                  <a:srgbClr val="003399"/>
                </a:solidFill>
              </a:rPr>
              <a:t>75 % CONTAMINA EL MEDIO AMBIENTE.</a:t>
            </a:r>
            <a:endParaRPr lang="es-ES" b="1" smtClean="0">
              <a:solidFill>
                <a:srgbClr val="003399"/>
              </a:solidFill>
            </a:endParaRPr>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4572000"/>
            <a:ext cx="1792288"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4876800"/>
            <a:ext cx="14938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4648200"/>
            <a:ext cx="19034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152400"/>
            <a:ext cx="7543800" cy="1143000"/>
          </a:xfrm>
        </p:spPr>
        <p:txBody>
          <a:bodyPr/>
          <a:lstStyle/>
          <a:p>
            <a:pPr eaLnBrk="1" hangingPunct="1">
              <a:lnSpc>
                <a:spcPct val="75000"/>
              </a:lnSpc>
            </a:pPr>
            <a:r>
              <a:rPr lang="es-MX" sz="3600" b="1" smtClean="0">
                <a:solidFill>
                  <a:srgbClr val="CC3300"/>
                </a:solidFill>
              </a:rPr>
              <a:t>MECANISMO DE ACCIÓN DE LOS INHIBIDORES DE LA COLINESTERASA</a:t>
            </a:r>
          </a:p>
        </p:txBody>
      </p:sp>
      <p:sp>
        <p:nvSpPr>
          <p:cNvPr id="32771" name="Rectangle 3"/>
          <p:cNvSpPr>
            <a:spLocks noGrp="1" noChangeArrowheads="1"/>
          </p:cNvSpPr>
          <p:nvPr>
            <p:ph type="body" idx="1"/>
          </p:nvPr>
        </p:nvSpPr>
        <p:spPr>
          <a:xfrm>
            <a:off x="1257300" y="1447800"/>
            <a:ext cx="7886700" cy="5410200"/>
          </a:xfrm>
        </p:spPr>
        <p:txBody>
          <a:bodyPr/>
          <a:lstStyle/>
          <a:p>
            <a:pPr algn="just" eaLnBrk="1" hangingPunct="1">
              <a:lnSpc>
                <a:spcPct val="90000"/>
              </a:lnSpc>
            </a:pPr>
            <a:r>
              <a:rPr lang="es-MX" b="1" smtClean="0">
                <a:solidFill>
                  <a:srgbClr val="003366"/>
                </a:solidFill>
              </a:rPr>
              <a:t>CARBAMATOS Y O-P</a:t>
            </a:r>
            <a:r>
              <a:rPr lang="es-MX" smtClean="0">
                <a:solidFill>
                  <a:schemeClr val="tx2"/>
                </a:solidFill>
              </a:rPr>
              <a:t>       </a:t>
            </a:r>
            <a:r>
              <a:rPr lang="es-MX" sz="2000" b="1" smtClean="0">
                <a:solidFill>
                  <a:srgbClr val="003399"/>
                </a:solidFill>
              </a:rPr>
              <a:t>INHIBEN  LA</a:t>
            </a:r>
            <a:r>
              <a:rPr lang="es-MX" smtClean="0">
                <a:solidFill>
                  <a:schemeClr val="tx2"/>
                </a:solidFill>
              </a:rPr>
              <a:t> </a:t>
            </a:r>
            <a:r>
              <a:rPr lang="es-MX" b="1" smtClean="0">
                <a:solidFill>
                  <a:srgbClr val="003366"/>
                </a:solidFill>
              </a:rPr>
              <a:t>ACETILCOLINESTERASA</a:t>
            </a:r>
            <a:r>
              <a:rPr lang="es-MX" smtClean="0">
                <a:solidFill>
                  <a:schemeClr val="tx2"/>
                </a:solidFill>
              </a:rPr>
              <a:t> </a:t>
            </a:r>
            <a:r>
              <a:rPr lang="es-MX" sz="1800" smtClean="0">
                <a:solidFill>
                  <a:srgbClr val="003399"/>
                </a:solidFill>
              </a:rPr>
              <a:t>(</a:t>
            </a:r>
            <a:r>
              <a:rPr lang="es-MX" sz="1800" b="1" smtClean="0">
                <a:solidFill>
                  <a:srgbClr val="003399"/>
                </a:solidFill>
              </a:rPr>
              <a:t>Ach) ENZIMA RESPONSABLE DE DESTRUIR Y TERMINAR LA ACCIÓN BIOLOGICA DEL NEUROTRANSMISOR</a:t>
            </a:r>
          </a:p>
          <a:p>
            <a:pPr eaLnBrk="1" hangingPunct="1">
              <a:lnSpc>
                <a:spcPct val="90000"/>
              </a:lnSpc>
              <a:buFont typeface="Wingdings" pitchFamily="2" charset="2"/>
              <a:buNone/>
            </a:pPr>
            <a:r>
              <a:rPr lang="es-MX" sz="4400" b="1" smtClean="0">
                <a:solidFill>
                  <a:srgbClr val="003366"/>
                </a:solidFill>
              </a:rPr>
              <a:t>			ACETILCOLINA.</a:t>
            </a:r>
          </a:p>
          <a:p>
            <a:pPr eaLnBrk="1" hangingPunct="1">
              <a:lnSpc>
                <a:spcPct val="90000"/>
              </a:lnSpc>
              <a:buFont typeface="Wingdings" pitchFamily="2" charset="2"/>
              <a:buNone/>
            </a:pPr>
            <a:endParaRPr lang="es-MX" smtClean="0">
              <a:solidFill>
                <a:schemeClr val="tx2"/>
              </a:solidFill>
            </a:endParaRPr>
          </a:p>
          <a:p>
            <a:pPr algn="just" eaLnBrk="1" hangingPunct="1">
              <a:lnSpc>
                <a:spcPct val="90000"/>
              </a:lnSpc>
              <a:buFont typeface="Wingdings" pitchFamily="2" charset="2"/>
              <a:buNone/>
            </a:pPr>
            <a:r>
              <a:rPr lang="es-MX" smtClean="0">
                <a:solidFill>
                  <a:schemeClr val="tx2"/>
                </a:solidFill>
              </a:rPr>
              <a:t>	</a:t>
            </a:r>
            <a:r>
              <a:rPr lang="es-MX" sz="2800" b="1" smtClean="0">
                <a:solidFill>
                  <a:srgbClr val="003366"/>
                </a:solidFill>
              </a:rPr>
              <a:t>ALTERA</a:t>
            </a:r>
            <a:r>
              <a:rPr lang="es-MX" sz="2800" b="1" smtClean="0">
                <a:solidFill>
                  <a:srgbClr val="003399"/>
                </a:solidFill>
              </a:rPr>
              <a:t> </a:t>
            </a:r>
            <a:r>
              <a:rPr lang="es-MX" sz="2000" b="1" smtClean="0">
                <a:solidFill>
                  <a:srgbClr val="003399"/>
                </a:solidFill>
              </a:rPr>
              <a:t>EL  FUNCIONAMIENTO DEL </a:t>
            </a:r>
            <a:r>
              <a:rPr lang="es-MX" sz="2800" b="1" smtClean="0">
                <a:solidFill>
                  <a:srgbClr val="003366"/>
                </a:solidFill>
              </a:rPr>
              <a:t>IMPULSO</a:t>
            </a:r>
            <a:r>
              <a:rPr lang="es-MX" sz="2000" b="1" smtClean="0">
                <a:solidFill>
                  <a:srgbClr val="003366"/>
                </a:solidFill>
              </a:rPr>
              <a:t> </a:t>
            </a:r>
            <a:r>
              <a:rPr lang="es-MX" sz="2800" b="1" smtClean="0">
                <a:solidFill>
                  <a:srgbClr val="003366"/>
                </a:solidFill>
              </a:rPr>
              <a:t>NERVIOSO</a:t>
            </a:r>
            <a:r>
              <a:rPr lang="es-MX" sz="2800" b="1" smtClean="0">
                <a:solidFill>
                  <a:srgbClr val="003399"/>
                </a:solidFill>
              </a:rPr>
              <a:t>.</a:t>
            </a:r>
            <a:r>
              <a:rPr lang="es-MX" b="1" smtClean="0">
                <a:solidFill>
                  <a:srgbClr val="003399"/>
                </a:solidFill>
              </a:rPr>
              <a:t> </a:t>
            </a:r>
            <a:r>
              <a:rPr lang="es-MX" sz="2000" b="1" smtClean="0">
                <a:solidFill>
                  <a:srgbClr val="003399"/>
                </a:solidFill>
              </a:rPr>
              <a:t>ALGUNOS O-P </a:t>
            </a:r>
            <a:r>
              <a:rPr lang="es-MX" sz="2800" b="1" smtClean="0">
                <a:solidFill>
                  <a:srgbClr val="003366"/>
                </a:solidFill>
              </a:rPr>
              <a:t>INHIBEN LA ESTERASA</a:t>
            </a:r>
            <a:r>
              <a:rPr lang="es-MX" sz="2000" b="1" smtClean="0">
                <a:solidFill>
                  <a:srgbClr val="003366"/>
                </a:solidFill>
              </a:rPr>
              <a:t> </a:t>
            </a:r>
            <a:r>
              <a:rPr lang="es-MX" sz="2800" b="1" smtClean="0">
                <a:solidFill>
                  <a:srgbClr val="003366"/>
                </a:solidFill>
              </a:rPr>
              <a:t>NEUROPATICA</a:t>
            </a:r>
            <a:r>
              <a:rPr lang="es-MX" sz="2000" b="1" smtClean="0">
                <a:solidFill>
                  <a:srgbClr val="003399"/>
                </a:solidFill>
              </a:rPr>
              <a:t> (NTE) Y SE INCREMENTA EL Ca </a:t>
            </a:r>
            <a:r>
              <a:rPr lang="es-MX" sz="2000" b="1" baseline="30000" smtClean="0">
                <a:solidFill>
                  <a:srgbClr val="003399"/>
                </a:solidFill>
              </a:rPr>
              <a:t>2+ </a:t>
            </a:r>
            <a:r>
              <a:rPr lang="es-MX" sz="2000" b="1" smtClean="0">
                <a:solidFill>
                  <a:srgbClr val="003399"/>
                </a:solidFill>
              </a:rPr>
              <a:t>INTRACELULAR POR ALTERACIÓN DE LA ENZIMA </a:t>
            </a:r>
            <a:r>
              <a:rPr lang="es-MX" sz="2000" b="1" smtClean="0">
                <a:solidFill>
                  <a:srgbClr val="FF0066"/>
                </a:solidFill>
              </a:rPr>
              <a:t>CALCIO-CALMODULINA-QUINASA II</a:t>
            </a:r>
            <a:r>
              <a:rPr lang="es-MX" sz="2000" b="1" smtClean="0">
                <a:solidFill>
                  <a:srgbClr val="003399"/>
                </a:solidFill>
              </a:rPr>
              <a:t>                      	                  </a:t>
            </a:r>
            <a:r>
              <a:rPr lang="es-MX" sz="2800" b="1" smtClean="0">
                <a:solidFill>
                  <a:srgbClr val="003399"/>
                </a:solidFill>
              </a:rPr>
              <a:t>NEUROPATÍA RETARDADA</a:t>
            </a:r>
            <a:r>
              <a:rPr lang="es-MX" sz="2000" b="1" smtClean="0">
                <a:solidFill>
                  <a:srgbClr val="003399"/>
                </a:solidFill>
              </a:rPr>
              <a:t>.</a:t>
            </a:r>
            <a:endParaRPr lang="es-MX" b="1" smtClean="0">
              <a:solidFill>
                <a:srgbClr val="003399"/>
              </a:solidFill>
            </a:endParaRPr>
          </a:p>
          <a:p>
            <a:pPr lvl="4" eaLnBrk="1" hangingPunct="1">
              <a:lnSpc>
                <a:spcPct val="90000"/>
              </a:lnSpc>
              <a:buFontTx/>
              <a:buNone/>
            </a:pPr>
            <a:endParaRPr lang="es-MX" sz="3200" smtClean="0">
              <a:solidFill>
                <a:schemeClr val="tx2"/>
              </a:solidFill>
            </a:endParaRPr>
          </a:p>
        </p:txBody>
      </p:sp>
      <p:sp>
        <p:nvSpPr>
          <p:cNvPr id="32772" name="AutoShape 4"/>
          <p:cNvSpPr>
            <a:spLocks noChangeArrowheads="1"/>
          </p:cNvSpPr>
          <p:nvPr/>
        </p:nvSpPr>
        <p:spPr bwMode="auto">
          <a:xfrm>
            <a:off x="6248400" y="1600200"/>
            <a:ext cx="762000" cy="228600"/>
          </a:xfrm>
          <a:prstGeom prst="rightArrow">
            <a:avLst>
              <a:gd name="adj1" fmla="val 50000"/>
              <a:gd name="adj2" fmla="val 83333"/>
            </a:avLst>
          </a:prstGeom>
          <a:solidFill>
            <a:srgbClr val="008000"/>
          </a:solidFill>
          <a:ln w="9525">
            <a:solidFill>
              <a:schemeClr val="tx1"/>
            </a:solidFill>
            <a:miter lim="800000"/>
            <a:headEnd/>
            <a:tailEnd/>
          </a:ln>
        </p:spPr>
        <p:txBody>
          <a:bodyPr wrap="none" anchor="ctr"/>
          <a:lstStyle/>
          <a:p>
            <a:endParaRPr lang="es-PA"/>
          </a:p>
        </p:txBody>
      </p:sp>
      <p:sp>
        <p:nvSpPr>
          <p:cNvPr id="32773" name="AutoShape 5"/>
          <p:cNvSpPr>
            <a:spLocks noChangeArrowheads="1"/>
          </p:cNvSpPr>
          <p:nvPr/>
        </p:nvSpPr>
        <p:spPr bwMode="auto">
          <a:xfrm>
            <a:off x="4953000" y="3581400"/>
            <a:ext cx="304800" cy="762000"/>
          </a:xfrm>
          <a:prstGeom prst="downArrow">
            <a:avLst>
              <a:gd name="adj1" fmla="val 50000"/>
              <a:gd name="adj2" fmla="val 62500"/>
            </a:avLst>
          </a:prstGeom>
          <a:solidFill>
            <a:srgbClr val="008000"/>
          </a:solidFill>
          <a:ln w="9525">
            <a:solidFill>
              <a:schemeClr val="tx1"/>
            </a:solidFill>
            <a:miter lim="800000"/>
            <a:headEnd/>
            <a:tailEnd/>
          </a:ln>
        </p:spPr>
        <p:txBody>
          <a:bodyPr wrap="none" anchor="ctr"/>
          <a:lstStyle/>
          <a:p>
            <a:endParaRPr lang="es-PA"/>
          </a:p>
        </p:txBody>
      </p:sp>
      <p:sp>
        <p:nvSpPr>
          <p:cNvPr id="32774" name="AutoShape 6"/>
          <p:cNvSpPr>
            <a:spLocks noChangeArrowheads="1"/>
          </p:cNvSpPr>
          <p:nvPr/>
        </p:nvSpPr>
        <p:spPr bwMode="auto">
          <a:xfrm>
            <a:off x="1828800" y="6096000"/>
            <a:ext cx="1219200" cy="304800"/>
          </a:xfrm>
          <a:prstGeom prst="rightArrow">
            <a:avLst>
              <a:gd name="adj1" fmla="val 50000"/>
              <a:gd name="adj2" fmla="val 100000"/>
            </a:avLst>
          </a:prstGeom>
          <a:solidFill>
            <a:srgbClr val="008000"/>
          </a:solidFill>
          <a:ln w="9525">
            <a:solidFill>
              <a:schemeClr val="tx1"/>
            </a:solidFill>
            <a:miter lim="800000"/>
            <a:headEnd/>
            <a:tailEnd/>
          </a:ln>
        </p:spPr>
        <p:txBody>
          <a:bodyPr wrap="none" anchor="ctr"/>
          <a:lstStyle/>
          <a:p>
            <a:endParaRPr lang="es-PA"/>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71600" y="152400"/>
            <a:ext cx="7543800" cy="1143000"/>
          </a:xfrm>
        </p:spPr>
        <p:txBody>
          <a:bodyPr/>
          <a:lstStyle/>
          <a:p>
            <a:pPr eaLnBrk="1" hangingPunct="1"/>
            <a:r>
              <a:rPr lang="es-MX" sz="2800" b="1" smtClean="0">
                <a:solidFill>
                  <a:srgbClr val="FF0066"/>
                </a:solidFill>
                <a:latin typeface="Arial Black" pitchFamily="34" charset="0"/>
              </a:rPr>
              <a:t>NEUROPATÍA RETARDADA</a:t>
            </a:r>
            <a:r>
              <a:rPr lang="es-MX" b="1" smtClean="0">
                <a:solidFill>
                  <a:srgbClr val="FF0066"/>
                </a:solidFill>
                <a:latin typeface="Arial Black" pitchFamily="34" charset="0"/>
              </a:rPr>
              <a:t/>
            </a:r>
            <a:br>
              <a:rPr lang="es-MX" b="1" smtClean="0">
                <a:solidFill>
                  <a:srgbClr val="FF0066"/>
                </a:solidFill>
                <a:latin typeface="Arial Black" pitchFamily="34" charset="0"/>
              </a:rPr>
            </a:br>
            <a:r>
              <a:rPr lang="es-MX" sz="2400" b="1" smtClean="0">
                <a:solidFill>
                  <a:srgbClr val="003399"/>
                </a:solidFill>
                <a:latin typeface="Arial Black" pitchFamily="34" charset="0"/>
              </a:rPr>
              <a:t>EL MECANISMO PATOGÉNICO NO DEPENDE DE LA INHIBICIÓN DE LA COLINESTERASA.</a:t>
            </a:r>
            <a:endParaRPr lang="es-ES" sz="2400" b="1" smtClean="0">
              <a:solidFill>
                <a:srgbClr val="003399"/>
              </a:solidFill>
              <a:latin typeface="Arial Black" pitchFamily="34" charset="0"/>
            </a:endParaRPr>
          </a:p>
        </p:txBody>
      </p:sp>
      <p:sp>
        <p:nvSpPr>
          <p:cNvPr id="33795" name="Rectangle 3"/>
          <p:cNvSpPr>
            <a:spLocks noGrp="1" noChangeArrowheads="1"/>
          </p:cNvSpPr>
          <p:nvPr>
            <p:ph type="body" sz="half" idx="1"/>
          </p:nvPr>
        </p:nvSpPr>
        <p:spPr>
          <a:xfrm>
            <a:off x="1371600" y="1447800"/>
            <a:ext cx="3735388" cy="4648200"/>
          </a:xfrm>
        </p:spPr>
        <p:txBody>
          <a:bodyPr/>
          <a:lstStyle/>
          <a:p>
            <a:pPr eaLnBrk="1" hangingPunct="1"/>
            <a:r>
              <a:rPr lang="es-MX" b="1" smtClean="0">
                <a:solidFill>
                  <a:srgbClr val="4B16C0"/>
                </a:solidFill>
                <a:latin typeface="Arial Black" pitchFamily="34" charset="0"/>
              </a:rPr>
              <a:t>LA INHIBICIÓN DE UNA ENZIMA OXONAL CONOCIDA COMO “</a:t>
            </a:r>
            <a:r>
              <a:rPr lang="es-MX" b="1" smtClean="0">
                <a:solidFill>
                  <a:srgbClr val="006600"/>
                </a:solidFill>
                <a:latin typeface="Arial Black" pitchFamily="34" charset="0"/>
              </a:rPr>
              <a:t>NTE</a:t>
            </a:r>
            <a:r>
              <a:rPr lang="es-MX" b="1" smtClean="0">
                <a:solidFill>
                  <a:srgbClr val="4B16C0"/>
                </a:solidFill>
                <a:latin typeface="Arial Black" pitchFamily="34" charset="0"/>
              </a:rPr>
              <a:t>”</a:t>
            </a:r>
            <a:r>
              <a:rPr lang="es-MX" b="1" smtClean="0">
                <a:solidFill>
                  <a:srgbClr val="006600"/>
                </a:solidFill>
                <a:latin typeface="Arial Black" pitchFamily="34" charset="0"/>
              </a:rPr>
              <a:t>,</a:t>
            </a:r>
            <a:r>
              <a:rPr lang="es-MX" b="1" smtClean="0">
                <a:solidFill>
                  <a:srgbClr val="4B16C0"/>
                </a:solidFill>
                <a:latin typeface="Arial Black" pitchFamily="34" charset="0"/>
              </a:rPr>
              <a:t> DEFINIDA COMO ESTERASA NEUROPÁTICA.</a:t>
            </a:r>
            <a:endParaRPr lang="es-ES" b="1" smtClean="0">
              <a:solidFill>
                <a:srgbClr val="4B16C0"/>
              </a:solidFill>
              <a:latin typeface="Arial Black" pitchFamily="34" charset="0"/>
            </a:endParaRPr>
          </a:p>
        </p:txBody>
      </p:sp>
      <p:sp>
        <p:nvSpPr>
          <p:cNvPr id="33796" name="Rectangle 4"/>
          <p:cNvSpPr>
            <a:spLocks noGrp="1" noChangeArrowheads="1"/>
          </p:cNvSpPr>
          <p:nvPr>
            <p:ph type="body" sz="half" idx="2"/>
          </p:nvPr>
        </p:nvSpPr>
        <p:spPr>
          <a:xfrm>
            <a:off x="5256213" y="1371600"/>
            <a:ext cx="3735387" cy="4724400"/>
          </a:xfrm>
        </p:spPr>
        <p:txBody>
          <a:bodyPr/>
          <a:lstStyle/>
          <a:p>
            <a:pPr eaLnBrk="1" hangingPunct="1"/>
            <a:r>
              <a:rPr lang="es-MX" b="1" smtClean="0">
                <a:solidFill>
                  <a:srgbClr val="4B16C0"/>
                </a:solidFill>
                <a:latin typeface="Arial Black" pitchFamily="34" charset="0"/>
              </a:rPr>
              <a:t>INCREMENTO DEL Ca </a:t>
            </a:r>
            <a:r>
              <a:rPr lang="es-MX" b="1" baseline="30000" smtClean="0">
                <a:solidFill>
                  <a:srgbClr val="4B16C0"/>
                </a:solidFill>
                <a:latin typeface="Arial Black" pitchFamily="34" charset="0"/>
              </a:rPr>
              <a:t>+- </a:t>
            </a:r>
            <a:r>
              <a:rPr lang="es-MX" b="1" smtClean="0">
                <a:solidFill>
                  <a:srgbClr val="4B16C0"/>
                </a:solidFill>
                <a:latin typeface="Arial Black" pitchFamily="34" charset="0"/>
              </a:rPr>
              <a:t>INTRACELULAR</a:t>
            </a:r>
            <a:r>
              <a:rPr lang="es-MX" sz="2400" b="1" smtClean="0">
                <a:solidFill>
                  <a:srgbClr val="4B16C0"/>
                </a:solidFill>
                <a:latin typeface="Arial Black" pitchFamily="34" charset="0"/>
              </a:rPr>
              <a:t> </a:t>
            </a:r>
            <a:r>
              <a:rPr lang="es-MX" b="1" smtClean="0">
                <a:solidFill>
                  <a:srgbClr val="4B16C0"/>
                </a:solidFill>
                <a:latin typeface="Arial Black" pitchFamily="34" charset="0"/>
              </a:rPr>
              <a:t>POR ALTERACIÓN DE LA ENZIMA CALCIO-CALMODULINA-QUINASA II.</a:t>
            </a:r>
            <a:endParaRPr lang="es-ES" b="1" smtClean="0">
              <a:solidFill>
                <a:srgbClr val="4B16C0"/>
              </a:solidFill>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MX" sz="3600" b="1" smtClean="0">
                <a:solidFill>
                  <a:srgbClr val="CC3300"/>
                </a:solidFill>
              </a:rPr>
              <a:t>PRUEBAS DE LABORATRORIO ADICIONALES.</a:t>
            </a:r>
          </a:p>
        </p:txBody>
      </p:sp>
      <p:sp>
        <p:nvSpPr>
          <p:cNvPr id="34819" name="Rectangle 3"/>
          <p:cNvSpPr>
            <a:spLocks noGrp="1" noChangeArrowheads="1"/>
          </p:cNvSpPr>
          <p:nvPr>
            <p:ph type="body" idx="1"/>
          </p:nvPr>
        </p:nvSpPr>
        <p:spPr/>
        <p:txBody>
          <a:bodyPr/>
          <a:lstStyle/>
          <a:p>
            <a:pPr marL="609600" indent="-609600" eaLnBrk="1" hangingPunct="1">
              <a:lnSpc>
                <a:spcPct val="90000"/>
              </a:lnSpc>
            </a:pPr>
            <a:r>
              <a:rPr lang="es-MX" b="1" smtClean="0">
                <a:solidFill>
                  <a:schemeClr val="hlink"/>
                </a:solidFill>
              </a:rPr>
              <a:t>ORGANOFOSFORADOS Y CARBAMÁTOS.</a:t>
            </a:r>
          </a:p>
          <a:p>
            <a:pPr marL="609600" indent="-609600" eaLnBrk="1" hangingPunct="1">
              <a:lnSpc>
                <a:spcPct val="90000"/>
              </a:lnSpc>
              <a:buFont typeface="Wingdings" pitchFamily="2" charset="2"/>
              <a:buAutoNum type="arabicPeriod"/>
            </a:pPr>
            <a:r>
              <a:rPr lang="es-MX" sz="2800" b="1" smtClean="0">
                <a:solidFill>
                  <a:srgbClr val="003366"/>
                </a:solidFill>
              </a:rPr>
              <a:t>TRANSFERASAS.   (ALAT  Y ASAT.)  </a:t>
            </a:r>
          </a:p>
          <a:p>
            <a:pPr marL="609600" indent="-609600" eaLnBrk="1" hangingPunct="1">
              <a:lnSpc>
                <a:spcPct val="90000"/>
              </a:lnSpc>
              <a:buFont typeface="Wingdings" pitchFamily="2" charset="2"/>
              <a:buAutoNum type="arabicPeriod"/>
            </a:pPr>
            <a:r>
              <a:rPr lang="es-MX" sz="2800" b="1" smtClean="0">
                <a:solidFill>
                  <a:srgbClr val="003366"/>
                </a:solidFill>
              </a:rPr>
              <a:t>TROMBOCITOPENIA.</a:t>
            </a:r>
          </a:p>
          <a:p>
            <a:pPr marL="609600" indent="-609600" eaLnBrk="1" hangingPunct="1">
              <a:lnSpc>
                <a:spcPct val="90000"/>
              </a:lnSpc>
              <a:buFont typeface="Wingdings" pitchFamily="2" charset="2"/>
              <a:buAutoNum type="arabicPeriod"/>
            </a:pPr>
            <a:r>
              <a:rPr lang="es-MX" sz="2800" b="1" smtClean="0">
                <a:solidFill>
                  <a:srgbClr val="003366"/>
                </a:solidFill>
              </a:rPr>
              <a:t>EOSINOPENIA.</a:t>
            </a:r>
          </a:p>
          <a:p>
            <a:pPr marL="609600" indent="-609600" eaLnBrk="1" hangingPunct="1">
              <a:lnSpc>
                <a:spcPct val="90000"/>
              </a:lnSpc>
              <a:buFont typeface="Wingdings" pitchFamily="2" charset="2"/>
              <a:buAutoNum type="arabicPeriod"/>
            </a:pPr>
            <a:r>
              <a:rPr lang="es-MX" sz="2800" b="1" smtClean="0">
                <a:solidFill>
                  <a:srgbClr val="003366"/>
                </a:solidFill>
              </a:rPr>
              <a:t>HIPERGLICEMIA.</a:t>
            </a:r>
          </a:p>
          <a:p>
            <a:pPr marL="609600" indent="-609600" eaLnBrk="1" hangingPunct="1">
              <a:lnSpc>
                <a:spcPct val="90000"/>
              </a:lnSpc>
              <a:buFont typeface="Wingdings" pitchFamily="2" charset="2"/>
              <a:buAutoNum type="arabicPeriod"/>
            </a:pPr>
            <a:r>
              <a:rPr lang="es-MX" sz="2800" b="1" smtClean="0">
                <a:solidFill>
                  <a:srgbClr val="003366"/>
                </a:solidFill>
              </a:rPr>
              <a:t>HIPERKALEMIA.</a:t>
            </a:r>
          </a:p>
          <a:p>
            <a:pPr marL="609600" indent="-609600" eaLnBrk="1" hangingPunct="1">
              <a:lnSpc>
                <a:spcPct val="90000"/>
              </a:lnSpc>
              <a:buFont typeface="Wingdings" pitchFamily="2" charset="2"/>
              <a:buAutoNum type="arabicPeriod"/>
            </a:pPr>
            <a:r>
              <a:rPr lang="es-MX" sz="2800" b="1" smtClean="0">
                <a:solidFill>
                  <a:srgbClr val="003366"/>
                </a:solidFill>
              </a:rPr>
              <a:t>LEUCOSITOSIS.</a:t>
            </a:r>
          </a:p>
          <a:p>
            <a:pPr marL="609600" indent="-609600" eaLnBrk="1" hangingPunct="1">
              <a:lnSpc>
                <a:spcPct val="90000"/>
              </a:lnSpc>
              <a:buFont typeface="Wingdings" pitchFamily="2" charset="2"/>
              <a:buAutoNum type="arabicPeriod"/>
            </a:pPr>
            <a:r>
              <a:rPr lang="es-MX" sz="2800" b="1" smtClean="0">
                <a:solidFill>
                  <a:srgbClr val="003366"/>
                </a:solidFill>
              </a:rPr>
              <a:t>GAMMAGLOBULINEMIA.</a:t>
            </a:r>
          </a:p>
          <a:p>
            <a:pPr marL="609600" indent="-609600" eaLnBrk="1" hangingPunct="1">
              <a:lnSpc>
                <a:spcPct val="90000"/>
              </a:lnSpc>
              <a:buFont typeface="Wingdings" pitchFamily="2" charset="2"/>
              <a:buAutoNum type="arabicPeriod"/>
            </a:pPr>
            <a:endParaRPr lang="es-ES" sz="2800" b="1" smtClean="0">
              <a:solidFill>
                <a:srgbClr val="003366"/>
              </a:solidFill>
            </a:endParaRPr>
          </a:p>
        </p:txBody>
      </p:sp>
      <p:sp>
        <p:nvSpPr>
          <p:cNvPr id="34820" name="AutoShape 4"/>
          <p:cNvSpPr>
            <a:spLocks noChangeArrowheads="1"/>
          </p:cNvSpPr>
          <p:nvPr/>
        </p:nvSpPr>
        <p:spPr bwMode="auto">
          <a:xfrm>
            <a:off x="5029200" y="3124200"/>
            <a:ext cx="152400" cy="2286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s-PA"/>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MX" sz="3600" b="1" smtClean="0">
                <a:solidFill>
                  <a:srgbClr val="CC3300"/>
                </a:solidFill>
              </a:rPr>
              <a:t>DIAGNÓSTICO DE  INTOXICACION POR O-P y/o CARBAMATOS</a:t>
            </a:r>
          </a:p>
        </p:txBody>
      </p:sp>
      <p:sp>
        <p:nvSpPr>
          <p:cNvPr id="35843" name="Rectangle 3"/>
          <p:cNvSpPr>
            <a:spLocks noGrp="1" noChangeArrowheads="1"/>
          </p:cNvSpPr>
          <p:nvPr>
            <p:ph type="body" idx="1"/>
          </p:nvPr>
        </p:nvSpPr>
        <p:spPr>
          <a:xfrm>
            <a:off x="1257300" y="1981200"/>
            <a:ext cx="7772400" cy="4648200"/>
          </a:xfrm>
        </p:spPr>
        <p:txBody>
          <a:bodyPr/>
          <a:lstStyle/>
          <a:p>
            <a:pPr marL="609600" indent="-609600" eaLnBrk="1" hangingPunct="1">
              <a:lnSpc>
                <a:spcPct val="80000"/>
              </a:lnSpc>
            </a:pPr>
            <a:r>
              <a:rPr lang="es-MX" sz="3600" b="1" smtClean="0">
                <a:solidFill>
                  <a:srgbClr val="003366"/>
                </a:solidFill>
              </a:rPr>
              <a:t>HISTORIA CLÍNICA.</a:t>
            </a:r>
          </a:p>
          <a:p>
            <a:pPr marL="609600" indent="-609600" eaLnBrk="1" hangingPunct="1">
              <a:lnSpc>
                <a:spcPct val="80000"/>
              </a:lnSpc>
              <a:buFont typeface="Wingdings" pitchFamily="2" charset="2"/>
              <a:buAutoNum type="arabicPeriod"/>
            </a:pPr>
            <a:r>
              <a:rPr lang="es-MX" sz="3600" b="1" smtClean="0">
                <a:solidFill>
                  <a:srgbClr val="003366"/>
                </a:solidFill>
              </a:rPr>
              <a:t>VÍA(S) DE PENETRACIÓN.</a:t>
            </a:r>
          </a:p>
          <a:p>
            <a:pPr marL="609600" indent="-609600" eaLnBrk="1" hangingPunct="1">
              <a:lnSpc>
                <a:spcPct val="80000"/>
              </a:lnSpc>
              <a:buFont typeface="Wingdings" pitchFamily="2" charset="2"/>
              <a:buAutoNum type="arabicPeriod"/>
            </a:pPr>
            <a:r>
              <a:rPr lang="es-MX" sz="3600" b="1" smtClean="0">
                <a:solidFill>
                  <a:srgbClr val="003366"/>
                </a:solidFill>
              </a:rPr>
              <a:t>TIEMPO DE EXPOSICIÓN.</a:t>
            </a:r>
          </a:p>
          <a:p>
            <a:pPr marL="609600" indent="-609600" eaLnBrk="1" hangingPunct="1">
              <a:lnSpc>
                <a:spcPct val="80000"/>
              </a:lnSpc>
              <a:buFont typeface="Wingdings" pitchFamily="2" charset="2"/>
              <a:buAutoNum type="arabicPeriod"/>
            </a:pPr>
            <a:r>
              <a:rPr lang="es-MX" sz="3600" b="1" smtClean="0">
                <a:solidFill>
                  <a:srgbClr val="003366"/>
                </a:solidFill>
              </a:rPr>
              <a:t>COMPOSICIÓN QUÍMICA DE PLAGUICIDA. </a:t>
            </a:r>
            <a:r>
              <a:rPr lang="es-MX" sz="1600" b="1" smtClean="0">
                <a:solidFill>
                  <a:srgbClr val="003366"/>
                </a:solidFill>
              </a:rPr>
              <a:t>“</a:t>
            </a:r>
            <a:r>
              <a:rPr lang="es-MX" sz="1400" b="1" smtClean="0">
                <a:solidFill>
                  <a:srgbClr val="003366"/>
                </a:solidFill>
              </a:rPr>
              <a:t>SI DISPONEMOS DE LA ETIQUETA”</a:t>
            </a:r>
          </a:p>
          <a:p>
            <a:pPr marL="609600" indent="-609600" eaLnBrk="1" hangingPunct="1">
              <a:lnSpc>
                <a:spcPct val="80000"/>
              </a:lnSpc>
              <a:buFont typeface="Wingdings" pitchFamily="2" charset="2"/>
              <a:buAutoNum type="arabicPeriod"/>
            </a:pPr>
            <a:r>
              <a:rPr lang="es-MX" sz="3600" b="1" smtClean="0">
                <a:solidFill>
                  <a:srgbClr val="003366"/>
                </a:solidFill>
              </a:rPr>
              <a:t>ANTÍDOTO INGERIDO O TTO. CASERO UTILIZADO.</a:t>
            </a:r>
          </a:p>
          <a:p>
            <a:pPr marL="609600" indent="-609600" eaLnBrk="1" hangingPunct="1">
              <a:lnSpc>
                <a:spcPct val="80000"/>
              </a:lnSpc>
              <a:buFont typeface="Wingdings" pitchFamily="2" charset="2"/>
              <a:buAutoNum type="arabicPeriod"/>
            </a:pPr>
            <a:r>
              <a:rPr lang="es-MX" sz="3600" b="1" smtClean="0">
                <a:solidFill>
                  <a:srgbClr val="003366"/>
                </a:solidFill>
              </a:rPr>
              <a:t>CONTAMINACIÓN DE OTRAS PERSONAS.</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MX" sz="3600" b="1" smtClean="0">
                <a:solidFill>
                  <a:srgbClr val="CC3300"/>
                </a:solidFill>
              </a:rPr>
              <a:t>DIAGNÓSTICO DE  INTOXICACION POR O-P y/o CARBAMATOS</a:t>
            </a:r>
            <a:r>
              <a:rPr lang="es-MX" sz="1600" b="1" smtClean="0">
                <a:solidFill>
                  <a:srgbClr val="CC3300"/>
                </a:solidFill>
              </a:rPr>
              <a:t> (2)</a:t>
            </a:r>
            <a:endParaRPr lang="es-MX" sz="3600" b="1" smtClean="0">
              <a:solidFill>
                <a:srgbClr val="CC3300"/>
              </a:solidFill>
            </a:endParaRPr>
          </a:p>
        </p:txBody>
      </p:sp>
      <p:sp>
        <p:nvSpPr>
          <p:cNvPr id="36867" name="Rectangle 3"/>
          <p:cNvSpPr>
            <a:spLocks noGrp="1" noChangeArrowheads="1"/>
          </p:cNvSpPr>
          <p:nvPr>
            <p:ph type="body" idx="1"/>
          </p:nvPr>
        </p:nvSpPr>
        <p:spPr>
          <a:xfrm>
            <a:off x="1558925" y="1981200"/>
            <a:ext cx="7170738" cy="4114800"/>
          </a:xfrm>
        </p:spPr>
        <p:txBody>
          <a:bodyPr/>
          <a:lstStyle/>
          <a:p>
            <a:pPr algn="ctr" eaLnBrk="1" hangingPunct="1">
              <a:lnSpc>
                <a:spcPct val="90000"/>
              </a:lnSpc>
            </a:pPr>
            <a:r>
              <a:rPr lang="es-MX" sz="4000" b="1" smtClean="0">
                <a:solidFill>
                  <a:srgbClr val="FF0066"/>
                </a:solidFill>
              </a:rPr>
              <a:t>EXAMEN FÍSICO</a:t>
            </a:r>
          </a:p>
          <a:p>
            <a:pPr algn="just" eaLnBrk="1" hangingPunct="1">
              <a:lnSpc>
                <a:spcPct val="90000"/>
              </a:lnSpc>
              <a:buFont typeface="Wingdings" pitchFamily="2" charset="2"/>
              <a:buNone/>
            </a:pPr>
            <a:r>
              <a:rPr lang="es-MX" sz="4000" b="1" smtClean="0">
                <a:solidFill>
                  <a:srgbClr val="003366"/>
                </a:solidFill>
              </a:rPr>
              <a:t>  </a:t>
            </a:r>
            <a:r>
              <a:rPr lang="es-MX" sz="4400" b="1" smtClean="0">
                <a:solidFill>
                  <a:srgbClr val="003366"/>
                </a:solidFill>
              </a:rPr>
              <a:t>SIGNOS Y SÍNTOMAS</a:t>
            </a:r>
            <a:r>
              <a:rPr lang="es-MX" sz="4000" b="1" smtClean="0">
                <a:solidFill>
                  <a:srgbClr val="003366"/>
                </a:solidFill>
              </a:rPr>
              <a:t> </a:t>
            </a:r>
            <a:r>
              <a:rPr lang="es-MX" sz="4000" b="1" smtClean="0">
                <a:solidFill>
                  <a:srgbClr val="003399"/>
                </a:solidFill>
              </a:rPr>
              <a:t>DE </a:t>
            </a:r>
            <a:r>
              <a:rPr lang="es-MX" sz="4400" b="1" smtClean="0">
                <a:solidFill>
                  <a:srgbClr val="003399"/>
                </a:solidFill>
              </a:rPr>
              <a:t>LA</a:t>
            </a:r>
            <a:r>
              <a:rPr lang="es-MX" sz="4400" b="1" smtClean="0">
                <a:solidFill>
                  <a:srgbClr val="003366"/>
                </a:solidFill>
              </a:rPr>
              <a:t> INTOXICACIÓN</a:t>
            </a:r>
            <a:r>
              <a:rPr lang="es-MX" sz="4000" b="1" smtClean="0">
                <a:solidFill>
                  <a:srgbClr val="003366"/>
                </a:solidFill>
              </a:rPr>
              <a:t> </a:t>
            </a:r>
            <a:r>
              <a:rPr lang="es-MX" sz="4400" b="1" smtClean="0">
                <a:solidFill>
                  <a:srgbClr val="003366"/>
                </a:solidFill>
              </a:rPr>
              <a:t>DEPENDEN</a:t>
            </a:r>
            <a:r>
              <a:rPr lang="es-MX" sz="4000" b="1" smtClean="0">
                <a:solidFill>
                  <a:srgbClr val="003366"/>
                </a:solidFill>
              </a:rPr>
              <a:t> </a:t>
            </a:r>
            <a:r>
              <a:rPr lang="es-MX" sz="4000" b="1" smtClean="0">
                <a:solidFill>
                  <a:srgbClr val="003399"/>
                </a:solidFill>
              </a:rPr>
              <a:t>DEL GRADO DE</a:t>
            </a:r>
            <a:r>
              <a:rPr lang="es-MX" sz="4000" b="1" smtClean="0">
                <a:solidFill>
                  <a:srgbClr val="003366"/>
                </a:solidFill>
              </a:rPr>
              <a:t> </a:t>
            </a:r>
            <a:r>
              <a:rPr lang="es-MX" sz="4400" b="1" smtClean="0">
                <a:solidFill>
                  <a:srgbClr val="003366"/>
                </a:solidFill>
              </a:rPr>
              <a:t>INHIBICIÓN </a:t>
            </a:r>
            <a:r>
              <a:rPr lang="es-MX" sz="4400" b="1" smtClean="0">
                <a:solidFill>
                  <a:srgbClr val="003399"/>
                </a:solidFill>
              </a:rPr>
              <a:t>DE LA</a:t>
            </a:r>
            <a:r>
              <a:rPr lang="es-MX" sz="4400" b="1" smtClean="0">
                <a:solidFill>
                  <a:srgbClr val="003366"/>
                </a:solidFill>
              </a:rPr>
              <a:t> COLINESTERASA.</a:t>
            </a:r>
            <a:r>
              <a:rPr lang="es-MX" sz="4000" b="1" smtClean="0">
                <a:solidFill>
                  <a:srgbClr val="003366"/>
                </a:solidFill>
              </a:rPr>
              <a:t> </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s-MX" sz="3600" b="1" smtClean="0">
                <a:solidFill>
                  <a:srgbClr val="CC3300"/>
                </a:solidFill>
              </a:rPr>
              <a:t>EFECTOS DE LOS O-P Y CARBAMATOS</a:t>
            </a:r>
          </a:p>
        </p:txBody>
      </p:sp>
      <p:sp>
        <p:nvSpPr>
          <p:cNvPr id="37891" name="Rectangle 3"/>
          <p:cNvSpPr>
            <a:spLocks noGrp="1" noChangeArrowheads="1"/>
          </p:cNvSpPr>
          <p:nvPr>
            <p:ph type="body" idx="1"/>
          </p:nvPr>
        </p:nvSpPr>
        <p:spPr/>
        <p:txBody>
          <a:bodyPr/>
          <a:lstStyle/>
          <a:p>
            <a:pPr eaLnBrk="1" hangingPunct="1"/>
            <a:endParaRPr lang="es-MX" sz="3600" b="1" smtClean="0">
              <a:solidFill>
                <a:srgbClr val="003366"/>
              </a:solidFill>
            </a:endParaRPr>
          </a:p>
          <a:p>
            <a:pPr eaLnBrk="1" hangingPunct="1"/>
            <a:endParaRPr lang="es-MX" sz="3600" b="1" smtClean="0">
              <a:solidFill>
                <a:srgbClr val="003366"/>
              </a:solidFill>
            </a:endParaRPr>
          </a:p>
          <a:p>
            <a:pPr eaLnBrk="1" hangingPunct="1"/>
            <a:r>
              <a:rPr lang="es-MX" sz="3600" b="1" smtClean="0">
                <a:solidFill>
                  <a:srgbClr val="003366"/>
                </a:solidFill>
              </a:rPr>
              <a:t>EFECTOS MUSCARÍNICOS.</a:t>
            </a:r>
          </a:p>
          <a:p>
            <a:pPr eaLnBrk="1" hangingPunct="1"/>
            <a:r>
              <a:rPr lang="es-MX" sz="3600" b="1" smtClean="0">
                <a:solidFill>
                  <a:srgbClr val="003366"/>
                </a:solidFill>
              </a:rPr>
              <a:t>EFECTOS NICOTÍNICOS.</a:t>
            </a:r>
          </a:p>
          <a:p>
            <a:pPr eaLnBrk="1" hangingPunct="1"/>
            <a:r>
              <a:rPr lang="es-MX" sz="3600" b="1" smtClean="0">
                <a:solidFill>
                  <a:srgbClr val="003366"/>
                </a:solidFill>
              </a:rPr>
              <a:t>EFECTOS SOBRE EL S.N.C.</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828800"/>
            <a:ext cx="190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MX" b="1" smtClean="0">
                <a:solidFill>
                  <a:srgbClr val="CC3300"/>
                </a:solidFill>
              </a:rPr>
              <a:t>EFECTOS MUSCARÍNICOS</a:t>
            </a:r>
            <a:r>
              <a:rPr lang="es-MX" smtClean="0"/>
              <a:t> </a:t>
            </a:r>
            <a:r>
              <a:rPr lang="es-MX" sz="1200" smtClean="0"/>
              <a:t>(1)</a:t>
            </a:r>
          </a:p>
        </p:txBody>
      </p:sp>
      <p:sp>
        <p:nvSpPr>
          <p:cNvPr id="38915" name="Rectangle 3"/>
          <p:cNvSpPr>
            <a:spLocks noGrp="1" noChangeArrowheads="1"/>
          </p:cNvSpPr>
          <p:nvPr>
            <p:ph type="body" idx="1"/>
          </p:nvPr>
        </p:nvSpPr>
        <p:spPr>
          <a:xfrm>
            <a:off x="1257300" y="1981200"/>
            <a:ext cx="7772400" cy="4648200"/>
          </a:xfrm>
        </p:spPr>
        <p:txBody>
          <a:bodyPr/>
          <a:lstStyle/>
          <a:p>
            <a:pPr eaLnBrk="1" hangingPunct="1">
              <a:lnSpc>
                <a:spcPct val="90000"/>
              </a:lnSpc>
            </a:pPr>
            <a:endParaRPr lang="es-MX" sz="4400" smtClean="0">
              <a:solidFill>
                <a:schemeClr val="tx2"/>
              </a:solidFill>
            </a:endParaRPr>
          </a:p>
          <a:p>
            <a:pPr eaLnBrk="1" hangingPunct="1">
              <a:lnSpc>
                <a:spcPct val="90000"/>
              </a:lnSpc>
            </a:pPr>
            <a:endParaRPr lang="es-MX" sz="4400" smtClean="0">
              <a:solidFill>
                <a:schemeClr val="tx2"/>
              </a:solidFill>
            </a:endParaRPr>
          </a:p>
          <a:p>
            <a:pPr algn="ctr" eaLnBrk="1" hangingPunct="1">
              <a:lnSpc>
                <a:spcPct val="90000"/>
              </a:lnSpc>
              <a:buFont typeface="Wingdings" pitchFamily="2" charset="2"/>
              <a:buNone/>
            </a:pPr>
            <a:endParaRPr lang="es-MX" sz="4400" smtClean="0">
              <a:solidFill>
                <a:schemeClr val="tx2"/>
              </a:solidFill>
            </a:endParaRPr>
          </a:p>
          <a:p>
            <a:pPr eaLnBrk="1" hangingPunct="1">
              <a:lnSpc>
                <a:spcPct val="90000"/>
              </a:lnSpc>
            </a:pPr>
            <a:endParaRPr lang="es-MX" sz="4400" smtClean="0">
              <a:solidFill>
                <a:schemeClr val="tx2"/>
              </a:solidFill>
            </a:endParaRPr>
          </a:p>
          <a:p>
            <a:pPr eaLnBrk="1" hangingPunct="1">
              <a:lnSpc>
                <a:spcPct val="90000"/>
              </a:lnSpc>
            </a:pPr>
            <a:endParaRPr lang="es-MX" sz="4400" smtClean="0">
              <a:solidFill>
                <a:schemeClr val="tx2"/>
              </a:solidFill>
            </a:endParaRPr>
          </a:p>
          <a:p>
            <a:pPr eaLnBrk="1" hangingPunct="1">
              <a:lnSpc>
                <a:spcPct val="90000"/>
              </a:lnSpc>
            </a:pPr>
            <a:endParaRPr lang="es-MX" sz="4400" smtClean="0">
              <a:solidFill>
                <a:schemeClr val="tx2"/>
              </a:solidFill>
            </a:endParaRPr>
          </a:p>
        </p:txBody>
      </p:sp>
      <p:graphicFrame>
        <p:nvGraphicFramePr>
          <p:cNvPr id="44036" name="Group 4"/>
          <p:cNvGraphicFramePr>
            <a:graphicFrameLocks noGrp="1"/>
          </p:cNvGraphicFramePr>
          <p:nvPr/>
        </p:nvGraphicFramePr>
        <p:xfrm>
          <a:off x="1447800" y="1524000"/>
          <a:ext cx="7543800" cy="5181600"/>
        </p:xfrm>
        <a:graphic>
          <a:graphicData uri="http://schemas.openxmlformats.org/drawingml/2006/table">
            <a:tbl>
              <a:tblPr/>
              <a:tblGrid>
                <a:gridCol w="3581400"/>
                <a:gridCol w="3962400"/>
              </a:tblGrid>
              <a:tr h="1701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OJOS</a:t>
                      </a:r>
                      <a:endParaRPr kumimoji="0" lang="es-ES" sz="2800" b="1" i="0" u="none" strike="noStrike" cap="none" normalizeH="0" baseline="0" smtClean="0">
                        <a:ln>
                          <a:noFill/>
                        </a:ln>
                        <a:solidFill>
                          <a:srgbClr val="003366"/>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EPIFORA. MIOSIS.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HIPEREMIA CONJUNTIVAL.</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DIFICULTAD EN LA ACOMODACIÓN.</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VISIÓN BORROSA.</a:t>
                      </a:r>
                      <a:endParaRPr kumimoji="0" lang="es-ES" sz="2000" b="1" i="0" u="none" strike="noStrike" cap="none" normalizeH="0" baseline="0" smtClean="0">
                        <a:ln>
                          <a:noFill/>
                        </a:ln>
                        <a:solidFill>
                          <a:srgbClr val="003366"/>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MEMBRANA MUCOSA NASAL.</a:t>
                      </a:r>
                      <a:endParaRPr kumimoji="0" lang="es-ES" sz="2800" b="1" i="0" u="none" strike="noStrike" cap="none" normalizeH="0" baseline="0" smtClean="0">
                        <a:ln>
                          <a:noFill/>
                        </a:ln>
                        <a:solidFill>
                          <a:srgbClr val="003366"/>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HIPEREMIA. </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RINORREA</a:t>
                      </a:r>
                      <a:endParaRPr kumimoji="0" lang="es-ES" sz="2000" b="1" i="0" u="none" strike="noStrike" cap="none" normalizeH="0" baseline="0" smtClean="0">
                        <a:ln>
                          <a:noFill/>
                        </a:ln>
                        <a:solidFill>
                          <a:srgbClr val="003366"/>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PULMÓN-BRONQUIOS.</a:t>
                      </a:r>
                      <a:endParaRPr kumimoji="0" lang="es-ES" sz="2800" b="1" i="0" u="none" strike="noStrike" cap="none" normalizeH="0" baseline="0" smtClean="0">
                        <a:ln>
                          <a:noFill/>
                        </a:ln>
                        <a:solidFill>
                          <a:srgbClr val="003366"/>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BRONCORREA. DISNEA. CIANOSIS.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DOLOR TORÁCICO. TOS.</a:t>
                      </a:r>
                      <a:endParaRPr kumimoji="0" lang="es-ES" sz="2000" b="1" i="0" u="none" strike="noStrike" cap="none" normalizeH="0" baseline="0" smtClean="0">
                        <a:ln>
                          <a:noFill/>
                        </a:ln>
                        <a:solidFill>
                          <a:srgbClr val="003366"/>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T.G.I.</a:t>
                      </a:r>
                      <a:endParaRPr kumimoji="0" lang="es-ES" sz="2800" b="1" i="0" u="none" strike="noStrike" cap="none" normalizeH="0" baseline="0" smtClean="0">
                        <a:ln>
                          <a:noFill/>
                        </a:ln>
                        <a:solidFill>
                          <a:srgbClr val="003366"/>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ANOREXIA. SIALORREA. NAUSEAS.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000" b="1" i="0" u="none" strike="noStrike" cap="none" normalizeH="0" baseline="0" smtClean="0">
                          <a:ln>
                            <a:noFill/>
                          </a:ln>
                          <a:solidFill>
                            <a:srgbClr val="003366"/>
                          </a:solidFill>
                          <a:effectLst/>
                          <a:latin typeface="Times New Roman" pitchFamily="18" charset="0"/>
                        </a:rPr>
                        <a:t>VOMITOS . DIARREA. CÓLICOS. TENESMO.</a:t>
                      </a:r>
                      <a:endParaRPr kumimoji="0" lang="es-ES" sz="2000" b="1" i="0" u="none" strike="noStrike" cap="none" normalizeH="0" baseline="0" smtClean="0">
                        <a:ln>
                          <a:noFill/>
                        </a:ln>
                        <a:solidFill>
                          <a:srgbClr val="003366"/>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19238" y="533400"/>
            <a:ext cx="7285037" cy="533400"/>
          </a:xfrm>
        </p:spPr>
        <p:txBody>
          <a:bodyPr/>
          <a:lstStyle/>
          <a:p>
            <a:pPr eaLnBrk="1" hangingPunct="1"/>
            <a:r>
              <a:rPr lang="es-MX" b="1" smtClean="0">
                <a:solidFill>
                  <a:srgbClr val="CC3300"/>
                </a:solidFill>
              </a:rPr>
              <a:t>EFECTOS MUSCARÍNICOS</a:t>
            </a:r>
            <a:r>
              <a:rPr lang="es-MX" smtClean="0"/>
              <a:t> </a:t>
            </a:r>
            <a:r>
              <a:rPr lang="es-MX" sz="1200" smtClean="0"/>
              <a:t>(2)</a:t>
            </a:r>
          </a:p>
        </p:txBody>
      </p:sp>
      <p:sp>
        <p:nvSpPr>
          <p:cNvPr id="39939" name="Rectangle 3"/>
          <p:cNvSpPr>
            <a:spLocks noGrp="1" noChangeArrowheads="1"/>
          </p:cNvSpPr>
          <p:nvPr>
            <p:ph type="body" idx="1"/>
          </p:nvPr>
        </p:nvSpPr>
        <p:spPr/>
        <p:txBody>
          <a:bodyPr/>
          <a:lstStyle/>
          <a:p>
            <a:pPr algn="ctr" eaLnBrk="1" hangingPunct="1">
              <a:buFont typeface="Wingdings" pitchFamily="2" charset="2"/>
              <a:buNone/>
            </a:pPr>
            <a:endParaRPr lang="es-MX" sz="4400" smtClean="0">
              <a:solidFill>
                <a:schemeClr val="tx2"/>
              </a:solidFill>
            </a:endParaRPr>
          </a:p>
          <a:p>
            <a:pPr algn="ctr" eaLnBrk="1" hangingPunct="1">
              <a:buFont typeface="Wingdings" pitchFamily="2" charset="2"/>
              <a:buNone/>
            </a:pPr>
            <a:endParaRPr lang="es-MX" sz="4400" smtClean="0">
              <a:solidFill>
                <a:schemeClr val="tx2"/>
              </a:solidFill>
            </a:endParaRPr>
          </a:p>
          <a:p>
            <a:pPr algn="ctr" eaLnBrk="1" hangingPunct="1">
              <a:buFont typeface="Wingdings" pitchFamily="2" charset="2"/>
              <a:buNone/>
            </a:pPr>
            <a:endParaRPr lang="es-MX" sz="4400" smtClean="0">
              <a:solidFill>
                <a:schemeClr val="tx2"/>
              </a:solidFill>
            </a:endParaRPr>
          </a:p>
          <a:p>
            <a:pPr algn="ctr" eaLnBrk="1" hangingPunct="1">
              <a:buFont typeface="Wingdings" pitchFamily="2" charset="2"/>
              <a:buNone/>
            </a:pPr>
            <a:endParaRPr lang="es-MX" sz="4400" smtClean="0">
              <a:solidFill>
                <a:schemeClr val="tx2"/>
              </a:solidFill>
            </a:endParaRPr>
          </a:p>
          <a:p>
            <a:pPr algn="ctr" eaLnBrk="1" hangingPunct="1">
              <a:buFont typeface="Wingdings" pitchFamily="2" charset="2"/>
              <a:buNone/>
            </a:pPr>
            <a:endParaRPr lang="es-MX" sz="4400" smtClean="0">
              <a:solidFill>
                <a:schemeClr val="tx2"/>
              </a:solidFill>
            </a:endParaRPr>
          </a:p>
        </p:txBody>
      </p:sp>
      <p:graphicFrame>
        <p:nvGraphicFramePr>
          <p:cNvPr id="45060" name="Group 4"/>
          <p:cNvGraphicFramePr>
            <a:graphicFrameLocks noGrp="1"/>
          </p:cNvGraphicFramePr>
          <p:nvPr/>
        </p:nvGraphicFramePr>
        <p:xfrm>
          <a:off x="1676400" y="1295400"/>
          <a:ext cx="7086600" cy="4700588"/>
        </p:xfrm>
        <a:graphic>
          <a:graphicData uri="http://schemas.openxmlformats.org/drawingml/2006/table">
            <a:tbl>
              <a:tblPr/>
              <a:tblGrid>
                <a:gridCol w="2819400"/>
                <a:gridCol w="4267200"/>
              </a:tblGrid>
              <a:tr h="136536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3200" b="1" i="0" u="none" strike="noStrike" cap="none" normalizeH="0" baseline="0" smtClean="0">
                          <a:ln>
                            <a:noFill/>
                          </a:ln>
                          <a:solidFill>
                            <a:srgbClr val="003366"/>
                          </a:solidFill>
                          <a:effectLst/>
                          <a:latin typeface="Times New Roman" pitchFamily="18" charset="0"/>
                        </a:rPr>
                        <a:t>CORAZÓN-VASOS.</a:t>
                      </a:r>
                      <a:endParaRPr kumimoji="0" lang="es-ES" sz="3200" b="1" i="0" u="none" strike="noStrike" cap="none" normalizeH="0" baseline="0" smtClean="0">
                        <a:ln>
                          <a:noFill/>
                        </a:ln>
                        <a:solidFill>
                          <a:srgbClr val="003366"/>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BRADICARDIA. BLOQUEO CARDIACO.</a:t>
                      </a:r>
                      <a:endParaRPr kumimoji="0" lang="es-ES" sz="2800" b="1" i="0" u="none" strike="noStrike" cap="none" normalizeH="0" baseline="0" smtClean="0">
                        <a:ln>
                          <a:noFill/>
                        </a:ln>
                        <a:solidFill>
                          <a:srgbClr val="003366"/>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5706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3200" b="1" i="0" u="none" strike="noStrike" cap="none" normalizeH="0" baseline="0" smtClean="0">
                          <a:ln>
                            <a:noFill/>
                          </a:ln>
                          <a:solidFill>
                            <a:srgbClr val="003366"/>
                          </a:solidFill>
                          <a:effectLst/>
                          <a:latin typeface="Times New Roman" pitchFamily="18" charset="0"/>
                        </a:rPr>
                        <a:t>VEJIGA</a:t>
                      </a:r>
                      <a:endParaRPr kumimoji="0" lang="es-ES" sz="3200" b="1" i="0" u="none" strike="noStrike" cap="none" normalizeH="0" baseline="0" smtClean="0">
                        <a:ln>
                          <a:noFill/>
                        </a:ln>
                        <a:solidFill>
                          <a:srgbClr val="003366"/>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DISURIA.</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INCONTINENCIA URINARIA.</a:t>
                      </a:r>
                      <a:endParaRPr kumimoji="0" lang="es-ES" sz="2800" b="1" i="0" u="none" strike="noStrike" cap="none" normalizeH="0" baseline="0" smtClean="0">
                        <a:ln>
                          <a:noFill/>
                        </a:ln>
                        <a:solidFill>
                          <a:srgbClr val="003366"/>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7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3200" b="1" i="0" u="none" strike="noStrike" cap="none" normalizeH="0" baseline="0" smtClean="0">
                          <a:ln>
                            <a:noFill/>
                          </a:ln>
                          <a:solidFill>
                            <a:srgbClr val="003366"/>
                          </a:solidFill>
                          <a:effectLst/>
                          <a:latin typeface="Times New Roman" pitchFamily="18" charset="0"/>
                        </a:rPr>
                        <a:t>PIEL</a:t>
                      </a:r>
                      <a:endParaRPr kumimoji="0" lang="es-ES" sz="3200" b="1" i="0" u="none" strike="noStrike" cap="none" normalizeH="0" baseline="0" smtClean="0">
                        <a:ln>
                          <a:noFill/>
                        </a:ln>
                        <a:solidFill>
                          <a:srgbClr val="003366"/>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DIAFORESIS</a:t>
                      </a:r>
                      <a:endParaRPr kumimoji="0" lang="es-ES" sz="2800" b="1" i="0" u="none" strike="noStrike" cap="none" normalizeH="0" baseline="0" smtClean="0">
                        <a:ln>
                          <a:noFill/>
                        </a:ln>
                        <a:solidFill>
                          <a:srgbClr val="003366"/>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169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3200" b="1" i="0" u="none" strike="noStrike" cap="none" normalizeH="0" baseline="0" smtClean="0">
                          <a:ln>
                            <a:noFill/>
                          </a:ln>
                          <a:solidFill>
                            <a:srgbClr val="003366"/>
                          </a:solidFill>
                          <a:effectLst/>
                          <a:latin typeface="Times New Roman" pitchFamily="18" charset="0"/>
                        </a:rPr>
                        <a:t>GLANDULAS EXOCRINAS</a:t>
                      </a:r>
                      <a:endParaRPr kumimoji="0" lang="es-ES" sz="3200" b="1" i="0" u="none" strike="noStrike" cap="none" normalizeH="0" baseline="0" smtClean="0">
                        <a:ln>
                          <a:noFill/>
                        </a:ln>
                        <a:solidFill>
                          <a:srgbClr val="003366"/>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SUDORACIÓN</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3366"/>
                          </a:solidFill>
                          <a:effectLst/>
                          <a:latin typeface="Times New Roman" pitchFamily="18" charset="0"/>
                        </a:rPr>
                        <a:t>HIPERSECRESIÓN</a:t>
                      </a:r>
                      <a:endParaRPr kumimoji="0" lang="es-ES" sz="2800" b="1" i="0" u="none" strike="noStrike" cap="none" normalizeH="0" baseline="0" smtClean="0">
                        <a:ln>
                          <a:noFill/>
                        </a:ln>
                        <a:solidFill>
                          <a:srgbClr val="003366"/>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71600" y="533400"/>
            <a:ext cx="7543800" cy="762000"/>
          </a:xfrm>
        </p:spPr>
        <p:txBody>
          <a:bodyPr/>
          <a:lstStyle/>
          <a:p>
            <a:pPr eaLnBrk="1" hangingPunct="1"/>
            <a:r>
              <a:rPr lang="es-MX" b="1" smtClean="0">
                <a:solidFill>
                  <a:srgbClr val="CC3300"/>
                </a:solidFill>
              </a:rPr>
              <a:t>EFECTOS NICOTÍNICOS.(</a:t>
            </a:r>
            <a:r>
              <a:rPr lang="es-MX" sz="2800" b="1" smtClean="0">
                <a:solidFill>
                  <a:srgbClr val="CC3300"/>
                </a:solidFill>
              </a:rPr>
              <a:t>1</a:t>
            </a:r>
            <a:r>
              <a:rPr lang="es-MX" sz="4000" b="1" smtClean="0">
                <a:solidFill>
                  <a:srgbClr val="CC3300"/>
                </a:solidFill>
              </a:rPr>
              <a:t>)</a:t>
            </a:r>
            <a:endParaRPr lang="es-MX" sz="1200" b="1" smtClean="0">
              <a:solidFill>
                <a:srgbClr val="CC3300"/>
              </a:solidFill>
            </a:endParaRPr>
          </a:p>
        </p:txBody>
      </p:sp>
      <p:sp>
        <p:nvSpPr>
          <p:cNvPr id="40963" name="Rectangle 3"/>
          <p:cNvSpPr>
            <a:spLocks noGrp="1" noChangeArrowheads="1"/>
          </p:cNvSpPr>
          <p:nvPr>
            <p:ph type="body" idx="1"/>
          </p:nvPr>
        </p:nvSpPr>
        <p:spPr>
          <a:xfrm>
            <a:off x="1257300" y="1524000"/>
            <a:ext cx="7772400" cy="5029200"/>
          </a:xfrm>
        </p:spPr>
        <p:txBody>
          <a:bodyPr/>
          <a:lstStyle/>
          <a:p>
            <a:pPr marL="609600" indent="-609600" eaLnBrk="1" hangingPunct="1">
              <a:lnSpc>
                <a:spcPct val="90000"/>
              </a:lnSpc>
            </a:pPr>
            <a:r>
              <a:rPr lang="es-MX" sz="4000" b="1" smtClean="0">
                <a:solidFill>
                  <a:schemeClr val="hlink"/>
                </a:solidFill>
              </a:rPr>
              <a:t>SINAPSIS GANGLIONARES</a:t>
            </a:r>
          </a:p>
          <a:p>
            <a:pPr marL="609600" indent="-609600" eaLnBrk="1" hangingPunct="1">
              <a:lnSpc>
                <a:spcPct val="90000"/>
              </a:lnSpc>
              <a:buFont typeface="Wingdings" pitchFamily="2" charset="2"/>
              <a:buAutoNum type="arabicPeriod"/>
            </a:pPr>
            <a:r>
              <a:rPr lang="es-MX" b="1" smtClean="0">
                <a:solidFill>
                  <a:srgbClr val="003366"/>
                </a:solidFill>
              </a:rPr>
              <a:t>CEFALEA. H.P.A. PASAJERA.</a:t>
            </a:r>
          </a:p>
          <a:p>
            <a:pPr marL="609600" indent="-609600" eaLnBrk="1" hangingPunct="1">
              <a:lnSpc>
                <a:spcPct val="90000"/>
              </a:lnSpc>
              <a:buFont typeface="Wingdings" pitchFamily="2" charset="2"/>
              <a:buAutoNum type="arabicPeriod"/>
            </a:pPr>
            <a:r>
              <a:rPr lang="es-MX" b="1" smtClean="0">
                <a:solidFill>
                  <a:srgbClr val="003366"/>
                </a:solidFill>
              </a:rPr>
              <a:t>MAREO. PALIDEZ.</a:t>
            </a:r>
          </a:p>
          <a:p>
            <a:pPr marL="609600" indent="-609600" eaLnBrk="1" hangingPunct="1">
              <a:lnSpc>
                <a:spcPct val="90000"/>
              </a:lnSpc>
            </a:pPr>
            <a:r>
              <a:rPr lang="es-MX" sz="4000" b="1" smtClean="0">
                <a:solidFill>
                  <a:schemeClr val="hlink"/>
                </a:solidFill>
              </a:rPr>
              <a:t>MUSCULO-ESQUELETICO.</a:t>
            </a:r>
          </a:p>
          <a:p>
            <a:pPr marL="609600" indent="-609600" eaLnBrk="1" hangingPunct="1">
              <a:lnSpc>
                <a:spcPct val="90000"/>
              </a:lnSpc>
              <a:buFont typeface="Wingdings" pitchFamily="2" charset="2"/>
              <a:buAutoNum type="arabicPeriod"/>
            </a:pPr>
            <a:r>
              <a:rPr lang="es-MX" b="1" smtClean="0">
                <a:solidFill>
                  <a:srgbClr val="003366"/>
                </a:solidFill>
              </a:rPr>
              <a:t>CALAMBRES. DEBILIDAD GENERAL, INCLUSO RESPIRATORIA.</a:t>
            </a:r>
          </a:p>
          <a:p>
            <a:pPr marL="609600" indent="-609600" eaLnBrk="1" hangingPunct="1">
              <a:lnSpc>
                <a:spcPct val="90000"/>
              </a:lnSpc>
              <a:buFont typeface="Wingdings" pitchFamily="2" charset="2"/>
              <a:buAutoNum type="arabicPeriod"/>
            </a:pPr>
            <a:r>
              <a:rPr lang="es-MX" b="1" smtClean="0">
                <a:solidFill>
                  <a:srgbClr val="003366"/>
                </a:solidFill>
              </a:rPr>
              <a:t>MIALGIAS. FASCICULACIONES.</a:t>
            </a:r>
          </a:p>
          <a:p>
            <a:pPr marL="609600" indent="-609600" eaLnBrk="1" hangingPunct="1">
              <a:lnSpc>
                <a:spcPct val="90000"/>
              </a:lnSpc>
              <a:buFont typeface="Wingdings" pitchFamily="2" charset="2"/>
              <a:buAutoNum type="arabicPeriod"/>
            </a:pPr>
            <a:r>
              <a:rPr lang="es-MX" b="1" smtClean="0">
                <a:solidFill>
                  <a:srgbClr val="003366"/>
                </a:solidFill>
              </a:rPr>
              <a:t>PARALISIS FLACIDA.</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MX" b="1" smtClean="0">
                <a:solidFill>
                  <a:srgbClr val="CC3300"/>
                </a:solidFill>
              </a:rPr>
              <a:t>EFECTOS SOBRE EL S.N.C.</a:t>
            </a:r>
          </a:p>
        </p:txBody>
      </p:sp>
      <p:sp>
        <p:nvSpPr>
          <p:cNvPr id="41987" name="Rectangle 3"/>
          <p:cNvSpPr>
            <a:spLocks noGrp="1" noChangeArrowheads="1"/>
          </p:cNvSpPr>
          <p:nvPr>
            <p:ph type="body" idx="1"/>
          </p:nvPr>
        </p:nvSpPr>
        <p:spPr>
          <a:xfrm>
            <a:off x="1257300" y="1600200"/>
            <a:ext cx="7772400" cy="4495800"/>
          </a:xfrm>
        </p:spPr>
        <p:txBody>
          <a:bodyPr/>
          <a:lstStyle/>
          <a:p>
            <a:pPr eaLnBrk="1" hangingPunct="1">
              <a:lnSpc>
                <a:spcPct val="90000"/>
              </a:lnSpc>
            </a:pPr>
            <a:r>
              <a:rPr lang="es-MX" b="1" smtClean="0">
                <a:solidFill>
                  <a:srgbClr val="003366"/>
                </a:solidFill>
              </a:rPr>
              <a:t>ANSIEDAD. ATAXIA. BABINSKI POSITIVO. COMA.</a:t>
            </a:r>
          </a:p>
          <a:p>
            <a:pPr eaLnBrk="1" hangingPunct="1">
              <a:lnSpc>
                <a:spcPct val="90000"/>
              </a:lnSpc>
            </a:pPr>
            <a:r>
              <a:rPr lang="es-MX" b="1" smtClean="0">
                <a:solidFill>
                  <a:srgbClr val="003366"/>
                </a:solidFill>
              </a:rPr>
              <a:t>CEFALEA. CONFUSIÓN.CONVULSIONES. SOMNOLENCIA.</a:t>
            </a:r>
          </a:p>
          <a:p>
            <a:pPr eaLnBrk="1" hangingPunct="1">
              <a:lnSpc>
                <a:spcPct val="90000"/>
              </a:lnSpc>
            </a:pPr>
            <a:r>
              <a:rPr lang="es-MX" b="1" smtClean="0">
                <a:solidFill>
                  <a:srgbClr val="003366"/>
                </a:solidFill>
              </a:rPr>
              <a:t>PERTURBACIÓN MENTAL.</a:t>
            </a:r>
          </a:p>
          <a:p>
            <a:pPr eaLnBrk="1" hangingPunct="1">
              <a:lnSpc>
                <a:spcPct val="90000"/>
              </a:lnSpc>
            </a:pPr>
            <a:r>
              <a:rPr lang="es-MX" b="1" smtClean="0">
                <a:solidFill>
                  <a:srgbClr val="003366"/>
                </a:solidFill>
              </a:rPr>
              <a:t>DEPRESIÓN DE LOS CENTROS RESPIRATORIOS YCIRCULATORIOS.</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5400" y="609600"/>
            <a:ext cx="7734300" cy="1600200"/>
          </a:xfrm>
        </p:spPr>
        <p:txBody>
          <a:bodyPr/>
          <a:lstStyle/>
          <a:p>
            <a:pPr eaLnBrk="1" hangingPunct="1"/>
            <a:r>
              <a:rPr lang="es-MX" b="1" smtClean="0">
                <a:solidFill>
                  <a:srgbClr val="CC3300"/>
                </a:solidFill>
              </a:rPr>
              <a:t/>
            </a:r>
            <a:br>
              <a:rPr lang="es-MX" b="1" smtClean="0">
                <a:solidFill>
                  <a:srgbClr val="CC3300"/>
                </a:solidFill>
              </a:rPr>
            </a:br>
            <a:r>
              <a:rPr lang="es-MX" b="1" smtClean="0">
                <a:solidFill>
                  <a:srgbClr val="CC3300"/>
                </a:solidFill>
              </a:rPr>
              <a:t>SECTOR AGROPECUARIO</a:t>
            </a:r>
            <a:br>
              <a:rPr lang="es-MX" b="1" smtClean="0">
                <a:solidFill>
                  <a:srgbClr val="CC3300"/>
                </a:solidFill>
              </a:rPr>
            </a:br>
            <a:r>
              <a:rPr lang="es-MX" sz="3200" b="1" smtClean="0">
                <a:solidFill>
                  <a:schemeClr val="hlink"/>
                </a:solidFill>
              </a:rPr>
              <a:t>TERRITORIO CON VOCACIÓN AGRICOLA</a:t>
            </a:r>
            <a:br>
              <a:rPr lang="es-MX" sz="3200" b="1" smtClean="0">
                <a:solidFill>
                  <a:schemeClr val="hlink"/>
                </a:solidFill>
              </a:rPr>
            </a:br>
            <a:endParaRPr lang="es-MX" sz="3200" b="1" smtClean="0">
              <a:solidFill>
                <a:schemeClr val="hlink"/>
              </a:solidFill>
            </a:endParaRPr>
          </a:p>
        </p:txBody>
      </p:sp>
      <p:sp>
        <p:nvSpPr>
          <p:cNvPr id="6147" name="Rectangle 3"/>
          <p:cNvSpPr>
            <a:spLocks noGrp="1" noChangeArrowheads="1"/>
          </p:cNvSpPr>
          <p:nvPr>
            <p:ph type="body" idx="1"/>
          </p:nvPr>
        </p:nvSpPr>
        <p:spPr>
          <a:xfrm>
            <a:off x="1257300" y="1981200"/>
            <a:ext cx="7772400" cy="4876800"/>
          </a:xfrm>
        </p:spPr>
        <p:txBody>
          <a:bodyPr/>
          <a:lstStyle/>
          <a:p>
            <a:pPr eaLnBrk="1" hangingPunct="1">
              <a:buFont typeface="Wingdings" pitchFamily="2" charset="2"/>
              <a:buNone/>
            </a:pPr>
            <a:r>
              <a:rPr lang="es-MX" smtClean="0"/>
              <a:t>					</a:t>
            </a:r>
          </a:p>
          <a:p>
            <a:pPr eaLnBrk="1" hangingPunct="1"/>
            <a:r>
              <a:rPr lang="es-MX" sz="4400" b="1" smtClean="0">
                <a:solidFill>
                  <a:srgbClr val="003399"/>
                </a:solidFill>
              </a:rPr>
              <a:t>18 %     TOTAL.</a:t>
            </a:r>
          </a:p>
          <a:p>
            <a:pPr eaLnBrk="1" hangingPunct="1">
              <a:lnSpc>
                <a:spcPct val="80000"/>
              </a:lnSpc>
            </a:pPr>
            <a:r>
              <a:rPr lang="es-MX" sz="4400" b="1" smtClean="0">
                <a:solidFill>
                  <a:srgbClr val="003399"/>
                </a:solidFill>
              </a:rPr>
              <a:t>10 %     UTILIZADO.</a:t>
            </a:r>
          </a:p>
          <a:p>
            <a:pPr eaLnBrk="1" hangingPunct="1"/>
            <a:endParaRPr lang="es-MX" sz="2000" b="1" smtClean="0">
              <a:solidFill>
                <a:srgbClr val="003399"/>
              </a:solidFill>
            </a:endParaRPr>
          </a:p>
          <a:p>
            <a:pPr eaLnBrk="1" hangingPunct="1"/>
            <a:endParaRPr lang="es-MX" sz="4400" b="1" smtClean="0">
              <a:solidFill>
                <a:srgbClr val="003399"/>
              </a:solidFill>
            </a:endParaRPr>
          </a:p>
          <a:p>
            <a:pPr eaLnBrk="1" hangingPunct="1"/>
            <a:endParaRPr lang="es-MX" sz="2000" b="1" smtClean="0">
              <a:solidFill>
                <a:srgbClr val="003399"/>
              </a:solidFill>
            </a:endParaRPr>
          </a:p>
          <a:p>
            <a:pPr eaLnBrk="1" hangingPunct="1">
              <a:buFont typeface="Wingdings" pitchFamily="2" charset="2"/>
              <a:buNone/>
            </a:pPr>
            <a:endParaRPr lang="es-MX" sz="4400" b="1" smtClean="0">
              <a:solidFill>
                <a:srgbClr val="003399"/>
              </a:solidFill>
            </a:endParaRPr>
          </a:p>
          <a:p>
            <a:pPr eaLnBrk="1" hangingPunct="1"/>
            <a:endParaRPr lang="es-MX" sz="4400" b="1" smtClean="0">
              <a:solidFill>
                <a:srgbClr val="003399"/>
              </a:solidFill>
            </a:endParaRPr>
          </a:p>
          <a:p>
            <a:pPr eaLnBrk="1" hangingPunct="1"/>
            <a:endParaRPr lang="es-MX" sz="4400" b="1" smtClean="0">
              <a:solidFill>
                <a:srgbClr val="003399"/>
              </a:solidFill>
            </a:endParaRPr>
          </a:p>
          <a:p>
            <a:pPr eaLnBrk="1" hangingPunct="1"/>
            <a:endParaRPr lang="es-MX" sz="4400" b="1" smtClean="0">
              <a:solidFill>
                <a:srgbClr val="003399"/>
              </a:solidFill>
            </a:endParaRPr>
          </a:p>
          <a:p>
            <a:pPr eaLnBrk="1" hangingPunct="1">
              <a:buFont typeface="Wingdings" pitchFamily="2" charset="2"/>
              <a:buNone/>
            </a:pPr>
            <a:endParaRPr lang="es-MX" sz="4400" b="1" smtClean="0">
              <a:solidFill>
                <a:srgbClr val="003399"/>
              </a:solidFill>
            </a:endParaRPr>
          </a:p>
          <a:p>
            <a:pPr eaLnBrk="1" hangingPunct="1"/>
            <a:endParaRPr lang="es-MX" sz="4400" b="1" smtClean="0">
              <a:solidFill>
                <a:srgbClr val="003399"/>
              </a:solidFill>
            </a:endParaRPr>
          </a:p>
          <a:p>
            <a:pPr eaLnBrk="1" hangingPunct="1"/>
            <a:endParaRPr lang="es-MX" sz="4400" b="1" smtClean="0">
              <a:solidFill>
                <a:srgbClr val="003399"/>
              </a:solidFill>
            </a:endParaRPr>
          </a:p>
          <a:p>
            <a:pPr eaLnBrk="1" hangingPunct="1"/>
            <a:endParaRPr lang="es-MX" sz="4400" b="1" smtClean="0">
              <a:solidFill>
                <a:srgbClr val="003399"/>
              </a:solidFill>
            </a:endParaRPr>
          </a:p>
          <a:p>
            <a:pPr lvl="1" eaLnBrk="1" hangingPunct="1"/>
            <a:endParaRPr lang="es-MX" sz="4000" b="1" smtClean="0">
              <a:solidFill>
                <a:srgbClr val="003399"/>
              </a:solidFill>
            </a:endParaRPr>
          </a:p>
          <a:p>
            <a:pPr eaLnBrk="1" hangingPunct="1">
              <a:buFont typeface="Wingdings" pitchFamily="2" charset="2"/>
              <a:buNone/>
            </a:pPr>
            <a:endParaRPr lang="es-ES" sz="4400" b="1" smtClean="0">
              <a:solidFill>
                <a:srgbClr val="003399"/>
              </a:solidFill>
            </a:endParaRPr>
          </a:p>
        </p:txBody>
      </p:sp>
      <p:sp>
        <p:nvSpPr>
          <p:cNvPr id="6148" name="AutoShape 4"/>
          <p:cNvSpPr>
            <a:spLocks noChangeArrowheads="1"/>
          </p:cNvSpPr>
          <p:nvPr/>
        </p:nvSpPr>
        <p:spPr bwMode="auto">
          <a:xfrm>
            <a:off x="6400800" y="2438400"/>
            <a:ext cx="2133600" cy="1143000"/>
          </a:xfrm>
          <a:prstGeom prst="curvedLeftArrow">
            <a:avLst>
              <a:gd name="adj1" fmla="val 20000"/>
              <a:gd name="adj2" fmla="val 40000"/>
              <a:gd name="adj3" fmla="val 62222"/>
            </a:avLst>
          </a:prstGeom>
          <a:solidFill>
            <a:srgbClr val="008000"/>
          </a:solidFill>
          <a:ln w="9525">
            <a:solidFill>
              <a:schemeClr val="tx1"/>
            </a:solidFill>
            <a:miter lim="800000"/>
            <a:headEnd/>
            <a:tailEnd/>
          </a:ln>
        </p:spPr>
        <p:txBody>
          <a:bodyPr wrap="none" anchor="ctr"/>
          <a:lstStyle/>
          <a:p>
            <a:endParaRPr lang="es-PA"/>
          </a:p>
        </p:txBody>
      </p:sp>
      <p:pic>
        <p:nvPicPr>
          <p:cNvPr id="6149" name="Picture 5"/>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a:stretch>
            <a:fillRect/>
          </a:stretch>
        </p:blipFill>
        <p:spPr bwMode="auto">
          <a:xfrm>
            <a:off x="2438400" y="3943350"/>
            <a:ext cx="50292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s-MX" sz="3600" b="1" smtClean="0">
                <a:solidFill>
                  <a:srgbClr val="CC3300"/>
                </a:solidFill>
              </a:rPr>
              <a:t>DIAGNÓSTICO DE  INTOXICACION POR O-P y/o CARBAMATOS</a:t>
            </a:r>
          </a:p>
        </p:txBody>
      </p:sp>
      <p:sp>
        <p:nvSpPr>
          <p:cNvPr id="43011" name="Rectangle 3"/>
          <p:cNvSpPr>
            <a:spLocks noGrp="1" noChangeArrowheads="1"/>
          </p:cNvSpPr>
          <p:nvPr>
            <p:ph type="body" idx="1"/>
          </p:nvPr>
        </p:nvSpPr>
        <p:spPr/>
        <p:txBody>
          <a:bodyPr/>
          <a:lstStyle/>
          <a:p>
            <a:pPr marL="609600" indent="-609600" algn="just" eaLnBrk="1" hangingPunct="1">
              <a:lnSpc>
                <a:spcPct val="90000"/>
              </a:lnSpc>
            </a:pPr>
            <a:r>
              <a:rPr lang="es-MX" b="1" smtClean="0">
                <a:solidFill>
                  <a:srgbClr val="003399"/>
                </a:solidFill>
              </a:rPr>
              <a:t>LA   INTOXICACIÓN   POR   O-P </a:t>
            </a:r>
          </a:p>
          <a:p>
            <a:pPr marL="609600" indent="-609600" algn="just" eaLnBrk="1" hangingPunct="1">
              <a:lnSpc>
                <a:spcPct val="90000"/>
              </a:lnSpc>
              <a:buFont typeface="Wingdings" pitchFamily="2" charset="2"/>
              <a:buNone/>
            </a:pPr>
            <a:r>
              <a:rPr lang="es-MX" b="1" smtClean="0">
                <a:solidFill>
                  <a:srgbClr val="003399"/>
                </a:solidFill>
              </a:rPr>
              <a:t>	SE  PUEDE     PRESENTAR   DE       	           TRES FORMAS.</a:t>
            </a:r>
          </a:p>
          <a:p>
            <a:pPr marL="609600" indent="-609600" algn="ctr" eaLnBrk="1" hangingPunct="1">
              <a:lnSpc>
                <a:spcPct val="90000"/>
              </a:lnSpc>
              <a:buFont typeface="Wingdings" pitchFamily="2" charset="2"/>
              <a:buNone/>
            </a:pPr>
            <a:r>
              <a:rPr lang="es-MX" b="1" smtClean="0">
                <a:solidFill>
                  <a:srgbClr val="FF0066"/>
                </a:solidFill>
              </a:rPr>
              <a:t>COMO</a:t>
            </a:r>
          </a:p>
          <a:p>
            <a:pPr marL="609600" indent="-609600" algn="just" eaLnBrk="1" hangingPunct="1">
              <a:lnSpc>
                <a:spcPct val="130000"/>
              </a:lnSpc>
              <a:buFont typeface="Wingdings" pitchFamily="2" charset="2"/>
              <a:buAutoNum type="arabicPeriod"/>
            </a:pPr>
            <a:r>
              <a:rPr lang="es-MX" sz="3600" b="1" smtClean="0">
                <a:solidFill>
                  <a:srgbClr val="003366"/>
                </a:solidFill>
              </a:rPr>
              <a:t>INTOXICACIÓN AGUDA.</a:t>
            </a:r>
          </a:p>
          <a:p>
            <a:pPr marL="609600" indent="-609600" algn="just" eaLnBrk="1" hangingPunct="1">
              <a:lnSpc>
                <a:spcPct val="90000"/>
              </a:lnSpc>
              <a:buFont typeface="Wingdings" pitchFamily="2" charset="2"/>
              <a:buAutoNum type="arabicPeriod"/>
            </a:pPr>
            <a:r>
              <a:rPr lang="es-MX" sz="3600" b="1" smtClean="0">
                <a:solidFill>
                  <a:srgbClr val="003366"/>
                </a:solidFill>
              </a:rPr>
              <a:t>SÍNDROME INTERMEDIO.</a:t>
            </a:r>
          </a:p>
          <a:p>
            <a:pPr marL="609600" indent="-609600" algn="just" eaLnBrk="1" hangingPunct="1">
              <a:lnSpc>
                <a:spcPct val="90000"/>
              </a:lnSpc>
              <a:buFont typeface="Wingdings" pitchFamily="2" charset="2"/>
              <a:buAutoNum type="arabicPeriod"/>
            </a:pPr>
            <a:r>
              <a:rPr lang="es-MX" sz="3600" b="1" smtClean="0">
                <a:solidFill>
                  <a:srgbClr val="003366"/>
                </a:solidFill>
              </a:rPr>
              <a:t>NEUROTOXICIDAD TARDÍA.</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533400"/>
            <a:ext cx="7543800" cy="838200"/>
          </a:xfrm>
        </p:spPr>
        <p:txBody>
          <a:bodyPr/>
          <a:lstStyle/>
          <a:p>
            <a:pPr eaLnBrk="1" hangingPunct="1">
              <a:lnSpc>
                <a:spcPct val="75000"/>
              </a:lnSpc>
            </a:pPr>
            <a:r>
              <a:rPr lang="es-MX" sz="3200" b="1" smtClean="0">
                <a:solidFill>
                  <a:srgbClr val="CC3300"/>
                </a:solidFill>
              </a:rPr>
              <a:t> CLINICA DE  INTOXICACION POR INHIBIDORES DE  COLINESTERASA.</a:t>
            </a:r>
            <a:r>
              <a:rPr lang="es-MX" smtClean="0"/>
              <a:t> </a:t>
            </a:r>
          </a:p>
        </p:txBody>
      </p:sp>
      <p:sp>
        <p:nvSpPr>
          <p:cNvPr id="44035" name="Rectangle 3"/>
          <p:cNvSpPr>
            <a:spLocks noGrp="1" noChangeArrowheads="1"/>
          </p:cNvSpPr>
          <p:nvPr>
            <p:ph type="body" idx="1"/>
          </p:nvPr>
        </p:nvSpPr>
        <p:spPr>
          <a:xfrm>
            <a:off x="1257300" y="1524000"/>
            <a:ext cx="7886700" cy="5105400"/>
          </a:xfrm>
        </p:spPr>
        <p:txBody>
          <a:bodyPr/>
          <a:lstStyle/>
          <a:p>
            <a:pPr marL="609600" indent="-609600" eaLnBrk="1" hangingPunct="1">
              <a:buFont typeface="Wingdings" pitchFamily="2" charset="2"/>
              <a:buNone/>
            </a:pPr>
            <a:r>
              <a:rPr lang="es-MX" b="1" smtClean="0">
                <a:solidFill>
                  <a:srgbClr val="4B16C0"/>
                </a:solidFill>
              </a:rPr>
              <a:t>INTOXICACIÓN AGUDA.</a:t>
            </a:r>
            <a:r>
              <a:rPr lang="es-MX" sz="1400" b="1" smtClean="0">
                <a:solidFill>
                  <a:srgbClr val="4B16C0"/>
                </a:solidFill>
              </a:rPr>
              <a:t> </a:t>
            </a:r>
            <a:r>
              <a:rPr lang="es-MX" sz="2000" b="1" smtClean="0">
                <a:solidFill>
                  <a:srgbClr val="4B16C0"/>
                </a:solidFill>
              </a:rPr>
              <a:t>(O-P y CARBAMATOS.)</a:t>
            </a:r>
          </a:p>
          <a:p>
            <a:pPr marL="609600" indent="-609600" algn="just" eaLnBrk="1" hangingPunct="1">
              <a:buFont typeface="Wingdings" pitchFamily="2" charset="2"/>
              <a:buAutoNum type="arabicPeriod"/>
            </a:pPr>
            <a:r>
              <a:rPr lang="es-MX" b="1" smtClean="0">
                <a:solidFill>
                  <a:srgbClr val="FF0066"/>
                </a:solidFill>
              </a:rPr>
              <a:t>INICIO:</a:t>
            </a:r>
            <a:r>
              <a:rPr lang="es-MX" b="1" smtClean="0">
                <a:solidFill>
                  <a:srgbClr val="4B16C0"/>
                </a:solidFill>
              </a:rPr>
              <a:t> RÁPIDO. DEPENDE DE VÍA DE ABSORCIÓN. CANTIDAD Y TIPO DE PRODUCTO.</a:t>
            </a:r>
          </a:p>
          <a:p>
            <a:pPr marL="609600" indent="-609600" algn="just" eaLnBrk="1" hangingPunct="1">
              <a:lnSpc>
                <a:spcPct val="75000"/>
              </a:lnSpc>
              <a:buFont typeface="Wingdings" pitchFamily="2" charset="2"/>
              <a:buAutoNum type="arabicPeriod"/>
            </a:pPr>
            <a:r>
              <a:rPr lang="es-MX" b="1" smtClean="0">
                <a:solidFill>
                  <a:srgbClr val="FF0066"/>
                </a:solidFill>
              </a:rPr>
              <a:t>PRONOSTICO: </a:t>
            </a:r>
            <a:r>
              <a:rPr lang="es-MX" b="1" smtClean="0">
                <a:solidFill>
                  <a:srgbClr val="003366"/>
                </a:solidFill>
              </a:rPr>
              <a:t>LA RECUPERACIÓN DEPENDE DEL GRADO DE INTOX. Y MANEJO DEL PACIENTE.</a:t>
            </a:r>
            <a:r>
              <a:rPr lang="es-MX" b="1" smtClean="0">
                <a:solidFill>
                  <a:srgbClr val="FF0066"/>
                </a:solidFill>
              </a:rPr>
              <a:t> EFECTOS TARDÍOS SEGÚN TIPO DE O-P.</a:t>
            </a:r>
            <a:endParaRPr lang="es-MX" b="1" smtClean="0">
              <a:solidFill>
                <a:srgbClr val="4B16C0"/>
              </a:solidFill>
            </a:endParaRPr>
          </a:p>
          <a:p>
            <a:pPr marL="609600" indent="-609600" eaLnBrk="1" hangingPunct="1">
              <a:lnSpc>
                <a:spcPct val="75000"/>
              </a:lnSpc>
              <a:buFont typeface="Wingdings" pitchFamily="2" charset="2"/>
              <a:buNone/>
            </a:pPr>
            <a:endParaRPr lang="es-MX"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a:p>
            <a:pPr marL="609600" indent="-609600" eaLnBrk="1" hangingPunct="1">
              <a:lnSpc>
                <a:spcPct val="75000"/>
              </a:lnSpc>
              <a:buFont typeface="Wingdings" pitchFamily="2" charset="2"/>
              <a:buNone/>
            </a:pPr>
            <a:endParaRPr lang="es-MX" sz="1400" b="1" smtClean="0">
              <a:solidFill>
                <a:srgbClr val="4B16C0"/>
              </a:solidFill>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s-MX" sz="3200" b="1" smtClean="0">
                <a:solidFill>
                  <a:srgbClr val="CC3300"/>
                </a:solidFill>
              </a:rPr>
              <a:t>CLINICA DE  INTOXICACION POR INHIBIDORES DE  COLINESTERASA.</a:t>
            </a:r>
          </a:p>
        </p:txBody>
      </p:sp>
      <p:sp>
        <p:nvSpPr>
          <p:cNvPr id="45059" name="Rectangle 3"/>
          <p:cNvSpPr>
            <a:spLocks noGrp="1" noChangeArrowheads="1"/>
          </p:cNvSpPr>
          <p:nvPr>
            <p:ph type="body" idx="1"/>
          </p:nvPr>
        </p:nvSpPr>
        <p:spPr/>
        <p:txBody>
          <a:bodyPr/>
          <a:lstStyle/>
          <a:p>
            <a:pPr marL="609600" indent="-609600" algn="just" eaLnBrk="1" hangingPunct="1">
              <a:lnSpc>
                <a:spcPct val="75000"/>
              </a:lnSpc>
              <a:buFont typeface="Wingdings" pitchFamily="2" charset="2"/>
              <a:buNone/>
            </a:pPr>
            <a:r>
              <a:rPr lang="es-MX" b="1" smtClean="0">
                <a:solidFill>
                  <a:srgbClr val="4B16C0"/>
                </a:solidFill>
              </a:rPr>
              <a:t>INTOXICACIÓN AGUDA.</a:t>
            </a:r>
            <a:r>
              <a:rPr lang="es-MX" sz="2800" b="1" smtClean="0">
                <a:solidFill>
                  <a:srgbClr val="4B16C0"/>
                </a:solidFill>
              </a:rPr>
              <a:t> </a:t>
            </a:r>
          </a:p>
          <a:p>
            <a:pPr marL="609600" indent="-609600" eaLnBrk="1" hangingPunct="1">
              <a:buFont typeface="Wingdings" pitchFamily="2" charset="2"/>
              <a:buNone/>
            </a:pPr>
            <a:r>
              <a:rPr lang="es-MX" sz="2800" b="1" smtClean="0">
                <a:solidFill>
                  <a:schemeClr val="hlink"/>
                </a:solidFill>
              </a:rPr>
              <a:t>(O-P y CARBAMATOS.)</a:t>
            </a:r>
          </a:p>
          <a:p>
            <a:pPr marL="609600" indent="-609600" algn="just" eaLnBrk="1" hangingPunct="1">
              <a:lnSpc>
                <a:spcPct val="75000"/>
              </a:lnSpc>
              <a:buFont typeface="Wingdings" pitchFamily="2" charset="2"/>
              <a:buNone/>
            </a:pPr>
            <a:r>
              <a:rPr lang="es-MX" b="1" smtClean="0">
                <a:solidFill>
                  <a:srgbClr val="FF0066"/>
                </a:solidFill>
              </a:rPr>
              <a:t>INTOXICACIÓN LEVE:</a:t>
            </a:r>
            <a:r>
              <a:rPr lang="es-MX" b="1" smtClean="0">
                <a:solidFill>
                  <a:srgbClr val="4B16C0"/>
                </a:solidFill>
              </a:rPr>
              <a:t> DEBILIDAD. INTRANQUILIDAD. MAREO. CEFALEA. VISIÓN BORROSA. EPIFORA. MIOSIS. SIALORREA. NAUSEAS. VÓMITO. ANOREXIA. CÓLICO ABDOMINAL. ESPASMO BRONQUIAL MODERADO.</a:t>
            </a:r>
          </a:p>
          <a:p>
            <a:pPr marL="609600" indent="-609600" eaLnBrk="1" hangingPunct="1"/>
            <a:endParaRPr lang="es-MX" smtClean="0">
              <a:solidFill>
                <a:schemeClr val="tx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71600" y="533400"/>
            <a:ext cx="7543800" cy="838200"/>
          </a:xfrm>
        </p:spPr>
        <p:txBody>
          <a:bodyPr/>
          <a:lstStyle/>
          <a:p>
            <a:pPr eaLnBrk="1" hangingPunct="1"/>
            <a:r>
              <a:rPr lang="es-MX" sz="3200" b="1" smtClean="0">
                <a:solidFill>
                  <a:srgbClr val="CC3300"/>
                </a:solidFill>
              </a:rPr>
              <a:t>CLINICA DE  INTOXICACION POR INHIBIDORES DE  COLINESTERASA.</a:t>
            </a:r>
          </a:p>
        </p:txBody>
      </p:sp>
      <p:sp>
        <p:nvSpPr>
          <p:cNvPr id="46083" name="Rectangle 3"/>
          <p:cNvSpPr>
            <a:spLocks noGrp="1" noChangeArrowheads="1"/>
          </p:cNvSpPr>
          <p:nvPr>
            <p:ph type="body" idx="1"/>
          </p:nvPr>
        </p:nvSpPr>
        <p:spPr>
          <a:xfrm>
            <a:off x="1371600" y="1752600"/>
            <a:ext cx="7772400" cy="5562600"/>
          </a:xfrm>
        </p:spPr>
        <p:txBody>
          <a:bodyPr/>
          <a:lstStyle/>
          <a:p>
            <a:pPr marL="609600" indent="-609600" eaLnBrk="1" hangingPunct="1">
              <a:buFont typeface="Wingdings" pitchFamily="2" charset="2"/>
              <a:buNone/>
            </a:pPr>
            <a:r>
              <a:rPr lang="es-MX" b="1" smtClean="0">
                <a:solidFill>
                  <a:srgbClr val="4B16C0"/>
                </a:solidFill>
              </a:rPr>
              <a:t>INTOXICACIÓN AGUDA</a:t>
            </a:r>
            <a:r>
              <a:rPr lang="es-MX" sz="1800" b="1" smtClean="0">
                <a:solidFill>
                  <a:srgbClr val="4B16C0"/>
                </a:solidFill>
              </a:rPr>
              <a:t>. (O-P y CARBAMATOS.)</a:t>
            </a:r>
            <a:endParaRPr lang="es-MX" sz="1800" b="1" smtClean="0">
              <a:solidFill>
                <a:srgbClr val="FF0066"/>
              </a:solidFill>
            </a:endParaRPr>
          </a:p>
          <a:p>
            <a:pPr marL="609600" indent="-609600" algn="just" eaLnBrk="1" hangingPunct="1">
              <a:lnSpc>
                <a:spcPct val="75000"/>
              </a:lnSpc>
              <a:buFont typeface="Wingdings" pitchFamily="2" charset="2"/>
              <a:buAutoNum type="arabicPeriod"/>
            </a:pPr>
            <a:r>
              <a:rPr lang="es-MX" sz="2800" b="1" smtClean="0">
                <a:solidFill>
                  <a:srgbClr val="FF0066"/>
                </a:solidFill>
              </a:rPr>
              <a:t>INTOXICACIÓN MODERADA:</a:t>
            </a:r>
            <a:r>
              <a:rPr lang="es-MX" sz="2800" b="1" smtClean="0">
                <a:solidFill>
                  <a:srgbClr val="4B16C0"/>
                </a:solidFill>
              </a:rPr>
              <a:t> </a:t>
            </a:r>
            <a:r>
              <a:rPr lang="es-MX" sz="2400" b="1" smtClean="0">
                <a:solidFill>
                  <a:srgbClr val="4B16C0"/>
                </a:solidFill>
              </a:rPr>
              <a:t>DEBILIDAD SUBITA GENERALIZADA. SUDORACIÓN. MAREO.  CEFALEA.  MIOSIS.  NISTAGMUS.  VISIÓN BORROSA. CONTRACTURA DE M.M. FACIALES. TEMBLOR DE MANOS. FASCICULACIONES. EPIFORA.  SIALORREA. NAUSEAS. VÓMITO. ANOREXIA. CÓLICO ABDOMINAL. ESPASMO BRONQUIALMODERADO. TRASTORNOS DE LA MARCHA. DISNEA. BRONCORREA. CIANOSIS.</a:t>
            </a:r>
          </a:p>
          <a:p>
            <a:pPr marL="609600" indent="-609600" algn="just" eaLnBrk="1" hangingPunct="1">
              <a:lnSpc>
                <a:spcPct val="75000"/>
              </a:lnSpc>
              <a:buFont typeface="Wingdings" pitchFamily="2" charset="2"/>
              <a:buAutoNum type="arabicPeriod"/>
            </a:pPr>
            <a:r>
              <a:rPr lang="es-MX" sz="2400" b="1" smtClean="0">
                <a:solidFill>
                  <a:srgbClr val="4B16C0"/>
                </a:solidFill>
              </a:rPr>
              <a:t>BRADICARDIA. DIARREA. BRONCOCONSTRICCIÓN. ESTERTORES CREPITANTES. </a:t>
            </a:r>
            <a:endParaRPr lang="es-MX" sz="2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s-MX" sz="3200" b="1" smtClean="0">
                <a:solidFill>
                  <a:srgbClr val="CC3300"/>
                </a:solidFill>
              </a:rPr>
              <a:t>CLINICA DE  INTOXICACION POR INHIBIDORES DE  COLINESTERASA.</a:t>
            </a:r>
            <a:endParaRPr lang="es-ES" sz="3200" b="1" smtClean="0">
              <a:solidFill>
                <a:srgbClr val="CC3300"/>
              </a:solidFill>
            </a:endParaRPr>
          </a:p>
        </p:txBody>
      </p:sp>
      <p:sp>
        <p:nvSpPr>
          <p:cNvPr id="47107"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s-MX" b="1" smtClean="0">
                <a:solidFill>
                  <a:srgbClr val="4B16C0"/>
                </a:solidFill>
              </a:rPr>
              <a:t>INTOXICACIÓN AGUDA</a:t>
            </a:r>
            <a:r>
              <a:rPr lang="es-MX" sz="2800" b="1" smtClean="0">
                <a:solidFill>
                  <a:srgbClr val="4B16C0"/>
                </a:solidFill>
              </a:rPr>
              <a:t>.</a:t>
            </a:r>
            <a:r>
              <a:rPr lang="es-MX" sz="1200" b="1" smtClean="0">
                <a:solidFill>
                  <a:srgbClr val="4B16C0"/>
                </a:solidFill>
              </a:rPr>
              <a:t> </a:t>
            </a:r>
            <a:r>
              <a:rPr lang="es-MX" sz="1400" b="1" smtClean="0">
                <a:solidFill>
                  <a:srgbClr val="4B16C0"/>
                </a:solidFill>
              </a:rPr>
              <a:t>(O-P y CARBAMATOS.)</a:t>
            </a:r>
            <a:endParaRPr lang="es-MX" sz="1400" b="1" smtClean="0">
              <a:solidFill>
                <a:srgbClr val="FF0066"/>
              </a:solidFill>
            </a:endParaRPr>
          </a:p>
          <a:p>
            <a:pPr marL="609600" indent="-609600" algn="just" eaLnBrk="1" hangingPunct="1">
              <a:lnSpc>
                <a:spcPct val="75000"/>
              </a:lnSpc>
              <a:buFont typeface="Wingdings" pitchFamily="2" charset="2"/>
              <a:buAutoNum type="arabicPeriod"/>
            </a:pPr>
            <a:endParaRPr lang="es-MX" sz="1400" b="1" smtClean="0">
              <a:solidFill>
                <a:srgbClr val="FF0066"/>
              </a:solidFill>
            </a:endParaRPr>
          </a:p>
          <a:p>
            <a:pPr marL="609600" indent="-609600" algn="just" eaLnBrk="1" hangingPunct="1">
              <a:lnSpc>
                <a:spcPct val="75000"/>
              </a:lnSpc>
              <a:buFont typeface="Wingdings" pitchFamily="2" charset="2"/>
              <a:buAutoNum type="arabicPeriod"/>
            </a:pPr>
            <a:endParaRPr lang="es-MX" sz="1400" b="1" smtClean="0">
              <a:solidFill>
                <a:srgbClr val="FF0066"/>
              </a:solidFill>
            </a:endParaRPr>
          </a:p>
          <a:p>
            <a:pPr marL="609600" indent="-609600" algn="just" eaLnBrk="1" hangingPunct="1">
              <a:lnSpc>
                <a:spcPct val="75000"/>
              </a:lnSpc>
              <a:buFont typeface="Wingdings" pitchFamily="2" charset="2"/>
              <a:buAutoNum type="arabicPeriod"/>
            </a:pPr>
            <a:r>
              <a:rPr lang="es-MX" b="1" smtClean="0">
                <a:solidFill>
                  <a:srgbClr val="FF0066"/>
                </a:solidFill>
              </a:rPr>
              <a:t>INTOXICACIÓN SEVERA:</a:t>
            </a:r>
            <a:r>
              <a:rPr lang="es-MX" sz="2800" b="1" smtClean="0">
                <a:solidFill>
                  <a:srgbClr val="FF0066"/>
                </a:solidFill>
              </a:rPr>
              <a:t> </a:t>
            </a:r>
            <a:r>
              <a:rPr lang="es-MX" sz="2800" b="1" smtClean="0">
                <a:solidFill>
                  <a:srgbClr val="4B16C0"/>
                </a:solidFill>
              </a:rPr>
              <a:t>TEMBLOR SUBITO. CONVULSIONES. TONICOCLÓNICAS GENERALIZADAS. TRASTORNOS PSIQUICOS. CIANOSIS INTENSA DE MUCOSAS. HIPERSECRESIÓN BRONQUIAL. INCONTINENCIA DE ESFINTERES. MIDRIASIS. EDEMA PULMONAR NO CARDIOGÉNICO. COMA Y MUERTE POR FALLA CARDÍACA O RESPIRATORIA.</a:t>
            </a:r>
          </a:p>
          <a:p>
            <a:pPr marL="609600" indent="-609600" eaLnBrk="1" hangingPunct="1">
              <a:lnSpc>
                <a:spcPct val="90000"/>
              </a:lnSpc>
            </a:pPr>
            <a:endParaRPr lang="es-ES" sz="2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71600" y="533400"/>
            <a:ext cx="7543800" cy="838200"/>
          </a:xfrm>
        </p:spPr>
        <p:txBody>
          <a:bodyPr/>
          <a:lstStyle/>
          <a:p>
            <a:pPr eaLnBrk="1" hangingPunct="1"/>
            <a:r>
              <a:rPr lang="es-MX" sz="3200" b="1" smtClean="0">
                <a:solidFill>
                  <a:srgbClr val="CC3300"/>
                </a:solidFill>
              </a:rPr>
              <a:t>CLINICA DE  INTOXICACION POR INHIBIDORES DE  COLINESTERASA.</a:t>
            </a:r>
          </a:p>
        </p:txBody>
      </p:sp>
      <p:sp>
        <p:nvSpPr>
          <p:cNvPr id="48131" name="Rectangle 3"/>
          <p:cNvSpPr>
            <a:spLocks noGrp="1" noChangeArrowheads="1"/>
          </p:cNvSpPr>
          <p:nvPr>
            <p:ph type="body" idx="1"/>
          </p:nvPr>
        </p:nvSpPr>
        <p:spPr>
          <a:xfrm>
            <a:off x="1257300" y="1600200"/>
            <a:ext cx="7772400" cy="4953000"/>
          </a:xfrm>
        </p:spPr>
        <p:txBody>
          <a:bodyPr/>
          <a:lstStyle/>
          <a:p>
            <a:pPr eaLnBrk="1" hangingPunct="1">
              <a:lnSpc>
                <a:spcPct val="90000"/>
              </a:lnSpc>
            </a:pPr>
            <a:r>
              <a:rPr lang="es-MX" sz="4000" b="1" smtClean="0">
                <a:solidFill>
                  <a:srgbClr val="003366"/>
                </a:solidFill>
              </a:rPr>
              <a:t>SÍNDROME INTERMEDIO.</a:t>
            </a:r>
          </a:p>
          <a:p>
            <a:pPr algn="ctr" eaLnBrk="1" hangingPunct="1">
              <a:lnSpc>
                <a:spcPct val="75000"/>
              </a:lnSpc>
              <a:buFont typeface="Wingdings" pitchFamily="2" charset="2"/>
              <a:buNone/>
            </a:pPr>
            <a:r>
              <a:rPr lang="es-MX" sz="1800" b="1" smtClean="0">
                <a:solidFill>
                  <a:srgbClr val="003366"/>
                </a:solidFill>
              </a:rPr>
              <a:t>“ORGANOFOSFORADOS NEUROTÓXICOS”</a:t>
            </a:r>
          </a:p>
          <a:p>
            <a:pPr algn="ctr" eaLnBrk="1" hangingPunct="1">
              <a:lnSpc>
                <a:spcPct val="75000"/>
              </a:lnSpc>
              <a:buFont typeface="Wingdings" pitchFamily="2" charset="2"/>
              <a:buNone/>
            </a:pPr>
            <a:endParaRPr lang="es-MX" sz="2400" b="1" smtClean="0">
              <a:solidFill>
                <a:srgbClr val="003366"/>
              </a:solidFill>
            </a:endParaRPr>
          </a:p>
          <a:p>
            <a:pPr algn="just" eaLnBrk="1" hangingPunct="1">
              <a:lnSpc>
                <a:spcPct val="80000"/>
              </a:lnSpc>
              <a:buFont typeface="Wingdings" pitchFamily="2" charset="2"/>
              <a:buAutoNum type="arabicPeriod"/>
            </a:pPr>
            <a:r>
              <a:rPr lang="es-MX" sz="2800" b="1" smtClean="0">
                <a:solidFill>
                  <a:srgbClr val="FF0066"/>
                </a:solidFill>
              </a:rPr>
              <a:t>INICIO:</a:t>
            </a:r>
            <a:r>
              <a:rPr lang="es-MX" sz="2400" b="1" smtClean="0">
                <a:solidFill>
                  <a:srgbClr val="4B16C0"/>
                </a:solidFill>
              </a:rPr>
              <a:t> SUBITO 24 a 96 HORAS LUEGO DE LA INTOXICACIÓN AGUDA</a:t>
            </a:r>
          </a:p>
          <a:p>
            <a:pPr algn="just" eaLnBrk="1" hangingPunct="1">
              <a:lnSpc>
                <a:spcPct val="80000"/>
              </a:lnSpc>
              <a:buFont typeface="Wingdings" pitchFamily="2" charset="2"/>
              <a:buAutoNum type="arabicPeriod"/>
            </a:pPr>
            <a:r>
              <a:rPr lang="es-MX" sz="2800" b="1" smtClean="0">
                <a:solidFill>
                  <a:srgbClr val="FF0066"/>
                </a:solidFill>
              </a:rPr>
              <a:t>CUADRO CLÍNICO:</a:t>
            </a:r>
            <a:r>
              <a:rPr lang="es-MX" sz="2400" b="1" smtClean="0">
                <a:solidFill>
                  <a:srgbClr val="4B16C0"/>
                </a:solidFill>
              </a:rPr>
              <a:t> DEBILIDAD Y PARALISIS DE NERVIOS CRANEALES. DEBILIDAD DE M.M. PROXIMALES DE LAS EXTREMIDADES Y DE LOS FLEXORES DEL CUELLO  DEBILIDAD Y PARALISIS DE M.M. RESPIRATORIOS.</a:t>
            </a:r>
            <a:r>
              <a:rPr lang="es-MX" sz="2400" smtClean="0">
                <a:solidFill>
                  <a:schemeClr val="tx2"/>
                </a:solidFill>
              </a:rPr>
              <a:t> </a:t>
            </a:r>
          </a:p>
          <a:p>
            <a:pPr algn="just" eaLnBrk="1" hangingPunct="1">
              <a:lnSpc>
                <a:spcPct val="80000"/>
              </a:lnSpc>
              <a:buFont typeface="Wingdings" pitchFamily="2" charset="2"/>
              <a:buAutoNum type="arabicPeriod"/>
            </a:pPr>
            <a:endParaRPr lang="es-MX" sz="2400" smtClean="0">
              <a:solidFill>
                <a:schemeClr val="tx2"/>
              </a:solidFill>
            </a:endParaRPr>
          </a:p>
          <a:p>
            <a:pPr eaLnBrk="1" hangingPunct="1">
              <a:lnSpc>
                <a:spcPct val="80000"/>
              </a:lnSpc>
              <a:buFont typeface="Wingdings" pitchFamily="2" charset="2"/>
              <a:buAutoNum type="arabicPeriod"/>
            </a:pPr>
            <a:r>
              <a:rPr lang="es-MX" sz="2800" b="1" smtClean="0">
                <a:solidFill>
                  <a:srgbClr val="FF0066"/>
                </a:solidFill>
              </a:rPr>
              <a:t>PRONÓSTICO:</a:t>
            </a:r>
            <a:r>
              <a:rPr lang="es-MX" sz="2400" b="1" smtClean="0">
                <a:solidFill>
                  <a:srgbClr val="FF0066"/>
                </a:solidFill>
              </a:rPr>
              <a:t> </a:t>
            </a:r>
            <a:r>
              <a:rPr lang="es-MX" sz="2400" b="1" smtClean="0">
                <a:solidFill>
                  <a:srgbClr val="003399"/>
                </a:solidFill>
              </a:rPr>
              <a:t>RECUPERACIÓN EN 5 a 20 DÍAS.</a:t>
            </a:r>
            <a:r>
              <a:rPr lang="es-MX" sz="2400" b="1" smtClean="0">
                <a:solidFill>
                  <a:srgbClr val="FF0066"/>
                </a:solidFill>
              </a:rPr>
              <a:t> </a:t>
            </a:r>
            <a:r>
              <a:rPr lang="es-MX" sz="2400" b="1" smtClean="0">
                <a:solidFill>
                  <a:srgbClr val="003366"/>
                </a:solidFill>
              </a:rPr>
              <a:t>SI EL MANEJO ES ASDECUADO NO QUEDAN SECUELAS.</a:t>
            </a:r>
            <a:endParaRPr lang="es-ES" sz="2400" b="1" smtClean="0">
              <a:solidFill>
                <a:srgbClr val="003366"/>
              </a:solidFill>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71600" y="381000"/>
            <a:ext cx="7772400" cy="685800"/>
          </a:xfrm>
        </p:spPr>
        <p:txBody>
          <a:bodyPr/>
          <a:lstStyle/>
          <a:p>
            <a:pPr eaLnBrk="1" hangingPunct="1">
              <a:lnSpc>
                <a:spcPct val="75000"/>
              </a:lnSpc>
            </a:pPr>
            <a:r>
              <a:rPr lang="es-MX" sz="3200" b="1" smtClean="0">
                <a:solidFill>
                  <a:srgbClr val="CC3300"/>
                </a:solidFill>
              </a:rPr>
              <a:t>  INHIBIDORES DE  COLINESTERASA Y OTRAS ESTERASAS.</a:t>
            </a:r>
          </a:p>
        </p:txBody>
      </p:sp>
      <p:sp>
        <p:nvSpPr>
          <p:cNvPr id="49155" name="Rectangle 3"/>
          <p:cNvSpPr>
            <a:spLocks noGrp="1" noChangeArrowheads="1"/>
          </p:cNvSpPr>
          <p:nvPr>
            <p:ph type="body" idx="1"/>
          </p:nvPr>
        </p:nvSpPr>
        <p:spPr>
          <a:xfrm>
            <a:off x="1295400" y="1219200"/>
            <a:ext cx="7772400" cy="5410200"/>
          </a:xfrm>
        </p:spPr>
        <p:txBody>
          <a:bodyPr/>
          <a:lstStyle/>
          <a:p>
            <a:pPr marL="609600" indent="-609600" algn="ctr" eaLnBrk="1" hangingPunct="1">
              <a:lnSpc>
                <a:spcPct val="75000"/>
              </a:lnSpc>
              <a:buFont typeface="Wingdings" pitchFamily="2" charset="2"/>
              <a:buNone/>
            </a:pPr>
            <a:r>
              <a:rPr lang="es-MX" sz="2800" b="1" smtClean="0">
                <a:solidFill>
                  <a:srgbClr val="003366"/>
                </a:solidFill>
              </a:rPr>
              <a:t>“</a:t>
            </a:r>
            <a:r>
              <a:rPr lang="es-MX" sz="2800" b="1" smtClean="0">
                <a:solidFill>
                  <a:srgbClr val="006600"/>
                </a:solidFill>
              </a:rPr>
              <a:t>ORGANOFOSFORADOS NEUROTÓXICOS”</a:t>
            </a:r>
          </a:p>
          <a:p>
            <a:pPr marL="609600" indent="-609600" algn="ctr" eaLnBrk="1" hangingPunct="1">
              <a:lnSpc>
                <a:spcPct val="90000"/>
              </a:lnSpc>
            </a:pPr>
            <a:r>
              <a:rPr lang="es-MX" sz="2400" b="1" smtClean="0">
                <a:solidFill>
                  <a:srgbClr val="4B16C0"/>
                </a:solidFill>
              </a:rPr>
              <a:t>SINDROME INTERMEDIO Y NEUROPATÍA TARDÍA.</a:t>
            </a:r>
          </a:p>
          <a:p>
            <a:pPr marL="609600" indent="-609600" algn="just" eaLnBrk="1" hangingPunct="1">
              <a:lnSpc>
                <a:spcPct val="75000"/>
              </a:lnSpc>
              <a:buFont typeface="Wingdings" pitchFamily="2" charset="2"/>
              <a:buAutoNum type="alphaLcPeriod"/>
            </a:pPr>
            <a:r>
              <a:rPr lang="es-MX" sz="2000" b="1" smtClean="0">
                <a:solidFill>
                  <a:srgbClr val="FF0066"/>
                </a:solidFill>
              </a:rPr>
              <a:t>Clorpirifos:</a:t>
            </a:r>
            <a:r>
              <a:rPr lang="es-MX" sz="1800" b="1" smtClean="0">
                <a:solidFill>
                  <a:srgbClr val="FF0066"/>
                </a:solidFill>
              </a:rPr>
              <a:t>	</a:t>
            </a:r>
            <a:r>
              <a:rPr lang="es-MX" sz="1800" b="1" smtClean="0">
                <a:solidFill>
                  <a:srgbClr val="003366"/>
                </a:solidFill>
              </a:rPr>
              <a:t>Lorsban,Dursban: </a:t>
            </a:r>
            <a:r>
              <a:rPr lang="es-MX" sz="1600" b="1" smtClean="0">
                <a:solidFill>
                  <a:srgbClr val="003399"/>
                </a:solidFill>
              </a:rPr>
              <a:t>organofosforado-clorado</a:t>
            </a:r>
            <a:r>
              <a:rPr lang="es-MX" sz="1800" b="1" smtClean="0">
                <a:solidFill>
                  <a:srgbClr val="003399"/>
                </a:solidFill>
              </a:rPr>
              <a:t>.</a:t>
            </a:r>
          </a:p>
          <a:p>
            <a:pPr marL="609600" indent="-609600" algn="just" eaLnBrk="1" hangingPunct="1">
              <a:lnSpc>
                <a:spcPct val="75000"/>
              </a:lnSpc>
              <a:buFont typeface="Wingdings" pitchFamily="2" charset="2"/>
              <a:buAutoNum type="alphaLcPeriod"/>
            </a:pPr>
            <a:r>
              <a:rPr lang="es-MX" sz="2000" b="1" smtClean="0">
                <a:solidFill>
                  <a:srgbClr val="FF0066"/>
                </a:solidFill>
              </a:rPr>
              <a:t>Fentión:		</a:t>
            </a:r>
            <a:r>
              <a:rPr lang="es-MX" sz="1800" b="1" smtClean="0">
                <a:solidFill>
                  <a:srgbClr val="003366"/>
                </a:solidFill>
              </a:rPr>
              <a:t>Baytex, Lebacyd: </a:t>
            </a:r>
            <a:r>
              <a:rPr lang="es-MX" sz="1600" b="1" smtClean="0">
                <a:solidFill>
                  <a:srgbClr val="003399"/>
                </a:solidFill>
              </a:rPr>
              <a:t>organofosforado.</a:t>
            </a:r>
          </a:p>
          <a:p>
            <a:pPr marL="609600" indent="-609600" algn="just" eaLnBrk="1" hangingPunct="1">
              <a:lnSpc>
                <a:spcPct val="75000"/>
              </a:lnSpc>
              <a:buFont typeface="Wingdings" pitchFamily="2" charset="2"/>
              <a:buAutoNum type="alphaLcPeriod"/>
            </a:pPr>
            <a:r>
              <a:rPr lang="es-MX" sz="2000" b="1" smtClean="0">
                <a:solidFill>
                  <a:srgbClr val="FF0066"/>
                </a:solidFill>
              </a:rPr>
              <a:t>Formotion:	</a:t>
            </a:r>
            <a:r>
              <a:rPr lang="es-MX" sz="1800" b="1" smtClean="0">
                <a:solidFill>
                  <a:srgbClr val="003366"/>
                </a:solidFill>
              </a:rPr>
              <a:t>Anthio, Aflix: </a:t>
            </a:r>
            <a:r>
              <a:rPr lang="es-MX" sz="1600" b="1" smtClean="0">
                <a:solidFill>
                  <a:srgbClr val="003399"/>
                </a:solidFill>
              </a:rPr>
              <a:t>organofosforado.</a:t>
            </a:r>
          </a:p>
          <a:p>
            <a:pPr marL="609600" indent="-609600" algn="just" eaLnBrk="1" hangingPunct="1">
              <a:lnSpc>
                <a:spcPct val="75000"/>
              </a:lnSpc>
              <a:buFont typeface="Wingdings" pitchFamily="2" charset="2"/>
              <a:buAutoNum type="alphaLcPeriod"/>
            </a:pPr>
            <a:r>
              <a:rPr lang="es-MX" sz="2000" b="1" smtClean="0">
                <a:solidFill>
                  <a:srgbClr val="FF0066"/>
                </a:solidFill>
              </a:rPr>
              <a:t>Leptofos:</a:t>
            </a:r>
            <a:r>
              <a:rPr lang="es-MX" sz="1800" b="1" smtClean="0">
                <a:solidFill>
                  <a:srgbClr val="003366"/>
                </a:solidFill>
              </a:rPr>
              <a:t>		Phosvel, Abar.: </a:t>
            </a:r>
            <a:r>
              <a:rPr lang="es-MX" sz="1600" b="1" smtClean="0">
                <a:solidFill>
                  <a:srgbClr val="003399"/>
                </a:solidFill>
              </a:rPr>
              <a:t>organofosforado-clorado</a:t>
            </a:r>
            <a:r>
              <a:rPr lang="es-MX" sz="1800" b="1" smtClean="0">
                <a:solidFill>
                  <a:srgbClr val="003399"/>
                </a:solidFill>
              </a:rPr>
              <a:t>.</a:t>
            </a:r>
          </a:p>
          <a:p>
            <a:pPr marL="609600" indent="-609600" algn="just" eaLnBrk="1" hangingPunct="1">
              <a:lnSpc>
                <a:spcPct val="75000"/>
              </a:lnSpc>
              <a:buFont typeface="Wingdings" pitchFamily="2" charset="2"/>
              <a:buAutoNum type="alphaLcPeriod"/>
            </a:pPr>
            <a:r>
              <a:rPr lang="es-MX" sz="2000" b="1" smtClean="0">
                <a:solidFill>
                  <a:srgbClr val="FF0066"/>
                </a:solidFill>
              </a:rPr>
              <a:t>Metamidofos:	</a:t>
            </a:r>
            <a:r>
              <a:rPr lang="es-MX" sz="1800" b="1" smtClean="0">
                <a:solidFill>
                  <a:srgbClr val="003366"/>
                </a:solidFill>
              </a:rPr>
              <a:t>Damason, Formutor, Mega, Pillaron, 				Tamaron, M.T.D.: </a:t>
            </a:r>
            <a:r>
              <a:rPr lang="es-MX" sz="1600" b="1" smtClean="0">
                <a:solidFill>
                  <a:srgbClr val="003399"/>
                </a:solidFill>
              </a:rPr>
              <a:t>organofosforado.</a:t>
            </a:r>
          </a:p>
          <a:p>
            <a:pPr marL="609600" indent="-609600" algn="just" eaLnBrk="1" hangingPunct="1">
              <a:lnSpc>
                <a:spcPct val="75000"/>
              </a:lnSpc>
              <a:buFont typeface="Wingdings" pitchFamily="2" charset="2"/>
              <a:buAutoNum type="alphaLcPeriod"/>
            </a:pPr>
            <a:r>
              <a:rPr lang="es-MX" sz="2000" b="1" smtClean="0">
                <a:solidFill>
                  <a:srgbClr val="FF0066"/>
                </a:solidFill>
              </a:rPr>
              <a:t>Metil-Paratión:	</a:t>
            </a:r>
            <a:r>
              <a:rPr lang="es-MX" sz="1800" b="1" smtClean="0">
                <a:solidFill>
                  <a:srgbClr val="003366"/>
                </a:solidFill>
              </a:rPr>
              <a:t>Agrometil, Folidol,Folitox, Inventox,  				Metacide, Pencap M.: </a:t>
            </a:r>
            <a:r>
              <a:rPr lang="es-MX" sz="1600" b="1" smtClean="0">
                <a:solidFill>
                  <a:srgbClr val="003399"/>
                </a:solidFill>
              </a:rPr>
              <a:t>organofosforado.</a:t>
            </a:r>
          </a:p>
          <a:p>
            <a:pPr marL="609600" indent="-609600" algn="just" eaLnBrk="1" hangingPunct="1">
              <a:lnSpc>
                <a:spcPct val="75000"/>
              </a:lnSpc>
              <a:buFont typeface="Wingdings" pitchFamily="2" charset="2"/>
              <a:buAutoNum type="alphaLcPeriod"/>
            </a:pPr>
            <a:r>
              <a:rPr lang="es-MX" sz="2000" b="1" smtClean="0">
                <a:solidFill>
                  <a:srgbClr val="FF0066"/>
                </a:solidFill>
              </a:rPr>
              <a:t>Monocrotofos:	</a:t>
            </a:r>
            <a:r>
              <a:rPr lang="es-MX" sz="1800" b="1" smtClean="0">
                <a:solidFill>
                  <a:srgbClr val="003366"/>
                </a:solidFill>
              </a:rPr>
              <a:t>Azodrin, Crotonox, K-Drin, Monocron, 	      	                      	Nuvacron, Pillardrin. </a:t>
            </a:r>
            <a:r>
              <a:rPr lang="es-MX" sz="1600" b="1" smtClean="0">
                <a:solidFill>
                  <a:srgbClr val="003399"/>
                </a:solidFill>
              </a:rPr>
              <a:t>organofosforado.</a:t>
            </a:r>
          </a:p>
          <a:p>
            <a:pPr marL="609600" indent="-609600" algn="just" eaLnBrk="1" hangingPunct="1">
              <a:lnSpc>
                <a:spcPct val="75000"/>
              </a:lnSpc>
              <a:buFont typeface="Wingdings" pitchFamily="2" charset="2"/>
              <a:buAutoNum type="alphaLcPeriod"/>
            </a:pPr>
            <a:r>
              <a:rPr lang="es-MX" sz="2000" b="1" smtClean="0">
                <a:solidFill>
                  <a:srgbClr val="FF0066"/>
                </a:solidFill>
              </a:rPr>
              <a:t>Naled:	       	</a:t>
            </a:r>
            <a:r>
              <a:rPr lang="es-MX" sz="1800" b="1" smtClean="0">
                <a:solidFill>
                  <a:srgbClr val="003366"/>
                </a:solidFill>
              </a:rPr>
              <a:t>Dibrom, Folimat, Selexone</a:t>
            </a:r>
            <a:r>
              <a:rPr lang="es-MX" sz="1800" b="1" smtClean="0">
                <a:solidFill>
                  <a:srgbClr val="FF0066"/>
                </a:solidFill>
              </a:rPr>
              <a:t>. </a:t>
            </a:r>
            <a:r>
              <a:rPr lang="es-MX" sz="1600" b="1" smtClean="0">
                <a:solidFill>
                  <a:srgbClr val="003399"/>
                </a:solidFill>
              </a:rPr>
              <a:t>organofosforado-	      	                clorado-bromato. </a:t>
            </a:r>
            <a:r>
              <a:rPr lang="es-MX" sz="1600" b="1" smtClean="0">
                <a:solidFill>
                  <a:srgbClr val="006600"/>
                </a:solidFill>
              </a:rPr>
              <a:t>Metabolito: Diclorvos(DDVP)</a:t>
            </a:r>
          </a:p>
          <a:p>
            <a:pPr marL="609600" indent="-609600" algn="just" eaLnBrk="1" hangingPunct="1">
              <a:lnSpc>
                <a:spcPct val="75000"/>
              </a:lnSpc>
              <a:buFont typeface="Wingdings" pitchFamily="2" charset="2"/>
              <a:buAutoNum type="alphaLcPeriod"/>
            </a:pPr>
            <a:r>
              <a:rPr lang="es-MX" sz="2000" b="1" smtClean="0">
                <a:solidFill>
                  <a:srgbClr val="FF0066"/>
                </a:solidFill>
              </a:rPr>
              <a:t>Triclorfon: 	</a:t>
            </a:r>
            <a:r>
              <a:rPr lang="es-MX" sz="1800" b="1" smtClean="0">
                <a:solidFill>
                  <a:srgbClr val="003366"/>
                </a:solidFill>
              </a:rPr>
              <a:t>Danex, Dipterex, Neguvon.Triclorex: 				</a:t>
            </a:r>
            <a:r>
              <a:rPr lang="es-MX" sz="1600" b="1" smtClean="0">
                <a:solidFill>
                  <a:srgbClr val="003399"/>
                </a:solidFill>
              </a:rPr>
              <a:t>organofosforado-clorado.</a:t>
            </a:r>
          </a:p>
          <a:p>
            <a:pPr marL="609600" indent="-609600" algn="just" eaLnBrk="1" hangingPunct="1">
              <a:lnSpc>
                <a:spcPct val="75000"/>
              </a:lnSpc>
              <a:buFont typeface="Wingdings" pitchFamily="2" charset="2"/>
              <a:buAutoNum type="alphaLcPeriod"/>
            </a:pPr>
            <a:r>
              <a:rPr lang="es-MX" sz="1600" b="1" smtClean="0">
                <a:solidFill>
                  <a:srgbClr val="006666"/>
                </a:solidFill>
              </a:rPr>
              <a:t>POTENCIAL NEUROPÁTICO. </a:t>
            </a:r>
            <a:r>
              <a:rPr lang="es-MX" sz="1600" b="1" smtClean="0">
                <a:solidFill>
                  <a:srgbClr val="FF0066"/>
                </a:solidFill>
              </a:rPr>
              <a:t>AUN  NO CLARO</a:t>
            </a:r>
            <a:r>
              <a:rPr lang="es-MX" sz="1600" b="1" smtClean="0">
                <a:solidFill>
                  <a:srgbClr val="006666"/>
                </a:solidFill>
              </a:rPr>
              <a:t>   </a:t>
            </a:r>
            <a:r>
              <a:rPr lang="es-MX" sz="1600" b="1" smtClean="0">
                <a:solidFill>
                  <a:srgbClr val="003399"/>
                </a:solidFill>
              </a:rPr>
              <a:t>PARATIÓN (Ethyl-				Paratión). MALATIÓN. </a:t>
            </a:r>
            <a:r>
              <a:rPr lang="es-MX" sz="1800" b="1" smtClean="0">
                <a:solidFill>
                  <a:srgbClr val="003399"/>
                </a:solidFill>
              </a:rPr>
              <a:t>Ometoato(Folimat).</a:t>
            </a:r>
          </a:p>
          <a:p>
            <a:pPr marL="2209800" lvl="4" indent="-381000" algn="just" eaLnBrk="1" hangingPunct="1">
              <a:lnSpc>
                <a:spcPct val="75000"/>
              </a:lnSpc>
              <a:buFont typeface="Wingdings" pitchFamily="2" charset="2"/>
              <a:buNone/>
            </a:pPr>
            <a:r>
              <a:rPr lang="es-MX" sz="1600" b="1" smtClean="0">
                <a:solidFill>
                  <a:srgbClr val="003399"/>
                </a:solidFill>
              </a:rPr>
              <a:t>		</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71600" y="533400"/>
            <a:ext cx="7543800" cy="762000"/>
          </a:xfrm>
        </p:spPr>
        <p:txBody>
          <a:bodyPr/>
          <a:lstStyle/>
          <a:p>
            <a:pPr eaLnBrk="1" hangingPunct="1"/>
            <a:r>
              <a:rPr lang="es-MX" sz="3200" b="1" smtClean="0">
                <a:solidFill>
                  <a:srgbClr val="CC3300"/>
                </a:solidFill>
              </a:rPr>
              <a:t>CLINICA DE  INTOXICACION POR INHIBIDORES DE  COLINESTERASA.</a:t>
            </a:r>
          </a:p>
        </p:txBody>
      </p:sp>
      <p:sp>
        <p:nvSpPr>
          <p:cNvPr id="50179" name="Rectangle 3"/>
          <p:cNvSpPr>
            <a:spLocks noGrp="1" noChangeArrowheads="1"/>
          </p:cNvSpPr>
          <p:nvPr>
            <p:ph type="body" idx="1"/>
          </p:nvPr>
        </p:nvSpPr>
        <p:spPr>
          <a:xfrm>
            <a:off x="1257300" y="1447800"/>
            <a:ext cx="7772400" cy="4648200"/>
          </a:xfrm>
        </p:spPr>
        <p:txBody>
          <a:bodyPr/>
          <a:lstStyle/>
          <a:p>
            <a:pPr marL="609600" indent="-609600" eaLnBrk="1" hangingPunct="1">
              <a:lnSpc>
                <a:spcPct val="90000"/>
              </a:lnSpc>
            </a:pPr>
            <a:r>
              <a:rPr lang="es-MX" sz="3600" b="1" smtClean="0">
                <a:solidFill>
                  <a:srgbClr val="003366"/>
                </a:solidFill>
              </a:rPr>
              <a:t>NEUROTOXICIDAD TARDÍA.</a:t>
            </a:r>
          </a:p>
          <a:p>
            <a:pPr marL="609600" indent="-609600" algn="ctr" eaLnBrk="1" hangingPunct="1">
              <a:lnSpc>
                <a:spcPct val="75000"/>
              </a:lnSpc>
              <a:buFont typeface="Wingdings" pitchFamily="2" charset="2"/>
              <a:buNone/>
            </a:pPr>
            <a:r>
              <a:rPr lang="es-MX" sz="1800" b="1" smtClean="0">
                <a:solidFill>
                  <a:srgbClr val="003366"/>
                </a:solidFill>
              </a:rPr>
              <a:t>“ORGANOFOSFORADOS NEUROTÓXICOS”</a:t>
            </a:r>
          </a:p>
          <a:p>
            <a:pPr marL="609600" indent="-609600" algn="ctr" eaLnBrk="1" hangingPunct="1">
              <a:lnSpc>
                <a:spcPct val="90000"/>
              </a:lnSpc>
              <a:buFont typeface="Wingdings" pitchFamily="2" charset="2"/>
              <a:buNone/>
            </a:pPr>
            <a:r>
              <a:rPr lang="es-MX" sz="1800" b="1" smtClean="0">
                <a:solidFill>
                  <a:srgbClr val="003366"/>
                </a:solidFill>
              </a:rPr>
              <a:t> </a:t>
            </a:r>
          </a:p>
          <a:p>
            <a:pPr marL="609600" indent="-609600" algn="just" eaLnBrk="1" hangingPunct="1">
              <a:lnSpc>
                <a:spcPct val="90000"/>
              </a:lnSpc>
              <a:buFont typeface="Wingdings" pitchFamily="2" charset="2"/>
              <a:buAutoNum type="arabicPeriod"/>
            </a:pPr>
            <a:r>
              <a:rPr lang="es-MX" sz="1800" b="1" smtClean="0">
                <a:solidFill>
                  <a:srgbClr val="FF0066"/>
                </a:solidFill>
              </a:rPr>
              <a:t>INICIO:</a:t>
            </a:r>
            <a:r>
              <a:rPr lang="es-MX" sz="1800" b="1" smtClean="0">
                <a:solidFill>
                  <a:srgbClr val="003366"/>
                </a:solidFill>
              </a:rPr>
              <a:t> 1 a 3 SEMANAS LUEGO DE EXPOSICIÓN, CON O SIN CUADRO DE INTOXICACIÓN AGUDA.</a:t>
            </a:r>
          </a:p>
          <a:p>
            <a:pPr marL="609600" indent="-609600" algn="just" eaLnBrk="1" hangingPunct="1">
              <a:lnSpc>
                <a:spcPct val="90000"/>
              </a:lnSpc>
              <a:buFont typeface="Wingdings" pitchFamily="2" charset="2"/>
              <a:buAutoNum type="arabicPeriod"/>
            </a:pPr>
            <a:r>
              <a:rPr lang="es-MX" sz="1800" b="1" smtClean="0">
                <a:solidFill>
                  <a:srgbClr val="FF0066"/>
                </a:solidFill>
              </a:rPr>
              <a:t>CLÍNICA:</a:t>
            </a:r>
            <a:r>
              <a:rPr lang="es-MX" sz="1800" b="1" smtClean="0">
                <a:solidFill>
                  <a:srgbClr val="003366"/>
                </a:solidFill>
              </a:rPr>
              <a:t> CALAMBRES. SENSACIÓN DE QUEMADURAS. DOLOR SORDO O PUNZANTE SIMETRICO EN PANTORRILLAS, TOBILLOS O PIES. PARESTESIAS EN PIES Y MANOS. DEBILIDAD DE PERONEOS CON CAIDA DEL PIE. DISMINUCIÓN DE LA SENSIBILIDAD AL TACTO, AL DOLOR, A LA TEMPERATURA EN EXTREMIDADES. ATROFIA MUSCULAR.</a:t>
            </a:r>
          </a:p>
          <a:p>
            <a:pPr marL="609600" indent="-609600" algn="just" eaLnBrk="1" hangingPunct="1">
              <a:lnSpc>
                <a:spcPct val="90000"/>
              </a:lnSpc>
              <a:buFont typeface="Wingdings" pitchFamily="2" charset="2"/>
              <a:buAutoNum type="arabicPeriod"/>
            </a:pPr>
            <a:r>
              <a:rPr lang="es-MX" sz="1800" b="1" smtClean="0">
                <a:solidFill>
                  <a:srgbClr val="FF0066"/>
                </a:solidFill>
              </a:rPr>
              <a:t>ROMBERG +.</a:t>
            </a:r>
            <a:r>
              <a:rPr lang="es-MX" sz="1800" b="1" smtClean="0">
                <a:solidFill>
                  <a:srgbClr val="003366"/>
                </a:solidFill>
              </a:rPr>
              <a:t> PERDIDAD DE REFLEJOS AQUILEOS. CONTRACTURA DEL TOBILLO. PARALISIS FINAL DE MIEMBROS INFERIORES PUDIENDO EXTENDERSE A SUPERIORES.</a:t>
            </a:r>
          </a:p>
          <a:p>
            <a:pPr marL="609600" indent="-609600" algn="just" eaLnBrk="1" hangingPunct="1">
              <a:lnSpc>
                <a:spcPct val="90000"/>
              </a:lnSpc>
              <a:buFont typeface="Wingdings" pitchFamily="2" charset="2"/>
              <a:buAutoNum type="arabicPeriod"/>
            </a:pPr>
            <a:r>
              <a:rPr lang="es-MX" sz="1800" b="1" smtClean="0">
                <a:solidFill>
                  <a:srgbClr val="FF0066"/>
                </a:solidFill>
              </a:rPr>
              <a:t>PRONOSTICO:</a:t>
            </a:r>
            <a:r>
              <a:rPr lang="es-MX" sz="1800" b="1" smtClean="0">
                <a:solidFill>
                  <a:srgbClr val="003366"/>
                </a:solidFill>
              </a:rPr>
              <a:t> CON ADECUADO MANEJO RECUPERACIÓN EN 6 a 18 MESES. EN CASOS SEVEROS SUELE QUEDAR SECUELA.</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71600" y="457200"/>
            <a:ext cx="7772400" cy="533400"/>
          </a:xfrm>
        </p:spPr>
        <p:txBody>
          <a:bodyPr/>
          <a:lstStyle/>
          <a:p>
            <a:pPr eaLnBrk="1" hangingPunct="1"/>
            <a:r>
              <a:rPr lang="es-MX" b="1" smtClean="0">
                <a:solidFill>
                  <a:srgbClr val="CC3300"/>
                </a:solidFill>
              </a:rPr>
              <a:t>TRATAMIENTO</a:t>
            </a:r>
          </a:p>
        </p:txBody>
      </p:sp>
      <p:sp>
        <p:nvSpPr>
          <p:cNvPr id="51203" name="Rectangle 3"/>
          <p:cNvSpPr>
            <a:spLocks noGrp="1" noChangeArrowheads="1"/>
          </p:cNvSpPr>
          <p:nvPr>
            <p:ph type="body" idx="1"/>
          </p:nvPr>
        </p:nvSpPr>
        <p:spPr>
          <a:xfrm>
            <a:off x="1257300" y="1066800"/>
            <a:ext cx="7772400" cy="5562600"/>
          </a:xfrm>
        </p:spPr>
        <p:txBody>
          <a:bodyPr/>
          <a:lstStyle/>
          <a:p>
            <a:pPr algn="just" eaLnBrk="1" hangingPunct="1"/>
            <a:r>
              <a:rPr lang="es-MX" sz="3600" b="1" smtClean="0">
                <a:solidFill>
                  <a:srgbClr val="003366"/>
                </a:solidFill>
              </a:rPr>
              <a:t>NO ESPERE RESULTADOS DE LABORATORIO PARA INICIAR TRATAMIENTO DEL INTOXICADO. SOBRE TODO SI LOS DATOS ORIENTAN HACIA LA PRESENCIA DE ORGANOFOSFORADOS Y CARBAMATOS</a:t>
            </a:r>
            <a:endParaRPr lang="es-ES" sz="3600" b="1" smtClean="0">
              <a:solidFill>
                <a:srgbClr val="003366"/>
              </a:solidFill>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71600" y="381000"/>
            <a:ext cx="7772400" cy="533400"/>
          </a:xfrm>
        </p:spPr>
        <p:txBody>
          <a:bodyPr/>
          <a:lstStyle/>
          <a:p>
            <a:pPr eaLnBrk="1" hangingPunct="1"/>
            <a:r>
              <a:rPr lang="es-MX" b="1" smtClean="0">
                <a:solidFill>
                  <a:srgbClr val="CC3300"/>
                </a:solidFill>
              </a:rPr>
              <a:t>TRATAMIENTO</a:t>
            </a:r>
          </a:p>
        </p:txBody>
      </p:sp>
      <p:sp>
        <p:nvSpPr>
          <p:cNvPr id="52227" name="Rectangle 3"/>
          <p:cNvSpPr>
            <a:spLocks noGrp="1" noChangeArrowheads="1"/>
          </p:cNvSpPr>
          <p:nvPr>
            <p:ph type="body" idx="1"/>
          </p:nvPr>
        </p:nvSpPr>
        <p:spPr>
          <a:xfrm>
            <a:off x="1371600" y="1066800"/>
            <a:ext cx="7772400" cy="5562600"/>
          </a:xfrm>
        </p:spPr>
        <p:txBody>
          <a:bodyPr/>
          <a:lstStyle/>
          <a:p>
            <a:pPr marL="609600" indent="-609600" eaLnBrk="1" hangingPunct="1"/>
            <a:r>
              <a:rPr lang="es-MX" sz="4000" b="1" smtClean="0">
                <a:solidFill>
                  <a:srgbClr val="003366"/>
                </a:solidFill>
              </a:rPr>
              <a:t>ELIMINACIÓN DEL TÓXICO</a:t>
            </a:r>
          </a:p>
          <a:p>
            <a:pPr marL="609600" indent="-609600" eaLnBrk="1" hangingPunct="1"/>
            <a:r>
              <a:rPr lang="es-MX" sz="2800" b="1" smtClean="0">
                <a:solidFill>
                  <a:srgbClr val="CC3300"/>
                </a:solidFill>
              </a:rPr>
              <a:t>VÍA INHALATORIA:</a:t>
            </a:r>
          </a:p>
          <a:p>
            <a:pPr marL="609600" indent="-609600" eaLnBrk="1" hangingPunct="1">
              <a:buFont typeface="Wingdings" pitchFamily="2" charset="2"/>
              <a:buNone/>
            </a:pPr>
            <a:r>
              <a:rPr lang="es-MX" sz="1800" b="1" smtClean="0">
                <a:solidFill>
                  <a:srgbClr val="003366"/>
                </a:solidFill>
              </a:rPr>
              <a:t>	</a:t>
            </a:r>
            <a:r>
              <a:rPr lang="es-MX" sz="2000" b="1" smtClean="0">
                <a:solidFill>
                  <a:srgbClr val="003366"/>
                </a:solidFill>
              </a:rPr>
              <a:t>a. RETIRARLO DE LA EXPOSICIÓN A LUGAR 	VENTILADO.</a:t>
            </a:r>
          </a:p>
          <a:p>
            <a:pPr marL="609600" indent="-609600" eaLnBrk="1" hangingPunct="1">
              <a:buFont typeface="Wingdings" pitchFamily="2" charset="2"/>
              <a:buNone/>
            </a:pPr>
            <a:r>
              <a:rPr lang="es-MX" sz="2000" b="1" smtClean="0">
                <a:solidFill>
                  <a:srgbClr val="003366"/>
                </a:solidFill>
              </a:rPr>
              <a:t>	b. OXIGENO.</a:t>
            </a:r>
          </a:p>
          <a:p>
            <a:pPr marL="609600" indent="-609600" eaLnBrk="1" hangingPunct="1"/>
            <a:r>
              <a:rPr lang="es-MX" sz="2800" b="1" smtClean="0">
                <a:solidFill>
                  <a:srgbClr val="CC3300"/>
                </a:solidFill>
              </a:rPr>
              <a:t>VÍA CUTANEA.</a:t>
            </a:r>
          </a:p>
          <a:p>
            <a:pPr marL="609600" indent="-609600" eaLnBrk="1" hangingPunct="1">
              <a:buFont typeface="Wingdings" pitchFamily="2" charset="2"/>
              <a:buNone/>
            </a:pPr>
            <a:r>
              <a:rPr lang="es-MX" sz="1800" b="1" smtClean="0">
                <a:solidFill>
                  <a:srgbClr val="003366"/>
                </a:solidFill>
              </a:rPr>
              <a:t>	</a:t>
            </a:r>
            <a:r>
              <a:rPr lang="es-MX" sz="2000" b="1" smtClean="0">
                <a:solidFill>
                  <a:srgbClr val="003366"/>
                </a:solidFill>
              </a:rPr>
              <a:t>a. QUITAR LA ROPA. LAVAR CABELLO Y PIEL CON AGUA Y 	JABÓN. USAR GUANTES IMPERMEABLES.</a:t>
            </a:r>
          </a:p>
          <a:p>
            <a:pPr marL="609600" indent="-609600" eaLnBrk="1" hangingPunct="1">
              <a:buFont typeface="Wingdings" pitchFamily="2" charset="2"/>
              <a:buNone/>
            </a:pPr>
            <a:r>
              <a:rPr lang="es-MX" sz="2000" b="1" smtClean="0">
                <a:solidFill>
                  <a:srgbClr val="003366"/>
                </a:solidFill>
              </a:rPr>
              <a:t>	b. EN CONTACTO OCULAR, IRRIGAR CON AGUA O SOLUCIÓN 	SALINA ISOTÓNICA A BAJA PRESIÓN DURANTE 15 MINUTOS.</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257300" y="762000"/>
            <a:ext cx="7772400" cy="6096000"/>
          </a:xfrm>
        </p:spPr>
        <p:txBody>
          <a:bodyPr/>
          <a:lstStyle/>
          <a:p>
            <a:pPr algn="just" eaLnBrk="1" hangingPunct="1">
              <a:buFont typeface="Wingdings" pitchFamily="2" charset="2"/>
              <a:buNone/>
            </a:pPr>
            <a:r>
              <a:rPr lang="es-MX" sz="2800" smtClean="0"/>
              <a:t>	</a:t>
            </a:r>
            <a:r>
              <a:rPr lang="es-MX" sz="2400" b="1" smtClean="0">
                <a:solidFill>
                  <a:srgbClr val="003399"/>
                </a:solidFill>
                <a:latin typeface="Arial Black" pitchFamily="34" charset="0"/>
              </a:rPr>
              <a:t>SUSTANCIA O MECLA DE SUSTANCIAS DESTINADAS A PREVENIR, DESTRUIR, O CONTROLAR PLAGAS: </a:t>
            </a:r>
            <a:r>
              <a:rPr lang="es-MX" sz="2400" b="1" smtClean="0">
                <a:solidFill>
                  <a:srgbClr val="003366"/>
                </a:solidFill>
                <a:latin typeface="Arial Black" pitchFamily="34" charset="0"/>
              </a:rPr>
              <a:t>VECTORES DE ENFERMEDADES HUMANAS, DE ANIMALES O PLANTAS NO DESEADAS,</a:t>
            </a:r>
            <a:r>
              <a:rPr lang="es-MX" sz="2400" b="1" smtClean="0">
                <a:solidFill>
                  <a:srgbClr val="003399"/>
                </a:solidFill>
                <a:latin typeface="Arial Black" pitchFamily="34" charset="0"/>
              </a:rPr>
              <a:t> PERJUICIALES O QUE INTERFIEREN  LA : </a:t>
            </a:r>
            <a:r>
              <a:rPr lang="es-MX" sz="2400" b="1" smtClean="0">
                <a:solidFill>
                  <a:srgbClr val="FF0066"/>
                </a:solidFill>
                <a:latin typeface="Arial Black" pitchFamily="34" charset="0"/>
              </a:rPr>
              <a:t>PRODUCCIÓN, ELABORACIÓN, ALMACENAMIENTO, TRANSPORTE,  COMERCIALIZACIÓN DE ALIMENTOS PARA HUMANOS O ANIMALES, MADERA O SUS PRODUCTOS, o QUE PUEDAN ADMINISTRARSE A ANIMALES PARA COMBATIR PLAGAS SOBRE SUS CUERPOS.</a:t>
            </a:r>
            <a:endParaRPr lang="es-ES" sz="2400" b="1" smtClean="0">
              <a:solidFill>
                <a:srgbClr val="FF0066"/>
              </a:solidFill>
              <a:latin typeface="Arial Black" pitchFamily="34" charset="0"/>
            </a:endParaRPr>
          </a:p>
        </p:txBody>
      </p:sp>
      <p:sp>
        <p:nvSpPr>
          <p:cNvPr id="7171" name="Rectangle 3"/>
          <p:cNvSpPr>
            <a:spLocks noGrp="1" noChangeArrowheads="1"/>
          </p:cNvSpPr>
          <p:nvPr>
            <p:ph type="title"/>
          </p:nvPr>
        </p:nvSpPr>
        <p:spPr>
          <a:xfrm>
            <a:off x="1371600" y="76200"/>
            <a:ext cx="7543800" cy="685800"/>
          </a:xfrm>
        </p:spPr>
        <p:txBody>
          <a:bodyPr/>
          <a:lstStyle/>
          <a:p>
            <a:pPr eaLnBrk="1" hangingPunct="1"/>
            <a:r>
              <a:rPr lang="es-MX" sz="5400" b="1" smtClean="0">
                <a:solidFill>
                  <a:srgbClr val="CC3300"/>
                </a:solidFill>
              </a:rPr>
              <a:t>PLAGUICIDAS</a:t>
            </a:r>
            <a:endParaRPr lang="es-ES" sz="5400" b="1" smtClean="0">
              <a:solidFill>
                <a:srgbClr val="CC3300"/>
              </a:solidFill>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00" y="533400"/>
            <a:ext cx="7543800" cy="609600"/>
          </a:xfrm>
        </p:spPr>
        <p:txBody>
          <a:bodyPr/>
          <a:lstStyle/>
          <a:p>
            <a:pPr eaLnBrk="1" hangingPunct="1"/>
            <a:r>
              <a:rPr lang="es-MX" b="1" smtClean="0">
                <a:solidFill>
                  <a:srgbClr val="CC3300"/>
                </a:solidFill>
              </a:rPr>
              <a:t>TRATAMIENTO</a:t>
            </a:r>
          </a:p>
        </p:txBody>
      </p:sp>
      <p:sp>
        <p:nvSpPr>
          <p:cNvPr id="53251" name="Rectangle 3"/>
          <p:cNvSpPr>
            <a:spLocks noGrp="1" noChangeArrowheads="1"/>
          </p:cNvSpPr>
          <p:nvPr>
            <p:ph type="body" idx="1"/>
          </p:nvPr>
        </p:nvSpPr>
        <p:spPr>
          <a:xfrm>
            <a:off x="1257300" y="1295400"/>
            <a:ext cx="7772400" cy="5562600"/>
          </a:xfrm>
        </p:spPr>
        <p:txBody>
          <a:bodyPr/>
          <a:lstStyle/>
          <a:p>
            <a:pPr eaLnBrk="1" hangingPunct="1"/>
            <a:r>
              <a:rPr lang="es-MX" sz="4000" b="1" smtClean="0">
                <a:solidFill>
                  <a:srgbClr val="003366"/>
                </a:solidFill>
              </a:rPr>
              <a:t>ELIMINACIÓN DEL TÓXICO </a:t>
            </a:r>
            <a:r>
              <a:rPr lang="es-MX" sz="1200" b="1" smtClean="0">
                <a:solidFill>
                  <a:srgbClr val="003366"/>
                </a:solidFill>
              </a:rPr>
              <a:t>(2)</a:t>
            </a:r>
            <a:endParaRPr lang="es-MX" sz="2800" b="1" smtClean="0">
              <a:solidFill>
                <a:srgbClr val="003366"/>
              </a:solidFill>
            </a:endParaRPr>
          </a:p>
          <a:p>
            <a:pPr algn="just" eaLnBrk="1" hangingPunct="1"/>
            <a:r>
              <a:rPr lang="es-MX" sz="2800" b="1" smtClean="0">
                <a:solidFill>
                  <a:srgbClr val="CC3300"/>
                </a:solidFill>
              </a:rPr>
              <a:t>VÍA DIGESTIVA</a:t>
            </a:r>
            <a:r>
              <a:rPr lang="es-MX" sz="2800" b="1" smtClean="0">
                <a:solidFill>
                  <a:srgbClr val="003366"/>
                </a:solidFill>
              </a:rPr>
              <a:t>.(1)</a:t>
            </a:r>
          </a:p>
          <a:p>
            <a:pPr algn="just" eaLnBrk="1" hangingPunct="1">
              <a:buFont typeface="Wingdings" pitchFamily="2" charset="2"/>
              <a:buNone/>
            </a:pPr>
            <a:r>
              <a:rPr lang="es-MX" sz="1800" b="1" smtClean="0">
                <a:solidFill>
                  <a:srgbClr val="003366"/>
                </a:solidFill>
              </a:rPr>
              <a:t>	a. </a:t>
            </a:r>
            <a:r>
              <a:rPr lang="es-MX" sz="1800" b="1" smtClean="0">
                <a:solidFill>
                  <a:srgbClr val="FF0066"/>
                </a:solidFill>
              </a:rPr>
              <a:t>EN PTE. CONSCIENTE. CARBÓN ACTIVADO.</a:t>
            </a:r>
          </a:p>
          <a:p>
            <a:pPr algn="just" eaLnBrk="1" hangingPunct="1">
              <a:buFont typeface="Wingdings" pitchFamily="2" charset="2"/>
              <a:buNone/>
            </a:pPr>
            <a:r>
              <a:rPr lang="es-MX" sz="1800" b="1" smtClean="0">
                <a:solidFill>
                  <a:srgbClr val="003366"/>
                </a:solidFill>
              </a:rPr>
              <a:t>		ADULTOS: 1g/kg de peso corporal diluido en 300 ml de agua.</a:t>
            </a:r>
          </a:p>
          <a:p>
            <a:pPr algn="just" eaLnBrk="1" hangingPunct="1">
              <a:buFont typeface="Wingdings" pitchFamily="2" charset="2"/>
              <a:buNone/>
            </a:pPr>
            <a:r>
              <a:rPr lang="es-MX" sz="1800" b="1" smtClean="0">
                <a:solidFill>
                  <a:srgbClr val="003366"/>
                </a:solidFill>
              </a:rPr>
              <a:t>		NIÑOS: 0.5 g/kg de peso corporal diluidos en 100 ml de agua.</a:t>
            </a:r>
          </a:p>
          <a:p>
            <a:pPr algn="just" eaLnBrk="1" hangingPunct="1">
              <a:buFont typeface="Wingdings" pitchFamily="2" charset="2"/>
              <a:buNone/>
            </a:pPr>
            <a:r>
              <a:rPr lang="es-MX" sz="1800" b="1" smtClean="0">
                <a:solidFill>
                  <a:srgbClr val="003366"/>
                </a:solidFill>
              </a:rPr>
              <a:t>	b. </a:t>
            </a:r>
            <a:r>
              <a:rPr lang="es-MX" sz="1800" b="1" smtClean="0">
                <a:solidFill>
                  <a:srgbClr val="FF0066"/>
                </a:solidFill>
              </a:rPr>
              <a:t>LAVADO GÁSTRICO.</a:t>
            </a:r>
            <a:r>
              <a:rPr lang="es-MX" sz="1800" b="1" smtClean="0">
                <a:solidFill>
                  <a:srgbClr val="003366"/>
                </a:solidFill>
              </a:rPr>
              <a:t> </a:t>
            </a:r>
            <a:r>
              <a:rPr lang="es-MX" sz="2000" b="1" smtClean="0">
                <a:solidFill>
                  <a:srgbClr val="003366"/>
                </a:solidFill>
              </a:rPr>
              <a:t>VITAL EN LAS PRIMERAS 4 HORAS LUEGO DE LA INGESTA. SONDA NASOGÁSTRICA LAVAR CON SOL. ISOTONICA, CON SOL. DE BICARBONATO DE SODIO AL 5% O AGUA CORRIENTE LIMPIA HASTA OBTENER LIQUÍDO CLARO. </a:t>
            </a:r>
            <a:r>
              <a:rPr lang="es-MX" sz="2000" b="1" smtClean="0">
                <a:solidFill>
                  <a:srgbClr val="003399"/>
                </a:solidFill>
              </a:rPr>
              <a:t>EN NIÑOS</a:t>
            </a:r>
            <a:r>
              <a:rPr lang="es-MX" sz="2000" b="1" smtClean="0">
                <a:solidFill>
                  <a:srgbClr val="003366"/>
                </a:solidFill>
              </a:rPr>
              <a:t> UTILIZAR 15 ml/kg </a:t>
            </a:r>
            <a:r>
              <a:rPr lang="es-MX" sz="2000" b="1" smtClean="0">
                <a:solidFill>
                  <a:srgbClr val="003399"/>
                </a:solidFill>
              </a:rPr>
              <a:t>y en ADULTO</a:t>
            </a:r>
            <a:r>
              <a:rPr lang="es-MX" sz="2000" b="1" smtClean="0">
                <a:solidFill>
                  <a:srgbClr val="003366"/>
                </a:solidFill>
              </a:rPr>
              <a:t> 200 a 300 ml POR IRRIGACIÓN.</a:t>
            </a:r>
          </a:p>
          <a:p>
            <a:pPr algn="just" eaLnBrk="1" hangingPunct="1">
              <a:buFont typeface="Wingdings" pitchFamily="2" charset="2"/>
              <a:buNone/>
            </a:pPr>
            <a:r>
              <a:rPr lang="es-MX" sz="1800" b="1" smtClean="0">
                <a:solidFill>
                  <a:srgbClr val="003366"/>
                </a:solidFill>
              </a:rPr>
              <a:t>	</a:t>
            </a:r>
            <a:r>
              <a:rPr lang="es-MX" sz="2000" b="1" smtClean="0">
                <a:solidFill>
                  <a:srgbClr val="003366"/>
                </a:solidFill>
              </a:rPr>
              <a:t>SI EL TÓXICO INGERIDO CONTIENE ALGUN DERIVADO HIDROCARBURO EXTREMAR MEDIDAS PARA EVITAR NEUMONITIS QUÍMICA.</a:t>
            </a:r>
            <a:endParaRPr lang="es-MX" sz="2000" smtClean="0">
              <a:solidFill>
                <a:schemeClr val="tx2"/>
              </a:solidFill>
            </a:endParaRP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71600" y="533400"/>
            <a:ext cx="7543800" cy="762000"/>
          </a:xfrm>
        </p:spPr>
        <p:txBody>
          <a:bodyPr/>
          <a:lstStyle/>
          <a:p>
            <a:pPr eaLnBrk="1" hangingPunct="1"/>
            <a:r>
              <a:rPr lang="es-MX" b="1" smtClean="0">
                <a:solidFill>
                  <a:srgbClr val="CC3300"/>
                </a:solidFill>
              </a:rPr>
              <a:t>TRATAMIENTO</a:t>
            </a:r>
          </a:p>
        </p:txBody>
      </p:sp>
      <p:sp>
        <p:nvSpPr>
          <p:cNvPr id="54275" name="Rectangle 3"/>
          <p:cNvSpPr>
            <a:spLocks noGrp="1" noChangeArrowheads="1"/>
          </p:cNvSpPr>
          <p:nvPr>
            <p:ph type="body" idx="1"/>
          </p:nvPr>
        </p:nvSpPr>
        <p:spPr>
          <a:xfrm>
            <a:off x="1257300" y="1295400"/>
            <a:ext cx="7772400" cy="4724400"/>
          </a:xfrm>
        </p:spPr>
        <p:txBody>
          <a:bodyPr/>
          <a:lstStyle/>
          <a:p>
            <a:pPr marL="609600" indent="-609600" eaLnBrk="1" hangingPunct="1"/>
            <a:r>
              <a:rPr lang="es-MX" sz="4000" b="1" smtClean="0">
                <a:solidFill>
                  <a:srgbClr val="003366"/>
                </a:solidFill>
              </a:rPr>
              <a:t>ELIMINACIÓN DEL TÓXICO </a:t>
            </a:r>
            <a:r>
              <a:rPr lang="es-MX" sz="1400" b="1" smtClean="0">
                <a:solidFill>
                  <a:srgbClr val="003366"/>
                </a:solidFill>
              </a:rPr>
              <a:t>(3)</a:t>
            </a:r>
          </a:p>
          <a:p>
            <a:pPr marL="609600" indent="-609600" algn="just" eaLnBrk="1" hangingPunct="1"/>
            <a:r>
              <a:rPr lang="es-MX" sz="2800" b="1" smtClean="0">
                <a:solidFill>
                  <a:srgbClr val="003366"/>
                </a:solidFill>
              </a:rPr>
              <a:t>VÍA DIGESTIVA</a:t>
            </a:r>
            <a:r>
              <a:rPr lang="es-MX" sz="1400" b="1" smtClean="0">
                <a:solidFill>
                  <a:srgbClr val="003366"/>
                </a:solidFill>
              </a:rPr>
              <a:t>.(2)</a:t>
            </a:r>
          </a:p>
          <a:p>
            <a:pPr marL="609600" indent="-609600" algn="just" eaLnBrk="1" hangingPunct="1"/>
            <a:r>
              <a:rPr lang="es-MX" sz="1800" b="1" smtClean="0">
                <a:solidFill>
                  <a:srgbClr val="FF0066"/>
                </a:solidFill>
              </a:rPr>
              <a:t>CATARTICOS:</a:t>
            </a:r>
            <a:r>
              <a:rPr lang="es-MX" sz="1400" b="1" smtClean="0">
                <a:solidFill>
                  <a:srgbClr val="003366"/>
                </a:solidFill>
              </a:rPr>
              <a:t> </a:t>
            </a:r>
            <a:r>
              <a:rPr lang="es-MX" sz="1600" b="1" smtClean="0">
                <a:solidFill>
                  <a:srgbClr val="003366"/>
                </a:solidFill>
              </a:rPr>
              <a:t>PARA ELIMINAR EL CARBÓN ACTIVADO (SI EL PACIENTE NO PRESENTA DIARREA).</a:t>
            </a:r>
          </a:p>
          <a:p>
            <a:pPr marL="609600" indent="-609600" algn="just" eaLnBrk="1" hangingPunct="1">
              <a:buFont typeface="Wingdings" pitchFamily="2" charset="2"/>
              <a:buAutoNum type="arabicPeriod"/>
            </a:pPr>
            <a:r>
              <a:rPr lang="es-MX" sz="1600" b="1" smtClean="0">
                <a:solidFill>
                  <a:schemeClr val="hlink"/>
                </a:solidFill>
              </a:rPr>
              <a:t>SULFATO de Mg o de Na </a:t>
            </a:r>
            <a:r>
              <a:rPr lang="es-MX" sz="1600" b="1" smtClean="0">
                <a:solidFill>
                  <a:srgbClr val="4B16C0"/>
                </a:solidFill>
              </a:rPr>
              <a:t>(OJO CON LA FUNCIÓN RENAL Y CARDIACA):                                                                                         ADULTOS Y MAYORES DE 12 AÑOS DE EDAD : </a:t>
            </a:r>
            <a:r>
              <a:rPr lang="es-MX" sz="1600" b="1" smtClean="0">
                <a:solidFill>
                  <a:schemeClr val="hlink"/>
                </a:solidFill>
              </a:rPr>
              <a:t>20 a 30 g.</a:t>
            </a:r>
            <a:r>
              <a:rPr lang="es-MX" sz="1600" b="1" smtClean="0">
                <a:solidFill>
                  <a:srgbClr val="4B16C0"/>
                </a:solidFill>
              </a:rPr>
              <a:t>                                  NIÑOS  MENORES DE 12 AÑOS: </a:t>
            </a:r>
            <a:r>
              <a:rPr lang="es-MX" sz="1600" b="1" smtClean="0">
                <a:solidFill>
                  <a:schemeClr val="hlink"/>
                </a:solidFill>
              </a:rPr>
              <a:t>250 mg/kg DE PESO CORPORAL</a:t>
            </a:r>
            <a:r>
              <a:rPr lang="es-MX" sz="1600" b="1" smtClean="0">
                <a:solidFill>
                  <a:srgbClr val="4B16C0"/>
                </a:solidFill>
              </a:rPr>
              <a:t>.                             </a:t>
            </a:r>
          </a:p>
          <a:p>
            <a:pPr marL="609600" indent="-609600" eaLnBrk="1" hangingPunct="1">
              <a:buFont typeface="Wingdings" pitchFamily="2" charset="2"/>
              <a:buAutoNum type="arabicPeriod"/>
            </a:pPr>
            <a:r>
              <a:rPr lang="es-MX" sz="1600" b="1" smtClean="0">
                <a:solidFill>
                  <a:schemeClr val="hlink"/>
                </a:solidFill>
              </a:rPr>
              <a:t>SORBITOL: </a:t>
            </a:r>
            <a:r>
              <a:rPr lang="es-MX" sz="1600" b="1" smtClean="0">
                <a:solidFill>
                  <a:srgbClr val="4B16C0"/>
                </a:solidFill>
              </a:rPr>
              <a:t>ADULTOS Y MAYORES DE 12 AÑOS DE EDAD</a:t>
            </a:r>
            <a:r>
              <a:rPr lang="es-MX" sz="1600" b="1" smtClean="0">
                <a:solidFill>
                  <a:schemeClr val="hlink"/>
                </a:solidFill>
              </a:rPr>
              <a:t> 1g/kg DE PESO CORPORAL.                                                                                    </a:t>
            </a:r>
            <a:r>
              <a:rPr lang="es-MX" sz="1600" b="1" smtClean="0">
                <a:solidFill>
                  <a:srgbClr val="4B16C0"/>
                </a:solidFill>
              </a:rPr>
              <a:t>MENORES DE 12 AÑOS</a:t>
            </a:r>
            <a:r>
              <a:rPr lang="es-MX" sz="1600" b="1" smtClean="0">
                <a:solidFill>
                  <a:schemeClr val="hlink"/>
                </a:solidFill>
              </a:rPr>
              <a:t>: 05 g/kg DE PESO CORPORAL.</a:t>
            </a:r>
          </a:p>
          <a:p>
            <a:pPr marL="609600" indent="-609600" algn="just" eaLnBrk="1" hangingPunct="1">
              <a:buFont typeface="Wingdings" pitchFamily="2" charset="2"/>
              <a:buAutoNum type="arabicPeriod"/>
            </a:pPr>
            <a:r>
              <a:rPr lang="es-MX" sz="1600" b="1" smtClean="0">
                <a:solidFill>
                  <a:schemeClr val="hlink"/>
                </a:solidFill>
              </a:rPr>
              <a:t>MANITOL 3 a 4 ml/kg de PESO CORPORAL.</a:t>
            </a:r>
          </a:p>
          <a:p>
            <a:pPr marL="609600" indent="-609600" algn="just" eaLnBrk="1" hangingPunct="1">
              <a:buFont typeface="Wingdings" pitchFamily="2" charset="2"/>
              <a:buAutoNum type="arabicPeriod"/>
            </a:pPr>
            <a:r>
              <a:rPr lang="es-MX" sz="1600" b="1" smtClean="0">
                <a:solidFill>
                  <a:srgbClr val="FF0066"/>
                </a:solidFill>
              </a:rPr>
              <a:t>SI NO HAY CARBON ACTIVADO PROVOCAR EL VOMITO POR MANIOBRAS MECANICAS O CON JARABAE DE IPECACUANA.</a:t>
            </a:r>
          </a:p>
          <a:p>
            <a:pPr marL="609600" indent="-609600" algn="just" eaLnBrk="1" hangingPunct="1">
              <a:buFont typeface="Wingdings" pitchFamily="2" charset="2"/>
              <a:buAutoNum type="arabicPeriod"/>
            </a:pPr>
            <a:endParaRPr lang="es-MX" sz="1600" b="1" smtClean="0">
              <a:solidFill>
                <a:srgbClr val="FF0066"/>
              </a:solidFill>
            </a:endParaRPr>
          </a:p>
          <a:p>
            <a:pPr marL="609600" indent="-609600" algn="just" eaLnBrk="1" hangingPunct="1">
              <a:buFont typeface="Wingdings" pitchFamily="2" charset="2"/>
              <a:buAutoNum type="arabicPeriod"/>
            </a:pPr>
            <a:endParaRPr lang="es-MX" sz="1600" b="1" smtClean="0">
              <a:solidFill>
                <a:srgbClr val="4B16C0"/>
              </a:solidFill>
            </a:endParaRPr>
          </a:p>
          <a:p>
            <a:pPr marL="609600" indent="-609600" algn="just" eaLnBrk="1" hangingPunct="1">
              <a:buFont typeface="Wingdings" pitchFamily="2" charset="2"/>
              <a:buAutoNum type="arabicPeriod"/>
            </a:pPr>
            <a:endParaRPr lang="es-MX" sz="1600" b="1" smtClean="0">
              <a:solidFill>
                <a:srgbClr val="4B16C0"/>
              </a:solidFill>
            </a:endParaRPr>
          </a:p>
          <a:p>
            <a:pPr marL="609600" indent="-609600" algn="just" eaLnBrk="1" hangingPunct="1">
              <a:buFont typeface="Wingdings" pitchFamily="2" charset="2"/>
              <a:buAutoNum type="arabicPeriod"/>
            </a:pPr>
            <a:endParaRPr lang="es-MX" sz="1600" b="1" smtClean="0">
              <a:solidFill>
                <a:srgbClr val="4B16C0"/>
              </a:solidFill>
            </a:endParaRPr>
          </a:p>
          <a:p>
            <a:pPr marL="609600" indent="-609600" eaLnBrk="1" hangingPunct="1"/>
            <a:endParaRPr lang="es-MX" sz="1600" b="1" smtClean="0">
              <a:solidFill>
                <a:srgbClr val="4B16C0"/>
              </a:solidFill>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71600" y="533400"/>
            <a:ext cx="7543800" cy="533400"/>
          </a:xfrm>
        </p:spPr>
        <p:txBody>
          <a:bodyPr/>
          <a:lstStyle/>
          <a:p>
            <a:pPr eaLnBrk="1" hangingPunct="1"/>
            <a:r>
              <a:rPr lang="es-MX" b="1" smtClean="0">
                <a:solidFill>
                  <a:srgbClr val="CC3300"/>
                </a:solidFill>
              </a:rPr>
              <a:t>TRATAMIENTO</a:t>
            </a:r>
          </a:p>
        </p:txBody>
      </p:sp>
      <p:sp>
        <p:nvSpPr>
          <p:cNvPr id="55299" name="Rectangle 3"/>
          <p:cNvSpPr>
            <a:spLocks noGrp="1" noChangeArrowheads="1"/>
          </p:cNvSpPr>
          <p:nvPr>
            <p:ph type="body" idx="1"/>
          </p:nvPr>
        </p:nvSpPr>
        <p:spPr>
          <a:xfrm>
            <a:off x="1257300" y="1295400"/>
            <a:ext cx="7772400" cy="5029200"/>
          </a:xfrm>
        </p:spPr>
        <p:txBody>
          <a:bodyPr/>
          <a:lstStyle/>
          <a:p>
            <a:pPr eaLnBrk="1" hangingPunct="1">
              <a:lnSpc>
                <a:spcPct val="75000"/>
              </a:lnSpc>
            </a:pPr>
            <a:r>
              <a:rPr lang="es-MX" sz="2000" b="1" smtClean="0">
                <a:solidFill>
                  <a:srgbClr val="003366"/>
                </a:solidFill>
              </a:rPr>
              <a:t>ELIMINACIÓN DEL TÓXICO</a:t>
            </a:r>
            <a:r>
              <a:rPr lang="es-MX" sz="3600" b="1" smtClean="0">
                <a:solidFill>
                  <a:srgbClr val="003366"/>
                </a:solidFill>
              </a:rPr>
              <a:t> </a:t>
            </a:r>
            <a:r>
              <a:rPr lang="es-MX" sz="1200" b="1" smtClean="0">
                <a:solidFill>
                  <a:srgbClr val="003366"/>
                </a:solidFill>
              </a:rPr>
              <a:t>(4)</a:t>
            </a:r>
          </a:p>
          <a:p>
            <a:pPr algn="just" eaLnBrk="1" hangingPunct="1">
              <a:lnSpc>
                <a:spcPct val="75000"/>
              </a:lnSpc>
            </a:pPr>
            <a:r>
              <a:rPr lang="es-MX" sz="1800" b="1" smtClean="0">
                <a:solidFill>
                  <a:srgbClr val="003366"/>
                </a:solidFill>
              </a:rPr>
              <a:t>VÍA DIGESTIVA</a:t>
            </a:r>
            <a:r>
              <a:rPr lang="es-MX" sz="1200" b="1" smtClean="0">
                <a:solidFill>
                  <a:srgbClr val="003366"/>
                </a:solidFill>
              </a:rPr>
              <a:t>.(3)</a:t>
            </a:r>
          </a:p>
          <a:p>
            <a:pPr lvl="4" algn="just" eaLnBrk="1" hangingPunct="1">
              <a:lnSpc>
                <a:spcPct val="90000"/>
              </a:lnSpc>
              <a:buFontTx/>
              <a:buNone/>
            </a:pPr>
            <a:r>
              <a:rPr lang="es-MX" sz="1800" b="1" smtClean="0">
                <a:solidFill>
                  <a:srgbClr val="003366"/>
                </a:solidFill>
              </a:rPr>
              <a:t>JARABE DE IPECACUANA “DOSIS”</a:t>
            </a: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endParaRPr lang="es-MX" sz="2000" smtClean="0">
              <a:solidFill>
                <a:schemeClr val="tx2"/>
              </a:solidFill>
            </a:endParaRPr>
          </a:p>
          <a:p>
            <a:pPr eaLnBrk="1" hangingPunct="1">
              <a:lnSpc>
                <a:spcPct val="90000"/>
              </a:lnSpc>
            </a:pPr>
            <a:r>
              <a:rPr lang="es-MX" sz="2000" b="1" smtClean="0">
                <a:solidFill>
                  <a:schemeClr val="tx2"/>
                </a:solidFill>
              </a:rPr>
              <a:t>Si a los 30 minutos no hay vómito repetir dosis y si aún no vomita, realizar  lavado gsstrico.</a:t>
            </a:r>
          </a:p>
          <a:p>
            <a:pPr eaLnBrk="1" hangingPunct="1">
              <a:lnSpc>
                <a:spcPct val="90000"/>
              </a:lnSpc>
            </a:pPr>
            <a:endParaRPr lang="es-MX" sz="2000" b="1" smtClean="0">
              <a:solidFill>
                <a:schemeClr val="tx2"/>
              </a:solidFill>
            </a:endParaRPr>
          </a:p>
        </p:txBody>
      </p:sp>
      <p:graphicFrame>
        <p:nvGraphicFramePr>
          <p:cNvPr id="60420" name="Group 4"/>
          <p:cNvGraphicFramePr>
            <a:graphicFrameLocks noGrp="1"/>
          </p:cNvGraphicFramePr>
          <p:nvPr/>
        </p:nvGraphicFramePr>
        <p:xfrm>
          <a:off x="2057400" y="2438400"/>
          <a:ext cx="6096000" cy="3186113"/>
        </p:xfrm>
        <a:graphic>
          <a:graphicData uri="http://schemas.openxmlformats.org/drawingml/2006/table">
            <a:tbl>
              <a:tblPr/>
              <a:tblGrid>
                <a:gridCol w="2438400"/>
                <a:gridCol w="1295400"/>
                <a:gridCol w="2362200"/>
              </a:tblGrid>
              <a:tr h="5182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FF0066"/>
                          </a:solidFill>
                          <a:effectLst/>
                          <a:latin typeface="Times New Roman" pitchFamily="18" charset="0"/>
                        </a:rPr>
                        <a:t>EDAD    </a:t>
                      </a:r>
                      <a:endParaRPr kumimoji="0" lang="es-ES" sz="2800" b="1" i="0" u="none" strike="noStrike" cap="none" normalizeH="0" baseline="0" smtClean="0">
                        <a:ln>
                          <a:noFill/>
                        </a:ln>
                        <a:solidFill>
                          <a:srgbClr val="FF0066"/>
                        </a:solidFill>
                        <a:effectLst/>
                        <a:latin typeface="Times New Roman" pitchFamily="18"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FF0066"/>
                          </a:solidFill>
                          <a:effectLst/>
                          <a:latin typeface="Times New Roman" pitchFamily="18" charset="0"/>
                        </a:rPr>
                        <a:t>DOSIS</a:t>
                      </a:r>
                      <a:endParaRPr kumimoji="0" lang="es-ES" sz="2800" b="1" i="0" u="none" strike="noStrike" cap="none" normalizeH="0" baseline="0" smtClean="0">
                        <a:ln>
                          <a:noFill/>
                        </a:ln>
                        <a:solidFill>
                          <a:srgbClr val="FF0066"/>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FF0066"/>
                          </a:solidFill>
                          <a:effectLst/>
                          <a:latin typeface="Times New Roman" pitchFamily="18" charset="0"/>
                        </a:rPr>
                        <a:t>FLUIDO</a:t>
                      </a:r>
                      <a:endParaRPr kumimoji="0" lang="es-ES" sz="2800" b="1" i="0" u="none" strike="noStrike" cap="none" normalizeH="0" baseline="0" smtClean="0">
                        <a:ln>
                          <a:noFill/>
                        </a:ln>
                        <a:solidFill>
                          <a:srgbClr val="FF0066"/>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Times New Roman" pitchFamily="18" charset="0"/>
                        </a:rPr>
                        <a:t>6 a 12 meses</a:t>
                      </a:r>
                      <a:endParaRPr kumimoji="0" lang="es-ES" sz="2400" b="1" i="0" u="none" strike="noStrike" cap="none" normalizeH="0" baseline="0" smtClean="0">
                        <a:ln>
                          <a:noFill/>
                        </a:ln>
                        <a:solidFill>
                          <a:srgbClr val="003366"/>
                        </a:solidFill>
                        <a:effectLst/>
                        <a:latin typeface="Times New Roman" pitchFamily="18"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0" i="0" u="none" strike="noStrike" cap="none" normalizeH="0" baseline="0" smtClean="0">
                          <a:ln>
                            <a:noFill/>
                          </a:ln>
                          <a:solidFill>
                            <a:srgbClr val="003399"/>
                          </a:solidFill>
                          <a:effectLst/>
                          <a:latin typeface="Times New Roman" pitchFamily="18" charset="0"/>
                        </a:rPr>
                        <a:t>5 ml</a:t>
                      </a:r>
                      <a:endParaRPr kumimoji="0" lang="es-ES" sz="2800" b="0" i="0" u="none" strike="noStrike" cap="none" normalizeH="0" baseline="0" smtClean="0">
                        <a:ln>
                          <a:noFill/>
                        </a:ln>
                        <a:solidFill>
                          <a:srgbClr val="003399"/>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6600"/>
                          </a:solidFill>
                          <a:effectLst/>
                          <a:latin typeface="Times New Roman" pitchFamily="18" charset="0"/>
                        </a:rPr>
                        <a:t>10 ml/kg</a:t>
                      </a:r>
                      <a:endParaRPr kumimoji="0" lang="es-ES" sz="2800" b="1" i="0" u="none" strike="noStrike" cap="none" normalizeH="0" baseline="0" smtClean="0">
                        <a:ln>
                          <a:noFill/>
                        </a:ln>
                        <a:solidFill>
                          <a:srgbClr val="006600"/>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12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Times New Roman" pitchFamily="18" charset="0"/>
                        </a:rPr>
                        <a:t>13 meses a 5 años</a:t>
                      </a:r>
                      <a:endParaRPr kumimoji="0" lang="es-ES" sz="2400" b="1" i="0" u="none" strike="noStrike" cap="none" normalizeH="0" baseline="0" smtClean="0">
                        <a:ln>
                          <a:noFill/>
                        </a:ln>
                        <a:solidFill>
                          <a:srgbClr val="003366"/>
                        </a:solidFill>
                        <a:effectLst/>
                        <a:latin typeface="Times New Roman" pitchFamily="18"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0" i="0" u="none" strike="noStrike" cap="none" normalizeH="0" baseline="0" smtClean="0">
                          <a:ln>
                            <a:noFill/>
                          </a:ln>
                          <a:solidFill>
                            <a:srgbClr val="003399"/>
                          </a:solidFill>
                          <a:effectLst/>
                          <a:latin typeface="Times New Roman" pitchFamily="18" charset="0"/>
                        </a:rPr>
                        <a:t>7.5 ml</a:t>
                      </a:r>
                      <a:endParaRPr kumimoji="0" lang="es-ES" sz="2800" b="0" i="0" u="none" strike="noStrike" cap="none" normalizeH="0" baseline="0" smtClean="0">
                        <a:ln>
                          <a:noFill/>
                        </a:ln>
                        <a:solidFill>
                          <a:srgbClr val="003399"/>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6600"/>
                          </a:solidFill>
                          <a:effectLst/>
                          <a:latin typeface="Times New Roman" pitchFamily="18" charset="0"/>
                        </a:rPr>
                        <a:t>120 ml/kg</a:t>
                      </a:r>
                      <a:endParaRPr kumimoji="0" lang="es-ES" sz="2800" b="1" i="0" u="none" strike="noStrike" cap="none" normalizeH="0" baseline="0" smtClean="0">
                        <a:ln>
                          <a:noFill/>
                        </a:ln>
                        <a:solidFill>
                          <a:srgbClr val="006600"/>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19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66"/>
                          </a:solidFill>
                          <a:effectLst/>
                          <a:latin typeface="Times New Roman" pitchFamily="18" charset="0"/>
                        </a:rPr>
                        <a:t>6 a 12 años</a:t>
                      </a:r>
                      <a:endParaRPr kumimoji="0" lang="es-ES" sz="2400" b="1" i="0" u="none" strike="noStrike" cap="none" normalizeH="0" baseline="0" smtClean="0">
                        <a:ln>
                          <a:noFill/>
                        </a:ln>
                        <a:solidFill>
                          <a:srgbClr val="003366"/>
                        </a:solidFill>
                        <a:effectLst/>
                        <a:latin typeface="Times New Roman" pitchFamily="18"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0" i="0" u="none" strike="noStrike" cap="none" normalizeH="0" baseline="0" smtClean="0">
                          <a:ln>
                            <a:noFill/>
                          </a:ln>
                          <a:solidFill>
                            <a:srgbClr val="003399"/>
                          </a:solidFill>
                          <a:effectLst/>
                          <a:latin typeface="Times New Roman" pitchFamily="18" charset="0"/>
                        </a:rPr>
                        <a:t>15 ml</a:t>
                      </a:r>
                      <a:endParaRPr kumimoji="0" lang="es-ES" sz="2800" b="0" i="0" u="none" strike="noStrike" cap="none" normalizeH="0" baseline="0" smtClean="0">
                        <a:ln>
                          <a:noFill/>
                        </a:ln>
                        <a:solidFill>
                          <a:srgbClr val="003399"/>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6600"/>
                          </a:solidFill>
                          <a:effectLst/>
                          <a:latin typeface="Times New Roman" pitchFamily="18" charset="0"/>
                        </a:rPr>
                        <a:t>200 a 240 ml</a:t>
                      </a:r>
                      <a:endParaRPr kumimoji="0" lang="es-ES" sz="2800" b="1" i="0" u="none" strike="noStrike" cap="none" normalizeH="0" baseline="0" smtClean="0">
                        <a:ln>
                          <a:noFill/>
                        </a:ln>
                        <a:solidFill>
                          <a:srgbClr val="006600"/>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ES" sz="2400" b="1" i="0" u="none" strike="noStrike" cap="none" normalizeH="0" baseline="0" smtClean="0">
                          <a:ln>
                            <a:noFill/>
                          </a:ln>
                          <a:solidFill>
                            <a:srgbClr val="003366"/>
                          </a:solidFill>
                          <a:effectLst/>
                          <a:latin typeface="Times New Roman" pitchFamily="18" charset="0"/>
                          <a:cs typeface="Arial" charset="0"/>
                        </a:rPr>
                        <a:t>&gt;</a:t>
                      </a:r>
                      <a:r>
                        <a:rPr kumimoji="0" lang="es-MX" sz="2400" b="1" i="0" u="none" strike="noStrike" cap="none" normalizeH="0" baseline="0" smtClean="0">
                          <a:ln>
                            <a:noFill/>
                          </a:ln>
                          <a:solidFill>
                            <a:srgbClr val="003366"/>
                          </a:solidFill>
                          <a:effectLst/>
                          <a:latin typeface="Times New Roman" pitchFamily="18" charset="0"/>
                          <a:cs typeface="Arial" charset="0"/>
                        </a:rPr>
                        <a:t>12 años</a:t>
                      </a:r>
                      <a:endParaRPr kumimoji="0" lang="es-ES" sz="2400" b="1" i="0" u="none" strike="noStrike" cap="none" normalizeH="0" baseline="0" smtClean="0">
                        <a:ln>
                          <a:noFill/>
                        </a:ln>
                        <a:solidFill>
                          <a:srgbClr val="003366"/>
                        </a:solidFill>
                        <a:effectLst/>
                        <a:latin typeface="Times New Roman" pitchFamily="18"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0" i="0" u="none" strike="noStrike" cap="none" normalizeH="0" baseline="0" smtClean="0">
                          <a:ln>
                            <a:noFill/>
                          </a:ln>
                          <a:solidFill>
                            <a:srgbClr val="003399"/>
                          </a:solidFill>
                          <a:effectLst/>
                          <a:latin typeface="Times New Roman" pitchFamily="18" charset="0"/>
                        </a:rPr>
                        <a:t>30 ml.</a:t>
                      </a:r>
                      <a:endParaRPr kumimoji="0" lang="es-ES" sz="2800" b="0" i="0" u="none" strike="noStrike" cap="none" normalizeH="0" baseline="0" smtClean="0">
                        <a:ln>
                          <a:noFill/>
                        </a:ln>
                        <a:solidFill>
                          <a:srgbClr val="003399"/>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800" b="1" i="0" u="none" strike="noStrike" cap="none" normalizeH="0" baseline="0" smtClean="0">
                          <a:ln>
                            <a:noFill/>
                          </a:ln>
                          <a:solidFill>
                            <a:srgbClr val="006600"/>
                          </a:solidFill>
                          <a:effectLst/>
                          <a:latin typeface="Times New Roman" pitchFamily="18" charset="0"/>
                        </a:rPr>
                        <a:t>200 a 300 ml</a:t>
                      </a:r>
                      <a:endParaRPr kumimoji="0" lang="es-ES" sz="2800" b="1" i="0" u="none" strike="noStrike" cap="none" normalizeH="0" baseline="0" smtClean="0">
                        <a:ln>
                          <a:noFill/>
                        </a:ln>
                        <a:solidFill>
                          <a:srgbClr val="006600"/>
                        </a:solidFill>
                        <a:effectLst/>
                        <a:latin typeface="Times New Roman"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s-MX" sz="4800" b="1" smtClean="0">
                <a:solidFill>
                  <a:srgbClr val="CC3300"/>
                </a:solidFill>
              </a:rPr>
              <a:t>PRUEBA DIAGNÓSTICA TERAPEÚTICA</a:t>
            </a:r>
            <a:endParaRPr lang="es-ES" sz="4800" b="1" smtClean="0">
              <a:solidFill>
                <a:srgbClr val="CC3300"/>
              </a:solidFill>
            </a:endParaRPr>
          </a:p>
        </p:txBody>
      </p:sp>
      <p:sp>
        <p:nvSpPr>
          <p:cNvPr id="56323" name="Rectangle 3"/>
          <p:cNvSpPr>
            <a:spLocks noGrp="1" noChangeArrowheads="1"/>
          </p:cNvSpPr>
          <p:nvPr>
            <p:ph type="body" idx="1"/>
          </p:nvPr>
        </p:nvSpPr>
        <p:spPr>
          <a:xfrm>
            <a:off x="1257300" y="1981200"/>
            <a:ext cx="7772400" cy="4648200"/>
          </a:xfrm>
        </p:spPr>
        <p:txBody>
          <a:bodyPr/>
          <a:lstStyle/>
          <a:p>
            <a:pPr marL="609600" indent="-609600" eaLnBrk="1" hangingPunct="1"/>
            <a:r>
              <a:rPr lang="es-MX" sz="4000" b="1" smtClean="0">
                <a:solidFill>
                  <a:srgbClr val="003366"/>
                </a:solidFill>
              </a:rPr>
              <a:t>SULFATO DE ATROPINA</a:t>
            </a:r>
          </a:p>
          <a:p>
            <a:pPr marL="609600" indent="-609600" eaLnBrk="1" hangingPunct="1">
              <a:buFont typeface="Wingdings" pitchFamily="2" charset="2"/>
              <a:buAutoNum type="arabicPeriod"/>
            </a:pPr>
            <a:r>
              <a:rPr lang="es-MX" sz="4000" b="1" smtClean="0">
                <a:solidFill>
                  <a:srgbClr val="003366"/>
                </a:solidFill>
              </a:rPr>
              <a:t>ADULTOS Y NIÑOS </a:t>
            </a:r>
            <a:r>
              <a:rPr lang="es-MX" sz="4000" b="1" smtClean="0">
                <a:solidFill>
                  <a:srgbClr val="003366"/>
                </a:solidFill>
                <a:cs typeface="Arial" charset="0"/>
              </a:rPr>
              <a:t>&gt;</a:t>
            </a:r>
            <a:r>
              <a:rPr lang="es-MX" sz="4000" b="1" smtClean="0">
                <a:solidFill>
                  <a:srgbClr val="003366"/>
                </a:solidFill>
              </a:rPr>
              <a:t>12 </a:t>
            </a:r>
            <a:r>
              <a:rPr lang="es-MX" sz="2800" b="1" smtClean="0">
                <a:solidFill>
                  <a:srgbClr val="003366"/>
                </a:solidFill>
              </a:rPr>
              <a:t>AÑOS:</a:t>
            </a:r>
            <a:r>
              <a:rPr lang="es-MX" sz="4000" b="1" smtClean="0">
                <a:solidFill>
                  <a:srgbClr val="003366"/>
                </a:solidFill>
              </a:rPr>
              <a:t> 1 mg.</a:t>
            </a:r>
          </a:p>
          <a:p>
            <a:pPr marL="609600" indent="-609600" eaLnBrk="1" hangingPunct="1">
              <a:buFont typeface="Wingdings" pitchFamily="2" charset="2"/>
              <a:buAutoNum type="arabicPeriod"/>
            </a:pPr>
            <a:r>
              <a:rPr lang="es-MX" sz="4000" b="1" smtClean="0">
                <a:solidFill>
                  <a:srgbClr val="003366"/>
                </a:solidFill>
              </a:rPr>
              <a:t>NIÑOS  </a:t>
            </a:r>
            <a:r>
              <a:rPr lang="es-MX" sz="4000" b="1" smtClean="0">
                <a:solidFill>
                  <a:srgbClr val="003366"/>
                </a:solidFill>
                <a:cs typeface="Arial" charset="0"/>
              </a:rPr>
              <a:t>&lt;</a:t>
            </a:r>
            <a:r>
              <a:rPr lang="es-MX" sz="4000" b="1" smtClean="0">
                <a:solidFill>
                  <a:srgbClr val="003366"/>
                </a:solidFill>
              </a:rPr>
              <a:t>12 </a:t>
            </a:r>
            <a:r>
              <a:rPr lang="es-MX" sz="2800" b="1" smtClean="0">
                <a:solidFill>
                  <a:srgbClr val="003366"/>
                </a:solidFill>
              </a:rPr>
              <a:t>AÑOS: </a:t>
            </a:r>
            <a:r>
              <a:rPr lang="es-MX" sz="4000" b="1" smtClean="0">
                <a:solidFill>
                  <a:srgbClr val="003366"/>
                </a:solidFill>
              </a:rPr>
              <a:t>0.01 mg/kg.</a:t>
            </a:r>
          </a:p>
          <a:p>
            <a:pPr marL="609600" indent="-609600" eaLnBrk="1" hangingPunct="1"/>
            <a:r>
              <a:rPr lang="es-MX" sz="2800" b="1" smtClean="0">
                <a:solidFill>
                  <a:srgbClr val="FF0066"/>
                </a:solidFill>
              </a:rPr>
              <a:t>RECORDAR:</a:t>
            </a:r>
            <a:r>
              <a:rPr lang="es-MX" sz="2800" b="1" smtClean="0">
                <a:solidFill>
                  <a:srgbClr val="003366"/>
                </a:solidFill>
              </a:rPr>
              <a:t> LA ATROPINA SOLO INHIBE LOS EFECTOS MUSCARÍNICOS. </a:t>
            </a:r>
            <a:endParaRPr lang="es-ES" sz="2800" b="1" smtClean="0">
              <a:solidFill>
                <a:srgbClr val="003366"/>
              </a:solidFill>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71600" y="152400"/>
            <a:ext cx="7391400" cy="990600"/>
          </a:xfrm>
        </p:spPr>
        <p:txBody>
          <a:bodyPr/>
          <a:lstStyle/>
          <a:p>
            <a:pPr eaLnBrk="1" hangingPunct="1"/>
            <a:r>
              <a:rPr lang="es-MX" b="1" smtClean="0">
                <a:solidFill>
                  <a:srgbClr val="CC3300"/>
                </a:solidFill>
              </a:rPr>
              <a:t>ATROPINA “ANTIDOTO”</a:t>
            </a:r>
            <a:br>
              <a:rPr lang="es-MX" b="1" smtClean="0">
                <a:solidFill>
                  <a:srgbClr val="CC3300"/>
                </a:solidFill>
              </a:rPr>
            </a:br>
            <a:r>
              <a:rPr lang="es-MX" sz="2800" b="1" smtClean="0">
                <a:solidFill>
                  <a:schemeClr val="hlink"/>
                </a:solidFill>
              </a:rPr>
              <a:t>PARA O-P Y CARBAMÁTOS</a:t>
            </a:r>
          </a:p>
        </p:txBody>
      </p:sp>
      <p:sp>
        <p:nvSpPr>
          <p:cNvPr id="57347" name="Rectangle 3"/>
          <p:cNvSpPr>
            <a:spLocks noGrp="1" noChangeArrowheads="1"/>
          </p:cNvSpPr>
          <p:nvPr>
            <p:ph type="body" idx="1"/>
          </p:nvPr>
        </p:nvSpPr>
        <p:spPr>
          <a:xfrm>
            <a:off x="1295400" y="1219200"/>
            <a:ext cx="7772400" cy="5638800"/>
          </a:xfrm>
        </p:spPr>
        <p:txBody>
          <a:bodyPr/>
          <a:lstStyle/>
          <a:p>
            <a:pPr marL="609600" indent="-609600" eaLnBrk="1" hangingPunct="1">
              <a:lnSpc>
                <a:spcPct val="90000"/>
              </a:lnSpc>
            </a:pPr>
            <a:r>
              <a:rPr lang="es-MX" sz="2800" b="1" smtClean="0">
                <a:solidFill>
                  <a:srgbClr val="003366"/>
                </a:solidFill>
              </a:rPr>
              <a:t>PARASIMPATICOLÍTICO:</a:t>
            </a:r>
          </a:p>
          <a:p>
            <a:pPr marL="609600" indent="-609600" eaLnBrk="1" hangingPunct="1">
              <a:lnSpc>
                <a:spcPct val="80000"/>
              </a:lnSpc>
              <a:buFont typeface="Wingdings" pitchFamily="2" charset="2"/>
              <a:buAutoNum type="arabicPeriod"/>
            </a:pPr>
            <a:r>
              <a:rPr lang="es-MX" sz="2400" b="1" smtClean="0">
                <a:solidFill>
                  <a:srgbClr val="FF0066"/>
                </a:solidFill>
              </a:rPr>
              <a:t>BLOQUEA  LA ACCIÓN DE LA ACETILCOLINA </a:t>
            </a:r>
            <a:r>
              <a:rPr lang="es-MX" sz="2800" b="1" smtClean="0">
                <a:solidFill>
                  <a:srgbClr val="003366"/>
                </a:solidFill>
              </a:rPr>
              <a:t>SOLO </a:t>
            </a:r>
            <a:r>
              <a:rPr lang="es-MX" sz="2400" b="1" smtClean="0">
                <a:solidFill>
                  <a:schemeClr val="hlink"/>
                </a:solidFill>
              </a:rPr>
              <a:t>EN LOS RECEPTORES MUSCARÍNICOS</a:t>
            </a:r>
          </a:p>
          <a:p>
            <a:pPr marL="609600" indent="-609600" eaLnBrk="1" hangingPunct="1">
              <a:lnSpc>
                <a:spcPct val="80000"/>
              </a:lnSpc>
            </a:pPr>
            <a:r>
              <a:rPr lang="es-MX" sz="2800" b="1" smtClean="0">
                <a:solidFill>
                  <a:srgbClr val="003366"/>
                </a:solidFill>
              </a:rPr>
              <a:t>INDICACIONES:</a:t>
            </a:r>
            <a:r>
              <a:rPr lang="es-MX" smtClean="0"/>
              <a:t> </a:t>
            </a:r>
          </a:p>
          <a:p>
            <a:pPr marL="609600" indent="-609600" eaLnBrk="1" hangingPunct="1">
              <a:lnSpc>
                <a:spcPct val="90000"/>
              </a:lnSpc>
              <a:buFont typeface="Wingdings" pitchFamily="2" charset="2"/>
              <a:buAutoNum type="arabicPeriod"/>
            </a:pPr>
            <a:r>
              <a:rPr lang="es-MX" sz="1600" b="1" smtClean="0">
                <a:solidFill>
                  <a:srgbClr val="FF0066"/>
                </a:solidFill>
              </a:rPr>
              <a:t>SÍNDROMES COLINERGICOS. POR O-P Y CARBAMÁTOS.</a:t>
            </a:r>
          </a:p>
          <a:p>
            <a:pPr marL="609600" indent="-609600" eaLnBrk="1" hangingPunct="1">
              <a:lnSpc>
                <a:spcPct val="90000"/>
              </a:lnSpc>
            </a:pPr>
            <a:r>
              <a:rPr lang="es-MX" sz="2800" b="1" smtClean="0">
                <a:solidFill>
                  <a:srgbClr val="003366"/>
                </a:solidFill>
              </a:rPr>
              <a:t>PRESENTACIÓN:</a:t>
            </a:r>
          </a:p>
          <a:p>
            <a:pPr marL="609600" indent="-609600" eaLnBrk="1" hangingPunct="1">
              <a:lnSpc>
                <a:spcPct val="90000"/>
              </a:lnSpc>
              <a:buFont typeface="Wingdings" pitchFamily="2" charset="2"/>
              <a:buAutoNum type="arabicPeriod"/>
            </a:pPr>
            <a:r>
              <a:rPr lang="es-MX" sz="1800" b="1" smtClean="0">
                <a:solidFill>
                  <a:srgbClr val="FF0066"/>
                </a:solidFill>
              </a:rPr>
              <a:t>AMPOLLAS DE 0,5 , 1, y 2 mg.</a:t>
            </a:r>
          </a:p>
          <a:p>
            <a:pPr marL="609600" indent="-609600" eaLnBrk="1" hangingPunct="1">
              <a:lnSpc>
                <a:spcPct val="90000"/>
              </a:lnSpc>
            </a:pPr>
            <a:r>
              <a:rPr lang="es-MX" sz="2800" b="1" smtClean="0">
                <a:solidFill>
                  <a:srgbClr val="003366"/>
                </a:solidFill>
              </a:rPr>
              <a:t>DOSIS Y VÍAS DE ADMINISTRACIÓN: </a:t>
            </a:r>
            <a:r>
              <a:rPr lang="es-MX" sz="2400" b="1" smtClean="0">
                <a:solidFill>
                  <a:srgbClr val="4B16C0"/>
                </a:solidFill>
              </a:rPr>
              <a:t>I.V.:</a:t>
            </a:r>
          </a:p>
          <a:p>
            <a:pPr marL="609600" indent="-609600" eaLnBrk="1" hangingPunct="1">
              <a:lnSpc>
                <a:spcPct val="90000"/>
              </a:lnSpc>
            </a:pPr>
            <a:r>
              <a:rPr lang="es-MX" sz="1800" b="1" smtClean="0">
                <a:solidFill>
                  <a:srgbClr val="FF0066"/>
                </a:solidFill>
              </a:rPr>
              <a:t>ADULTOS Y NIÑOS </a:t>
            </a:r>
            <a:r>
              <a:rPr lang="es-MX" sz="1800" b="1" smtClean="0">
                <a:solidFill>
                  <a:srgbClr val="FF0066"/>
                </a:solidFill>
                <a:cs typeface="Arial" charset="0"/>
              </a:rPr>
              <a:t>&gt;</a:t>
            </a:r>
            <a:r>
              <a:rPr lang="es-MX" sz="1800" b="1" smtClean="0">
                <a:solidFill>
                  <a:srgbClr val="FF0066"/>
                </a:solidFill>
              </a:rPr>
              <a:t>12 AÑOS:		  1-5 mg/dosis.</a:t>
            </a:r>
          </a:p>
          <a:p>
            <a:pPr marL="609600" indent="-609600" eaLnBrk="1" hangingPunct="1">
              <a:lnSpc>
                <a:spcPct val="90000"/>
              </a:lnSpc>
            </a:pPr>
            <a:r>
              <a:rPr lang="es-MX" sz="1800" b="1" smtClean="0">
                <a:solidFill>
                  <a:srgbClr val="FF0066"/>
                </a:solidFill>
              </a:rPr>
              <a:t>NIÑOS </a:t>
            </a:r>
            <a:r>
              <a:rPr lang="es-MX" sz="1800" b="1" smtClean="0">
                <a:solidFill>
                  <a:srgbClr val="FF0066"/>
                </a:solidFill>
                <a:cs typeface="Arial" charset="0"/>
              </a:rPr>
              <a:t>&lt;</a:t>
            </a:r>
            <a:r>
              <a:rPr lang="es-MX" sz="1800" b="1" smtClean="0">
                <a:solidFill>
                  <a:srgbClr val="FF0066"/>
                </a:solidFill>
              </a:rPr>
              <a:t>12 AÑOS: 	        0,01-0,05 mg. /kg de peso corporal.</a:t>
            </a:r>
          </a:p>
          <a:p>
            <a:pPr marL="609600" indent="-609600" eaLnBrk="1" hangingPunct="1">
              <a:lnSpc>
                <a:spcPct val="90000"/>
              </a:lnSpc>
            </a:pPr>
            <a:r>
              <a:rPr lang="es-MX" sz="1600" b="1" smtClean="0">
                <a:solidFill>
                  <a:srgbClr val="4B16C0"/>
                </a:solidFill>
              </a:rPr>
              <a:t>CADA 5 a 10 a 15  MINUTOS HASTA ATROPINIZAR:</a:t>
            </a:r>
            <a:endParaRPr lang="es-MX" sz="1800" b="1" smtClean="0">
              <a:solidFill>
                <a:srgbClr val="4B16C0"/>
              </a:solidFill>
            </a:endParaRPr>
          </a:p>
          <a:p>
            <a:pPr marL="609600" indent="-609600" eaLnBrk="1" hangingPunct="1">
              <a:lnSpc>
                <a:spcPct val="90000"/>
              </a:lnSpc>
            </a:pPr>
            <a:r>
              <a:rPr lang="es-MX" sz="1800" b="1" smtClean="0">
                <a:solidFill>
                  <a:srgbClr val="FF0066"/>
                </a:solidFill>
              </a:rPr>
              <a:t>EN PTES. </a:t>
            </a:r>
            <a:r>
              <a:rPr lang="es-MX" sz="1600" b="1" smtClean="0">
                <a:solidFill>
                  <a:srgbClr val="FF0066"/>
                </a:solidFill>
              </a:rPr>
              <a:t>INCOSNCIENTES O CONVULSIONES:</a:t>
            </a:r>
            <a:r>
              <a:rPr lang="es-MX" sz="1800" b="1" smtClean="0">
                <a:solidFill>
                  <a:srgbClr val="FF0066"/>
                </a:solidFill>
              </a:rPr>
              <a:t> 2 a 8 mg c/15 min.</a:t>
            </a:r>
          </a:p>
          <a:p>
            <a:pPr marL="609600" indent="-609600" eaLnBrk="1" hangingPunct="1">
              <a:lnSpc>
                <a:spcPct val="90000"/>
              </a:lnSpc>
            </a:pPr>
            <a:r>
              <a:rPr lang="es-MX" sz="1800" b="1" smtClean="0">
                <a:solidFill>
                  <a:schemeClr val="hlink"/>
                </a:solidFill>
              </a:rPr>
              <a:t>ROJO,SECO,TAQUICARDICO Y MIDRIATICO</a:t>
            </a:r>
          </a:p>
          <a:p>
            <a:pPr marL="609600" indent="-609600" eaLnBrk="1" hangingPunct="1">
              <a:lnSpc>
                <a:spcPct val="90000"/>
              </a:lnSpc>
            </a:pPr>
            <a:r>
              <a:rPr lang="es-MX" sz="1800" b="1" smtClean="0">
                <a:solidFill>
                  <a:srgbClr val="003366"/>
                </a:solidFill>
              </a:rPr>
              <a:t>UNA VEZ ATROPINIZADO NO SUSPENDER BRUSCAMENTE EL TTO.  POR FENÓMENO DE REBOTE (REINTOXICACIÓN)</a:t>
            </a:r>
            <a:endParaRPr lang="es-ES" sz="1800" b="1" smtClean="0">
              <a:solidFill>
                <a:srgbClr val="003366"/>
              </a:solidFill>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s-MX" sz="5400" b="1" smtClean="0">
                <a:solidFill>
                  <a:srgbClr val="CC3300"/>
                </a:solidFill>
              </a:rPr>
              <a:t>ATROPINIZACIÓN</a:t>
            </a:r>
          </a:p>
        </p:txBody>
      </p:sp>
      <p:sp>
        <p:nvSpPr>
          <p:cNvPr id="58371" name="Rectangle 3"/>
          <p:cNvSpPr>
            <a:spLocks noGrp="1" noChangeArrowheads="1"/>
          </p:cNvSpPr>
          <p:nvPr>
            <p:ph type="body" idx="1"/>
          </p:nvPr>
        </p:nvSpPr>
        <p:spPr/>
        <p:txBody>
          <a:bodyPr/>
          <a:lstStyle/>
          <a:p>
            <a:pPr eaLnBrk="1" hangingPunct="1">
              <a:lnSpc>
                <a:spcPct val="90000"/>
              </a:lnSpc>
            </a:pPr>
            <a:r>
              <a:rPr lang="es-MX" sz="4400" b="1" smtClean="0">
                <a:solidFill>
                  <a:srgbClr val="003366"/>
                </a:solidFill>
              </a:rPr>
              <a:t>PULSO 140/MINUTO. </a:t>
            </a:r>
            <a:r>
              <a:rPr lang="es-MX" sz="4400" b="1" smtClean="0">
                <a:solidFill>
                  <a:srgbClr val="4B16C0"/>
                </a:solidFill>
              </a:rPr>
              <a:t>TAQUICARDIA.</a:t>
            </a:r>
          </a:p>
          <a:p>
            <a:pPr eaLnBrk="1" hangingPunct="1">
              <a:lnSpc>
                <a:spcPct val="90000"/>
              </a:lnSpc>
            </a:pPr>
            <a:r>
              <a:rPr lang="es-MX" sz="4400" b="1" smtClean="0">
                <a:solidFill>
                  <a:srgbClr val="003366"/>
                </a:solidFill>
              </a:rPr>
              <a:t>PUPILA DILATADA </a:t>
            </a:r>
            <a:r>
              <a:rPr lang="es-MX" sz="4400" b="1" smtClean="0">
                <a:solidFill>
                  <a:srgbClr val="4B16C0"/>
                </a:solidFill>
              </a:rPr>
              <a:t>MIDRIASIS.</a:t>
            </a:r>
          </a:p>
          <a:p>
            <a:pPr eaLnBrk="1" hangingPunct="1">
              <a:lnSpc>
                <a:spcPct val="90000"/>
              </a:lnSpc>
            </a:pPr>
            <a:r>
              <a:rPr lang="es-MX" sz="4400" b="1" smtClean="0">
                <a:solidFill>
                  <a:srgbClr val="003366"/>
                </a:solidFill>
              </a:rPr>
              <a:t>SEQUEDAD DE SECRECIONES.</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s-MX" b="1" smtClean="0">
                <a:solidFill>
                  <a:srgbClr val="CC3300"/>
                </a:solidFill>
              </a:rPr>
              <a:t>TOXICIDAD ATROPÍNICA</a:t>
            </a:r>
          </a:p>
        </p:txBody>
      </p:sp>
      <p:sp>
        <p:nvSpPr>
          <p:cNvPr id="59395" name="Rectangle 3"/>
          <p:cNvSpPr>
            <a:spLocks noGrp="1" noChangeArrowheads="1"/>
          </p:cNvSpPr>
          <p:nvPr>
            <p:ph type="body" idx="1"/>
          </p:nvPr>
        </p:nvSpPr>
        <p:spPr/>
        <p:txBody>
          <a:bodyPr/>
          <a:lstStyle/>
          <a:p>
            <a:pPr eaLnBrk="1" hangingPunct="1">
              <a:lnSpc>
                <a:spcPct val="90000"/>
              </a:lnSpc>
            </a:pPr>
            <a:r>
              <a:rPr lang="es-MX" sz="4000" b="1" smtClean="0">
                <a:solidFill>
                  <a:srgbClr val="003366"/>
                </a:solidFill>
              </a:rPr>
              <a:t>PIEL CALIENTE.</a:t>
            </a:r>
            <a:r>
              <a:rPr lang="es-MX" sz="4000" smtClean="0">
                <a:solidFill>
                  <a:srgbClr val="003366"/>
                </a:solidFill>
              </a:rPr>
              <a:t> </a:t>
            </a:r>
            <a:r>
              <a:rPr lang="es-MX" sz="4000" b="1" smtClean="0">
                <a:solidFill>
                  <a:srgbClr val="4B16C0"/>
                </a:solidFill>
              </a:rPr>
              <a:t>HIPERTERMIA.</a:t>
            </a:r>
          </a:p>
          <a:p>
            <a:pPr eaLnBrk="1" hangingPunct="1">
              <a:lnSpc>
                <a:spcPct val="90000"/>
              </a:lnSpc>
            </a:pPr>
            <a:r>
              <a:rPr lang="es-MX" sz="4000" b="1" smtClean="0">
                <a:solidFill>
                  <a:srgbClr val="003366"/>
                </a:solidFill>
              </a:rPr>
              <a:t>FIBRILACIÓN MUSCULAR. AGITACIÓN PSICOMOTORA</a:t>
            </a:r>
          </a:p>
          <a:p>
            <a:pPr eaLnBrk="1" hangingPunct="1">
              <a:lnSpc>
                <a:spcPct val="90000"/>
              </a:lnSpc>
            </a:pPr>
            <a:r>
              <a:rPr lang="es-MX" sz="4000" b="1" smtClean="0">
                <a:solidFill>
                  <a:srgbClr val="003366"/>
                </a:solidFill>
              </a:rPr>
              <a:t>ARRITMIA.</a:t>
            </a:r>
          </a:p>
          <a:p>
            <a:pPr eaLnBrk="1" hangingPunct="1">
              <a:lnSpc>
                <a:spcPct val="90000"/>
              </a:lnSpc>
            </a:pPr>
            <a:r>
              <a:rPr lang="es-MX" sz="4000" b="1" smtClean="0">
                <a:solidFill>
                  <a:srgbClr val="003366"/>
                </a:solidFill>
              </a:rPr>
              <a:t>DELIRIO.</a:t>
            </a: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371600" y="533400"/>
            <a:ext cx="7543800" cy="762000"/>
          </a:xfrm>
        </p:spPr>
        <p:txBody>
          <a:bodyPr/>
          <a:lstStyle/>
          <a:p>
            <a:pPr eaLnBrk="1" hangingPunct="1">
              <a:lnSpc>
                <a:spcPct val="80000"/>
              </a:lnSpc>
            </a:pPr>
            <a:r>
              <a:rPr lang="es-MX" sz="3600" b="1" smtClean="0">
                <a:solidFill>
                  <a:srgbClr val="FF0066"/>
                </a:solidFill>
              </a:rPr>
              <a:t>OTROS ANTIDOTOS</a:t>
            </a:r>
            <a:r>
              <a:rPr lang="es-MX" sz="3600" b="1" smtClean="0">
                <a:solidFill>
                  <a:srgbClr val="CC3300"/>
                </a:solidFill>
              </a:rPr>
              <a:t> PARA LA INTOXICACIÓN SOLO POR O-P.</a:t>
            </a:r>
          </a:p>
        </p:txBody>
      </p:sp>
      <p:sp>
        <p:nvSpPr>
          <p:cNvPr id="60419" name="Rectangle 3"/>
          <p:cNvSpPr>
            <a:spLocks noGrp="1" noChangeArrowheads="1"/>
          </p:cNvSpPr>
          <p:nvPr>
            <p:ph type="body" idx="1"/>
          </p:nvPr>
        </p:nvSpPr>
        <p:spPr>
          <a:xfrm>
            <a:off x="1295400" y="1371600"/>
            <a:ext cx="7848600" cy="5257800"/>
          </a:xfrm>
        </p:spPr>
        <p:txBody>
          <a:bodyPr/>
          <a:lstStyle/>
          <a:p>
            <a:pPr marL="609600" indent="-609600" eaLnBrk="1" hangingPunct="1"/>
            <a:r>
              <a:rPr lang="es-MX" b="1" smtClean="0">
                <a:solidFill>
                  <a:srgbClr val="FF0066"/>
                </a:solidFill>
              </a:rPr>
              <a:t>OXIMAS</a:t>
            </a:r>
            <a:r>
              <a:rPr lang="es-MX" sz="4400" b="1" smtClean="0">
                <a:solidFill>
                  <a:srgbClr val="FF0066"/>
                </a:solidFill>
              </a:rPr>
              <a:t>:</a:t>
            </a:r>
            <a:r>
              <a:rPr lang="es-MX" sz="4400" smtClean="0">
                <a:solidFill>
                  <a:srgbClr val="003366"/>
                </a:solidFill>
              </a:rPr>
              <a:t> </a:t>
            </a:r>
          </a:p>
          <a:p>
            <a:pPr marL="609600" indent="-609600" eaLnBrk="1" hangingPunct="1"/>
            <a:r>
              <a:rPr lang="es-MX" sz="2800" b="1" smtClean="0">
                <a:solidFill>
                  <a:srgbClr val="4B16C0"/>
                </a:solidFill>
              </a:rPr>
              <a:t>CLORURO DE                  CLORURO DE </a:t>
            </a:r>
          </a:p>
          <a:p>
            <a:pPr marL="609600" indent="-609600" eaLnBrk="1" hangingPunct="1">
              <a:buFont typeface="Wingdings" pitchFamily="2" charset="2"/>
              <a:buNone/>
            </a:pPr>
            <a:r>
              <a:rPr lang="es-MX" sz="2800" b="1" smtClean="0">
                <a:solidFill>
                  <a:srgbClr val="4B16C0"/>
                </a:solidFill>
              </a:rPr>
              <a:t>	PRALIDOXIMA                 OBIDOXIMA</a:t>
            </a:r>
          </a:p>
          <a:p>
            <a:pPr marL="609600" indent="-609600" eaLnBrk="1" hangingPunct="1">
              <a:buFont typeface="Wingdings" pitchFamily="2" charset="2"/>
              <a:buNone/>
            </a:pPr>
            <a:r>
              <a:rPr lang="es-MX" sz="2000" b="1" smtClean="0">
                <a:solidFill>
                  <a:srgbClr val="003366"/>
                </a:solidFill>
              </a:rPr>
              <a:t>				</a:t>
            </a:r>
          </a:p>
          <a:p>
            <a:pPr marL="609600" indent="-609600" eaLnBrk="1" hangingPunct="1">
              <a:buFont typeface="Wingdings" pitchFamily="2" charset="2"/>
              <a:buNone/>
            </a:pPr>
            <a:r>
              <a:rPr lang="es-MX" sz="2400" b="1" smtClean="0">
                <a:solidFill>
                  <a:srgbClr val="003366"/>
                </a:solidFill>
              </a:rPr>
              <a:t>	</a:t>
            </a:r>
            <a:r>
              <a:rPr lang="es-MX" b="1" smtClean="0">
                <a:solidFill>
                  <a:srgbClr val="003366"/>
                </a:solidFill>
              </a:rPr>
              <a:t>PROTOPAM        	  TOXOGONIN</a:t>
            </a:r>
          </a:p>
          <a:p>
            <a:pPr marL="609600" indent="-609600" eaLnBrk="1" hangingPunct="1">
              <a:buFont typeface="Wingdings" pitchFamily="2" charset="2"/>
              <a:buNone/>
            </a:pPr>
            <a:r>
              <a:rPr lang="es-MX" sz="2800" b="1" smtClean="0">
                <a:solidFill>
                  <a:srgbClr val="FF0066"/>
                </a:solidFill>
              </a:rPr>
              <a:t>	</a:t>
            </a:r>
          </a:p>
          <a:p>
            <a:pPr marL="609600" indent="-609600" eaLnBrk="1" hangingPunct="1"/>
            <a:r>
              <a:rPr lang="es-MX" sz="2800" b="1" smtClean="0">
                <a:solidFill>
                  <a:srgbClr val="4B16C0"/>
                </a:solidFill>
              </a:rPr>
              <a:t>MESILATO DE PRALIDOXIMA.</a:t>
            </a:r>
          </a:p>
          <a:p>
            <a:pPr marL="609600" indent="-609600" eaLnBrk="1" hangingPunct="1">
              <a:buFont typeface="Wingdings" pitchFamily="2" charset="2"/>
              <a:buNone/>
            </a:pPr>
            <a:endParaRPr lang="es-MX" sz="2800" b="1" smtClean="0">
              <a:solidFill>
                <a:srgbClr val="4B16C0"/>
              </a:solidFill>
            </a:endParaRPr>
          </a:p>
          <a:p>
            <a:pPr marL="609600" indent="-609600" eaLnBrk="1" hangingPunct="1">
              <a:buFont typeface="Wingdings" pitchFamily="2" charset="2"/>
              <a:buNone/>
            </a:pPr>
            <a:r>
              <a:rPr lang="es-MX" b="1" smtClean="0">
                <a:solidFill>
                  <a:srgbClr val="003366"/>
                </a:solidFill>
              </a:rPr>
              <a:t>	CONTRATHIÓN</a:t>
            </a:r>
          </a:p>
          <a:p>
            <a:pPr marL="609600" indent="-609600" eaLnBrk="1" hangingPunct="1">
              <a:buFont typeface="Wingdings" pitchFamily="2" charset="2"/>
              <a:buNone/>
            </a:pPr>
            <a:endParaRPr lang="es-MX" b="1" smtClean="0">
              <a:solidFill>
                <a:srgbClr val="003366"/>
              </a:solidFill>
            </a:endParaRPr>
          </a:p>
          <a:p>
            <a:pPr marL="609600" indent="-609600" eaLnBrk="1" hangingPunct="1">
              <a:buFont typeface="Wingdings" pitchFamily="2" charset="2"/>
              <a:buNone/>
            </a:pPr>
            <a:endParaRPr lang="es-MX" sz="2400" b="1" smtClean="0">
              <a:solidFill>
                <a:srgbClr val="003366"/>
              </a:solidFill>
            </a:endParaRPr>
          </a:p>
        </p:txBody>
      </p:sp>
      <p:sp>
        <p:nvSpPr>
          <p:cNvPr id="60420" name="AutoShape 4"/>
          <p:cNvSpPr>
            <a:spLocks noChangeArrowheads="1"/>
          </p:cNvSpPr>
          <p:nvPr/>
        </p:nvSpPr>
        <p:spPr bwMode="auto">
          <a:xfrm>
            <a:off x="3505200" y="5105400"/>
            <a:ext cx="304800" cy="533400"/>
          </a:xfrm>
          <a:prstGeom prst="downArrow">
            <a:avLst>
              <a:gd name="adj1" fmla="val 50000"/>
              <a:gd name="adj2" fmla="val 43750"/>
            </a:avLst>
          </a:prstGeom>
          <a:solidFill>
            <a:srgbClr val="008000"/>
          </a:solidFill>
          <a:ln w="9525">
            <a:solidFill>
              <a:schemeClr val="tx1"/>
            </a:solidFill>
            <a:miter lim="800000"/>
            <a:headEnd/>
            <a:tailEnd/>
          </a:ln>
        </p:spPr>
        <p:txBody>
          <a:bodyPr wrap="none" anchor="ctr"/>
          <a:lstStyle/>
          <a:p>
            <a:endParaRPr lang="es-PA"/>
          </a:p>
        </p:txBody>
      </p:sp>
      <p:sp>
        <p:nvSpPr>
          <p:cNvPr id="60421" name="AutoShape 5"/>
          <p:cNvSpPr>
            <a:spLocks noChangeArrowheads="1"/>
          </p:cNvSpPr>
          <p:nvPr/>
        </p:nvSpPr>
        <p:spPr bwMode="auto">
          <a:xfrm>
            <a:off x="7086600" y="3048000"/>
            <a:ext cx="304800" cy="533400"/>
          </a:xfrm>
          <a:prstGeom prst="downArrow">
            <a:avLst>
              <a:gd name="adj1" fmla="val 50000"/>
              <a:gd name="adj2" fmla="val 43750"/>
            </a:avLst>
          </a:prstGeom>
          <a:solidFill>
            <a:srgbClr val="008000"/>
          </a:solidFill>
          <a:ln w="9525">
            <a:solidFill>
              <a:schemeClr val="tx1"/>
            </a:solidFill>
            <a:miter lim="800000"/>
            <a:headEnd/>
            <a:tailEnd/>
          </a:ln>
        </p:spPr>
        <p:txBody>
          <a:bodyPr wrap="none" anchor="ctr"/>
          <a:lstStyle/>
          <a:p>
            <a:endParaRPr lang="es-PA"/>
          </a:p>
        </p:txBody>
      </p:sp>
      <p:sp>
        <p:nvSpPr>
          <p:cNvPr id="60422" name="AutoShape 6"/>
          <p:cNvSpPr>
            <a:spLocks noChangeArrowheads="1"/>
          </p:cNvSpPr>
          <p:nvPr/>
        </p:nvSpPr>
        <p:spPr bwMode="auto">
          <a:xfrm>
            <a:off x="2819400" y="3048000"/>
            <a:ext cx="304800" cy="533400"/>
          </a:xfrm>
          <a:prstGeom prst="downArrow">
            <a:avLst>
              <a:gd name="adj1" fmla="val 50000"/>
              <a:gd name="adj2" fmla="val 43750"/>
            </a:avLst>
          </a:prstGeom>
          <a:solidFill>
            <a:srgbClr val="008000"/>
          </a:solidFill>
          <a:ln w="9525">
            <a:solidFill>
              <a:schemeClr val="tx1"/>
            </a:solidFill>
            <a:miter lim="800000"/>
            <a:headEnd/>
            <a:tailEnd/>
          </a:ln>
        </p:spPr>
        <p:txBody>
          <a:bodyPr wrap="none" anchor="ctr"/>
          <a:lstStyle/>
          <a:p>
            <a:endParaRPr lang="es-PA"/>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s-MX" sz="3600" b="1" smtClean="0">
                <a:solidFill>
                  <a:srgbClr val="CC3300"/>
                </a:solidFill>
              </a:rPr>
              <a:t>OTROS ANTIDOTOS PARA LA INTOXICACIÓN SOLO POR O-P.</a:t>
            </a:r>
          </a:p>
        </p:txBody>
      </p:sp>
      <p:sp>
        <p:nvSpPr>
          <p:cNvPr id="61443" name="Rectangle 3"/>
          <p:cNvSpPr>
            <a:spLocks noGrp="1" noChangeArrowheads="1"/>
          </p:cNvSpPr>
          <p:nvPr>
            <p:ph type="body" idx="1"/>
          </p:nvPr>
        </p:nvSpPr>
        <p:spPr>
          <a:xfrm>
            <a:off x="1257300" y="1981200"/>
            <a:ext cx="7886700" cy="4495800"/>
          </a:xfrm>
        </p:spPr>
        <p:txBody>
          <a:bodyPr/>
          <a:lstStyle/>
          <a:p>
            <a:pPr algn="ctr" eaLnBrk="1" hangingPunct="1">
              <a:lnSpc>
                <a:spcPct val="90000"/>
              </a:lnSpc>
              <a:buFont typeface="Wingdings" pitchFamily="2" charset="2"/>
              <a:buNone/>
            </a:pPr>
            <a:r>
              <a:rPr lang="es-MX" sz="2400" b="1" smtClean="0">
                <a:solidFill>
                  <a:srgbClr val="FF0066"/>
                </a:solidFill>
              </a:rPr>
              <a:t>MEDIR ANTES NIVEL DE COLINESERASA. </a:t>
            </a:r>
            <a:r>
              <a:rPr lang="es-MX" sz="3600" b="1" smtClean="0">
                <a:solidFill>
                  <a:srgbClr val="4B16C0"/>
                </a:solidFill>
              </a:rPr>
              <a:t>PRALIDOXIMA</a:t>
            </a:r>
          </a:p>
          <a:p>
            <a:pPr eaLnBrk="1" hangingPunct="1">
              <a:lnSpc>
                <a:spcPct val="90000"/>
              </a:lnSpc>
              <a:buFont typeface="Wingdings" pitchFamily="2" charset="2"/>
              <a:buNone/>
            </a:pPr>
            <a:r>
              <a:rPr lang="es-MX" sz="2800" b="1" smtClean="0">
                <a:solidFill>
                  <a:srgbClr val="FF0066"/>
                </a:solidFill>
              </a:rPr>
              <a:t>DOSIS:</a:t>
            </a:r>
            <a:r>
              <a:rPr lang="es-MX" sz="2800" b="1" smtClean="0">
                <a:solidFill>
                  <a:srgbClr val="003366"/>
                </a:solidFill>
              </a:rPr>
              <a:t> </a:t>
            </a:r>
          </a:p>
          <a:p>
            <a:pPr algn="just" eaLnBrk="1" hangingPunct="1">
              <a:lnSpc>
                <a:spcPct val="90000"/>
              </a:lnSpc>
              <a:buFont typeface="Wingdings" pitchFamily="2" charset="2"/>
              <a:buNone/>
            </a:pPr>
            <a:r>
              <a:rPr lang="es-MX" sz="2400" b="1" smtClean="0">
                <a:solidFill>
                  <a:srgbClr val="003366"/>
                </a:solidFill>
              </a:rPr>
              <a:t>Adulto y niños </a:t>
            </a:r>
            <a:r>
              <a:rPr lang="es-MX" sz="2400" b="1" smtClean="0">
                <a:solidFill>
                  <a:srgbClr val="003366"/>
                </a:solidFill>
                <a:cs typeface="Arial" charset="0"/>
              </a:rPr>
              <a:t>&gt; de 12 años. 1 a 2 g diluidos en 100 a 200 ml de suero glucosado al 5% o sol isotonica. </a:t>
            </a:r>
          </a:p>
          <a:p>
            <a:pPr algn="just" eaLnBrk="1" hangingPunct="1">
              <a:lnSpc>
                <a:spcPct val="90000"/>
              </a:lnSpc>
              <a:buFont typeface="Wingdings" pitchFamily="2" charset="2"/>
              <a:buNone/>
            </a:pPr>
            <a:r>
              <a:rPr lang="es-MX" sz="2400" b="1" smtClean="0">
                <a:solidFill>
                  <a:srgbClr val="003366"/>
                </a:solidFill>
                <a:cs typeface="Arial" charset="0"/>
              </a:rPr>
              <a:t>( no más de 0.2 g /minuto = 10 a 20 ml/minuto).</a:t>
            </a:r>
          </a:p>
          <a:p>
            <a:pPr algn="just" eaLnBrk="1" hangingPunct="1">
              <a:lnSpc>
                <a:spcPct val="90000"/>
              </a:lnSpc>
              <a:buFont typeface="Wingdings" pitchFamily="2" charset="2"/>
              <a:buNone/>
            </a:pPr>
            <a:r>
              <a:rPr lang="es-MX" sz="2400" b="1" smtClean="0">
                <a:solidFill>
                  <a:srgbClr val="003366"/>
                </a:solidFill>
                <a:cs typeface="Arial" charset="0"/>
              </a:rPr>
              <a:t>Niños &lt; de 12 años: 20 a 40 mg/kg de peso, diluido en sol de 250 ml. De glucosa al 5 %. A razón de 10 ml/kg. Inyectarse muy lentamente en 30 minutos. Vigilar P.A Y RESPIRACIÓN.   </a:t>
            </a:r>
            <a:r>
              <a:rPr lang="es-MX" sz="2400" b="1" smtClean="0">
                <a:solidFill>
                  <a:srgbClr val="FF0066"/>
                </a:solidFill>
                <a:cs typeface="Arial" charset="0"/>
              </a:rPr>
              <a:t>ACTUAN SOLO SOBRE LOS EFECTOS NICOTÍNICOS Y SOBRE EL S.N.C.</a:t>
            </a:r>
            <a:endParaRPr lang="es-MX" sz="2400" b="1" smtClean="0">
              <a:solidFill>
                <a:srgbClr val="FF0066"/>
              </a:solidFill>
            </a:endParaRPr>
          </a:p>
          <a:p>
            <a:pPr eaLnBrk="1" hangingPunct="1">
              <a:lnSpc>
                <a:spcPct val="90000"/>
              </a:lnSpc>
            </a:pPr>
            <a:endParaRPr lang="es-MX" sz="4000" smtClean="0">
              <a:solidFill>
                <a:schemeClr val="tx2"/>
              </a:solidFill>
            </a:endParaRP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71600" y="533400"/>
            <a:ext cx="7543800" cy="762000"/>
          </a:xfrm>
        </p:spPr>
        <p:txBody>
          <a:bodyPr/>
          <a:lstStyle/>
          <a:p>
            <a:pPr eaLnBrk="1" hangingPunct="1"/>
            <a:r>
              <a:rPr lang="es-MX" sz="2400" b="1" smtClean="0">
                <a:solidFill>
                  <a:srgbClr val="CC3300"/>
                </a:solidFill>
              </a:rPr>
              <a:t>TRATAMIENTO GENERAL PARA INTOXICACIONES POR INHIBIDORES DE COLINESTERASA</a:t>
            </a:r>
          </a:p>
        </p:txBody>
      </p:sp>
      <p:sp>
        <p:nvSpPr>
          <p:cNvPr id="62467" name="Rectangle 3"/>
          <p:cNvSpPr>
            <a:spLocks noGrp="1" noChangeArrowheads="1"/>
          </p:cNvSpPr>
          <p:nvPr>
            <p:ph type="body" idx="1"/>
          </p:nvPr>
        </p:nvSpPr>
        <p:spPr>
          <a:xfrm>
            <a:off x="1257300" y="1447800"/>
            <a:ext cx="7772400" cy="5105400"/>
          </a:xfrm>
        </p:spPr>
        <p:txBody>
          <a:bodyPr/>
          <a:lstStyle/>
          <a:p>
            <a:pPr marL="609600" indent="-609600" algn="just" eaLnBrk="1" hangingPunct="1">
              <a:lnSpc>
                <a:spcPct val="90000"/>
              </a:lnSpc>
              <a:buFont typeface="Wingdings" pitchFamily="2" charset="2"/>
              <a:buAutoNum type="arabicPeriod"/>
            </a:pPr>
            <a:r>
              <a:rPr lang="es-MX" sz="2400" b="1" smtClean="0">
                <a:solidFill>
                  <a:srgbClr val="4B16C0"/>
                </a:solidFill>
              </a:rPr>
              <a:t>ELIMINAR ROPA CONTAMINADA. LAVAR PIEL Y CABELLOS CONTAMINADOS.</a:t>
            </a:r>
          </a:p>
          <a:p>
            <a:pPr marL="609600" indent="-609600" algn="just" eaLnBrk="1" hangingPunct="1">
              <a:lnSpc>
                <a:spcPct val="90000"/>
              </a:lnSpc>
              <a:buFont typeface="Wingdings" pitchFamily="2" charset="2"/>
              <a:buAutoNum type="arabicPeriod"/>
            </a:pPr>
            <a:r>
              <a:rPr lang="es-MX" sz="2400" b="1" smtClean="0">
                <a:solidFill>
                  <a:srgbClr val="3A1197"/>
                </a:solidFill>
              </a:rPr>
              <a:t>LAVADO OCULAR DE ADENTRO HACIA FUERA POR 15 MINUTOS SI HUBO CONTACTO.</a:t>
            </a:r>
          </a:p>
          <a:p>
            <a:pPr marL="609600" indent="-609600" algn="just" eaLnBrk="1" hangingPunct="1">
              <a:lnSpc>
                <a:spcPct val="90000"/>
              </a:lnSpc>
              <a:buFont typeface="Wingdings" pitchFamily="2" charset="2"/>
              <a:buAutoNum type="arabicPeriod"/>
            </a:pPr>
            <a:r>
              <a:rPr lang="es-MX" sz="2400" b="1" smtClean="0">
                <a:solidFill>
                  <a:srgbClr val="4B16C0"/>
                </a:solidFill>
              </a:rPr>
              <a:t>MANTENER VÍAS ÁEREAS PERMEABLES.</a:t>
            </a:r>
          </a:p>
          <a:p>
            <a:pPr marL="609600" indent="-609600" algn="just" eaLnBrk="1" hangingPunct="1">
              <a:lnSpc>
                <a:spcPct val="90000"/>
              </a:lnSpc>
              <a:buFont typeface="Wingdings" pitchFamily="2" charset="2"/>
              <a:buAutoNum type="arabicPeriod"/>
            </a:pPr>
            <a:r>
              <a:rPr lang="es-MX" sz="2400" b="1" smtClean="0">
                <a:solidFill>
                  <a:srgbClr val="3A1197"/>
                </a:solidFill>
              </a:rPr>
              <a:t>CANALIZAR VENA. PRN.</a:t>
            </a:r>
          </a:p>
          <a:p>
            <a:pPr marL="609600" indent="-609600" algn="just" eaLnBrk="1" hangingPunct="1">
              <a:lnSpc>
                <a:spcPct val="90000"/>
              </a:lnSpc>
              <a:buFont typeface="Wingdings" pitchFamily="2" charset="2"/>
              <a:buAutoNum type="arabicPeriod"/>
            </a:pPr>
            <a:r>
              <a:rPr lang="es-MX" sz="2400" b="1" smtClean="0">
                <a:solidFill>
                  <a:srgbClr val="4B16C0"/>
                </a:solidFill>
              </a:rPr>
              <a:t>VIGILAR RESPIRACIÓN. SI ESTÁ DEPRIMIDA: 0.2 a  4 a 6 LITROS/MINUTO.</a:t>
            </a:r>
          </a:p>
          <a:p>
            <a:pPr marL="609600" indent="-609600" algn="just" eaLnBrk="1" hangingPunct="1">
              <a:lnSpc>
                <a:spcPct val="90000"/>
              </a:lnSpc>
              <a:buFont typeface="Wingdings" pitchFamily="2" charset="2"/>
              <a:buAutoNum type="arabicPeriod"/>
            </a:pPr>
            <a:r>
              <a:rPr lang="es-MX" sz="2400" b="1" smtClean="0">
                <a:solidFill>
                  <a:srgbClr val="3A1197"/>
                </a:solidFill>
              </a:rPr>
              <a:t>SONDA OROGASTRICA Y LAVADO CON SOL. DE BICARBONATO DE SODIO AL 5 %.</a:t>
            </a:r>
          </a:p>
          <a:p>
            <a:pPr marL="609600" indent="-609600" algn="just" eaLnBrk="1" hangingPunct="1">
              <a:lnSpc>
                <a:spcPct val="90000"/>
              </a:lnSpc>
              <a:buFont typeface="Wingdings" pitchFamily="2" charset="2"/>
              <a:buAutoNum type="arabicPeriod"/>
            </a:pPr>
            <a:r>
              <a:rPr lang="es-MX" sz="2400" b="1" smtClean="0">
                <a:solidFill>
                  <a:srgbClr val="4B16C0"/>
                </a:solidFill>
              </a:rPr>
              <a:t>EVITAR EMESIS EN NIÑOS POR PELIGRO DE REGURGITACIÓN. ADMINISTRAR LÍQUIDOS LENTAMENTE.  </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57300" y="76200"/>
            <a:ext cx="7772400" cy="685800"/>
          </a:xfrm>
        </p:spPr>
        <p:txBody>
          <a:bodyPr/>
          <a:lstStyle/>
          <a:p>
            <a:pPr eaLnBrk="1" hangingPunct="1"/>
            <a:r>
              <a:rPr lang="es-MX" sz="3200" b="1" smtClean="0">
                <a:solidFill>
                  <a:srgbClr val="CC3300"/>
                </a:solidFill>
                <a:latin typeface="Arial Black" pitchFamily="34" charset="0"/>
              </a:rPr>
              <a:t>PLAGUICIDAS</a:t>
            </a:r>
            <a:br>
              <a:rPr lang="es-MX" sz="3200" b="1" smtClean="0">
                <a:solidFill>
                  <a:srgbClr val="CC3300"/>
                </a:solidFill>
                <a:latin typeface="Arial Black" pitchFamily="34" charset="0"/>
              </a:rPr>
            </a:br>
            <a:r>
              <a:rPr lang="es-MX" sz="2400" b="1" smtClean="0">
                <a:solidFill>
                  <a:srgbClr val="003399"/>
                </a:solidFill>
                <a:latin typeface="Arial Black" pitchFamily="34" charset="0"/>
              </a:rPr>
              <a:t>CONTIENEN</a:t>
            </a:r>
          </a:p>
        </p:txBody>
      </p:sp>
      <p:sp>
        <p:nvSpPr>
          <p:cNvPr id="8195" name="Rectangle 3"/>
          <p:cNvSpPr>
            <a:spLocks noGrp="1" noChangeArrowheads="1"/>
          </p:cNvSpPr>
          <p:nvPr>
            <p:ph type="body" idx="1"/>
          </p:nvPr>
        </p:nvSpPr>
        <p:spPr>
          <a:xfrm>
            <a:off x="1257300" y="914400"/>
            <a:ext cx="7772400" cy="4572000"/>
          </a:xfrm>
        </p:spPr>
        <p:txBody>
          <a:bodyPr/>
          <a:lstStyle/>
          <a:p>
            <a:pPr marL="609600" indent="-609600" eaLnBrk="1" hangingPunct="1">
              <a:lnSpc>
                <a:spcPct val="90000"/>
              </a:lnSpc>
            </a:pPr>
            <a:r>
              <a:rPr lang="es-MX" sz="2400" b="1" smtClean="0">
                <a:solidFill>
                  <a:schemeClr val="accent2"/>
                </a:solidFill>
                <a:latin typeface="Arial Black" pitchFamily="34" charset="0"/>
              </a:rPr>
              <a:t>PRINCIPIOS ACTIVOS.</a:t>
            </a:r>
          </a:p>
          <a:p>
            <a:pPr marL="609600" indent="-609600" eaLnBrk="1" hangingPunct="1">
              <a:lnSpc>
                <a:spcPct val="90000"/>
              </a:lnSpc>
            </a:pPr>
            <a:r>
              <a:rPr lang="es-MX" sz="2400" b="1" smtClean="0">
                <a:solidFill>
                  <a:schemeClr val="accent2"/>
                </a:solidFill>
                <a:latin typeface="Arial Black" pitchFamily="34" charset="0"/>
              </a:rPr>
              <a:t>SUSTANCIAS TRANSPORTADORAS.</a:t>
            </a:r>
          </a:p>
          <a:p>
            <a:pPr marL="609600" indent="-609600" eaLnBrk="1" hangingPunct="1">
              <a:lnSpc>
                <a:spcPct val="90000"/>
              </a:lnSpc>
              <a:buFont typeface="Wingdings" pitchFamily="2" charset="2"/>
              <a:buAutoNum type="arabicPeriod"/>
            </a:pPr>
            <a:r>
              <a:rPr lang="es-MX" sz="2400" b="1" smtClean="0">
                <a:solidFill>
                  <a:schemeClr val="folHlink"/>
                </a:solidFill>
                <a:latin typeface="Arial Black" pitchFamily="34" charset="0"/>
              </a:rPr>
              <a:t>AGUA. HIDROCARBUROS,ETC.</a:t>
            </a:r>
          </a:p>
          <a:p>
            <a:pPr marL="609600" indent="-609600" eaLnBrk="1" hangingPunct="1">
              <a:lnSpc>
                <a:spcPct val="90000"/>
              </a:lnSpc>
            </a:pPr>
            <a:r>
              <a:rPr lang="es-MX" sz="2400" b="1" smtClean="0">
                <a:solidFill>
                  <a:schemeClr val="accent2"/>
                </a:solidFill>
                <a:latin typeface="Arial Black" pitchFamily="34" charset="0"/>
              </a:rPr>
              <a:t>ADITIVOS: A VECES MÁS TÓXICO QUE EL PRINCIPIO ACTIVO.</a:t>
            </a:r>
          </a:p>
          <a:p>
            <a:pPr marL="609600" indent="-609600" eaLnBrk="1" hangingPunct="1">
              <a:lnSpc>
                <a:spcPct val="90000"/>
              </a:lnSpc>
              <a:buFont typeface="Wingdings" pitchFamily="2" charset="2"/>
              <a:buAutoNum type="arabicPeriod"/>
            </a:pPr>
            <a:r>
              <a:rPr lang="es-MX" sz="2400" b="1" smtClean="0">
                <a:solidFill>
                  <a:schemeClr val="folHlink"/>
                </a:solidFill>
                <a:latin typeface="Arial Black" pitchFamily="34" charset="0"/>
              </a:rPr>
              <a:t>TETRACLORURO DE CARBONO Y CLOROFORMO: TÓXICOS HEPÁTICOS Y DEL S.N.C.</a:t>
            </a:r>
          </a:p>
          <a:p>
            <a:pPr marL="609600" indent="-609600" eaLnBrk="1" hangingPunct="1">
              <a:lnSpc>
                <a:spcPct val="90000"/>
              </a:lnSpc>
            </a:pPr>
            <a:r>
              <a:rPr lang="es-MX" sz="2400" b="1" smtClean="0">
                <a:solidFill>
                  <a:schemeClr val="accent2"/>
                </a:solidFill>
                <a:latin typeface="Arial Black" pitchFamily="34" charset="0"/>
              </a:rPr>
              <a:t>IMPUREZAS.</a:t>
            </a:r>
          </a:p>
          <a:p>
            <a:pPr marL="609600" indent="-609600" eaLnBrk="1" hangingPunct="1">
              <a:lnSpc>
                <a:spcPct val="90000"/>
              </a:lnSpc>
              <a:buFont typeface="Wingdings" pitchFamily="2" charset="2"/>
              <a:buAutoNum type="arabicPeriod"/>
            </a:pPr>
            <a:r>
              <a:rPr lang="es-MX" sz="2400" b="1" smtClean="0">
                <a:solidFill>
                  <a:schemeClr val="folHlink"/>
                </a:solidFill>
                <a:latin typeface="Arial Black" pitchFamily="34" charset="0"/>
              </a:rPr>
              <a:t>LAS DIOXINAS EN LOS HERBICIDAS CLOROFENOXI (2,3,4 T) CONSIDERADOS TERATOGÉNICOS Y CANCERÍGENOS.</a:t>
            </a:r>
          </a:p>
          <a:p>
            <a:pPr marL="609600" indent="-609600" eaLnBrk="1" hangingPunct="1">
              <a:lnSpc>
                <a:spcPct val="90000"/>
              </a:lnSpc>
              <a:buFont typeface="Wingdings" pitchFamily="2" charset="2"/>
              <a:buAutoNum type="arabicPeriod"/>
            </a:pPr>
            <a:r>
              <a:rPr lang="es-MX" sz="2400" b="1" smtClean="0">
                <a:solidFill>
                  <a:schemeClr val="folHlink"/>
                </a:solidFill>
                <a:latin typeface="Arial Black" pitchFamily="34" charset="0"/>
              </a:rPr>
              <a:t>LA ETILENTIUREA EN LOS FUNGICIDAS DITIOCARBAMATOS.</a:t>
            </a:r>
          </a:p>
          <a:p>
            <a:pPr marL="609600" indent="-609600" eaLnBrk="1" hangingPunct="1">
              <a:lnSpc>
                <a:spcPct val="90000"/>
              </a:lnSpc>
              <a:buFont typeface="Wingdings" pitchFamily="2" charset="2"/>
              <a:buAutoNum type="arabicPeriod"/>
            </a:pPr>
            <a:r>
              <a:rPr lang="es-MX" sz="2400" b="1" smtClean="0">
                <a:solidFill>
                  <a:schemeClr val="folHlink"/>
                </a:solidFill>
                <a:latin typeface="Arial Black" pitchFamily="34" charset="0"/>
              </a:rPr>
              <a:t>EL ISOMALATIÓN EN EL MALATIÓN.</a:t>
            </a:r>
          </a:p>
          <a:p>
            <a:pPr marL="609600" indent="-609600" eaLnBrk="1" hangingPunct="1">
              <a:lnSpc>
                <a:spcPct val="90000"/>
              </a:lnSpc>
              <a:buFont typeface="Wingdings" pitchFamily="2" charset="2"/>
              <a:buAutoNum type="arabicPeriod"/>
            </a:pPr>
            <a:endParaRPr lang="es-MX" sz="2400" b="1" smtClean="0">
              <a:solidFill>
                <a:schemeClr val="folHlink"/>
              </a:solidFill>
              <a:latin typeface="Arial Black" pitchFamily="34" charset="0"/>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533400"/>
            <a:ext cx="7543800" cy="685800"/>
          </a:xfrm>
        </p:spPr>
        <p:txBody>
          <a:bodyPr/>
          <a:lstStyle/>
          <a:p>
            <a:pPr eaLnBrk="1" hangingPunct="1"/>
            <a:r>
              <a:rPr lang="es-MX" sz="2400" b="1" smtClean="0">
                <a:solidFill>
                  <a:srgbClr val="CC3300"/>
                </a:solidFill>
              </a:rPr>
              <a:t>TRATAMIENTO GENERAL PARA INTOXICACIONES POR INHIBIDORES DE COLINESTERASA</a:t>
            </a:r>
            <a:endParaRPr lang="es-ES" sz="2400" b="1" smtClean="0">
              <a:solidFill>
                <a:srgbClr val="CC3300"/>
              </a:solidFill>
            </a:endParaRPr>
          </a:p>
        </p:txBody>
      </p:sp>
      <p:sp>
        <p:nvSpPr>
          <p:cNvPr id="63491" name="Rectangle 3"/>
          <p:cNvSpPr>
            <a:spLocks noGrp="1" noChangeArrowheads="1"/>
          </p:cNvSpPr>
          <p:nvPr>
            <p:ph type="body" idx="1"/>
          </p:nvPr>
        </p:nvSpPr>
        <p:spPr>
          <a:xfrm>
            <a:off x="1257300" y="1447800"/>
            <a:ext cx="7886700" cy="5410200"/>
          </a:xfrm>
        </p:spPr>
        <p:txBody>
          <a:bodyPr/>
          <a:lstStyle/>
          <a:p>
            <a:pPr marL="609600" indent="-609600" algn="just" eaLnBrk="1" hangingPunct="1">
              <a:lnSpc>
                <a:spcPct val="90000"/>
              </a:lnSpc>
              <a:buFont typeface="Wingdings" pitchFamily="2" charset="2"/>
              <a:buNone/>
            </a:pPr>
            <a:r>
              <a:rPr lang="es-MX" sz="2400" b="1" smtClean="0">
                <a:solidFill>
                  <a:schemeClr val="accent2"/>
                </a:solidFill>
              </a:rPr>
              <a:t>8.</a:t>
            </a:r>
            <a:r>
              <a:rPr lang="es-MX" sz="2400" b="1" smtClean="0">
                <a:solidFill>
                  <a:srgbClr val="FF0066"/>
                </a:solidFill>
              </a:rPr>
              <a:t> 	CARBÓN ACTIVADO ASÍ:</a:t>
            </a:r>
          </a:p>
          <a:p>
            <a:pPr marL="609600" indent="-609600" algn="just" eaLnBrk="1" hangingPunct="1">
              <a:lnSpc>
                <a:spcPct val="90000"/>
              </a:lnSpc>
            </a:pPr>
            <a:r>
              <a:rPr lang="es-MX" sz="2400" b="1" smtClean="0">
                <a:solidFill>
                  <a:srgbClr val="4B16C0"/>
                </a:solidFill>
              </a:rPr>
              <a:t>ADULTOS Y NIÑOS </a:t>
            </a:r>
            <a:r>
              <a:rPr lang="es-MX" sz="2400" b="1" smtClean="0">
                <a:solidFill>
                  <a:srgbClr val="4B16C0"/>
                </a:solidFill>
                <a:cs typeface="Arial" charset="0"/>
              </a:rPr>
              <a:t>&gt;12 AÑOS.</a:t>
            </a:r>
          </a:p>
          <a:p>
            <a:pPr marL="609600" indent="-609600" algn="just" eaLnBrk="1" hangingPunct="1">
              <a:lnSpc>
                <a:spcPct val="90000"/>
              </a:lnSpc>
              <a:buFont typeface="Wingdings" pitchFamily="2" charset="2"/>
              <a:buNone/>
            </a:pPr>
            <a:r>
              <a:rPr lang="es-MX" sz="2400" b="1" smtClean="0">
                <a:solidFill>
                  <a:srgbClr val="4B16C0"/>
                </a:solidFill>
              </a:rPr>
              <a:t>	</a:t>
            </a:r>
            <a:r>
              <a:rPr lang="es-MX" sz="2400" b="1" smtClean="0">
                <a:solidFill>
                  <a:srgbClr val="3A1197"/>
                </a:solidFill>
              </a:rPr>
              <a:t>50 a 100 GRAMOS en 300 a 800 ml de AGUA.</a:t>
            </a:r>
          </a:p>
          <a:p>
            <a:pPr marL="609600" indent="-609600" algn="just" eaLnBrk="1" hangingPunct="1">
              <a:lnSpc>
                <a:spcPct val="90000"/>
              </a:lnSpc>
            </a:pPr>
            <a:r>
              <a:rPr lang="es-MX" sz="2400" b="1" smtClean="0">
                <a:solidFill>
                  <a:srgbClr val="4B16C0"/>
                </a:solidFill>
              </a:rPr>
              <a:t>NIÑOS </a:t>
            </a:r>
            <a:r>
              <a:rPr lang="es-MX" sz="2400" b="1" smtClean="0">
                <a:solidFill>
                  <a:srgbClr val="4B16C0"/>
                </a:solidFill>
                <a:cs typeface="Arial" charset="0"/>
              </a:rPr>
              <a:t>&lt;12 AÑOS:</a:t>
            </a:r>
            <a:r>
              <a:rPr lang="es-MX" sz="2400" b="1" smtClean="0">
                <a:solidFill>
                  <a:srgbClr val="3A1197"/>
                </a:solidFill>
                <a:cs typeface="Arial" charset="0"/>
              </a:rPr>
              <a:t>15 a 30 gramos en 100–300 ml de agua.</a:t>
            </a:r>
          </a:p>
          <a:p>
            <a:pPr marL="609600" indent="-609600" algn="just" eaLnBrk="1" hangingPunct="1">
              <a:lnSpc>
                <a:spcPct val="90000"/>
              </a:lnSpc>
              <a:buFont typeface="Wingdings" pitchFamily="2" charset="2"/>
              <a:buNone/>
            </a:pPr>
            <a:r>
              <a:rPr lang="es-MX" sz="2400" b="1" smtClean="0">
                <a:solidFill>
                  <a:schemeClr val="accent2"/>
                </a:solidFill>
              </a:rPr>
              <a:t>9.</a:t>
            </a:r>
            <a:r>
              <a:rPr lang="es-MX" sz="2400" b="1" smtClean="0">
                <a:solidFill>
                  <a:srgbClr val="FF0066"/>
                </a:solidFill>
              </a:rPr>
              <a:t> 	CATARTICOS “ SULFATO DE Mg” ASI:</a:t>
            </a:r>
          </a:p>
          <a:p>
            <a:pPr marL="609600" indent="-609600" algn="just" eaLnBrk="1" hangingPunct="1">
              <a:lnSpc>
                <a:spcPct val="90000"/>
              </a:lnSpc>
            </a:pPr>
            <a:r>
              <a:rPr lang="es-MX" sz="2400" b="1" smtClean="0">
                <a:solidFill>
                  <a:srgbClr val="4B16C0"/>
                </a:solidFill>
              </a:rPr>
              <a:t>ADULTOS Y NIÑOS </a:t>
            </a:r>
            <a:r>
              <a:rPr lang="es-MX" sz="2400" b="1" smtClean="0">
                <a:solidFill>
                  <a:srgbClr val="4B16C0"/>
                </a:solidFill>
                <a:cs typeface="Arial" charset="0"/>
              </a:rPr>
              <a:t>&gt;12 AÑOS: 20 A 30 </a:t>
            </a:r>
            <a:r>
              <a:rPr lang="es-MX" sz="2400" b="1" smtClean="0">
                <a:solidFill>
                  <a:srgbClr val="3A1197"/>
                </a:solidFill>
                <a:cs typeface="Arial" charset="0"/>
              </a:rPr>
              <a:t>gramos</a:t>
            </a:r>
            <a:r>
              <a:rPr lang="es-MX" sz="2400" b="1" smtClean="0">
                <a:solidFill>
                  <a:srgbClr val="4B16C0"/>
                </a:solidFill>
                <a:cs typeface="Arial" charset="0"/>
              </a:rPr>
              <a:t>.</a:t>
            </a:r>
          </a:p>
          <a:p>
            <a:pPr marL="609600" indent="-609600" algn="just" eaLnBrk="1" hangingPunct="1">
              <a:lnSpc>
                <a:spcPct val="90000"/>
              </a:lnSpc>
            </a:pPr>
            <a:r>
              <a:rPr lang="es-MX" sz="2400" b="1" smtClean="0">
                <a:solidFill>
                  <a:srgbClr val="4B16C0"/>
                </a:solidFill>
              </a:rPr>
              <a:t>NIÑOS </a:t>
            </a:r>
            <a:r>
              <a:rPr lang="es-MX" sz="2400" b="1" smtClean="0">
                <a:solidFill>
                  <a:srgbClr val="4B16C0"/>
                </a:solidFill>
                <a:cs typeface="Arial" charset="0"/>
              </a:rPr>
              <a:t>&lt;12 AÑOS: 250 mg/kg de peso.</a:t>
            </a:r>
          </a:p>
          <a:p>
            <a:pPr marL="609600" indent="-609600" algn="just" eaLnBrk="1" hangingPunct="1">
              <a:lnSpc>
                <a:spcPct val="90000"/>
              </a:lnSpc>
              <a:buFont typeface="Wingdings" pitchFamily="2" charset="2"/>
              <a:buAutoNum type="arabicPeriod" startAt="10"/>
            </a:pPr>
            <a:r>
              <a:rPr lang="es-MX" sz="2400" b="1" smtClean="0">
                <a:solidFill>
                  <a:srgbClr val="FF0066"/>
                </a:solidFill>
              </a:rPr>
              <a:t>DIURESIS ADECUADA.</a:t>
            </a:r>
          </a:p>
          <a:p>
            <a:pPr marL="609600" indent="-609600" algn="just" eaLnBrk="1" hangingPunct="1">
              <a:lnSpc>
                <a:spcPct val="90000"/>
              </a:lnSpc>
              <a:buFont typeface="Wingdings" pitchFamily="2" charset="2"/>
              <a:buAutoNum type="arabicPeriod" startAt="10"/>
            </a:pPr>
            <a:r>
              <a:rPr lang="es-MX" sz="2400" b="1" smtClean="0">
                <a:solidFill>
                  <a:srgbClr val="FF0066"/>
                </a:solidFill>
              </a:rPr>
              <a:t>COREGIR LA ACIDOSIS </a:t>
            </a:r>
            <a:r>
              <a:rPr lang="es-MX" sz="2400" b="1" smtClean="0">
                <a:solidFill>
                  <a:srgbClr val="4B16C0"/>
                </a:solidFill>
              </a:rPr>
              <a:t>CON </a:t>
            </a:r>
            <a:r>
              <a:rPr lang="es-MX" sz="1600" b="1" smtClean="0">
                <a:solidFill>
                  <a:srgbClr val="FF0066"/>
                </a:solidFill>
              </a:rPr>
              <a:t>BICARBONATO DE SODIO</a:t>
            </a:r>
            <a:r>
              <a:rPr lang="es-MX" sz="1600" b="1" smtClean="0">
                <a:solidFill>
                  <a:srgbClr val="4B16C0"/>
                </a:solidFill>
              </a:rPr>
              <a:t>.</a:t>
            </a:r>
          </a:p>
          <a:p>
            <a:pPr marL="609600" indent="-609600" algn="just" eaLnBrk="1" hangingPunct="1">
              <a:lnSpc>
                <a:spcPct val="90000"/>
              </a:lnSpc>
              <a:buFont typeface="Wingdings" pitchFamily="2" charset="2"/>
              <a:buAutoNum type="arabicPeriod" startAt="10"/>
            </a:pPr>
            <a:r>
              <a:rPr lang="es-MX" sz="2400" b="1" smtClean="0">
                <a:solidFill>
                  <a:srgbClr val="FF0066"/>
                </a:solidFill>
              </a:rPr>
              <a:t>TRATAR LA NEUMONITIS QUÍMICA </a:t>
            </a:r>
            <a:r>
              <a:rPr lang="es-MX" sz="2400" b="1" smtClean="0">
                <a:solidFill>
                  <a:srgbClr val="4B16C0"/>
                </a:solidFill>
              </a:rPr>
              <a:t>PRODUCIDA POR HIDROCARBUROS ASOCIADOS A LA FORMULACIÓN</a:t>
            </a:r>
            <a:r>
              <a:rPr lang="es-MX" sz="2400" b="1" smtClean="0">
                <a:solidFill>
                  <a:srgbClr val="FF0066"/>
                </a:solidFill>
              </a:rPr>
              <a:t>.</a:t>
            </a:r>
          </a:p>
          <a:p>
            <a:pPr marL="609600" indent="-609600" algn="just" eaLnBrk="1" hangingPunct="1">
              <a:lnSpc>
                <a:spcPct val="90000"/>
              </a:lnSpc>
              <a:buFont typeface="Wingdings" pitchFamily="2" charset="2"/>
              <a:buNone/>
            </a:pPr>
            <a:endParaRPr lang="es-MX" sz="2000" b="1" smtClean="0">
              <a:solidFill>
                <a:srgbClr val="4B16C0"/>
              </a:solidFill>
            </a:endParaRPr>
          </a:p>
          <a:p>
            <a:pPr marL="609600" indent="-609600" algn="just" eaLnBrk="1" hangingPunct="1">
              <a:lnSpc>
                <a:spcPct val="90000"/>
              </a:lnSpc>
            </a:pPr>
            <a:endParaRPr lang="es-MX" sz="2000" b="1" smtClean="0">
              <a:solidFill>
                <a:srgbClr val="4B16C0"/>
              </a:solidFill>
            </a:endParaRPr>
          </a:p>
          <a:p>
            <a:pPr marL="609600" indent="-609600" eaLnBrk="1" hangingPunct="1">
              <a:lnSpc>
                <a:spcPct val="90000"/>
              </a:lnSpc>
            </a:pPr>
            <a:endParaRPr lang="es-ES" smtClean="0"/>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s-MX" sz="3200" b="1" smtClean="0">
                <a:solidFill>
                  <a:srgbClr val="CC3300"/>
                </a:solidFill>
              </a:rPr>
              <a:t>TRATAMIENTO GENERAL PARA INTOXICACIONES POR INHIBIDORES DE COLINESTERASA</a:t>
            </a:r>
          </a:p>
        </p:txBody>
      </p:sp>
      <p:sp>
        <p:nvSpPr>
          <p:cNvPr id="64515" name="Rectangle 3"/>
          <p:cNvSpPr>
            <a:spLocks noGrp="1" noChangeArrowheads="1"/>
          </p:cNvSpPr>
          <p:nvPr>
            <p:ph type="body" idx="1"/>
          </p:nvPr>
        </p:nvSpPr>
        <p:spPr>
          <a:xfrm>
            <a:off x="1257300" y="1981200"/>
            <a:ext cx="7886700" cy="4572000"/>
          </a:xfrm>
        </p:spPr>
        <p:txBody>
          <a:bodyPr/>
          <a:lstStyle/>
          <a:p>
            <a:pPr eaLnBrk="1" hangingPunct="1">
              <a:lnSpc>
                <a:spcPct val="90000"/>
              </a:lnSpc>
            </a:pPr>
            <a:r>
              <a:rPr lang="es-MX" sz="3600" b="1" smtClean="0">
                <a:solidFill>
                  <a:srgbClr val="FF0066"/>
                </a:solidFill>
              </a:rPr>
              <a:t>OTROS COADYUVANTES.</a:t>
            </a:r>
          </a:p>
          <a:p>
            <a:pPr eaLnBrk="1" hangingPunct="1">
              <a:lnSpc>
                <a:spcPct val="90000"/>
              </a:lnSpc>
              <a:buFont typeface="Wingdings" pitchFamily="2" charset="2"/>
              <a:buNone/>
            </a:pPr>
            <a:r>
              <a:rPr lang="es-MX" sz="2000" b="1" smtClean="0">
                <a:solidFill>
                  <a:schemeClr val="accent2"/>
                </a:solidFill>
              </a:rPr>
              <a:t>11.</a:t>
            </a:r>
            <a:r>
              <a:rPr lang="es-MX" sz="2000" b="1" smtClean="0">
                <a:solidFill>
                  <a:srgbClr val="3A1197"/>
                </a:solidFill>
              </a:rPr>
              <a:t> Benadryl</a:t>
            </a:r>
            <a:r>
              <a:rPr lang="es-MX" sz="2000" b="1" smtClean="0">
                <a:solidFill>
                  <a:srgbClr val="FF0066"/>
                </a:solidFill>
              </a:rPr>
              <a:t> “ difenhidramina” I.V. </a:t>
            </a:r>
          </a:p>
          <a:p>
            <a:pPr eaLnBrk="1" hangingPunct="1">
              <a:lnSpc>
                <a:spcPct val="90000"/>
              </a:lnSpc>
              <a:buFont typeface="Wingdings" pitchFamily="2" charset="2"/>
              <a:buNone/>
            </a:pPr>
            <a:r>
              <a:rPr lang="es-MX" sz="2000" b="1" smtClean="0">
                <a:solidFill>
                  <a:srgbClr val="FF0066"/>
                </a:solidFill>
              </a:rPr>
              <a:t>	 Adultos : 30  a 40 mg. Dosis total.        </a:t>
            </a:r>
          </a:p>
          <a:p>
            <a:pPr eaLnBrk="1" hangingPunct="1">
              <a:lnSpc>
                <a:spcPct val="90000"/>
              </a:lnSpc>
              <a:buFont typeface="Wingdings" pitchFamily="2" charset="2"/>
              <a:buNone/>
            </a:pPr>
            <a:r>
              <a:rPr lang="es-MX" sz="2000" b="1" smtClean="0">
                <a:solidFill>
                  <a:srgbClr val="FF0066"/>
                </a:solidFill>
              </a:rPr>
              <a:t>	 </a:t>
            </a:r>
            <a:r>
              <a:rPr lang="es-MX" sz="2000" b="1" smtClean="0">
                <a:solidFill>
                  <a:srgbClr val="4B16C0"/>
                </a:solidFill>
              </a:rPr>
              <a:t>En Niños 5 mg/kg de peso.</a:t>
            </a:r>
          </a:p>
          <a:p>
            <a:pPr eaLnBrk="1" hangingPunct="1">
              <a:lnSpc>
                <a:spcPct val="90000"/>
              </a:lnSpc>
              <a:buFont typeface="Wingdings" pitchFamily="2" charset="2"/>
              <a:buNone/>
            </a:pPr>
            <a:r>
              <a:rPr lang="es-MX" sz="2000" b="1" smtClean="0">
                <a:solidFill>
                  <a:schemeClr val="accent2"/>
                </a:solidFill>
              </a:rPr>
              <a:t>12.</a:t>
            </a:r>
            <a:r>
              <a:rPr lang="es-MX" sz="2000" b="1" smtClean="0">
                <a:solidFill>
                  <a:srgbClr val="4B16C0"/>
                </a:solidFill>
              </a:rPr>
              <a:t> </a:t>
            </a:r>
            <a:r>
              <a:rPr lang="es-MX" sz="2000" b="1" smtClean="0">
                <a:solidFill>
                  <a:srgbClr val="3A1197"/>
                </a:solidFill>
              </a:rPr>
              <a:t>Diazepan </a:t>
            </a:r>
            <a:r>
              <a:rPr lang="es-MX" sz="2000" b="1" smtClean="0">
                <a:solidFill>
                  <a:srgbClr val="4B16C0"/>
                </a:solidFill>
              </a:rPr>
              <a:t>( En Convulsiones )</a:t>
            </a:r>
          </a:p>
          <a:p>
            <a:pPr eaLnBrk="1" hangingPunct="1">
              <a:lnSpc>
                <a:spcPct val="90000"/>
              </a:lnSpc>
              <a:buFont typeface="Wingdings" pitchFamily="2" charset="2"/>
              <a:buNone/>
            </a:pPr>
            <a:r>
              <a:rPr lang="es-MX" sz="2000" b="1" smtClean="0">
                <a:solidFill>
                  <a:srgbClr val="4B16C0"/>
                </a:solidFill>
              </a:rPr>
              <a:t>	 </a:t>
            </a:r>
            <a:r>
              <a:rPr lang="es-MX" sz="2000" b="1" smtClean="0">
                <a:solidFill>
                  <a:srgbClr val="FF0066"/>
                </a:solidFill>
              </a:rPr>
              <a:t>Adultos Y Niños  </a:t>
            </a:r>
            <a:r>
              <a:rPr lang="es-MX" sz="2000" b="1" smtClean="0">
                <a:solidFill>
                  <a:srgbClr val="FF0066"/>
                </a:solidFill>
                <a:cs typeface="Arial" charset="0"/>
              </a:rPr>
              <a:t>&gt;</a:t>
            </a:r>
            <a:r>
              <a:rPr lang="es-MX" sz="2000" b="1" smtClean="0">
                <a:solidFill>
                  <a:srgbClr val="FF0066"/>
                </a:solidFill>
              </a:rPr>
              <a:t> 12 años:  5 a 10 mg. I.V. C/15 minutos.</a:t>
            </a:r>
          </a:p>
          <a:p>
            <a:pPr eaLnBrk="1" hangingPunct="1">
              <a:lnSpc>
                <a:spcPct val="90000"/>
              </a:lnSpc>
              <a:buFont typeface="Wingdings" pitchFamily="2" charset="2"/>
              <a:buNone/>
            </a:pPr>
            <a:r>
              <a:rPr lang="es-MX" sz="2000" b="1" smtClean="0">
                <a:solidFill>
                  <a:srgbClr val="FF0066"/>
                </a:solidFill>
              </a:rPr>
              <a:t>	 Hasta 30 mg.</a:t>
            </a:r>
          </a:p>
          <a:p>
            <a:pPr eaLnBrk="1" hangingPunct="1">
              <a:lnSpc>
                <a:spcPct val="90000"/>
              </a:lnSpc>
              <a:buFont typeface="Wingdings" pitchFamily="2" charset="2"/>
              <a:buNone/>
            </a:pPr>
            <a:r>
              <a:rPr lang="es-MX" sz="2000" b="1" smtClean="0">
                <a:solidFill>
                  <a:srgbClr val="FF0066"/>
                </a:solidFill>
              </a:rPr>
              <a:t>	 Niños:  </a:t>
            </a:r>
            <a:r>
              <a:rPr lang="es-MX" sz="2000" b="1" smtClean="0">
                <a:solidFill>
                  <a:srgbClr val="FF0066"/>
                </a:solidFill>
                <a:cs typeface="Arial" charset="0"/>
              </a:rPr>
              <a:t>5 años a 12 años: </a:t>
            </a:r>
            <a:r>
              <a:rPr lang="es-MX" sz="2000" b="1" smtClean="0">
                <a:solidFill>
                  <a:srgbClr val="3A1197"/>
                </a:solidFill>
                <a:cs typeface="Arial" charset="0"/>
              </a:rPr>
              <a:t>Maximo hasta 10 mg.</a:t>
            </a:r>
          </a:p>
          <a:p>
            <a:pPr eaLnBrk="1" hangingPunct="1">
              <a:lnSpc>
                <a:spcPct val="90000"/>
              </a:lnSpc>
              <a:buFont typeface="Wingdings" pitchFamily="2" charset="2"/>
              <a:buNone/>
            </a:pPr>
            <a:r>
              <a:rPr lang="es-MX" sz="2000" b="1" smtClean="0">
                <a:solidFill>
                  <a:srgbClr val="3A1197"/>
                </a:solidFill>
                <a:cs typeface="Arial" charset="0"/>
              </a:rPr>
              <a:t>	 </a:t>
            </a:r>
            <a:r>
              <a:rPr lang="es-MX" sz="2000" b="1" smtClean="0">
                <a:solidFill>
                  <a:srgbClr val="FF0066"/>
                </a:solidFill>
              </a:rPr>
              <a:t>Niños:  </a:t>
            </a:r>
            <a:r>
              <a:rPr lang="es-MX" sz="2000" b="1" smtClean="0">
                <a:solidFill>
                  <a:srgbClr val="FF0066"/>
                </a:solidFill>
                <a:cs typeface="Arial" charset="0"/>
              </a:rPr>
              <a:t>30 días a 5 años:  0.25 a 0.40 mg/kg de peso :  </a:t>
            </a:r>
          </a:p>
          <a:p>
            <a:pPr eaLnBrk="1" hangingPunct="1">
              <a:lnSpc>
                <a:spcPct val="90000"/>
              </a:lnSpc>
              <a:buFont typeface="Wingdings" pitchFamily="2" charset="2"/>
              <a:buNone/>
            </a:pPr>
            <a:r>
              <a:rPr lang="es-MX" sz="2000" b="1" smtClean="0">
                <a:solidFill>
                  <a:srgbClr val="FF0066"/>
                </a:solidFill>
                <a:cs typeface="Arial" charset="0"/>
              </a:rPr>
              <a:t>	 </a:t>
            </a:r>
            <a:r>
              <a:rPr lang="es-MX" sz="2000" b="1" smtClean="0">
                <a:solidFill>
                  <a:srgbClr val="3A1197"/>
                </a:solidFill>
                <a:cs typeface="Arial" charset="0"/>
              </a:rPr>
              <a:t>Maximo hasta 5 mg.</a:t>
            </a:r>
          </a:p>
          <a:p>
            <a:pPr eaLnBrk="1" hangingPunct="1">
              <a:lnSpc>
                <a:spcPct val="90000"/>
              </a:lnSpc>
              <a:buFont typeface="Wingdings" pitchFamily="2" charset="2"/>
              <a:buNone/>
            </a:pPr>
            <a:r>
              <a:rPr lang="es-MX" sz="2000" b="1" smtClean="0">
                <a:solidFill>
                  <a:schemeClr val="accent2"/>
                </a:solidFill>
                <a:cs typeface="Arial" charset="0"/>
              </a:rPr>
              <a:t>13.</a:t>
            </a:r>
            <a:r>
              <a:rPr lang="es-MX" sz="2000" b="1" smtClean="0">
                <a:solidFill>
                  <a:srgbClr val="3A1197"/>
                </a:solidFill>
                <a:cs typeface="Arial" charset="0"/>
              </a:rPr>
              <a:t> Sangría y Plasmaferesis: en  Edema Pulmonar. </a:t>
            </a:r>
            <a:r>
              <a:rPr lang="es-MX" sz="2000" b="1" smtClean="0">
                <a:solidFill>
                  <a:schemeClr val="hlink"/>
                </a:solidFill>
                <a:cs typeface="Arial" charset="0"/>
              </a:rPr>
              <a:t>Furosemida con cautela por daño Renal</a:t>
            </a:r>
            <a:r>
              <a:rPr lang="es-MX" sz="2000" b="1" smtClean="0">
                <a:solidFill>
                  <a:srgbClr val="3A1197"/>
                </a:solidFill>
                <a:cs typeface="Arial" charset="0"/>
              </a:rPr>
              <a:t>. EKG:  Por la Elevada Toxicidad Cardiaca. </a:t>
            </a:r>
          </a:p>
          <a:p>
            <a:pPr eaLnBrk="1" hangingPunct="1">
              <a:lnSpc>
                <a:spcPct val="90000"/>
              </a:lnSpc>
              <a:buFont typeface="Wingdings" pitchFamily="2" charset="2"/>
              <a:buNone/>
            </a:pPr>
            <a:endParaRPr lang="es-MX" sz="2000" b="1" smtClean="0">
              <a:solidFill>
                <a:srgbClr val="3A1197"/>
              </a:solidFill>
              <a:cs typeface="Arial" charset="0"/>
            </a:endParaRP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371600" y="457200"/>
            <a:ext cx="7772400" cy="1295400"/>
          </a:xfrm>
        </p:spPr>
        <p:txBody>
          <a:bodyPr/>
          <a:lstStyle/>
          <a:p>
            <a:pPr eaLnBrk="1" hangingPunct="1">
              <a:lnSpc>
                <a:spcPct val="75000"/>
              </a:lnSpc>
            </a:pPr>
            <a:r>
              <a:rPr lang="es-MX" sz="4800" b="1" smtClean="0">
                <a:solidFill>
                  <a:srgbClr val="FF0066"/>
                </a:solidFill>
              </a:rPr>
              <a:t/>
            </a:r>
            <a:br>
              <a:rPr lang="es-MX" sz="4800" b="1" smtClean="0">
                <a:solidFill>
                  <a:srgbClr val="FF0066"/>
                </a:solidFill>
              </a:rPr>
            </a:br>
            <a:r>
              <a:rPr lang="es-MX" sz="4800" b="1" smtClean="0">
                <a:solidFill>
                  <a:srgbClr val="FF0066"/>
                </a:solidFill>
              </a:rPr>
              <a:t>CONTRAINDICACIONES</a:t>
            </a:r>
            <a:br>
              <a:rPr lang="es-MX" sz="4800" b="1" smtClean="0">
                <a:solidFill>
                  <a:srgbClr val="FF0066"/>
                </a:solidFill>
              </a:rPr>
            </a:br>
            <a:r>
              <a:rPr lang="es-MX" sz="2800" b="1" smtClean="0">
                <a:solidFill>
                  <a:srgbClr val="003366"/>
                </a:solidFill>
              </a:rPr>
              <a:t>FARMACOS QUE PREDISPONEN A </a:t>
            </a:r>
            <a:r>
              <a:rPr lang="es-MX" sz="2800" b="1" smtClean="0">
                <a:solidFill>
                  <a:srgbClr val="0033CC"/>
                </a:solidFill>
              </a:rPr>
              <a:t>ARRITMIA(1)</a:t>
            </a:r>
            <a:r>
              <a:rPr lang="es-MX" sz="2800" b="1" smtClean="0">
                <a:solidFill>
                  <a:srgbClr val="003366"/>
                </a:solidFill>
              </a:rPr>
              <a:t>  O </a:t>
            </a:r>
            <a:r>
              <a:rPr lang="es-MX" sz="2800" b="1" smtClean="0">
                <a:solidFill>
                  <a:srgbClr val="CC3300"/>
                </a:solidFill>
              </a:rPr>
              <a:t>DEPRIMEN EL S.N.C.(2):</a:t>
            </a:r>
            <a:r>
              <a:rPr lang="es-MX" sz="2800" b="1" smtClean="0">
                <a:solidFill>
                  <a:srgbClr val="003366"/>
                </a:solidFill>
              </a:rPr>
              <a:t/>
            </a:r>
            <a:br>
              <a:rPr lang="es-MX" sz="2800" b="1" smtClean="0">
                <a:solidFill>
                  <a:srgbClr val="003366"/>
                </a:solidFill>
              </a:rPr>
            </a:br>
            <a:endParaRPr lang="es-ES" sz="2800" b="1" smtClean="0">
              <a:solidFill>
                <a:srgbClr val="003366"/>
              </a:solidFill>
            </a:endParaRPr>
          </a:p>
        </p:txBody>
      </p:sp>
      <p:sp>
        <p:nvSpPr>
          <p:cNvPr id="65539" name="Rectangle 3"/>
          <p:cNvSpPr>
            <a:spLocks noGrp="1" noChangeArrowheads="1"/>
          </p:cNvSpPr>
          <p:nvPr>
            <p:ph type="body" sz="half" idx="1"/>
          </p:nvPr>
        </p:nvSpPr>
        <p:spPr>
          <a:xfrm>
            <a:off x="1371600" y="1981200"/>
            <a:ext cx="4221163" cy="4114800"/>
          </a:xfrm>
        </p:spPr>
        <p:txBody>
          <a:bodyPr/>
          <a:lstStyle/>
          <a:p>
            <a:pPr marL="533400" indent="-533400" eaLnBrk="1" hangingPunct="1">
              <a:buFont typeface="Wingdings" pitchFamily="2" charset="2"/>
              <a:buAutoNum type="arabicPeriod"/>
            </a:pPr>
            <a:r>
              <a:rPr lang="es-MX" sz="3200" b="1" smtClean="0">
                <a:solidFill>
                  <a:srgbClr val="4B16C0"/>
                </a:solidFill>
              </a:rPr>
              <a:t>TEOFILINA.</a:t>
            </a:r>
            <a:r>
              <a:rPr lang="es-MX" sz="1600" b="1" smtClean="0">
                <a:solidFill>
                  <a:srgbClr val="006666"/>
                </a:solidFill>
              </a:rPr>
              <a:t>(1)</a:t>
            </a:r>
            <a:r>
              <a:rPr lang="es-MX" sz="1600" b="1" smtClean="0">
                <a:solidFill>
                  <a:srgbClr val="003366"/>
                </a:solidFill>
              </a:rPr>
              <a:t> </a:t>
            </a:r>
            <a:endParaRPr lang="es-MX" sz="3200" b="1" smtClean="0">
              <a:solidFill>
                <a:srgbClr val="4B16C0"/>
              </a:solidFill>
            </a:endParaRPr>
          </a:p>
          <a:p>
            <a:pPr marL="533400" indent="-533400" eaLnBrk="1" hangingPunct="1">
              <a:buFont typeface="Wingdings" pitchFamily="2" charset="2"/>
              <a:buAutoNum type="arabicPeriod"/>
            </a:pPr>
            <a:r>
              <a:rPr lang="es-MX" sz="3200" b="1" smtClean="0">
                <a:solidFill>
                  <a:srgbClr val="4B16C0"/>
                </a:solidFill>
              </a:rPr>
              <a:t>AMINOFILINA.</a:t>
            </a:r>
            <a:r>
              <a:rPr lang="es-MX" sz="1600" b="1" smtClean="0">
                <a:solidFill>
                  <a:srgbClr val="006666"/>
                </a:solidFill>
              </a:rPr>
              <a:t>(1)</a:t>
            </a:r>
            <a:r>
              <a:rPr lang="es-MX" sz="1600" b="1" smtClean="0">
                <a:solidFill>
                  <a:srgbClr val="003366"/>
                </a:solidFill>
              </a:rPr>
              <a:t> </a:t>
            </a:r>
            <a:endParaRPr lang="es-MX" sz="3200" b="1" smtClean="0">
              <a:solidFill>
                <a:srgbClr val="4B16C0"/>
              </a:solidFill>
            </a:endParaRPr>
          </a:p>
          <a:p>
            <a:pPr marL="533400" indent="-533400" eaLnBrk="1" hangingPunct="1">
              <a:buFont typeface="Wingdings" pitchFamily="2" charset="2"/>
              <a:buAutoNum type="arabicPeriod"/>
            </a:pPr>
            <a:r>
              <a:rPr lang="es-MX" sz="3200" b="1" smtClean="0">
                <a:solidFill>
                  <a:schemeClr val="hlink"/>
                </a:solidFill>
              </a:rPr>
              <a:t>RESERPINA. </a:t>
            </a:r>
            <a:r>
              <a:rPr lang="es-MX" sz="1600" b="1" smtClean="0">
                <a:solidFill>
                  <a:schemeClr val="hlink"/>
                </a:solidFill>
              </a:rPr>
              <a:t>(2)</a:t>
            </a:r>
            <a:endParaRPr lang="es-MX" sz="3200" b="1" smtClean="0">
              <a:solidFill>
                <a:schemeClr val="hlink"/>
              </a:solidFill>
            </a:endParaRPr>
          </a:p>
          <a:p>
            <a:pPr marL="533400" indent="-533400" eaLnBrk="1" hangingPunct="1">
              <a:buFont typeface="Wingdings" pitchFamily="2" charset="2"/>
              <a:buAutoNum type="arabicPeriod"/>
            </a:pPr>
            <a:r>
              <a:rPr lang="es-MX" sz="3200" b="1" smtClean="0">
                <a:solidFill>
                  <a:schemeClr val="hlink"/>
                </a:solidFill>
              </a:rPr>
              <a:t>MORFINA. </a:t>
            </a:r>
            <a:r>
              <a:rPr lang="es-MX" sz="1600" b="1" smtClean="0">
                <a:solidFill>
                  <a:schemeClr val="hlink"/>
                </a:solidFill>
              </a:rPr>
              <a:t>(2)</a:t>
            </a:r>
            <a:endParaRPr lang="es-MX" sz="3200" b="1" smtClean="0">
              <a:solidFill>
                <a:schemeClr val="hlink"/>
              </a:solidFill>
            </a:endParaRPr>
          </a:p>
          <a:p>
            <a:pPr marL="533400" indent="-533400" eaLnBrk="1" hangingPunct="1">
              <a:buFont typeface="Wingdings" pitchFamily="2" charset="2"/>
              <a:buAutoNum type="arabicPeriod"/>
            </a:pPr>
            <a:r>
              <a:rPr lang="es-MX" sz="3200" b="1" smtClean="0">
                <a:solidFill>
                  <a:schemeClr val="hlink"/>
                </a:solidFill>
              </a:rPr>
              <a:t>FENOTIAZINAS. </a:t>
            </a:r>
            <a:r>
              <a:rPr lang="es-MX" sz="1600" b="1" smtClean="0">
                <a:solidFill>
                  <a:schemeClr val="hlink"/>
                </a:solidFill>
              </a:rPr>
              <a:t>(2)</a:t>
            </a:r>
          </a:p>
          <a:p>
            <a:pPr marL="533400" indent="-533400" eaLnBrk="1" hangingPunct="1">
              <a:buFont typeface="Wingdings" pitchFamily="2" charset="2"/>
              <a:buAutoNum type="arabicPeriod"/>
            </a:pPr>
            <a:r>
              <a:rPr lang="es-MX" sz="3200" b="1" smtClean="0">
                <a:solidFill>
                  <a:schemeClr val="hlink"/>
                </a:solidFill>
              </a:rPr>
              <a:t>BARBITÚRICOS</a:t>
            </a:r>
            <a:r>
              <a:rPr lang="es-MX" sz="1600" b="1" smtClean="0">
                <a:solidFill>
                  <a:schemeClr val="hlink"/>
                </a:solidFill>
              </a:rPr>
              <a:t>.(2)</a:t>
            </a:r>
            <a:endParaRPr lang="es-ES" sz="1600" b="1" smtClean="0">
              <a:solidFill>
                <a:schemeClr val="hlink"/>
              </a:solidFill>
            </a:endParaRPr>
          </a:p>
        </p:txBody>
      </p:sp>
      <p:sp>
        <p:nvSpPr>
          <p:cNvPr id="65540" name="Rectangle 4"/>
          <p:cNvSpPr>
            <a:spLocks noGrp="1" noChangeArrowheads="1"/>
          </p:cNvSpPr>
          <p:nvPr>
            <p:ph type="body" sz="half" idx="2"/>
          </p:nvPr>
        </p:nvSpPr>
        <p:spPr>
          <a:xfrm>
            <a:off x="5256213" y="1981200"/>
            <a:ext cx="3735387" cy="2057400"/>
          </a:xfrm>
        </p:spPr>
        <p:txBody>
          <a:bodyPr/>
          <a:lstStyle/>
          <a:p>
            <a:pPr eaLnBrk="1" hangingPunct="1">
              <a:lnSpc>
                <a:spcPct val="90000"/>
              </a:lnSpc>
            </a:pPr>
            <a:r>
              <a:rPr lang="es-MX" sz="2400" b="1" smtClean="0">
                <a:solidFill>
                  <a:srgbClr val="4B16C0"/>
                </a:solidFill>
              </a:rPr>
              <a:t>NO ADMINISTRAR </a:t>
            </a:r>
            <a:r>
              <a:rPr lang="es-MX" sz="2000" b="1" smtClean="0">
                <a:solidFill>
                  <a:srgbClr val="4B16C0"/>
                </a:solidFill>
              </a:rPr>
              <a:t>PROFILACTICAMENTE </a:t>
            </a:r>
            <a:r>
              <a:rPr lang="es-MX" sz="2400" b="1" smtClean="0">
                <a:solidFill>
                  <a:srgbClr val="FF0066"/>
                </a:solidFill>
              </a:rPr>
              <a:t>ATROPINA U OXIMAS</a:t>
            </a:r>
            <a:r>
              <a:rPr lang="es-MX" sz="2400" b="1" smtClean="0">
                <a:solidFill>
                  <a:srgbClr val="4B16C0"/>
                </a:solidFill>
              </a:rPr>
              <a:t> </a:t>
            </a:r>
            <a:r>
              <a:rPr lang="es-MX" sz="1800" b="1" smtClean="0">
                <a:solidFill>
                  <a:srgbClr val="006600"/>
                </a:solidFill>
              </a:rPr>
              <a:t>A EXPUESTOS A PLAGIUICIDAS INHIBIDORES DE COLINESTERASAS</a:t>
            </a:r>
            <a:endParaRPr lang="es-ES" sz="1800" b="1" smtClean="0">
              <a:solidFill>
                <a:srgbClr val="006600"/>
              </a:solidFill>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71600" y="533400"/>
            <a:ext cx="7543800" cy="914400"/>
          </a:xfrm>
        </p:spPr>
        <p:txBody>
          <a:bodyPr/>
          <a:lstStyle/>
          <a:p>
            <a:pPr eaLnBrk="1" hangingPunct="1"/>
            <a:r>
              <a:rPr lang="es-MX" sz="4000" b="1" smtClean="0">
                <a:solidFill>
                  <a:srgbClr val="FF0066"/>
                </a:solidFill>
              </a:rPr>
              <a:t/>
            </a:r>
            <a:br>
              <a:rPr lang="es-MX" sz="4000" b="1" smtClean="0">
                <a:solidFill>
                  <a:srgbClr val="FF0066"/>
                </a:solidFill>
              </a:rPr>
            </a:br>
            <a:r>
              <a:rPr lang="es-MX" sz="4000" b="1" smtClean="0">
                <a:solidFill>
                  <a:srgbClr val="FF0066"/>
                </a:solidFill>
              </a:rPr>
              <a:t>EFECTOS A LARGO PLAZO. </a:t>
            </a:r>
            <a:br>
              <a:rPr lang="es-MX" sz="4000" b="1" smtClean="0">
                <a:solidFill>
                  <a:srgbClr val="FF0066"/>
                </a:solidFill>
              </a:rPr>
            </a:br>
            <a:r>
              <a:rPr lang="es-MX" sz="3200" b="1" smtClean="0">
                <a:solidFill>
                  <a:srgbClr val="FF0066"/>
                </a:solidFill>
              </a:rPr>
              <a:t>INHIBIDORES DE LA COLINESTERASA</a:t>
            </a:r>
            <a:r>
              <a:rPr lang="es-MX" smtClean="0"/>
              <a:t/>
            </a:r>
            <a:br>
              <a:rPr lang="es-MX" smtClean="0"/>
            </a:br>
            <a:endParaRPr lang="es-MX" smtClean="0"/>
          </a:p>
        </p:txBody>
      </p:sp>
      <p:sp>
        <p:nvSpPr>
          <p:cNvPr id="66563" name="Rectangle 3"/>
          <p:cNvSpPr>
            <a:spLocks noGrp="1" noChangeArrowheads="1"/>
          </p:cNvSpPr>
          <p:nvPr>
            <p:ph type="body" idx="1"/>
          </p:nvPr>
        </p:nvSpPr>
        <p:spPr>
          <a:xfrm>
            <a:off x="1257300" y="1676400"/>
            <a:ext cx="7772400" cy="5181600"/>
          </a:xfrm>
        </p:spPr>
        <p:txBody>
          <a:bodyPr/>
          <a:lstStyle/>
          <a:p>
            <a:pPr algn="just" eaLnBrk="1" hangingPunct="1"/>
            <a:r>
              <a:rPr lang="es-MX" sz="2800" b="1" smtClean="0">
                <a:solidFill>
                  <a:srgbClr val="003399"/>
                </a:solidFill>
              </a:rPr>
              <a:t>EFECTOS MUTAGÉNICOS</a:t>
            </a:r>
          </a:p>
          <a:p>
            <a:pPr algn="just" eaLnBrk="1" hangingPunct="1"/>
            <a:r>
              <a:rPr lang="es-MX" sz="2400" b="1" smtClean="0">
                <a:solidFill>
                  <a:srgbClr val="003399"/>
                </a:solidFill>
              </a:rPr>
              <a:t>CROSSING-OVER DE CROMÁTIDES HERMANAS EN LOS FIBROBLASTOS DE PULMONES EMBRIONARIOS HUMANOS.</a:t>
            </a:r>
            <a:r>
              <a:rPr lang="es-MX" sz="2000" b="1" smtClean="0">
                <a:solidFill>
                  <a:srgbClr val="003399"/>
                </a:solidFill>
              </a:rPr>
              <a:t> </a:t>
            </a:r>
            <a:r>
              <a:rPr lang="es-MX" sz="1600" b="1" smtClean="0">
                <a:solidFill>
                  <a:schemeClr val="hlink"/>
                </a:solidFill>
              </a:rPr>
              <a:t>USUALMENTE OCURRE EN UNA SOLA CADENA DE ADN, IRREVERSIBLE SI SE DÁ EN LAS DOS.</a:t>
            </a:r>
          </a:p>
          <a:p>
            <a:pPr algn="just" eaLnBrk="1" hangingPunct="1"/>
            <a:r>
              <a:rPr lang="es-MX" sz="2400" b="1" smtClean="0">
                <a:solidFill>
                  <a:srgbClr val="003399"/>
                </a:solidFill>
              </a:rPr>
              <a:t>ALQUILACIÓN DE ADN.</a:t>
            </a:r>
          </a:p>
          <a:p>
            <a:pPr algn="just" eaLnBrk="1" hangingPunct="1"/>
            <a:r>
              <a:rPr lang="es-MX" sz="2400" b="1" smtClean="0">
                <a:solidFill>
                  <a:srgbClr val="003399"/>
                </a:solidFill>
              </a:rPr>
              <a:t>MUTAGÉNESIS EN CÉLULAS SOMÁTICAS Y GERMINALES </a:t>
            </a:r>
            <a:r>
              <a:rPr lang="es-MX" sz="2000" b="1" smtClean="0">
                <a:solidFill>
                  <a:srgbClr val="003399"/>
                </a:solidFill>
              </a:rPr>
              <a:t>DE LA DROSHOPHILA MELANOGASTER </a:t>
            </a:r>
            <a:r>
              <a:rPr lang="es-MX" sz="2000" b="1" smtClean="0">
                <a:solidFill>
                  <a:schemeClr val="hlink"/>
                </a:solidFill>
              </a:rPr>
              <a:t>(Mosca de la Fruta)</a:t>
            </a:r>
            <a:r>
              <a:rPr lang="es-MX" sz="2000" b="1" smtClean="0">
                <a:solidFill>
                  <a:srgbClr val="003399"/>
                </a:solidFill>
              </a:rPr>
              <a:t> </a:t>
            </a:r>
            <a:r>
              <a:rPr lang="es-MX" sz="2000" b="1" smtClean="0">
                <a:solidFill>
                  <a:srgbClr val="006600"/>
                </a:solidFill>
              </a:rPr>
              <a:t>CON DIMETOATO.</a:t>
            </a:r>
          </a:p>
        </p:txBody>
      </p:sp>
      <p:sp>
        <p:nvSpPr>
          <p:cNvPr id="66564" name="Rectangle 4"/>
          <p:cNvSpPr>
            <a:spLocks noChangeArrowheads="1"/>
          </p:cNvSpPr>
          <p:nvPr/>
        </p:nvSpPr>
        <p:spPr bwMode="auto">
          <a:xfrm>
            <a:off x="346710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s-PA"/>
          </a:p>
        </p:txBody>
      </p:sp>
      <p:pic>
        <p:nvPicPr>
          <p:cNvPr id="66565" name="Picture 5"/>
          <p:cNvPicPr>
            <a:picLocks noChangeAspect="1" noChangeArrowheads="1"/>
          </p:cNvPicPr>
          <p:nvPr/>
        </p:nvPicPr>
        <p:blipFill>
          <a:blip r:embed="rId2">
            <a:lum bright="-30000" contrast="12000"/>
            <a:extLst>
              <a:ext uri="{28A0092B-C50C-407E-A947-70E740481C1C}">
                <a14:useLocalDpi xmlns:a14="http://schemas.microsoft.com/office/drawing/2010/main" val="0"/>
              </a:ext>
            </a:extLst>
          </a:blip>
          <a:srcRect l="6766" r="33832" b="5624"/>
          <a:stretch>
            <a:fillRect/>
          </a:stretch>
        </p:blipFill>
        <p:spPr bwMode="auto">
          <a:xfrm>
            <a:off x="6934200" y="4876800"/>
            <a:ext cx="1447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s-MX" sz="4000" b="1" smtClean="0">
                <a:solidFill>
                  <a:srgbClr val="FF0066"/>
                </a:solidFill>
              </a:rPr>
              <a:t>EFECTOS A LARGO PLAZO. </a:t>
            </a:r>
            <a:br>
              <a:rPr lang="es-MX" sz="4000" b="1" smtClean="0">
                <a:solidFill>
                  <a:srgbClr val="FF0066"/>
                </a:solidFill>
              </a:rPr>
            </a:br>
            <a:r>
              <a:rPr lang="es-MX" sz="3200" b="1" smtClean="0">
                <a:solidFill>
                  <a:srgbClr val="FF0066"/>
                </a:solidFill>
              </a:rPr>
              <a:t>INHIBIDORES DE LA COLINESTERASA</a:t>
            </a:r>
          </a:p>
        </p:txBody>
      </p:sp>
      <p:sp>
        <p:nvSpPr>
          <p:cNvPr id="67587" name="Rectangle 3"/>
          <p:cNvSpPr>
            <a:spLocks noGrp="1" noChangeArrowheads="1"/>
          </p:cNvSpPr>
          <p:nvPr>
            <p:ph type="body" idx="1"/>
          </p:nvPr>
        </p:nvSpPr>
        <p:spPr>
          <a:xfrm>
            <a:off x="1371600" y="1981200"/>
            <a:ext cx="7620000" cy="2895600"/>
          </a:xfrm>
        </p:spPr>
        <p:txBody>
          <a:bodyPr/>
          <a:lstStyle/>
          <a:p>
            <a:pPr eaLnBrk="1" hangingPunct="1">
              <a:lnSpc>
                <a:spcPct val="90000"/>
              </a:lnSpc>
            </a:pPr>
            <a:r>
              <a:rPr lang="es-MX" b="1" smtClean="0">
                <a:solidFill>
                  <a:srgbClr val="003399"/>
                </a:solidFill>
              </a:rPr>
              <a:t>EFECTOS TERATOGÉNICOS.</a:t>
            </a:r>
          </a:p>
          <a:p>
            <a:pPr eaLnBrk="1" hangingPunct="1">
              <a:lnSpc>
                <a:spcPct val="90000"/>
              </a:lnSpc>
            </a:pPr>
            <a:r>
              <a:rPr lang="es-MX" sz="2000" b="1" smtClean="0">
                <a:solidFill>
                  <a:srgbClr val="4B16C0"/>
                </a:solidFill>
              </a:rPr>
              <a:t>TERATOGÉNESIS EN RATAS ALBINAS CON FOSFAMIDÓN.</a:t>
            </a:r>
          </a:p>
          <a:p>
            <a:pPr eaLnBrk="1" hangingPunct="1">
              <a:lnSpc>
                <a:spcPct val="90000"/>
              </a:lnSpc>
            </a:pPr>
            <a:endParaRPr lang="es-MX" sz="2000" b="1" smtClean="0">
              <a:solidFill>
                <a:srgbClr val="4B16C0"/>
              </a:solidFill>
            </a:endParaRPr>
          </a:p>
          <a:p>
            <a:pPr eaLnBrk="1" hangingPunct="1">
              <a:lnSpc>
                <a:spcPct val="90000"/>
              </a:lnSpc>
            </a:pPr>
            <a:r>
              <a:rPr lang="es-MX" b="1" smtClean="0">
                <a:solidFill>
                  <a:srgbClr val="003399"/>
                </a:solidFill>
              </a:rPr>
              <a:t>EFECTOS CARCINOGÉNICOS.</a:t>
            </a:r>
          </a:p>
          <a:p>
            <a:pPr eaLnBrk="1" hangingPunct="1">
              <a:lnSpc>
                <a:spcPct val="90000"/>
              </a:lnSpc>
            </a:pPr>
            <a:r>
              <a:rPr lang="es-MX" sz="2000" b="1" smtClean="0">
                <a:solidFill>
                  <a:srgbClr val="4B16C0"/>
                </a:solidFill>
              </a:rPr>
              <a:t>LINFOMA </a:t>
            </a:r>
            <a:r>
              <a:rPr lang="es-MX" sz="2000" b="1" smtClean="0">
                <a:solidFill>
                  <a:srgbClr val="003366"/>
                </a:solidFill>
              </a:rPr>
              <a:t>NO HODGKIN</a:t>
            </a:r>
            <a:r>
              <a:rPr lang="es-MX" sz="2000" b="1" smtClean="0">
                <a:solidFill>
                  <a:srgbClr val="4B16C0"/>
                </a:solidFill>
              </a:rPr>
              <a:t> EN TRABAJADORES AGRÍCOLAS CON DIAZINÓN, DICLORVOS Y MALATHIÓN. </a:t>
            </a:r>
            <a:r>
              <a:rPr lang="es-MX" sz="1400" b="1" smtClean="0">
                <a:solidFill>
                  <a:schemeClr val="hlink"/>
                </a:solidFill>
              </a:rPr>
              <a:t>ALGUNOS AÚN LO CUESTIONAN.</a:t>
            </a:r>
            <a:endParaRPr lang="es-ES" sz="1400" b="1" smtClean="0">
              <a:solidFill>
                <a:schemeClr val="hlink"/>
              </a:solidFill>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s-MX" sz="3200" b="1" smtClean="0">
                <a:solidFill>
                  <a:srgbClr val="FF0066"/>
                </a:solidFill>
              </a:rPr>
              <a:t>DIAGNÓSTICO DIFERENCIAL</a:t>
            </a:r>
            <a:r>
              <a:rPr lang="es-MX" sz="2800" b="1" smtClean="0">
                <a:solidFill>
                  <a:srgbClr val="CC3300"/>
                </a:solidFill>
              </a:rPr>
              <a:t/>
            </a:r>
            <a:br>
              <a:rPr lang="es-MX" sz="2800" b="1" smtClean="0">
                <a:solidFill>
                  <a:srgbClr val="CC3300"/>
                </a:solidFill>
              </a:rPr>
            </a:br>
            <a:r>
              <a:rPr lang="es-MX" sz="2800" b="1" smtClean="0">
                <a:solidFill>
                  <a:srgbClr val="CC3300"/>
                </a:solidFill>
              </a:rPr>
              <a:t>DE LAS INTOXICACIONES  POR INHIBIDORES DE LA COLINESTERASA.</a:t>
            </a:r>
          </a:p>
        </p:txBody>
      </p:sp>
      <p:sp>
        <p:nvSpPr>
          <p:cNvPr id="68611" name="Rectangle 3"/>
          <p:cNvSpPr>
            <a:spLocks noGrp="1" noChangeArrowheads="1"/>
          </p:cNvSpPr>
          <p:nvPr>
            <p:ph type="body" idx="1"/>
          </p:nvPr>
        </p:nvSpPr>
        <p:spPr>
          <a:xfrm>
            <a:off x="1257300" y="1981200"/>
            <a:ext cx="7772400" cy="4648200"/>
          </a:xfrm>
        </p:spPr>
        <p:txBody>
          <a:bodyPr/>
          <a:lstStyle/>
          <a:p>
            <a:pPr eaLnBrk="1" hangingPunct="1">
              <a:lnSpc>
                <a:spcPct val="90000"/>
              </a:lnSpc>
            </a:pPr>
            <a:r>
              <a:rPr lang="es-MX" sz="2400" b="1" smtClean="0">
                <a:solidFill>
                  <a:srgbClr val="003366"/>
                </a:solidFill>
              </a:rPr>
              <a:t>SÍNDROME CONVULSIVO.</a:t>
            </a:r>
          </a:p>
          <a:p>
            <a:pPr eaLnBrk="1" hangingPunct="1">
              <a:lnSpc>
                <a:spcPct val="90000"/>
              </a:lnSpc>
            </a:pPr>
            <a:r>
              <a:rPr lang="es-MX" sz="2400" b="1" smtClean="0">
                <a:solidFill>
                  <a:srgbClr val="003366"/>
                </a:solidFill>
              </a:rPr>
              <a:t>ESTADO DE COMA HIPO E HIPERGLICÉMICO Y OTROS COMAS.</a:t>
            </a:r>
          </a:p>
          <a:p>
            <a:pPr eaLnBrk="1" hangingPunct="1">
              <a:lnSpc>
                <a:spcPct val="90000"/>
              </a:lnSpc>
            </a:pPr>
            <a:r>
              <a:rPr lang="es-MX" sz="2400" b="1" smtClean="0">
                <a:solidFill>
                  <a:srgbClr val="003366"/>
                </a:solidFill>
              </a:rPr>
              <a:t>INTOXICACIONES POR OTROS TÓXICOS: </a:t>
            </a:r>
            <a:r>
              <a:rPr lang="es-MX" sz="1600" b="1" smtClean="0">
                <a:solidFill>
                  <a:srgbClr val="003366"/>
                </a:solidFill>
              </a:rPr>
              <a:t>FLUORACETATO DE SODIO. HIDROCARBUROS CLORADOS. DEPRESORES DEL S.N.C. “OH ETILICO-METÍLICO, OPIACEOS.</a:t>
            </a:r>
          </a:p>
          <a:p>
            <a:pPr eaLnBrk="1" hangingPunct="1">
              <a:lnSpc>
                <a:spcPct val="90000"/>
              </a:lnSpc>
            </a:pPr>
            <a:r>
              <a:rPr lang="es-MX" sz="2400" b="1" smtClean="0">
                <a:solidFill>
                  <a:srgbClr val="003366"/>
                </a:solidFill>
              </a:rPr>
              <a:t>INTOXICACIÓN PARALÍTICA POR MARISCOS. “MAREA ROJA”.</a:t>
            </a:r>
          </a:p>
          <a:p>
            <a:pPr eaLnBrk="1" hangingPunct="1">
              <a:lnSpc>
                <a:spcPct val="90000"/>
              </a:lnSpc>
            </a:pPr>
            <a:r>
              <a:rPr lang="es-MX" sz="2400" b="1" smtClean="0">
                <a:solidFill>
                  <a:srgbClr val="003366"/>
                </a:solidFill>
              </a:rPr>
              <a:t>CUADROS NEUROSIQUIATRICOS. </a:t>
            </a:r>
            <a:r>
              <a:rPr lang="es-MX" sz="1600" b="1" smtClean="0">
                <a:solidFill>
                  <a:srgbClr val="003366"/>
                </a:solidFill>
              </a:rPr>
              <a:t>“NEUROSIS CONVERSIVA”.</a:t>
            </a:r>
          </a:p>
          <a:p>
            <a:pPr eaLnBrk="1" hangingPunct="1">
              <a:lnSpc>
                <a:spcPct val="90000"/>
              </a:lnSpc>
            </a:pPr>
            <a:r>
              <a:rPr lang="es-MX" sz="2400" b="1" smtClean="0">
                <a:solidFill>
                  <a:srgbClr val="003366"/>
                </a:solidFill>
              </a:rPr>
              <a:t>ENFERMEDAD DIARREICA AGUDA.</a:t>
            </a:r>
          </a:p>
          <a:p>
            <a:pPr eaLnBrk="1" hangingPunct="1">
              <a:lnSpc>
                <a:spcPct val="90000"/>
              </a:lnSpc>
            </a:pPr>
            <a:r>
              <a:rPr lang="es-MX" sz="2400" b="1" smtClean="0">
                <a:solidFill>
                  <a:srgbClr val="003366"/>
                </a:solidFill>
              </a:rPr>
              <a:t>EDEMA PULMONAR AGUDO “</a:t>
            </a:r>
            <a:r>
              <a:rPr lang="es-MX" sz="1600" b="1" smtClean="0">
                <a:solidFill>
                  <a:srgbClr val="003366"/>
                </a:solidFill>
              </a:rPr>
              <a:t>ASOCIADOS A OTRAS PATOLOGÍAS”.</a:t>
            </a: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s-MX" sz="3200" b="1" smtClean="0">
                <a:solidFill>
                  <a:srgbClr val="FF0066"/>
                </a:solidFill>
              </a:rPr>
              <a:t>DIAGNÓSTICO DIFERENCIAL</a:t>
            </a:r>
            <a:r>
              <a:rPr lang="es-MX" sz="2800" b="1" smtClean="0">
                <a:solidFill>
                  <a:srgbClr val="CC3300"/>
                </a:solidFill>
              </a:rPr>
              <a:t/>
            </a:r>
            <a:br>
              <a:rPr lang="es-MX" sz="2800" b="1" smtClean="0">
                <a:solidFill>
                  <a:srgbClr val="CC3300"/>
                </a:solidFill>
              </a:rPr>
            </a:br>
            <a:r>
              <a:rPr lang="es-MX" sz="2800" b="1" smtClean="0">
                <a:solidFill>
                  <a:srgbClr val="CC3300"/>
                </a:solidFill>
              </a:rPr>
              <a:t>DE LAS INTOXICACIONES  POR INHIBIDORES DE LA COLINESTERASA.</a:t>
            </a:r>
          </a:p>
        </p:txBody>
      </p:sp>
      <p:sp>
        <p:nvSpPr>
          <p:cNvPr id="69635" name="Rectangle 3"/>
          <p:cNvSpPr>
            <a:spLocks noGrp="1" noChangeArrowheads="1"/>
          </p:cNvSpPr>
          <p:nvPr>
            <p:ph type="body" idx="1"/>
          </p:nvPr>
        </p:nvSpPr>
        <p:spPr/>
        <p:txBody>
          <a:bodyPr/>
          <a:lstStyle/>
          <a:p>
            <a:pPr marL="609600" indent="-609600" eaLnBrk="1" hangingPunct="1"/>
            <a:r>
              <a:rPr lang="es-MX" sz="2400" b="1" smtClean="0">
                <a:solidFill>
                  <a:srgbClr val="003366"/>
                </a:solidFill>
              </a:rPr>
              <a:t>INSUFICIENCIA CARDIACA CONGESTIVA.</a:t>
            </a:r>
          </a:p>
          <a:p>
            <a:pPr marL="609600" indent="-609600" eaLnBrk="1" hangingPunct="1"/>
            <a:r>
              <a:rPr lang="es-MX" sz="2400" b="1" smtClean="0">
                <a:solidFill>
                  <a:srgbClr val="003366"/>
                </a:solidFill>
              </a:rPr>
              <a:t>HIPERRREACTIVIDAD BRONQUIAL.</a:t>
            </a:r>
          </a:p>
          <a:p>
            <a:pPr marL="609600" indent="-609600" eaLnBrk="1" hangingPunct="1"/>
            <a:r>
              <a:rPr lang="es-MX" sz="2400" b="1" smtClean="0">
                <a:solidFill>
                  <a:srgbClr val="003366"/>
                </a:solidFill>
              </a:rPr>
              <a:t>MICETISMO “INTOXICACIÓN POR HONGOS”.</a:t>
            </a:r>
          </a:p>
          <a:p>
            <a:pPr marL="609600" indent="-609600" eaLnBrk="1" hangingPunct="1"/>
            <a:endParaRPr lang="es-MX" sz="2000" b="1" smtClean="0">
              <a:solidFill>
                <a:srgbClr val="003366"/>
              </a:solidFill>
            </a:endParaRPr>
          </a:p>
          <a:p>
            <a:pPr marL="609600" indent="-609600" algn="ctr" eaLnBrk="1" hangingPunct="1">
              <a:buFont typeface="Wingdings" pitchFamily="2" charset="2"/>
              <a:buNone/>
            </a:pPr>
            <a:r>
              <a:rPr lang="es-MX" sz="2800" b="1" smtClean="0">
                <a:solidFill>
                  <a:srgbClr val="FF0066"/>
                </a:solidFill>
              </a:rPr>
              <a:t>CLAVE DIAGNÓSTICA.</a:t>
            </a:r>
          </a:p>
          <a:p>
            <a:pPr marL="609600" indent="-609600" algn="just" eaLnBrk="1" hangingPunct="1">
              <a:buFont typeface="Wingdings" pitchFamily="2" charset="2"/>
              <a:buAutoNum type="arabicPeriod"/>
            </a:pPr>
            <a:r>
              <a:rPr lang="es-MX" sz="2400" b="1" smtClean="0">
                <a:solidFill>
                  <a:srgbClr val="4B16C0"/>
                </a:solidFill>
              </a:rPr>
              <a:t>ANTECEDENTES DE EXPOSICIÓN.</a:t>
            </a:r>
          </a:p>
          <a:p>
            <a:pPr marL="609600" indent="-609600" algn="just" eaLnBrk="1" hangingPunct="1">
              <a:buFont typeface="Wingdings" pitchFamily="2" charset="2"/>
              <a:buAutoNum type="arabicPeriod"/>
            </a:pPr>
            <a:r>
              <a:rPr lang="es-MX" sz="2400" b="1" smtClean="0">
                <a:solidFill>
                  <a:srgbClr val="4B16C0"/>
                </a:solidFill>
              </a:rPr>
              <a:t>HISTORIA CLÍNICA COMPLETA.</a:t>
            </a:r>
          </a:p>
          <a:p>
            <a:pPr marL="609600" indent="-609600" algn="just" eaLnBrk="1" hangingPunct="1">
              <a:buFont typeface="Wingdings" pitchFamily="2" charset="2"/>
              <a:buAutoNum type="arabicPeriod"/>
            </a:pPr>
            <a:r>
              <a:rPr lang="es-MX" sz="2400" b="1" smtClean="0">
                <a:solidFill>
                  <a:srgbClr val="4B16C0"/>
                </a:solidFill>
              </a:rPr>
              <a:t>EXAMEN FÍSICO RECORDANDO EFECTOS: MUSCARÍNICOS, NICOTINICOS Y DEL S.N.C.</a:t>
            </a:r>
          </a:p>
          <a:p>
            <a:pPr marL="609600" indent="-609600" eaLnBrk="1" hangingPunct="1">
              <a:buFont typeface="Wingdings" pitchFamily="2" charset="2"/>
              <a:buNone/>
            </a:pPr>
            <a:endParaRPr lang="es-MX" sz="2400" b="1" smtClean="0">
              <a:solidFill>
                <a:srgbClr val="4B16C0"/>
              </a:solidFill>
            </a:endParaRP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371600" y="533400"/>
            <a:ext cx="7543800" cy="609600"/>
          </a:xfrm>
        </p:spPr>
        <p:txBody>
          <a:bodyPr/>
          <a:lstStyle/>
          <a:p>
            <a:pPr eaLnBrk="1" hangingPunct="1"/>
            <a:r>
              <a:rPr lang="es-ES" b="1" smtClean="0">
                <a:solidFill>
                  <a:srgbClr val="FF0000"/>
                </a:solidFill>
                <a:cs typeface="Times New Roman" pitchFamily="18" charset="0"/>
              </a:rPr>
              <a:t>MAREA ROJA. Plancton.</a:t>
            </a:r>
            <a:r>
              <a:rPr lang="es-ES" smtClean="0"/>
              <a:t> </a:t>
            </a:r>
            <a:endParaRPr lang="es-MX" smtClean="0"/>
          </a:p>
        </p:txBody>
      </p:sp>
      <p:sp>
        <p:nvSpPr>
          <p:cNvPr id="70659" name="Rectangle 3"/>
          <p:cNvSpPr>
            <a:spLocks noGrp="1" noChangeArrowheads="1"/>
          </p:cNvSpPr>
          <p:nvPr>
            <p:ph type="body" idx="1"/>
          </p:nvPr>
        </p:nvSpPr>
        <p:spPr>
          <a:xfrm>
            <a:off x="1257300" y="1524000"/>
            <a:ext cx="7772400" cy="4572000"/>
          </a:xfrm>
        </p:spPr>
        <p:txBody>
          <a:bodyPr/>
          <a:lstStyle/>
          <a:p>
            <a:pPr algn="just" eaLnBrk="1" hangingPunct="1">
              <a:lnSpc>
                <a:spcPct val="90000"/>
              </a:lnSpc>
            </a:pPr>
            <a:r>
              <a:rPr lang="es-ES" sz="4000" b="1" smtClean="0">
                <a:solidFill>
                  <a:srgbClr val="003366"/>
                </a:solidFill>
                <a:cs typeface="Times New Roman" pitchFamily="18" charset="0"/>
              </a:rPr>
              <a:t>ORGANISMOS MARINOS Y DULCEACUÍCOLAS A LA DERIVA O </a:t>
            </a:r>
            <a:r>
              <a:rPr lang="es-MX" sz="4000" b="1" smtClean="0">
                <a:solidFill>
                  <a:srgbClr val="003366"/>
                </a:solidFill>
                <a:cs typeface="Times New Roman" pitchFamily="18" charset="0"/>
              </a:rPr>
              <a:t>QUE </a:t>
            </a:r>
            <a:r>
              <a:rPr lang="es-ES" sz="4000" b="1" smtClean="0">
                <a:solidFill>
                  <a:srgbClr val="003366"/>
                </a:solidFill>
                <a:cs typeface="Times New Roman" pitchFamily="18" charset="0"/>
              </a:rPr>
              <a:t>FLOTAN EN LA SUPERFICIE DEL AGUA. SU MOVIMIENTO DEPENDE</a:t>
            </a:r>
            <a:r>
              <a:rPr lang="es-MX" sz="4000" b="1" smtClean="0">
                <a:solidFill>
                  <a:srgbClr val="003366"/>
                </a:solidFill>
                <a:cs typeface="Times New Roman" pitchFamily="18" charset="0"/>
              </a:rPr>
              <a:t> </a:t>
            </a:r>
            <a:r>
              <a:rPr lang="es-ES" sz="4000" b="1" smtClean="0">
                <a:solidFill>
                  <a:srgbClr val="003366"/>
                </a:solidFill>
                <a:cs typeface="Times New Roman" pitchFamily="18" charset="0"/>
              </a:rPr>
              <a:t> DE LAS MAREAS, LAS CORRIENTES Y LOS VIENTOS</a:t>
            </a:r>
            <a:r>
              <a:rPr lang="es-ES" sz="4000" smtClean="0">
                <a:solidFill>
                  <a:schemeClr val="tx2"/>
                </a:solidFill>
                <a:cs typeface="Times New Roman" pitchFamily="18" charset="0"/>
              </a:rPr>
              <a:t>. </a:t>
            </a:r>
            <a:endParaRPr lang="es-MX" b="1" smtClean="0">
              <a:solidFill>
                <a:srgbClr val="FF0066"/>
              </a:solidFill>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71600" y="142875"/>
            <a:ext cx="7543800" cy="685800"/>
          </a:xfrm>
        </p:spPr>
        <p:txBody>
          <a:bodyPr/>
          <a:lstStyle/>
          <a:p>
            <a:pPr eaLnBrk="1" hangingPunct="1"/>
            <a:r>
              <a:rPr lang="es-ES" sz="4800" b="1" smtClean="0">
                <a:solidFill>
                  <a:srgbClr val="FF0000"/>
                </a:solidFill>
                <a:latin typeface="Arial Black" pitchFamily="34" charset="0"/>
                <a:cs typeface="Times New Roman" pitchFamily="18" charset="0"/>
              </a:rPr>
              <a:t>MAREA ROJA.</a:t>
            </a:r>
            <a:endParaRPr lang="es-MX" sz="4800" b="1" smtClean="0">
              <a:solidFill>
                <a:srgbClr val="FF0000"/>
              </a:solidFill>
              <a:latin typeface="Arial Black" pitchFamily="34" charset="0"/>
              <a:cs typeface="Times New Roman" pitchFamily="18" charset="0"/>
            </a:endParaRPr>
          </a:p>
        </p:txBody>
      </p:sp>
      <p:sp>
        <p:nvSpPr>
          <p:cNvPr id="71683" name="Rectangle 3"/>
          <p:cNvSpPr>
            <a:spLocks noGrp="1" noChangeArrowheads="1"/>
          </p:cNvSpPr>
          <p:nvPr>
            <p:ph type="body" idx="1"/>
          </p:nvPr>
        </p:nvSpPr>
        <p:spPr>
          <a:xfrm>
            <a:off x="1257300" y="785813"/>
            <a:ext cx="7772400" cy="2500312"/>
          </a:xfrm>
        </p:spPr>
        <p:txBody>
          <a:bodyPr/>
          <a:lstStyle/>
          <a:p>
            <a:pPr algn="just" eaLnBrk="1" hangingPunct="1"/>
            <a:r>
              <a:rPr lang="es-ES" sz="2800" b="1" smtClean="0">
                <a:solidFill>
                  <a:srgbClr val="000080"/>
                </a:solidFill>
                <a:latin typeface="Arial Black" pitchFamily="34" charset="0"/>
                <a:cs typeface="Times New Roman" pitchFamily="18" charset="0"/>
              </a:rPr>
              <a:t>CUANDO LOS COMPONENTES FUNDAMENTALES, DEL PLANCTON SON BACTERIAS, ALGAS Y HONGOS MICROSCÓPICOS,  SE  DENOMINA </a:t>
            </a:r>
            <a:r>
              <a:rPr lang="es-ES" sz="2800" b="1" smtClean="0">
                <a:solidFill>
                  <a:srgbClr val="FF0000"/>
                </a:solidFill>
                <a:latin typeface="Arial Black" pitchFamily="34" charset="0"/>
                <a:cs typeface="Times New Roman" pitchFamily="18" charset="0"/>
              </a:rPr>
              <a:t>FITOPLANCTON</a:t>
            </a:r>
            <a:r>
              <a:rPr lang="es-ES" b="1" smtClean="0">
                <a:solidFill>
                  <a:srgbClr val="FF0000"/>
                </a:solidFill>
                <a:latin typeface="Arial Black" pitchFamily="34" charset="0"/>
                <a:cs typeface="Times New Roman" pitchFamily="18" charset="0"/>
              </a:rPr>
              <a:t>.</a:t>
            </a:r>
            <a:r>
              <a:rPr lang="es-ES" b="1" smtClean="0">
                <a:solidFill>
                  <a:srgbClr val="000080"/>
                </a:solidFill>
                <a:latin typeface="Arial Black" pitchFamily="34" charset="0"/>
                <a:cs typeface="Times New Roman" pitchFamily="18" charset="0"/>
              </a:rPr>
              <a:t> </a:t>
            </a:r>
            <a:endParaRPr lang="es-MX" b="1" smtClean="0">
              <a:solidFill>
                <a:srgbClr val="4B16C0"/>
              </a:solidFill>
              <a:latin typeface="Arial Black" pitchFamily="34" charset="0"/>
              <a:cs typeface="Times New Roman" pitchFamily="18" charset="0"/>
            </a:endParaRPr>
          </a:p>
        </p:txBody>
      </p:sp>
      <p:pic>
        <p:nvPicPr>
          <p:cNvPr id="6" name="Picture 2"/>
          <p:cNvPicPr>
            <a:picLocks noChangeAspect="1" noChangeArrowheads="1"/>
          </p:cNvPicPr>
          <p:nvPr/>
        </p:nvPicPr>
        <p:blipFill>
          <a:blip r:embed="rId2" cstate="print">
            <a:lum bright="-20000"/>
          </a:blip>
          <a:srcRect l="35106" t="4784" r="40335" b="36679"/>
          <a:stretch>
            <a:fillRect/>
          </a:stretch>
        </p:blipFill>
        <p:spPr bwMode="auto">
          <a:xfrm>
            <a:off x="5858374" y="3071810"/>
            <a:ext cx="3071343" cy="3429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1685" name="6 CuadroTexto"/>
          <p:cNvSpPr txBox="1">
            <a:spLocks noChangeArrowheads="1"/>
          </p:cNvSpPr>
          <p:nvPr/>
        </p:nvSpPr>
        <p:spPr bwMode="auto">
          <a:xfrm>
            <a:off x="1285875" y="3071813"/>
            <a:ext cx="4500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ES" b="1">
                <a:solidFill>
                  <a:srgbClr val="000080"/>
                </a:solidFill>
                <a:latin typeface="Arial Black" pitchFamily="34" charset="0"/>
                <a:cs typeface="Times New Roman" pitchFamily="18" charset="0"/>
              </a:rPr>
              <a:t>LOS GRUPOS</a:t>
            </a:r>
            <a:r>
              <a:rPr lang="es-MX" b="1">
                <a:solidFill>
                  <a:srgbClr val="000080"/>
                </a:solidFill>
                <a:latin typeface="Arial Black" pitchFamily="34" charset="0"/>
                <a:cs typeface="Times New Roman" pitchFamily="18" charset="0"/>
              </a:rPr>
              <a:t> </a:t>
            </a:r>
            <a:r>
              <a:rPr lang="es-ES" b="1">
                <a:solidFill>
                  <a:srgbClr val="000080"/>
                </a:solidFill>
                <a:latin typeface="Arial Black" pitchFamily="34" charset="0"/>
                <a:cs typeface="Times New Roman" pitchFamily="18" charset="0"/>
              </a:rPr>
              <a:t>DE ALGAS MÁS IMPORTANTES SON</a:t>
            </a:r>
            <a:r>
              <a:rPr lang="es-MX" b="1">
                <a:solidFill>
                  <a:srgbClr val="000080"/>
                </a:solidFill>
                <a:latin typeface="Arial Black" pitchFamily="34" charset="0"/>
                <a:cs typeface="Times New Roman" pitchFamily="18" charset="0"/>
              </a:rPr>
              <a:t>:</a:t>
            </a:r>
            <a:r>
              <a:rPr lang="es-ES" b="1">
                <a:solidFill>
                  <a:srgbClr val="000080"/>
                </a:solidFill>
                <a:latin typeface="Arial Black" pitchFamily="34" charset="0"/>
                <a:cs typeface="Times New Roman" pitchFamily="18" charset="0"/>
              </a:rPr>
              <a:t> </a:t>
            </a:r>
            <a:r>
              <a:rPr lang="es-ES" b="1">
                <a:solidFill>
                  <a:srgbClr val="4B16C0"/>
                </a:solidFill>
                <a:latin typeface="Arial Black" pitchFamily="34" charset="0"/>
                <a:cs typeface="Times New Roman" pitchFamily="18" charset="0"/>
              </a:rPr>
              <a:t>LAS DIATOMEAS, LAS ALGAS PARDODORADAS, LAS ALGAS VERDES Y LAS  VERDEAZULADAS.</a:t>
            </a:r>
            <a:endParaRPr lang="es-ES">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428750" y="71438"/>
            <a:ext cx="7543800" cy="685800"/>
          </a:xfrm>
        </p:spPr>
        <p:txBody>
          <a:bodyPr/>
          <a:lstStyle/>
          <a:p>
            <a:pPr eaLnBrk="1" hangingPunct="1"/>
            <a:r>
              <a:rPr lang="es-ES" sz="4800" b="1" smtClean="0">
                <a:solidFill>
                  <a:srgbClr val="FF0000"/>
                </a:solidFill>
                <a:latin typeface="Arial Black" pitchFamily="34" charset="0"/>
                <a:cs typeface="Times New Roman" pitchFamily="18" charset="0"/>
              </a:rPr>
              <a:t>MAREA ROJA.</a:t>
            </a:r>
            <a:endParaRPr lang="es-MX" sz="4800" b="1" smtClean="0">
              <a:solidFill>
                <a:srgbClr val="FF0000"/>
              </a:solidFill>
              <a:latin typeface="Arial Black" pitchFamily="34" charset="0"/>
              <a:cs typeface="Times New Roman" pitchFamily="18" charset="0"/>
            </a:endParaRPr>
          </a:p>
        </p:txBody>
      </p:sp>
      <p:sp>
        <p:nvSpPr>
          <p:cNvPr id="72707" name="Rectangle 3"/>
          <p:cNvSpPr>
            <a:spLocks noGrp="1" noChangeArrowheads="1"/>
          </p:cNvSpPr>
          <p:nvPr>
            <p:ph type="body" idx="1"/>
          </p:nvPr>
        </p:nvSpPr>
        <p:spPr>
          <a:xfrm>
            <a:off x="1257300" y="785813"/>
            <a:ext cx="7772400" cy="2714625"/>
          </a:xfrm>
        </p:spPr>
        <p:txBody>
          <a:bodyPr/>
          <a:lstStyle/>
          <a:p>
            <a:pPr algn="just" eaLnBrk="1" hangingPunct="1"/>
            <a:r>
              <a:rPr lang="es-ES" sz="2800" b="1" smtClean="0">
                <a:solidFill>
                  <a:srgbClr val="333399"/>
                </a:solidFill>
                <a:latin typeface="Arial Black" pitchFamily="34" charset="0"/>
                <a:cs typeface="Times New Roman" pitchFamily="18" charset="0"/>
              </a:rPr>
              <a:t>LA OTRA PARTE DEL PLANCTON ES: </a:t>
            </a:r>
            <a:r>
              <a:rPr lang="es-ES" b="1" smtClean="0">
                <a:solidFill>
                  <a:srgbClr val="FF0000"/>
                </a:solidFill>
                <a:latin typeface="Arial Black" pitchFamily="34" charset="0"/>
                <a:cs typeface="Times New Roman" pitchFamily="18" charset="0"/>
              </a:rPr>
              <a:t>EL ZOOPLANCTON</a:t>
            </a:r>
            <a:r>
              <a:rPr lang="es-ES" sz="2800" b="1" smtClean="0">
                <a:solidFill>
                  <a:srgbClr val="FF0000"/>
                </a:solidFill>
                <a:latin typeface="Arial Black" pitchFamily="34" charset="0"/>
                <a:cs typeface="Times New Roman" pitchFamily="18" charset="0"/>
              </a:rPr>
              <a:t>,</a:t>
            </a:r>
            <a:r>
              <a:rPr lang="es-ES" sz="2800" b="1" smtClean="0">
                <a:solidFill>
                  <a:srgbClr val="333399"/>
                </a:solidFill>
                <a:latin typeface="Arial Black" pitchFamily="34" charset="0"/>
                <a:cs typeface="Times New Roman" pitchFamily="18" charset="0"/>
              </a:rPr>
              <a:t>  COMPRENDE</a:t>
            </a:r>
            <a:r>
              <a:rPr lang="es-MX" sz="2800" b="1" smtClean="0">
                <a:solidFill>
                  <a:srgbClr val="333399"/>
                </a:solidFill>
                <a:latin typeface="Arial Black" pitchFamily="34" charset="0"/>
                <a:cs typeface="Times New Roman" pitchFamily="18" charset="0"/>
              </a:rPr>
              <a:t>:</a:t>
            </a:r>
            <a:r>
              <a:rPr lang="es-ES" sz="2800" b="1" smtClean="0">
                <a:solidFill>
                  <a:srgbClr val="333399"/>
                </a:solidFill>
                <a:latin typeface="Arial Black" pitchFamily="34" charset="0"/>
                <a:cs typeface="Times New Roman" pitchFamily="18" charset="0"/>
              </a:rPr>
              <a:t> PROTOZOOS   CRUSTÁCEOS, MOLUSCOS MEDUSAS, GUSANOS, HUEVOS Y LARVAS DE  ESPECIES  MARINAS Y  AGUA DULCE. </a:t>
            </a:r>
            <a:endParaRPr lang="es-MX" sz="3600" smtClean="0">
              <a:solidFill>
                <a:schemeClr val="tx2"/>
              </a:solidFill>
              <a:latin typeface="Arial Black" pitchFamily="34" charset="0"/>
            </a:endParaRPr>
          </a:p>
        </p:txBody>
      </p:sp>
      <p:sp>
        <p:nvSpPr>
          <p:cNvPr id="72708" name="5 CuadroTexto"/>
          <p:cNvSpPr txBox="1">
            <a:spLocks noChangeArrowheads="1"/>
          </p:cNvSpPr>
          <p:nvPr/>
        </p:nvSpPr>
        <p:spPr bwMode="auto">
          <a:xfrm>
            <a:off x="1428750" y="3786188"/>
            <a:ext cx="46434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ES" b="1">
                <a:solidFill>
                  <a:srgbClr val="333399"/>
                </a:solidFill>
                <a:latin typeface="Arial Black" pitchFamily="34" charset="0"/>
                <a:cs typeface="Times New Roman" pitchFamily="18" charset="0"/>
              </a:rPr>
              <a:t>LOS PROTOZOOS MÁS IMPORTANTES  DEL ZOOPLANCTON SON: </a:t>
            </a:r>
            <a:r>
              <a:rPr lang="es-ES" b="1">
                <a:solidFill>
                  <a:srgbClr val="FF0000"/>
                </a:solidFill>
                <a:latin typeface="Arial Black" pitchFamily="34" charset="0"/>
                <a:cs typeface="Times New Roman" pitchFamily="18" charset="0"/>
              </a:rPr>
              <a:t>LOS DINOFLAGELADOS Y LOS FORAMINÍFEROS.</a:t>
            </a:r>
            <a:endParaRPr lang="es-ES"/>
          </a:p>
        </p:txBody>
      </p:sp>
      <p:pic>
        <p:nvPicPr>
          <p:cNvPr id="72709" name="Picture 2"/>
          <p:cNvPicPr>
            <a:picLocks noChangeAspect="1" noChangeArrowheads="1"/>
          </p:cNvPicPr>
          <p:nvPr/>
        </p:nvPicPr>
        <p:blipFill>
          <a:blip r:embed="rId2">
            <a:lum bright="-20000"/>
            <a:extLst>
              <a:ext uri="{28A0092B-C50C-407E-A947-70E740481C1C}">
                <a14:useLocalDpi xmlns:a14="http://schemas.microsoft.com/office/drawing/2010/main" val="0"/>
              </a:ext>
            </a:extLst>
          </a:blip>
          <a:srcRect l="11951" t="19138" r="65730" b="22327"/>
          <a:stretch>
            <a:fillRect/>
          </a:stretch>
        </p:blipFill>
        <p:spPr bwMode="auto">
          <a:xfrm>
            <a:off x="6354763" y="3571875"/>
            <a:ext cx="2503487"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71600" y="76200"/>
            <a:ext cx="7772400" cy="533400"/>
          </a:xfrm>
        </p:spPr>
        <p:txBody>
          <a:bodyPr/>
          <a:lstStyle/>
          <a:p>
            <a:pPr eaLnBrk="1" hangingPunct="1"/>
            <a:r>
              <a:rPr lang="es-MX" sz="2400" b="1" smtClean="0">
                <a:solidFill>
                  <a:srgbClr val="CC3300"/>
                </a:solidFill>
                <a:latin typeface="Arial Black" pitchFamily="34" charset="0"/>
              </a:rPr>
              <a:t>CLASIFICACIÓN DE LOS PLAGUICIDAS</a:t>
            </a:r>
            <a:r>
              <a:rPr lang="es-MX" sz="2800" b="1" smtClean="0">
                <a:solidFill>
                  <a:srgbClr val="CC3300"/>
                </a:solidFill>
              </a:rPr>
              <a:t> </a:t>
            </a:r>
          </a:p>
        </p:txBody>
      </p:sp>
      <p:sp>
        <p:nvSpPr>
          <p:cNvPr id="9219" name="AutoShape 3"/>
          <p:cNvSpPr>
            <a:spLocks noChangeAspect="1" noChangeArrowheads="1"/>
          </p:cNvSpPr>
          <p:nvPr>
            <p:ph type="body" idx="1"/>
          </p:nvPr>
        </p:nvSpPr>
        <p:spPr>
          <a:xfrm>
            <a:off x="1257300" y="609600"/>
            <a:ext cx="7772400" cy="6248400"/>
          </a:xfrm>
        </p:spPr>
        <p:txBody>
          <a:bodyPr/>
          <a:lstStyle/>
          <a:p>
            <a:pPr eaLnBrk="1" hangingPunct="1">
              <a:buFont typeface="Wingdings" pitchFamily="2" charset="2"/>
              <a:buNone/>
            </a:pPr>
            <a:r>
              <a:rPr lang="es-MX" sz="2800" smtClean="0"/>
              <a:t>		</a:t>
            </a:r>
            <a:r>
              <a:rPr lang="es-MX" sz="2800" b="1" smtClean="0">
                <a:solidFill>
                  <a:srgbClr val="003366"/>
                </a:solidFill>
              </a:rPr>
              <a:t>SEGÚN ORGANISMO A CONTROLAR.</a:t>
            </a:r>
            <a:endParaRPr lang="es-ES" sz="2800" b="1" smtClean="0">
              <a:solidFill>
                <a:srgbClr val="003366"/>
              </a:solidFill>
            </a:endParaRPr>
          </a:p>
        </p:txBody>
      </p:sp>
      <p:graphicFrame>
        <p:nvGraphicFramePr>
          <p:cNvPr id="10293" name="Group 53"/>
          <p:cNvGraphicFramePr>
            <a:graphicFrameLocks noGrp="1"/>
          </p:cNvGraphicFramePr>
          <p:nvPr/>
        </p:nvGraphicFramePr>
        <p:xfrm>
          <a:off x="1447800" y="1295400"/>
          <a:ext cx="7620000" cy="4024384"/>
        </p:xfrm>
        <a:graphic>
          <a:graphicData uri="http://schemas.openxmlformats.org/drawingml/2006/table">
            <a:tbl>
              <a:tblPr/>
              <a:tblGrid>
                <a:gridCol w="3657600"/>
                <a:gridCol w="3962400"/>
              </a:tblGrid>
              <a:tr h="38098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600" b="1" i="0" u="none" strike="noStrike" cap="none" normalizeH="0" baseline="0" smtClean="0">
                          <a:ln>
                            <a:noFill/>
                          </a:ln>
                          <a:solidFill>
                            <a:schemeClr val="hlink"/>
                          </a:solidFill>
                          <a:effectLst/>
                          <a:latin typeface="Arial Black" pitchFamily="34" charset="0"/>
                        </a:rPr>
                        <a:t>NOMBRE DEL PLAGUICIDA</a:t>
                      </a:r>
                      <a:endParaRPr kumimoji="0" lang="es-ES" sz="1600" b="1" i="0" u="none" strike="noStrike" cap="none" normalizeH="0" baseline="0" smtClean="0">
                        <a:ln>
                          <a:noFill/>
                        </a:ln>
                        <a:solidFill>
                          <a:schemeClr val="hlink"/>
                        </a:solidFill>
                        <a:effectLst/>
                        <a:latin typeface="Arial Black" pitchFamily="34" charset="0"/>
                      </a:endParaRPr>
                    </a:p>
                  </a:txBody>
                  <a:tcPr marL="90000" marR="90000"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800" b="1" i="0" u="none" strike="noStrike" cap="none" normalizeH="0" baseline="0" smtClean="0">
                          <a:ln>
                            <a:noFill/>
                          </a:ln>
                          <a:solidFill>
                            <a:schemeClr val="hlink"/>
                          </a:solidFill>
                          <a:effectLst/>
                          <a:latin typeface="Arial Black" pitchFamily="34" charset="0"/>
                        </a:rPr>
                        <a:t>ORGANISMO A CONTROLAR.</a:t>
                      </a:r>
                      <a:endParaRPr kumimoji="0" lang="es-ES" sz="1800" b="1" i="0" u="none" strike="noStrike" cap="none" normalizeH="0" baseline="0" smtClean="0">
                        <a:ln>
                          <a:noFill/>
                        </a:ln>
                        <a:solidFill>
                          <a:schemeClr val="hlink"/>
                        </a:solidFill>
                        <a:effectLst/>
                        <a:latin typeface="Arial Black" pitchFamily="34" charset="0"/>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3958">
                <a:tc>
                  <a:txBody>
                    <a:bodyPr/>
                    <a:lstStyle/>
                    <a:p>
                      <a:pPr marL="533400" marR="0" lvl="0" indent="-53340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99"/>
                          </a:solidFill>
                          <a:effectLst/>
                          <a:latin typeface="Arial Black" pitchFamily="34" charset="0"/>
                        </a:rPr>
                        <a:t>1. INSECTICIDAS.</a:t>
                      </a: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LARVICIDAS.</a:t>
                      </a: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FORMICIDAS.</a:t>
                      </a: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PULGUICIDAS.</a:t>
                      </a: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PIOJICIDAS.</a:t>
                      </a:r>
                    </a:p>
                    <a:p>
                      <a:pPr marL="533400" marR="0" lvl="0" indent="-53340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AFICIDAS,</a:t>
                      </a:r>
                      <a:endParaRPr kumimoji="0" lang="es-ES" sz="1600" b="1" i="0" u="none" strike="noStrike" cap="none" normalizeH="0" baseline="0" smtClean="0">
                        <a:ln>
                          <a:noFill/>
                        </a:ln>
                        <a:solidFill>
                          <a:srgbClr val="003399"/>
                        </a:solidFill>
                        <a:effectLst/>
                        <a:latin typeface="Arial Black" pitchFamily="34" charset="0"/>
                      </a:endParaRPr>
                    </a:p>
                  </a:txBody>
                  <a:tcPr marL="90000" marR="90000"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99"/>
                          </a:solidFill>
                          <a:effectLst/>
                          <a:latin typeface="Arial Black" pitchFamily="34" charset="0"/>
                        </a:rPr>
                        <a:t>1. INSECTOS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66"/>
                          </a:solidFill>
                          <a:effectLst/>
                          <a:latin typeface="Arial Black" pitchFamily="34" charset="0"/>
                        </a:rPr>
                        <a:t>LARVAS.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66"/>
                          </a:solidFill>
                          <a:effectLst/>
                          <a:latin typeface="Arial Black" pitchFamily="34" charset="0"/>
                        </a:rPr>
                        <a:t>HORMIGAS.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66"/>
                          </a:solidFill>
                          <a:effectLst/>
                          <a:latin typeface="Arial Black" pitchFamily="34" charset="0"/>
                        </a:rPr>
                        <a:t>PULGAS.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66"/>
                          </a:solidFill>
                          <a:effectLst/>
                          <a:latin typeface="Arial Black" pitchFamily="34" charset="0"/>
                        </a:rPr>
                        <a:t>PIOJOS.</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66"/>
                          </a:solidFill>
                          <a:effectLst/>
                          <a:latin typeface="Arial Black" pitchFamily="34" charset="0"/>
                        </a:rPr>
                        <a:t>ABEJAS.</a:t>
                      </a:r>
                      <a:endParaRPr kumimoji="0" lang="es-ES" sz="1600" b="1" i="0" u="none" strike="noStrike" cap="none" normalizeH="0" baseline="0" smtClean="0">
                        <a:ln>
                          <a:noFill/>
                        </a:ln>
                        <a:solidFill>
                          <a:srgbClr val="003366"/>
                        </a:solidFill>
                        <a:effectLst/>
                        <a:latin typeface="Arial Black" pitchFamily="34" charset="0"/>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01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0" i="0" u="none" strike="noStrike" cap="none" normalizeH="0" baseline="0" smtClean="0">
                          <a:ln>
                            <a:noFill/>
                          </a:ln>
                          <a:solidFill>
                            <a:srgbClr val="003399"/>
                          </a:solidFill>
                          <a:effectLst/>
                          <a:latin typeface="Arial Black" pitchFamily="34" charset="0"/>
                        </a:rPr>
                        <a:t>2. </a:t>
                      </a:r>
                      <a:r>
                        <a:rPr kumimoji="0" lang="es-MX" sz="2400" b="1" i="0" u="none" strike="noStrike" cap="none" normalizeH="0" baseline="0" smtClean="0">
                          <a:ln>
                            <a:noFill/>
                          </a:ln>
                          <a:solidFill>
                            <a:srgbClr val="003399"/>
                          </a:solidFill>
                          <a:effectLst/>
                          <a:latin typeface="Arial Black" pitchFamily="34" charset="0"/>
                        </a:rPr>
                        <a:t>ACARICIDAS.</a:t>
                      </a:r>
                      <a:endParaRPr kumimoji="0" lang="es-ES" sz="2400" b="1" i="0" u="none" strike="noStrike" cap="none" normalizeH="0" baseline="0" smtClean="0">
                        <a:ln>
                          <a:noFill/>
                        </a:ln>
                        <a:solidFill>
                          <a:srgbClr val="003399"/>
                        </a:solidFill>
                        <a:effectLst/>
                        <a:latin typeface="Arial Black" pitchFamily="34" charset="0"/>
                      </a:endParaRPr>
                    </a:p>
                  </a:txBody>
                  <a:tcPr marL="90000" marR="90000"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ACAROS. </a:t>
                      </a:r>
                      <a:r>
                        <a:rPr kumimoji="0" lang="es-MX" sz="1600" b="1" i="0" u="none" strike="noStrike" cap="none" normalizeH="0" baseline="0" smtClean="0">
                          <a:ln>
                            <a:noFill/>
                          </a:ln>
                          <a:solidFill>
                            <a:srgbClr val="003399"/>
                          </a:solidFill>
                          <a:effectLst/>
                          <a:latin typeface="Arial Black" pitchFamily="34" charset="0"/>
                          <a:cs typeface="Arial" charset="0"/>
                        </a:rPr>
                        <a:t> </a:t>
                      </a:r>
                      <a:r>
                        <a:rPr kumimoji="0" lang="es-MX" sz="1600" b="1" i="0" u="none" strike="noStrike" cap="none" normalizeH="0" baseline="0" smtClean="0">
                          <a:ln>
                            <a:noFill/>
                          </a:ln>
                          <a:solidFill>
                            <a:srgbClr val="003399"/>
                          </a:solidFill>
                          <a:effectLst/>
                          <a:latin typeface="Arial Black" pitchFamily="34" charset="0"/>
                        </a:rPr>
                        <a:t>GARRAPATAS</a:t>
                      </a:r>
                      <a:endParaRPr kumimoji="0" lang="es-ES" sz="1600" b="1" i="0" u="none" strike="noStrike" cap="none" normalizeH="0" baseline="0" smtClean="0">
                        <a:ln>
                          <a:noFill/>
                        </a:ln>
                        <a:solidFill>
                          <a:srgbClr val="003399"/>
                        </a:solidFill>
                        <a:effectLst/>
                        <a:latin typeface="Arial Black" pitchFamily="34" charset="0"/>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ARAÑAS.</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01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99"/>
                          </a:solidFill>
                          <a:effectLst/>
                          <a:latin typeface="Arial Black" pitchFamily="34" charset="0"/>
                        </a:rPr>
                        <a:t>3. NEMATICIDAS.</a:t>
                      </a:r>
                      <a:endParaRPr kumimoji="0" lang="es-ES" sz="2400" b="1" i="0" u="none" strike="noStrike" cap="none" normalizeH="0" baseline="0" smtClean="0">
                        <a:ln>
                          <a:noFill/>
                        </a:ln>
                        <a:solidFill>
                          <a:srgbClr val="003399"/>
                        </a:solidFill>
                        <a:effectLst/>
                        <a:latin typeface="Arial Black" pitchFamily="34" charset="0"/>
                      </a:endParaRPr>
                    </a:p>
                  </a:txBody>
                  <a:tcPr marL="90000" marR="90000"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NEMATODOS. </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GUSANOS.LOMBRICES.</a:t>
                      </a:r>
                      <a:endParaRPr kumimoji="0" lang="es-ES" sz="1600" b="1" i="0" u="none" strike="noStrike" cap="none" normalizeH="0" baseline="0" smtClean="0">
                        <a:ln>
                          <a:noFill/>
                        </a:ln>
                        <a:solidFill>
                          <a:srgbClr val="003399"/>
                        </a:solidFill>
                        <a:effectLst/>
                        <a:latin typeface="Arial Black" pitchFamily="34" charset="0"/>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99"/>
                          </a:solidFill>
                          <a:effectLst/>
                          <a:latin typeface="Arial Black" pitchFamily="34" charset="0"/>
                        </a:rPr>
                        <a:t>4. MOLUSQUICIDA</a:t>
                      </a:r>
                      <a:endParaRPr kumimoji="0" lang="es-ES" sz="2400" b="1" i="0" u="none" strike="noStrike" cap="none" normalizeH="0" baseline="0" smtClean="0">
                        <a:ln>
                          <a:noFill/>
                        </a:ln>
                        <a:solidFill>
                          <a:srgbClr val="003399"/>
                        </a:solidFill>
                        <a:effectLst/>
                        <a:latin typeface="Arial Black" pitchFamily="34" charset="0"/>
                      </a:endParaRPr>
                    </a:p>
                  </a:txBody>
                  <a:tcPr marL="90000" marR="90000"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Char char="w"/>
                        <a:tabLst/>
                      </a:pPr>
                      <a:r>
                        <a:rPr kumimoji="0" lang="es-MX" sz="1600" b="1" i="0" u="none" strike="noStrike" cap="none" normalizeH="0" baseline="0" smtClean="0">
                          <a:ln>
                            <a:noFill/>
                          </a:ln>
                          <a:solidFill>
                            <a:srgbClr val="003399"/>
                          </a:solidFill>
                          <a:effectLst/>
                          <a:latin typeface="Arial Black" pitchFamily="34" charset="0"/>
                        </a:rPr>
                        <a:t>MOLUSCOS.                                           </a:t>
                      </a:r>
                      <a:endParaRPr kumimoji="0" lang="es-ES" sz="1600" b="1" i="0" u="none" strike="noStrike" cap="none" normalizeH="0" baseline="0" smtClean="0">
                        <a:ln>
                          <a:noFill/>
                        </a:ln>
                        <a:solidFill>
                          <a:srgbClr val="003399"/>
                        </a:solidFill>
                        <a:effectLst/>
                        <a:latin typeface="Arial Black" pitchFamily="34" charset="0"/>
                      </a:endParaRP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266" name="Group 26"/>
          <p:cNvGraphicFramePr>
            <a:graphicFrameLocks noGrp="1"/>
          </p:cNvGraphicFramePr>
          <p:nvPr/>
        </p:nvGraphicFramePr>
        <p:xfrm>
          <a:off x="1524000" y="5486400"/>
          <a:ext cx="7620000" cy="1378056"/>
        </p:xfrm>
        <a:graphic>
          <a:graphicData uri="http://schemas.openxmlformats.org/drawingml/2006/table">
            <a:tbl>
              <a:tblPr/>
              <a:tblGrid>
                <a:gridCol w="3581400"/>
                <a:gridCol w="4038600"/>
              </a:tblGrid>
              <a:tr h="45931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99"/>
                          </a:solidFill>
                          <a:effectLst/>
                          <a:latin typeface="Arial Black" pitchFamily="34" charset="0"/>
                        </a:rPr>
                        <a:t>5. RODENTICIDA</a:t>
                      </a:r>
                      <a:endParaRPr kumimoji="0" lang="es-ES" sz="1600" b="1" i="0" u="none" strike="noStrike" cap="none" normalizeH="0" baseline="0" smtClean="0">
                        <a:ln>
                          <a:noFill/>
                        </a:ln>
                        <a:solidFill>
                          <a:srgbClr val="003399"/>
                        </a:solidFill>
                        <a:effectLst/>
                        <a:latin typeface="Arial Black" pitchFamily="34" charset="0"/>
                      </a:endParaRPr>
                    </a:p>
                  </a:txBody>
                  <a:tcPr marL="90000" marR="90000" marT="46796" marB="46796"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600" b="1" i="0" u="none" strike="noStrike" cap="none" normalizeH="0" baseline="0" smtClean="0">
                          <a:ln>
                            <a:noFill/>
                          </a:ln>
                          <a:solidFill>
                            <a:srgbClr val="003399"/>
                          </a:solidFill>
                          <a:effectLst/>
                          <a:latin typeface="Arial Black" pitchFamily="34" charset="0"/>
                          <a:cs typeface="Arial" charset="0"/>
                        </a:rPr>
                        <a:t>࠸ </a:t>
                      </a:r>
                      <a:r>
                        <a:rPr kumimoji="0" lang="es-MX" sz="1600" b="1" i="0" u="none" strike="noStrike" cap="none" normalizeH="0" baseline="0" smtClean="0">
                          <a:ln>
                            <a:noFill/>
                          </a:ln>
                          <a:solidFill>
                            <a:srgbClr val="003399"/>
                          </a:solidFill>
                          <a:effectLst/>
                          <a:latin typeface="Arial Black" pitchFamily="34" charset="0"/>
                        </a:rPr>
                        <a:t>RATAS RATONES.</a:t>
                      </a:r>
                      <a:endParaRPr kumimoji="0" lang="es-ES" sz="1600" b="1" i="0" u="none" strike="noStrike" cap="none" normalizeH="0" baseline="0" smtClean="0">
                        <a:ln>
                          <a:noFill/>
                        </a:ln>
                        <a:solidFill>
                          <a:srgbClr val="003399"/>
                        </a:solidFill>
                        <a:effectLst/>
                        <a:latin typeface="Arial Black" pitchFamily="34" charset="0"/>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45931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99"/>
                          </a:solidFill>
                          <a:effectLst/>
                          <a:latin typeface="Arial Black" pitchFamily="34" charset="0"/>
                        </a:rPr>
                        <a:t>6. FUNGICIDA</a:t>
                      </a:r>
                      <a:endParaRPr kumimoji="0" lang="es-ES" sz="2400" b="1" i="0" u="none" strike="noStrike" cap="none" normalizeH="0" baseline="0" smtClean="0">
                        <a:ln>
                          <a:noFill/>
                        </a:ln>
                        <a:solidFill>
                          <a:srgbClr val="003399"/>
                        </a:solidFill>
                        <a:effectLst/>
                        <a:latin typeface="Arial Black" pitchFamily="34" charset="0"/>
                      </a:endParaRPr>
                    </a:p>
                  </a:txBody>
                  <a:tcPr marL="90000" marR="90000" marT="46796" marB="46796"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600" b="1" i="0" u="none" strike="noStrike" cap="none" normalizeH="0" baseline="0" smtClean="0">
                          <a:ln>
                            <a:noFill/>
                          </a:ln>
                          <a:solidFill>
                            <a:srgbClr val="003399"/>
                          </a:solidFill>
                          <a:effectLst/>
                          <a:latin typeface="Arial Black" pitchFamily="34" charset="0"/>
                          <a:cs typeface="Arial" charset="0"/>
                        </a:rPr>
                        <a:t>？</a:t>
                      </a:r>
                      <a:r>
                        <a:rPr kumimoji="0" lang="es-MX" sz="1600" b="1" i="0" u="none" strike="noStrike" cap="none" normalizeH="0" baseline="0" smtClean="0">
                          <a:ln>
                            <a:noFill/>
                          </a:ln>
                          <a:solidFill>
                            <a:srgbClr val="003399"/>
                          </a:solidFill>
                          <a:effectLst/>
                          <a:latin typeface="Arial Black" pitchFamily="34" charset="0"/>
                        </a:rPr>
                        <a:t>HONGOS</a:t>
                      </a:r>
                      <a:endParaRPr kumimoji="0" lang="es-ES" sz="1600" b="1" i="0" u="none" strike="noStrike" cap="none" normalizeH="0" baseline="0" smtClean="0">
                        <a:ln>
                          <a:noFill/>
                        </a:ln>
                        <a:solidFill>
                          <a:srgbClr val="003399"/>
                        </a:solidFill>
                        <a:effectLst/>
                        <a:latin typeface="Arial Black" pitchFamily="34" charset="0"/>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45931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2400" b="1" i="0" u="none" strike="noStrike" cap="none" normalizeH="0" baseline="0" smtClean="0">
                          <a:ln>
                            <a:noFill/>
                          </a:ln>
                          <a:solidFill>
                            <a:srgbClr val="003399"/>
                          </a:solidFill>
                          <a:effectLst/>
                          <a:latin typeface="Arial Black" pitchFamily="34" charset="0"/>
                        </a:rPr>
                        <a:t>7. HERBICIDAS</a:t>
                      </a:r>
                      <a:endParaRPr kumimoji="0" lang="es-ES" sz="2400" b="1" i="0" u="none" strike="noStrike" cap="none" normalizeH="0" baseline="0" smtClean="0">
                        <a:ln>
                          <a:noFill/>
                        </a:ln>
                        <a:solidFill>
                          <a:srgbClr val="003399"/>
                        </a:solidFill>
                        <a:effectLst/>
                        <a:latin typeface="Arial Black" pitchFamily="34" charset="0"/>
                      </a:endParaRPr>
                    </a:p>
                  </a:txBody>
                  <a:tcPr marL="90000" marR="90000" marT="46796" marB="46796"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s-MX" sz="1600" b="1" i="0" u="none" strike="noStrike" cap="none" normalizeH="0" baseline="0" smtClean="0">
                          <a:ln>
                            <a:noFill/>
                          </a:ln>
                          <a:solidFill>
                            <a:srgbClr val="003399"/>
                          </a:solidFill>
                          <a:effectLst/>
                          <a:latin typeface="Arial Black" pitchFamily="34" charset="0"/>
                          <a:cs typeface="Arial" charset="0"/>
                        </a:rPr>
                        <a:t>？</a:t>
                      </a:r>
                      <a:r>
                        <a:rPr kumimoji="0" lang="es-MX" sz="1600" b="1" i="0" u="none" strike="noStrike" cap="none" normalizeH="0" baseline="0" smtClean="0">
                          <a:ln>
                            <a:noFill/>
                          </a:ln>
                          <a:solidFill>
                            <a:srgbClr val="003399"/>
                          </a:solidFill>
                          <a:effectLst/>
                          <a:latin typeface="Arial Black" pitchFamily="34" charset="0"/>
                        </a:rPr>
                        <a:t>MALAS HIERBAS</a:t>
                      </a:r>
                      <a:endParaRPr kumimoji="0" lang="es-ES" sz="1600" b="1" i="0" u="none" strike="noStrike" cap="none" normalizeH="0" baseline="0" smtClean="0">
                        <a:ln>
                          <a:noFill/>
                        </a:ln>
                        <a:solidFill>
                          <a:srgbClr val="003399"/>
                        </a:solidFill>
                        <a:effectLst/>
                        <a:latin typeface="Arial Black" pitchFamily="34" charset="0"/>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bl>
          </a:graphicData>
        </a:graphic>
      </p:graphicFrame>
      <p:sp>
        <p:nvSpPr>
          <p:cNvPr id="9254" name="Line 40"/>
          <p:cNvSpPr>
            <a:spLocks noChangeShapeType="1"/>
          </p:cNvSpPr>
          <p:nvPr/>
        </p:nvSpPr>
        <p:spPr bwMode="auto">
          <a:xfrm>
            <a:off x="1447800" y="5257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9255" name="Line 41"/>
          <p:cNvSpPr>
            <a:spLocks noChangeShapeType="1"/>
          </p:cNvSpPr>
          <p:nvPr/>
        </p:nvSpPr>
        <p:spPr bwMode="auto">
          <a:xfrm>
            <a:off x="9144000" y="5486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9256" name="Line 42"/>
          <p:cNvSpPr>
            <a:spLocks noChangeShapeType="1"/>
          </p:cNvSpPr>
          <p:nvPr/>
        </p:nvSpPr>
        <p:spPr bwMode="auto">
          <a:xfrm>
            <a:off x="9144000" y="55626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10283" name="Line 43"/>
          <p:cNvSpPr>
            <a:spLocks noChangeShapeType="1"/>
          </p:cNvSpPr>
          <p:nvPr/>
        </p:nvSpPr>
        <p:spPr bwMode="auto">
          <a:xfrm>
            <a:off x="1447800" y="5410200"/>
            <a:ext cx="769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9258" name="Line 44"/>
          <p:cNvSpPr>
            <a:spLocks noChangeShapeType="1"/>
          </p:cNvSpPr>
          <p:nvPr/>
        </p:nvSpPr>
        <p:spPr bwMode="auto">
          <a:xfrm>
            <a:off x="9067800" y="5486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9259" name="Line 45"/>
          <p:cNvSpPr>
            <a:spLocks noChangeShapeType="1"/>
          </p:cNvSpPr>
          <p:nvPr/>
        </p:nvSpPr>
        <p:spPr bwMode="auto">
          <a:xfrm>
            <a:off x="1524000" y="5410200"/>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s-PA"/>
          </a:p>
        </p:txBody>
      </p:sp>
      <p:sp>
        <p:nvSpPr>
          <p:cNvPr id="9260" name="Line 46"/>
          <p:cNvSpPr>
            <a:spLocks noChangeShapeType="1"/>
          </p:cNvSpPr>
          <p:nvPr/>
        </p:nvSpPr>
        <p:spPr bwMode="auto">
          <a:xfrm flipV="1">
            <a:off x="5105400" y="5105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9261" name="Line 47"/>
          <p:cNvSpPr>
            <a:spLocks noChangeShapeType="1"/>
          </p:cNvSpPr>
          <p:nvPr/>
        </p:nvSpPr>
        <p:spPr bwMode="auto">
          <a:xfrm flipV="1">
            <a:off x="91440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9262" name="Line 48"/>
          <p:cNvSpPr>
            <a:spLocks noChangeShapeType="1"/>
          </p:cNvSpPr>
          <p:nvPr/>
        </p:nvSpPr>
        <p:spPr bwMode="auto">
          <a:xfrm flipV="1">
            <a:off x="9144000" y="4724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9263" name="Line 49"/>
          <p:cNvSpPr>
            <a:spLocks noChangeShapeType="1"/>
          </p:cNvSpPr>
          <p:nvPr/>
        </p:nvSpPr>
        <p:spPr bwMode="auto">
          <a:xfrm>
            <a:off x="1447800" y="6324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9264" name="Line 50"/>
          <p:cNvSpPr>
            <a:spLocks noChangeShapeType="1"/>
          </p:cNvSpPr>
          <p:nvPr/>
        </p:nvSpPr>
        <p:spPr bwMode="auto">
          <a:xfrm flipV="1">
            <a:off x="9144000" y="50292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28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s-MX" b="1" smtClean="0">
                <a:solidFill>
                  <a:srgbClr val="FF0066"/>
                </a:solidFill>
              </a:rPr>
              <a:t>DINOFLAGELADO</a:t>
            </a:r>
            <a:endParaRPr lang="es-ES" b="1" smtClean="0">
              <a:solidFill>
                <a:srgbClr val="FF0066"/>
              </a:solidFill>
            </a:endParaRPr>
          </a:p>
        </p:txBody>
      </p:sp>
      <p:pic>
        <p:nvPicPr>
          <p:cNvPr id="73731"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b="5624"/>
          <a:stretch>
            <a:fillRect/>
          </a:stretch>
        </p:blipFill>
        <p:spPr>
          <a:xfrm>
            <a:off x="1295400" y="1524000"/>
            <a:ext cx="7772400" cy="5334000"/>
          </a:xfrm>
        </p:spPr>
      </p:pic>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s-MX" b="1" smtClean="0">
                <a:solidFill>
                  <a:srgbClr val="FF0066"/>
                </a:solidFill>
              </a:rPr>
              <a:t>DINOFLAGELADOS</a:t>
            </a:r>
            <a:endParaRPr lang="es-ES" b="1" smtClean="0">
              <a:solidFill>
                <a:srgbClr val="FF0066"/>
              </a:solidFill>
            </a:endParaRPr>
          </a:p>
        </p:txBody>
      </p:sp>
      <p:sp>
        <p:nvSpPr>
          <p:cNvPr id="74755" name="Rectangle 3"/>
          <p:cNvSpPr>
            <a:spLocks noGrp="1" noChangeArrowheads="1"/>
          </p:cNvSpPr>
          <p:nvPr>
            <p:ph type="body" idx="1"/>
          </p:nvPr>
        </p:nvSpPr>
        <p:spPr/>
        <p:txBody>
          <a:bodyPr/>
          <a:lstStyle/>
          <a:p>
            <a:pPr algn="just" eaLnBrk="1" hangingPunct="1"/>
            <a:r>
              <a:rPr lang="es-MX" b="1" smtClean="0">
                <a:solidFill>
                  <a:srgbClr val="000066"/>
                </a:solidFill>
                <a:cs typeface="Times New Roman" pitchFamily="18" charset="0"/>
              </a:rPr>
              <a:t>AL CONTAMINARSE MARISCOS BIVALVOS (CONCHAS-ALMEJAS-etc.) CRUSTACEOS (CAMARONES-LANGOSTINOS etc.) Y HASTA PECES (CONGRIO) PUEDEN PASAR A LOS HUMANOS QUE LOS CONSUMEN Y PRODUCIR CUADROS TÓXICOS GRAVES.</a:t>
            </a:r>
          </a:p>
          <a:p>
            <a:pPr eaLnBrk="1" hangingPunct="1"/>
            <a:endParaRPr lang="es-ES" b="1" smtClean="0">
              <a:solidFill>
                <a:srgbClr val="000066"/>
              </a:solidFill>
            </a:endParaRP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s-MX" b="1" smtClean="0">
                <a:solidFill>
                  <a:srgbClr val="FF0066"/>
                </a:solidFill>
              </a:rPr>
              <a:t>DINOFLAGELADOS TÓXICOS</a:t>
            </a:r>
            <a:endParaRPr lang="es-ES" b="1" smtClean="0">
              <a:solidFill>
                <a:srgbClr val="FF0066"/>
              </a:solidFill>
            </a:endParaRPr>
          </a:p>
        </p:txBody>
      </p:sp>
      <p:sp>
        <p:nvSpPr>
          <p:cNvPr id="75779" name="Rectangle 3"/>
          <p:cNvSpPr>
            <a:spLocks noGrp="1" noChangeArrowheads="1"/>
          </p:cNvSpPr>
          <p:nvPr>
            <p:ph type="body" idx="1"/>
          </p:nvPr>
        </p:nvSpPr>
        <p:spPr/>
        <p:txBody>
          <a:bodyPr/>
          <a:lstStyle/>
          <a:p>
            <a:pPr marL="609600" indent="-609600" algn="just" eaLnBrk="1" hangingPunct="1"/>
            <a:r>
              <a:rPr lang="es-MX" sz="3600" b="1" smtClean="0">
                <a:solidFill>
                  <a:srgbClr val="CC3300"/>
                </a:solidFill>
                <a:cs typeface="Times New Roman" pitchFamily="18" charset="0"/>
              </a:rPr>
              <a:t>VARIEDADES.</a:t>
            </a:r>
          </a:p>
          <a:p>
            <a:pPr marL="609600" indent="-609600" algn="just" eaLnBrk="1" hangingPunct="1">
              <a:buFont typeface="Wingdings" pitchFamily="2" charset="2"/>
              <a:buAutoNum type="arabicPeriod"/>
            </a:pPr>
            <a:r>
              <a:rPr lang="es-MX" sz="3600" b="1" smtClean="0">
                <a:solidFill>
                  <a:srgbClr val="000066"/>
                </a:solidFill>
                <a:cs typeface="Times New Roman" pitchFamily="18" charset="0"/>
              </a:rPr>
              <a:t>GASTROENTERICAS.</a:t>
            </a:r>
          </a:p>
          <a:p>
            <a:pPr marL="609600" indent="-609600" algn="just" eaLnBrk="1" hangingPunct="1">
              <a:buFont typeface="Wingdings" pitchFamily="2" charset="2"/>
              <a:buAutoNum type="arabicPeriod"/>
            </a:pPr>
            <a:r>
              <a:rPr lang="es-MX" sz="3600" b="1" smtClean="0">
                <a:solidFill>
                  <a:srgbClr val="000066"/>
                </a:solidFill>
                <a:cs typeface="Times New Roman" pitchFamily="18" charset="0"/>
              </a:rPr>
              <a:t>NEUROTOXICAS.</a:t>
            </a:r>
          </a:p>
          <a:p>
            <a:pPr marL="609600" indent="-609600" algn="just" eaLnBrk="1" hangingPunct="1">
              <a:buFont typeface="Wingdings" pitchFamily="2" charset="2"/>
              <a:buAutoNum type="arabicPeriod"/>
            </a:pPr>
            <a:r>
              <a:rPr lang="es-MX" sz="3600" b="1" smtClean="0">
                <a:solidFill>
                  <a:srgbClr val="000066"/>
                </a:solidFill>
                <a:cs typeface="Times New Roman" pitchFamily="18" charset="0"/>
              </a:rPr>
              <a:t>AMNÉSICAS.</a:t>
            </a:r>
          </a:p>
          <a:p>
            <a:pPr marL="609600" indent="-609600" eaLnBrk="1" hangingPunct="1"/>
            <a:endParaRPr lang="es-ES" sz="3600" b="1" smtClean="0">
              <a:solidFill>
                <a:srgbClr val="000066"/>
              </a:solidFill>
            </a:endParaRP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71600" y="533400"/>
            <a:ext cx="7543800" cy="762000"/>
          </a:xfrm>
        </p:spPr>
        <p:txBody>
          <a:bodyPr/>
          <a:lstStyle/>
          <a:p>
            <a:pPr eaLnBrk="1" hangingPunct="1"/>
            <a:r>
              <a:rPr lang="es-ES" sz="3200" b="1" smtClean="0">
                <a:solidFill>
                  <a:srgbClr val="FF0066"/>
                </a:solidFill>
                <a:cs typeface="Times New Roman" pitchFamily="18" charset="0"/>
              </a:rPr>
              <a:t>LA INTOXICACIÓN PARALÍTICA POR CRUSTÁCEOS O MARISCOS</a:t>
            </a:r>
            <a:endParaRPr lang="es-MX" sz="3200" b="1" smtClean="0">
              <a:solidFill>
                <a:srgbClr val="FF0066"/>
              </a:solidFill>
            </a:endParaRPr>
          </a:p>
        </p:txBody>
      </p:sp>
      <p:sp>
        <p:nvSpPr>
          <p:cNvPr id="76803" name="Rectangle 3"/>
          <p:cNvSpPr>
            <a:spLocks noGrp="1" noChangeArrowheads="1"/>
          </p:cNvSpPr>
          <p:nvPr>
            <p:ph type="body" idx="1"/>
          </p:nvPr>
        </p:nvSpPr>
        <p:spPr>
          <a:xfrm>
            <a:off x="1257300" y="1676400"/>
            <a:ext cx="7772400" cy="4953000"/>
          </a:xfrm>
        </p:spPr>
        <p:txBody>
          <a:bodyPr/>
          <a:lstStyle/>
          <a:p>
            <a:pPr algn="just" eaLnBrk="1" hangingPunct="1">
              <a:lnSpc>
                <a:spcPct val="90000"/>
              </a:lnSpc>
            </a:pPr>
            <a:r>
              <a:rPr lang="es-ES" sz="2800" b="1" smtClean="0">
                <a:solidFill>
                  <a:srgbClr val="003366"/>
                </a:solidFill>
                <a:cs typeface="Times New Roman" pitchFamily="18" charset="0"/>
              </a:rPr>
              <a:t>ETIOLOGÍA</a:t>
            </a:r>
            <a:r>
              <a:rPr lang="es-PA" sz="2800" b="1" smtClean="0">
                <a:solidFill>
                  <a:srgbClr val="003366"/>
                </a:solidFill>
                <a:cs typeface="Times New Roman" pitchFamily="18" charset="0"/>
              </a:rPr>
              <a:t>:</a:t>
            </a:r>
            <a:r>
              <a:rPr lang="es-ES" sz="2400" b="1" smtClean="0">
                <a:solidFill>
                  <a:srgbClr val="003366"/>
                </a:solidFill>
                <a:cs typeface="Times New Roman" pitchFamily="18" charset="0"/>
              </a:rPr>
              <a:t> </a:t>
            </a:r>
            <a:r>
              <a:rPr lang="es-ES" sz="2800" b="1" smtClean="0">
                <a:solidFill>
                  <a:srgbClr val="003366"/>
                </a:solidFill>
                <a:cs typeface="Times New Roman" pitchFamily="18" charset="0"/>
              </a:rPr>
              <a:t>SASITOXINAS</a:t>
            </a:r>
            <a:r>
              <a:rPr lang="es-PA" sz="2400" b="1" smtClean="0">
                <a:solidFill>
                  <a:srgbClr val="003366"/>
                </a:solidFill>
                <a:cs typeface="Times New Roman" pitchFamily="18" charset="0"/>
              </a:rPr>
              <a:t> </a:t>
            </a:r>
            <a:r>
              <a:rPr lang="es-PA" sz="2400" b="1" smtClean="0">
                <a:solidFill>
                  <a:schemeClr val="hlink"/>
                </a:solidFill>
                <a:cs typeface="Times New Roman" pitchFamily="18" charset="0"/>
              </a:rPr>
              <a:t>(</a:t>
            </a:r>
            <a:r>
              <a:rPr lang="es-PA" sz="2000" b="1" smtClean="0">
                <a:solidFill>
                  <a:schemeClr val="hlink"/>
                </a:solidFill>
                <a:cs typeface="Times New Roman" pitchFamily="18" charset="0"/>
              </a:rPr>
              <a:t>QUÍMICAMENTE UNA</a:t>
            </a:r>
            <a:r>
              <a:rPr lang="es-PA" sz="2400" b="1" smtClean="0">
                <a:solidFill>
                  <a:schemeClr val="hlink"/>
                </a:solidFill>
                <a:cs typeface="Times New Roman" pitchFamily="18" charset="0"/>
              </a:rPr>
              <a:t> </a:t>
            </a:r>
            <a:r>
              <a:rPr lang="es-PA" sz="2800" b="1" smtClean="0">
                <a:solidFill>
                  <a:schemeClr val="hlink"/>
                </a:solidFill>
                <a:cs typeface="Times New Roman" pitchFamily="18" charset="0"/>
              </a:rPr>
              <a:t>TETRAHIDROPURINA CICLICA</a:t>
            </a:r>
            <a:r>
              <a:rPr lang="es-PA" sz="2400" b="1" smtClean="0">
                <a:solidFill>
                  <a:srgbClr val="003366"/>
                </a:solidFill>
                <a:cs typeface="Times New Roman" pitchFamily="18" charset="0"/>
              </a:rPr>
              <a:t>)</a:t>
            </a:r>
            <a:r>
              <a:rPr lang="es-ES" sz="2400" b="1" smtClean="0">
                <a:solidFill>
                  <a:srgbClr val="003366"/>
                </a:solidFill>
                <a:cs typeface="Times New Roman" pitchFamily="18" charset="0"/>
              </a:rPr>
              <a:t> DE LAS ESPECIES </a:t>
            </a:r>
            <a:r>
              <a:rPr lang="es-ES" sz="2400" b="1" smtClean="0">
                <a:solidFill>
                  <a:srgbClr val="006600"/>
                </a:solidFill>
                <a:cs typeface="Times New Roman" pitchFamily="18" charset="0"/>
              </a:rPr>
              <a:t>ALEXANDRIUM Y OTROS DINOFLAGELADOS</a:t>
            </a:r>
            <a:r>
              <a:rPr lang="es-ES" sz="2400" b="1" smtClean="0">
                <a:solidFill>
                  <a:srgbClr val="003366"/>
                </a:solidFill>
                <a:cs typeface="Times New Roman" pitchFamily="18" charset="0"/>
              </a:rPr>
              <a:t>.</a:t>
            </a:r>
            <a:endParaRPr lang="es-PA" sz="2400" b="1" smtClean="0">
              <a:solidFill>
                <a:srgbClr val="003366"/>
              </a:solidFill>
              <a:cs typeface="Times New Roman" pitchFamily="18" charset="0"/>
            </a:endParaRPr>
          </a:p>
          <a:p>
            <a:pPr algn="just" eaLnBrk="1" hangingPunct="1">
              <a:lnSpc>
                <a:spcPct val="90000"/>
              </a:lnSpc>
            </a:pPr>
            <a:r>
              <a:rPr lang="es-PA" sz="2800" b="1" smtClean="0">
                <a:solidFill>
                  <a:srgbClr val="003366"/>
                </a:solidFill>
                <a:cs typeface="Times New Roman" pitchFamily="18" charset="0"/>
              </a:rPr>
              <a:t>SOLUBLE EN AGUA. ESTABLE EN MEDIO ACIDO.</a:t>
            </a:r>
          </a:p>
          <a:p>
            <a:pPr algn="just" eaLnBrk="1" hangingPunct="1">
              <a:lnSpc>
                <a:spcPct val="90000"/>
              </a:lnSpc>
            </a:pPr>
            <a:r>
              <a:rPr lang="es-PA" sz="2800" b="1" smtClean="0">
                <a:solidFill>
                  <a:schemeClr val="tx2"/>
                </a:solidFill>
                <a:cs typeface="Times New Roman" pitchFamily="18" charset="0"/>
              </a:rPr>
              <a:t>TERMOESTABLE. INOLORA E INSIPIDA.</a:t>
            </a:r>
          </a:p>
          <a:p>
            <a:pPr algn="just" eaLnBrk="1" hangingPunct="1">
              <a:lnSpc>
                <a:spcPct val="90000"/>
              </a:lnSpc>
            </a:pPr>
            <a:r>
              <a:rPr lang="es-PA" sz="2400" b="1" smtClean="0">
                <a:solidFill>
                  <a:schemeClr val="tx2"/>
                </a:solidFill>
                <a:cs typeface="Times New Roman" pitchFamily="18" charset="0"/>
              </a:rPr>
              <a:t>SE ABSORBE RAPIDAMENTE POR V.O. </a:t>
            </a:r>
            <a:r>
              <a:rPr lang="es-PA" sz="2800" b="1" smtClean="0">
                <a:solidFill>
                  <a:schemeClr val="tx2"/>
                </a:solidFill>
                <a:cs typeface="Times New Roman" pitchFamily="18" charset="0"/>
              </a:rPr>
              <a:t>SE DISTRIBUYE EN HIGADO, BAZO Y CEREBRO.</a:t>
            </a:r>
          </a:p>
          <a:p>
            <a:pPr algn="just" eaLnBrk="1" hangingPunct="1">
              <a:lnSpc>
                <a:spcPct val="90000"/>
              </a:lnSpc>
            </a:pPr>
            <a:r>
              <a:rPr lang="es-PA" sz="2800" b="1" smtClean="0">
                <a:solidFill>
                  <a:schemeClr val="tx2"/>
                </a:solidFill>
                <a:cs typeface="Times New Roman" pitchFamily="18" charset="0"/>
              </a:rPr>
              <a:t>SE ELIMINA VIA URINARIA.</a:t>
            </a:r>
            <a:endParaRPr lang="es-ES" sz="2400" b="1" smtClean="0">
              <a:solidFill>
                <a:schemeClr val="tx2"/>
              </a:solidFill>
              <a:cs typeface="Times New Roman" pitchFamily="18" charset="0"/>
            </a:endParaRPr>
          </a:p>
          <a:p>
            <a:pPr algn="just" eaLnBrk="1" hangingPunct="1">
              <a:lnSpc>
                <a:spcPct val="90000"/>
              </a:lnSpc>
              <a:buFont typeface="Wingdings" pitchFamily="2" charset="2"/>
              <a:buNone/>
            </a:pPr>
            <a:r>
              <a:rPr lang="es-ES" sz="2400" b="1" smtClean="0">
                <a:solidFill>
                  <a:srgbClr val="003366"/>
                </a:solidFill>
                <a:cs typeface="Times New Roman" pitchFamily="18" charset="0"/>
              </a:rPr>
              <a:t> </a:t>
            </a:r>
            <a:endParaRPr lang="es-ES" sz="2400" b="1" smtClean="0">
              <a:solidFill>
                <a:schemeClr val="tx2"/>
              </a:solidFill>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s-ES" sz="3200" b="1" smtClean="0">
                <a:solidFill>
                  <a:srgbClr val="FF0066"/>
                </a:solidFill>
                <a:cs typeface="Times New Roman" pitchFamily="18" charset="0"/>
              </a:rPr>
              <a:t>LA INTOXICACIÓN PARALÍTICA POR CRUSTÁCEOS O MARISCOS</a:t>
            </a:r>
            <a:endParaRPr lang="es-MX" sz="3200" b="1" smtClean="0">
              <a:solidFill>
                <a:srgbClr val="FF0066"/>
              </a:solidFill>
            </a:endParaRPr>
          </a:p>
        </p:txBody>
      </p:sp>
      <p:sp>
        <p:nvSpPr>
          <p:cNvPr id="77827" name="Rectangle 3"/>
          <p:cNvSpPr>
            <a:spLocks noGrp="1" noChangeArrowheads="1"/>
          </p:cNvSpPr>
          <p:nvPr>
            <p:ph type="body" idx="1"/>
          </p:nvPr>
        </p:nvSpPr>
        <p:spPr>
          <a:xfrm>
            <a:off x="1257300" y="1676400"/>
            <a:ext cx="7772400" cy="4800600"/>
          </a:xfrm>
        </p:spPr>
        <p:txBody>
          <a:bodyPr/>
          <a:lstStyle/>
          <a:p>
            <a:pPr algn="ctr" eaLnBrk="1" hangingPunct="1">
              <a:buFont typeface="Wingdings" pitchFamily="2" charset="2"/>
              <a:buNone/>
            </a:pPr>
            <a:r>
              <a:rPr lang="es-ES" sz="2000" b="1" smtClean="0">
                <a:solidFill>
                  <a:srgbClr val="FF0000"/>
                </a:solidFill>
                <a:cs typeface="Times New Roman" pitchFamily="18" charset="0"/>
              </a:rPr>
              <a:t> </a:t>
            </a:r>
          </a:p>
          <a:p>
            <a:pPr algn="just" eaLnBrk="1" hangingPunct="1"/>
            <a:r>
              <a:rPr lang="es-ES" b="1" smtClean="0">
                <a:solidFill>
                  <a:srgbClr val="003366"/>
                </a:solidFill>
                <a:cs typeface="Times New Roman" pitchFamily="18" charset="0"/>
              </a:rPr>
              <a:t>SÍNDROME </a:t>
            </a:r>
            <a:r>
              <a:rPr lang="es-MX" b="1" smtClean="0">
                <a:solidFill>
                  <a:srgbClr val="003366"/>
                </a:solidFill>
                <a:cs typeface="Times New Roman" pitchFamily="18" charset="0"/>
              </a:rPr>
              <a:t>CON </a:t>
            </a:r>
            <a:r>
              <a:rPr lang="es-ES" b="1" smtClean="0">
                <a:solidFill>
                  <a:srgbClr val="003366"/>
                </a:solidFill>
                <a:cs typeface="Times New Roman" pitchFamily="18" charset="0"/>
              </a:rPr>
              <a:t>PREDOMIN</a:t>
            </a:r>
            <a:r>
              <a:rPr lang="es-MX" b="1" smtClean="0">
                <a:solidFill>
                  <a:srgbClr val="003366"/>
                </a:solidFill>
                <a:cs typeface="Times New Roman" pitchFamily="18" charset="0"/>
              </a:rPr>
              <a:t>IO</a:t>
            </a:r>
            <a:r>
              <a:rPr lang="es-ES" b="1" smtClean="0">
                <a:solidFill>
                  <a:srgbClr val="003366"/>
                </a:solidFill>
                <a:cs typeface="Times New Roman" pitchFamily="18" charset="0"/>
              </a:rPr>
              <a:t> NEUROLÓGICO:</a:t>
            </a:r>
            <a:r>
              <a:rPr lang="es-ES" sz="2800" b="1" smtClean="0">
                <a:solidFill>
                  <a:srgbClr val="003366"/>
                </a:solidFill>
                <a:cs typeface="Times New Roman" pitchFamily="18" charset="0"/>
              </a:rPr>
              <a:t> </a:t>
            </a:r>
            <a:r>
              <a:rPr lang="es-ES" sz="2800" b="1" smtClean="0">
                <a:solidFill>
                  <a:srgbClr val="4B16C0"/>
                </a:solidFill>
                <a:cs typeface="Times New Roman" pitchFamily="18" charset="0"/>
              </a:rPr>
              <a:t>DISESTESIAS Y PARESTESIAS EN BOCA Y EXTREMIDADES SEGUIDO EN LOS CASOS GRAVES DE ATAXIA, DISFONÍA, DISFAGIA, PARÁLISIS MUSCULAR, PARO RESPIRATORIO Y MUERTE. </a:t>
            </a:r>
            <a:endParaRPr lang="es-MX" sz="2800" b="1" smtClean="0">
              <a:solidFill>
                <a:srgbClr val="4B16C0"/>
              </a:solidFill>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s-ES" sz="3200" b="1" smtClean="0">
                <a:solidFill>
                  <a:srgbClr val="FF0066"/>
                </a:solidFill>
                <a:cs typeface="Times New Roman" pitchFamily="18" charset="0"/>
              </a:rPr>
              <a:t>INTOXICACIÓN NEUROTÓXICA POR CRUSTÁCEOS O MARISCOS</a:t>
            </a:r>
            <a:r>
              <a:rPr lang="es-ES" sz="3200" smtClean="0"/>
              <a:t> </a:t>
            </a:r>
            <a:endParaRPr lang="es-MX" sz="3200" smtClean="0"/>
          </a:p>
        </p:txBody>
      </p:sp>
      <p:sp>
        <p:nvSpPr>
          <p:cNvPr id="78851" name="Rectangle 3"/>
          <p:cNvSpPr>
            <a:spLocks noGrp="1" noChangeArrowheads="1"/>
          </p:cNvSpPr>
          <p:nvPr>
            <p:ph type="body" idx="1"/>
          </p:nvPr>
        </p:nvSpPr>
        <p:spPr>
          <a:xfrm>
            <a:off x="1295400" y="1828800"/>
            <a:ext cx="7772400" cy="3200400"/>
          </a:xfrm>
        </p:spPr>
        <p:txBody>
          <a:bodyPr/>
          <a:lstStyle/>
          <a:p>
            <a:pPr algn="just" eaLnBrk="1" hangingPunct="1">
              <a:lnSpc>
                <a:spcPct val="90000"/>
              </a:lnSpc>
              <a:buFont typeface="Wingdings" pitchFamily="2" charset="2"/>
              <a:buNone/>
            </a:pPr>
            <a:r>
              <a:rPr lang="es-MX" sz="2800" b="1" smtClean="0">
                <a:solidFill>
                  <a:srgbClr val="3A1197"/>
                </a:solidFill>
                <a:cs typeface="Times New Roman" pitchFamily="18" charset="0"/>
              </a:rPr>
              <a:t>	</a:t>
            </a:r>
            <a:r>
              <a:rPr lang="es-ES" b="1" smtClean="0">
                <a:solidFill>
                  <a:schemeClr val="hlink"/>
                </a:solidFill>
                <a:cs typeface="Times New Roman" pitchFamily="18" charset="0"/>
              </a:rPr>
              <a:t>ETILOGÍA</a:t>
            </a:r>
            <a:r>
              <a:rPr lang="es-ES" b="1" smtClean="0">
                <a:solidFill>
                  <a:srgbClr val="3A1197"/>
                </a:solidFill>
                <a:cs typeface="Times New Roman" pitchFamily="18" charset="0"/>
              </a:rPr>
              <a:t> SASITOXINAS DE LA ESPECIE </a:t>
            </a:r>
            <a:r>
              <a:rPr lang="es-ES" b="1" smtClean="0">
                <a:solidFill>
                  <a:srgbClr val="006600"/>
                </a:solidFill>
                <a:cs typeface="Times New Roman" pitchFamily="18" charset="0"/>
              </a:rPr>
              <a:t>GINODINIUM BREVE</a:t>
            </a:r>
            <a:r>
              <a:rPr lang="es-ES" b="1" smtClean="0">
                <a:solidFill>
                  <a:srgbClr val="3A1197"/>
                </a:solidFill>
                <a:cs typeface="Times New Roman" pitchFamily="18" charset="0"/>
              </a:rPr>
              <a:t> QUE GENERA UN SÍNDROME MENOS AGRESIVO QUE EL ANTERIOR</a:t>
            </a:r>
            <a:r>
              <a:rPr lang="es-MX" b="1" smtClean="0">
                <a:solidFill>
                  <a:srgbClr val="3A1197"/>
                </a:solidFill>
                <a:cs typeface="Times New Roman" pitchFamily="18" charset="0"/>
              </a:rPr>
              <a:t>.</a:t>
            </a:r>
            <a:r>
              <a:rPr lang="es-ES" b="1" smtClean="0">
                <a:solidFill>
                  <a:srgbClr val="3A1197"/>
                </a:solidFill>
                <a:cs typeface="Times New Roman" pitchFamily="18" charset="0"/>
              </a:rPr>
              <a:t>  QUE EVOLUCIONA FAVORABLEMENTE EN CORTO TIEMPO.</a:t>
            </a:r>
            <a:r>
              <a:rPr lang="es-ES" sz="2800" b="1" smtClean="0">
                <a:solidFill>
                  <a:srgbClr val="3A1197"/>
                </a:solidFill>
              </a:rPr>
              <a:t> </a:t>
            </a:r>
            <a:endParaRPr lang="es-MX" sz="2800" b="1" smtClean="0">
              <a:solidFill>
                <a:srgbClr val="3A1197"/>
              </a:solidFill>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s-ES" sz="3200" b="1" smtClean="0">
                <a:solidFill>
                  <a:srgbClr val="FF0066"/>
                </a:solidFill>
                <a:cs typeface="Times New Roman" pitchFamily="18" charset="0"/>
              </a:rPr>
              <a:t>INTOXICACIÓN NEUROTÓXICA POR CRUSTÁCEOS O MARISCOS</a:t>
            </a:r>
            <a:r>
              <a:rPr lang="es-PA" sz="3200" b="1" smtClean="0">
                <a:solidFill>
                  <a:srgbClr val="FF0066"/>
                </a:solidFill>
                <a:cs typeface="Times New Roman" pitchFamily="18" charset="0"/>
              </a:rPr>
              <a:t>.</a:t>
            </a:r>
            <a:br>
              <a:rPr lang="es-PA" sz="3200" b="1" smtClean="0">
                <a:solidFill>
                  <a:srgbClr val="FF0066"/>
                </a:solidFill>
                <a:cs typeface="Times New Roman" pitchFamily="18" charset="0"/>
              </a:rPr>
            </a:br>
            <a:r>
              <a:rPr lang="es-PA" sz="3200" b="1" smtClean="0">
                <a:solidFill>
                  <a:schemeClr val="folHlink"/>
                </a:solidFill>
                <a:cs typeface="Times New Roman" pitchFamily="18" charset="0"/>
              </a:rPr>
              <a:t>FISIOPATOLOGÍA.</a:t>
            </a:r>
            <a:r>
              <a:rPr lang="es-ES" sz="3200" smtClean="0"/>
              <a:t> </a:t>
            </a:r>
            <a:endParaRPr lang="es-MX" sz="3200" smtClean="0"/>
          </a:p>
        </p:txBody>
      </p:sp>
      <p:sp>
        <p:nvSpPr>
          <p:cNvPr id="79875" name="Rectangle 3"/>
          <p:cNvSpPr>
            <a:spLocks noGrp="1" noChangeArrowheads="1"/>
          </p:cNvSpPr>
          <p:nvPr>
            <p:ph type="body" idx="1"/>
          </p:nvPr>
        </p:nvSpPr>
        <p:spPr>
          <a:xfrm>
            <a:off x="1295400" y="1828800"/>
            <a:ext cx="7772400" cy="4572000"/>
          </a:xfrm>
        </p:spPr>
        <p:txBody>
          <a:bodyPr/>
          <a:lstStyle/>
          <a:p>
            <a:pPr marL="609600" indent="-609600" algn="just" eaLnBrk="1" hangingPunct="1">
              <a:buFont typeface="Wingdings" pitchFamily="2" charset="2"/>
              <a:buAutoNum type="arabicPeriod"/>
            </a:pPr>
            <a:r>
              <a:rPr lang="es-MX" sz="2800" b="1" smtClean="0">
                <a:solidFill>
                  <a:srgbClr val="000066"/>
                </a:solidFill>
                <a:cs typeface="Times New Roman" pitchFamily="18" charset="0"/>
              </a:rPr>
              <a:t>LA TOXINA SE ABSORBE LENTAMENTE V.O.</a:t>
            </a:r>
          </a:p>
          <a:p>
            <a:pPr marL="609600" indent="-609600" algn="just" eaLnBrk="1" hangingPunct="1">
              <a:buFont typeface="Wingdings" pitchFamily="2" charset="2"/>
              <a:buAutoNum type="arabicPeriod"/>
            </a:pPr>
            <a:r>
              <a:rPr lang="es-MX" sz="2800" b="1" smtClean="0">
                <a:solidFill>
                  <a:srgbClr val="000066"/>
                </a:solidFill>
                <a:cs typeface="Times New Roman" pitchFamily="18" charset="0"/>
              </a:rPr>
              <a:t>SE BLOQUEA LA ENTRADA DE SODIO.</a:t>
            </a:r>
          </a:p>
          <a:p>
            <a:pPr marL="609600" indent="-609600" algn="just" eaLnBrk="1" hangingPunct="1">
              <a:buFont typeface="Wingdings" pitchFamily="2" charset="2"/>
              <a:buAutoNum type="arabicPeriod"/>
            </a:pPr>
            <a:r>
              <a:rPr lang="es-MX" sz="2800" b="1" smtClean="0">
                <a:solidFill>
                  <a:srgbClr val="CC3300"/>
                </a:solidFill>
                <a:cs typeface="Times New Roman" pitchFamily="18" charset="0"/>
              </a:rPr>
              <a:t>SE BLOQUEA LA TRANSMISIÓN NEURONAL A NIVEL DE LA SINAPSIS NEUROMUSCULAR CON EFECTO PARALÍTICO.</a:t>
            </a:r>
            <a:r>
              <a:rPr lang="es-MX" sz="2800" b="1" smtClean="0">
                <a:solidFill>
                  <a:srgbClr val="3A1197"/>
                </a:solidFill>
                <a:cs typeface="Times New Roman" pitchFamily="18" charset="0"/>
              </a:rPr>
              <a:t> </a:t>
            </a:r>
          </a:p>
          <a:p>
            <a:pPr marL="609600" indent="-609600" algn="just" eaLnBrk="1" hangingPunct="1">
              <a:buFont typeface="Wingdings" pitchFamily="2" charset="2"/>
              <a:buAutoNum type="arabicPeriod"/>
            </a:pPr>
            <a:r>
              <a:rPr lang="es-MX" sz="2800" b="1" smtClean="0">
                <a:solidFill>
                  <a:srgbClr val="3A1197"/>
                </a:solidFill>
                <a:cs typeface="Times New Roman" pitchFamily="18" charset="0"/>
              </a:rPr>
              <a:t>NO SE AFECTAN LOS FLUJOS DE POTASIO Y CLORO.</a:t>
            </a:r>
          </a:p>
          <a:p>
            <a:pPr marL="609600" indent="-609600" algn="just" eaLnBrk="1" hangingPunct="1">
              <a:buFont typeface="Wingdings" pitchFamily="2" charset="2"/>
              <a:buAutoNum type="arabicPeriod"/>
            </a:pPr>
            <a:endParaRPr lang="es-MX" sz="2800" b="1" smtClean="0">
              <a:solidFill>
                <a:srgbClr val="3A1197"/>
              </a:solidFill>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s-ES" sz="3200" b="1" smtClean="0">
                <a:solidFill>
                  <a:srgbClr val="FF0066"/>
                </a:solidFill>
                <a:cs typeface="Times New Roman" pitchFamily="18" charset="0"/>
              </a:rPr>
              <a:t>INTOXICACIÓN NEUROTÓXICA POR CRUSTÁCEOS O MARISCOS</a:t>
            </a:r>
            <a:r>
              <a:rPr lang="es-PA" sz="3200" b="1" smtClean="0">
                <a:solidFill>
                  <a:srgbClr val="FF0066"/>
                </a:solidFill>
                <a:cs typeface="Times New Roman" pitchFamily="18" charset="0"/>
              </a:rPr>
              <a:t>.</a:t>
            </a:r>
            <a:br>
              <a:rPr lang="es-PA" sz="3200" b="1" smtClean="0">
                <a:solidFill>
                  <a:srgbClr val="FF0066"/>
                </a:solidFill>
                <a:cs typeface="Times New Roman" pitchFamily="18" charset="0"/>
              </a:rPr>
            </a:br>
            <a:r>
              <a:rPr lang="es-PA" sz="3200" b="1" smtClean="0">
                <a:solidFill>
                  <a:schemeClr val="folHlink"/>
                </a:solidFill>
                <a:cs typeface="Times New Roman" pitchFamily="18" charset="0"/>
              </a:rPr>
              <a:t>TRATAMIENTO.</a:t>
            </a:r>
            <a:r>
              <a:rPr lang="es-ES" sz="3200" smtClean="0"/>
              <a:t> </a:t>
            </a:r>
            <a:endParaRPr lang="es-MX" sz="3200" smtClean="0"/>
          </a:p>
        </p:txBody>
      </p:sp>
      <p:sp>
        <p:nvSpPr>
          <p:cNvPr id="80899" name="Rectangle 3"/>
          <p:cNvSpPr>
            <a:spLocks noGrp="1" noChangeArrowheads="1"/>
          </p:cNvSpPr>
          <p:nvPr>
            <p:ph type="body" idx="1"/>
          </p:nvPr>
        </p:nvSpPr>
        <p:spPr>
          <a:xfrm>
            <a:off x="1295400" y="1981200"/>
            <a:ext cx="7772400" cy="4572000"/>
          </a:xfrm>
        </p:spPr>
        <p:txBody>
          <a:bodyPr/>
          <a:lstStyle/>
          <a:p>
            <a:pPr marL="609600" indent="-609600" algn="just" eaLnBrk="1" hangingPunct="1">
              <a:buFont typeface="Wingdings" pitchFamily="2" charset="2"/>
              <a:buAutoNum type="arabicPeriod"/>
            </a:pPr>
            <a:r>
              <a:rPr lang="es-MX" sz="2800" b="1" smtClean="0">
                <a:solidFill>
                  <a:srgbClr val="000066"/>
                </a:solidFill>
                <a:cs typeface="Times New Roman" pitchFamily="18" charset="0"/>
              </a:rPr>
              <a:t>ASPIRACIÓN GASTRICA.</a:t>
            </a:r>
          </a:p>
          <a:p>
            <a:pPr marL="609600" indent="-609600" algn="just" eaLnBrk="1" hangingPunct="1">
              <a:buFont typeface="Wingdings" pitchFamily="2" charset="2"/>
              <a:buAutoNum type="arabicPeriod"/>
            </a:pPr>
            <a:r>
              <a:rPr lang="es-MX" sz="2800" b="1" smtClean="0">
                <a:solidFill>
                  <a:srgbClr val="000066"/>
                </a:solidFill>
                <a:cs typeface="Times New Roman" pitchFamily="18" charset="0"/>
              </a:rPr>
              <a:t>CARBÓN ACTIVADO</a:t>
            </a:r>
            <a:r>
              <a:rPr lang="es-MX" sz="2800" b="1" smtClean="0">
                <a:solidFill>
                  <a:srgbClr val="3A1197"/>
                </a:solidFill>
                <a:cs typeface="Times New Roman" pitchFamily="18" charset="0"/>
              </a:rPr>
              <a:t> </a:t>
            </a:r>
            <a:r>
              <a:rPr lang="es-MX" sz="2000" b="1" smtClean="0">
                <a:solidFill>
                  <a:srgbClr val="3A1197"/>
                </a:solidFill>
                <a:cs typeface="Times New Roman" pitchFamily="18" charset="0"/>
              </a:rPr>
              <a:t>(1 a 2 gramos X kg/peso). Diluido En agua tibia 1 x 4 dado como laxante) </a:t>
            </a:r>
            <a:r>
              <a:rPr lang="es-MX" sz="1800" b="1" smtClean="0">
                <a:solidFill>
                  <a:srgbClr val="CC3300"/>
                </a:solidFill>
                <a:cs typeface="Times New Roman" pitchFamily="18" charset="0"/>
              </a:rPr>
              <a:t>SEGUIDO DOS HORAS DESPUES DE LECHE MAGNESIA 15 a 30 ml.</a:t>
            </a:r>
          </a:p>
          <a:p>
            <a:pPr marL="609600" indent="-609600" algn="just" eaLnBrk="1" hangingPunct="1">
              <a:buFont typeface="Wingdings" pitchFamily="2" charset="2"/>
              <a:buAutoNum type="arabicPeriod"/>
            </a:pPr>
            <a:r>
              <a:rPr lang="es-MX" sz="2800" b="1" smtClean="0">
                <a:solidFill>
                  <a:srgbClr val="CC3300"/>
                </a:solidFill>
                <a:cs typeface="Times New Roman" pitchFamily="18" charset="0"/>
              </a:rPr>
              <a:t>HIDRATACIÓN PARENTERAL.</a:t>
            </a:r>
          </a:p>
          <a:p>
            <a:pPr marL="609600" indent="-609600" algn="just" eaLnBrk="1" hangingPunct="1">
              <a:buFont typeface="Wingdings" pitchFamily="2" charset="2"/>
              <a:buAutoNum type="arabicPeriod"/>
            </a:pPr>
            <a:r>
              <a:rPr lang="es-MX" sz="2800" b="1" smtClean="0">
                <a:solidFill>
                  <a:srgbClr val="000066"/>
                </a:solidFill>
                <a:cs typeface="Times New Roman" pitchFamily="18" charset="0"/>
              </a:rPr>
              <a:t>VENTILACIÓN MECÁNICA.</a:t>
            </a:r>
          </a:p>
          <a:p>
            <a:pPr marL="609600" indent="-609600" algn="just" eaLnBrk="1" hangingPunct="1">
              <a:buFont typeface="Wingdings" pitchFamily="2" charset="2"/>
              <a:buAutoNum type="arabicPeriod"/>
            </a:pPr>
            <a:endParaRPr lang="es-MX" sz="2800" b="1" smtClean="0">
              <a:solidFill>
                <a:srgbClr val="000066"/>
              </a:solidFill>
            </a:endParaRPr>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152400"/>
            <a:ext cx="7391400" cy="685800"/>
          </a:xfrm>
        </p:spPr>
        <p:txBody>
          <a:bodyPr/>
          <a:lstStyle/>
          <a:p>
            <a:pPr eaLnBrk="1" hangingPunct="1"/>
            <a:r>
              <a:rPr lang="es-MX" sz="2400" b="1" smtClean="0">
                <a:solidFill>
                  <a:schemeClr val="accent2"/>
                </a:solidFill>
                <a:latin typeface="Arial Black" pitchFamily="34" charset="0"/>
              </a:rPr>
              <a:t>PLAGUICIDAS INHIBIDORES DE LA COLINESTERASA</a:t>
            </a:r>
            <a:endParaRPr lang="es-MX" sz="2400" b="1" smtClean="0">
              <a:solidFill>
                <a:schemeClr val="accent2"/>
              </a:solidFill>
            </a:endParaRPr>
          </a:p>
        </p:txBody>
      </p:sp>
      <p:sp>
        <p:nvSpPr>
          <p:cNvPr id="81923" name="Rectangle 3"/>
          <p:cNvSpPr>
            <a:spLocks noGrp="1" noChangeArrowheads="1"/>
          </p:cNvSpPr>
          <p:nvPr>
            <p:ph type="body" idx="1"/>
          </p:nvPr>
        </p:nvSpPr>
        <p:spPr>
          <a:xfrm>
            <a:off x="1371600" y="914400"/>
            <a:ext cx="7620000" cy="5715000"/>
          </a:xfrm>
        </p:spPr>
        <p:txBody>
          <a:bodyPr/>
          <a:lstStyle/>
          <a:p>
            <a:pPr marL="609600" indent="-609600" eaLnBrk="1" hangingPunct="1"/>
            <a:r>
              <a:rPr lang="es-MX" sz="2400" b="1" smtClean="0">
                <a:solidFill>
                  <a:srgbClr val="000066"/>
                </a:solidFill>
              </a:rPr>
              <a:t>BIBLIOGRAFIA.</a:t>
            </a:r>
          </a:p>
          <a:p>
            <a:pPr marL="609600" indent="-609600" algn="just" eaLnBrk="1" hangingPunct="1">
              <a:buFont typeface="Wingdings" pitchFamily="2" charset="2"/>
              <a:buAutoNum type="arabicPeriod"/>
            </a:pPr>
            <a:r>
              <a:rPr lang="es-MX" sz="2000" b="1" smtClean="0">
                <a:solidFill>
                  <a:srgbClr val="FF0000"/>
                </a:solidFill>
                <a:latin typeface="Arial" charset="0"/>
              </a:rPr>
              <a:t>DIAGNÓSTICO, TRATAMIENTO Y PREVENCIÓN DE INTOXICACIONES AGUDAS CAUSADAS POR PLAGUICIDAS. </a:t>
            </a:r>
            <a:r>
              <a:rPr lang="es-MX" sz="2000" b="1" smtClean="0">
                <a:solidFill>
                  <a:srgbClr val="000099"/>
                </a:solidFill>
                <a:latin typeface="Arial" charset="0"/>
              </a:rPr>
              <a:t>CURSO A DISTANCIA. 3° EDICIÓN.</a:t>
            </a:r>
            <a:r>
              <a:rPr lang="es-MX" sz="2000" b="1" smtClean="0">
                <a:solidFill>
                  <a:srgbClr val="FF0000"/>
                </a:solidFill>
                <a:latin typeface="Arial" charset="0"/>
              </a:rPr>
              <a:t> 2001.</a:t>
            </a:r>
          </a:p>
          <a:p>
            <a:pPr marL="609600" indent="-609600" algn="just" eaLnBrk="1" hangingPunct="1">
              <a:buFont typeface="Wingdings" pitchFamily="2" charset="2"/>
              <a:buAutoNum type="arabicPeriod"/>
            </a:pPr>
            <a:r>
              <a:rPr lang="es-MX" sz="2000" b="1" smtClean="0">
                <a:solidFill>
                  <a:srgbClr val="FF0000"/>
                </a:solidFill>
                <a:latin typeface="Arial" charset="0"/>
              </a:rPr>
              <a:t>DIAGNÓSTICO Y TRATAMIENTO DE LOS ENVENAMIENTOS POR PLAGUICIDAS. </a:t>
            </a:r>
            <a:r>
              <a:rPr lang="es-MX" sz="2000" b="1" smtClean="0">
                <a:solidFill>
                  <a:srgbClr val="000099"/>
                </a:solidFill>
                <a:latin typeface="Arial" charset="0"/>
              </a:rPr>
              <a:t>EPA-OPS. 4° EDICIÓN</a:t>
            </a:r>
            <a:r>
              <a:rPr lang="es-MX" sz="2000" b="1" smtClean="0">
                <a:solidFill>
                  <a:srgbClr val="FF0000"/>
                </a:solidFill>
                <a:latin typeface="Arial" charset="0"/>
              </a:rPr>
              <a:t>. 1989.</a:t>
            </a:r>
          </a:p>
          <a:p>
            <a:pPr marL="609600" indent="-609600" algn="just" eaLnBrk="1" hangingPunct="1">
              <a:buFont typeface="Wingdings" pitchFamily="2" charset="2"/>
              <a:buAutoNum type="arabicPeriod"/>
            </a:pPr>
            <a:r>
              <a:rPr lang="es-MX" sz="2000" b="1" smtClean="0">
                <a:solidFill>
                  <a:srgbClr val="FF0000"/>
                </a:solidFill>
                <a:latin typeface="Arial" charset="0"/>
              </a:rPr>
              <a:t>ENFERMEDADES PROFESIONALES. GUÍAS PARA SU DIAGNÓSTICO. </a:t>
            </a:r>
            <a:r>
              <a:rPr lang="es-MX" sz="2000" b="1" smtClean="0">
                <a:solidFill>
                  <a:srgbClr val="0033CC"/>
                </a:solidFill>
                <a:latin typeface="Arial" charset="0"/>
              </a:rPr>
              <a:t>OPS  3° IMPRESIÓN</a:t>
            </a:r>
            <a:r>
              <a:rPr lang="es-MX" sz="2000" b="1" smtClean="0">
                <a:solidFill>
                  <a:srgbClr val="FF0000"/>
                </a:solidFill>
                <a:latin typeface="Arial" charset="0"/>
              </a:rPr>
              <a:t>. 1999</a:t>
            </a:r>
          </a:p>
          <a:p>
            <a:pPr marL="609600" indent="-609600" algn="just" eaLnBrk="1" hangingPunct="1">
              <a:buFont typeface="Wingdings" pitchFamily="2" charset="2"/>
              <a:buAutoNum type="arabicPeriod"/>
            </a:pPr>
            <a:r>
              <a:rPr lang="es-MX" sz="2000" b="1" smtClean="0">
                <a:solidFill>
                  <a:srgbClr val="FF0000"/>
                </a:solidFill>
                <a:latin typeface="Arial" charset="0"/>
              </a:rPr>
              <a:t>ENCICLOPEDIA ENCARTA 2000.</a:t>
            </a:r>
          </a:p>
          <a:p>
            <a:pPr marL="609600" indent="-609600" algn="just" eaLnBrk="1" hangingPunct="1">
              <a:buFont typeface="Wingdings" pitchFamily="2" charset="2"/>
              <a:buAutoNum type="arabicPeriod"/>
            </a:pPr>
            <a:r>
              <a:rPr lang="es-MX" sz="2000" b="1" smtClean="0">
                <a:solidFill>
                  <a:srgbClr val="FF0000"/>
                </a:solidFill>
                <a:latin typeface="Arial" charset="0"/>
              </a:rPr>
              <a:t>MANUAL DE PLAGUICIDAS. </a:t>
            </a:r>
            <a:r>
              <a:rPr lang="es-MX" sz="2000" b="1" smtClean="0">
                <a:solidFill>
                  <a:srgbClr val="000099"/>
                </a:solidFill>
                <a:latin typeface="Arial" charset="0"/>
              </a:rPr>
              <a:t>GUÍA PARA AMERICA CENTRAL OPS. </a:t>
            </a:r>
            <a:r>
              <a:rPr lang="es-MX" sz="2000" b="1" smtClean="0">
                <a:solidFill>
                  <a:srgbClr val="FF0066"/>
                </a:solidFill>
                <a:latin typeface="Arial" charset="0"/>
              </a:rPr>
              <a:t>1999.</a:t>
            </a:r>
          </a:p>
          <a:p>
            <a:pPr marL="609600" indent="-609600" algn="just" eaLnBrk="1" hangingPunct="1">
              <a:buFont typeface="Wingdings" pitchFamily="2" charset="2"/>
              <a:buAutoNum type="arabicPeriod"/>
            </a:pPr>
            <a:r>
              <a:rPr lang="es-MX" sz="2000" b="1" smtClean="0">
                <a:solidFill>
                  <a:srgbClr val="FF0000"/>
                </a:solidFill>
                <a:latin typeface="Arial" charset="0"/>
              </a:rPr>
              <a:t>SINTOMATOLOGÍA Y TERAPIA DE INTOXICACIONES CON PLAGUICIDAS.. DIRECCIÓN DE SANIDAD VEGETAL . MINISTERIO DE AGRICULTURA Y GANADERÍA. COSTA RICA. 1983.</a:t>
            </a:r>
            <a:r>
              <a:rPr lang="es-MX" sz="2000" b="1" smtClean="0">
                <a:solidFill>
                  <a:srgbClr val="FF0000"/>
                </a:solidFill>
              </a:rPr>
              <a:t>  </a:t>
            </a:r>
            <a:endParaRPr lang="es-ES" sz="2000" b="1" smtClean="0">
              <a:solidFill>
                <a:srgbClr val="FF0000"/>
              </a:solidFill>
            </a:endParaRPr>
          </a:p>
          <a:p>
            <a:pPr marL="609600" indent="-609600" eaLnBrk="1" hangingPunct="1"/>
            <a:endParaRPr lang="es-ES" sz="2000" smtClean="0"/>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371600" y="188913"/>
            <a:ext cx="7543800" cy="431800"/>
          </a:xfrm>
        </p:spPr>
        <p:txBody>
          <a:bodyPr/>
          <a:lstStyle/>
          <a:p>
            <a:pPr eaLnBrk="1" hangingPunct="1"/>
            <a:r>
              <a:rPr lang="es-PA" sz="2400" smtClean="0">
                <a:solidFill>
                  <a:srgbClr val="000066"/>
                </a:solidFill>
                <a:latin typeface="Arial Black" pitchFamily="34" charset="0"/>
              </a:rPr>
              <a:t>LA HIPOTECA IGUAL QUE EL ALCOHOLISMO NO SE CURA </a:t>
            </a:r>
            <a:endParaRPr lang="es-ES" sz="2400" smtClean="0">
              <a:solidFill>
                <a:srgbClr val="000066"/>
              </a:solidFill>
              <a:latin typeface="Arial Black" pitchFamily="34" charset="0"/>
            </a:endParaRPr>
          </a:p>
        </p:txBody>
      </p:sp>
      <p:pic>
        <p:nvPicPr>
          <p:cNvPr id="82947" name="Picture 4" descr="HIPOTE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765175"/>
            <a:ext cx="7812087"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5"/>
          <p:cNvSpPr txBox="1">
            <a:spLocks noChangeArrowheads="1"/>
          </p:cNvSpPr>
          <p:nvPr/>
        </p:nvSpPr>
        <p:spPr bwMode="auto">
          <a:xfrm>
            <a:off x="3419475" y="6308725"/>
            <a:ext cx="3313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s-PA" sz="2000">
                <a:solidFill>
                  <a:srgbClr val="800000"/>
                </a:solidFill>
                <a:latin typeface="Arial Black" pitchFamily="34" charset="0"/>
              </a:rPr>
              <a:t>TERAPIA DE GRUPO</a:t>
            </a:r>
            <a:endParaRPr lang="es-ES" sz="2000">
              <a:solidFill>
                <a:srgbClr val="800000"/>
              </a:solidFill>
              <a:latin typeface="Arial Black"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1600" y="609600"/>
            <a:ext cx="7772400" cy="762000"/>
          </a:xfrm>
        </p:spPr>
        <p:txBody>
          <a:bodyPr/>
          <a:lstStyle/>
          <a:p>
            <a:pPr eaLnBrk="1" hangingPunct="1"/>
            <a:r>
              <a:rPr lang="es-MX" b="1" smtClean="0">
                <a:solidFill>
                  <a:srgbClr val="CC3300"/>
                </a:solidFill>
              </a:rPr>
              <a:t>PERÍODO DE REINGRESO</a:t>
            </a:r>
          </a:p>
        </p:txBody>
      </p:sp>
      <p:sp>
        <p:nvSpPr>
          <p:cNvPr id="10243" name="Rectangle 3"/>
          <p:cNvSpPr>
            <a:spLocks noGrp="1" noChangeArrowheads="1"/>
          </p:cNvSpPr>
          <p:nvPr>
            <p:ph type="body" idx="1"/>
          </p:nvPr>
        </p:nvSpPr>
        <p:spPr>
          <a:xfrm>
            <a:off x="1257300" y="1524000"/>
            <a:ext cx="7772400" cy="5029200"/>
          </a:xfrm>
        </p:spPr>
        <p:txBody>
          <a:bodyPr/>
          <a:lstStyle/>
          <a:p>
            <a:pPr algn="just" eaLnBrk="1" hangingPunct="1">
              <a:lnSpc>
                <a:spcPct val="90000"/>
              </a:lnSpc>
            </a:pPr>
            <a:r>
              <a:rPr lang="es-MX" sz="3600" b="1" smtClean="0">
                <a:solidFill>
                  <a:srgbClr val="003366"/>
                </a:solidFill>
                <a:latin typeface="Arial Black" pitchFamily="34" charset="0"/>
              </a:rPr>
              <a:t>NÚMERO DE DÍAS QUE DEBEN TRANSCURRIR ENTRE LA APLICACIÓN DEL PLAGUICIDA A UN CULTIVO Y EL REINGRESO DE CUALQUIER PERSONA AL ÁREA FUMIGADA SIN EQUIPO DE PROTECCIÓN PERSONAL.</a:t>
            </a:r>
            <a:endParaRPr lang="es-ES" sz="3600" b="1" smtClean="0">
              <a:solidFill>
                <a:srgbClr val="003366"/>
              </a:solidFill>
              <a:latin typeface="Arial Black" pitchFamily="34" charset="0"/>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533400"/>
            <a:ext cx="7543800" cy="990600"/>
          </a:xfrm>
        </p:spPr>
        <p:txBody>
          <a:bodyPr/>
          <a:lstStyle/>
          <a:p>
            <a:pPr eaLnBrk="1" hangingPunct="1"/>
            <a:r>
              <a:rPr lang="es-MX" b="1" smtClean="0">
                <a:solidFill>
                  <a:srgbClr val="CC3300"/>
                </a:solidFill>
              </a:rPr>
              <a:t>PERÍODO DE REINGRESO</a:t>
            </a:r>
          </a:p>
        </p:txBody>
      </p:sp>
      <p:sp>
        <p:nvSpPr>
          <p:cNvPr id="11267" name="Rectangle 3"/>
          <p:cNvSpPr>
            <a:spLocks noGrp="1" noChangeArrowheads="1"/>
          </p:cNvSpPr>
          <p:nvPr>
            <p:ph type="body" idx="1"/>
          </p:nvPr>
        </p:nvSpPr>
        <p:spPr>
          <a:xfrm>
            <a:off x="1371600" y="1981200"/>
            <a:ext cx="7620000" cy="3048000"/>
          </a:xfrm>
        </p:spPr>
        <p:txBody>
          <a:bodyPr/>
          <a:lstStyle/>
          <a:p>
            <a:pPr eaLnBrk="1" hangingPunct="1">
              <a:buFont typeface="Wingdings" pitchFamily="2" charset="2"/>
              <a:buNone/>
            </a:pPr>
            <a:r>
              <a:rPr lang="es-MX" smtClean="0"/>
              <a:t>	</a:t>
            </a:r>
            <a:r>
              <a:rPr lang="es-MX" b="1" smtClean="0">
                <a:solidFill>
                  <a:srgbClr val="003366"/>
                </a:solidFill>
              </a:rPr>
              <a:t>EL ÁREA FUMIGADA DEBE SER CLARAMENTE IDENTIFICADA</a:t>
            </a:r>
            <a:endParaRPr lang="es-ES" b="1" smtClean="0">
              <a:solidFill>
                <a:srgbClr val="003366"/>
              </a:solidFill>
            </a:endParaRPr>
          </a:p>
        </p:txBody>
      </p:sp>
      <p:pic>
        <p:nvPicPr>
          <p:cNvPr id="112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124200"/>
            <a:ext cx="18986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2819400"/>
            <a:ext cx="1539875"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5172075"/>
            <a:ext cx="14938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5172075"/>
            <a:ext cx="14938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5172075"/>
            <a:ext cx="14938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5172075"/>
            <a:ext cx="14938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AutoShape 10"/>
          <p:cNvSpPr>
            <a:spLocks/>
          </p:cNvSpPr>
          <p:nvPr/>
        </p:nvSpPr>
        <p:spPr bwMode="auto">
          <a:xfrm>
            <a:off x="1295400" y="4114800"/>
            <a:ext cx="1524000" cy="1552575"/>
          </a:xfrm>
          <a:prstGeom prst="borderCallout1">
            <a:avLst>
              <a:gd name="adj1" fmla="val -4907"/>
              <a:gd name="adj2" fmla="val 92500"/>
              <a:gd name="adj3" fmla="val -4907"/>
              <a:gd name="adj4" fmla="val 11250"/>
            </a:avLst>
          </a:prstGeom>
          <a:solidFill>
            <a:schemeClr val="accent1"/>
          </a:solidFill>
          <a:ln w="9525">
            <a:solidFill>
              <a:schemeClr val="tx1"/>
            </a:solidFill>
            <a:miter lim="800000"/>
            <a:headEnd/>
            <a:tailEnd/>
          </a:ln>
        </p:spPr>
        <p:txBody>
          <a:bodyPr/>
          <a:lstStyle/>
          <a:p>
            <a:pPr algn="ctr"/>
            <a:r>
              <a:rPr lang="es-MX" sz="1600" b="1">
                <a:solidFill>
                  <a:srgbClr val="FDFCF9"/>
                </a:solidFill>
                <a:latin typeface="Arial" charset="0"/>
              </a:rPr>
              <a:t>ZONA TRATADA CON </a:t>
            </a:r>
            <a:r>
              <a:rPr lang="es-MX" sz="1400" b="1">
                <a:solidFill>
                  <a:srgbClr val="FDFCF9"/>
                </a:solidFill>
                <a:latin typeface="Arial" charset="0"/>
              </a:rPr>
              <a:t>PLAGUICIDAS</a:t>
            </a:r>
          </a:p>
          <a:p>
            <a:pPr algn="ctr"/>
            <a:r>
              <a:rPr lang="es-MX" sz="1600" b="1">
                <a:solidFill>
                  <a:srgbClr val="FDFCF9"/>
                </a:solidFill>
                <a:latin typeface="Arial" charset="0"/>
              </a:rPr>
              <a:t> PELIGRO</a:t>
            </a:r>
          </a:p>
          <a:p>
            <a:pPr algn="ctr"/>
            <a:r>
              <a:rPr lang="es-MX" sz="1600" b="1">
                <a:solidFill>
                  <a:srgbClr val="FDFCF9"/>
                </a:solidFill>
                <a:latin typeface="Arial" charset="0"/>
              </a:rPr>
              <a:t>FECHA: -------</a:t>
            </a:r>
            <a:r>
              <a:rPr lang="es-MX" sz="1600" b="1">
                <a:solidFill>
                  <a:srgbClr val="CC3300"/>
                </a:solidFill>
                <a:latin typeface="Arial" charset="0"/>
              </a:rPr>
              <a:t>  </a:t>
            </a:r>
            <a:endParaRPr lang="es-ES" sz="1600" b="1">
              <a:solidFill>
                <a:srgbClr val="CC3300"/>
              </a:solidFill>
              <a:latin typeface="Arial" charset="0"/>
            </a:endParaRPr>
          </a:p>
        </p:txBody>
      </p:sp>
      <p:sp>
        <p:nvSpPr>
          <p:cNvPr id="11275" name="AutoShape 11"/>
          <p:cNvSpPr>
            <a:spLocks noChangeArrowheads="1"/>
          </p:cNvSpPr>
          <p:nvPr/>
        </p:nvSpPr>
        <p:spPr bwMode="auto">
          <a:xfrm>
            <a:off x="2133600" y="6858000"/>
            <a:ext cx="76200" cy="76200"/>
          </a:xfrm>
          <a:prstGeom prst="leftRightArrowCallout">
            <a:avLst>
              <a:gd name="adj1" fmla="val 25000"/>
              <a:gd name="adj2" fmla="val 25000"/>
              <a:gd name="adj3" fmla="val 12500"/>
              <a:gd name="adj4" fmla="val 50000"/>
            </a:avLst>
          </a:prstGeom>
          <a:solidFill>
            <a:schemeClr val="accent1"/>
          </a:solidFill>
          <a:ln w="9525">
            <a:solidFill>
              <a:schemeClr val="tx1"/>
            </a:solidFill>
            <a:miter lim="800000"/>
            <a:headEnd/>
            <a:tailEnd/>
          </a:ln>
        </p:spPr>
        <p:txBody>
          <a:bodyPr wrap="none" anchor="ctr"/>
          <a:lstStyle/>
          <a:p>
            <a:endParaRPr lang="es-PA"/>
          </a:p>
        </p:txBody>
      </p:sp>
      <p:sp>
        <p:nvSpPr>
          <p:cNvPr id="11276" name="AutoShape 12"/>
          <p:cNvSpPr>
            <a:spLocks noChangeArrowheads="1"/>
          </p:cNvSpPr>
          <p:nvPr/>
        </p:nvSpPr>
        <p:spPr bwMode="auto">
          <a:xfrm>
            <a:off x="2057400" y="5638800"/>
            <a:ext cx="76200" cy="1219200"/>
          </a:xfrm>
          <a:prstGeom prst="leftRightArrowCallout">
            <a:avLst>
              <a:gd name="adj1" fmla="val 400000"/>
              <a:gd name="adj2" fmla="val 400000"/>
              <a:gd name="adj3" fmla="val 12500"/>
              <a:gd name="adj4" fmla="val 50000"/>
            </a:avLst>
          </a:prstGeom>
          <a:solidFill>
            <a:schemeClr val="accent1"/>
          </a:solidFill>
          <a:ln w="9525">
            <a:solidFill>
              <a:schemeClr val="tx1"/>
            </a:solidFill>
            <a:miter lim="800000"/>
            <a:headEnd/>
            <a:tailEnd/>
          </a:ln>
        </p:spPr>
        <p:txBody>
          <a:bodyPr wrap="none" anchor="ctr"/>
          <a:lstStyle/>
          <a:p>
            <a:endParaRPr lang="es-PA"/>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strips(upLeft)">
                                      <p:cBhvr>
                                        <p:cTn id="7"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animBg="1" autoUpdateAnimBg="0"/>
    </p:bldLst>
  </p:timing>
</p:sld>
</file>

<file path=ppt/theme/theme1.xml><?xml version="1.0" encoding="utf-8"?>
<a:theme xmlns:a="http://schemas.openxmlformats.org/drawingml/2006/main" name="Estratégico">
  <a:themeElements>
    <a:clrScheme name="Estratégico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fontScheme name="Estratégi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stratégico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Estratégico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Estratégico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Estratégico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Estratégico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Estratégico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348</TotalTime>
  <Words>3110</Words>
  <Application>Microsoft Office PowerPoint</Application>
  <PresentationFormat>Presentación en pantalla (4:3)</PresentationFormat>
  <Paragraphs>616</Paragraphs>
  <Slides>79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79</vt:i4>
      </vt:variant>
    </vt:vector>
  </HeadingPairs>
  <TitlesOfParts>
    <vt:vector size="85" baseType="lpstr">
      <vt:lpstr>Times New Roman</vt:lpstr>
      <vt:lpstr>Arial</vt:lpstr>
      <vt:lpstr>Wingdings</vt:lpstr>
      <vt:lpstr>Calibri</vt:lpstr>
      <vt:lpstr>Arial Black</vt:lpstr>
      <vt:lpstr>Estratégico</vt:lpstr>
      <vt:lpstr>PLAGUICIDAS INHIBIDORES DE LA COLINESTERASA</vt:lpstr>
      <vt:lpstr>PLAGUICIDAS INHIBIDORES DE LA COLINESTERASA</vt:lpstr>
      <vt:lpstr>PLAGUICIDAS</vt:lpstr>
      <vt:lpstr> SECTOR AGROPECUARIO TERRITORIO CON VOCACIÓN AGRICOLA </vt:lpstr>
      <vt:lpstr>PLAGUICIDAS</vt:lpstr>
      <vt:lpstr>PLAGUICIDAS CONTIENEN</vt:lpstr>
      <vt:lpstr>CLASIFICACIÓN DE LOS PLAGUICIDAS </vt:lpstr>
      <vt:lpstr>PERÍODO DE REINGRESO</vt:lpstr>
      <vt:lpstr>PERÍODO DE REINGRESO</vt:lpstr>
      <vt:lpstr>PERÍODO DE CARENCIA O INTERVALO DE SEGURIDAD</vt:lpstr>
      <vt:lpstr>MODO DE INTOXICARSE CON PLAGUICIDAS</vt:lpstr>
      <vt:lpstr>VIAS DE INTOXICACIÓN</vt:lpstr>
      <vt:lpstr>GRADO DE TOXICIDAD DE LOS PLAGUICIDAS EXPRESADO EN LAS ETIQUETAS. SEGÚN CATEGORÍA, COLORES E INDICACIONES DE PELIGRO.</vt:lpstr>
      <vt:lpstr>ORGANOFOSFORADOS</vt:lpstr>
      <vt:lpstr>PLAGUICIDAS O-P INHIBIDORES DE COLINESTERASA</vt:lpstr>
      <vt:lpstr>PLAGUICIDAS O-P INHIBIDORES DE COLINESTERASA</vt:lpstr>
      <vt:lpstr>CARBAMATOS ESTRUCTURA BÁSICA</vt:lpstr>
      <vt:lpstr>* PLAGUICIDAS  INHIBIDORES DE COLINESTERASA</vt:lpstr>
      <vt:lpstr>TOXICOCINÉTICA DE LOS ORGANO FOSFORADOS.</vt:lpstr>
      <vt:lpstr>TOXICOCINÉTICA DE LOS ORGANO FOSFORADOS.</vt:lpstr>
      <vt:lpstr>TOXICOCINÉTICA DE LOS CARBAMATOS.</vt:lpstr>
      <vt:lpstr>ACETILCOLINA</vt:lpstr>
      <vt:lpstr>LA ACETILCOLINESTERASA</vt:lpstr>
      <vt:lpstr>COLINESTERASAS</vt:lpstr>
      <vt:lpstr>COLINESTERASAS</vt:lpstr>
      <vt:lpstr>Presentación de PowerPoint</vt:lpstr>
      <vt:lpstr>BIOMARCADORES DETERMINACIÓN DE LA COLINESTERASA</vt:lpstr>
      <vt:lpstr>BIOMARCADORES DETERMINACIÓN DE LA ESTERASA NEUROPÁTICA (NTE)</vt:lpstr>
      <vt:lpstr>CONDICIONES QUE AFECTAN LOS NIVELES DE COLINESTERASA</vt:lpstr>
      <vt:lpstr>MECANISMO DE ACCIÓN DE LOS INHIBIDORES DE LA COLINESTERASA</vt:lpstr>
      <vt:lpstr>NEUROPATÍA RETARDADA EL MECANISMO PATOGÉNICO NO DEPENDE DE LA INHIBICIÓN DE LA COLINESTERASA.</vt:lpstr>
      <vt:lpstr>PRUEBAS DE LABORATRORIO ADICIONALES.</vt:lpstr>
      <vt:lpstr>DIAGNÓSTICO DE  INTOXICACION POR O-P y/o CARBAMATOS</vt:lpstr>
      <vt:lpstr>DIAGNÓSTICO DE  INTOXICACION POR O-P y/o CARBAMATOS (2)</vt:lpstr>
      <vt:lpstr>EFECTOS DE LOS O-P Y CARBAMATOS</vt:lpstr>
      <vt:lpstr>EFECTOS MUSCARÍNICOS (1)</vt:lpstr>
      <vt:lpstr>EFECTOS MUSCARÍNICOS (2)</vt:lpstr>
      <vt:lpstr>EFECTOS NICOTÍNICOS.(1)</vt:lpstr>
      <vt:lpstr>EFECTOS SOBRE EL S.N.C.</vt:lpstr>
      <vt:lpstr>DIAGNÓSTICO DE  INTOXICACION POR O-P y/o CARBAMATOS</vt:lpstr>
      <vt:lpstr> CLINICA DE  INTOXICACION POR INHIBIDORES DE  COLINESTERASA. </vt:lpstr>
      <vt:lpstr>CLINICA DE  INTOXICACION POR INHIBIDORES DE  COLINESTERASA.</vt:lpstr>
      <vt:lpstr>CLINICA DE  INTOXICACION POR INHIBIDORES DE  COLINESTERASA.</vt:lpstr>
      <vt:lpstr>CLINICA DE  INTOXICACION POR INHIBIDORES DE  COLINESTERASA.</vt:lpstr>
      <vt:lpstr>CLINICA DE  INTOXICACION POR INHIBIDORES DE  COLINESTERASA.</vt:lpstr>
      <vt:lpstr>  INHIBIDORES DE  COLINESTERASA Y OTRAS ESTERASAS.</vt:lpstr>
      <vt:lpstr>CLINICA DE  INTOXICACION POR INHIBIDORES DE  COLINESTERASA.</vt:lpstr>
      <vt:lpstr>TRATAMIENTO</vt:lpstr>
      <vt:lpstr>TRATAMIENTO</vt:lpstr>
      <vt:lpstr>TRATAMIENTO</vt:lpstr>
      <vt:lpstr>TRATAMIENTO</vt:lpstr>
      <vt:lpstr>TRATAMIENTO</vt:lpstr>
      <vt:lpstr>PRUEBA DIAGNÓSTICA TERAPEÚTICA</vt:lpstr>
      <vt:lpstr>ATROPINA “ANTIDOTO” PARA O-P Y CARBAMÁTOS</vt:lpstr>
      <vt:lpstr>ATROPINIZACIÓN</vt:lpstr>
      <vt:lpstr>TOXICIDAD ATROPÍNICA</vt:lpstr>
      <vt:lpstr>OTROS ANTIDOTOS PARA LA INTOXICACIÓN SOLO POR O-P.</vt:lpstr>
      <vt:lpstr>OTROS ANTIDOTOS PARA LA INTOXICACIÓN SOLO POR O-P.</vt:lpstr>
      <vt:lpstr>TRATAMIENTO GENERAL PARA INTOXICACIONES POR INHIBIDORES DE COLINESTERASA</vt:lpstr>
      <vt:lpstr>TRATAMIENTO GENERAL PARA INTOXICACIONES POR INHIBIDORES DE COLINESTERASA</vt:lpstr>
      <vt:lpstr>TRATAMIENTO GENERAL PARA INTOXICACIONES POR INHIBIDORES DE COLINESTERASA</vt:lpstr>
      <vt:lpstr> CONTRAINDICACIONES FARMACOS QUE PREDISPONEN A ARRITMIA(1)  O DEPRIMEN EL S.N.C.(2): </vt:lpstr>
      <vt:lpstr> EFECTOS A LARGO PLAZO.  INHIBIDORES DE LA COLINESTERASA </vt:lpstr>
      <vt:lpstr>EFECTOS A LARGO PLAZO.  INHIBIDORES DE LA COLINESTERASA</vt:lpstr>
      <vt:lpstr>DIAGNÓSTICO DIFERENCIAL DE LAS INTOXICACIONES  POR INHIBIDORES DE LA COLINESTERASA.</vt:lpstr>
      <vt:lpstr>DIAGNÓSTICO DIFERENCIAL DE LAS INTOXICACIONES  POR INHIBIDORES DE LA COLINESTERASA.</vt:lpstr>
      <vt:lpstr>MAREA ROJA. Plancton. </vt:lpstr>
      <vt:lpstr>MAREA ROJA.</vt:lpstr>
      <vt:lpstr>MAREA ROJA.</vt:lpstr>
      <vt:lpstr>DINOFLAGELADO</vt:lpstr>
      <vt:lpstr>DINOFLAGELADOS</vt:lpstr>
      <vt:lpstr>DINOFLAGELADOS TÓXICOS</vt:lpstr>
      <vt:lpstr>LA INTOXICACIÓN PARALÍTICA POR CRUSTÁCEOS O MARISCOS</vt:lpstr>
      <vt:lpstr>LA INTOXICACIÓN PARALÍTICA POR CRUSTÁCEOS O MARISCOS</vt:lpstr>
      <vt:lpstr>INTOXICACIÓN NEUROTÓXICA POR CRUSTÁCEOS O MARISCOS </vt:lpstr>
      <vt:lpstr>INTOXICACIÓN NEUROTÓXICA POR CRUSTÁCEOS O MARISCOS. FISIOPATOLOGÍA. </vt:lpstr>
      <vt:lpstr>INTOXICACIÓN NEUROTÓXICA POR CRUSTÁCEOS O MARISCOS. TRATAMIENTO. </vt:lpstr>
      <vt:lpstr>PLAGUICIDAS INHIBIDORES DE LA COLINESTERASA</vt:lpstr>
      <vt:lpstr>LA HIPOTECA IGUAL QUE EL ALCOHOLISMO NO SE CURA </vt:lpstr>
    </vt:vector>
  </TitlesOfParts>
  <Company>Familia Salvatierra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PLAGUICIDAS INHIBIDORES DE LA COLINESTERASA</dc:title>
  <dc:creator>Alex  Iván Salvatierra Guerra</dc:creator>
  <cp:lastModifiedBy>adm</cp:lastModifiedBy>
  <cp:revision>29</cp:revision>
  <dcterms:created xsi:type="dcterms:W3CDTF">2003-06-28T10:57:56Z</dcterms:created>
  <dcterms:modified xsi:type="dcterms:W3CDTF">2013-08-26T17:26:31Z</dcterms:modified>
</cp:coreProperties>
</file>