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sldIdLst>
    <p:sldId id="256" r:id="rId2"/>
    <p:sldId id="259" r:id="rId3"/>
    <p:sldId id="260" r:id="rId4"/>
    <p:sldId id="294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9" r:id="rId13"/>
    <p:sldId id="269" r:id="rId14"/>
    <p:sldId id="280" r:id="rId15"/>
    <p:sldId id="270" r:id="rId16"/>
    <p:sldId id="271" r:id="rId17"/>
    <p:sldId id="307" r:id="rId18"/>
    <p:sldId id="310" r:id="rId19"/>
    <p:sldId id="309" r:id="rId20"/>
    <p:sldId id="281" r:id="rId21"/>
    <p:sldId id="274" r:id="rId22"/>
    <p:sldId id="282" r:id="rId23"/>
    <p:sldId id="275" r:id="rId24"/>
    <p:sldId id="283" r:id="rId25"/>
    <p:sldId id="276" r:id="rId26"/>
    <p:sldId id="277" r:id="rId27"/>
    <p:sldId id="311" r:id="rId28"/>
    <p:sldId id="278" r:id="rId29"/>
    <p:sldId id="318" r:id="rId30"/>
    <p:sldId id="300" r:id="rId31"/>
    <p:sldId id="344" r:id="rId32"/>
    <p:sldId id="345" r:id="rId33"/>
    <p:sldId id="346" r:id="rId34"/>
    <p:sldId id="316" r:id="rId35"/>
    <p:sldId id="319" r:id="rId36"/>
    <p:sldId id="315" r:id="rId37"/>
    <p:sldId id="314" r:id="rId38"/>
  </p:sldIdLst>
  <p:sldSz cx="9144000" cy="6858000" type="screen4x3"/>
  <p:notesSz cx="6858000" cy="9144000"/>
  <p:defaultTextStyle>
    <a:defPPr>
      <a:defRPr lang="es-ES_tradnl"/>
    </a:defPPr>
    <a:lvl1pPr algn="ctr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33CC"/>
    <a:srgbClr val="00CCFF"/>
    <a:srgbClr val="00CC99"/>
    <a:srgbClr val="336699"/>
    <a:srgbClr val="99CC00"/>
    <a:srgbClr val="000066"/>
    <a:srgbClr val="EFFA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10940" autoAdjust="0"/>
    <p:restoredTop sz="90929"/>
  </p:normalViewPr>
  <p:slideViewPr>
    <p:cSldViewPr>
      <p:cViewPr varScale="1">
        <p:scale>
          <a:sx n="75" d="100"/>
          <a:sy n="75" d="100"/>
        </p:scale>
        <p:origin x="-67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/>
          <p:cNvGrpSpPr>
            <a:grpSpLocks/>
          </p:cNvGrpSpPr>
          <p:nvPr/>
        </p:nvGrpSpPr>
        <p:grpSpPr bwMode="auto">
          <a:xfrm>
            <a:off x="914400" y="1600200"/>
            <a:ext cx="8247063" cy="5257800"/>
            <a:chOff x="576" y="1008"/>
            <a:chExt cx="5195" cy="3312"/>
          </a:xfrm>
        </p:grpSpPr>
        <p:sp>
          <p:nvSpPr>
            <p:cNvPr id="30723" name="Rectangle 3" descr="White marble"/>
            <p:cNvSpPr>
              <a:spLocks noChangeArrowheads="1"/>
            </p:cNvSpPr>
            <p:nvPr/>
          </p:nvSpPr>
          <p:spPr bwMode="auto">
            <a:xfrm>
              <a:off x="641" y="1014"/>
              <a:ext cx="5117" cy="3305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l">
                <a:spcBef>
                  <a:spcPct val="50000"/>
                </a:spcBef>
              </a:pPr>
              <a:endParaRPr lang="es-ES" sz="2400" b="0">
                <a:latin typeface="Times New Roman" charset="0"/>
              </a:endParaRPr>
            </a:p>
          </p:txBody>
        </p:sp>
        <p:sp>
          <p:nvSpPr>
            <p:cNvPr id="30724" name="Rectangle 4"/>
            <p:cNvSpPr>
              <a:spLocks noChangeArrowheads="1"/>
            </p:cNvSpPr>
            <p:nvPr/>
          </p:nvSpPr>
          <p:spPr bwMode="auto">
            <a:xfrm>
              <a:off x="576" y="1008"/>
              <a:ext cx="65" cy="33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A"/>
            </a:p>
          </p:txBody>
        </p:sp>
        <p:sp>
          <p:nvSpPr>
            <p:cNvPr id="30725" name="Rectangle 5"/>
            <p:cNvSpPr>
              <a:spLocks noChangeArrowheads="1"/>
            </p:cNvSpPr>
            <p:nvPr/>
          </p:nvSpPr>
          <p:spPr bwMode="auto">
            <a:xfrm>
              <a:off x="576" y="1008"/>
              <a:ext cx="5195" cy="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A"/>
            </a:p>
          </p:txBody>
        </p:sp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5498" y="1014"/>
              <a:ext cx="260" cy="5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A"/>
            </a:p>
          </p:txBody>
        </p:sp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4975" y="1014"/>
              <a:ext cx="261" cy="5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A"/>
            </a:p>
          </p:txBody>
        </p:sp>
        <p:sp>
          <p:nvSpPr>
            <p:cNvPr id="30728" name="Rectangle 8"/>
            <p:cNvSpPr>
              <a:spLocks noChangeArrowheads="1"/>
            </p:cNvSpPr>
            <p:nvPr/>
          </p:nvSpPr>
          <p:spPr bwMode="auto">
            <a:xfrm>
              <a:off x="4454" y="1014"/>
              <a:ext cx="259" cy="5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A"/>
            </a:p>
          </p:txBody>
        </p:sp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>
              <a:off x="3931" y="1014"/>
              <a:ext cx="260" cy="5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A"/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>
              <a:off x="3409" y="1014"/>
              <a:ext cx="260" cy="5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A"/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>
              <a:off x="2887" y="1014"/>
              <a:ext cx="260" cy="5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A"/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>
              <a:off x="2365" y="1014"/>
              <a:ext cx="260" cy="5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A"/>
            </a:p>
          </p:txBody>
        </p:sp>
        <p:sp>
          <p:nvSpPr>
            <p:cNvPr id="30733" name="Rectangle 13"/>
            <p:cNvSpPr>
              <a:spLocks noChangeArrowheads="1"/>
            </p:cNvSpPr>
            <p:nvPr/>
          </p:nvSpPr>
          <p:spPr bwMode="auto">
            <a:xfrm>
              <a:off x="1842" y="1014"/>
              <a:ext cx="260" cy="5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A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1320" y="1014"/>
              <a:ext cx="261" cy="5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A"/>
            </a:p>
          </p:txBody>
        </p:sp>
        <p:sp>
          <p:nvSpPr>
            <p:cNvPr id="30735" name="Rectangle 15"/>
            <p:cNvSpPr>
              <a:spLocks noChangeArrowheads="1"/>
            </p:cNvSpPr>
            <p:nvPr/>
          </p:nvSpPr>
          <p:spPr bwMode="auto">
            <a:xfrm>
              <a:off x="798" y="1014"/>
              <a:ext cx="260" cy="5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A"/>
            </a:p>
          </p:txBody>
        </p:sp>
        <p:sp>
          <p:nvSpPr>
            <p:cNvPr id="30736" name="Rectangle 16"/>
            <p:cNvSpPr>
              <a:spLocks noChangeArrowheads="1"/>
            </p:cNvSpPr>
            <p:nvPr/>
          </p:nvSpPr>
          <p:spPr bwMode="auto">
            <a:xfrm>
              <a:off x="581" y="1114"/>
              <a:ext cx="53" cy="24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A"/>
            </a:p>
          </p:txBody>
        </p:sp>
        <p:sp>
          <p:nvSpPr>
            <p:cNvPr id="30737" name="Rectangle 17"/>
            <p:cNvSpPr>
              <a:spLocks noChangeArrowheads="1"/>
            </p:cNvSpPr>
            <p:nvPr/>
          </p:nvSpPr>
          <p:spPr bwMode="auto">
            <a:xfrm>
              <a:off x="581" y="1607"/>
              <a:ext cx="53" cy="24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A"/>
            </a:p>
          </p:txBody>
        </p:sp>
        <p:sp>
          <p:nvSpPr>
            <p:cNvPr id="30738" name="Rectangle 18"/>
            <p:cNvSpPr>
              <a:spLocks noChangeArrowheads="1"/>
            </p:cNvSpPr>
            <p:nvPr/>
          </p:nvSpPr>
          <p:spPr bwMode="auto">
            <a:xfrm>
              <a:off x="581" y="2101"/>
              <a:ext cx="53" cy="24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A"/>
            </a:p>
          </p:txBody>
        </p:sp>
        <p:sp>
          <p:nvSpPr>
            <p:cNvPr id="30739" name="Rectangle 19"/>
            <p:cNvSpPr>
              <a:spLocks noChangeArrowheads="1"/>
            </p:cNvSpPr>
            <p:nvPr/>
          </p:nvSpPr>
          <p:spPr bwMode="auto">
            <a:xfrm>
              <a:off x="581" y="2594"/>
              <a:ext cx="53" cy="24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A"/>
            </a:p>
          </p:txBody>
        </p:sp>
        <p:sp>
          <p:nvSpPr>
            <p:cNvPr id="30740" name="Rectangle 20"/>
            <p:cNvSpPr>
              <a:spLocks noChangeArrowheads="1"/>
            </p:cNvSpPr>
            <p:nvPr/>
          </p:nvSpPr>
          <p:spPr bwMode="auto">
            <a:xfrm>
              <a:off x="581" y="3088"/>
              <a:ext cx="53" cy="24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A"/>
            </a:p>
          </p:txBody>
        </p:sp>
        <p:sp>
          <p:nvSpPr>
            <p:cNvPr id="30741" name="Rectangle 21"/>
            <p:cNvSpPr>
              <a:spLocks noChangeArrowheads="1"/>
            </p:cNvSpPr>
            <p:nvPr/>
          </p:nvSpPr>
          <p:spPr bwMode="auto">
            <a:xfrm>
              <a:off x="581" y="3581"/>
              <a:ext cx="53" cy="24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A"/>
            </a:p>
          </p:txBody>
        </p:sp>
        <p:sp>
          <p:nvSpPr>
            <p:cNvPr id="30742" name="Rectangle 22"/>
            <p:cNvSpPr>
              <a:spLocks noChangeArrowheads="1"/>
            </p:cNvSpPr>
            <p:nvPr/>
          </p:nvSpPr>
          <p:spPr bwMode="auto">
            <a:xfrm>
              <a:off x="581" y="4074"/>
              <a:ext cx="53" cy="24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A"/>
            </a:p>
          </p:txBody>
        </p:sp>
      </p:grpSp>
      <p:sp>
        <p:nvSpPr>
          <p:cNvPr id="30743" name="Rectangle 23"/>
          <p:cNvSpPr>
            <a:spLocks noGrp="1" noChangeArrowheads="1"/>
          </p:cNvSpPr>
          <p:nvPr>
            <p:ph type="ctrTitle" sz="quarter"/>
          </p:nvPr>
        </p:nvSpPr>
        <p:spPr>
          <a:xfrm>
            <a:off x="3200400" y="304800"/>
            <a:ext cx="5791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 noProof="0" smtClean="0"/>
              <a:t>Haga clic para modificar el estilo de título del patrón</a:t>
            </a:r>
          </a:p>
        </p:txBody>
      </p:sp>
      <p:sp>
        <p:nvSpPr>
          <p:cNvPr id="30744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860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s-ES" noProof="0" smtClean="0"/>
              <a:t>Haga clic para modificar el estilo de subtítulo del patrón</a:t>
            </a:r>
          </a:p>
        </p:txBody>
      </p:sp>
      <p:grpSp>
        <p:nvGrpSpPr>
          <p:cNvPr id="30745" name="Group 25"/>
          <p:cNvGrpSpPr>
            <a:grpSpLocks/>
          </p:cNvGrpSpPr>
          <p:nvPr/>
        </p:nvGrpSpPr>
        <p:grpSpPr bwMode="auto">
          <a:xfrm>
            <a:off x="0" y="0"/>
            <a:ext cx="3057525" cy="2057400"/>
            <a:chOff x="0" y="0"/>
            <a:chExt cx="1926" cy="1296"/>
          </a:xfrm>
        </p:grpSpPr>
        <p:sp>
          <p:nvSpPr>
            <p:cNvPr id="30746" name="Rectangle 26" descr="White marble"/>
            <p:cNvSpPr>
              <a:spLocks noChangeArrowheads="1"/>
            </p:cNvSpPr>
            <p:nvPr/>
          </p:nvSpPr>
          <p:spPr bwMode="auto">
            <a:xfrm>
              <a:off x="0" y="0"/>
              <a:ext cx="1920" cy="129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l">
                <a:spcBef>
                  <a:spcPct val="50000"/>
                </a:spcBef>
              </a:pPr>
              <a:endParaRPr lang="es-ES" sz="2400" b="0">
                <a:latin typeface="Times New Roman" charset="0"/>
              </a:endParaRPr>
            </a:p>
          </p:txBody>
        </p:sp>
        <p:grpSp>
          <p:nvGrpSpPr>
            <p:cNvPr id="30747" name="Group 27"/>
            <p:cNvGrpSpPr>
              <a:grpSpLocks/>
            </p:cNvGrpSpPr>
            <p:nvPr/>
          </p:nvGrpSpPr>
          <p:grpSpPr bwMode="auto">
            <a:xfrm>
              <a:off x="1" y="1266"/>
              <a:ext cx="1923" cy="30"/>
              <a:chOff x="1" y="1266"/>
              <a:chExt cx="1923" cy="30"/>
            </a:xfrm>
          </p:grpSpPr>
          <p:sp>
            <p:nvSpPr>
              <p:cNvPr id="30748" name="Rectangle 28"/>
              <p:cNvSpPr>
                <a:spLocks noChangeArrowheads="1"/>
              </p:cNvSpPr>
              <p:nvPr/>
            </p:nvSpPr>
            <p:spPr bwMode="auto">
              <a:xfrm>
                <a:off x="1" y="1266"/>
                <a:ext cx="1923" cy="3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A"/>
              </a:p>
            </p:txBody>
          </p:sp>
          <p:sp>
            <p:nvSpPr>
              <p:cNvPr id="30749" name="Rectangle 29"/>
              <p:cNvSpPr>
                <a:spLocks noChangeArrowheads="1"/>
              </p:cNvSpPr>
              <p:nvPr/>
            </p:nvSpPr>
            <p:spPr bwMode="auto">
              <a:xfrm>
                <a:off x="6" y="1273"/>
                <a:ext cx="96" cy="2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A"/>
              </a:p>
            </p:txBody>
          </p:sp>
          <p:sp>
            <p:nvSpPr>
              <p:cNvPr id="30750" name="Rectangle 30"/>
              <p:cNvSpPr>
                <a:spLocks noChangeArrowheads="1"/>
              </p:cNvSpPr>
              <p:nvPr/>
            </p:nvSpPr>
            <p:spPr bwMode="auto">
              <a:xfrm>
                <a:off x="199" y="1273"/>
                <a:ext cx="96" cy="2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A"/>
              </a:p>
            </p:txBody>
          </p:sp>
          <p:sp>
            <p:nvSpPr>
              <p:cNvPr id="30751" name="Rectangle 31"/>
              <p:cNvSpPr>
                <a:spLocks noChangeArrowheads="1"/>
              </p:cNvSpPr>
              <p:nvPr/>
            </p:nvSpPr>
            <p:spPr bwMode="auto">
              <a:xfrm>
                <a:off x="392" y="1273"/>
                <a:ext cx="97" cy="2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A"/>
              </a:p>
            </p:txBody>
          </p:sp>
          <p:sp>
            <p:nvSpPr>
              <p:cNvPr id="30752" name="Rectangle 32"/>
              <p:cNvSpPr>
                <a:spLocks noChangeArrowheads="1"/>
              </p:cNvSpPr>
              <p:nvPr/>
            </p:nvSpPr>
            <p:spPr bwMode="auto">
              <a:xfrm>
                <a:off x="586" y="1273"/>
                <a:ext cx="96" cy="2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A"/>
              </a:p>
            </p:txBody>
          </p:sp>
          <p:sp>
            <p:nvSpPr>
              <p:cNvPr id="30753" name="Rectangle 33"/>
              <p:cNvSpPr>
                <a:spLocks noChangeArrowheads="1"/>
              </p:cNvSpPr>
              <p:nvPr/>
            </p:nvSpPr>
            <p:spPr bwMode="auto">
              <a:xfrm>
                <a:off x="779" y="1273"/>
                <a:ext cx="96" cy="2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A"/>
              </a:p>
            </p:txBody>
          </p:sp>
          <p:sp>
            <p:nvSpPr>
              <p:cNvPr id="30754" name="Rectangle 34"/>
              <p:cNvSpPr>
                <a:spLocks noChangeArrowheads="1"/>
              </p:cNvSpPr>
              <p:nvPr/>
            </p:nvSpPr>
            <p:spPr bwMode="auto">
              <a:xfrm>
                <a:off x="972" y="1273"/>
                <a:ext cx="96" cy="2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A"/>
              </a:p>
            </p:txBody>
          </p:sp>
          <p:sp>
            <p:nvSpPr>
              <p:cNvPr id="30755" name="Rectangle 35"/>
              <p:cNvSpPr>
                <a:spLocks noChangeArrowheads="1"/>
              </p:cNvSpPr>
              <p:nvPr/>
            </p:nvSpPr>
            <p:spPr bwMode="auto">
              <a:xfrm>
                <a:off x="1165" y="1273"/>
                <a:ext cx="97" cy="2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A"/>
              </a:p>
            </p:txBody>
          </p:sp>
          <p:sp>
            <p:nvSpPr>
              <p:cNvPr id="30756" name="Rectangle 36"/>
              <p:cNvSpPr>
                <a:spLocks noChangeArrowheads="1"/>
              </p:cNvSpPr>
              <p:nvPr/>
            </p:nvSpPr>
            <p:spPr bwMode="auto">
              <a:xfrm>
                <a:off x="1359" y="1273"/>
                <a:ext cx="96" cy="2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A"/>
              </a:p>
            </p:txBody>
          </p:sp>
          <p:sp>
            <p:nvSpPr>
              <p:cNvPr id="30757" name="Rectangle 37"/>
              <p:cNvSpPr>
                <a:spLocks noChangeArrowheads="1"/>
              </p:cNvSpPr>
              <p:nvPr/>
            </p:nvSpPr>
            <p:spPr bwMode="auto">
              <a:xfrm>
                <a:off x="1552" y="1273"/>
                <a:ext cx="96" cy="2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A"/>
              </a:p>
            </p:txBody>
          </p:sp>
          <p:sp>
            <p:nvSpPr>
              <p:cNvPr id="30758" name="Rectangle 38"/>
              <p:cNvSpPr>
                <a:spLocks noChangeArrowheads="1"/>
              </p:cNvSpPr>
              <p:nvPr/>
            </p:nvSpPr>
            <p:spPr bwMode="auto">
              <a:xfrm>
                <a:off x="1745" y="1273"/>
                <a:ext cx="96" cy="2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A"/>
              </a:p>
            </p:txBody>
          </p:sp>
        </p:grpSp>
        <p:grpSp>
          <p:nvGrpSpPr>
            <p:cNvPr id="30759" name="Group 39"/>
            <p:cNvGrpSpPr>
              <a:grpSpLocks/>
            </p:cNvGrpSpPr>
            <p:nvPr/>
          </p:nvGrpSpPr>
          <p:grpSpPr bwMode="auto">
            <a:xfrm>
              <a:off x="1899" y="0"/>
              <a:ext cx="27" cy="1295"/>
              <a:chOff x="1899" y="0"/>
              <a:chExt cx="27" cy="1295"/>
            </a:xfrm>
          </p:grpSpPr>
          <p:sp>
            <p:nvSpPr>
              <p:cNvPr id="30760" name="Rectangle 40"/>
              <p:cNvSpPr>
                <a:spLocks noChangeArrowheads="1"/>
              </p:cNvSpPr>
              <p:nvPr/>
            </p:nvSpPr>
            <p:spPr bwMode="auto">
              <a:xfrm>
                <a:off x="1899" y="0"/>
                <a:ext cx="27" cy="1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A"/>
              </a:p>
            </p:txBody>
          </p:sp>
          <p:sp>
            <p:nvSpPr>
              <p:cNvPr id="30761" name="Rectangle 41"/>
              <p:cNvSpPr>
                <a:spLocks noChangeArrowheads="1"/>
              </p:cNvSpPr>
              <p:nvPr/>
            </p:nvSpPr>
            <p:spPr bwMode="auto">
              <a:xfrm>
                <a:off x="1900" y="1195"/>
                <a:ext cx="19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A"/>
              </a:p>
            </p:txBody>
          </p:sp>
          <p:sp>
            <p:nvSpPr>
              <p:cNvPr id="30762" name="Rectangle 42"/>
              <p:cNvSpPr>
                <a:spLocks noChangeArrowheads="1"/>
              </p:cNvSpPr>
              <p:nvPr/>
            </p:nvSpPr>
            <p:spPr bwMode="auto">
              <a:xfrm>
                <a:off x="1900" y="1002"/>
                <a:ext cx="19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A"/>
              </a:p>
            </p:txBody>
          </p:sp>
          <p:sp>
            <p:nvSpPr>
              <p:cNvPr id="30763" name="Rectangle 43"/>
              <p:cNvSpPr>
                <a:spLocks noChangeArrowheads="1"/>
              </p:cNvSpPr>
              <p:nvPr/>
            </p:nvSpPr>
            <p:spPr bwMode="auto">
              <a:xfrm>
                <a:off x="1900" y="809"/>
                <a:ext cx="19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A"/>
              </a:p>
            </p:txBody>
          </p:sp>
          <p:sp>
            <p:nvSpPr>
              <p:cNvPr id="30764" name="Rectangle 44"/>
              <p:cNvSpPr>
                <a:spLocks noChangeArrowheads="1"/>
              </p:cNvSpPr>
              <p:nvPr/>
            </p:nvSpPr>
            <p:spPr bwMode="auto">
              <a:xfrm>
                <a:off x="1900" y="616"/>
                <a:ext cx="19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A"/>
              </a:p>
            </p:txBody>
          </p:sp>
          <p:sp>
            <p:nvSpPr>
              <p:cNvPr id="30765" name="Rectangle 45"/>
              <p:cNvSpPr>
                <a:spLocks noChangeArrowheads="1"/>
              </p:cNvSpPr>
              <p:nvPr/>
            </p:nvSpPr>
            <p:spPr bwMode="auto">
              <a:xfrm>
                <a:off x="1900" y="423"/>
                <a:ext cx="19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A"/>
              </a:p>
            </p:txBody>
          </p:sp>
          <p:sp>
            <p:nvSpPr>
              <p:cNvPr id="30766" name="Rectangle 46"/>
              <p:cNvSpPr>
                <a:spLocks noChangeArrowheads="1"/>
              </p:cNvSpPr>
              <p:nvPr/>
            </p:nvSpPr>
            <p:spPr bwMode="auto">
              <a:xfrm>
                <a:off x="1900" y="230"/>
                <a:ext cx="19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A"/>
              </a:p>
            </p:txBody>
          </p:sp>
          <p:sp>
            <p:nvSpPr>
              <p:cNvPr id="30767" name="Rectangle 47"/>
              <p:cNvSpPr>
                <a:spLocks noChangeArrowheads="1"/>
              </p:cNvSpPr>
              <p:nvPr/>
            </p:nvSpPr>
            <p:spPr bwMode="auto">
              <a:xfrm>
                <a:off x="1900" y="37"/>
                <a:ext cx="19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A"/>
              </a:p>
            </p:txBody>
          </p:sp>
        </p:grpSp>
      </p:grpSp>
      <p:sp>
        <p:nvSpPr>
          <p:cNvPr id="30768" name="Rectangle 48"/>
          <p:cNvSpPr>
            <a:spLocks noGrp="1" noChangeArrowheads="1"/>
          </p:cNvSpPr>
          <p:nvPr>
            <p:ph type="dt" sz="quarter" idx="2"/>
          </p:nvPr>
        </p:nvSpPr>
        <p:spPr>
          <a:xfrm>
            <a:off x="12954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0769" name="Rectangle 49"/>
          <p:cNvSpPr>
            <a:spLocks noGrp="1" noChangeArrowheads="1"/>
          </p:cNvSpPr>
          <p:nvPr>
            <p:ph type="ftr" sz="quarter" idx="3"/>
          </p:nvPr>
        </p:nvSpPr>
        <p:spPr>
          <a:xfrm>
            <a:off x="3200400" y="6172200"/>
            <a:ext cx="3581400" cy="45720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0770" name="Rectangle 5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92D885D-0ECE-4858-A34E-304818EDB52B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C924C3-BD3C-4FF3-97F3-BB21CC71AF0B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6548481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1828800" cy="5867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295400" y="304800"/>
            <a:ext cx="53340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4119AC-1445-4CE9-B455-70ED94C42A0F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3745455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19A1BE-9959-4560-A6C5-9943FE841688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4259640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6E35F-24A7-484F-BF1E-8D2E484045FC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4843777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3579813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27613" y="1828800"/>
            <a:ext cx="35814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D8A0E-8312-4511-9D53-86EDC75BD76B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7502615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446F37-5BEB-449A-9819-D263B1751EB9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155816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E2C4D-A3CD-46CB-8089-8F73C206F39A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803645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CB8635-F559-4723-BFA6-C83191036D70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6997586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685BCE-A9C0-424C-B415-17B81F541C20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1181408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527669-0941-40FD-BCA1-628DC468E581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3489935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1026"/>
          <p:cNvGrpSpPr>
            <a:grpSpLocks/>
          </p:cNvGrpSpPr>
          <p:nvPr/>
        </p:nvGrpSpPr>
        <p:grpSpPr bwMode="auto">
          <a:xfrm>
            <a:off x="914400" y="1600200"/>
            <a:ext cx="8247063" cy="5257800"/>
            <a:chOff x="576" y="1008"/>
            <a:chExt cx="5195" cy="3312"/>
          </a:xfrm>
        </p:grpSpPr>
        <p:sp>
          <p:nvSpPr>
            <p:cNvPr id="29699" name="Rectangle 1027" descr="White marble"/>
            <p:cNvSpPr>
              <a:spLocks noChangeArrowheads="1"/>
            </p:cNvSpPr>
            <p:nvPr/>
          </p:nvSpPr>
          <p:spPr bwMode="auto">
            <a:xfrm>
              <a:off x="641" y="1014"/>
              <a:ext cx="5117" cy="3305"/>
            </a:xfrm>
            <a:prstGeom prst="rect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l">
                <a:spcBef>
                  <a:spcPct val="50000"/>
                </a:spcBef>
              </a:pPr>
              <a:endParaRPr lang="es-ES" sz="2400" b="0">
                <a:latin typeface="Times New Roman" charset="0"/>
              </a:endParaRPr>
            </a:p>
          </p:txBody>
        </p:sp>
        <p:sp>
          <p:nvSpPr>
            <p:cNvPr id="29700" name="Rectangle 1028"/>
            <p:cNvSpPr>
              <a:spLocks noChangeArrowheads="1"/>
            </p:cNvSpPr>
            <p:nvPr/>
          </p:nvSpPr>
          <p:spPr bwMode="auto">
            <a:xfrm>
              <a:off x="576" y="1008"/>
              <a:ext cx="65" cy="33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A"/>
            </a:p>
          </p:txBody>
        </p:sp>
        <p:sp>
          <p:nvSpPr>
            <p:cNvPr id="29701" name="Rectangle 1029"/>
            <p:cNvSpPr>
              <a:spLocks noChangeArrowheads="1"/>
            </p:cNvSpPr>
            <p:nvPr/>
          </p:nvSpPr>
          <p:spPr bwMode="auto">
            <a:xfrm>
              <a:off x="576" y="1008"/>
              <a:ext cx="5195" cy="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A"/>
            </a:p>
          </p:txBody>
        </p:sp>
        <p:sp>
          <p:nvSpPr>
            <p:cNvPr id="29702" name="Rectangle 1030"/>
            <p:cNvSpPr>
              <a:spLocks noChangeArrowheads="1"/>
            </p:cNvSpPr>
            <p:nvPr/>
          </p:nvSpPr>
          <p:spPr bwMode="auto">
            <a:xfrm>
              <a:off x="5498" y="1014"/>
              <a:ext cx="260" cy="5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A"/>
            </a:p>
          </p:txBody>
        </p:sp>
        <p:sp>
          <p:nvSpPr>
            <p:cNvPr id="29703" name="Rectangle 1031"/>
            <p:cNvSpPr>
              <a:spLocks noChangeArrowheads="1"/>
            </p:cNvSpPr>
            <p:nvPr/>
          </p:nvSpPr>
          <p:spPr bwMode="auto">
            <a:xfrm>
              <a:off x="4975" y="1014"/>
              <a:ext cx="261" cy="5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A"/>
            </a:p>
          </p:txBody>
        </p:sp>
        <p:sp>
          <p:nvSpPr>
            <p:cNvPr id="29704" name="Rectangle 1032"/>
            <p:cNvSpPr>
              <a:spLocks noChangeArrowheads="1"/>
            </p:cNvSpPr>
            <p:nvPr/>
          </p:nvSpPr>
          <p:spPr bwMode="auto">
            <a:xfrm>
              <a:off x="4454" y="1014"/>
              <a:ext cx="259" cy="5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A"/>
            </a:p>
          </p:txBody>
        </p:sp>
        <p:sp>
          <p:nvSpPr>
            <p:cNvPr id="29705" name="Rectangle 1033"/>
            <p:cNvSpPr>
              <a:spLocks noChangeArrowheads="1"/>
            </p:cNvSpPr>
            <p:nvPr/>
          </p:nvSpPr>
          <p:spPr bwMode="auto">
            <a:xfrm>
              <a:off x="3931" y="1014"/>
              <a:ext cx="260" cy="5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A"/>
            </a:p>
          </p:txBody>
        </p:sp>
        <p:sp>
          <p:nvSpPr>
            <p:cNvPr id="29706" name="Rectangle 1034"/>
            <p:cNvSpPr>
              <a:spLocks noChangeArrowheads="1"/>
            </p:cNvSpPr>
            <p:nvPr/>
          </p:nvSpPr>
          <p:spPr bwMode="auto">
            <a:xfrm>
              <a:off x="3409" y="1014"/>
              <a:ext cx="260" cy="5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A"/>
            </a:p>
          </p:txBody>
        </p:sp>
        <p:sp>
          <p:nvSpPr>
            <p:cNvPr id="29707" name="Rectangle 1035"/>
            <p:cNvSpPr>
              <a:spLocks noChangeArrowheads="1"/>
            </p:cNvSpPr>
            <p:nvPr/>
          </p:nvSpPr>
          <p:spPr bwMode="auto">
            <a:xfrm>
              <a:off x="2887" y="1014"/>
              <a:ext cx="260" cy="5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A"/>
            </a:p>
          </p:txBody>
        </p:sp>
        <p:sp>
          <p:nvSpPr>
            <p:cNvPr id="29708" name="Rectangle 1036"/>
            <p:cNvSpPr>
              <a:spLocks noChangeArrowheads="1"/>
            </p:cNvSpPr>
            <p:nvPr/>
          </p:nvSpPr>
          <p:spPr bwMode="auto">
            <a:xfrm>
              <a:off x="2365" y="1014"/>
              <a:ext cx="260" cy="5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A"/>
            </a:p>
          </p:txBody>
        </p:sp>
        <p:sp>
          <p:nvSpPr>
            <p:cNvPr id="29709" name="Rectangle 1037"/>
            <p:cNvSpPr>
              <a:spLocks noChangeArrowheads="1"/>
            </p:cNvSpPr>
            <p:nvPr/>
          </p:nvSpPr>
          <p:spPr bwMode="auto">
            <a:xfrm>
              <a:off x="1842" y="1014"/>
              <a:ext cx="260" cy="5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A"/>
            </a:p>
          </p:txBody>
        </p:sp>
        <p:sp>
          <p:nvSpPr>
            <p:cNvPr id="29710" name="Rectangle 1038"/>
            <p:cNvSpPr>
              <a:spLocks noChangeArrowheads="1"/>
            </p:cNvSpPr>
            <p:nvPr/>
          </p:nvSpPr>
          <p:spPr bwMode="auto">
            <a:xfrm>
              <a:off x="1320" y="1014"/>
              <a:ext cx="261" cy="5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A"/>
            </a:p>
          </p:txBody>
        </p:sp>
        <p:sp>
          <p:nvSpPr>
            <p:cNvPr id="29711" name="Rectangle 1039"/>
            <p:cNvSpPr>
              <a:spLocks noChangeArrowheads="1"/>
            </p:cNvSpPr>
            <p:nvPr/>
          </p:nvSpPr>
          <p:spPr bwMode="auto">
            <a:xfrm>
              <a:off x="798" y="1014"/>
              <a:ext cx="260" cy="5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A"/>
            </a:p>
          </p:txBody>
        </p:sp>
        <p:sp>
          <p:nvSpPr>
            <p:cNvPr id="29712" name="Rectangle 1040"/>
            <p:cNvSpPr>
              <a:spLocks noChangeArrowheads="1"/>
            </p:cNvSpPr>
            <p:nvPr/>
          </p:nvSpPr>
          <p:spPr bwMode="auto">
            <a:xfrm>
              <a:off x="581" y="1114"/>
              <a:ext cx="53" cy="24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A"/>
            </a:p>
          </p:txBody>
        </p:sp>
        <p:sp>
          <p:nvSpPr>
            <p:cNvPr id="29713" name="Rectangle 1041"/>
            <p:cNvSpPr>
              <a:spLocks noChangeArrowheads="1"/>
            </p:cNvSpPr>
            <p:nvPr/>
          </p:nvSpPr>
          <p:spPr bwMode="auto">
            <a:xfrm>
              <a:off x="581" y="1607"/>
              <a:ext cx="53" cy="24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A"/>
            </a:p>
          </p:txBody>
        </p:sp>
        <p:sp>
          <p:nvSpPr>
            <p:cNvPr id="29714" name="Rectangle 1042"/>
            <p:cNvSpPr>
              <a:spLocks noChangeArrowheads="1"/>
            </p:cNvSpPr>
            <p:nvPr/>
          </p:nvSpPr>
          <p:spPr bwMode="auto">
            <a:xfrm>
              <a:off x="581" y="2101"/>
              <a:ext cx="53" cy="24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A"/>
            </a:p>
          </p:txBody>
        </p:sp>
        <p:sp>
          <p:nvSpPr>
            <p:cNvPr id="29715" name="Rectangle 1043"/>
            <p:cNvSpPr>
              <a:spLocks noChangeArrowheads="1"/>
            </p:cNvSpPr>
            <p:nvPr/>
          </p:nvSpPr>
          <p:spPr bwMode="auto">
            <a:xfrm>
              <a:off x="581" y="2594"/>
              <a:ext cx="53" cy="24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A"/>
            </a:p>
          </p:txBody>
        </p:sp>
        <p:sp>
          <p:nvSpPr>
            <p:cNvPr id="29716" name="Rectangle 1044"/>
            <p:cNvSpPr>
              <a:spLocks noChangeArrowheads="1"/>
            </p:cNvSpPr>
            <p:nvPr/>
          </p:nvSpPr>
          <p:spPr bwMode="auto">
            <a:xfrm>
              <a:off x="581" y="3088"/>
              <a:ext cx="53" cy="24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A"/>
            </a:p>
          </p:txBody>
        </p:sp>
        <p:sp>
          <p:nvSpPr>
            <p:cNvPr id="29717" name="Rectangle 1045"/>
            <p:cNvSpPr>
              <a:spLocks noChangeArrowheads="1"/>
            </p:cNvSpPr>
            <p:nvPr/>
          </p:nvSpPr>
          <p:spPr bwMode="auto">
            <a:xfrm>
              <a:off x="581" y="3581"/>
              <a:ext cx="53" cy="24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A"/>
            </a:p>
          </p:txBody>
        </p:sp>
        <p:sp>
          <p:nvSpPr>
            <p:cNvPr id="29718" name="Rectangle 1046"/>
            <p:cNvSpPr>
              <a:spLocks noChangeArrowheads="1"/>
            </p:cNvSpPr>
            <p:nvPr/>
          </p:nvSpPr>
          <p:spPr bwMode="auto">
            <a:xfrm>
              <a:off x="581" y="4074"/>
              <a:ext cx="53" cy="24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A"/>
            </a:p>
          </p:txBody>
        </p:sp>
      </p:grpSp>
      <p:sp>
        <p:nvSpPr>
          <p:cNvPr id="29719" name="Rectangle 1047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04800"/>
            <a:ext cx="7239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29720" name="Rectangle 104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828800"/>
            <a:ext cx="7313613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29721" name="Rectangle 104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95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Times New Roman" charset="0"/>
              </a:defRPr>
            </a:lvl1pPr>
          </a:lstStyle>
          <a:p>
            <a:endParaRPr lang="es-ES"/>
          </a:p>
        </p:txBody>
      </p:sp>
      <p:sp>
        <p:nvSpPr>
          <p:cNvPr id="29722" name="Rectangle 10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2484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charset="0"/>
              </a:defRPr>
            </a:lvl1pPr>
          </a:lstStyle>
          <a:p>
            <a:endParaRPr lang="es-ES"/>
          </a:p>
        </p:txBody>
      </p:sp>
      <p:sp>
        <p:nvSpPr>
          <p:cNvPr id="29723" name="Rectangle 105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charset="0"/>
              </a:defRPr>
            </a:lvl1pPr>
          </a:lstStyle>
          <a:p>
            <a:fld id="{7755A72E-4C65-46B3-9F47-F1CB6A5F331D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Narrow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Narrow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Narrow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Narrow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mlDrawing" Target="../drawings/vmlDrawing6.v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5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295400" y="3276600"/>
            <a:ext cx="7315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s-ES_tradnl" sz="5400">
                <a:solidFill>
                  <a:srgbClr val="000099"/>
                </a:solidFill>
              </a:rPr>
              <a:t>ORGANOCLORADOS</a:t>
            </a:r>
          </a:p>
          <a:p>
            <a:r>
              <a:rPr lang="es-ES_tradnl" sz="2000">
                <a:solidFill>
                  <a:srgbClr val="CC3300"/>
                </a:solidFill>
              </a:rPr>
              <a:t>Dr. Luis Salvatierra Tello</a:t>
            </a:r>
          </a:p>
          <a:p>
            <a:r>
              <a:rPr lang="es-ES_tradnl" sz="2000">
                <a:solidFill>
                  <a:srgbClr val="CC3300"/>
                </a:solidFill>
              </a:rPr>
              <a:t>Medico Ocupacional</a:t>
            </a:r>
          </a:p>
          <a:p>
            <a:r>
              <a:rPr lang="es-ES_tradnl" sz="2000">
                <a:solidFill>
                  <a:srgbClr val="CC3300"/>
                </a:solidFill>
              </a:rPr>
              <a:t>M.D. M.O. M.S.P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5387975" y="1752600"/>
            <a:ext cx="3603625" cy="946150"/>
          </a:xfrm>
          <a:prstGeom prst="rect">
            <a:avLst/>
          </a:prstGeom>
          <a:solidFill>
            <a:srgbClr val="F3212B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3212B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r>
              <a:rPr lang="es-ES_tradnl">
                <a:solidFill>
                  <a:schemeClr val="bg1"/>
                </a:solidFill>
              </a:rPr>
              <a:t>BIO</a:t>
            </a:r>
          </a:p>
          <a:p>
            <a:r>
              <a:rPr lang="es-ES_tradnl">
                <a:solidFill>
                  <a:schemeClr val="bg1"/>
                </a:solidFill>
              </a:rPr>
              <a:t>TRANSFORMACIÓN</a:t>
            </a:r>
            <a:endParaRPr lang="es-ES_tradnl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5486400" y="2895600"/>
            <a:ext cx="36576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s-ES_tradnl">
                <a:solidFill>
                  <a:srgbClr val="000099"/>
                </a:solidFill>
              </a:rPr>
              <a:t>EN EL HÍGADO: LENTA, POR ACCIÓN DE ENZIMAS    MICROSOMALES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1066800" y="5334000"/>
            <a:ext cx="807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s-ES_tradnl"/>
              <a:t> </a:t>
            </a:r>
            <a:r>
              <a:rPr lang="es-ES_tradnl">
                <a:solidFill>
                  <a:srgbClr val="000099"/>
                </a:solidFill>
              </a:rPr>
              <a:t>VARIABLE SEGÚN  SEA LA SUSTANCIA.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1066800" y="5807075"/>
            <a:ext cx="8763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s-ES_tradnl">
                <a:solidFill>
                  <a:srgbClr val="000099"/>
                </a:solidFill>
              </a:rPr>
              <a:t>CONSIDERADOS INDUCTORES ENZIMÁTICOS DEL SISTEMA MICROSOMAL HEPÁTICO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1371600" y="304800"/>
            <a:ext cx="7253288" cy="9461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r>
              <a:rPr lang="es-ES_tradnl">
                <a:solidFill>
                  <a:srgbClr val="E8F222"/>
                </a:solidFill>
              </a:rPr>
              <a:t>TOXICOCINÉTICA DE LOS INSECTICIDAS</a:t>
            </a:r>
          </a:p>
          <a:p>
            <a:r>
              <a:rPr lang="es-ES_tradnl">
                <a:solidFill>
                  <a:srgbClr val="E8F222"/>
                </a:solidFill>
              </a:rPr>
              <a:t>ORGANOCLORADOS</a:t>
            </a:r>
          </a:p>
        </p:txBody>
      </p:sp>
      <p:pic>
        <p:nvPicPr>
          <p:cNvPr id="13326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42672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" grpId="0" animBg="1" autoUpdateAnimBg="0"/>
      <p:bldP spid="13321" grpId="0" autoUpdateAnimBg="0"/>
      <p:bldP spid="13322" grpId="0" autoUpdateAnimBg="0"/>
      <p:bldP spid="13323" grpId="0" autoUpdateAnimBg="0"/>
      <p:bldP spid="13324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2438400" y="1828800"/>
            <a:ext cx="4054475" cy="519113"/>
          </a:xfrm>
          <a:prstGeom prst="rect">
            <a:avLst/>
          </a:prstGeom>
          <a:solidFill>
            <a:srgbClr val="F3212B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3212B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l"/>
            <a:r>
              <a:rPr lang="es-ES_tradnl">
                <a:solidFill>
                  <a:schemeClr val="bg1"/>
                </a:solidFill>
              </a:rPr>
              <a:t>VÍAS DE ELIMINACIÓN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1371600" y="4648200"/>
            <a:ext cx="109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>
                <a:solidFill>
                  <a:srgbClr val="000099"/>
                </a:solidFill>
              </a:rPr>
              <a:t>BILIS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4419600" y="4724400"/>
            <a:ext cx="1408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>
                <a:solidFill>
                  <a:srgbClr val="000099"/>
                </a:solidFill>
              </a:rPr>
              <a:t>HECES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7010400" y="4724400"/>
            <a:ext cx="1330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>
                <a:solidFill>
                  <a:srgbClr val="000099"/>
                </a:solidFill>
              </a:rPr>
              <a:t>ORINA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886200" y="5943600"/>
            <a:ext cx="3267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>
                <a:solidFill>
                  <a:srgbClr val="000099"/>
                </a:solidFill>
              </a:rPr>
              <a:t>LECHE MATERNA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1371600" y="304800"/>
            <a:ext cx="7253288" cy="9461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r>
              <a:rPr lang="es-ES_tradnl">
                <a:solidFill>
                  <a:srgbClr val="E8F222"/>
                </a:solidFill>
              </a:rPr>
              <a:t>TOXICOCINÉTICA DE LOS INSECTICIDAS</a:t>
            </a:r>
          </a:p>
          <a:p>
            <a:r>
              <a:rPr lang="es-ES_tradnl">
                <a:solidFill>
                  <a:srgbClr val="E8F222"/>
                </a:solidFill>
              </a:rPr>
              <a:t>ORGANOCLORADOS</a:t>
            </a:r>
          </a:p>
        </p:txBody>
      </p:sp>
      <p:pic>
        <p:nvPicPr>
          <p:cNvPr id="14351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43200"/>
            <a:ext cx="2438400" cy="185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52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743200"/>
            <a:ext cx="2057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4353" name="Object 17"/>
          <p:cNvGraphicFramePr>
            <a:graphicFrameLocks noChangeAspect="1"/>
          </p:cNvGraphicFramePr>
          <p:nvPr/>
        </p:nvGraphicFramePr>
        <p:xfrm>
          <a:off x="4495800" y="2667000"/>
          <a:ext cx="973138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Imagen" r:id="rId5" imgW="2437920" imgH="4770360" progId="MS_ClipArt_Gallery.2">
                  <p:embed/>
                </p:oleObj>
              </mc:Choice>
              <mc:Fallback>
                <p:oleObj name="Imagen" r:id="rId5" imgW="2437920" imgH="4770360" progId="MS_ClipArt_Gallery.2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667000"/>
                        <a:ext cx="973138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54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604" b="57251"/>
          <a:stretch>
            <a:fillRect/>
          </a:stretch>
        </p:blipFill>
        <p:spPr bwMode="auto">
          <a:xfrm>
            <a:off x="2743200" y="4724400"/>
            <a:ext cx="1169988" cy="188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animBg="1" autoUpdateAnimBg="0"/>
      <p:bldP spid="14344" grpId="0" autoUpdateAnimBg="0"/>
      <p:bldP spid="14345" grpId="0" autoUpdateAnimBg="0"/>
      <p:bldP spid="14346" grpId="0" autoUpdateAnimBg="0"/>
      <p:bldP spid="14347" grpId="0" autoUpdateAnimBg="0"/>
      <p:bldP spid="14350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1" name="Text Box 1031"/>
          <p:cNvSpPr txBox="1">
            <a:spLocks noChangeArrowheads="1"/>
          </p:cNvSpPr>
          <p:nvPr/>
        </p:nvSpPr>
        <p:spPr bwMode="auto">
          <a:xfrm>
            <a:off x="4648200" y="2438400"/>
            <a:ext cx="433228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>
                <a:solidFill>
                  <a:srgbClr val="003366"/>
                </a:solidFill>
              </a:rPr>
              <a:t>SE ACUMULAN EN LOS </a:t>
            </a:r>
          </a:p>
          <a:p>
            <a:pPr algn="l"/>
            <a:r>
              <a:rPr lang="es-ES_tradnl">
                <a:solidFill>
                  <a:srgbClr val="003366"/>
                </a:solidFill>
              </a:rPr>
              <a:t>TEJIDOS RICOS EN </a:t>
            </a:r>
          </a:p>
          <a:p>
            <a:pPr algn="l"/>
            <a:r>
              <a:rPr lang="es-ES_tradnl">
                <a:solidFill>
                  <a:srgbClr val="003366"/>
                </a:solidFill>
              </a:rPr>
              <a:t>GRASAS</a:t>
            </a:r>
          </a:p>
        </p:txBody>
      </p:sp>
      <p:sp>
        <p:nvSpPr>
          <p:cNvPr id="31752" name="Text Box 1032"/>
          <p:cNvSpPr txBox="1">
            <a:spLocks noChangeArrowheads="1"/>
          </p:cNvSpPr>
          <p:nvPr/>
        </p:nvSpPr>
        <p:spPr bwMode="auto">
          <a:xfrm>
            <a:off x="4648200" y="4800600"/>
            <a:ext cx="42672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s-ES_tradnl">
                <a:solidFill>
                  <a:srgbClr val="003366"/>
                </a:solidFill>
              </a:rPr>
              <a:t>ATRAVIESAN LA </a:t>
            </a:r>
          </a:p>
          <a:p>
            <a:pPr algn="just"/>
            <a:r>
              <a:rPr lang="es-ES_tradnl">
                <a:solidFill>
                  <a:srgbClr val="003366"/>
                </a:solidFill>
              </a:rPr>
              <a:t>BARRERA PLACENTARIA</a:t>
            </a:r>
          </a:p>
        </p:txBody>
      </p:sp>
      <p:sp>
        <p:nvSpPr>
          <p:cNvPr id="31753" name="Text Box 1033"/>
          <p:cNvSpPr txBox="1">
            <a:spLocks noChangeArrowheads="1"/>
          </p:cNvSpPr>
          <p:nvPr/>
        </p:nvSpPr>
        <p:spPr bwMode="auto">
          <a:xfrm>
            <a:off x="1371600" y="304800"/>
            <a:ext cx="7253288" cy="9461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r>
              <a:rPr lang="es-ES_tradnl">
                <a:solidFill>
                  <a:srgbClr val="FFFF00"/>
                </a:solidFill>
              </a:rPr>
              <a:t>TOXICOCINÉTICA DE LOS INSECTICIDAS</a:t>
            </a:r>
          </a:p>
          <a:p>
            <a:r>
              <a:rPr lang="es-ES_tradnl">
                <a:solidFill>
                  <a:srgbClr val="FFFF00"/>
                </a:solidFill>
              </a:rPr>
              <a:t>ORGANOCLORADOS</a:t>
            </a:r>
          </a:p>
        </p:txBody>
      </p:sp>
      <p:pic>
        <p:nvPicPr>
          <p:cNvPr id="31755" name="Picture 10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80" r="1155"/>
          <a:stretch>
            <a:fillRect/>
          </a:stretch>
        </p:blipFill>
        <p:spPr bwMode="auto">
          <a:xfrm>
            <a:off x="1295400" y="1905000"/>
            <a:ext cx="273367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756" name="Picture 1036" descr="C:\punt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5146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7" name="Picture 1037" descr="C:\punt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8768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 autoUpdateAnimBg="0"/>
      <p:bldP spid="31752" grpId="0" autoUpdateAnimBg="0"/>
      <p:bldP spid="31753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676400" y="381000"/>
            <a:ext cx="6426200" cy="9461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l"/>
            <a:r>
              <a:rPr lang="es-ES_tradnl">
                <a:solidFill>
                  <a:srgbClr val="FFFF00"/>
                </a:solidFill>
              </a:rPr>
              <a:t>MECANISMO DE ACCIÓN DE LOS</a:t>
            </a:r>
          </a:p>
          <a:p>
            <a:pPr algn="l"/>
            <a:r>
              <a:rPr lang="es-ES_tradnl">
                <a:solidFill>
                  <a:srgbClr val="FFFF00"/>
                </a:solidFill>
              </a:rPr>
              <a:t>INSECTICIDAS ORGANOCLORADOS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676400" y="1828800"/>
            <a:ext cx="7467600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s-ES_tradnl" sz="3200">
                <a:solidFill>
                  <a:srgbClr val="003366"/>
                </a:solidFill>
              </a:rPr>
              <a:t>INTERFIEREN CON EL FLUJO DE CATIONES A TRAVÉS DE LAS MEMBRANAS DE LAS CÉLULAS NERVIOSAS, AUMENTANDO LA</a:t>
            </a:r>
          </a:p>
          <a:p>
            <a:pPr algn="just"/>
            <a:r>
              <a:rPr lang="es-ES_tradnl" sz="3200">
                <a:solidFill>
                  <a:srgbClr val="003366"/>
                </a:solidFill>
              </a:rPr>
              <a:t>IRRITABILIDAD DE LAS NEURONAS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828800" y="4953000"/>
            <a:ext cx="6777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 sz="3200">
                <a:solidFill>
                  <a:srgbClr val="003366"/>
                </a:solidFill>
              </a:rPr>
              <a:t>SON INDUCTORES ENZIMÁTICOS</a:t>
            </a:r>
          </a:p>
        </p:txBody>
      </p:sp>
      <p:pic>
        <p:nvPicPr>
          <p:cNvPr id="15367" name="Picture 7" descr="C:\punt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9530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C:\punt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 autoUpdateAnimBg="0"/>
      <p:bldP spid="15363" grpId="0" autoUpdateAnimBg="0"/>
      <p:bldP spid="1536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5029200" y="2260600"/>
            <a:ext cx="39735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 sz="2400"/>
              <a:t>PROLONGAN EL TIEMPO </a:t>
            </a:r>
          </a:p>
          <a:p>
            <a:pPr algn="l"/>
            <a:r>
              <a:rPr lang="es-ES_tradnl" sz="2400"/>
              <a:t>DE APERTURA DE LOS </a:t>
            </a:r>
          </a:p>
          <a:p>
            <a:pPr algn="l"/>
            <a:r>
              <a:rPr lang="es-ES_tradnl" sz="2400"/>
              <a:t>CANALES DE NA</a:t>
            </a:r>
            <a:r>
              <a:rPr lang="es-ES_tradnl" sz="2400" baseline="30000"/>
              <a:t>+</a:t>
            </a:r>
            <a:endParaRPr lang="es-ES_tradnl" sz="2400"/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4724400" y="4775200"/>
            <a:ext cx="41449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 sz="2400"/>
              <a:t>INHIBEN EL FLUJO DE CL</a:t>
            </a:r>
            <a:r>
              <a:rPr lang="es-ES_tradnl" sz="2400" baseline="30000"/>
              <a:t>-</a:t>
            </a:r>
            <a:r>
              <a:rPr lang="es-ES_tradnl" sz="2400"/>
              <a:t> </a:t>
            </a:r>
          </a:p>
          <a:p>
            <a:pPr algn="l"/>
            <a:r>
              <a:rPr lang="es-ES_tradnl" sz="2400"/>
              <a:t>REGULADO POR GABA</a:t>
            </a:r>
          </a:p>
          <a:p>
            <a:pPr algn="l"/>
            <a:r>
              <a:rPr lang="es-ES_tradnl" sz="2400"/>
              <a:t>(ÁCIDO GAMMA AMINO </a:t>
            </a:r>
          </a:p>
          <a:p>
            <a:pPr algn="l"/>
            <a:r>
              <a:rPr lang="es-ES_tradnl" sz="2400"/>
              <a:t>BUTÍRICO).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1524000" y="2590800"/>
            <a:ext cx="2874963" cy="519113"/>
          </a:xfrm>
          <a:prstGeom prst="rect">
            <a:avLst/>
          </a:prstGeom>
          <a:solidFill>
            <a:srgbClr val="F3212B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3212B"/>
            </a:extrusionClr>
          </a:sp3d>
          <a:extLst>
            <a:ext uri="{91240B29-F687-4F45-9708-019B960494DF}">
              <a14:hiddenLine xmlns:a14="http://schemas.microsoft.com/office/drawing/2010/main" w="12700" cap="sq">
                <a:noFill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l"/>
            <a:r>
              <a:rPr lang="es-ES_tradnl">
                <a:solidFill>
                  <a:schemeClr val="bg1"/>
                </a:solidFill>
              </a:rPr>
              <a:t>DDT y análogos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1524000" y="4800600"/>
            <a:ext cx="2652713" cy="1373188"/>
          </a:xfrm>
          <a:prstGeom prst="rect">
            <a:avLst/>
          </a:prstGeom>
          <a:solidFill>
            <a:srgbClr val="F3212B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3212B"/>
            </a:extrusionClr>
          </a:sp3d>
          <a:extLst>
            <a:ext uri="{91240B29-F687-4F45-9708-019B960494DF}">
              <a14:hiddenLine xmlns:a14="http://schemas.microsoft.com/office/drawing/2010/main" w="12700" cap="sq">
                <a:noFill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l"/>
            <a:r>
              <a:rPr lang="es-ES_tradnl">
                <a:solidFill>
                  <a:schemeClr val="bg1"/>
                </a:solidFill>
              </a:rPr>
              <a:t>LINDANO</a:t>
            </a:r>
          </a:p>
          <a:p>
            <a:pPr algn="l"/>
            <a:r>
              <a:rPr lang="es-ES_tradnl">
                <a:solidFill>
                  <a:schemeClr val="bg1"/>
                </a:solidFill>
              </a:rPr>
              <a:t>TOXAFENO</a:t>
            </a:r>
          </a:p>
          <a:p>
            <a:pPr algn="l"/>
            <a:r>
              <a:rPr lang="es-ES_tradnl">
                <a:solidFill>
                  <a:schemeClr val="bg1"/>
                </a:solidFill>
              </a:rPr>
              <a:t>CICLODIENOS</a:t>
            </a:r>
          </a:p>
        </p:txBody>
      </p:sp>
      <p:sp>
        <p:nvSpPr>
          <p:cNvPr id="32777" name="AutoShape 9"/>
          <p:cNvSpPr>
            <a:spLocks noChangeArrowheads="1"/>
          </p:cNvSpPr>
          <p:nvPr/>
        </p:nvSpPr>
        <p:spPr bwMode="auto">
          <a:xfrm rot="852115">
            <a:off x="3886200" y="3810000"/>
            <a:ext cx="1214438" cy="733425"/>
          </a:xfrm>
          <a:prstGeom prst="curvedDownArrow">
            <a:avLst>
              <a:gd name="adj1" fmla="val 33117"/>
              <a:gd name="adj2" fmla="val 66234"/>
              <a:gd name="adj3" fmla="val 33333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32778" name="AutoShape 10"/>
          <p:cNvSpPr>
            <a:spLocks noChangeArrowheads="1"/>
          </p:cNvSpPr>
          <p:nvPr/>
        </p:nvSpPr>
        <p:spPr bwMode="auto">
          <a:xfrm rot="-128665">
            <a:off x="3733800" y="1676400"/>
            <a:ext cx="1214438" cy="733425"/>
          </a:xfrm>
          <a:prstGeom prst="curvedDownArrow">
            <a:avLst>
              <a:gd name="adj1" fmla="val 33117"/>
              <a:gd name="adj2" fmla="val 66234"/>
              <a:gd name="adj3" fmla="val 33333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1676400" y="381000"/>
            <a:ext cx="6426200" cy="9461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l"/>
            <a:r>
              <a:rPr lang="es-ES_tradnl">
                <a:solidFill>
                  <a:srgbClr val="FFFF00"/>
                </a:solidFill>
              </a:rPr>
              <a:t>MECANISMO DE ACCIÓN DE LOS</a:t>
            </a:r>
          </a:p>
          <a:p>
            <a:pPr algn="l"/>
            <a:r>
              <a:rPr lang="es-ES_tradnl">
                <a:solidFill>
                  <a:srgbClr val="FFFF00"/>
                </a:solidFill>
              </a:rPr>
              <a:t>INSECTICIDAS ORGANOCLORADOS</a:t>
            </a:r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76200"/>
            <a:ext cx="9067800" cy="9461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r>
              <a:rPr lang="es-ES_tradnl">
                <a:solidFill>
                  <a:srgbClr val="FFFF00"/>
                </a:solidFill>
              </a:rPr>
              <a:t>CUADRO CLÍNICO AGÚDO EN LA INTOXICACIÓN </a:t>
            </a:r>
          </a:p>
          <a:p>
            <a:r>
              <a:rPr lang="es-ES_tradnl">
                <a:solidFill>
                  <a:srgbClr val="FFFF00"/>
                </a:solidFill>
              </a:rPr>
              <a:t>POR ORGANOCLORADOS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524000" y="1981200"/>
            <a:ext cx="2930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>
                <a:solidFill>
                  <a:srgbClr val="FF0066"/>
                </a:solidFill>
              </a:rPr>
              <a:t>EXCITABILIDAD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524000" y="2438400"/>
            <a:ext cx="556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s-ES_tradnl">
                <a:solidFill>
                  <a:srgbClr val="FF0066"/>
                </a:solidFill>
              </a:rPr>
              <a:t>VÉRTIGO E NCOORDINACIÓN.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524000" y="2971800"/>
            <a:ext cx="1863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>
                <a:solidFill>
                  <a:srgbClr val="FF0066"/>
                </a:solidFill>
              </a:rPr>
              <a:t>CEFALEA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524000" y="3505200"/>
            <a:ext cx="5338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>
                <a:solidFill>
                  <a:srgbClr val="FF0066"/>
                </a:solidFill>
              </a:rPr>
              <a:t>NÁUSEA, VÓMITO Y DIARREA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1524000" y="4114800"/>
            <a:ext cx="76104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s-ES_tradnl">
                <a:solidFill>
                  <a:srgbClr val="FF0066"/>
                </a:solidFill>
              </a:rPr>
              <a:t>HIPERESTESIAS Y PARESTESIAS EN </a:t>
            </a:r>
          </a:p>
          <a:p>
            <a:pPr algn="just"/>
            <a:r>
              <a:rPr lang="es-ES_tradnl">
                <a:solidFill>
                  <a:srgbClr val="FF0066"/>
                </a:solidFill>
              </a:rPr>
              <a:t>CARA </a:t>
            </a:r>
            <a:r>
              <a:rPr lang="es-ES_tradnl">
                <a:solidFill>
                  <a:srgbClr val="000099"/>
                </a:solidFill>
              </a:rPr>
              <a:t>(SOBRE TODO PERIBUCALES</a:t>
            </a:r>
            <a:r>
              <a:rPr lang="es-ES_tradnl">
                <a:solidFill>
                  <a:srgbClr val="00CC99"/>
                </a:solidFill>
              </a:rPr>
              <a:t>)</a:t>
            </a:r>
            <a:r>
              <a:rPr lang="es-ES_tradnl">
                <a:solidFill>
                  <a:srgbClr val="FF0066"/>
                </a:solidFill>
              </a:rPr>
              <a:t> Y EN </a:t>
            </a:r>
          </a:p>
          <a:p>
            <a:pPr algn="just"/>
            <a:r>
              <a:rPr lang="es-ES_tradnl">
                <a:solidFill>
                  <a:srgbClr val="FF0066"/>
                </a:solidFill>
              </a:rPr>
              <a:t>EXTREMIDADES. </a:t>
            </a:r>
          </a:p>
          <a:p>
            <a:pPr algn="just"/>
            <a:r>
              <a:rPr lang="es-ES_tradnl">
                <a:solidFill>
                  <a:srgbClr val="FF0066"/>
                </a:solidFill>
              </a:rPr>
              <a:t>IRRITACIÓN DE MUCOSAS.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524000" y="5729288"/>
            <a:ext cx="1508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>
                <a:solidFill>
                  <a:srgbClr val="FF0066"/>
                </a:solidFill>
              </a:rPr>
              <a:t>ATAXIA</a:t>
            </a:r>
          </a:p>
        </p:txBody>
      </p:sp>
      <p:sp>
        <p:nvSpPr>
          <p:cNvPr id="16393" name="Oval 9"/>
          <p:cNvSpPr>
            <a:spLocks noChangeArrowheads="1"/>
          </p:cNvSpPr>
          <p:nvPr/>
        </p:nvSpPr>
        <p:spPr bwMode="auto">
          <a:xfrm>
            <a:off x="1143000" y="2133600"/>
            <a:ext cx="228600" cy="304800"/>
          </a:xfrm>
          <a:prstGeom prst="ellipse">
            <a:avLst/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1143000" y="2514600"/>
            <a:ext cx="228600" cy="304800"/>
          </a:xfrm>
          <a:prstGeom prst="ellipse">
            <a:avLst/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16395" name="Oval 11"/>
          <p:cNvSpPr>
            <a:spLocks noChangeArrowheads="1"/>
          </p:cNvSpPr>
          <p:nvPr/>
        </p:nvSpPr>
        <p:spPr bwMode="auto">
          <a:xfrm>
            <a:off x="1143000" y="3048000"/>
            <a:ext cx="228600" cy="304800"/>
          </a:xfrm>
          <a:prstGeom prst="ellipse">
            <a:avLst/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16396" name="Oval 12"/>
          <p:cNvSpPr>
            <a:spLocks noChangeArrowheads="1"/>
          </p:cNvSpPr>
          <p:nvPr/>
        </p:nvSpPr>
        <p:spPr bwMode="auto">
          <a:xfrm>
            <a:off x="1143000" y="3581400"/>
            <a:ext cx="228600" cy="304800"/>
          </a:xfrm>
          <a:prstGeom prst="ellipse">
            <a:avLst/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16397" name="Oval 13"/>
          <p:cNvSpPr>
            <a:spLocks noChangeArrowheads="1"/>
          </p:cNvSpPr>
          <p:nvPr/>
        </p:nvSpPr>
        <p:spPr bwMode="auto">
          <a:xfrm>
            <a:off x="1143000" y="4267200"/>
            <a:ext cx="228600" cy="304800"/>
          </a:xfrm>
          <a:prstGeom prst="ellipse">
            <a:avLst/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16398" name="Oval 14"/>
          <p:cNvSpPr>
            <a:spLocks noChangeArrowheads="1"/>
          </p:cNvSpPr>
          <p:nvPr/>
        </p:nvSpPr>
        <p:spPr bwMode="auto">
          <a:xfrm>
            <a:off x="1143000" y="5867400"/>
            <a:ext cx="228600" cy="304800"/>
          </a:xfrm>
          <a:prstGeom prst="ellipse">
            <a:avLst/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graphicFrame>
        <p:nvGraphicFramePr>
          <p:cNvPr id="16399" name="Object 15"/>
          <p:cNvGraphicFramePr>
            <a:graphicFrameLocks noChangeAspect="1"/>
          </p:cNvGraphicFramePr>
          <p:nvPr/>
        </p:nvGraphicFramePr>
        <p:xfrm>
          <a:off x="7239000" y="1828800"/>
          <a:ext cx="1905000" cy="177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56" name="Imagen" r:id="rId3" imgW="781200" imgH="725760" progId="MS_ClipArt_Gallery.2">
                  <p:embed/>
                </p:oleObj>
              </mc:Choice>
              <mc:Fallback>
                <p:oleObj name="Imagen" r:id="rId3" imgW="781200" imgH="725760" progId="MS_ClipArt_Gallery.2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828800"/>
                        <a:ext cx="1905000" cy="177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0" y="990600"/>
            <a:ext cx="91440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s-MX" sz="1800"/>
              <a:t>AL INTERFERIR EL FLUJO DE CATIONES Y AUMENTAR IRRITABILIDAD </a:t>
            </a:r>
          </a:p>
          <a:p>
            <a:pPr>
              <a:lnSpc>
                <a:spcPct val="80000"/>
              </a:lnSpc>
            </a:pPr>
            <a:r>
              <a:rPr lang="es-MX" sz="1800"/>
              <a:t>DE LAS NEURONAS</a:t>
            </a:r>
            <a:r>
              <a:rPr lang="es-MX"/>
              <a:t>.</a:t>
            </a:r>
            <a:endParaRPr lang="es-ES"/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1447800" y="1905000"/>
            <a:ext cx="1943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>
                <a:solidFill>
                  <a:srgbClr val="CC3300"/>
                </a:solidFill>
              </a:rPr>
              <a:t>TEMBLOR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1435100" y="2362200"/>
            <a:ext cx="3898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>
                <a:solidFill>
                  <a:srgbClr val="CC3300"/>
                </a:solidFill>
              </a:rPr>
              <a:t>CONFUSIÓN MENTAL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1447800" y="2819400"/>
            <a:ext cx="5953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>
                <a:solidFill>
                  <a:srgbClr val="CC3300"/>
                </a:solidFill>
              </a:rPr>
              <a:t>CONTRACCIONES MIOCLÓNICAS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1447800" y="3276600"/>
            <a:ext cx="7696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s-ES_tradnl">
                <a:solidFill>
                  <a:srgbClr val="CC3300"/>
                </a:solidFill>
              </a:rPr>
              <a:t>CONVULSIONES TÓNICAS O TÓNICO-CLÓNICAS. 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1447800" y="4114800"/>
            <a:ext cx="506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>
                <a:solidFill>
                  <a:srgbClr val="CC3300"/>
                </a:solidFill>
              </a:rPr>
              <a:t>DEPRESIÓN RESPIRATORIA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1447800" y="4572000"/>
            <a:ext cx="449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s-ES_tradnl">
                <a:solidFill>
                  <a:srgbClr val="CC3300"/>
                </a:solidFill>
              </a:rPr>
              <a:t>ARRITMIAS CARDÍACAS.</a:t>
            </a:r>
          </a:p>
        </p:txBody>
      </p:sp>
      <p:sp>
        <p:nvSpPr>
          <p:cNvPr id="17423" name="Oval 15"/>
          <p:cNvSpPr>
            <a:spLocks noChangeArrowheads="1"/>
          </p:cNvSpPr>
          <p:nvPr/>
        </p:nvSpPr>
        <p:spPr bwMode="auto">
          <a:xfrm>
            <a:off x="1066800" y="1981200"/>
            <a:ext cx="228600" cy="304800"/>
          </a:xfrm>
          <a:prstGeom prst="ellipse">
            <a:avLst/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17424" name="Oval 16"/>
          <p:cNvSpPr>
            <a:spLocks noChangeArrowheads="1"/>
          </p:cNvSpPr>
          <p:nvPr/>
        </p:nvSpPr>
        <p:spPr bwMode="auto">
          <a:xfrm>
            <a:off x="1066800" y="2438400"/>
            <a:ext cx="228600" cy="304800"/>
          </a:xfrm>
          <a:prstGeom prst="ellipse">
            <a:avLst/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17425" name="Oval 17"/>
          <p:cNvSpPr>
            <a:spLocks noChangeArrowheads="1"/>
          </p:cNvSpPr>
          <p:nvPr/>
        </p:nvSpPr>
        <p:spPr bwMode="auto">
          <a:xfrm>
            <a:off x="1066800" y="2895600"/>
            <a:ext cx="228600" cy="304800"/>
          </a:xfrm>
          <a:prstGeom prst="ellipse">
            <a:avLst/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17426" name="Oval 18"/>
          <p:cNvSpPr>
            <a:spLocks noChangeArrowheads="1"/>
          </p:cNvSpPr>
          <p:nvPr/>
        </p:nvSpPr>
        <p:spPr bwMode="auto">
          <a:xfrm>
            <a:off x="1066800" y="3352800"/>
            <a:ext cx="228600" cy="304800"/>
          </a:xfrm>
          <a:prstGeom prst="ellipse">
            <a:avLst/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17427" name="Oval 19"/>
          <p:cNvSpPr>
            <a:spLocks noChangeArrowheads="1"/>
          </p:cNvSpPr>
          <p:nvPr/>
        </p:nvSpPr>
        <p:spPr bwMode="auto">
          <a:xfrm>
            <a:off x="1066800" y="4267200"/>
            <a:ext cx="228600" cy="304800"/>
          </a:xfrm>
          <a:prstGeom prst="ellipse">
            <a:avLst/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17428" name="Oval 20"/>
          <p:cNvSpPr>
            <a:spLocks noChangeArrowheads="1"/>
          </p:cNvSpPr>
          <p:nvPr/>
        </p:nvSpPr>
        <p:spPr bwMode="auto">
          <a:xfrm>
            <a:off x="1066800" y="4648200"/>
            <a:ext cx="228600" cy="304800"/>
          </a:xfrm>
          <a:prstGeom prst="ellipse">
            <a:avLst/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0" y="152400"/>
            <a:ext cx="9144000" cy="8604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r>
              <a:rPr lang="es-ES_tradnl">
                <a:solidFill>
                  <a:srgbClr val="FFFF00"/>
                </a:solidFill>
              </a:rPr>
              <a:t>CUADRO CLÍNICO AGÚDO DE LA INTOXICACIÓN </a:t>
            </a:r>
          </a:p>
          <a:p>
            <a:pPr>
              <a:lnSpc>
                <a:spcPct val="80000"/>
              </a:lnSpc>
            </a:pPr>
            <a:r>
              <a:rPr lang="es-ES_tradnl">
                <a:solidFill>
                  <a:srgbClr val="FFFF00"/>
                </a:solidFill>
              </a:rPr>
              <a:t>POR ORGANOCLORADOS (Cont.)</a:t>
            </a:r>
          </a:p>
        </p:txBody>
      </p:sp>
      <p:graphicFrame>
        <p:nvGraphicFramePr>
          <p:cNvPr id="17430" name="Object 22"/>
          <p:cNvGraphicFramePr>
            <a:graphicFrameLocks noChangeAspect="1"/>
          </p:cNvGraphicFramePr>
          <p:nvPr/>
        </p:nvGraphicFramePr>
        <p:xfrm>
          <a:off x="6705600" y="4591050"/>
          <a:ext cx="2438400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80" name="Imagen" r:id="rId3" imgW="781200" imgH="725760" progId="MS_ClipArt_Gallery.2">
                  <p:embed/>
                </p:oleObj>
              </mc:Choice>
              <mc:Fallback>
                <p:oleObj name="Imagen" r:id="rId3" imgW="781200" imgH="725760" progId="MS_ClipArt_Gallery.2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591050"/>
                        <a:ext cx="2438400" cy="226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914400" y="914400"/>
            <a:ext cx="8229600" cy="685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s-MX" sz="1800"/>
              <a:t>AL INTERFERIR EL FLUJO DE CATIONES Y AUMENTAR IRRITABILIDAD </a:t>
            </a:r>
          </a:p>
          <a:p>
            <a:pPr>
              <a:lnSpc>
                <a:spcPct val="80000"/>
              </a:lnSpc>
            </a:pPr>
            <a:r>
              <a:rPr lang="es-MX" sz="1800"/>
              <a:t>DE LAS NEURONAS</a:t>
            </a:r>
            <a:r>
              <a:rPr lang="es-MX"/>
              <a:t>.</a:t>
            </a:r>
            <a:endParaRPr lang="es-ES"/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0" y="76200"/>
            <a:ext cx="9067800" cy="13731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r>
              <a:rPr lang="es-ES_tradnl">
                <a:solidFill>
                  <a:srgbClr val="FFFF00"/>
                </a:solidFill>
              </a:rPr>
              <a:t>CUADRO CLÍNICO AGÚDO Y SUB-AGUDO EN LA INTOXICACIÓN ESPECÍFICA </a:t>
            </a:r>
          </a:p>
          <a:p>
            <a:r>
              <a:rPr lang="es-ES_tradnl">
                <a:solidFill>
                  <a:srgbClr val="FFFF00"/>
                </a:solidFill>
              </a:rPr>
              <a:t>POR ORGANOCLORADOS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1524000" y="1931988"/>
            <a:ext cx="6399213" cy="167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s-ES_tradnl" sz="3200">
                <a:solidFill>
                  <a:srgbClr val="CC3300"/>
                </a:solidFill>
                <a:latin typeface="Arial" charset="0"/>
              </a:rPr>
              <a:t>POR LINDANO:</a:t>
            </a:r>
          </a:p>
          <a:p>
            <a:pPr>
              <a:buFontTx/>
              <a:buAutoNum type="arabicPeriod"/>
            </a:pPr>
            <a:r>
              <a:rPr lang="es-ES_tradnl">
                <a:solidFill>
                  <a:srgbClr val="003366"/>
                </a:solidFill>
                <a:latin typeface="Arial" charset="0"/>
              </a:rPr>
              <a:t>DEGENERACIÓN GRASA DEL HIGADO </a:t>
            </a:r>
          </a:p>
          <a:p>
            <a:r>
              <a:rPr lang="es-ES_tradnl">
                <a:solidFill>
                  <a:srgbClr val="003366"/>
                </a:solidFill>
                <a:latin typeface="Arial" charset="0"/>
              </a:rPr>
              <a:t>	Y DEGENERACIÓN TUBULAR RENAL. </a:t>
            </a:r>
          </a:p>
          <a:p>
            <a:r>
              <a:rPr lang="es-ES_tradnl">
                <a:solidFill>
                  <a:srgbClr val="003366"/>
                </a:solidFill>
                <a:latin typeface="Arial" charset="0"/>
              </a:rPr>
              <a:t>2. 	HIPOPLASIA O APLASIA MEDULAR</a:t>
            </a:r>
          </a:p>
        </p:txBody>
      </p:sp>
      <p:sp>
        <p:nvSpPr>
          <p:cNvPr id="62468" name="Oval 4"/>
          <p:cNvSpPr>
            <a:spLocks noChangeArrowheads="1"/>
          </p:cNvSpPr>
          <p:nvPr/>
        </p:nvSpPr>
        <p:spPr bwMode="auto">
          <a:xfrm>
            <a:off x="1143000" y="2133600"/>
            <a:ext cx="228600" cy="304800"/>
          </a:xfrm>
          <a:prstGeom prst="ellipse">
            <a:avLst/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Char char="•"/>
            </a:pPr>
            <a:endParaRPr lang="es-ES"/>
          </a:p>
        </p:txBody>
      </p:sp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7772400" y="1676400"/>
          <a:ext cx="1371600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5" name="Imagen" r:id="rId3" imgW="781200" imgH="725760" progId="MS_ClipArt_Gallery.2">
                  <p:embed/>
                </p:oleObj>
              </mc:Choice>
              <mc:Fallback>
                <p:oleObj name="Imagen" r:id="rId3" imgW="781200" imgH="72576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676400"/>
                        <a:ext cx="1371600" cy="127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0" y="990600"/>
            <a:ext cx="91440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s-MX" sz="1800"/>
              <a:t>AL INTERFERIR EL FLUJO DE CATIONES Y AUMENTAR IRRITABILIDAD </a:t>
            </a:r>
          </a:p>
          <a:p>
            <a:pPr>
              <a:lnSpc>
                <a:spcPct val="80000"/>
              </a:lnSpc>
            </a:pPr>
            <a:r>
              <a:rPr lang="es-MX" sz="1800"/>
              <a:t>DE LAS NEURONAS</a:t>
            </a:r>
            <a:r>
              <a:rPr lang="es-MX"/>
              <a:t>.</a:t>
            </a:r>
            <a:endParaRPr lang="es-ES"/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990600" y="3657600"/>
            <a:ext cx="81534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l">
              <a:lnSpc>
                <a:spcPct val="80000"/>
              </a:lnSpc>
            </a:pPr>
            <a:r>
              <a:rPr lang="es-ES_tradnl" sz="3200">
                <a:solidFill>
                  <a:srgbClr val="CC3300"/>
                </a:solidFill>
              </a:rPr>
              <a:t>     POR CICLODIÉNICOS: </a:t>
            </a:r>
          </a:p>
          <a:p>
            <a:pPr marL="457200" indent="-457200" algn="r">
              <a:lnSpc>
                <a:spcPct val="80000"/>
              </a:lnSpc>
            </a:pPr>
            <a:r>
              <a:rPr lang="es-ES_tradnl" sz="3200">
                <a:solidFill>
                  <a:srgbClr val="CC3300"/>
                </a:solidFill>
              </a:rPr>
              <a:t>“ALDRÍN O     ENDRÍN O TOXAFENO”.</a:t>
            </a:r>
            <a:r>
              <a:rPr lang="es-ES_tradnl" sz="3200">
                <a:solidFill>
                  <a:srgbClr val="F3212B"/>
                </a:solidFill>
              </a:rPr>
              <a:t> </a:t>
            </a:r>
          </a:p>
          <a:p>
            <a:pPr marL="914400" lvl="1" indent="-457200" algn="l">
              <a:lnSpc>
                <a:spcPct val="80000"/>
              </a:lnSpc>
              <a:buFontTx/>
              <a:buAutoNum type="arabicPeriod"/>
            </a:pPr>
            <a:r>
              <a:rPr lang="es-ES_tradnl" sz="2400">
                <a:solidFill>
                  <a:srgbClr val="003366"/>
                </a:solidFill>
              </a:rPr>
              <a:t>APARECEN CONVULSIONES TÓNICAS SÚBITAS SIN  PRODRÓMOS ALGUNOS.</a:t>
            </a:r>
          </a:p>
        </p:txBody>
      </p:sp>
      <p:sp>
        <p:nvSpPr>
          <p:cNvPr id="62472" name="Oval 8"/>
          <p:cNvSpPr>
            <a:spLocks noChangeArrowheads="1"/>
          </p:cNvSpPr>
          <p:nvPr/>
        </p:nvSpPr>
        <p:spPr bwMode="auto">
          <a:xfrm>
            <a:off x="1143000" y="3810000"/>
            <a:ext cx="228600" cy="304800"/>
          </a:xfrm>
          <a:prstGeom prst="ellipse">
            <a:avLst/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Char char="•"/>
            </a:pPr>
            <a:endParaRPr lang="es-ES"/>
          </a:p>
        </p:txBody>
      </p:sp>
      <p:sp>
        <p:nvSpPr>
          <p:cNvPr id="62473" name="Oval 9"/>
          <p:cNvSpPr>
            <a:spLocks noChangeArrowheads="1"/>
          </p:cNvSpPr>
          <p:nvPr/>
        </p:nvSpPr>
        <p:spPr bwMode="auto">
          <a:xfrm>
            <a:off x="1143000" y="5105400"/>
            <a:ext cx="228600" cy="304800"/>
          </a:xfrm>
          <a:prstGeom prst="ellipse">
            <a:avLst/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Char char="•"/>
            </a:pPr>
            <a:endParaRPr lang="es-ES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1600200" y="5181600"/>
            <a:ext cx="7543800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l">
              <a:lnSpc>
                <a:spcPct val="75000"/>
              </a:lnSpc>
              <a:spcBef>
                <a:spcPct val="50000"/>
              </a:spcBef>
            </a:pPr>
            <a:r>
              <a:rPr lang="es-ES_tradnl" sz="2400">
                <a:solidFill>
                  <a:srgbClr val="CC3300"/>
                </a:solidFill>
              </a:rPr>
              <a:t>EXPOSICIÓN A FORMULAS VAPORIZABLES:</a:t>
            </a:r>
          </a:p>
          <a:p>
            <a:pPr marL="457200" indent="-457200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s-ES_tradnl" sz="2400">
                <a:solidFill>
                  <a:srgbClr val="003366"/>
                </a:solidFill>
              </a:rPr>
              <a:t>IRRITACIÓN DE OJOS, NARIZ Y OROFARINGE</a:t>
            </a:r>
            <a:r>
              <a:rPr lang="es-ES_tradnl" sz="2400">
                <a:solidFill>
                  <a:srgbClr val="CC3300"/>
                </a:solidFill>
              </a:rPr>
              <a:t>.</a:t>
            </a:r>
            <a:endParaRPr lang="es-ES" sz="2400">
              <a:solidFill>
                <a:srgbClr val="CC3300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0" y="76200"/>
            <a:ext cx="9067800" cy="9461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r>
              <a:rPr lang="es-ES_tradnl">
                <a:solidFill>
                  <a:srgbClr val="FFFF00"/>
                </a:solidFill>
              </a:rPr>
              <a:t>CUADRO CLÍNICO CRÓNICO EN LA INTOXICACIÓN </a:t>
            </a:r>
          </a:p>
          <a:p>
            <a:r>
              <a:rPr lang="es-ES_tradnl">
                <a:solidFill>
                  <a:srgbClr val="FFFF00"/>
                </a:solidFill>
              </a:rPr>
              <a:t>POR ORGANOCLORADOS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0" y="990600"/>
            <a:ext cx="91440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s-MX" sz="1800"/>
              <a:t>AL INTERFERIR EL FLUJO DE CATIONES Y AUMENTAR IRRITABILIDAD </a:t>
            </a:r>
          </a:p>
          <a:p>
            <a:pPr>
              <a:lnSpc>
                <a:spcPct val="80000"/>
              </a:lnSpc>
            </a:pPr>
            <a:r>
              <a:rPr lang="es-MX" sz="1800"/>
              <a:t>DE LAS NEURONAS</a:t>
            </a:r>
            <a:r>
              <a:rPr lang="es-MX"/>
              <a:t>.</a:t>
            </a:r>
            <a:endParaRPr lang="es-E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990600" y="1752600"/>
            <a:ext cx="8077200" cy="5105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just">
              <a:buFontTx/>
              <a:buAutoNum type="arabicPeriod"/>
            </a:pPr>
            <a:r>
              <a:rPr lang="es-MX" sz="2400">
                <a:solidFill>
                  <a:srgbClr val="003366"/>
                </a:solidFill>
              </a:rPr>
              <a:t>ANOREXIA</a:t>
            </a:r>
          </a:p>
          <a:p>
            <a:pPr marL="457200" indent="-457200" algn="just">
              <a:buFontTx/>
              <a:buAutoNum type="arabicPeriod"/>
            </a:pPr>
            <a:r>
              <a:rPr lang="es-MX" sz="2400">
                <a:solidFill>
                  <a:srgbClr val="003366"/>
                </a:solidFill>
              </a:rPr>
              <a:t>PERDIDA DE PESO.</a:t>
            </a:r>
          </a:p>
          <a:p>
            <a:pPr marL="457200" indent="-457200" algn="just">
              <a:buFontTx/>
              <a:buAutoNum type="arabicPeriod"/>
            </a:pPr>
            <a:r>
              <a:rPr lang="es-MX" sz="2400">
                <a:solidFill>
                  <a:srgbClr val="003366"/>
                </a:solidFill>
              </a:rPr>
              <a:t>SIGNOS POLINEURITICOS.</a:t>
            </a:r>
          </a:p>
          <a:p>
            <a:pPr marL="457200" indent="-457200" algn="just">
              <a:buFontTx/>
              <a:buAutoNum type="arabicPeriod"/>
            </a:pPr>
            <a:r>
              <a:rPr lang="es-MX" sz="2400">
                <a:solidFill>
                  <a:srgbClr val="003366"/>
                </a:solidFill>
              </a:rPr>
              <a:t>TRASTORNOS HEPÁTICOS Y DEL RITMO </a:t>
            </a:r>
          </a:p>
          <a:p>
            <a:pPr marL="457200" indent="-457200" algn="just"/>
            <a:r>
              <a:rPr lang="es-MX" sz="2400">
                <a:solidFill>
                  <a:srgbClr val="003366"/>
                </a:solidFill>
              </a:rPr>
              <a:t>	CARDIACO.</a:t>
            </a:r>
          </a:p>
          <a:p>
            <a:pPr marL="457200" indent="-457200" algn="just">
              <a:buFontTx/>
              <a:buAutoNum type="arabicPeriod" startAt="5"/>
            </a:pPr>
            <a:r>
              <a:rPr lang="es-MX" sz="2400">
                <a:solidFill>
                  <a:srgbClr val="003366"/>
                </a:solidFill>
              </a:rPr>
              <a:t>OFTALMOPATÍAS : </a:t>
            </a:r>
            <a:r>
              <a:rPr lang="es-MX" sz="2000">
                <a:solidFill>
                  <a:srgbClr val="003366"/>
                </a:solidFill>
              </a:rPr>
              <a:t>CONJUNTIVITIS ALERGICA</a:t>
            </a:r>
          </a:p>
          <a:p>
            <a:pPr marL="457200" indent="-457200" algn="just"/>
            <a:r>
              <a:rPr lang="es-MX" sz="2000">
                <a:solidFill>
                  <a:srgbClr val="003366"/>
                </a:solidFill>
              </a:rPr>
              <a:t>	BLEFARITIS, ANGIOPATÍA DE RETINA. OTROS.</a:t>
            </a:r>
          </a:p>
          <a:p>
            <a:pPr marL="457200" indent="-457200" algn="just">
              <a:buFontTx/>
              <a:buAutoNum type="arabicPeriod" startAt="6"/>
            </a:pPr>
            <a:r>
              <a:rPr lang="es-MX" sz="2000">
                <a:solidFill>
                  <a:srgbClr val="993300"/>
                </a:solidFill>
              </a:rPr>
              <a:t>ALGUNOS PLAGUICIDAS Y SUS METABOLITOS</a:t>
            </a:r>
          </a:p>
          <a:p>
            <a:pPr marL="457200" indent="-457200" algn="just"/>
            <a:r>
              <a:rPr lang="es-MX" sz="2000">
                <a:solidFill>
                  <a:srgbClr val="993300"/>
                </a:solidFill>
              </a:rPr>
              <a:t>	TIENEN EFECTOS CARCINOIGÉNICOS :</a:t>
            </a:r>
            <a:r>
              <a:rPr lang="es-MX" sz="2400">
                <a:solidFill>
                  <a:srgbClr val="003366"/>
                </a:solidFill>
              </a:rPr>
              <a:t>DIELDRIN</a:t>
            </a:r>
          </a:p>
          <a:p>
            <a:pPr marL="914400" lvl="1" indent="-457200" algn="just"/>
            <a:r>
              <a:rPr lang="es-MX" sz="2400">
                <a:solidFill>
                  <a:srgbClr val="003366"/>
                </a:solidFill>
              </a:rPr>
              <a:t> ALDRÍN, HEPTACLORO, CLORDANO, DDT,DDE,</a:t>
            </a:r>
          </a:p>
          <a:p>
            <a:pPr marL="457200" indent="-457200" algn="just"/>
            <a:r>
              <a:rPr lang="es-MX" sz="2400">
                <a:solidFill>
                  <a:srgbClr val="003366"/>
                </a:solidFill>
              </a:rPr>
              <a:t>	 DDD, TOXAFENO, ISOMEROS </a:t>
            </a:r>
            <a:r>
              <a:rPr lang="es-MX" sz="2400">
                <a:solidFill>
                  <a:srgbClr val="003366"/>
                </a:solidFill>
                <a:cs typeface="Arial" charset="0"/>
              </a:rPr>
              <a:t>α, β, γ  DEL HCH </a:t>
            </a:r>
          </a:p>
          <a:p>
            <a:pPr marL="457200" indent="-457200" algn="just"/>
            <a:r>
              <a:rPr lang="es-MX" sz="2400">
                <a:solidFill>
                  <a:srgbClr val="003366"/>
                </a:solidFill>
                <a:cs typeface="Arial" charset="0"/>
              </a:rPr>
              <a:t>	“HEXACLOROCICLOHEXANO” INDUCEN </a:t>
            </a:r>
          </a:p>
          <a:p>
            <a:pPr marL="457200" indent="-457200" algn="just"/>
            <a:r>
              <a:rPr lang="es-MX" sz="2000">
                <a:solidFill>
                  <a:srgbClr val="003366"/>
                </a:solidFill>
                <a:cs typeface="Arial" charset="0"/>
              </a:rPr>
              <a:t>	TUMORES DE HIGADO TIROIDES, PULMON Y OTROS</a:t>
            </a:r>
          </a:p>
          <a:p>
            <a:pPr marL="457200" indent="-457200" algn="just"/>
            <a:r>
              <a:rPr lang="es-MX" sz="2000">
                <a:solidFill>
                  <a:srgbClr val="003366"/>
                </a:solidFill>
                <a:cs typeface="Arial" charset="0"/>
              </a:rPr>
              <a:t>	COMPROBADOS EN ANIMALES DE LABORATORIO.</a:t>
            </a:r>
            <a:endParaRPr lang="es-ES" sz="2000">
              <a:solidFill>
                <a:srgbClr val="003366"/>
              </a:solidFill>
              <a:cs typeface="Arial" charset="0"/>
            </a:endParaRPr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295400" y="381000"/>
            <a:ext cx="7373938" cy="9461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r>
              <a:rPr lang="es-ES_tradnl">
                <a:solidFill>
                  <a:srgbClr val="FFFF00"/>
                </a:solidFill>
              </a:rPr>
              <a:t>ALGUNOS EFECTOS CRÓNICOS DE LA</a:t>
            </a:r>
          </a:p>
          <a:p>
            <a:r>
              <a:rPr lang="es-ES_tradnl">
                <a:solidFill>
                  <a:srgbClr val="FFFF00"/>
                </a:solidFill>
              </a:rPr>
              <a:t>INTOXICACIÓN POR ORGANOCLORADOS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1905000" y="2743200"/>
            <a:ext cx="2771775" cy="946150"/>
          </a:xfrm>
          <a:prstGeom prst="rect">
            <a:avLst/>
          </a:prstGeom>
          <a:solidFill>
            <a:srgbClr val="F3212B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3212B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l"/>
            <a:r>
              <a:rPr lang="es-ES_tradnl">
                <a:solidFill>
                  <a:schemeClr val="bg1"/>
                </a:solidFill>
              </a:rPr>
              <a:t>NEUROPATÍAS</a:t>
            </a:r>
          </a:p>
          <a:p>
            <a:pPr algn="l"/>
            <a:r>
              <a:rPr lang="es-ES_tradnl">
                <a:solidFill>
                  <a:schemeClr val="bg1"/>
                </a:solidFill>
              </a:rPr>
              <a:t>PERIFÉRICAS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143000" y="4419600"/>
            <a:ext cx="4057650" cy="1373188"/>
          </a:xfrm>
          <a:prstGeom prst="rect">
            <a:avLst/>
          </a:prstGeom>
          <a:solidFill>
            <a:srgbClr val="F3212B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3212B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l"/>
            <a:r>
              <a:rPr lang="es-ES_tradnl">
                <a:solidFill>
                  <a:schemeClr val="bg1"/>
                </a:solidFill>
              </a:rPr>
              <a:t>LESIONES DE LA PIEL</a:t>
            </a:r>
          </a:p>
          <a:p>
            <a:pPr algn="l"/>
            <a:r>
              <a:rPr lang="es-ES_tradnl">
                <a:solidFill>
                  <a:schemeClr val="bg1"/>
                </a:solidFill>
              </a:rPr>
              <a:t>HIPERPIGMENTACIÓN</a:t>
            </a:r>
          </a:p>
          <a:p>
            <a:pPr algn="l"/>
            <a:r>
              <a:rPr lang="es-ES_tradnl">
                <a:solidFill>
                  <a:schemeClr val="bg1"/>
                </a:solidFill>
              </a:rPr>
              <a:t>OPACIDAD CORNEAL)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5410200" y="48006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s-ES_tradnl" sz="2400"/>
              <a:t>HEXACLOROBENCENO</a:t>
            </a:r>
          </a:p>
        </p:txBody>
      </p:sp>
      <p:sp>
        <p:nvSpPr>
          <p:cNvPr id="64518" name="AutoShape 6"/>
          <p:cNvSpPr>
            <a:spLocks noChangeArrowheads="1"/>
          </p:cNvSpPr>
          <p:nvPr/>
        </p:nvSpPr>
        <p:spPr bwMode="auto">
          <a:xfrm rot="-17529756">
            <a:off x="5041106" y="5474494"/>
            <a:ext cx="733425" cy="1214438"/>
          </a:xfrm>
          <a:prstGeom prst="curvedLeftArrow">
            <a:avLst>
              <a:gd name="adj1" fmla="val 33117"/>
              <a:gd name="adj2" fmla="val 66234"/>
              <a:gd name="adj3" fmla="val 33333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5334000" y="2667000"/>
            <a:ext cx="196215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/>
              <a:t>ALDRÍN</a:t>
            </a:r>
          </a:p>
          <a:p>
            <a:pPr algn="l"/>
            <a:r>
              <a:rPr lang="es-ES_tradnl"/>
              <a:t>DIELDRÍN </a:t>
            </a:r>
          </a:p>
          <a:p>
            <a:pPr algn="l"/>
            <a:r>
              <a:rPr lang="es-ES_tradnl"/>
              <a:t>ENDRÍN</a:t>
            </a:r>
          </a:p>
        </p:txBody>
      </p:sp>
      <p:sp>
        <p:nvSpPr>
          <p:cNvPr id="64520" name="AutoShape 8"/>
          <p:cNvSpPr>
            <a:spLocks noChangeArrowheads="1"/>
          </p:cNvSpPr>
          <p:nvPr/>
        </p:nvSpPr>
        <p:spPr bwMode="auto">
          <a:xfrm rot="10428303">
            <a:off x="4419600" y="1752600"/>
            <a:ext cx="1214438" cy="733425"/>
          </a:xfrm>
          <a:prstGeom prst="curvedUpArrow">
            <a:avLst>
              <a:gd name="adj1" fmla="val 33117"/>
              <a:gd name="adj2" fmla="val 66234"/>
              <a:gd name="adj3" fmla="val 33333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209800" y="381000"/>
            <a:ext cx="5318125" cy="9461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tx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l"/>
            <a:r>
              <a:rPr lang="es-ES_tradnl">
                <a:solidFill>
                  <a:srgbClr val="E8F222"/>
                </a:solidFill>
              </a:rPr>
              <a:t>EJEMPLOS DE INSECTICIDAS</a:t>
            </a:r>
          </a:p>
          <a:p>
            <a:pPr algn="l"/>
            <a:r>
              <a:rPr lang="es-ES_tradnl">
                <a:solidFill>
                  <a:srgbClr val="E8F222"/>
                </a:solidFill>
              </a:rPr>
              <a:t>ORGANOCLORADOS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295400" y="1803400"/>
            <a:ext cx="7502525" cy="457200"/>
          </a:xfrm>
          <a:prstGeom prst="rect">
            <a:avLst/>
          </a:prstGeom>
          <a:solidFill>
            <a:srgbClr val="F3212B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3212B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l"/>
            <a:r>
              <a:rPr lang="es-ES_tradnl" sz="2400">
                <a:solidFill>
                  <a:schemeClr val="bg1"/>
                </a:solidFill>
              </a:rPr>
              <a:t>DERIVADOS DE HIDROCARBUROS AROMÁTICOS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514600" y="2438400"/>
            <a:ext cx="56546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/>
              <a:t>DDT, DICOFOL, METOXICLORO,</a:t>
            </a:r>
          </a:p>
          <a:p>
            <a:pPr algn="l"/>
            <a:r>
              <a:rPr lang="es-ES_tradnl"/>
              <a:t>CLOROBENCILATO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295400" y="3708400"/>
            <a:ext cx="7366000" cy="457200"/>
          </a:xfrm>
          <a:prstGeom prst="rect">
            <a:avLst/>
          </a:prstGeom>
          <a:solidFill>
            <a:srgbClr val="F3212B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3212B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l"/>
            <a:r>
              <a:rPr lang="es-ES_tradnl" sz="2400">
                <a:solidFill>
                  <a:schemeClr val="bg1"/>
                </a:solidFill>
              </a:rPr>
              <a:t>DERIVADOS DE HIDROCARBUROS ALICÍCLICOS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514600" y="4419600"/>
            <a:ext cx="1804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/>
              <a:t>LINDANO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295400" y="5232400"/>
            <a:ext cx="7400925" cy="457200"/>
          </a:xfrm>
          <a:prstGeom prst="rect">
            <a:avLst/>
          </a:prstGeom>
          <a:solidFill>
            <a:srgbClr val="F3212B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3212B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l"/>
            <a:r>
              <a:rPr lang="es-ES_tradnl" sz="2400">
                <a:solidFill>
                  <a:schemeClr val="bg1"/>
                </a:solidFill>
              </a:rPr>
              <a:t>DERIVADOS DE HIDROCARBUROS TERPÉNICOS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2514600" y="5943600"/>
            <a:ext cx="215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/>
              <a:t>TOXAFENO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 autoUpdateAnimBg="0"/>
      <p:bldP spid="5123" grpId="0" animBg="1" autoUpdateAnimBg="0"/>
      <p:bldP spid="5124" grpId="0" autoUpdateAnimBg="0"/>
      <p:bldP spid="5125" grpId="0" animBg="1" autoUpdateAnimBg="0"/>
      <p:bldP spid="5126" grpId="0" autoUpdateAnimBg="0"/>
      <p:bldP spid="5127" grpId="0" animBg="1" autoUpdateAnimBg="0"/>
      <p:bldP spid="512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3731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r>
              <a:rPr lang="es-ES_tradnl">
                <a:solidFill>
                  <a:srgbClr val="FFFF00"/>
                </a:solidFill>
              </a:rPr>
              <a:t>EFECTOS CRÓNICOS DE LA INTOXICACIÓN ESPECÍFICA  </a:t>
            </a:r>
          </a:p>
          <a:p>
            <a:r>
              <a:rPr lang="es-ES_tradnl">
                <a:solidFill>
                  <a:srgbClr val="FFFF00"/>
                </a:solidFill>
              </a:rPr>
              <a:t>POR ORGANOCLORADOS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524000" y="1828800"/>
            <a:ext cx="7391400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>
              <a:buFontTx/>
              <a:buAutoNum type="arabicPeriod"/>
            </a:pPr>
            <a:r>
              <a:rPr lang="es-ES_tradnl" sz="3200">
                <a:solidFill>
                  <a:srgbClr val="CC3300"/>
                </a:solidFill>
                <a:latin typeface="Arial" charset="0"/>
              </a:rPr>
              <a:t>POR DIELDRÍN Y ALDRÍN.</a:t>
            </a:r>
            <a:r>
              <a:rPr lang="es-ES_tradnl" sz="3200">
                <a:solidFill>
                  <a:srgbClr val="003366"/>
                </a:solidFill>
                <a:latin typeface="Arial" charset="0"/>
              </a:rPr>
              <a:t> </a:t>
            </a:r>
          </a:p>
          <a:p>
            <a:pPr algn="just"/>
            <a:r>
              <a:rPr lang="es-ES_tradnl" sz="2800">
                <a:solidFill>
                  <a:srgbClr val="003366"/>
                </a:solidFill>
                <a:latin typeface="Arial" charset="0"/>
              </a:rPr>
              <a:t>	</a:t>
            </a:r>
            <a:r>
              <a:rPr lang="es-ES_tradnl">
                <a:solidFill>
                  <a:srgbClr val="003366"/>
                </a:solidFill>
                <a:latin typeface="Arial" charset="0"/>
              </a:rPr>
              <a:t>EFECTO CARCINOGÉNICO EN ANIMALES DE EXPERIMENTACIÓN.</a:t>
            </a:r>
          </a:p>
          <a:p>
            <a:pPr algn="just"/>
            <a:r>
              <a:rPr lang="es-ES_tradnl" sz="3200">
                <a:solidFill>
                  <a:srgbClr val="003366"/>
                </a:solidFill>
                <a:latin typeface="Arial" charset="0"/>
              </a:rPr>
              <a:t>2</a:t>
            </a:r>
            <a:r>
              <a:rPr lang="es-ES_tradnl" sz="3200">
                <a:solidFill>
                  <a:srgbClr val="CC3300"/>
                </a:solidFill>
                <a:latin typeface="Arial" charset="0"/>
              </a:rPr>
              <a:t>. POR DDT</a:t>
            </a:r>
            <a:r>
              <a:rPr lang="es-ES_tradnl" sz="3200">
                <a:solidFill>
                  <a:srgbClr val="003366"/>
                </a:solidFill>
                <a:latin typeface="Arial" charset="0"/>
              </a:rPr>
              <a:t> “</a:t>
            </a:r>
            <a:r>
              <a:rPr kumimoji="1" lang="es-MX">
                <a:solidFill>
                  <a:schemeClr val="tx2"/>
                </a:solidFill>
                <a:latin typeface="Arial Narrow" pitchFamily="34" charset="0"/>
              </a:rPr>
              <a:t>DICLORODIFENILTRICLOROETANO”</a:t>
            </a:r>
            <a:endParaRPr lang="es-ES_tradnl">
              <a:solidFill>
                <a:srgbClr val="003366"/>
              </a:solidFill>
              <a:latin typeface="Arial" charset="0"/>
            </a:endParaRPr>
          </a:p>
          <a:p>
            <a:pPr algn="just"/>
            <a:r>
              <a:rPr lang="es-ES_tradnl" sz="2800">
                <a:solidFill>
                  <a:srgbClr val="003366"/>
                </a:solidFill>
                <a:latin typeface="Arial" charset="0"/>
              </a:rPr>
              <a:t>	</a:t>
            </a:r>
            <a:r>
              <a:rPr lang="es-ES_tradnl">
                <a:solidFill>
                  <a:srgbClr val="003366"/>
                </a:solidFill>
                <a:latin typeface="Arial" charset="0"/>
              </a:rPr>
              <a:t>EFECTO CARCINOGÉNICO EN HUMANOS </a:t>
            </a:r>
          </a:p>
          <a:p>
            <a:pPr algn="just"/>
            <a:r>
              <a:rPr lang="es-ES_tradnl">
                <a:solidFill>
                  <a:srgbClr val="003366"/>
                </a:solidFill>
                <a:latin typeface="Arial" charset="0"/>
              </a:rPr>
              <a:t>	EFECTO BLASTOGÉNICO</a:t>
            </a:r>
            <a:r>
              <a:rPr lang="es-ES_tradnl">
                <a:solidFill>
                  <a:srgbClr val="000099"/>
                </a:solidFill>
                <a:latin typeface="Arial" charset="0"/>
              </a:rPr>
              <a:t>.</a:t>
            </a:r>
          </a:p>
          <a:p>
            <a:pPr algn="just"/>
            <a:r>
              <a:rPr lang="es-MX" sz="3200">
                <a:solidFill>
                  <a:srgbClr val="CC3300"/>
                </a:solidFill>
                <a:latin typeface="Arial" charset="0"/>
              </a:rPr>
              <a:t>3. POR MIREX “DECLORANE” Y CLORDECONA</a:t>
            </a:r>
          </a:p>
          <a:p>
            <a:pPr algn="just"/>
            <a:r>
              <a:rPr lang="es-MX">
                <a:solidFill>
                  <a:srgbClr val="003366"/>
                </a:solidFill>
                <a:latin typeface="Arial" charset="0"/>
              </a:rPr>
              <a:t>	TERATÓGENOS POTENCIALES EN</a:t>
            </a:r>
          </a:p>
          <a:p>
            <a:pPr algn="just"/>
            <a:r>
              <a:rPr lang="es-MX">
                <a:solidFill>
                  <a:srgbClr val="003366"/>
                </a:solidFill>
                <a:latin typeface="Arial" charset="0"/>
              </a:rPr>
              <a:t>	ANIMALES.</a:t>
            </a:r>
            <a:endParaRPr lang="es-ES">
              <a:solidFill>
                <a:srgbClr val="003366"/>
              </a:solidFill>
              <a:latin typeface="Arial" charset="0"/>
            </a:endParaRPr>
          </a:p>
          <a:p>
            <a:pPr algn="just"/>
            <a:endParaRPr lang="es-ES_tradnl">
              <a:solidFill>
                <a:srgbClr val="000099"/>
              </a:solidFill>
              <a:latin typeface="Arial" charset="0"/>
            </a:endParaRPr>
          </a:p>
          <a:p>
            <a:pPr algn="just"/>
            <a:endParaRPr lang="es-ES_tradnl">
              <a:solidFill>
                <a:srgbClr val="000099"/>
              </a:solidFill>
              <a:latin typeface="Arial" charset="0"/>
            </a:endParaRPr>
          </a:p>
          <a:p>
            <a:pPr algn="just"/>
            <a:endParaRPr lang="es-ES_tradnl">
              <a:solidFill>
                <a:srgbClr val="000099"/>
              </a:solidFill>
              <a:latin typeface="Arial" charset="0"/>
            </a:endParaRPr>
          </a:p>
          <a:p>
            <a:pPr algn="just"/>
            <a:endParaRPr lang="es-ES_tradnl">
              <a:solidFill>
                <a:srgbClr val="000099"/>
              </a:solidFill>
              <a:latin typeface="Arial" charset="0"/>
            </a:endParaRPr>
          </a:p>
          <a:p>
            <a:pPr algn="just"/>
            <a:r>
              <a:rPr lang="es-ES_tradnl">
                <a:solidFill>
                  <a:srgbClr val="000099"/>
                </a:solidFill>
                <a:latin typeface="Arial" charset="0"/>
              </a:rPr>
              <a:t>		</a:t>
            </a:r>
          </a:p>
        </p:txBody>
      </p:sp>
      <p:pic>
        <p:nvPicPr>
          <p:cNvPr id="33799" name="Picture 7" descr="C:\punt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00" name="Picture 8" descr="C:\punt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004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01" name="Picture 9" descr="C:\punt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196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219200" y="381000"/>
            <a:ext cx="7373938" cy="9461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r>
              <a:rPr lang="es-ES_tradnl">
                <a:solidFill>
                  <a:srgbClr val="FFFF00"/>
                </a:solidFill>
              </a:rPr>
              <a:t>INTOXICACIÓN POR ORGANOCLORADOS</a:t>
            </a:r>
          </a:p>
          <a:p>
            <a:r>
              <a:rPr lang="es-ES_tradnl">
                <a:solidFill>
                  <a:srgbClr val="FFFF00"/>
                </a:solidFill>
              </a:rPr>
              <a:t>ANÁLISIS DE LABORATORIO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676400" y="2465388"/>
            <a:ext cx="6054725" cy="579437"/>
          </a:xfrm>
          <a:prstGeom prst="rect">
            <a:avLst/>
          </a:prstGeom>
          <a:solidFill>
            <a:srgbClr val="F3212B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3212B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l"/>
            <a:r>
              <a:rPr lang="es-ES_tradnl" sz="3200">
                <a:solidFill>
                  <a:schemeClr val="bg1"/>
                </a:solidFill>
              </a:rPr>
              <a:t>CROMATOGRAFÍA DE GASES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447800" y="4114800"/>
            <a:ext cx="7696200" cy="1876425"/>
          </a:xfrm>
          <a:prstGeom prst="rect">
            <a:avLst/>
          </a:prstGeom>
          <a:noFill/>
          <a:ln w="762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s-ES_tradnl">
                <a:solidFill>
                  <a:srgbClr val="FF0066"/>
                </a:solidFill>
              </a:rPr>
              <a:t>DETERMINACIÓN DE ORGANOCLORADOS </a:t>
            </a:r>
          </a:p>
          <a:p>
            <a:pPr algn="l"/>
            <a:r>
              <a:rPr lang="es-ES_tradnl">
                <a:solidFill>
                  <a:srgbClr val="FF0066"/>
                </a:solidFill>
              </a:rPr>
              <a:t>Y/O SUS METABOLITOS EN MUESTRAS </a:t>
            </a:r>
          </a:p>
          <a:p>
            <a:pPr algn="l"/>
            <a:r>
              <a:rPr lang="es-ES_tradnl">
                <a:solidFill>
                  <a:srgbClr val="FF0066"/>
                </a:solidFill>
              </a:rPr>
              <a:t>DE SANGRE, ORINA, CONTENIDO</a:t>
            </a:r>
          </a:p>
          <a:p>
            <a:pPr algn="l"/>
            <a:r>
              <a:rPr lang="es-ES_tradnl">
                <a:solidFill>
                  <a:srgbClr val="FF0066"/>
                </a:solidFill>
              </a:rPr>
              <a:t>GÁSTRICO Y GRASA.</a:t>
            </a:r>
          </a:p>
        </p:txBody>
      </p:sp>
      <p:sp>
        <p:nvSpPr>
          <p:cNvPr id="20488" name="AutoShape 8"/>
          <p:cNvSpPr>
            <a:spLocks noChangeArrowheads="1"/>
          </p:cNvSpPr>
          <p:nvPr/>
        </p:nvSpPr>
        <p:spPr bwMode="auto">
          <a:xfrm>
            <a:off x="914400" y="2895600"/>
            <a:ext cx="733425" cy="1214438"/>
          </a:xfrm>
          <a:prstGeom prst="curvedRightArrow">
            <a:avLst>
              <a:gd name="adj1" fmla="val 33117"/>
              <a:gd name="adj2" fmla="val 66234"/>
              <a:gd name="adj3" fmla="val 33333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371600" y="381000"/>
            <a:ext cx="7373938" cy="9461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r>
              <a:rPr lang="es-ES_tradnl">
                <a:solidFill>
                  <a:srgbClr val="FFFF00"/>
                </a:solidFill>
              </a:rPr>
              <a:t>INTOXICACIÓN POR ORGANOCLORADOS</a:t>
            </a:r>
          </a:p>
          <a:p>
            <a:r>
              <a:rPr lang="es-ES_tradnl">
                <a:solidFill>
                  <a:srgbClr val="FFFF00"/>
                </a:solidFill>
              </a:rPr>
              <a:t>ANÁLISIS DE LABORATORIO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2133600" y="2362200"/>
            <a:ext cx="5187950" cy="641350"/>
          </a:xfrm>
          <a:prstGeom prst="rect">
            <a:avLst/>
          </a:prstGeom>
          <a:solidFill>
            <a:srgbClr val="F3212B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3212B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l"/>
            <a:r>
              <a:rPr lang="es-ES_tradnl" sz="3600">
                <a:solidFill>
                  <a:schemeClr val="bg1"/>
                </a:solidFill>
              </a:rPr>
              <a:t>PRUEBAS</a:t>
            </a:r>
            <a:r>
              <a:rPr lang="es-ES_tradnl" sz="3600"/>
              <a:t> </a:t>
            </a:r>
            <a:r>
              <a:rPr lang="es-ES_tradnl" sz="3600">
                <a:solidFill>
                  <a:schemeClr val="bg1"/>
                </a:solidFill>
              </a:rPr>
              <a:t>HEPÁTICAS</a:t>
            </a:r>
            <a:endParaRPr lang="es-ES_tradnl" sz="3600"/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1676400" y="3505200"/>
            <a:ext cx="68580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s-ES_tradnl" sz="3600">
                <a:solidFill>
                  <a:srgbClr val="CC3300"/>
                </a:solidFill>
              </a:rPr>
              <a:t>ALAT: ELEVADA.</a:t>
            </a:r>
          </a:p>
          <a:p>
            <a:pPr algn="l"/>
            <a:r>
              <a:rPr lang="es-ES_tradnl"/>
              <a:t> (ALANIN AMINO TRANSFERASA)</a:t>
            </a:r>
            <a:r>
              <a:rPr lang="es-ES_tradnl" sz="3200"/>
              <a:t> </a:t>
            </a:r>
          </a:p>
          <a:p>
            <a:pPr algn="l"/>
            <a:r>
              <a:rPr lang="es-ES_tradnl" sz="3200">
                <a:solidFill>
                  <a:srgbClr val="000099"/>
                </a:solidFill>
              </a:rPr>
              <a:t>“ SGPT” O “TPG”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1600200" y="5029200"/>
            <a:ext cx="75438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s-ES_tradnl" sz="3600">
                <a:solidFill>
                  <a:srgbClr val="CC3300"/>
                </a:solidFill>
              </a:rPr>
              <a:t>ASAT: ELEVADA.</a:t>
            </a:r>
          </a:p>
          <a:p>
            <a:pPr algn="l"/>
            <a:r>
              <a:rPr lang="es-ES_tradnl"/>
              <a:t> (ASPARTATO AMINO TRANSFERASA) </a:t>
            </a:r>
            <a:r>
              <a:rPr lang="es-ES_tradnl">
                <a:solidFill>
                  <a:srgbClr val="000099"/>
                </a:solidFill>
              </a:rPr>
              <a:t>“</a:t>
            </a:r>
            <a:r>
              <a:rPr lang="es-ES_tradnl" sz="3200">
                <a:solidFill>
                  <a:srgbClr val="000099"/>
                </a:solidFill>
              </a:rPr>
              <a:t>SGOT” O “TOG”</a:t>
            </a:r>
          </a:p>
        </p:txBody>
      </p:sp>
      <p:sp>
        <p:nvSpPr>
          <p:cNvPr id="34825" name="AutoShape 9"/>
          <p:cNvSpPr>
            <a:spLocks noChangeArrowheads="1"/>
          </p:cNvSpPr>
          <p:nvPr/>
        </p:nvSpPr>
        <p:spPr bwMode="auto">
          <a:xfrm>
            <a:off x="1066800" y="3657600"/>
            <a:ext cx="457200" cy="4857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34826" name="AutoShape 10"/>
          <p:cNvSpPr>
            <a:spLocks noChangeArrowheads="1"/>
          </p:cNvSpPr>
          <p:nvPr/>
        </p:nvSpPr>
        <p:spPr bwMode="auto">
          <a:xfrm>
            <a:off x="1066800" y="5076825"/>
            <a:ext cx="457200" cy="4857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9900"/>
            </a:gs>
            <a:gs pos="100000">
              <a:srgbClr val="CC9900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447800" y="304800"/>
            <a:ext cx="7334250" cy="9461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r>
              <a:rPr lang="es-ES_tradnl">
                <a:solidFill>
                  <a:srgbClr val="FFFF00"/>
                </a:solidFill>
              </a:rPr>
              <a:t>TRATAMIENTO DE LAS INTOXICACIONES</a:t>
            </a:r>
          </a:p>
          <a:p>
            <a:r>
              <a:rPr lang="es-ES_tradnl">
                <a:solidFill>
                  <a:srgbClr val="FFFF00"/>
                </a:solidFill>
              </a:rPr>
              <a:t>POR ORGANOCLORADOS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828800" y="1752600"/>
            <a:ext cx="7315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s-ES_tradnl">
                <a:solidFill>
                  <a:srgbClr val="F3212B"/>
                </a:solidFill>
              </a:rPr>
              <a:t>APLIQUE MEDIDAS DE SOPORTE DE LAS FUNCIONES VITALES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905000" y="2895600"/>
            <a:ext cx="72390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s-ES_tradnl">
                <a:solidFill>
                  <a:srgbClr val="F3212B"/>
                </a:solidFill>
              </a:rPr>
              <a:t>APLIQUE MEDIDAS DE DESCONTAMINACION SEGÚN LA VÍA DE ENTRADA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886200" y="3886200"/>
            <a:ext cx="5181600" cy="579438"/>
          </a:xfrm>
          <a:prstGeom prst="rect">
            <a:avLst/>
          </a:prstGeom>
          <a:solidFill>
            <a:srgbClr val="F3212B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3212B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l"/>
            <a:r>
              <a:rPr lang="es-ES_tradnl" sz="3200">
                <a:solidFill>
                  <a:schemeClr val="bg1"/>
                </a:solidFill>
              </a:rPr>
              <a:t>EN CASO DE</a:t>
            </a:r>
            <a:r>
              <a:rPr lang="es-ES_tradnl" sz="3200"/>
              <a:t> </a:t>
            </a:r>
            <a:r>
              <a:rPr lang="es-ES_tradnl" sz="3200">
                <a:solidFill>
                  <a:schemeClr val="bg1"/>
                </a:solidFill>
              </a:rPr>
              <a:t>INGESTIÓN</a:t>
            </a:r>
            <a:r>
              <a:rPr lang="es-ES_tradnl"/>
              <a:t>: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3962400" y="5562600"/>
            <a:ext cx="4203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 sz="3200">
                <a:solidFill>
                  <a:srgbClr val="000099"/>
                </a:solidFill>
              </a:rPr>
              <a:t>CARBÓN ACTIVADO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3962400" y="4572000"/>
            <a:ext cx="4157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 sz="3200">
                <a:solidFill>
                  <a:srgbClr val="000099"/>
                </a:solidFill>
              </a:rPr>
              <a:t>LAVADO GÁSTRICO</a:t>
            </a:r>
          </a:p>
        </p:txBody>
      </p:sp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1295400" y="4343400"/>
          <a:ext cx="15621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Imagen" r:id="rId4" imgW="862560" imgH="1387080" progId="MS_ClipArt_Gallery.2">
                  <p:embed/>
                </p:oleObj>
              </mc:Choice>
              <mc:Fallback>
                <p:oleObj name="Imagen" r:id="rId4" imgW="862560" imgH="1387080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343400"/>
                        <a:ext cx="15621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1143000" y="1828800"/>
            <a:ext cx="450850" cy="654050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 sz="3600" i="1"/>
              <a:t>1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1143000" y="3048000"/>
            <a:ext cx="450850" cy="654050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 sz="3600" i="1"/>
              <a:t>2</a:t>
            </a: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3962400" y="5105400"/>
            <a:ext cx="42672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MX"/>
              <a:t>SONDA OROGÁSTRICA</a:t>
            </a:r>
            <a:endParaRPr lang="es-ES"/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2667000" y="6096000"/>
            <a:ext cx="64770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MX"/>
              <a:t>OXIGENO. VENTILACIÓN PULMONAR</a:t>
            </a:r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8" name="Text Box 1032"/>
          <p:cNvSpPr txBox="1">
            <a:spLocks noChangeArrowheads="1"/>
          </p:cNvSpPr>
          <p:nvPr/>
        </p:nvSpPr>
        <p:spPr bwMode="auto">
          <a:xfrm>
            <a:off x="2190750" y="2819400"/>
            <a:ext cx="63055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>
                <a:solidFill>
                  <a:srgbClr val="000099"/>
                </a:solidFill>
              </a:rPr>
              <a:t>LAVADO DE PIEL Y FANERAS CON </a:t>
            </a:r>
          </a:p>
          <a:p>
            <a:pPr algn="l"/>
            <a:r>
              <a:rPr lang="es-ES_tradnl">
                <a:solidFill>
                  <a:srgbClr val="000099"/>
                </a:solidFill>
              </a:rPr>
              <a:t>ABUNDANTE AGUA Y JABÓN</a:t>
            </a:r>
          </a:p>
        </p:txBody>
      </p:sp>
      <p:sp>
        <p:nvSpPr>
          <p:cNvPr id="35850" name="Text Box 1034"/>
          <p:cNvSpPr txBox="1">
            <a:spLocks noChangeArrowheads="1"/>
          </p:cNvSpPr>
          <p:nvPr/>
        </p:nvSpPr>
        <p:spPr bwMode="auto">
          <a:xfrm>
            <a:off x="2514600" y="2057400"/>
            <a:ext cx="4768850" cy="519113"/>
          </a:xfrm>
          <a:prstGeom prst="rect">
            <a:avLst/>
          </a:prstGeom>
          <a:solidFill>
            <a:srgbClr val="F3212B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3212B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l"/>
            <a:r>
              <a:rPr lang="es-ES_tradnl">
                <a:solidFill>
                  <a:schemeClr val="bg1"/>
                </a:solidFill>
              </a:rPr>
              <a:t>EN CONTACTO CUTÁNEO:</a:t>
            </a:r>
            <a:endParaRPr lang="es-ES_tradnl"/>
          </a:p>
        </p:txBody>
      </p:sp>
      <p:sp>
        <p:nvSpPr>
          <p:cNvPr id="35851" name="Text Box 1035"/>
          <p:cNvSpPr txBox="1">
            <a:spLocks noChangeArrowheads="1"/>
          </p:cNvSpPr>
          <p:nvPr/>
        </p:nvSpPr>
        <p:spPr bwMode="auto">
          <a:xfrm>
            <a:off x="2209800" y="3962400"/>
            <a:ext cx="67024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>
                <a:solidFill>
                  <a:srgbClr val="000099"/>
                </a:solidFill>
              </a:rPr>
              <a:t>LAVADO DE MUCOSAS CON AGUA O </a:t>
            </a:r>
          </a:p>
          <a:p>
            <a:pPr algn="l"/>
            <a:r>
              <a:rPr lang="es-ES_tradnl">
                <a:solidFill>
                  <a:srgbClr val="000099"/>
                </a:solidFill>
              </a:rPr>
              <a:t>SOLUCIÓN SALINA</a:t>
            </a:r>
          </a:p>
        </p:txBody>
      </p:sp>
      <p:sp>
        <p:nvSpPr>
          <p:cNvPr id="35852" name="Text Box 1036"/>
          <p:cNvSpPr txBox="1">
            <a:spLocks noChangeArrowheads="1"/>
          </p:cNvSpPr>
          <p:nvPr/>
        </p:nvSpPr>
        <p:spPr bwMode="auto">
          <a:xfrm>
            <a:off x="1447800" y="304800"/>
            <a:ext cx="7334250" cy="9461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r>
              <a:rPr lang="es-ES_tradnl">
                <a:solidFill>
                  <a:srgbClr val="FFFF00"/>
                </a:solidFill>
              </a:rPr>
              <a:t>TRATAMIENTO DE LAS INTOXICACIONES</a:t>
            </a:r>
          </a:p>
          <a:p>
            <a:r>
              <a:rPr lang="es-ES_tradnl">
                <a:solidFill>
                  <a:srgbClr val="FFFF00"/>
                </a:solidFill>
              </a:rPr>
              <a:t>POR ORGANOCLORADOS (Cont.)</a:t>
            </a:r>
          </a:p>
        </p:txBody>
      </p:sp>
      <p:sp>
        <p:nvSpPr>
          <p:cNvPr id="35853" name="Text Box 1037"/>
          <p:cNvSpPr txBox="1">
            <a:spLocks noChangeArrowheads="1"/>
          </p:cNvSpPr>
          <p:nvPr/>
        </p:nvSpPr>
        <p:spPr bwMode="auto">
          <a:xfrm>
            <a:off x="1524000" y="5334000"/>
            <a:ext cx="450850" cy="654050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 sz="3600" i="1"/>
              <a:t>3</a:t>
            </a:r>
          </a:p>
        </p:txBody>
      </p:sp>
      <p:sp>
        <p:nvSpPr>
          <p:cNvPr id="35854" name="Text Box 1038"/>
          <p:cNvSpPr txBox="1">
            <a:spLocks noChangeArrowheads="1"/>
          </p:cNvSpPr>
          <p:nvPr/>
        </p:nvSpPr>
        <p:spPr bwMode="auto">
          <a:xfrm>
            <a:off x="2438400" y="5410200"/>
            <a:ext cx="5772150" cy="519113"/>
          </a:xfrm>
          <a:prstGeom prst="rect">
            <a:avLst/>
          </a:prstGeom>
          <a:solidFill>
            <a:srgbClr val="F3212B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3212B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l"/>
            <a:r>
              <a:rPr lang="es-ES_tradnl">
                <a:solidFill>
                  <a:schemeClr val="bg1"/>
                </a:solidFill>
              </a:rPr>
              <a:t>NO HAY ANTÍDOTO ESPECÍFICO</a:t>
            </a:r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1676400" y="1828800"/>
            <a:ext cx="7467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s-ES_tradnl">
                <a:solidFill>
                  <a:srgbClr val="003366"/>
                </a:solidFill>
              </a:rPr>
              <a:t>TRATAR LAS CONVULSIONES ADMINISTRANDO:      </a:t>
            </a:r>
            <a:r>
              <a:rPr lang="es-ES_tradnl">
                <a:solidFill>
                  <a:srgbClr val="006666"/>
                </a:solidFill>
              </a:rPr>
              <a:t>1° ELECCIÓN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3657600" y="2895600"/>
            <a:ext cx="4230688" cy="519113"/>
          </a:xfrm>
          <a:prstGeom prst="rect">
            <a:avLst/>
          </a:prstGeom>
          <a:solidFill>
            <a:srgbClr val="F3212B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3212B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l"/>
            <a:r>
              <a:rPr lang="es-ES_tradnl">
                <a:solidFill>
                  <a:schemeClr val="bg1"/>
                </a:solidFill>
              </a:rPr>
              <a:t>DIAZEPAM POR VÍA I.V.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1447800" y="5457825"/>
            <a:ext cx="7261225" cy="1082675"/>
          </a:xfrm>
          <a:prstGeom prst="rect">
            <a:avLst/>
          </a:prstGeom>
          <a:noFill/>
          <a:ln w="76200">
            <a:solidFill>
              <a:srgbClr val="F3212B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212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 sz="2000">
                <a:solidFill>
                  <a:srgbClr val="003366"/>
                </a:solidFill>
              </a:rPr>
              <a:t>REPETIR LAS DOSIS SEGÚN NECESIDADES, NO </a:t>
            </a:r>
          </a:p>
          <a:p>
            <a:pPr algn="l"/>
            <a:r>
              <a:rPr lang="es-ES_tradnl" sz="2000">
                <a:solidFill>
                  <a:srgbClr val="003366"/>
                </a:solidFill>
              </a:rPr>
              <a:t>SOBREPASANDO 30 MG EN ADULTOS, 10 MG EN NIÑOS </a:t>
            </a:r>
          </a:p>
          <a:p>
            <a:pPr algn="l"/>
            <a:r>
              <a:rPr lang="es-ES_tradnl" sz="2000">
                <a:solidFill>
                  <a:srgbClr val="003366"/>
                </a:solidFill>
              </a:rPr>
              <a:t>DE 5-12 AÑOS Y 5 MG EN MENORES DE 5 AÑOS.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1066800" y="1676400"/>
            <a:ext cx="450850" cy="654050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 sz="3600" i="1"/>
              <a:t>4</a:t>
            </a:r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2971800" y="3419475"/>
            <a:ext cx="165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 sz="2400">
                <a:solidFill>
                  <a:srgbClr val="000099"/>
                </a:solidFill>
              </a:rPr>
              <a:t>ADULTOS</a:t>
            </a:r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3124200" y="4506913"/>
            <a:ext cx="114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 sz="2400">
                <a:solidFill>
                  <a:srgbClr val="000099"/>
                </a:solidFill>
              </a:rPr>
              <a:t>NIÑOS</a:t>
            </a:r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4876800" y="3436938"/>
            <a:ext cx="1336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 sz="2400"/>
              <a:t>5-10 mg</a:t>
            </a: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4724400" y="4524375"/>
            <a:ext cx="355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 sz="2400"/>
              <a:t>0,25 - 0,40 mg/Kg/dosis</a:t>
            </a:r>
          </a:p>
        </p:txBody>
      </p:sp>
      <p:graphicFrame>
        <p:nvGraphicFramePr>
          <p:cNvPr id="22549" name="Object 21"/>
          <p:cNvGraphicFramePr>
            <a:graphicFrameLocks noChangeAspect="1"/>
          </p:cNvGraphicFramePr>
          <p:nvPr/>
        </p:nvGraphicFramePr>
        <p:xfrm>
          <a:off x="1828800" y="4343400"/>
          <a:ext cx="11430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04" name="Imagen" r:id="rId3" imgW="1438200" imgH="1185480" progId="MS_ClipArt_Gallery.2">
                  <p:embed/>
                </p:oleObj>
              </mc:Choice>
              <mc:Fallback>
                <p:oleObj name="Imagen" r:id="rId3" imgW="1438200" imgH="1185480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343400"/>
                        <a:ext cx="114300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1447800" y="3048000"/>
          <a:ext cx="1512888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05" name="Imagen" r:id="rId5" imgW="2871720" imgH="2174040" progId="MS_ClipArt_Gallery.2">
                  <p:embed/>
                </p:oleObj>
              </mc:Choice>
              <mc:Fallback>
                <p:oleObj name="Imagen" r:id="rId5" imgW="2871720" imgH="2174040" progId="MS_ClipArt_Gallery.2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048000"/>
                        <a:ext cx="1512888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1447800" y="304800"/>
            <a:ext cx="7334250" cy="9461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r>
              <a:rPr lang="es-ES_tradnl">
                <a:solidFill>
                  <a:srgbClr val="FFFF00"/>
                </a:solidFill>
              </a:rPr>
              <a:t>TRATAMIENTO DE LAS INTOXICACIONES</a:t>
            </a:r>
          </a:p>
          <a:p>
            <a:r>
              <a:rPr lang="es-ES_tradnl">
                <a:solidFill>
                  <a:srgbClr val="FFFF00"/>
                </a:solidFill>
              </a:rPr>
              <a:t>POR ORGANOCLORADOS (Cont.)</a:t>
            </a: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041400" y="1752600"/>
            <a:ext cx="8102600" cy="946150"/>
          </a:xfrm>
          <a:prstGeom prst="rect">
            <a:avLst/>
          </a:prstGeom>
          <a:solidFill>
            <a:srgbClr val="F3212B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3212B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l"/>
            <a:r>
              <a:rPr lang="es-ES_tradnl">
                <a:solidFill>
                  <a:srgbClr val="00CC99"/>
                </a:solidFill>
              </a:rPr>
              <a:t>OTROS ANTICONVULSIVANTES QUE PUEDEN</a:t>
            </a:r>
          </a:p>
          <a:p>
            <a:pPr algn="l"/>
            <a:r>
              <a:rPr lang="es-ES_tradnl">
                <a:solidFill>
                  <a:srgbClr val="00CC99"/>
                </a:solidFill>
              </a:rPr>
              <a:t>SER UTILIZADOS</a:t>
            </a:r>
            <a:r>
              <a:rPr lang="es-ES_tradnl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133600" y="2895600"/>
            <a:ext cx="647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s-ES_tradnl">
                <a:solidFill>
                  <a:srgbClr val="000099"/>
                </a:solidFill>
              </a:rPr>
              <a:t>FENITOÍNA SÓDICA  </a:t>
            </a:r>
            <a:r>
              <a:rPr lang="es-ES_tradnl">
                <a:solidFill>
                  <a:srgbClr val="006666"/>
                </a:solidFill>
              </a:rPr>
              <a:t>2° ELECCIÓN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133600" y="3371850"/>
            <a:ext cx="594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s-ES_tradnl">
                <a:solidFill>
                  <a:srgbClr val="000099"/>
                </a:solidFill>
              </a:rPr>
              <a:t>FENOBARBITAL </a:t>
            </a:r>
            <a:r>
              <a:rPr lang="es-ES_tradnl">
                <a:solidFill>
                  <a:srgbClr val="006666"/>
                </a:solidFill>
              </a:rPr>
              <a:t>3° ELECCIÓN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2133600" y="3810000"/>
            <a:ext cx="4727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>
                <a:solidFill>
                  <a:srgbClr val="000099"/>
                </a:solidFill>
              </a:rPr>
              <a:t>PENTOBARBITAL SÓDICO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2133600" y="4324350"/>
            <a:ext cx="7118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>
                <a:solidFill>
                  <a:srgbClr val="000099"/>
                </a:solidFill>
              </a:rPr>
              <a:t>BLOQUEADORES NEUROMUSCULARES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2209800" y="4876800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s-ES_tradnl">
                <a:solidFill>
                  <a:srgbClr val="000099"/>
                </a:solidFill>
              </a:rPr>
              <a:t>SUCCINILCOLINA </a:t>
            </a:r>
            <a:r>
              <a:rPr lang="es-ES_tradnl" sz="2000">
                <a:solidFill>
                  <a:srgbClr val="993300"/>
                </a:solidFill>
              </a:rPr>
              <a:t>RELAJANTE MUSCULAR.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1981200" y="5791200"/>
            <a:ext cx="4487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>
                <a:solidFill>
                  <a:srgbClr val="003366"/>
                </a:solidFill>
              </a:rPr>
              <a:t>VIGILE LA RESPIRACIÓN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1295400" y="5638800"/>
            <a:ext cx="450850" cy="654050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 sz="3600" i="1"/>
              <a:t>5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1447800" y="304800"/>
            <a:ext cx="7334250" cy="9461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r>
              <a:rPr lang="es-ES_tradnl">
                <a:solidFill>
                  <a:srgbClr val="FFFF00"/>
                </a:solidFill>
              </a:rPr>
              <a:t>TRATAMIENTO DE LAS INTOXICACIONES</a:t>
            </a:r>
          </a:p>
          <a:p>
            <a:r>
              <a:rPr lang="es-ES_tradnl">
                <a:solidFill>
                  <a:srgbClr val="FFFF00"/>
                </a:solidFill>
              </a:rPr>
              <a:t>POR ORGANOCLORADOS (Cont.)</a:t>
            </a:r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3810000" y="1752600"/>
            <a:ext cx="1447800" cy="519113"/>
          </a:xfrm>
          <a:prstGeom prst="rect">
            <a:avLst/>
          </a:prstGeom>
          <a:solidFill>
            <a:srgbClr val="F3212B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3212B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r>
              <a:rPr lang="es-ES_tradnl">
                <a:solidFill>
                  <a:srgbClr val="00CC99"/>
                </a:solidFill>
              </a:rPr>
              <a:t>OTROS</a:t>
            </a:r>
            <a:endParaRPr lang="es-ES_tradnl">
              <a:solidFill>
                <a:schemeClr val="bg1"/>
              </a:solidFill>
            </a:endParaRP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133600" y="2895600"/>
            <a:ext cx="64770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buFontTx/>
              <a:buChar char="•"/>
            </a:pPr>
            <a:r>
              <a:rPr lang="es-ES_tradnl">
                <a:solidFill>
                  <a:srgbClr val="006666"/>
                </a:solidFill>
              </a:rPr>
              <a:t>COLESTIRAMINA </a:t>
            </a:r>
            <a:r>
              <a:rPr lang="es-ES_tradnl">
                <a:solidFill>
                  <a:srgbClr val="993300"/>
                </a:solidFill>
              </a:rPr>
              <a:t>“QUESTRAN”</a:t>
            </a:r>
            <a:r>
              <a:rPr lang="es-ES_tradnl">
                <a:solidFill>
                  <a:srgbClr val="006666"/>
                </a:solidFill>
              </a:rPr>
              <a:t> 4 GRAMOS QUID.</a:t>
            </a:r>
          </a:p>
          <a:p>
            <a:pPr algn="just"/>
            <a:r>
              <a:rPr lang="es-ES_tradnl">
                <a:solidFill>
                  <a:srgbClr val="006666"/>
                </a:solidFill>
              </a:rPr>
              <a:t>ACELERA LA EXCRESIÓN BILIAR Y FECAL DE ORGANOCLORADOS.</a:t>
            </a:r>
          </a:p>
          <a:p>
            <a:pPr algn="just">
              <a:buFontTx/>
              <a:buChar char="•"/>
            </a:pPr>
            <a:r>
              <a:rPr lang="es-ES_tradnl">
                <a:solidFill>
                  <a:srgbClr val="006666"/>
                </a:solidFill>
              </a:rPr>
              <a:t> AUMENTAR INGESTA DE CARBOHIDRATOS Y PROTEINAS. </a:t>
            </a: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1981200" y="5791200"/>
            <a:ext cx="4487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>
                <a:solidFill>
                  <a:srgbClr val="003366"/>
                </a:solidFill>
              </a:rPr>
              <a:t>VIGILE LA RESPIRACIÓN</a:t>
            </a: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1295400" y="5638800"/>
            <a:ext cx="450850" cy="654050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 sz="3600" i="1"/>
              <a:t>6</a:t>
            </a:r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1447800" y="304800"/>
            <a:ext cx="7334250" cy="9461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r>
              <a:rPr lang="es-ES_tradnl">
                <a:solidFill>
                  <a:srgbClr val="FFFF00"/>
                </a:solidFill>
              </a:rPr>
              <a:t>TRATAMIENTO DE LAS INTOXICACIONES</a:t>
            </a:r>
          </a:p>
          <a:p>
            <a:r>
              <a:rPr lang="es-ES_tradnl">
                <a:solidFill>
                  <a:srgbClr val="FFFF00"/>
                </a:solidFill>
              </a:rPr>
              <a:t>POR ORGANOCLORADOS (Cont.)</a:t>
            </a:r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3886200" y="1757363"/>
            <a:ext cx="2300288" cy="701675"/>
          </a:xfrm>
          <a:prstGeom prst="rect">
            <a:avLst/>
          </a:prstGeom>
          <a:solidFill>
            <a:srgbClr val="F3212B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3212B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l"/>
            <a:r>
              <a:rPr lang="es-ES_tradnl" sz="4000">
                <a:solidFill>
                  <a:srgbClr val="FFFF00"/>
                </a:solidFill>
              </a:rPr>
              <a:t>NO USE: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1447800" y="3124200"/>
            <a:ext cx="2336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>
                <a:solidFill>
                  <a:srgbClr val="003366"/>
                </a:solidFill>
              </a:rPr>
              <a:t>EPINEFRINA</a:t>
            </a:r>
          </a:p>
          <a:p>
            <a:pPr algn="l"/>
            <a:r>
              <a:rPr lang="es-ES_tradnl">
                <a:solidFill>
                  <a:srgbClr val="003366"/>
                </a:solidFill>
              </a:rPr>
              <a:t>ATROPINA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1447800" y="4876800"/>
            <a:ext cx="346075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>
                <a:solidFill>
                  <a:srgbClr val="003366"/>
                </a:solidFill>
              </a:rPr>
              <a:t>ACEITES DE</a:t>
            </a:r>
          </a:p>
          <a:p>
            <a:pPr algn="l"/>
            <a:r>
              <a:rPr lang="es-ES_tradnl">
                <a:solidFill>
                  <a:srgbClr val="003366"/>
                </a:solidFill>
              </a:rPr>
              <a:t>ORIGEN VEGETAL </a:t>
            </a:r>
          </a:p>
          <a:p>
            <a:pPr algn="l"/>
            <a:r>
              <a:rPr lang="es-ES_tradnl">
                <a:solidFill>
                  <a:srgbClr val="003366"/>
                </a:solidFill>
              </a:rPr>
              <a:t>O ANIMAL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4800600" y="3048000"/>
            <a:ext cx="4572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s-ES_tradnl" sz="2400">
                <a:solidFill>
                  <a:srgbClr val="CC3300"/>
                </a:solidFill>
              </a:rPr>
              <a:t>IRRITABILIDAD CARDIACA</a:t>
            </a:r>
            <a:r>
              <a:rPr lang="es-ES_tradnl" sz="2400">
                <a:solidFill>
                  <a:srgbClr val="000099"/>
                </a:solidFill>
              </a:rPr>
              <a:t> FIBRILACIÓN VENTRICULAR </a:t>
            </a:r>
          </a:p>
          <a:p>
            <a:pPr algn="l"/>
            <a:r>
              <a:rPr lang="es-ES_tradnl" sz="2400">
                <a:solidFill>
                  <a:srgbClr val="000099"/>
                </a:solidFill>
              </a:rPr>
              <a:t>Y OTRAS ARRITMIAS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5791200" y="5181600"/>
            <a:ext cx="2971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s-ES_tradnl" sz="2400">
                <a:solidFill>
                  <a:srgbClr val="000099"/>
                </a:solidFill>
              </a:rPr>
              <a:t>AUMENTO LA ABSORCIÓN DE</a:t>
            </a:r>
          </a:p>
          <a:p>
            <a:pPr algn="l"/>
            <a:r>
              <a:rPr lang="es-ES_tradnl" sz="2400">
                <a:solidFill>
                  <a:srgbClr val="000099"/>
                </a:solidFill>
              </a:rPr>
              <a:t>ORGANOCLOR.  LIPOFILICOS.</a:t>
            </a:r>
          </a:p>
        </p:txBody>
      </p:sp>
      <p:sp>
        <p:nvSpPr>
          <p:cNvPr id="24591" name="AutoShape 15"/>
          <p:cNvSpPr>
            <a:spLocks noChangeArrowheads="1"/>
          </p:cNvSpPr>
          <p:nvPr/>
        </p:nvSpPr>
        <p:spPr bwMode="auto">
          <a:xfrm>
            <a:off x="3886200" y="34290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24592" name="AutoShape 16"/>
          <p:cNvSpPr>
            <a:spLocks noChangeArrowheads="1"/>
          </p:cNvSpPr>
          <p:nvPr/>
        </p:nvSpPr>
        <p:spPr bwMode="auto">
          <a:xfrm>
            <a:off x="4814888" y="5257800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1447800" y="304800"/>
            <a:ext cx="7334250" cy="9461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r>
              <a:rPr lang="es-ES_tradnl">
                <a:solidFill>
                  <a:srgbClr val="00CCFF"/>
                </a:solidFill>
              </a:rPr>
              <a:t>TRATAMIENTO DE LAS INTOXICACIONES</a:t>
            </a:r>
          </a:p>
          <a:p>
            <a:r>
              <a:rPr lang="es-ES_tradnl">
                <a:solidFill>
                  <a:srgbClr val="00CCFF"/>
                </a:solidFill>
              </a:rPr>
              <a:t>POR ORGANOCLORADOS (Cont.)</a:t>
            </a:r>
          </a:p>
        </p:txBody>
      </p:sp>
      <p:sp>
        <p:nvSpPr>
          <p:cNvPr id="24595" name="AutoShape 19"/>
          <p:cNvSpPr>
            <a:spLocks noChangeArrowheads="1"/>
          </p:cNvSpPr>
          <p:nvPr/>
        </p:nvSpPr>
        <p:spPr bwMode="auto">
          <a:xfrm>
            <a:off x="8763000" y="2971800"/>
            <a:ext cx="381000" cy="3810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609600"/>
          </a:xfrm>
        </p:spPr>
        <p:txBody>
          <a:bodyPr/>
          <a:lstStyle/>
          <a:p>
            <a:pPr algn="ctr"/>
            <a:r>
              <a:rPr lang="es-MX" b="1">
                <a:solidFill>
                  <a:srgbClr val="CC3300"/>
                </a:solidFill>
              </a:rPr>
              <a:t>LIMITES DE EXPOSICIÓN</a:t>
            </a:r>
          </a:p>
        </p:txBody>
      </p:sp>
      <p:sp>
        <p:nvSpPr>
          <p:cNvPr id="757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0600" y="609600"/>
            <a:ext cx="7769225" cy="5867400"/>
          </a:xfrm>
        </p:spPr>
        <p:txBody>
          <a:bodyPr/>
          <a:lstStyle/>
          <a:p>
            <a:r>
              <a:rPr lang="es-MX" sz="2800" b="1">
                <a:solidFill>
                  <a:srgbClr val="000066"/>
                </a:solidFill>
              </a:rPr>
              <a:t>EVALUAMOS DOS TIPOS DE LIMITES.</a:t>
            </a:r>
          </a:p>
          <a:p>
            <a:endParaRPr lang="es-MX" sz="2800" b="1">
              <a:solidFill>
                <a:srgbClr val="000066"/>
              </a:solidFill>
            </a:endParaRPr>
          </a:p>
          <a:p>
            <a:pPr>
              <a:buFont typeface="Wingdings" pitchFamily="2" charset="2"/>
              <a:buNone/>
            </a:pPr>
            <a:endParaRPr lang="es-MX" sz="2800" b="1">
              <a:solidFill>
                <a:srgbClr val="000066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s-MX" sz="2800" b="1">
                <a:solidFill>
                  <a:srgbClr val="000066"/>
                </a:solidFill>
              </a:rPr>
              <a:t>					</a:t>
            </a:r>
          </a:p>
          <a:p>
            <a:pPr>
              <a:buFont typeface="Wingdings" pitchFamily="2" charset="2"/>
              <a:buNone/>
            </a:pPr>
            <a:endParaRPr lang="es-MX" sz="2800" b="1">
              <a:solidFill>
                <a:srgbClr val="000066"/>
              </a:solidFill>
            </a:endParaRPr>
          </a:p>
          <a:p>
            <a:r>
              <a:rPr lang="es-MX" sz="2800" b="1">
                <a:solidFill>
                  <a:srgbClr val="000066"/>
                </a:solidFill>
              </a:rPr>
              <a:t>DE  LA POBLACIÓN GENERAL.</a:t>
            </a:r>
          </a:p>
          <a:p>
            <a:pPr>
              <a:buFont typeface="Wingdings" pitchFamily="2" charset="2"/>
              <a:buNone/>
            </a:pPr>
            <a:r>
              <a:rPr lang="es-MX" sz="2800" b="1">
                <a:solidFill>
                  <a:srgbClr val="000066"/>
                </a:solidFill>
              </a:rPr>
              <a:t>		A. ADIs. </a:t>
            </a:r>
            <a:r>
              <a:rPr lang="es-MX" sz="1400" b="1">
                <a:solidFill>
                  <a:srgbClr val="003399"/>
                </a:solidFill>
              </a:rPr>
              <a:t>“ACEPTABLE DAILY INTAKE”</a:t>
            </a:r>
            <a:r>
              <a:rPr lang="es-MX" sz="1400" b="1">
                <a:solidFill>
                  <a:srgbClr val="000066"/>
                </a:solidFill>
              </a:rPr>
              <a:t> </a:t>
            </a:r>
            <a:r>
              <a:rPr lang="es-MX" sz="1800" b="1">
                <a:solidFill>
                  <a:srgbClr val="993300"/>
                </a:solidFill>
              </a:rPr>
              <a:t>LIMITES ACEPTABLES DE INGESTIÓN DIARIA.</a:t>
            </a:r>
          </a:p>
          <a:p>
            <a:pPr>
              <a:buFont typeface="Wingdings" pitchFamily="2" charset="2"/>
              <a:buNone/>
            </a:pPr>
            <a:endParaRPr lang="es-MX" sz="1800" b="1">
              <a:solidFill>
                <a:srgbClr val="993300"/>
              </a:solidFill>
            </a:endParaRPr>
          </a:p>
          <a:p>
            <a:r>
              <a:rPr lang="es-MX" sz="2800" b="1">
                <a:solidFill>
                  <a:srgbClr val="000066"/>
                </a:solidFill>
              </a:rPr>
              <a:t>DE LA ACTIVIDAD OCUPACIONAL.</a:t>
            </a:r>
          </a:p>
          <a:p>
            <a:pPr>
              <a:buFont typeface="Wingdings" pitchFamily="2" charset="2"/>
              <a:buNone/>
            </a:pPr>
            <a:r>
              <a:rPr lang="es-MX" sz="2800" b="1">
                <a:solidFill>
                  <a:srgbClr val="000066"/>
                </a:solidFill>
              </a:rPr>
              <a:t>		A. TLVs. </a:t>
            </a:r>
            <a:r>
              <a:rPr lang="es-MX" sz="1800" b="1">
                <a:solidFill>
                  <a:srgbClr val="990000"/>
                </a:solidFill>
              </a:rPr>
              <a:t>LIMITES UMBRAES DE EXPOSICIÓN.</a:t>
            </a:r>
          </a:p>
          <a:p>
            <a:pPr>
              <a:buFont typeface="Wingdings" pitchFamily="2" charset="2"/>
              <a:buNone/>
            </a:pPr>
            <a:r>
              <a:rPr lang="es-MX" sz="2800" b="1">
                <a:solidFill>
                  <a:srgbClr val="000066"/>
                </a:solidFill>
              </a:rPr>
              <a:t>		B. BEIs. </a:t>
            </a:r>
            <a:r>
              <a:rPr lang="es-MX" sz="1800" b="1">
                <a:solidFill>
                  <a:srgbClr val="990000"/>
                </a:solidFill>
              </a:rPr>
              <a:t>INDICES BIOLOGICOS DE EXPOSICIÓN</a:t>
            </a:r>
            <a:endParaRPr lang="es-ES" sz="1800" b="1">
              <a:solidFill>
                <a:srgbClr val="990000"/>
              </a:solidFill>
            </a:endParaRPr>
          </a:p>
        </p:txBody>
      </p:sp>
      <p:pic>
        <p:nvPicPr>
          <p:cNvPr id="75780" name="Picture 10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205740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781" name="Picture 102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676400"/>
            <a:ext cx="174942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782" name="AutoShape 1030"/>
          <p:cNvSpPr>
            <a:spLocks noChangeArrowheads="1"/>
          </p:cNvSpPr>
          <p:nvPr/>
        </p:nvSpPr>
        <p:spPr bwMode="auto">
          <a:xfrm>
            <a:off x="4267200" y="2057400"/>
            <a:ext cx="1524000" cy="533400"/>
          </a:xfrm>
          <a:prstGeom prst="leftRightArrow">
            <a:avLst>
              <a:gd name="adj1" fmla="val 50000"/>
              <a:gd name="adj2" fmla="val 57143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20000"/>
              </a:spcBef>
            </a:pPr>
            <a:endParaRPr lang="es-ES" sz="2400" b="0">
              <a:solidFill>
                <a:srgbClr val="FF9900"/>
              </a:solidFill>
              <a:latin typeface="Times New Roman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autoUpdateAnimBg="0"/>
      <p:bldP spid="75779" grpId="0" build="p" autoUpdateAnimBg="0" advAuto="1000"/>
      <p:bldP spid="75782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150938" y="2057400"/>
            <a:ext cx="7840662" cy="457200"/>
          </a:xfrm>
          <a:prstGeom prst="rect">
            <a:avLst/>
          </a:prstGeom>
          <a:solidFill>
            <a:srgbClr val="F3212B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3212B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l"/>
            <a:r>
              <a:rPr lang="es-ES_tradnl" sz="2400">
                <a:solidFill>
                  <a:schemeClr val="bg1"/>
                </a:solidFill>
              </a:rPr>
              <a:t>DERIVADOS DE HIDROCARBUROS CICLODIÉNICOS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3048000" y="3276600"/>
            <a:ext cx="267335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/>
              <a:t>ALDRÍN</a:t>
            </a:r>
          </a:p>
          <a:p>
            <a:pPr algn="l"/>
            <a:r>
              <a:rPr lang="es-ES_tradnl"/>
              <a:t>DIELDRÍN</a:t>
            </a:r>
          </a:p>
          <a:p>
            <a:pPr algn="l"/>
            <a:r>
              <a:rPr lang="es-ES_tradnl"/>
              <a:t>ENDRÍN</a:t>
            </a:r>
          </a:p>
          <a:p>
            <a:pPr algn="l"/>
            <a:r>
              <a:rPr lang="es-ES_tradnl"/>
              <a:t>ENDOSULFÁN</a:t>
            </a:r>
          </a:p>
          <a:p>
            <a:pPr algn="l"/>
            <a:r>
              <a:rPr lang="es-ES_tradnl"/>
              <a:t>DECLORANO</a:t>
            </a:r>
          </a:p>
          <a:p>
            <a:pPr algn="l"/>
            <a:r>
              <a:rPr lang="es-ES_tradnl"/>
              <a:t>CLORDANO</a:t>
            </a:r>
          </a:p>
          <a:p>
            <a:pPr algn="l"/>
            <a:r>
              <a:rPr lang="es-ES_tradnl"/>
              <a:t>HEPTACLORO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2209800" y="381000"/>
            <a:ext cx="5318125" cy="9461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tx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l"/>
            <a:r>
              <a:rPr lang="es-ES_tradnl">
                <a:solidFill>
                  <a:srgbClr val="E8F222"/>
                </a:solidFill>
              </a:rPr>
              <a:t>EJEMPLOS DE INSECTICIDAS</a:t>
            </a:r>
          </a:p>
          <a:p>
            <a:pPr algn="l"/>
            <a:r>
              <a:rPr lang="es-ES_tradnl">
                <a:solidFill>
                  <a:srgbClr val="E8F222"/>
                </a:solidFill>
              </a:rPr>
              <a:t>ORGANOCLORADOS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animBg="1" autoUpdateAnimBg="0"/>
      <p:bldP spid="6152" grpId="0" autoUpdateAnimBg="0"/>
      <p:bldP spid="6155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80000"/>
              </a:lnSpc>
            </a:pPr>
            <a:r>
              <a:rPr lang="es-MX" b="1">
                <a:solidFill>
                  <a:srgbClr val="FFFF00"/>
                </a:solidFill>
              </a:rPr>
              <a:t>ORGANOCLORADOS</a:t>
            </a:r>
            <a:br>
              <a:rPr lang="es-MX" b="1">
                <a:solidFill>
                  <a:srgbClr val="FFFF00"/>
                </a:solidFill>
              </a:rPr>
            </a:br>
            <a:r>
              <a:rPr lang="es-MX" sz="3200" b="1">
                <a:solidFill>
                  <a:srgbClr val="00CCFF"/>
                </a:solidFill>
              </a:rPr>
              <a:t>HCH</a:t>
            </a:r>
            <a:br>
              <a:rPr lang="es-MX" sz="3200" b="1">
                <a:solidFill>
                  <a:srgbClr val="00CCFF"/>
                </a:solidFill>
              </a:rPr>
            </a:br>
            <a:r>
              <a:rPr lang="es-MX" sz="3200" b="1">
                <a:solidFill>
                  <a:srgbClr val="00CCFF"/>
                </a:solidFill>
              </a:rPr>
              <a:t>HEXACLOROCICLOHEXANO</a:t>
            </a:r>
            <a:endParaRPr lang="es-ES" sz="3200" b="1">
              <a:solidFill>
                <a:srgbClr val="00CCFF"/>
              </a:solidFill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8153400" cy="4343400"/>
          </a:xfrm>
        </p:spPr>
        <p:txBody>
          <a:bodyPr/>
          <a:lstStyle/>
          <a:p>
            <a:r>
              <a:rPr lang="es-MX" sz="2800" b="1">
                <a:solidFill>
                  <a:srgbClr val="003366"/>
                </a:solidFill>
              </a:rPr>
              <a:t>1825 </a:t>
            </a:r>
            <a:r>
              <a:rPr lang="es-MX" sz="2400" b="1">
                <a:solidFill>
                  <a:srgbClr val="003366"/>
                </a:solidFill>
              </a:rPr>
              <a:t>LO SINTETIZA MICHEL FARADAY</a:t>
            </a:r>
            <a:r>
              <a:rPr lang="es-MX" sz="2800" b="1">
                <a:solidFill>
                  <a:srgbClr val="003366"/>
                </a:solidFill>
              </a:rPr>
              <a:t> . </a:t>
            </a:r>
          </a:p>
          <a:p>
            <a:r>
              <a:rPr lang="es-MX" sz="2800" b="1">
                <a:solidFill>
                  <a:srgbClr val="003366"/>
                </a:solidFill>
              </a:rPr>
              <a:t>1940 </a:t>
            </a:r>
            <a:r>
              <a:rPr lang="es-MX" sz="2400" b="1">
                <a:solidFill>
                  <a:srgbClr val="003366"/>
                </a:solidFill>
              </a:rPr>
              <a:t>SE DESCUBRE LA CAPACIDAD INSECTICIDA DE UNO DE SUS ISOMEROS . EL ISOMERO GAMMA-DHC. “LINDANO”. </a:t>
            </a:r>
            <a:r>
              <a:rPr lang="es-MX" sz="2400" b="1">
                <a:solidFill>
                  <a:srgbClr val="FF0066"/>
                </a:solidFill>
              </a:rPr>
              <a:t>LÍMITES DE EXPOSICIÓN: ADI: 0,008 ml/kg. TLV: 0,5mg/m</a:t>
            </a:r>
            <a:r>
              <a:rPr lang="es-MX" sz="2400" b="1" baseline="30000">
                <a:solidFill>
                  <a:srgbClr val="FF0066"/>
                </a:solidFill>
              </a:rPr>
              <a:t>3.</a:t>
            </a:r>
            <a:endParaRPr lang="es-MX" sz="2400" b="1">
              <a:solidFill>
                <a:srgbClr val="FF0066"/>
              </a:solidFill>
            </a:endParaRPr>
          </a:p>
          <a:p>
            <a:r>
              <a:rPr lang="es-MX" sz="2400" b="1">
                <a:solidFill>
                  <a:srgbClr val="003366"/>
                </a:solidFill>
              </a:rPr>
              <a:t>AGENTE ACTIVO INSECTICIDA DEL ECTOPARASITO ESCABICIDA Y PEDICULICIDA LOCION WELL. LINDOCAN</a:t>
            </a:r>
            <a:r>
              <a:rPr lang="es-MX" b="1">
                <a:solidFill>
                  <a:srgbClr val="003366"/>
                </a:solidFill>
              </a:rPr>
              <a:t> </a:t>
            </a:r>
            <a:r>
              <a:rPr lang="es-MX" sz="2400" b="1">
                <a:solidFill>
                  <a:srgbClr val="CC3300"/>
                </a:solidFill>
              </a:rPr>
              <a:t>(SHAMPOO MEDICADO).</a:t>
            </a:r>
            <a:r>
              <a:rPr lang="es-MX" sz="2400" b="1">
                <a:solidFill>
                  <a:srgbClr val="003366"/>
                </a:solidFill>
              </a:rPr>
              <a:t> </a:t>
            </a:r>
            <a:r>
              <a:rPr lang="es-MX" sz="2400" b="1">
                <a:solidFill>
                  <a:srgbClr val="CC3300"/>
                </a:solidFill>
              </a:rPr>
              <a:t>LOCION DE GAMEXOL. ESCABISAN</a:t>
            </a:r>
            <a:r>
              <a:rPr lang="es-MX" sz="2400" b="1">
                <a:solidFill>
                  <a:srgbClr val="003366"/>
                </a:solidFill>
              </a:rPr>
              <a:t>.</a:t>
            </a:r>
          </a:p>
          <a:p>
            <a:r>
              <a:rPr lang="es-MX" sz="2800" b="1">
                <a:solidFill>
                  <a:srgbClr val="003366"/>
                </a:solidFill>
              </a:rPr>
              <a:t>MAL LLAMADO</a:t>
            </a:r>
            <a:r>
              <a:rPr lang="es-MX" sz="2400" b="1">
                <a:solidFill>
                  <a:srgbClr val="003366"/>
                </a:solidFill>
              </a:rPr>
              <a:t> </a:t>
            </a:r>
            <a:r>
              <a:rPr lang="es-MX" sz="2400" b="1">
                <a:solidFill>
                  <a:srgbClr val="CC3300"/>
                </a:solidFill>
              </a:rPr>
              <a:t>GAMMA HEXACLORURO de BENCENO POR SU “NOMBRE EN INGLÉS” BHC .</a:t>
            </a:r>
          </a:p>
          <a:p>
            <a:endParaRPr lang="es-ES" sz="2400" b="1">
              <a:solidFill>
                <a:srgbClr val="CC3300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MX" sz="2800">
                <a:solidFill>
                  <a:schemeClr val="hlink"/>
                </a:solidFill>
                <a:latin typeface="Arial Black" pitchFamily="34" charset="0"/>
              </a:rPr>
              <a:t>ORGANOCLORADOS  </a:t>
            </a:r>
            <a:r>
              <a:rPr lang="es-MX" sz="2800">
                <a:latin typeface="Arial Black" pitchFamily="34" charset="0"/>
              </a:rPr>
              <a:t>DDT</a:t>
            </a:r>
            <a:br>
              <a:rPr lang="es-MX" sz="2800">
                <a:latin typeface="Arial Black" pitchFamily="34" charset="0"/>
              </a:rPr>
            </a:br>
            <a:r>
              <a:rPr lang="es-MX" sz="2800">
                <a:latin typeface="Arial Black" pitchFamily="34" charset="0"/>
              </a:rPr>
              <a:t>DICLORODIFENILTRICLOROETANO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924800" cy="50292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s-MX" sz="2800">
                <a:solidFill>
                  <a:schemeClr val="accent2"/>
                </a:solidFill>
                <a:latin typeface="Arial Black" pitchFamily="34" charset="0"/>
              </a:rPr>
              <a:t>1874   </a:t>
            </a:r>
            <a:r>
              <a:rPr lang="es-MX" sz="2800">
                <a:solidFill>
                  <a:srgbClr val="003366"/>
                </a:solidFill>
                <a:latin typeface="Arial Black" pitchFamily="34" charset="0"/>
              </a:rPr>
              <a:t>SINTETIZADO EN “</a:t>
            </a:r>
            <a:r>
              <a:rPr lang="es-MX" sz="2800">
                <a:solidFill>
                  <a:srgbClr val="CC3300"/>
                </a:solidFill>
                <a:latin typeface="Arial Black" pitchFamily="34" charset="0"/>
              </a:rPr>
              <a:t>ALEMANIA” </a:t>
            </a:r>
            <a:r>
              <a:rPr lang="es-MX" sz="2800">
                <a:solidFill>
                  <a:srgbClr val="003366"/>
                </a:solidFill>
                <a:latin typeface="Arial Black" pitchFamily="34" charset="0"/>
              </a:rPr>
              <a:t>POR ZAIDLER .</a:t>
            </a:r>
          </a:p>
          <a:p>
            <a:pPr marL="609600" indent="-609600">
              <a:buFont typeface="Wingdings" pitchFamily="2" charset="2"/>
              <a:buNone/>
            </a:pPr>
            <a:r>
              <a:rPr lang="es-MX" sz="2800">
                <a:solidFill>
                  <a:schemeClr val="accent2"/>
                </a:solidFill>
                <a:latin typeface="Arial Black" pitchFamily="34" charset="0"/>
              </a:rPr>
              <a:t>1939 </a:t>
            </a:r>
            <a:r>
              <a:rPr lang="es-MX" sz="2800">
                <a:solidFill>
                  <a:srgbClr val="003366"/>
                </a:solidFill>
                <a:latin typeface="Arial Black" pitchFamily="34" charset="0"/>
              </a:rPr>
              <a:t>EL NOBEL,  PAUL MÜLLER LO   IDENTIFICÓ   COMO   UN PODEROSO VENENO DEL S.N. DE INSECTOS.</a:t>
            </a:r>
          </a:p>
          <a:p>
            <a:pPr marL="609600" indent="-609600">
              <a:buFont typeface="Wingdings" pitchFamily="2" charset="2"/>
              <a:buNone/>
            </a:pPr>
            <a:r>
              <a:rPr lang="es-MX" sz="2800">
                <a:solidFill>
                  <a:srgbClr val="003366"/>
                </a:solidFill>
                <a:latin typeface="Arial Black" pitchFamily="34" charset="0"/>
              </a:rPr>
              <a:t>	DURANTE  LA 2° GUERRA MUNDIAL   SE USO COMO PIOJICIDA PARA LOS SOLDADOS  EN  LAS TRINCHERAS.</a:t>
            </a:r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99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MX" sz="3200">
                <a:solidFill>
                  <a:schemeClr val="hlink"/>
                </a:solidFill>
                <a:latin typeface="Arial Black" pitchFamily="34" charset="0"/>
              </a:rPr>
              <a:t>ORGANOCLORADOS </a:t>
            </a:r>
            <a:r>
              <a:rPr lang="es-MX" sz="3200">
                <a:latin typeface="Arial Black" pitchFamily="34" charset="0"/>
              </a:rPr>
              <a:t> DDT</a:t>
            </a:r>
            <a:br>
              <a:rPr lang="es-MX" sz="3200">
                <a:latin typeface="Arial Black" pitchFamily="34" charset="0"/>
              </a:rPr>
            </a:br>
            <a:r>
              <a:rPr lang="es-MX" sz="3200">
                <a:latin typeface="Arial Black" pitchFamily="34" charset="0"/>
              </a:rPr>
              <a:t>DICLORODIFENILTRICLOROETANO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828800"/>
            <a:ext cx="7543800" cy="4953000"/>
          </a:xfrm>
        </p:spPr>
        <p:txBody>
          <a:bodyPr/>
          <a:lstStyle/>
          <a:p>
            <a:pPr marL="609600" indent="-609600" algn="just">
              <a:buFont typeface="Wingdings" pitchFamily="2" charset="2"/>
              <a:buNone/>
            </a:pPr>
            <a:r>
              <a:rPr lang="es-MX" sz="2800">
                <a:solidFill>
                  <a:schemeClr val="accent2"/>
                </a:solidFill>
                <a:latin typeface="Arial Black" pitchFamily="34" charset="0"/>
              </a:rPr>
              <a:t>1962</a:t>
            </a:r>
            <a:r>
              <a:rPr lang="es-MX" sz="2800">
                <a:solidFill>
                  <a:srgbClr val="003366"/>
                </a:solidFill>
                <a:latin typeface="Arial Black" pitchFamily="34" charset="0"/>
              </a:rPr>
              <a:t>RACHEL CARSON “BIÓLOGA MARINA” USA PUBLICA “SILENT SPRING” </a:t>
            </a:r>
            <a:r>
              <a:rPr lang="es-MX" sz="2800">
                <a:solidFill>
                  <a:srgbClr val="CC3300"/>
                </a:solidFill>
                <a:latin typeface="Arial Black" pitchFamily="34" charset="0"/>
              </a:rPr>
              <a:t>(PRIMAVERA SILENCIOSA). </a:t>
            </a:r>
            <a:r>
              <a:rPr lang="es-MX" sz="2800">
                <a:solidFill>
                  <a:srgbClr val="003366"/>
                </a:solidFill>
                <a:latin typeface="Arial Black" pitchFamily="34" charset="0"/>
              </a:rPr>
              <a:t>AUMENTÓ LA SOSPECHA  QUE EL DDT, AL INCORPORARSE A LA CADENA ALIMENTARIA Y CONCENTRARSE POR ÚLTIMO EN LOS ANIMALES SUPERIORES, PRODUCIA DAÑOS EN LA ESFERA REPRODUCTIVA.</a:t>
            </a:r>
          </a:p>
          <a:p>
            <a:pPr marL="609600" indent="-609600" algn="just">
              <a:buFont typeface="Wingdings" pitchFamily="2" charset="2"/>
              <a:buNone/>
            </a:pPr>
            <a:endParaRPr lang="es-MX" sz="2800">
              <a:solidFill>
                <a:srgbClr val="0033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7086600" cy="838200"/>
          </a:xfrm>
        </p:spPr>
        <p:txBody>
          <a:bodyPr/>
          <a:lstStyle/>
          <a:p>
            <a:r>
              <a:rPr lang="es-MX" b="1">
                <a:solidFill>
                  <a:schemeClr val="hlink"/>
                </a:solidFill>
              </a:rPr>
              <a:t>ORGANOCLORADOS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219200"/>
            <a:ext cx="7467600" cy="5257800"/>
          </a:xfrm>
        </p:spPr>
        <p:txBody>
          <a:bodyPr/>
          <a:lstStyle/>
          <a:p>
            <a:r>
              <a:rPr lang="es-MX" sz="2800" b="1">
                <a:solidFill>
                  <a:srgbClr val="FF0000"/>
                </a:solidFill>
              </a:rPr>
              <a:t>DDT.</a:t>
            </a:r>
            <a:r>
              <a:rPr lang="es-MX" sz="2000" b="1">
                <a:solidFill>
                  <a:srgbClr val="FF0000"/>
                </a:solidFill>
              </a:rPr>
              <a:t> </a:t>
            </a:r>
          </a:p>
          <a:p>
            <a:r>
              <a:rPr lang="es-MX" sz="2800" b="1">
                <a:solidFill>
                  <a:srgbClr val="FF0000"/>
                </a:solidFill>
              </a:rPr>
              <a:t>ACIÓN BIOCIDA :</a:t>
            </a:r>
            <a:r>
              <a:rPr lang="es-MX" sz="2000" b="1">
                <a:solidFill>
                  <a:srgbClr val="FF0000"/>
                </a:solidFill>
              </a:rPr>
              <a:t> INSECTICIDA.</a:t>
            </a:r>
          </a:p>
          <a:p>
            <a:r>
              <a:rPr lang="es-MX" sz="2800" b="1">
                <a:solidFill>
                  <a:srgbClr val="000066"/>
                </a:solidFill>
              </a:rPr>
              <a:t>CLASIFICACIÓN OMS:</a:t>
            </a:r>
            <a:r>
              <a:rPr lang="es-MX" sz="2800"/>
              <a:t> </a:t>
            </a:r>
            <a:r>
              <a:rPr lang="es-MX" sz="2000" b="1">
                <a:solidFill>
                  <a:srgbClr val="A50021"/>
                </a:solidFill>
              </a:rPr>
              <a:t>CLASE</a:t>
            </a:r>
            <a:r>
              <a:rPr lang="es-MX" sz="2800" b="1">
                <a:solidFill>
                  <a:srgbClr val="A50021"/>
                </a:solidFill>
              </a:rPr>
              <a:t> </a:t>
            </a:r>
            <a:r>
              <a:rPr lang="es-MX" sz="2000" b="1">
                <a:solidFill>
                  <a:srgbClr val="A50021"/>
                </a:solidFill>
              </a:rPr>
              <a:t>II. MODERADAMENTE PELIGROSO.</a:t>
            </a:r>
          </a:p>
          <a:p>
            <a:r>
              <a:rPr lang="es-MX" sz="2800" b="1">
                <a:solidFill>
                  <a:srgbClr val="000066"/>
                </a:solidFill>
              </a:rPr>
              <a:t>LÍMITES DE EXPOSICIÓN:</a:t>
            </a:r>
            <a:r>
              <a:rPr lang="es-MX" sz="2800"/>
              <a:t> </a:t>
            </a:r>
          </a:p>
          <a:p>
            <a:r>
              <a:rPr lang="es-MX" sz="2000" b="1">
                <a:solidFill>
                  <a:srgbClr val="A50021"/>
                </a:solidFill>
              </a:rPr>
              <a:t>TLV: 1 mg/m</a:t>
            </a:r>
            <a:r>
              <a:rPr lang="es-MX" sz="2000" b="1" baseline="30000">
                <a:solidFill>
                  <a:srgbClr val="A50021"/>
                </a:solidFill>
              </a:rPr>
              <a:t>3. </a:t>
            </a:r>
            <a:r>
              <a:rPr lang="es-MX" sz="2000" b="1">
                <a:solidFill>
                  <a:srgbClr val="A50021"/>
                </a:solidFill>
              </a:rPr>
              <a:t> ADI: 0,02 mg/kg.</a:t>
            </a:r>
            <a:endParaRPr lang="es-MX" sz="2000" b="1">
              <a:solidFill>
                <a:srgbClr val="FF0000"/>
              </a:solidFill>
            </a:endParaRPr>
          </a:p>
          <a:p>
            <a:r>
              <a:rPr lang="es-MX" sz="2800" b="1">
                <a:solidFill>
                  <a:srgbClr val="FF0000"/>
                </a:solidFill>
              </a:rPr>
              <a:t>ACCIÓN TOXICA:</a:t>
            </a:r>
          </a:p>
          <a:p>
            <a:r>
              <a:rPr lang="es-MX" sz="2000" b="1">
                <a:solidFill>
                  <a:srgbClr val="A50021"/>
                </a:solidFill>
              </a:rPr>
              <a:t>AUMENTA LA ACTIVIDAD DE LA FOSFATASA Y ALDOLASA ALCALINA.</a:t>
            </a:r>
          </a:p>
          <a:p>
            <a:r>
              <a:rPr lang="es-MX" sz="2000" b="1">
                <a:solidFill>
                  <a:srgbClr val="A50021"/>
                </a:solidFill>
              </a:rPr>
              <a:t>INTERFIERE SINTESIS DE PROTEINAS Y LÍPIDOS Y LAS FUNCIONES DE DETOXIFICACIÓN Y EXCRESIÓN HEPÁTICA. INDUCE LA PRODUCCIÓN ENZIMATICA MICROSOMAL.</a:t>
            </a:r>
          </a:p>
          <a:p>
            <a:r>
              <a:rPr lang="es-MX" sz="2000" b="1">
                <a:solidFill>
                  <a:srgbClr val="A50021"/>
                </a:solidFill>
              </a:rPr>
              <a:t>PERSISTENTE EN EL SUELO.</a:t>
            </a:r>
            <a:r>
              <a:rPr lang="es-MX" sz="2000" b="1">
                <a:solidFill>
                  <a:srgbClr val="CC6600"/>
                </a:solidFill>
              </a:rPr>
              <a:t> </a:t>
            </a:r>
            <a:r>
              <a:rPr lang="es-MX" sz="2000" b="1">
                <a:solidFill>
                  <a:srgbClr val="FF0000"/>
                </a:solidFill>
              </a:rPr>
              <a:t>PROHIBIDO EN PANAMÁ.</a:t>
            </a:r>
          </a:p>
          <a:p>
            <a:endParaRPr lang="es-E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algn="ctr"/>
            <a:r>
              <a:rPr lang="es-MX" b="1">
                <a:solidFill>
                  <a:srgbClr val="FFFF00"/>
                </a:solidFill>
              </a:rPr>
              <a:t>ORGANOCLORADOS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79248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MX" sz="2800" b="1">
                <a:solidFill>
                  <a:schemeClr val="bg1"/>
                </a:solidFill>
              </a:rPr>
              <a:t>ALDRIN.</a:t>
            </a:r>
            <a:r>
              <a:rPr lang="es-MX" sz="2000" b="1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s-MX" sz="2800" b="1">
                <a:solidFill>
                  <a:srgbClr val="FF0000"/>
                </a:solidFill>
              </a:rPr>
              <a:t>ACIÓN BIOCIDA :</a:t>
            </a:r>
            <a:r>
              <a:rPr lang="es-MX" sz="2000" b="1">
                <a:solidFill>
                  <a:srgbClr val="FF0000"/>
                </a:solidFill>
              </a:rPr>
              <a:t> INSECTICIDA.</a:t>
            </a:r>
          </a:p>
          <a:p>
            <a:pPr>
              <a:lnSpc>
                <a:spcPct val="90000"/>
              </a:lnSpc>
            </a:pPr>
            <a:r>
              <a:rPr lang="es-MX" sz="2800" b="1">
                <a:solidFill>
                  <a:srgbClr val="000066"/>
                </a:solidFill>
              </a:rPr>
              <a:t>CLASIFICACIÓN OMS:</a:t>
            </a:r>
            <a:r>
              <a:rPr lang="es-MX" sz="2800"/>
              <a:t> </a:t>
            </a:r>
            <a:r>
              <a:rPr lang="es-MX" sz="2000" b="1">
                <a:solidFill>
                  <a:srgbClr val="A50021"/>
                </a:solidFill>
              </a:rPr>
              <a:t>CLASE</a:t>
            </a:r>
            <a:r>
              <a:rPr lang="es-MX" sz="2800" b="1">
                <a:solidFill>
                  <a:srgbClr val="A50021"/>
                </a:solidFill>
              </a:rPr>
              <a:t> </a:t>
            </a:r>
            <a:r>
              <a:rPr lang="es-MX" sz="2000" b="1">
                <a:solidFill>
                  <a:srgbClr val="A50021"/>
                </a:solidFill>
              </a:rPr>
              <a:t>Ib. ALTAMENTE PELIGROSO.</a:t>
            </a:r>
          </a:p>
          <a:p>
            <a:pPr>
              <a:lnSpc>
                <a:spcPct val="90000"/>
              </a:lnSpc>
            </a:pPr>
            <a:r>
              <a:rPr lang="es-MX" sz="2800" b="1">
                <a:solidFill>
                  <a:srgbClr val="000066"/>
                </a:solidFill>
              </a:rPr>
              <a:t>LÍMITES DE EXPOSICIÓN:</a:t>
            </a:r>
            <a:r>
              <a:rPr lang="es-MX" sz="2800"/>
              <a:t> </a:t>
            </a:r>
          </a:p>
          <a:p>
            <a:pPr>
              <a:lnSpc>
                <a:spcPct val="90000"/>
              </a:lnSpc>
            </a:pPr>
            <a:r>
              <a:rPr lang="es-MX" sz="2000" b="1">
                <a:solidFill>
                  <a:srgbClr val="A50021"/>
                </a:solidFill>
              </a:rPr>
              <a:t>TLV: 0,25 mg/m</a:t>
            </a:r>
            <a:r>
              <a:rPr lang="es-MX" sz="2000" b="1" baseline="30000">
                <a:solidFill>
                  <a:srgbClr val="A50021"/>
                </a:solidFill>
              </a:rPr>
              <a:t>3. </a:t>
            </a:r>
            <a:r>
              <a:rPr lang="es-MX" sz="2000" b="1">
                <a:solidFill>
                  <a:srgbClr val="A50021"/>
                </a:solidFill>
              </a:rPr>
              <a:t> ADI: 0,0001 mg/kg. BEI: ND.</a:t>
            </a:r>
            <a:endParaRPr lang="es-MX" sz="2000" b="1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s-MX" sz="2800" b="1">
                <a:solidFill>
                  <a:srgbClr val="FF0000"/>
                </a:solidFill>
              </a:rPr>
              <a:t>ACCIÓN TOXICAY SINTOMAS:</a:t>
            </a:r>
          </a:p>
          <a:p>
            <a:pPr>
              <a:lnSpc>
                <a:spcPct val="90000"/>
              </a:lnSpc>
            </a:pPr>
            <a:r>
              <a:rPr lang="es-MX" sz="2000" b="1">
                <a:solidFill>
                  <a:srgbClr val="A50021"/>
                </a:solidFill>
              </a:rPr>
              <a:t>AUMENTA LA ACTIVIDAD DE LA FOSFATASA Y ALDOLASA ALCALINA.</a:t>
            </a:r>
          </a:p>
          <a:p>
            <a:pPr>
              <a:lnSpc>
                <a:spcPct val="90000"/>
              </a:lnSpc>
            </a:pPr>
            <a:r>
              <a:rPr lang="es-MX" sz="2000" b="1">
                <a:solidFill>
                  <a:srgbClr val="A50021"/>
                </a:solidFill>
              </a:rPr>
              <a:t>INTERFIERE SINTESIS DE PROTEINAS Y LÍPIDOS Y LAS FUNCIOES DE DETOXIFICACIÓN Y EXCRESIÓN HEPÁTICA. INDUCE LA PRODUCCIÓN ENZIMATICA MICROSOMAL. </a:t>
            </a:r>
            <a:r>
              <a:rPr lang="es-MX" sz="2000" b="1">
                <a:solidFill>
                  <a:srgbClr val="000099"/>
                </a:solidFill>
              </a:rPr>
              <a:t>NAÚSEAS, ´VOMITOS, DIARREA, DOLOR ABDOMINAL, CEFALEA, MAREOS, ATAXIA, PARESTESIA, HIPETERMIA, </a:t>
            </a:r>
          </a:p>
          <a:p>
            <a:pPr>
              <a:lnSpc>
                <a:spcPct val="90000"/>
              </a:lnSpc>
            </a:pPr>
            <a:r>
              <a:rPr lang="es-MX" sz="2000" b="1">
                <a:solidFill>
                  <a:srgbClr val="000099"/>
                </a:solidFill>
              </a:rPr>
              <a:t> TEMBLORES, MUSCULARES, CONVULSIONES, APNEA COMA, MUERTE. PERSISTENTE EN EL SUELO.</a:t>
            </a:r>
            <a:r>
              <a:rPr lang="es-MX" sz="2000" b="1">
                <a:solidFill>
                  <a:srgbClr val="CC6600"/>
                </a:solidFill>
              </a:rPr>
              <a:t> </a:t>
            </a:r>
            <a:r>
              <a:rPr lang="es-MX" sz="2000" b="1">
                <a:solidFill>
                  <a:srgbClr val="FF0000"/>
                </a:solidFill>
              </a:rPr>
              <a:t>PROHIBIDO EN PANAMÁ 1987.</a:t>
            </a:r>
          </a:p>
          <a:p>
            <a:pPr>
              <a:lnSpc>
                <a:spcPct val="90000"/>
              </a:lnSpc>
            </a:pPr>
            <a:r>
              <a:rPr lang="es-MX" sz="2000" b="1">
                <a:solidFill>
                  <a:srgbClr val="993300"/>
                </a:solidFill>
              </a:rPr>
              <a:t>EN EL SUELO Y AGUA Y EN EL ORGANISMO</a:t>
            </a:r>
            <a:r>
              <a:rPr lang="es-MX" sz="2000" b="1">
                <a:solidFill>
                  <a:srgbClr val="FF0000"/>
                </a:solidFill>
              </a:rPr>
              <a:t> EL ALDRIN SUFRE DE EPOXIDACIÓN A DIELDRIN “MÁS ESTABLE Y PERSISTENTE EN EL AMBIENTE (POR AÑOS EN CONCENTRACIONES ENTRE 0,1 Y 1 mg/kg.)</a:t>
            </a:r>
          </a:p>
          <a:p>
            <a:pPr>
              <a:lnSpc>
                <a:spcPct val="90000"/>
              </a:lnSpc>
            </a:pPr>
            <a:endParaRPr lang="es-E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304800"/>
          </a:xfrm>
        </p:spPr>
        <p:txBody>
          <a:bodyPr/>
          <a:lstStyle/>
          <a:p>
            <a:pPr algn="ctr"/>
            <a:r>
              <a:rPr lang="es-MX" b="1">
                <a:solidFill>
                  <a:srgbClr val="FFFF00"/>
                </a:solidFill>
              </a:rPr>
              <a:t>ORGANOCLORADOS</a:t>
            </a:r>
          </a:p>
        </p:txBody>
      </p:sp>
      <p:sp>
        <p:nvSpPr>
          <p:cNvPr id="768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0600" y="685800"/>
            <a:ext cx="79248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MX" sz="2800" b="1">
                <a:solidFill>
                  <a:schemeClr val="bg1"/>
                </a:solidFill>
              </a:rPr>
              <a:t>CLORDANO.</a:t>
            </a:r>
            <a:r>
              <a:rPr lang="es-MX" sz="2000" b="1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s-MX" sz="2800" b="1">
                <a:solidFill>
                  <a:schemeClr val="bg1"/>
                </a:solidFill>
              </a:rPr>
              <a:t>ACIÓN BIOCIDA :</a:t>
            </a:r>
            <a:r>
              <a:rPr lang="es-MX" sz="2000" b="1">
                <a:solidFill>
                  <a:schemeClr val="bg1"/>
                </a:solidFill>
              </a:rPr>
              <a:t> INSECTICIDA.</a:t>
            </a:r>
          </a:p>
          <a:p>
            <a:pPr>
              <a:lnSpc>
                <a:spcPct val="90000"/>
              </a:lnSpc>
            </a:pPr>
            <a:r>
              <a:rPr lang="es-MX" sz="2400" b="1">
                <a:solidFill>
                  <a:srgbClr val="000066"/>
                </a:solidFill>
              </a:rPr>
              <a:t>CLASIFICACIÓN OMS:</a:t>
            </a:r>
            <a:r>
              <a:rPr lang="es-MX" sz="2800"/>
              <a:t> </a:t>
            </a:r>
            <a:r>
              <a:rPr lang="es-MX" sz="2000" b="1">
                <a:solidFill>
                  <a:srgbClr val="A50021"/>
                </a:solidFill>
              </a:rPr>
              <a:t>CLASE II. MODERADAMENTE PELIGROSO.</a:t>
            </a:r>
          </a:p>
          <a:p>
            <a:pPr>
              <a:lnSpc>
                <a:spcPct val="90000"/>
              </a:lnSpc>
            </a:pPr>
            <a:r>
              <a:rPr lang="es-MX" sz="2400" b="1">
                <a:solidFill>
                  <a:srgbClr val="000066"/>
                </a:solidFill>
              </a:rPr>
              <a:t>LÍMITES DE EXPOSICIÓN:</a:t>
            </a:r>
            <a:r>
              <a:rPr lang="es-MX" sz="2800"/>
              <a:t> </a:t>
            </a:r>
          </a:p>
          <a:p>
            <a:pPr>
              <a:lnSpc>
                <a:spcPct val="90000"/>
              </a:lnSpc>
            </a:pPr>
            <a:r>
              <a:rPr lang="es-MX" sz="2000" b="1">
                <a:solidFill>
                  <a:srgbClr val="A50021"/>
                </a:solidFill>
              </a:rPr>
              <a:t>TLV: 0,5 mg/m</a:t>
            </a:r>
            <a:r>
              <a:rPr lang="es-MX" sz="2000" b="1" baseline="30000">
                <a:solidFill>
                  <a:srgbClr val="A50021"/>
                </a:solidFill>
              </a:rPr>
              <a:t>3. </a:t>
            </a:r>
            <a:r>
              <a:rPr lang="es-MX" sz="2000" b="1">
                <a:solidFill>
                  <a:srgbClr val="A50021"/>
                </a:solidFill>
              </a:rPr>
              <a:t>ADI: 0,0005 mg/kg. </a:t>
            </a:r>
            <a:r>
              <a:rPr lang="es-MX" sz="2000" b="1" baseline="30000">
                <a:solidFill>
                  <a:srgbClr val="A50021"/>
                </a:solidFill>
              </a:rPr>
              <a:t>(</a:t>
            </a:r>
            <a:r>
              <a:rPr lang="es-MX" sz="2000" b="1">
                <a:solidFill>
                  <a:srgbClr val="A50021"/>
                </a:solidFill>
              </a:rPr>
              <a:t>24 H) BEI: ND.</a:t>
            </a:r>
            <a:endParaRPr lang="es-MX" sz="2000" b="1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s-MX" sz="2400" b="1">
                <a:solidFill>
                  <a:srgbClr val="FF0000"/>
                </a:solidFill>
              </a:rPr>
              <a:t>ACCIÓN TOXICAY SINTOMAS:</a:t>
            </a:r>
          </a:p>
          <a:p>
            <a:pPr>
              <a:lnSpc>
                <a:spcPct val="90000"/>
              </a:lnSpc>
            </a:pPr>
            <a:r>
              <a:rPr lang="es-MX" sz="2000" b="1">
                <a:solidFill>
                  <a:srgbClr val="A50021"/>
                </a:solidFill>
              </a:rPr>
              <a:t>AUMENTA LA ACTIVIDAD DE LA FOSFATASA Y ALDOLASA ALCALINA.</a:t>
            </a:r>
          </a:p>
          <a:p>
            <a:pPr>
              <a:lnSpc>
                <a:spcPct val="90000"/>
              </a:lnSpc>
            </a:pPr>
            <a:r>
              <a:rPr lang="es-MX" sz="2000" b="1">
                <a:solidFill>
                  <a:srgbClr val="A50021"/>
                </a:solidFill>
              </a:rPr>
              <a:t>INTERFIERE SINTESIS DE PROTEINAS Y LÍPIDOS Y LAS FUNCIOES DE DETOXIFICACIÓN Y EXCRESIÓN HEPÁTICA. INDUCE LA PRODUCCIÓN ENZIMATICA MICROSOMAL. </a:t>
            </a:r>
            <a:r>
              <a:rPr lang="es-MX" sz="2000" b="1">
                <a:solidFill>
                  <a:srgbClr val="000099"/>
                </a:solidFill>
              </a:rPr>
              <a:t>NAÚSEAS, ´VOMITOS, DIARREA, DOLOR ABDOMINAL, CEFALEA, MAREOS, ATAXIA, PARESTESIA, HIPETERMIA,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MX" sz="2000" b="1">
                <a:solidFill>
                  <a:srgbClr val="000099"/>
                </a:solidFill>
              </a:rPr>
              <a:t>	TEMBLORES, MUSCULARES, CONVULSIONES. PERSISTENTE EN EL SUELO.</a:t>
            </a:r>
            <a:r>
              <a:rPr lang="es-MX" sz="2000" b="1">
                <a:solidFill>
                  <a:srgbClr val="CC6600"/>
                </a:solidFill>
              </a:rPr>
              <a:t> NEUROTOXICIDAD: POSITIVA MUTAGENOCIDAD. </a:t>
            </a:r>
          </a:p>
          <a:p>
            <a:pPr>
              <a:lnSpc>
                <a:spcPct val="90000"/>
              </a:lnSpc>
            </a:pPr>
            <a:r>
              <a:rPr lang="es-MX" sz="2000" b="1">
                <a:solidFill>
                  <a:srgbClr val="003300"/>
                </a:solidFill>
              </a:rPr>
              <a:t>TÓXICO PARA EL SISTEMA HEMATOPOYETICO E HIGADO. CARCINOMA HEPATOCELULAR EN ANIMALES DE EXPERIMENTACIÓN. PRODUCE HEMORRAGIAS NASALES Y OCULARES, ANEMIA APLÁSTICA, Y LEUCEMIA AGUDA. </a:t>
            </a:r>
          </a:p>
          <a:p>
            <a:pPr>
              <a:lnSpc>
                <a:spcPct val="90000"/>
              </a:lnSpc>
            </a:pPr>
            <a:r>
              <a:rPr lang="es-MX" sz="2000" b="1">
                <a:solidFill>
                  <a:srgbClr val="003300"/>
                </a:solidFill>
              </a:rPr>
              <a:t>PROHIBIDO EN PANAMÁ,1992.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algn="ctr"/>
            <a:r>
              <a:rPr lang="es-MX" b="1">
                <a:solidFill>
                  <a:srgbClr val="FFFF00"/>
                </a:solidFill>
              </a:rPr>
              <a:t>ORGANOCLORADOS</a:t>
            </a:r>
          </a:p>
        </p:txBody>
      </p:sp>
      <p:sp>
        <p:nvSpPr>
          <p:cNvPr id="72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467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MX" b="1">
                <a:solidFill>
                  <a:srgbClr val="FF0000"/>
                </a:solidFill>
              </a:rPr>
              <a:t>DECLORANE. MIREX.</a:t>
            </a:r>
            <a:r>
              <a:rPr lang="es-MX" sz="2400" b="1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s-MX" b="1">
                <a:solidFill>
                  <a:srgbClr val="FF0000"/>
                </a:solidFill>
              </a:rPr>
              <a:t>ACIÓN BIOCIDA :</a:t>
            </a:r>
            <a:r>
              <a:rPr lang="es-MX" sz="2400" b="1">
                <a:solidFill>
                  <a:srgbClr val="FF0000"/>
                </a:solidFill>
              </a:rPr>
              <a:t> INSECTICIDA.</a:t>
            </a:r>
          </a:p>
          <a:p>
            <a:pPr>
              <a:lnSpc>
                <a:spcPct val="90000"/>
              </a:lnSpc>
            </a:pPr>
            <a:r>
              <a:rPr lang="es-MX" b="1">
                <a:solidFill>
                  <a:srgbClr val="000066"/>
                </a:solidFill>
              </a:rPr>
              <a:t>CLASIFICACIÓN OMS:</a:t>
            </a:r>
            <a:r>
              <a:rPr lang="es-MX"/>
              <a:t>  </a:t>
            </a:r>
            <a:r>
              <a:rPr lang="es-MX" sz="2400" b="1">
                <a:solidFill>
                  <a:srgbClr val="A50021"/>
                </a:solidFill>
              </a:rPr>
              <a:t>GRUPO VI.</a:t>
            </a:r>
          </a:p>
          <a:p>
            <a:pPr>
              <a:lnSpc>
                <a:spcPct val="90000"/>
              </a:lnSpc>
            </a:pPr>
            <a:r>
              <a:rPr lang="es-MX" b="1">
                <a:solidFill>
                  <a:srgbClr val="000066"/>
                </a:solidFill>
              </a:rPr>
              <a:t>LÍMITES DE EXPOSICIÓN:</a:t>
            </a:r>
            <a:r>
              <a:rPr lang="es-MX"/>
              <a:t> </a:t>
            </a:r>
          </a:p>
          <a:p>
            <a:pPr>
              <a:lnSpc>
                <a:spcPct val="90000"/>
              </a:lnSpc>
            </a:pPr>
            <a:r>
              <a:rPr lang="es-MX" sz="2400" b="1">
                <a:solidFill>
                  <a:srgbClr val="A50021"/>
                </a:solidFill>
              </a:rPr>
              <a:t>TLV: ND ADI: ND. BEI: ND.</a:t>
            </a:r>
            <a:endParaRPr lang="es-MX" sz="2400" b="1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s-MX" b="1">
                <a:solidFill>
                  <a:srgbClr val="FF0000"/>
                </a:solidFill>
              </a:rPr>
              <a:t>ACCIÓN TOXICA:</a:t>
            </a:r>
          </a:p>
          <a:p>
            <a:pPr>
              <a:lnSpc>
                <a:spcPct val="90000"/>
              </a:lnSpc>
            </a:pPr>
            <a:r>
              <a:rPr lang="es-MX" sz="2400" b="1">
                <a:solidFill>
                  <a:srgbClr val="A50021"/>
                </a:solidFill>
              </a:rPr>
              <a:t>PERSISTENTE EN EL SUELO.</a:t>
            </a:r>
            <a:r>
              <a:rPr lang="es-MX" sz="2400" b="1">
                <a:solidFill>
                  <a:srgbClr val="CC6600"/>
                </a:solidFill>
              </a:rPr>
              <a:t> </a:t>
            </a:r>
            <a:r>
              <a:rPr lang="es-MX" sz="2400" b="1">
                <a:solidFill>
                  <a:srgbClr val="FF0000"/>
                </a:solidFill>
              </a:rPr>
              <a:t>RESTRINGIDO EN PANAMÁ 1992. USO EXCLUSIVO PARA CONTROL DE HORMIGAS DESFOLIADORAS: ARRIERAS.</a:t>
            </a:r>
          </a:p>
          <a:p>
            <a:pPr>
              <a:lnSpc>
                <a:spcPct val="90000"/>
              </a:lnSpc>
            </a:pPr>
            <a:r>
              <a:rPr lang="es-MX" sz="2400" b="1">
                <a:solidFill>
                  <a:srgbClr val="FF0000"/>
                </a:solidFill>
              </a:rPr>
              <a:t>SUSTANCIA BIOACUMULATIVA.</a:t>
            </a:r>
          </a:p>
          <a:p>
            <a:pPr>
              <a:lnSpc>
                <a:spcPct val="90000"/>
              </a:lnSpc>
            </a:pPr>
            <a:endParaRPr lang="es-E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3600" b="1">
                <a:solidFill>
                  <a:srgbClr val="FFFF00"/>
                </a:solidFill>
              </a:rPr>
              <a:t>ORGANOCLORADOS</a:t>
            </a:r>
            <a:r>
              <a:rPr lang="es-MX" sz="3600" b="1">
                <a:solidFill>
                  <a:srgbClr val="00CC99"/>
                </a:solidFill>
              </a:rPr>
              <a:t/>
            </a:r>
            <a:br>
              <a:rPr lang="es-MX" sz="3600" b="1">
                <a:solidFill>
                  <a:srgbClr val="00CC99"/>
                </a:solidFill>
              </a:rPr>
            </a:br>
            <a:endParaRPr lang="es-MX" sz="3600" b="1">
              <a:solidFill>
                <a:srgbClr val="00CC99"/>
              </a:solidFill>
            </a:endParaRPr>
          </a:p>
        </p:txBody>
      </p:sp>
      <p:sp>
        <p:nvSpPr>
          <p:cNvPr id="716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s-MX" sz="2400" b="1">
                <a:solidFill>
                  <a:srgbClr val="FF0000"/>
                </a:solidFill>
              </a:rPr>
              <a:t>BIBLIOGRAFIA.</a:t>
            </a: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s-MX" sz="1800" b="1">
                <a:solidFill>
                  <a:srgbClr val="FF0000"/>
                </a:solidFill>
              </a:rPr>
              <a:t>DIAGNÓSTICO, TRATAMIENTO Y PREVENCIÓN DE INTOXICACIONES AGUDAS CAUSADAS POR PLAGUICIDAS. </a:t>
            </a:r>
            <a:r>
              <a:rPr lang="es-MX" sz="1800" b="1">
                <a:solidFill>
                  <a:srgbClr val="000099"/>
                </a:solidFill>
              </a:rPr>
              <a:t>CURSO A DISTANCIA. 3° EDICIÓN.</a:t>
            </a:r>
            <a:r>
              <a:rPr lang="es-MX" sz="2400" b="1">
                <a:solidFill>
                  <a:srgbClr val="FF0000"/>
                </a:solidFill>
              </a:rPr>
              <a:t> </a:t>
            </a:r>
            <a:r>
              <a:rPr lang="es-MX" sz="1800" b="1">
                <a:solidFill>
                  <a:srgbClr val="FF0000"/>
                </a:solidFill>
              </a:rPr>
              <a:t>2001</a:t>
            </a:r>
            <a:r>
              <a:rPr lang="es-MX" sz="2400" b="1">
                <a:solidFill>
                  <a:srgbClr val="FF0000"/>
                </a:solidFill>
              </a:rPr>
              <a:t>.</a:t>
            </a: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s-MX" sz="1800" b="1">
                <a:solidFill>
                  <a:srgbClr val="FF0000"/>
                </a:solidFill>
              </a:rPr>
              <a:t>DIAGNÓSTICO Y TRATAMIENTO DE LOS ENVENAMIENTOS POR PLAGUICIDAS. </a:t>
            </a:r>
            <a:r>
              <a:rPr lang="es-MX" sz="1800" b="1">
                <a:solidFill>
                  <a:srgbClr val="000099"/>
                </a:solidFill>
              </a:rPr>
              <a:t>EPA-OPS. 4° EDICIÓN</a:t>
            </a:r>
            <a:r>
              <a:rPr lang="es-MX" sz="1800" b="1">
                <a:solidFill>
                  <a:srgbClr val="FF0000"/>
                </a:solidFill>
              </a:rPr>
              <a:t>. 1989.</a:t>
            </a: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s-MX" sz="1800" b="1">
                <a:solidFill>
                  <a:srgbClr val="FF0000"/>
                </a:solidFill>
              </a:rPr>
              <a:t>ENFERMEDADES PROFESIONALES. GUÍAS PARA SU DIAGNÓSTICO. </a:t>
            </a:r>
            <a:r>
              <a:rPr lang="es-MX" sz="1800" b="1">
                <a:solidFill>
                  <a:srgbClr val="0033CC"/>
                </a:solidFill>
              </a:rPr>
              <a:t>OPS  3° IMPRESIÓN</a:t>
            </a:r>
            <a:r>
              <a:rPr lang="es-MX" sz="1800" b="1">
                <a:solidFill>
                  <a:srgbClr val="FF0000"/>
                </a:solidFill>
              </a:rPr>
              <a:t>. 1999</a:t>
            </a: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s-MX" sz="1800" b="1">
                <a:solidFill>
                  <a:srgbClr val="FF0000"/>
                </a:solidFill>
              </a:rPr>
              <a:t>ENCICLOPEDIA ENCARTA 2000.</a:t>
            </a: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s-MX" sz="1800" b="1">
                <a:solidFill>
                  <a:srgbClr val="FF0000"/>
                </a:solidFill>
              </a:rPr>
              <a:t>MANUAL DE PLAGUICIDAS. </a:t>
            </a:r>
            <a:r>
              <a:rPr lang="es-MX" sz="1800" b="1">
                <a:solidFill>
                  <a:srgbClr val="000099"/>
                </a:solidFill>
              </a:rPr>
              <a:t>GUÍA PARA AMERICA CENTRAL OPS. </a:t>
            </a:r>
            <a:r>
              <a:rPr lang="es-MX" sz="1800" b="1">
                <a:solidFill>
                  <a:srgbClr val="FF0066"/>
                </a:solidFill>
              </a:rPr>
              <a:t>1999.</a:t>
            </a: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s-MX" sz="1800" b="1">
                <a:solidFill>
                  <a:srgbClr val="FF0000"/>
                </a:solidFill>
              </a:rPr>
              <a:t>SINTOMATOLOGÍA Y TERAPIA DE INTOXICACIONES CON PLAGUICIDAS.. DIRECCIÓN DE SANIDAD VEGETAL . MINISTERIO DE AGRICULTURA Y GANADERÍA. COSTA RICA. 1983.  </a:t>
            </a:r>
            <a:endParaRPr lang="es-ES" sz="1800" b="1">
              <a:solidFill>
                <a:srgbClr val="FF0000"/>
              </a:solidFill>
            </a:endParaRPr>
          </a:p>
          <a:p>
            <a:pPr marL="609600" indent="-609600"/>
            <a:endParaRPr lang="es-ES" sz="1800"/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828800" y="2209800"/>
            <a:ext cx="3505200" cy="9461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l"/>
            <a:r>
              <a:rPr lang="es-ES_tradnl">
                <a:solidFill>
                  <a:srgbClr val="00CC99"/>
                </a:solidFill>
              </a:rPr>
              <a:t>DERIVADOS</a:t>
            </a:r>
          </a:p>
          <a:p>
            <a:pPr algn="l"/>
            <a:r>
              <a:rPr lang="es-ES_tradnl">
                <a:solidFill>
                  <a:srgbClr val="00CC99"/>
                </a:solidFill>
              </a:rPr>
              <a:t>CICLODIÉNICOS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6400800" y="5486400"/>
            <a:ext cx="1547813" cy="5191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l"/>
            <a:r>
              <a:rPr lang="es-ES_tradnl">
                <a:solidFill>
                  <a:srgbClr val="00CCFF"/>
                </a:solidFill>
              </a:rPr>
              <a:t>ENDRÍN</a:t>
            </a:r>
          </a:p>
        </p:txBody>
      </p:sp>
      <p:pic>
        <p:nvPicPr>
          <p:cNvPr id="47108" name="Picture 4" descr="K:\GONZALEZ\UNIT8C.PC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81400" y="3276600"/>
            <a:ext cx="4343400" cy="201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1295400" y="354013"/>
            <a:ext cx="6545263" cy="9461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tx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l"/>
            <a:r>
              <a:rPr lang="es-ES_tradnl">
                <a:solidFill>
                  <a:srgbClr val="E8F222"/>
                </a:solidFill>
              </a:rPr>
              <a:t>FÓRMULAS QUÍMICAS DE ALGUNOS</a:t>
            </a:r>
          </a:p>
          <a:p>
            <a:pPr algn="l"/>
            <a:r>
              <a:rPr lang="es-ES_tradnl">
                <a:solidFill>
                  <a:srgbClr val="E8F222"/>
                </a:solidFill>
              </a:rPr>
              <a:t>INSECTICIDAS ORGANOCLORADOS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nimBg="1" autoUpdateAnimBg="0"/>
      <p:bldP spid="47107" grpId="0" animBg="1" autoUpdateAnimBg="0"/>
      <p:bldP spid="47109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8153400" cy="1066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tx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l"/>
            <a:r>
              <a:rPr lang="es-ES_tradnl" sz="3200">
                <a:solidFill>
                  <a:srgbClr val="E8F222"/>
                </a:solidFill>
              </a:rPr>
              <a:t>FÓRMULAS QUÍMICAS DE ALGUNOS</a:t>
            </a:r>
          </a:p>
          <a:p>
            <a:pPr algn="l"/>
            <a:r>
              <a:rPr lang="es-ES_tradnl" sz="3200">
                <a:solidFill>
                  <a:srgbClr val="E8F222"/>
                </a:solidFill>
              </a:rPr>
              <a:t>INSECTICIDAS ORGANOCLORADOS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066800" y="2133600"/>
            <a:ext cx="2713038" cy="9461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l"/>
            <a:r>
              <a:rPr lang="es-ES_tradnl">
                <a:solidFill>
                  <a:srgbClr val="00CC99"/>
                </a:solidFill>
              </a:rPr>
              <a:t> DERIVADOS</a:t>
            </a:r>
          </a:p>
          <a:p>
            <a:pPr algn="l"/>
            <a:r>
              <a:rPr lang="es-ES_tradnl">
                <a:solidFill>
                  <a:srgbClr val="00CC99"/>
                </a:solidFill>
              </a:rPr>
              <a:t> AROMÁTICOS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143000" y="4495800"/>
            <a:ext cx="2590800" cy="9461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l"/>
            <a:r>
              <a:rPr lang="es-ES_tradnl">
                <a:solidFill>
                  <a:srgbClr val="00CC99"/>
                </a:solidFill>
              </a:rPr>
              <a:t>DERIVADOS</a:t>
            </a:r>
          </a:p>
          <a:p>
            <a:pPr algn="l"/>
            <a:r>
              <a:rPr lang="es-ES_tradnl">
                <a:solidFill>
                  <a:srgbClr val="00CC99"/>
                </a:solidFill>
              </a:rPr>
              <a:t>ALICÍCLICOS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6248400" y="3581400"/>
            <a:ext cx="915988" cy="5191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l"/>
            <a:r>
              <a:rPr lang="es-ES_tradnl">
                <a:solidFill>
                  <a:srgbClr val="00CCFF"/>
                </a:solidFill>
              </a:rPr>
              <a:t>DDT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5943600" y="6096000"/>
            <a:ext cx="1804988" cy="5191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l"/>
            <a:r>
              <a:rPr lang="es-ES_tradnl">
                <a:solidFill>
                  <a:srgbClr val="00CCFF"/>
                </a:solidFill>
              </a:rPr>
              <a:t>LINDANO</a:t>
            </a:r>
          </a:p>
        </p:txBody>
      </p:sp>
      <p:pic>
        <p:nvPicPr>
          <p:cNvPr id="7178" name="Picture 10" descr="K:\GONZALEZ\UNIT8A.PC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905000"/>
            <a:ext cx="3962400" cy="144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9" name="Picture 11" descr="K:\GONZALEZ\UNIT8B.PC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91000" y="4343400"/>
            <a:ext cx="38862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 autoUpdateAnimBg="0"/>
      <p:bldP spid="7171" grpId="0" animBg="1" autoUpdateAnimBg="0"/>
      <p:bldP spid="7172" grpId="0" animBg="1" autoUpdateAnimBg="0"/>
      <p:bldP spid="7173" grpId="0" animBg="1" autoUpdateAnimBg="0"/>
      <p:bldP spid="7174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534400" cy="1066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r>
              <a:rPr lang="es-ES_tradnl" sz="3200">
                <a:solidFill>
                  <a:srgbClr val="E8F222"/>
                </a:solidFill>
              </a:rPr>
              <a:t>INSECTICIDAS ORGANOCLORADOS</a:t>
            </a:r>
          </a:p>
          <a:p>
            <a:r>
              <a:rPr lang="es-ES_tradnl" sz="3200">
                <a:solidFill>
                  <a:srgbClr val="E8F222"/>
                </a:solidFill>
              </a:rPr>
              <a:t>ALGUNOS NOMBRES COMERCIALES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209800" y="2514600"/>
            <a:ext cx="5143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>
                <a:solidFill>
                  <a:srgbClr val="000099"/>
                </a:solidFill>
              </a:rPr>
              <a:t>CLORDECONA o KEPONA(E)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209800" y="3200400"/>
            <a:ext cx="2001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>
                <a:solidFill>
                  <a:srgbClr val="000099"/>
                </a:solidFill>
              </a:rPr>
              <a:t>GAMEXÁN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209800" y="3886200"/>
            <a:ext cx="1804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>
                <a:solidFill>
                  <a:srgbClr val="000099"/>
                </a:solidFill>
              </a:rPr>
              <a:t>LINDANO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209800" y="4572000"/>
            <a:ext cx="3917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>
                <a:solidFill>
                  <a:srgbClr val="000099"/>
                </a:solidFill>
              </a:rPr>
              <a:t>KELTANO o DICOFOL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2209800" y="5257800"/>
            <a:ext cx="4689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>
                <a:solidFill>
                  <a:srgbClr val="000099"/>
                </a:solidFill>
              </a:rPr>
              <a:t>THIODÁN o ENDOSULFÁN</a:t>
            </a:r>
          </a:p>
        </p:txBody>
      </p:sp>
      <p:pic>
        <p:nvPicPr>
          <p:cNvPr id="9225" name="Picture 9" descr="C:\punt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146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C:\punt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004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7" name="Picture 11" descr="C:\punt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862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C:\punt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5720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9" name="Picture 13" descr="C:\punt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2578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 autoUpdateAnimBg="0"/>
      <p:bldP spid="9219" grpId="0" autoUpdateAnimBg="0"/>
      <p:bldP spid="9220" grpId="0" autoUpdateAnimBg="0"/>
      <p:bldP spid="9221" grpId="0" autoUpdateAnimBg="0"/>
      <p:bldP spid="9222" grpId="0" autoUpdateAnimBg="0"/>
      <p:bldP spid="922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219200" y="381000"/>
            <a:ext cx="7313613" cy="9461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l"/>
            <a:r>
              <a:rPr lang="es-ES_tradnl">
                <a:solidFill>
                  <a:srgbClr val="E8F222"/>
                </a:solidFill>
              </a:rPr>
              <a:t>CARACTERÍSTICAS GENERALES DE LOS</a:t>
            </a:r>
          </a:p>
          <a:p>
            <a:pPr algn="l"/>
            <a:r>
              <a:rPr lang="es-ES_tradnl">
                <a:solidFill>
                  <a:srgbClr val="E8F222"/>
                </a:solidFill>
              </a:rPr>
              <a:t>INSECTICIDAS ORGANOCLORADOS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219200" y="2057400"/>
            <a:ext cx="755015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>
                <a:solidFill>
                  <a:srgbClr val="000099"/>
                </a:solidFill>
              </a:rPr>
              <a:t>ESTRUCTURA QUÍMICA:</a:t>
            </a:r>
            <a:r>
              <a:rPr lang="es-ES_tradnl"/>
              <a:t>  </a:t>
            </a:r>
            <a:r>
              <a:rPr lang="es-ES_tradnl" sz="2400">
                <a:solidFill>
                  <a:srgbClr val="0033CC"/>
                </a:solidFill>
              </a:rPr>
              <a:t>HIDROCARBUROS </a:t>
            </a:r>
          </a:p>
          <a:p>
            <a:pPr algn="l"/>
            <a:r>
              <a:rPr lang="es-ES_tradnl" sz="2400">
                <a:solidFill>
                  <a:srgbClr val="0033CC"/>
                </a:solidFill>
              </a:rPr>
              <a:t>CLORADOS. PERTENECEN A DIVERSOS GRUPOS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066800" y="3048000"/>
            <a:ext cx="78914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s-ES_tradnl"/>
              <a:t>ESTABLES A LA LUZ SOLAR, LA HUMEDAD AIRE Y CALOR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590800" y="4114800"/>
            <a:ext cx="5715000" cy="519113"/>
          </a:xfrm>
          <a:prstGeom prst="rect">
            <a:avLst/>
          </a:prstGeom>
          <a:solidFill>
            <a:srgbClr val="F3212B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3212B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l"/>
            <a:r>
              <a:rPr lang="es-ES_tradnl">
                <a:solidFill>
                  <a:schemeClr val="bg1"/>
                </a:solidFill>
              </a:rPr>
              <a:t>PERSISTEN EN EL AMBIENTE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590800" y="5195888"/>
            <a:ext cx="5638800" cy="519112"/>
          </a:xfrm>
          <a:prstGeom prst="rect">
            <a:avLst/>
          </a:prstGeom>
          <a:solidFill>
            <a:srgbClr val="F3212B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3212B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l"/>
            <a:r>
              <a:rPr lang="es-ES_tradnl">
                <a:solidFill>
                  <a:schemeClr val="bg1"/>
                </a:solidFill>
              </a:rPr>
              <a:t>HAY BIOMAGNIFICACIÓN</a:t>
            </a:r>
          </a:p>
        </p:txBody>
      </p:sp>
      <p:sp>
        <p:nvSpPr>
          <p:cNvPr id="10247" name="AutoShape 7"/>
          <p:cNvSpPr>
            <a:spLocks noChangeArrowheads="1"/>
          </p:cNvSpPr>
          <p:nvPr/>
        </p:nvSpPr>
        <p:spPr bwMode="auto">
          <a:xfrm>
            <a:off x="1371600" y="4038600"/>
            <a:ext cx="733425" cy="1214438"/>
          </a:xfrm>
          <a:prstGeom prst="curvedRightArrow">
            <a:avLst>
              <a:gd name="adj1" fmla="val 33117"/>
              <a:gd name="adj2" fmla="val 66234"/>
              <a:gd name="adj3" fmla="val 33333"/>
            </a:avLst>
          </a:prstGeom>
          <a:solidFill>
            <a:srgbClr val="F3212B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990600" y="5867400"/>
            <a:ext cx="8153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s-ES_tradnl">
                <a:solidFill>
                  <a:srgbClr val="000099"/>
                </a:solidFill>
              </a:rPr>
              <a:t>POCO SOLUBLES EN AGUA; MUY SOLUBLES EN GRASAS.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 autoUpdateAnimBg="0"/>
      <p:bldP spid="10243" grpId="0" autoUpdateAnimBg="0"/>
      <p:bldP spid="10244" grpId="0" autoUpdateAnimBg="0"/>
      <p:bldP spid="10245" grpId="0" animBg="1" autoUpdateAnimBg="0"/>
      <p:bldP spid="10246" grpId="0" animBg="1" autoUpdateAnimBg="0"/>
      <p:bldP spid="10247" grpId="0" animBg="1"/>
      <p:bldP spid="1024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1143000" y="1905000"/>
            <a:ext cx="75898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>
                <a:solidFill>
                  <a:srgbClr val="000099"/>
                </a:solidFill>
              </a:rPr>
              <a:t>SE ACUMULAN EN LOS TEJIDOS GRASOS </a:t>
            </a:r>
          </a:p>
          <a:p>
            <a:pPr algn="l"/>
            <a:r>
              <a:rPr lang="es-ES_tradnl">
                <a:solidFill>
                  <a:srgbClr val="000099"/>
                </a:solidFill>
              </a:rPr>
              <a:t>DEL ORGANISMO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2286000" y="3200400"/>
            <a:ext cx="6524625" cy="519113"/>
          </a:xfrm>
          <a:prstGeom prst="rect">
            <a:avLst/>
          </a:prstGeom>
          <a:solidFill>
            <a:srgbClr val="F3212B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3212B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l"/>
            <a:r>
              <a:rPr lang="es-ES_tradnl">
                <a:solidFill>
                  <a:schemeClr val="bg1"/>
                </a:solidFill>
              </a:rPr>
              <a:t>CAUSAN EFECTOS A LARGO PLAZO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1143000" y="41148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s-ES_tradnl">
                <a:solidFill>
                  <a:srgbClr val="000099"/>
                </a:solidFill>
              </a:rPr>
              <a:t>ATRAVIESAN LA BARRERA PLACENTARIA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2438400" y="5105400"/>
            <a:ext cx="3503613" cy="519113"/>
          </a:xfrm>
          <a:prstGeom prst="rect">
            <a:avLst/>
          </a:prstGeom>
          <a:solidFill>
            <a:srgbClr val="F3212B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3212B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l"/>
            <a:r>
              <a:rPr lang="es-ES_tradnl">
                <a:solidFill>
                  <a:schemeClr val="bg1"/>
                </a:solidFill>
              </a:rPr>
              <a:t>AFECTAN AL FETO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1143000" y="5911850"/>
            <a:ext cx="8001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s-ES_tradnl">
                <a:solidFill>
                  <a:srgbClr val="000099"/>
                </a:solidFill>
              </a:rPr>
              <a:t>SON NEUROTÓXICOS PARA EL HOMBRE Y DEMÁS VERTEBRADOS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1219200" y="381000"/>
            <a:ext cx="7313613" cy="9461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l"/>
            <a:r>
              <a:rPr lang="es-ES_tradnl">
                <a:solidFill>
                  <a:srgbClr val="E8F222"/>
                </a:solidFill>
              </a:rPr>
              <a:t>CARACTERÍSTICAS GENERALES DE LOS</a:t>
            </a:r>
          </a:p>
          <a:p>
            <a:pPr algn="l"/>
            <a:r>
              <a:rPr lang="es-ES_tradnl">
                <a:solidFill>
                  <a:srgbClr val="E8F222"/>
                </a:solidFill>
              </a:rPr>
              <a:t>INSECTICIDAS ORGANOCLORADOS</a:t>
            </a:r>
          </a:p>
        </p:txBody>
      </p:sp>
      <p:sp>
        <p:nvSpPr>
          <p:cNvPr id="11278" name="AutoShape 14"/>
          <p:cNvSpPr>
            <a:spLocks noChangeArrowheads="1"/>
          </p:cNvSpPr>
          <p:nvPr/>
        </p:nvSpPr>
        <p:spPr bwMode="auto">
          <a:xfrm rot="-1840790">
            <a:off x="1447800" y="2971800"/>
            <a:ext cx="457200" cy="909638"/>
          </a:xfrm>
          <a:prstGeom prst="curvedRightArrow">
            <a:avLst>
              <a:gd name="adj1" fmla="val 39792"/>
              <a:gd name="adj2" fmla="val 79583"/>
              <a:gd name="adj3" fmla="val 33333"/>
            </a:avLst>
          </a:prstGeom>
          <a:solidFill>
            <a:srgbClr val="F3212B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11279" name="AutoShape 15"/>
          <p:cNvSpPr>
            <a:spLocks noChangeArrowheads="1"/>
          </p:cNvSpPr>
          <p:nvPr/>
        </p:nvSpPr>
        <p:spPr bwMode="auto">
          <a:xfrm rot="-1840790">
            <a:off x="1600200" y="4876800"/>
            <a:ext cx="457200" cy="909638"/>
          </a:xfrm>
          <a:prstGeom prst="curvedRightArrow">
            <a:avLst>
              <a:gd name="adj1" fmla="val 39792"/>
              <a:gd name="adj2" fmla="val 79583"/>
              <a:gd name="adj3" fmla="val 33333"/>
            </a:avLst>
          </a:prstGeom>
          <a:solidFill>
            <a:srgbClr val="F3212B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utoUpdateAnimBg="0"/>
      <p:bldP spid="11273" grpId="0" animBg="1" autoUpdateAnimBg="0"/>
      <p:bldP spid="11274" grpId="0" autoUpdateAnimBg="0"/>
      <p:bldP spid="11275" grpId="0" animBg="1" autoUpdateAnimBg="0"/>
      <p:bldP spid="11276" grpId="0" autoUpdateAnimBg="0"/>
      <p:bldP spid="11277" grpId="0" animBg="1" autoUpdateAnimBg="0"/>
      <p:bldP spid="11278" grpId="0" animBg="1"/>
      <p:bldP spid="1127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219200" y="304800"/>
            <a:ext cx="7253288" cy="9461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r>
              <a:rPr lang="es-ES_tradnl">
                <a:solidFill>
                  <a:srgbClr val="E8F222"/>
                </a:solidFill>
              </a:rPr>
              <a:t>TOXICOCINÉTICA DE LOS INSECTICIDAS</a:t>
            </a:r>
          </a:p>
          <a:p>
            <a:r>
              <a:rPr lang="es-ES_tradnl">
                <a:solidFill>
                  <a:srgbClr val="E8F222"/>
                </a:solidFill>
              </a:rPr>
              <a:t>ORGANOCLORADOS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362200" y="1905000"/>
            <a:ext cx="3876675" cy="519113"/>
          </a:xfrm>
          <a:prstGeom prst="rect">
            <a:avLst/>
          </a:prstGeom>
          <a:solidFill>
            <a:srgbClr val="F3212B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3212B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l"/>
            <a:r>
              <a:rPr lang="es-ES_tradnl">
                <a:solidFill>
                  <a:schemeClr val="bg1"/>
                </a:solidFill>
              </a:rPr>
              <a:t>VÍAS DE</a:t>
            </a:r>
            <a:r>
              <a:rPr lang="es-ES_tradnl"/>
              <a:t> </a:t>
            </a:r>
            <a:r>
              <a:rPr lang="es-ES_tradnl">
                <a:solidFill>
                  <a:schemeClr val="bg1"/>
                </a:solidFill>
              </a:rPr>
              <a:t>ABSORCIÓN</a:t>
            </a:r>
            <a:endParaRPr lang="es-ES_tradnl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1295400" y="5638800"/>
            <a:ext cx="7491413" cy="946150"/>
          </a:xfrm>
          <a:prstGeom prst="rect">
            <a:avLst/>
          </a:prstGeom>
          <a:solidFill>
            <a:srgbClr val="F3212B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3212B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l"/>
            <a:r>
              <a:rPr lang="es-ES_tradnl">
                <a:solidFill>
                  <a:srgbClr val="E8F222"/>
                </a:solidFill>
              </a:rPr>
              <a:t>LA ABSORCIÓN AUMENTA</a:t>
            </a:r>
          </a:p>
          <a:p>
            <a:pPr algn="l"/>
            <a:r>
              <a:rPr lang="es-ES_tradnl">
                <a:solidFill>
                  <a:schemeClr val="bg1"/>
                </a:solidFill>
              </a:rPr>
              <a:t>CUANDO ESTÁN DISUELTOS EN GRASAS,</a:t>
            </a:r>
          </a:p>
        </p:txBody>
      </p:sp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19400"/>
            <a:ext cx="17526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971800"/>
            <a:ext cx="17526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4495800" y="2743200"/>
          <a:ext cx="973138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32" name="Imagen" r:id="rId5" imgW="2437920" imgH="4770360" progId="MS_ClipArt_Gallery.2">
                  <p:embed/>
                </p:oleObj>
              </mc:Choice>
              <mc:Fallback>
                <p:oleObj name="Imagen" r:id="rId5" imgW="2437920" imgH="4770360" progId="MS_ClipArt_Gallery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743200"/>
                        <a:ext cx="973138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1752600" y="4686300"/>
            <a:ext cx="21717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>
                <a:solidFill>
                  <a:srgbClr val="000099"/>
                </a:solidFill>
              </a:rPr>
              <a:t>Dérmica</a:t>
            </a:r>
          </a:p>
          <a:p>
            <a:pPr algn="l"/>
            <a:r>
              <a:rPr lang="es-ES_tradnl" sz="2000">
                <a:solidFill>
                  <a:srgbClr val="000099"/>
                </a:solidFill>
              </a:rPr>
              <a:t>(piel y mucosas)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4251325" y="4686300"/>
            <a:ext cx="1768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>
                <a:solidFill>
                  <a:srgbClr val="000099"/>
                </a:solidFill>
              </a:rPr>
              <a:t>Digestiva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6553200" y="4686300"/>
            <a:ext cx="2262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>
                <a:solidFill>
                  <a:srgbClr val="000099"/>
                </a:solidFill>
              </a:rPr>
              <a:t>Respiratoria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nimBg="1" autoUpdateAnimBg="0"/>
      <p:bldP spid="12291" grpId="0" animBg="1" autoUpdateAnimBg="0"/>
      <p:bldP spid="12295" grpId="0" animBg="1" autoUpdateAnimBg="0"/>
      <p:bldP spid="12299" grpId="0" autoUpdateAnimBg="0"/>
      <p:bldP spid="12300" grpId="0" autoUpdateAnimBg="0"/>
      <p:bldP spid="12301" grpId="0" autoUpdateAnimBg="0"/>
    </p:bldLst>
  </p:timing>
</p:sld>
</file>

<file path=ppt/theme/theme1.xml><?xml version="1.0" encoding="utf-8"?>
<a:theme xmlns:a="http://schemas.openxmlformats.org/drawingml/2006/main" name="Información del producto (estándar)">
  <a:themeElements>
    <a:clrScheme name="">
      <a:dk1>
        <a:srgbClr val="000000"/>
      </a:dk1>
      <a:lt1>
        <a:srgbClr val="FFFFFF"/>
      </a:lt1>
      <a:dk2>
        <a:srgbClr val="301800"/>
      </a:dk2>
      <a:lt2>
        <a:srgbClr val="614020"/>
      </a:lt2>
      <a:accent1>
        <a:srgbClr val="B38961"/>
      </a:accent1>
      <a:accent2>
        <a:srgbClr val="996633"/>
      </a:accent2>
      <a:accent3>
        <a:srgbClr val="FFFFFF"/>
      </a:accent3>
      <a:accent4>
        <a:srgbClr val="000000"/>
      </a:accent4>
      <a:accent5>
        <a:srgbClr val="D6C4B7"/>
      </a:accent5>
      <a:accent6>
        <a:srgbClr val="8A5C2D"/>
      </a:accent6>
      <a:hlink>
        <a:srgbClr val="9D9C81"/>
      </a:hlink>
      <a:folHlink>
        <a:srgbClr val="B2B2B2"/>
      </a:folHlink>
    </a:clrScheme>
    <a:fontScheme name="Información del producto (estándar)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nformación del producto (estándar) 1">
        <a:dk1>
          <a:srgbClr val="000000"/>
        </a:dk1>
        <a:lt1>
          <a:srgbClr val="FFFFFF"/>
        </a:lt1>
        <a:dk2>
          <a:srgbClr val="003399"/>
        </a:dk2>
        <a:lt2>
          <a:srgbClr val="003366"/>
        </a:lt2>
        <a:accent1>
          <a:srgbClr val="6397CB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B7C9E2"/>
        </a:accent5>
        <a:accent6>
          <a:srgbClr val="2D5C8A"/>
        </a:accent6>
        <a:hlink>
          <a:srgbClr val="8585E1"/>
        </a:hlink>
        <a:folHlink>
          <a:srgbClr val="867A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formación del producto (estándar) 2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Información del producto (estándar) 1">
    <a:dk1>
      <a:srgbClr val="000000"/>
    </a:dk1>
    <a:lt1>
      <a:srgbClr val="FFFFFF"/>
    </a:lt1>
    <a:dk2>
      <a:srgbClr val="003399"/>
    </a:dk2>
    <a:lt2>
      <a:srgbClr val="003366"/>
    </a:lt2>
    <a:accent1>
      <a:srgbClr val="6397CB"/>
    </a:accent1>
    <a:accent2>
      <a:srgbClr val="336699"/>
    </a:accent2>
    <a:accent3>
      <a:srgbClr val="FFFFFF"/>
    </a:accent3>
    <a:accent4>
      <a:srgbClr val="000000"/>
    </a:accent4>
    <a:accent5>
      <a:srgbClr val="B7C9E2"/>
    </a:accent5>
    <a:accent6>
      <a:srgbClr val="2D5C8A"/>
    </a:accent6>
    <a:hlink>
      <a:srgbClr val="8585E1"/>
    </a:hlink>
    <a:folHlink>
      <a:srgbClr val="867A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Office\Plantillas\Presentaciones\Información del producto (estándar).pot</Template>
  <TotalTime>1444</TotalTime>
  <Words>1494</Words>
  <Application>Microsoft Office PowerPoint</Application>
  <PresentationFormat>Presentación en pantalla (4:3)</PresentationFormat>
  <Paragraphs>338</Paragraphs>
  <Slides>37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4" baseType="lpstr">
      <vt:lpstr>Times New Roman</vt:lpstr>
      <vt:lpstr>Arial Narrow</vt:lpstr>
      <vt:lpstr>Wingdings</vt:lpstr>
      <vt:lpstr>Arial</vt:lpstr>
      <vt:lpstr>Arial Black</vt:lpstr>
      <vt:lpstr>Información del producto (estándar)</vt:lpstr>
      <vt:lpstr>Galería de imágenes de Microsoft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LIMITES DE EXPOSICIÓN</vt:lpstr>
      <vt:lpstr>ORGANOCLORADOS HCH HEXACLOROCICLOHEXANO</vt:lpstr>
      <vt:lpstr>ORGANOCLORADOS  DDT DICLORODIFENILTRICLOROETANO</vt:lpstr>
      <vt:lpstr>ORGANOCLORADOS  DDT DICLORODIFENILTRICLOROETANO</vt:lpstr>
      <vt:lpstr>ORGANOCLORADOS</vt:lpstr>
      <vt:lpstr>ORGANOCLORADOS</vt:lpstr>
      <vt:lpstr>ORGANOCLORADOS</vt:lpstr>
      <vt:lpstr>ORGANOCLORADOS</vt:lpstr>
      <vt:lpstr>ORGANOCLORADOS </vt:lpstr>
    </vt:vector>
  </TitlesOfParts>
  <Company>CEPIS-PAHO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 título de diapositiva</dc:title>
  <dc:creator>SECDIR20</dc:creator>
  <cp:lastModifiedBy>adm</cp:lastModifiedBy>
  <cp:revision>143</cp:revision>
  <dcterms:created xsi:type="dcterms:W3CDTF">1999-02-09T19:31:40Z</dcterms:created>
  <dcterms:modified xsi:type="dcterms:W3CDTF">2013-08-26T17:27:26Z</dcterms:modified>
</cp:coreProperties>
</file>