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7038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7037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6807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PA" noProof="0" smtClean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7038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84FFC25-FE35-4E34-B6AA-BC26F8B30C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47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EB23EA7E-896A-496C-8427-FBEFDD9ECB12}" type="slidenum">
              <a:rPr lang="es-ES">
                <a:solidFill>
                  <a:srgbClr val="000000"/>
                </a:solidFill>
              </a:rPr>
              <a:pPr eaLnBrk="1" hangingPunct="1"/>
              <a:t>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778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A38C5172-CFB8-47D1-98C5-66AAA5512364}" type="slidenum">
              <a:rPr lang="es-ES">
                <a:solidFill>
                  <a:srgbClr val="000000"/>
                </a:solidFill>
              </a:rPr>
              <a:pPr eaLnBrk="1" hangingPunct="1"/>
              <a:t>10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70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B923B473-B653-4D4E-BD65-3E9C8EF97331}" type="slidenum">
              <a:rPr lang="es-ES">
                <a:solidFill>
                  <a:srgbClr val="000000"/>
                </a:solidFill>
              </a:rPr>
              <a:pPr eaLnBrk="1" hangingPunct="1"/>
              <a:t>11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80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A8F4B24D-4824-4F97-B57A-6984E4869366}" type="slidenum">
              <a:rPr lang="es-ES">
                <a:solidFill>
                  <a:srgbClr val="000000"/>
                </a:solidFill>
              </a:rPr>
              <a:pPr eaLnBrk="1" hangingPunct="1"/>
              <a:t>12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90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31C6A578-32C5-48FC-AF22-DA5A9758ECBE}" type="slidenum">
              <a:rPr lang="es-ES">
                <a:solidFill>
                  <a:srgbClr val="000000"/>
                </a:solidFill>
              </a:rPr>
              <a:pPr eaLnBrk="1" hangingPunct="1"/>
              <a:t>13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01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1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D88B8C63-EEC6-4632-8598-919F58007A95}" type="slidenum">
              <a:rPr lang="es-ES">
                <a:solidFill>
                  <a:srgbClr val="000000"/>
                </a:solidFill>
              </a:rPr>
              <a:pPr eaLnBrk="1" hangingPunct="1"/>
              <a:t>14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11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37921F09-6466-4BA9-A4E6-E76320978DC3}" type="slidenum">
              <a:rPr lang="es-ES">
                <a:solidFill>
                  <a:srgbClr val="000000"/>
                </a:solidFill>
              </a:rPr>
              <a:pPr eaLnBrk="1" hangingPunct="1"/>
              <a:t>15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21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E2D2CA44-B166-4ECB-885C-1B34183C366C}" type="slidenum">
              <a:rPr lang="es-ES">
                <a:solidFill>
                  <a:srgbClr val="000000"/>
                </a:solidFill>
              </a:rPr>
              <a:pPr eaLnBrk="1" hangingPunct="1"/>
              <a:t>16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BA54C04B-4EF3-412A-BFB3-0E8AF3923977}" type="slidenum">
              <a:rPr lang="es-ES">
                <a:solidFill>
                  <a:srgbClr val="000000"/>
                </a:solidFill>
              </a:rPr>
              <a:pPr eaLnBrk="1" hangingPunct="1"/>
              <a:t>17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42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42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899A881F-3494-40B8-B41F-35D0BB0F1043}" type="slidenum">
              <a:rPr lang="es-ES">
                <a:solidFill>
                  <a:srgbClr val="000000"/>
                </a:solidFill>
              </a:rPr>
              <a:pPr eaLnBrk="1" hangingPunct="1"/>
              <a:t>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0817EFFC-04B6-4092-A7CF-E7CA9F2FAA92}" type="slidenum">
              <a:rPr lang="es-ES">
                <a:solidFill>
                  <a:srgbClr val="000000"/>
                </a:solidFill>
              </a:rPr>
              <a:pPr eaLnBrk="1" hangingPunct="1"/>
              <a:t>19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62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D07D1A5-41B2-452F-8BFC-864831152077}" type="slidenum">
              <a:rPr lang="es-ES">
                <a:solidFill>
                  <a:srgbClr val="000000"/>
                </a:solidFill>
              </a:rPr>
              <a:pPr eaLnBrk="1" hangingPunct="1"/>
              <a:t>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788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D3E22EB5-B11E-4862-946C-95F5072619A2}" type="slidenum">
              <a:rPr lang="es-ES">
                <a:solidFill>
                  <a:srgbClr val="000000"/>
                </a:solidFill>
              </a:rPr>
              <a:pPr eaLnBrk="1" hangingPunct="1"/>
              <a:t>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72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1E6B52F1-5DE5-4BE4-97F3-D0A009D6C2A5}" type="slidenum">
              <a:rPr lang="es-ES">
                <a:solidFill>
                  <a:srgbClr val="000000"/>
                </a:solidFill>
              </a:rPr>
              <a:pPr eaLnBrk="1" hangingPunct="1"/>
              <a:t>21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83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83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E179B25F-EB23-4E45-8C93-B54C6296C29A}" type="slidenum">
              <a:rPr lang="es-ES">
                <a:solidFill>
                  <a:srgbClr val="000000"/>
                </a:solidFill>
              </a:rPr>
              <a:pPr eaLnBrk="1" hangingPunct="1"/>
              <a:t>22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93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E8C87E2E-FA48-40DF-AD09-0B93E9201128}" type="slidenum">
              <a:rPr lang="es-ES">
                <a:solidFill>
                  <a:srgbClr val="000000"/>
                </a:solidFill>
              </a:rPr>
              <a:pPr eaLnBrk="1" hangingPunct="1"/>
              <a:t>23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03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03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C96BA34F-5FD3-4CB8-9D9F-50899AB2D0E0}" type="slidenum">
              <a:rPr lang="es-ES">
                <a:solidFill>
                  <a:srgbClr val="000000"/>
                </a:solidFill>
              </a:rPr>
              <a:pPr eaLnBrk="1" hangingPunct="1"/>
              <a:t>24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13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9E30A90-A355-4ECA-9920-698A92A0FD02}" type="slidenum">
              <a:rPr lang="es-ES">
                <a:solidFill>
                  <a:srgbClr val="000000"/>
                </a:solidFill>
              </a:rPr>
              <a:pPr eaLnBrk="1" hangingPunct="1"/>
              <a:t>25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24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D9AFEAB-2A77-445E-A4BF-1988E99B32C4}" type="slidenum">
              <a:rPr lang="es-ES">
                <a:solidFill>
                  <a:srgbClr val="000000"/>
                </a:solidFill>
              </a:rPr>
              <a:pPr eaLnBrk="1" hangingPunct="1"/>
              <a:t>26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34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42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7133A1A1-D4A6-4258-9934-8788DB481F5C}" type="slidenum">
              <a:rPr lang="es-ES">
                <a:solidFill>
                  <a:srgbClr val="000000"/>
                </a:solidFill>
              </a:rPr>
              <a:pPr eaLnBrk="1" hangingPunct="1"/>
              <a:t>27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44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4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9D0058AC-076F-4EE1-A2AB-B6679812D26A}" type="slidenum">
              <a:rPr lang="es-ES">
                <a:solidFill>
                  <a:srgbClr val="000000"/>
                </a:solidFill>
              </a:rPr>
              <a:pPr eaLnBrk="1" hangingPunct="1"/>
              <a:t>28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54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10FE325A-60E0-4696-A4AB-E3211C7D4812}" type="slidenum">
              <a:rPr lang="es-ES">
                <a:solidFill>
                  <a:srgbClr val="000000"/>
                </a:solidFill>
              </a:rPr>
              <a:pPr eaLnBrk="1" hangingPunct="1"/>
              <a:t>29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64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5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AF0160DE-1DDD-48DE-82B6-6B814F303AEE}" type="slidenum">
              <a:rPr lang="es-ES">
                <a:solidFill>
                  <a:srgbClr val="000000"/>
                </a:solidFill>
              </a:rPr>
              <a:pPr eaLnBrk="1" hangingPunct="1"/>
              <a:t>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798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352D5578-F9CB-4D23-B962-2C04B57F52B0}" type="slidenum">
              <a:rPr lang="es-ES">
                <a:solidFill>
                  <a:srgbClr val="000000"/>
                </a:solidFill>
              </a:rPr>
              <a:pPr eaLnBrk="1" hangingPunct="1"/>
              <a:t>30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75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BD372911-0E07-4595-BD41-E8DD7B43D7D5}" type="slidenum">
              <a:rPr lang="es-ES">
                <a:solidFill>
                  <a:srgbClr val="000000"/>
                </a:solidFill>
              </a:rPr>
              <a:pPr eaLnBrk="1" hangingPunct="1"/>
              <a:t>31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85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85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F15B4112-2217-42FE-ACB8-1BE9754ACD9C}" type="slidenum">
              <a:rPr lang="es-ES">
                <a:solidFill>
                  <a:srgbClr val="000000"/>
                </a:solidFill>
              </a:rPr>
              <a:pPr eaLnBrk="1" hangingPunct="1"/>
              <a:t>32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95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7E997481-9114-423D-BBC6-65DF64EA20D5}" type="slidenum">
              <a:rPr lang="es-ES">
                <a:solidFill>
                  <a:srgbClr val="000000"/>
                </a:solidFill>
              </a:rPr>
              <a:pPr eaLnBrk="1" hangingPunct="1"/>
              <a:t>33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05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05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1D844382-BAD8-4A64-A04D-5D1AA90D3379}" type="slidenum">
              <a:rPr lang="es-ES">
                <a:solidFill>
                  <a:srgbClr val="000000"/>
                </a:solidFill>
              </a:rPr>
              <a:pPr eaLnBrk="1" hangingPunct="1"/>
              <a:t>34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16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D8434F67-7817-4BCC-813A-09F9CA81551D}" type="slidenum">
              <a:rPr lang="es-ES">
                <a:solidFill>
                  <a:srgbClr val="000000"/>
                </a:solidFill>
              </a:rPr>
              <a:pPr eaLnBrk="1" hangingPunct="1"/>
              <a:t>35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26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ABCF5190-CDAB-4FCF-8CE8-6BF3190443FA}" type="slidenum">
              <a:rPr lang="es-ES">
                <a:solidFill>
                  <a:srgbClr val="000000"/>
                </a:solidFill>
              </a:rPr>
              <a:pPr eaLnBrk="1" hangingPunct="1"/>
              <a:t>36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36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6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22973336-AB60-4157-BE28-0021A32CA39A}" type="slidenum">
              <a:rPr lang="es-ES">
                <a:solidFill>
                  <a:srgbClr val="000000"/>
                </a:solidFill>
              </a:rPr>
              <a:pPr eaLnBrk="1" hangingPunct="1"/>
              <a:t>37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46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46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3D8E56D0-3AD7-4289-B07C-8ED9786BB40A}" type="slidenum">
              <a:rPr lang="es-ES">
                <a:solidFill>
                  <a:srgbClr val="000000"/>
                </a:solidFill>
              </a:rPr>
              <a:pPr eaLnBrk="1" hangingPunct="1"/>
              <a:t>38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57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385D6D52-BAFD-4CEE-A38A-4B618AD07285}" type="slidenum">
              <a:rPr lang="es-ES">
                <a:solidFill>
                  <a:srgbClr val="000000"/>
                </a:solidFill>
              </a:rPr>
              <a:pPr eaLnBrk="1" hangingPunct="1"/>
              <a:t>39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67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67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9AB123AD-D217-464D-B9CF-843C50C1A18A}" type="slidenum">
              <a:rPr lang="es-ES">
                <a:solidFill>
                  <a:srgbClr val="000000"/>
                </a:solidFill>
              </a:rPr>
              <a:pPr eaLnBrk="1" hangingPunct="1"/>
              <a:t>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8261121E-878D-4D64-B913-BF716A964D5B}" type="slidenum">
              <a:rPr lang="es-ES">
                <a:solidFill>
                  <a:srgbClr val="000000"/>
                </a:solidFill>
              </a:rPr>
              <a:pPr eaLnBrk="1" hangingPunct="1"/>
              <a:t>40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77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F4324979-AD30-4E81-8465-BE3B28F44BFE}" type="slidenum">
              <a:rPr lang="es-ES">
                <a:solidFill>
                  <a:srgbClr val="000000"/>
                </a:solidFill>
              </a:rPr>
              <a:pPr eaLnBrk="1" hangingPunct="1"/>
              <a:t>41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87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87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CBAF7618-9AB6-4CC4-82ED-5BF421DB7D46}" type="slidenum">
              <a:rPr lang="es-ES">
                <a:solidFill>
                  <a:srgbClr val="000000"/>
                </a:solidFill>
              </a:rPr>
              <a:pPr eaLnBrk="1" hangingPunct="1"/>
              <a:t>42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98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98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6017A2AC-2EBD-4966-AA2B-E8E19679097B}" type="slidenum">
              <a:rPr lang="es-ES">
                <a:solidFill>
                  <a:srgbClr val="000000"/>
                </a:solidFill>
              </a:rPr>
              <a:pPr eaLnBrk="1" hangingPunct="1"/>
              <a:t>43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208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08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599C6AE2-0585-4864-9C47-C9C2B0BEAAAB}" type="slidenum">
              <a:rPr lang="es-ES">
                <a:solidFill>
                  <a:srgbClr val="000000"/>
                </a:solidFill>
              </a:rPr>
              <a:pPr eaLnBrk="1" hangingPunct="1"/>
              <a:t>44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218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18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15112BF6-2ADE-4686-81F9-8B429E1718B2}" type="slidenum">
              <a:rPr lang="es-ES">
                <a:solidFill>
                  <a:srgbClr val="000000"/>
                </a:solidFill>
              </a:rPr>
              <a:pPr eaLnBrk="1" hangingPunct="1"/>
              <a:t>45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228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8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0BC7334-05EE-4E14-89EF-591CE1B5C350}" type="slidenum">
              <a:rPr lang="es-ES">
                <a:solidFill>
                  <a:srgbClr val="000000"/>
                </a:solidFill>
              </a:rPr>
              <a:pPr eaLnBrk="1" hangingPunct="1"/>
              <a:t>46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239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39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7F02373C-0A2D-4A25-826A-5E4D3F530DA0}" type="slidenum">
              <a:rPr lang="es-ES">
                <a:solidFill>
                  <a:srgbClr val="000000"/>
                </a:solidFill>
              </a:rPr>
              <a:pPr eaLnBrk="1" hangingPunct="1"/>
              <a:t>47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249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49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CFE93855-0FB8-46F4-BA1C-A3729239D194}" type="slidenum">
              <a:rPr lang="es-ES">
                <a:solidFill>
                  <a:srgbClr val="000000"/>
                </a:solidFill>
              </a:rPr>
              <a:pPr eaLnBrk="1" hangingPunct="1"/>
              <a:t>48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259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59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D1B3635-403C-4C2B-8620-69A31B5BC375}" type="slidenum">
              <a:rPr lang="es-ES">
                <a:solidFill>
                  <a:srgbClr val="000000"/>
                </a:solidFill>
              </a:rPr>
              <a:pPr eaLnBrk="1" hangingPunct="1"/>
              <a:t>49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269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69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7889CEF6-95E9-4815-B2DC-1D43262A68DE}" type="slidenum">
              <a:rPr lang="es-ES">
                <a:solidFill>
                  <a:srgbClr val="000000"/>
                </a:solidFill>
              </a:rPr>
              <a:pPr eaLnBrk="1" hangingPunct="1"/>
              <a:t>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19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55F0AA1D-FABF-48A3-B458-EBBEC344D28B}" type="slidenum">
              <a:rPr lang="es-ES">
                <a:solidFill>
                  <a:srgbClr val="000000"/>
                </a:solidFill>
              </a:rPr>
              <a:pPr eaLnBrk="1" hangingPunct="1"/>
              <a:t>50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280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80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0262D45C-97FD-44DD-ABB9-139A075FE99F}" type="slidenum">
              <a:rPr lang="es-ES">
                <a:solidFill>
                  <a:srgbClr val="000000"/>
                </a:solidFill>
              </a:rPr>
              <a:pPr eaLnBrk="1" hangingPunct="1"/>
              <a:t>51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290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902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9A8CE1C5-E868-4454-A694-3896E54B71AB}" type="slidenum">
              <a:rPr lang="es-ES">
                <a:solidFill>
                  <a:srgbClr val="000000"/>
                </a:solidFill>
              </a:rPr>
              <a:pPr eaLnBrk="1" hangingPunct="1"/>
              <a:t>52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00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00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D0B5D9EE-6650-418A-A649-0D48EAD1A626}" type="slidenum">
              <a:rPr lang="es-ES">
                <a:solidFill>
                  <a:srgbClr val="000000"/>
                </a:solidFill>
              </a:rPr>
              <a:pPr eaLnBrk="1" hangingPunct="1"/>
              <a:t>53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10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107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5BC5BDA8-C38E-433E-BDA6-DE49EC440C57}" type="slidenum">
              <a:rPr lang="es-ES">
                <a:solidFill>
                  <a:srgbClr val="000000"/>
                </a:solidFill>
              </a:rPr>
              <a:pPr eaLnBrk="1" hangingPunct="1"/>
              <a:t>54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2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21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1CFE333-A16F-45D2-B994-6C16817B991B}" type="slidenum">
              <a:rPr lang="es-ES">
                <a:solidFill>
                  <a:srgbClr val="000000"/>
                </a:solidFill>
              </a:rPr>
              <a:pPr eaLnBrk="1" hangingPunct="1"/>
              <a:t>55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31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C04623BF-9EB8-4925-B3BF-7CD6607F575C}" type="slidenum">
              <a:rPr lang="es-ES">
                <a:solidFill>
                  <a:srgbClr val="000000"/>
                </a:solidFill>
              </a:rPr>
              <a:pPr eaLnBrk="1" hangingPunct="1"/>
              <a:t>56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41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41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B867C43A-9D1A-401B-91F2-E0AD6A14CC3B}" type="slidenum">
              <a:rPr lang="es-ES">
                <a:solidFill>
                  <a:srgbClr val="000000"/>
                </a:solidFill>
              </a:rPr>
              <a:pPr eaLnBrk="1" hangingPunct="1"/>
              <a:t>57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51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51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24B07859-FADD-47C0-B48A-A4BAD97F2EFB}" type="slidenum">
              <a:rPr lang="es-ES">
                <a:solidFill>
                  <a:srgbClr val="000000"/>
                </a:solidFill>
              </a:rPr>
              <a:pPr eaLnBrk="1" hangingPunct="1"/>
              <a:t>58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61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61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AF065405-2492-490D-81ED-55E8E940F89F}" type="slidenum">
              <a:rPr lang="es-ES">
                <a:solidFill>
                  <a:srgbClr val="000000"/>
                </a:solidFill>
              </a:rPr>
              <a:pPr eaLnBrk="1" hangingPunct="1"/>
              <a:t>59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72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72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C3009992-7CCE-4F0B-9B0F-533558442076}" type="slidenum">
              <a:rPr lang="es-ES">
                <a:solidFill>
                  <a:srgbClr val="000000"/>
                </a:solidFill>
              </a:rPr>
              <a:pPr eaLnBrk="1" hangingPunct="1"/>
              <a:t>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29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60B4D500-03EE-47B2-9B89-4E76A9D9F471}" type="slidenum">
              <a:rPr lang="es-ES">
                <a:solidFill>
                  <a:srgbClr val="000000"/>
                </a:solidFill>
              </a:rPr>
              <a:pPr eaLnBrk="1" hangingPunct="1"/>
              <a:t>60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82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82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906F641F-A737-4F56-977B-5D14F0FA36D9}" type="slidenum">
              <a:rPr lang="es-ES">
                <a:solidFill>
                  <a:srgbClr val="000000"/>
                </a:solidFill>
              </a:rPr>
              <a:pPr eaLnBrk="1" hangingPunct="1"/>
              <a:t>61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392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1FB919FF-E802-4482-99B8-254843578B38}" type="slidenum">
              <a:rPr lang="es-ES">
                <a:solidFill>
                  <a:srgbClr val="000000"/>
                </a:solidFill>
              </a:rPr>
              <a:pPr eaLnBrk="1" hangingPunct="1"/>
              <a:t>62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02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02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E3B77C07-FBA4-41A9-8760-4CB25BC4E921}" type="slidenum">
              <a:rPr lang="es-ES">
                <a:solidFill>
                  <a:srgbClr val="000000"/>
                </a:solidFill>
              </a:rPr>
              <a:pPr eaLnBrk="1" hangingPunct="1"/>
              <a:t>63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13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6BE958D6-43D0-4411-AAD4-DA896B763577}" type="slidenum">
              <a:rPr lang="es-ES">
                <a:solidFill>
                  <a:srgbClr val="000000"/>
                </a:solidFill>
              </a:rPr>
              <a:pPr eaLnBrk="1" hangingPunct="1"/>
              <a:t>64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23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23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0AAF5AB4-B6A8-4D0A-9193-1606B4A9CD1A}" type="slidenum">
              <a:rPr lang="es-ES">
                <a:solidFill>
                  <a:srgbClr val="000000"/>
                </a:solidFill>
              </a:rPr>
              <a:pPr eaLnBrk="1" hangingPunct="1"/>
              <a:t>65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33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1EC1DEDD-D318-425C-94F3-2BD3EB9C374B}" type="slidenum">
              <a:rPr lang="es-ES">
                <a:solidFill>
                  <a:srgbClr val="000000"/>
                </a:solidFill>
              </a:rPr>
              <a:pPr eaLnBrk="1" hangingPunct="1"/>
              <a:t>66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4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43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382AC6E3-343B-4F6C-9997-614504DA777E}" type="slidenum">
              <a:rPr lang="es-ES">
                <a:solidFill>
                  <a:srgbClr val="000000"/>
                </a:solidFill>
              </a:rPr>
              <a:pPr eaLnBrk="1" hangingPunct="1"/>
              <a:t>67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54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54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C1A7C4AD-6E8D-4E59-90CE-0AD4F1A62123}" type="slidenum">
              <a:rPr lang="es-ES">
                <a:solidFill>
                  <a:srgbClr val="000000"/>
                </a:solidFill>
              </a:rPr>
              <a:pPr eaLnBrk="1" hangingPunct="1"/>
              <a:t>68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6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6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E611CB0E-2A08-4358-985D-A204EB08576E}" type="slidenum">
              <a:rPr lang="es-ES">
                <a:solidFill>
                  <a:srgbClr val="000000"/>
                </a:solidFill>
              </a:rPr>
              <a:pPr eaLnBrk="1" hangingPunct="1"/>
              <a:t>69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74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74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8CA192D6-2AE6-43BE-8607-776C434AB747}" type="slidenum">
              <a:rPr lang="es-ES">
                <a:solidFill>
                  <a:srgbClr val="000000"/>
                </a:solidFill>
              </a:rPr>
              <a:pPr eaLnBrk="1" hangingPunct="1"/>
              <a:t>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39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9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9620B6F3-7028-4AC5-956F-2D253CCB9962}" type="slidenum">
              <a:rPr lang="es-ES">
                <a:solidFill>
                  <a:srgbClr val="000000"/>
                </a:solidFill>
              </a:rPr>
              <a:pPr eaLnBrk="1" hangingPunct="1"/>
              <a:t>70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84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84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79065726-3F0D-4EF2-B2B0-92E0B9E47128}" type="slidenum">
              <a:rPr lang="es-ES">
                <a:solidFill>
                  <a:srgbClr val="000000"/>
                </a:solidFill>
              </a:rPr>
              <a:pPr eaLnBrk="1" hangingPunct="1"/>
              <a:t>71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495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8692B36E-9111-40D4-9213-855110534431}" type="slidenum">
              <a:rPr lang="es-ES">
                <a:solidFill>
                  <a:srgbClr val="000000"/>
                </a:solidFill>
              </a:rPr>
              <a:pPr eaLnBrk="1" hangingPunct="1"/>
              <a:t>72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505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05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537AD19C-A160-4D57-91CC-C6BD6206987A}" type="slidenum">
              <a:rPr lang="es-ES">
                <a:solidFill>
                  <a:srgbClr val="000000"/>
                </a:solidFill>
              </a:rPr>
              <a:pPr eaLnBrk="1" hangingPunct="1"/>
              <a:t>73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515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15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D6C6ED75-2C52-4BF9-B0E4-925D389954A5}" type="slidenum">
              <a:rPr lang="es-ES">
                <a:solidFill>
                  <a:srgbClr val="000000"/>
                </a:solidFill>
              </a:rPr>
              <a:pPr eaLnBrk="1" hangingPunct="1"/>
              <a:t>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71A8E07C-5346-41DF-9D86-E8A2862E0288}" type="slidenum">
              <a:rPr lang="es-ES">
                <a:solidFill>
                  <a:srgbClr val="000000"/>
                </a:solidFill>
              </a:rPr>
              <a:pPr eaLnBrk="1" hangingPunct="1"/>
              <a:t>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60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A6CB-F95D-4DF2-B990-6861E73CC959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6686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7F2D7-4545-45ED-A2D5-20508ABFBD64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1496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6225" y="128588"/>
            <a:ext cx="2055813" cy="59928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6625" cy="59928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EFD62-3C3B-43F7-AB1D-BCAA746D752C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1945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4838" cy="14335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02D36-6E34-4BA6-9D29-B2E326A0C06B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2579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C9EE1-B303-4F2A-AAC6-FA4DA053C07D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524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88BE5-B115-43A3-AE1E-FB95749E3CB7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3743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6B8E3-8010-4E03-8E51-AB0641FA2194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7197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E3B4-6DAB-4985-85AA-C2F88BAF08C1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1872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B9861-02AE-4CCB-A438-8503D23D27A3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2946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A9690-747C-4C40-8323-30C03E5F371A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1299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A77D2-D76F-46A1-BFAD-E0C9E7C4A0B4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08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A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EBFC5-D6A0-4AAE-B61E-B357A6DF8C05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5324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4838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0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BB949E-3CC2-4BFE-8C2F-69F21A4894C2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044575" y="152400"/>
            <a:ext cx="6696075" cy="6842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3600" b="1" smtClean="0">
                <a:latin typeface="Arial Black" pitchFamily="32" charset="0"/>
              </a:rPr>
              <a:t>LUMBALGIA 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lum bright="-2000" contras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9" t="46072"/>
          <a:stretch>
            <a:fillRect/>
          </a:stretch>
        </p:blipFill>
        <p:spPr bwMode="auto">
          <a:xfrm>
            <a:off x="1433513" y="822325"/>
            <a:ext cx="6234112" cy="591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66688"/>
            <a:ext cx="8686800" cy="504825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3600" b="1" smtClean="0"/>
              <a:t>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686800" cy="5688013"/>
          </a:xfrm>
        </p:spPr>
        <p:txBody>
          <a:bodyPr/>
          <a:lstStyle/>
          <a:p>
            <a:pPr indent="-338138" algn="just" eaLnBrk="1" hangingPunct="1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2800" b="1" smtClean="0">
                <a:solidFill>
                  <a:srgbClr val="0000CC"/>
                </a:solidFill>
                <a:cs typeface="Times New Roman" pitchFamily="16" charset="0"/>
              </a:rPr>
              <a:t>	</a:t>
            </a:r>
            <a:r>
              <a:rPr lang="es-ES" sz="2800" smtClean="0">
                <a:solidFill>
                  <a:srgbClr val="333399"/>
                </a:solidFill>
                <a:latin typeface="Arial Black" pitchFamily="32" charset="0"/>
                <a:cs typeface="Times New Roman" pitchFamily="16" charset="0"/>
              </a:rPr>
              <a:t>RECUPERACIÓN DEL CUADRO</a:t>
            </a:r>
            <a:r>
              <a:rPr lang="es-PA" sz="1400" smtClean="0">
                <a:solidFill>
                  <a:srgbClr val="333399"/>
                </a:solidFill>
                <a:latin typeface="Arial Black" pitchFamily="32" charset="0"/>
                <a:cs typeface="Times New Roman" pitchFamily="16" charset="0"/>
              </a:rPr>
              <a:t>:</a:t>
            </a:r>
            <a:r>
              <a:rPr lang="es-ES" sz="1400" smtClean="0">
                <a:solidFill>
                  <a:srgbClr val="333399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  <a:p>
            <a:pPr indent="-338138" algn="just" eaLnBrk="1" hangingPunct="1">
              <a:lnSpc>
                <a:spcPct val="80000"/>
              </a:lnSpc>
              <a:spcBef>
                <a:spcPts val="9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	</a:t>
            </a:r>
            <a:r>
              <a:rPr lang="es-ES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EL 57 % SE RECUPERA EN UNA SEMANA.</a:t>
            </a:r>
            <a:r>
              <a:rPr lang="es-ES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  <a:p>
            <a:pPr indent="-338138" algn="just" eaLnBrk="1" hangingPunct="1">
              <a:lnSpc>
                <a:spcPct val="80000"/>
              </a:lnSpc>
              <a:spcBef>
                <a:spcPts val="9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	</a:t>
            </a:r>
            <a:r>
              <a:rPr lang="es-ES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EN SEIS SEMANAS YA SE HA RECUPERADO EL 90 % DE LOS AFECTADOS. </a:t>
            </a:r>
          </a:p>
          <a:p>
            <a:pPr indent="-338138" algn="just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	</a:t>
            </a:r>
            <a:r>
              <a:rPr lang="es-ES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EN 12 SEMANAS SE HA RECUPERADO EL 95 %,</a:t>
            </a:r>
            <a:r>
              <a:rPr lang="es-ES" sz="20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  <a:p>
            <a:pPr indent="-338138" algn="just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ES" sz="24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	PERSISTE CON DOLORES Y OTRAS MANIFESTACIONES CLÍNICAS 1.2.%. </a:t>
            </a:r>
          </a:p>
          <a:p>
            <a:pPr indent="-338138" algn="just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ES" sz="24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	DE UN 60 % A 85%</a:t>
            </a:r>
            <a:r>
              <a:rPr lang="es-ES" sz="24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 DE LOS AFECTADOS PRESENTA RECAÍDA DEL CUADRO</a:t>
            </a:r>
            <a:r>
              <a:rPr lang="es-ES" sz="20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/>
          </p:nvPr>
        </p:nvSpPr>
        <p:spPr>
          <a:xfrm>
            <a:off x="1371600" y="1371600"/>
            <a:ext cx="7620000" cy="5334000"/>
          </a:xfrm>
        </p:spPr>
        <p:txBody>
          <a:bodyPr anchor="t"/>
          <a:lstStyle/>
          <a:p>
            <a:pPr marL="342900"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marL="342900"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496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PA" sz="2400">
                <a:solidFill>
                  <a:srgbClr val="660066"/>
                </a:solidFill>
                <a:latin typeface="Arial Black" pitchFamily="32" charset="0"/>
                <a:cs typeface="Times New Roman" pitchFamily="16" charset="0"/>
              </a:rPr>
              <a:t>PRESIÓN EN KILOS/PRESIÓN O KILOS/FUERZA SOBRE LOS DISCOS  LUMBARES  SEGÚN ANGULO DE INCLINACIÓN Y PESO  LEVANTADO</a:t>
            </a:r>
            <a:r>
              <a:rPr lang="es-PA" sz="2400" b="1">
                <a:solidFill>
                  <a:srgbClr val="FF6600"/>
                </a:solidFill>
                <a:cs typeface="Times New Roman" pitchFamily="16" charset="0"/>
              </a:rPr>
              <a:t>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179388" y="1214438"/>
          <a:ext cx="8715375" cy="4962525"/>
        </p:xfrm>
        <a:graphic>
          <a:graphicData uri="http://schemas.openxmlformats.org/drawingml/2006/table">
            <a:tbl>
              <a:tblPr/>
              <a:tblGrid>
                <a:gridCol w="2535224"/>
                <a:gridCol w="3044838"/>
                <a:gridCol w="3135313"/>
              </a:tblGrid>
              <a:tr h="138858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ANGULO DE INCLINACIÓN DEL TRONCO</a:t>
                      </a:r>
                      <a:r>
                        <a:rPr kumimoji="0" lang="es-P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 </a:t>
                      </a:r>
                    </a:p>
                  </a:txBody>
                  <a:tcPr marL="90000" marR="90000" marT="46805" marB="4680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CARGA : 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0  Kg./PESO</a:t>
                      </a:r>
                      <a:r>
                        <a:rPr kumimoji="0" lang="es-P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.</a:t>
                      </a:r>
                      <a:r>
                        <a:rPr kumimoji="0" lang="es-P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 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Carga: 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50  Kg./PESO</a:t>
                      </a:r>
                      <a:r>
                        <a:rPr kumimoji="0" lang="es-P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Microsoft YaHei" charset="-122"/>
                          <a:cs typeface="Times New Roman" pitchFamily="16" charset="0"/>
                        </a:rPr>
                        <a:t>.</a:t>
                      </a:r>
                      <a:r>
                        <a:rPr kumimoji="0" lang="es-P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0832"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0°</a:t>
                      </a:r>
                    </a:p>
                  </a:txBody>
                  <a:tcPr marL="90000" marR="90000" marT="46805" marB="4680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  50 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Kg/Presión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100Kg/Presión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303"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30°</a:t>
                      </a:r>
                    </a:p>
                  </a:txBody>
                  <a:tcPr marL="90000" marR="90000" marT="46805" marB="4680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150Kg/Presión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350Kg/Presión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127"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60°</a:t>
                      </a:r>
                    </a:p>
                  </a:txBody>
                  <a:tcPr marL="90000" marR="90000" marT="46805" marB="4680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260Kg/Presión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600Kg/Presión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81"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90°</a:t>
                      </a:r>
                    </a:p>
                  </a:txBody>
                  <a:tcPr marL="90000" marR="90000" marT="46805" marB="4680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300Kg/Presión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700Kg/Presión</a:t>
                      </a:r>
                    </a:p>
                  </a:txBody>
                  <a:tcPr marL="90000" marR="90000" marT="46805" marB="46805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611188" y="493713"/>
            <a:ext cx="7772400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smtClean="0">
                <a:latin typeface="Arial Black" pitchFamily="32" charset="0"/>
                <a:cs typeface="Times New Roman" pitchFamily="16" charset="0"/>
              </a:rPr>
              <a:t>LUMBALGIA  LABORAL.</a:t>
            </a:r>
            <a:r>
              <a:rPr lang="es-ES" sz="3200" smtClean="0">
                <a:latin typeface="Arial Black" pitchFamily="32" charset="0"/>
              </a:rPr>
              <a:t> </a:t>
            </a:r>
            <a:r>
              <a:rPr lang="es-PA" sz="3200" smtClean="0">
                <a:solidFill>
                  <a:srgbClr val="CC6600"/>
                </a:solidFill>
                <a:latin typeface="Arial Black" pitchFamily="32" charset="0"/>
              </a:rPr>
              <a:t/>
            </a:r>
            <a:br>
              <a:rPr lang="es-PA" sz="3200" smtClean="0">
                <a:solidFill>
                  <a:srgbClr val="CC6600"/>
                </a:solidFill>
                <a:latin typeface="Arial Black" pitchFamily="32" charset="0"/>
              </a:rPr>
            </a:br>
            <a:r>
              <a:rPr lang="es-PA" sz="3200" smtClean="0">
                <a:solidFill>
                  <a:srgbClr val="CC6600"/>
                </a:solidFill>
                <a:latin typeface="Arial Black" pitchFamily="32" charset="0"/>
              </a:rPr>
              <a:t> </a:t>
            </a:r>
            <a:r>
              <a:rPr lang="es-ES" sz="3200" smtClean="0">
                <a:solidFill>
                  <a:srgbClr val="CC6600"/>
                </a:solidFill>
                <a:latin typeface="Arial Black" pitchFamily="32" charset="0"/>
                <a:cs typeface="Times New Roman" pitchFamily="16" charset="0"/>
              </a:rPr>
              <a:t>ÍNDICADORES DE EXPOSICIÓN</a:t>
            </a:r>
            <a:r>
              <a:rPr lang="es-ES" sz="2800" b="1" smtClean="0">
                <a:solidFill>
                  <a:srgbClr val="CC6600"/>
                </a:solidFill>
                <a:cs typeface="Times New Roman" pitchFamily="16" charset="0"/>
              </a:rPr>
              <a:t>.</a:t>
            </a:r>
            <a:r>
              <a:rPr lang="es-ES" sz="2400" smtClean="0">
                <a:cs typeface="Times New Roman" pitchFamily="16" charset="0"/>
              </a:rPr>
              <a:t>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81000" y="2271713"/>
            <a:ext cx="8458200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s-ES" sz="4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TODO TRABAJO REQUIERE PARA SU REALIZACIÓN  UN CONSUMO DE ENERGÍA QUE SERÁ MAYOR, </a:t>
            </a:r>
            <a:r>
              <a:rPr lang="es-PA" sz="4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SEGÚN SEA </a:t>
            </a:r>
            <a:r>
              <a:rPr lang="es-ES" sz="4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MAYOR EL ESFUERZO REALIZADO.</a:t>
            </a:r>
            <a:r>
              <a:rPr lang="es-ES" sz="2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000" smtClean="0">
                <a:latin typeface="Arial Black" pitchFamily="32" charset="0"/>
                <a:cs typeface="Times New Roman" pitchFamily="16" charset="0"/>
              </a:rPr>
              <a:t>LUMBALGIA  LABORAL.</a:t>
            </a:r>
            <a:r>
              <a:rPr lang="es-ES" sz="2000" smtClean="0">
                <a:latin typeface="Arial Black" pitchFamily="32" charset="0"/>
              </a:rPr>
              <a:t> </a:t>
            </a:r>
            <a:r>
              <a:rPr lang="es-PA" sz="2000" smtClean="0">
                <a:solidFill>
                  <a:srgbClr val="CC6600"/>
                </a:solidFill>
                <a:latin typeface="Arial Black" pitchFamily="32" charset="0"/>
              </a:rPr>
              <a:t/>
            </a:r>
            <a:br>
              <a:rPr lang="es-PA" sz="2000" smtClean="0">
                <a:solidFill>
                  <a:srgbClr val="CC6600"/>
                </a:solidFill>
                <a:latin typeface="Arial Black" pitchFamily="32" charset="0"/>
              </a:rPr>
            </a:br>
            <a:r>
              <a:rPr lang="es-PA" sz="2000" smtClean="0">
                <a:solidFill>
                  <a:srgbClr val="CC6600"/>
                </a:solidFill>
                <a:latin typeface="Arial Black" pitchFamily="32" charset="0"/>
              </a:rPr>
              <a:t> </a:t>
            </a:r>
            <a:r>
              <a:rPr lang="es-ES" sz="2400" smtClean="0">
                <a:solidFill>
                  <a:srgbClr val="CC6600"/>
                </a:solidFill>
                <a:latin typeface="Arial Black" pitchFamily="32" charset="0"/>
                <a:cs typeface="Times New Roman" pitchFamily="16" charset="0"/>
              </a:rPr>
              <a:t>ÍNDICADORES DE EXPOSICIÓN.</a:t>
            </a:r>
            <a:r>
              <a:rPr lang="es-ES" sz="2400" smtClean="0">
                <a:cs typeface="Times New Roman" pitchFamily="16" charset="0"/>
              </a:rPr>
              <a:t>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66775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838200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750"/>
              </a:spcBef>
              <a:buClrTx/>
              <a:buFontTx/>
              <a:buNone/>
            </a:pPr>
            <a:r>
              <a:rPr lang="es-ES" sz="280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EL ESFUERZO FÍSICO PUEDE SER:</a:t>
            </a:r>
            <a:r>
              <a:rPr lang="es-ES" sz="2800">
                <a:solidFill>
                  <a:srgbClr val="000000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A. </a:t>
            </a:r>
            <a:r>
              <a:rPr lang="es-ES" sz="2800">
                <a:solidFill>
                  <a:srgbClr val="660066"/>
                </a:solidFill>
                <a:latin typeface="Arial Black" pitchFamily="32" charset="0"/>
                <a:cs typeface="Times New Roman" pitchFamily="16" charset="0"/>
              </a:rPr>
              <a:t>ESTÁTICO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. LA CONTRACCIÓN DE LOS MÚSCULOS ES PERMANENTE Y SOSTENIDA DURANTE UN CIERTO PERÍODO DE TIEMPO.</a:t>
            </a: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                                                                                                                                               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2913063"/>
            <a:ext cx="3463925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000" b="1" smtClean="0">
                <a:latin typeface="Arial Black" pitchFamily="32" charset="0"/>
                <a:cs typeface="Times New Roman" pitchFamily="16" charset="0"/>
              </a:rPr>
              <a:t>LUMBALGIA  LABORAL.</a:t>
            </a:r>
            <a:r>
              <a:rPr lang="es-ES" sz="2000" b="1" smtClean="0">
                <a:latin typeface="Arial Black" pitchFamily="32" charset="0"/>
              </a:rPr>
              <a:t> </a:t>
            </a:r>
            <a:r>
              <a:rPr lang="es-PA" sz="2000" b="1" smtClean="0">
                <a:solidFill>
                  <a:srgbClr val="CC6600"/>
                </a:solidFill>
                <a:latin typeface="Arial Black" pitchFamily="32" charset="0"/>
              </a:rPr>
              <a:t/>
            </a:r>
            <a:br>
              <a:rPr lang="es-PA" sz="2000" b="1" smtClean="0">
                <a:solidFill>
                  <a:srgbClr val="CC6600"/>
                </a:solidFill>
                <a:latin typeface="Arial Black" pitchFamily="32" charset="0"/>
              </a:rPr>
            </a:br>
            <a:r>
              <a:rPr lang="es-PA" sz="2000" b="1" smtClean="0">
                <a:solidFill>
                  <a:srgbClr val="CC6600"/>
                </a:solidFill>
                <a:latin typeface="Arial Black" pitchFamily="32" charset="0"/>
              </a:rPr>
              <a:t> </a:t>
            </a:r>
            <a:r>
              <a:rPr lang="es-ES" sz="2400" b="1" smtClean="0">
                <a:solidFill>
                  <a:srgbClr val="CC6600"/>
                </a:solidFill>
                <a:latin typeface="Arial Black" pitchFamily="32" charset="0"/>
                <a:cs typeface="Times New Roman" pitchFamily="16" charset="0"/>
              </a:rPr>
              <a:t>ÍNDICADORES DE EXPOSICIÓN.</a:t>
            </a:r>
            <a:r>
              <a:rPr lang="es-ES" sz="2400" smtClean="0">
                <a:cs typeface="Times New Roman" pitchFamily="16" charset="0"/>
              </a:rPr>
              <a:t>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838200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750"/>
              </a:spcBef>
              <a:buClrTx/>
              <a:buFontTx/>
              <a:buNone/>
            </a:pPr>
            <a:r>
              <a:rPr lang="es-ES" sz="2800" b="1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EL ESFUERZO FÍSICO PUEDE SER:</a:t>
            </a:r>
            <a:r>
              <a:rPr lang="es-ES" sz="2800">
                <a:solidFill>
                  <a:srgbClr val="000000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s-ES" sz="2800" b="1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B.. </a:t>
            </a:r>
            <a:r>
              <a:rPr lang="es-ES" sz="2800">
                <a:solidFill>
                  <a:srgbClr val="660066"/>
                </a:solidFill>
                <a:latin typeface="Arial Black" pitchFamily="32" charset="0"/>
                <a:cs typeface="Times New Roman" pitchFamily="16" charset="0"/>
              </a:rPr>
              <a:t>DINÁMICO.</a:t>
            </a:r>
            <a:r>
              <a:rPr lang="es-ES" sz="2800" b="1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LO PRODUCE UNA SUCESIÓN PERIÓDICA DE TENSIONES Y RELAJAMIENTOS DE LOS MÚSCULOS DE CORTA DURACIÓN</a:t>
            </a: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.                                                                                                                                        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3055938"/>
            <a:ext cx="3290888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title"/>
          </p:nvPr>
        </p:nvSpPr>
        <p:spPr>
          <a:xfrm>
            <a:off x="827088" y="219075"/>
            <a:ext cx="7772400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000" b="1" smtClean="0">
                <a:latin typeface="Arial Black" pitchFamily="32" charset="0"/>
                <a:cs typeface="Times New Roman" pitchFamily="16" charset="0"/>
              </a:rPr>
              <a:t>LUMBALGIA  LABORAL.</a:t>
            </a:r>
            <a:r>
              <a:rPr lang="es-ES" sz="2000" b="1" smtClean="0">
                <a:latin typeface="Arial Black" pitchFamily="32" charset="0"/>
              </a:rPr>
              <a:t> </a:t>
            </a:r>
            <a:r>
              <a:rPr lang="es-PA" sz="2000" b="1" smtClean="0">
                <a:solidFill>
                  <a:srgbClr val="CC6600"/>
                </a:solidFill>
                <a:latin typeface="Arial Black" pitchFamily="32" charset="0"/>
              </a:rPr>
              <a:t/>
            </a:r>
            <a:br>
              <a:rPr lang="es-PA" sz="2000" b="1" smtClean="0">
                <a:solidFill>
                  <a:srgbClr val="CC6600"/>
                </a:solidFill>
                <a:latin typeface="Arial Black" pitchFamily="32" charset="0"/>
              </a:rPr>
            </a:br>
            <a:r>
              <a:rPr lang="es-PA" sz="2000" b="1" smtClean="0">
                <a:solidFill>
                  <a:srgbClr val="CC6600"/>
                </a:solidFill>
                <a:latin typeface="Arial Black" pitchFamily="32" charset="0"/>
              </a:rPr>
              <a:t> </a:t>
            </a:r>
            <a:r>
              <a:rPr lang="es-ES" sz="2400" b="1" smtClean="0">
                <a:solidFill>
                  <a:srgbClr val="CC6600"/>
                </a:solidFill>
                <a:latin typeface="Arial Black" pitchFamily="32" charset="0"/>
                <a:cs typeface="Times New Roman" pitchFamily="16" charset="0"/>
              </a:rPr>
              <a:t>ÍNDICADORES DE EXPOSICIÓN.</a:t>
            </a:r>
            <a:r>
              <a:rPr lang="es-ES" sz="2400" smtClean="0">
                <a:cs typeface="Times New Roman" pitchFamily="16" charset="0"/>
              </a:rPr>
              <a:t> 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457200" y="1152525"/>
            <a:ext cx="83820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750"/>
              </a:spcBef>
              <a:buClrTx/>
              <a:buFontTx/>
              <a:buNone/>
            </a:pPr>
            <a:r>
              <a:rPr lang="es-ES" sz="2800" b="1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EL ESFUERZO FÍSICO PUEDE SER</a:t>
            </a:r>
            <a:r>
              <a:rPr lang="es-PA" sz="2800" b="1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 POR</a:t>
            </a:r>
            <a:r>
              <a:rPr lang="es-ES" sz="2800" b="1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:</a:t>
            </a:r>
            <a:r>
              <a:rPr lang="es-ES" sz="2800">
                <a:solidFill>
                  <a:srgbClr val="000000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  <a:p>
            <a:pPr algn="just" eaLnBrk="1" hangingPunct="1">
              <a:spcBef>
                <a:spcPts val="1750"/>
              </a:spcBef>
              <a:buClrTx/>
              <a:buFontTx/>
              <a:buNone/>
            </a:pPr>
            <a:r>
              <a:rPr lang="es-ES" sz="2800" b="1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C. </a:t>
            </a:r>
            <a:r>
              <a:rPr lang="es-ES" sz="2800">
                <a:solidFill>
                  <a:srgbClr val="660066"/>
                </a:solidFill>
                <a:latin typeface="Arial Black" pitchFamily="32" charset="0"/>
                <a:cs typeface="Times New Roman" pitchFamily="16" charset="0"/>
              </a:rPr>
              <a:t>LA POSTURA DE TRABAJO</a:t>
            </a:r>
            <a:r>
              <a:rPr lang="es-ES" sz="2800" b="1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: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</a:rPr>
              <a:t>PARA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</a:rPr>
              <a:t>REALIZAR</a:t>
            </a:r>
            <a:r>
              <a:rPr lang="es-ES" sz="2800">
                <a:solidFill>
                  <a:srgbClr val="000000"/>
                </a:solidFill>
                <a:latin typeface="Arial Black" pitchFamily="32" charset="0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TRABAJO SE REQUIERE UNA</a:t>
            </a:r>
            <a:r>
              <a:rPr lang="es-ES" sz="2800" b="1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DETERMINADA POSTURA, SI ES  INADECUADA Y  MANTENIDA POR LARGO TIEMPO ES NECESARIO UN ESFUERZO ADICIONAL AL EXIGIDO POR LA TAREA.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962400" y="4325938"/>
          <a:ext cx="2362200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2791440" imgH="3468960" progId="">
                  <p:embed/>
                </p:oleObj>
              </mc:Choice>
              <mc:Fallback>
                <p:oleObj r:id="rId4" imgW="2791440" imgH="3468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325938"/>
                        <a:ext cx="2362200" cy="2487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323850" y="61913"/>
            <a:ext cx="8686800" cy="10080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>LUMBALGIA: ETIOLOGÍA Y CLASIFICACIÓN: </a:t>
            </a:r>
            <a:r>
              <a:rPr lang="es-PA" sz="2400" b="1" smtClean="0">
                <a:latin typeface="Arial Black" pitchFamily="32" charset="0"/>
                <a:cs typeface="Times New Roman" pitchFamily="16" charset="0"/>
              </a:rPr>
              <a:t>(1) </a:t>
            </a: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/>
            </a:r>
            <a:br>
              <a:rPr lang="es-ES" sz="2400" b="1" smtClean="0">
                <a:latin typeface="Arial Black" pitchFamily="32" charset="0"/>
                <a:cs typeface="Times New Roman" pitchFamily="16" charset="0"/>
              </a:rPr>
            </a:b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>LUMBALGIA IDIOPATICA NO LABORAL.</a:t>
            </a:r>
            <a:r>
              <a:rPr lang="es-ES" sz="3600" b="1" smtClean="0"/>
              <a:t>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86800" cy="4103687"/>
          </a:xfrm>
        </p:spPr>
        <p:txBody>
          <a:bodyPr/>
          <a:lstStyle/>
          <a:p>
            <a:pPr indent="-338138" algn="just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TRASTORNOS CONGÉNITOS.</a:t>
            </a:r>
          </a:p>
          <a:p>
            <a:pPr indent="-338138" algn="just" eaLnBrk="1" hangingPunct="1">
              <a:buClr>
                <a:srgbClr val="800000"/>
              </a:buClr>
              <a:buFont typeface="Arial Black" pitchFamily="32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1.ASIMETRÍA </a:t>
            </a:r>
            <a:r>
              <a:rPr lang="es-PA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DE LAS FACETAS ARTICULARES:  </a:t>
            </a:r>
          </a:p>
          <a:p>
            <a:pPr indent="-338138" algn="just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b="1" smtClean="0">
              <a:solidFill>
                <a:srgbClr val="000066"/>
              </a:solidFill>
              <a:latin typeface="Arial Black" pitchFamily="32" charset="0"/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533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800" b="1" smtClean="0">
                <a:latin typeface="Arial Black" pitchFamily="32" charset="0"/>
              </a:rPr>
              <a:t>ANOMALÍAS CONGENITAS DE LA C.V.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90600"/>
            <a:ext cx="8686800" cy="5102225"/>
          </a:xfrm>
        </p:spPr>
        <p:txBody>
          <a:bodyPr/>
          <a:lstStyle/>
          <a:p>
            <a:pPr marL="338138" indent="-338138" eaLnBrk="1" hangingPunct="1">
              <a:spcBef>
                <a:spcPts val="9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SACRALIZACIÓN:</a:t>
            </a:r>
          </a:p>
          <a:p>
            <a:pPr marL="338138" indent="-338138" algn="just" eaLnBrk="1" hangingPunct="1">
              <a:spcBef>
                <a:spcPts val="700"/>
              </a:spcBef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EN LA QUINTA VÉRTEBRA LUMBAR (L5) SE PRODUCE UN </a:t>
            </a:r>
            <a:r>
              <a:rPr lang="es-MX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C</a:t>
            </a:r>
            <a:r>
              <a:rPr lang="es-ES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RECIMIENTO DE UNA O LAS DOS APÓFISIS TRANSVERSAS, (MEGAPOFISIS) D</a:t>
            </a:r>
            <a:r>
              <a:rPr lang="es-MX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ANDO LUGAR A</a:t>
            </a:r>
            <a:r>
              <a:rPr lang="es-ES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UNA FUSIÓN DE ÉSTA CON EL SACRO</a:t>
            </a:r>
            <a:r>
              <a:rPr lang="es-MX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.</a:t>
            </a:r>
            <a:r>
              <a:rPr lang="es-ES" sz="2800" b="1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323850" y="92075"/>
            <a:ext cx="8686800" cy="9477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000" b="1" smtClean="0">
                <a:latin typeface="Arial Black" pitchFamily="32" charset="0"/>
                <a:cs typeface="Times New Roman" pitchFamily="16" charset="0"/>
              </a:rPr>
              <a:t>LUMBALGIA: ETIOLOGÍA Y CLASIFICACIÓN: </a:t>
            </a:r>
            <a:r>
              <a:rPr lang="es-PA" sz="2000" b="1" smtClean="0">
                <a:latin typeface="Arial Black" pitchFamily="32" charset="0"/>
                <a:cs typeface="Times New Roman" pitchFamily="16" charset="0"/>
              </a:rPr>
              <a:t>(1) </a:t>
            </a:r>
            <a:r>
              <a:rPr lang="es-ES" sz="2000" b="1" smtClean="0">
                <a:latin typeface="Arial Black" pitchFamily="32" charset="0"/>
                <a:cs typeface="Times New Roman" pitchFamily="16" charset="0"/>
              </a:rPr>
              <a:t/>
            </a:r>
            <a:br>
              <a:rPr lang="es-ES" sz="2000" b="1" smtClean="0">
                <a:latin typeface="Arial Black" pitchFamily="32" charset="0"/>
                <a:cs typeface="Times New Roman" pitchFamily="16" charset="0"/>
              </a:rPr>
            </a:br>
            <a:r>
              <a:rPr lang="es-ES" sz="2000" b="1" smtClean="0">
                <a:latin typeface="Arial Black" pitchFamily="32" charset="0"/>
                <a:cs typeface="Times New Roman" pitchFamily="16" charset="0"/>
              </a:rPr>
              <a:t>LUMBALGIA IDIOPATICA NO LABORAL.</a:t>
            </a:r>
            <a:r>
              <a:rPr lang="es-ES" sz="3600" b="1" smtClean="0"/>
              <a:t>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86800" cy="1563687"/>
          </a:xfrm>
        </p:spPr>
        <p:txBody>
          <a:bodyPr/>
          <a:lstStyle/>
          <a:p>
            <a:pPr indent="-338138" algn="just" eaLnBrk="1" hangingPunct="1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400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TRASTORNOS CONGÉNITOS.</a:t>
            </a:r>
          </a:p>
          <a:p>
            <a:pPr indent="-338138" algn="just" eaLnBrk="1" hangingPunct="1">
              <a:spcBef>
                <a:spcPts val="700"/>
              </a:spcBef>
              <a:buClr>
                <a:srgbClr val="800000"/>
              </a:buClr>
              <a:buFont typeface="Arial Black" pitchFamily="32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000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2.SACRALIZACIÓN </a:t>
            </a:r>
            <a:r>
              <a:rPr lang="es-PA" sz="20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DE  LA ULTIMA VÉRTEBRA LUMBAR</a:t>
            </a:r>
            <a:r>
              <a:rPr lang="es-PA" sz="2000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.</a:t>
            </a:r>
            <a:r>
              <a:rPr lang="es-PA" sz="2800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800000"/>
              </a:solidFill>
              <a:latin typeface="Arial Black" pitchFamily="32" charset="0"/>
              <a:cs typeface="Times New Roman" pitchFamily="16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060575"/>
            <a:ext cx="40767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533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800" smtClean="0">
                <a:latin typeface="Arial Black" pitchFamily="32" charset="0"/>
              </a:rPr>
              <a:t>ANOMALÍAS CONGENITAS DE LA C.V.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96963"/>
            <a:ext cx="8610600" cy="4419600"/>
          </a:xfrm>
        </p:spPr>
        <p:txBody>
          <a:bodyPr/>
          <a:lstStyle/>
          <a:p>
            <a:pPr marL="338138" indent="-338138" algn="just" eaLnBrk="1" hangingPunct="1">
              <a:buClr>
                <a:srgbClr val="0000CC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PA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LUMBARIZACIÓN:</a:t>
            </a:r>
            <a:r>
              <a:rPr lang="es-PA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INDIVIDUALIZACIÓN DE LA PRIMERA VÉRTEBRA DEL SACRO QUE NO SE HA FUSIONADO CON LAS OTRAS VÉRTEBRAS SACRAS Y PARECE UNA VÉRTEBRA LUMBAR MÁS.</a:t>
            </a:r>
            <a:r>
              <a:rPr lang="es-PA" b="1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mtClean="0">
                <a:solidFill>
                  <a:srgbClr val="9900CC"/>
                </a:solidFill>
                <a:latin typeface="Arial Black" pitchFamily="32" charset="0"/>
              </a:rPr>
              <a:t>LUMBALGIA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43512"/>
          </a:xfrm>
        </p:spPr>
        <p:txBody>
          <a:bodyPr/>
          <a:lstStyle/>
          <a:p>
            <a:pPr indent="-338138" algn="just" eaLnBrk="1" hangingPunct="1">
              <a:lnSpc>
                <a:spcPct val="90000"/>
              </a:lnSpc>
              <a:spcBef>
                <a:spcPct val="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4400" b="1" smtClean="0">
                <a:solidFill>
                  <a:srgbClr val="000066"/>
                </a:solidFill>
                <a:latin typeface="Arial Black" pitchFamily="32" charset="0"/>
              </a:rPr>
              <a:t>RECUERDA:  QUE SI TE HA DOLIDO ALGUNA VEZ EL ALMA, ES PORQUE DIOS, TE HE AGARRADO DEMASIADO FUERTE PARA QUE NO CAIGAS”.</a:t>
            </a:r>
          </a:p>
          <a:p>
            <a:pPr indent="-338138" eaLnBrk="1" hangingPunct="1">
              <a:lnSpc>
                <a:spcPct val="90000"/>
              </a:lnSpc>
              <a:spcBef>
                <a:spcPts val="11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4400" b="1" smtClean="0">
              <a:solidFill>
                <a:srgbClr val="000066"/>
              </a:solidFill>
              <a:latin typeface="Arial Black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323850" y="61913"/>
            <a:ext cx="8686800" cy="10080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>LUMBALGIA: ETIOLOGÍA Y CLASIFICACIÓN: </a:t>
            </a:r>
            <a:r>
              <a:rPr lang="es-PA" sz="2400" b="1" smtClean="0">
                <a:latin typeface="Arial Black" pitchFamily="32" charset="0"/>
                <a:cs typeface="Times New Roman" pitchFamily="16" charset="0"/>
              </a:rPr>
              <a:t>(1) </a:t>
            </a: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/>
            </a:r>
            <a:br>
              <a:rPr lang="es-ES" sz="2400" b="1" smtClean="0">
                <a:latin typeface="Arial Black" pitchFamily="32" charset="0"/>
                <a:cs typeface="Times New Roman" pitchFamily="16" charset="0"/>
              </a:rPr>
            </a:b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>LUMBALGIA IDIOPATICA NO LABORAL.</a:t>
            </a:r>
            <a:r>
              <a:rPr lang="es-ES" sz="3600" b="1" smtClean="0"/>
              <a:t> 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0" t="7874" r="-1740" b="3499"/>
          <a:stretch>
            <a:fillRect/>
          </a:stretch>
        </p:blipFill>
        <p:spPr bwMode="auto">
          <a:xfrm>
            <a:off x="6084888" y="1268413"/>
            <a:ext cx="29511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95288" y="1700213"/>
            <a:ext cx="5400675" cy="28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750"/>
              </a:spcBef>
              <a:buClrTx/>
              <a:buFontTx/>
              <a:buNone/>
            </a:pPr>
            <a:r>
              <a:rPr lang="es-ES" sz="2800">
                <a:solidFill>
                  <a:srgbClr val="800000"/>
                </a:solidFill>
                <a:latin typeface="Arial Black" pitchFamily="32" charset="0"/>
              </a:rPr>
              <a:t>3.LUMBARIZACIÓN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</a:rPr>
              <a:t>DE LA PRIMERA VÉRTEBRA SACRA.</a:t>
            </a:r>
          </a:p>
          <a:p>
            <a:pPr algn="just" eaLnBrk="1" hangingPunct="1">
              <a:spcBef>
                <a:spcPts val="1750"/>
              </a:spcBef>
              <a:buClrTx/>
              <a:buFontTx/>
              <a:buNone/>
            </a:pPr>
            <a:r>
              <a:rPr lang="es-PA" sz="2800">
                <a:solidFill>
                  <a:srgbClr val="000066"/>
                </a:solidFill>
                <a:latin typeface="Arial Black" pitchFamily="32" charset="0"/>
              </a:rPr>
              <a:t>LA PRIMERA VERTEBRA SACRA SE CONVIERTE EN LUMBAR.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body"/>
          </p:nvPr>
        </p:nvSpPr>
        <p:spPr>
          <a:xfrm>
            <a:off x="179388" y="695325"/>
            <a:ext cx="8713787" cy="2446338"/>
          </a:xfrm>
        </p:spPr>
        <p:txBody>
          <a:bodyPr anchor="t"/>
          <a:lstStyle/>
          <a:p>
            <a:pPr marL="338138" indent="-338138" algn="just" eaLnBrk="1" hangingPunct="1">
              <a:spcBef>
                <a:spcPts val="700"/>
              </a:spcBef>
              <a:buClr>
                <a:srgbClr val="800000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es-ES" sz="3200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4.ESPINA BÍFIDA: </a:t>
            </a:r>
            <a:r>
              <a:rPr lang="es-ES" sz="32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FISURA O HENDIDURA CONGÉNITA DE LOS ARCOS VERTEBRALES</a:t>
            </a:r>
            <a:r>
              <a:rPr lang="es-PA" sz="3200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.</a:t>
            </a:r>
            <a:r>
              <a:rPr lang="es-ES" sz="32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  <a:r>
              <a:rPr lang="es-ES" sz="2800" b="1" smtClean="0">
                <a:solidFill>
                  <a:srgbClr val="660066"/>
                </a:solidFill>
                <a:latin typeface="Arial Black" pitchFamily="32" charset="0"/>
                <a:cs typeface="Times New Roman" pitchFamily="16" charset="0"/>
              </a:rPr>
              <a:t>CUANDO EL TUMOR ES PEQUEÑO Y NO SOBRESALE SE LE LLAMA ESPINA BÍFIDA OCULTA.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303588"/>
            <a:ext cx="467995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35274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07950" y="115888"/>
            <a:ext cx="87852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000">
                <a:solidFill>
                  <a:srgbClr val="660066"/>
                </a:solidFill>
                <a:latin typeface="Arial Black" pitchFamily="32" charset="0"/>
              </a:rPr>
              <a:t>LUMBALGIA IDIOPATICA NO LABORAL.  </a:t>
            </a:r>
            <a:r>
              <a:rPr lang="es-PA" sz="2000" b="1">
                <a:solidFill>
                  <a:srgbClr val="000000"/>
                </a:solidFill>
                <a:latin typeface="Arial Black" pitchFamily="32" charset="0"/>
              </a:rPr>
              <a:t>ANOMALIAS CONGENITAS DE LA C.V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128588"/>
            <a:ext cx="7620000" cy="581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800" b="1" smtClean="0"/>
              <a:t>ANOMALIAS CONGENITAS DE LA C.V</a:t>
            </a:r>
            <a:r>
              <a:rPr lang="es-PA" sz="3200" smtClean="0"/>
              <a:t>.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696200" cy="5562600"/>
          </a:xfrm>
        </p:spPr>
        <p:txBody>
          <a:bodyPr/>
          <a:lstStyle/>
          <a:p>
            <a:pPr indent="-338138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mtClean="0"/>
          </a:p>
          <a:p>
            <a:pPr indent="-338138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686175" y="227647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762000"/>
            <a:ext cx="46259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371600" y="990600"/>
            <a:ext cx="274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MX" sz="3200" b="1">
                <a:solidFill>
                  <a:srgbClr val="CC0000"/>
                </a:solidFill>
                <a:latin typeface="Times New Roman" pitchFamily="16" charset="0"/>
              </a:rPr>
              <a:t>ESTENOSIS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MX" sz="3200" b="1">
                <a:solidFill>
                  <a:srgbClr val="CC0000"/>
                </a:solidFill>
                <a:latin typeface="Times New Roman" pitchFamily="16" charset="0"/>
              </a:rPr>
              <a:t>DEL CANAL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MX" sz="3200" b="1">
                <a:solidFill>
                  <a:srgbClr val="CC0000"/>
                </a:solidFill>
                <a:latin typeface="Times New Roman" pitchFamily="16" charset="0"/>
              </a:rPr>
              <a:t>ESPINAL 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MX" sz="3200" b="1">
                <a:solidFill>
                  <a:srgbClr val="CC0000"/>
                </a:solidFill>
                <a:latin typeface="Times New Roman" pitchFamily="16" charset="0"/>
              </a:rPr>
              <a:t>LUMBAR</a:t>
            </a:r>
            <a:r>
              <a:rPr lang="es-MX" sz="3200">
                <a:solidFill>
                  <a:srgbClr val="000000"/>
                </a:solidFill>
                <a:latin typeface="Times New Roman" pitchFamily="16" charset="0"/>
              </a:rPr>
              <a:t>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MX" sz="2400" b="1">
                <a:solidFill>
                  <a:srgbClr val="000066"/>
                </a:solidFill>
                <a:latin typeface="Times New Roman" pitchFamily="16" charset="0"/>
              </a:rPr>
              <a:t>POR: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MX" sz="2400" b="1">
                <a:solidFill>
                  <a:srgbClr val="000066"/>
                </a:solidFill>
                <a:latin typeface="Times New Roman" pitchFamily="16" charset="0"/>
              </a:rPr>
              <a:t>ACCIDENTES.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MX" sz="2400" b="1">
                <a:solidFill>
                  <a:srgbClr val="000066"/>
                </a:solidFill>
                <a:latin typeface="Times New Roman" pitchFamily="16" charset="0"/>
              </a:rPr>
              <a:t>ENFERMEDADES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MX" sz="2400" b="1">
                <a:solidFill>
                  <a:srgbClr val="000066"/>
                </a:solidFill>
                <a:latin typeface="Times New Roman" pitchFamily="16" charset="0"/>
              </a:rPr>
              <a:t>CONGENITAS.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8382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800" smtClean="0">
                <a:latin typeface="Arial Black" pitchFamily="32" charset="0"/>
              </a:rPr>
              <a:t>ANOMALÍAS DE LA COLUMNA VERTEBRAL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4343400"/>
          </a:xfrm>
        </p:spPr>
        <p:txBody>
          <a:bodyPr/>
          <a:lstStyle/>
          <a:p>
            <a:pPr marL="338138" indent="-338138" eaLnBrk="1" hangingPunct="1">
              <a:spcBef>
                <a:spcPts val="1000"/>
              </a:spcBef>
              <a:buClr>
                <a:srgbClr val="CC0000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MX" sz="4000" smtClean="0">
                <a:solidFill>
                  <a:srgbClr val="CC0000"/>
                </a:solidFill>
                <a:latin typeface="Arial Black" pitchFamily="32" charset="0"/>
                <a:cs typeface="Arial Unicode MS" pitchFamily="32" charset="0"/>
              </a:rPr>
              <a:t>ESCOLIOSIS </a:t>
            </a:r>
          </a:p>
          <a:p>
            <a:pPr marL="338138" indent="-338138" algn="just" eaLnBrk="1" hangingPunct="1">
              <a:spcBef>
                <a:spcPts val="900"/>
              </a:spcBef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CURVATURA ANORMAL O DESVIACIÓN LATERAL DE LA COLUMNA EN EL PLANO FRONTAL, CON ROTACIÓN Y ACUÑAMIENTO VERTEBRAL DE FORMA PERMANENTE.</a:t>
            </a:r>
            <a:r>
              <a:rPr lang="es-ES" sz="3600" b="1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1676400" y="174625"/>
            <a:ext cx="7010400" cy="6429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3600" b="1" smtClean="0"/>
              <a:t>ANOMALÍAS DE LA C.V.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696200" cy="5562600"/>
          </a:xfrm>
        </p:spPr>
        <p:txBody>
          <a:bodyPr/>
          <a:lstStyle/>
          <a:p>
            <a:pPr marL="341313" indent="-338138" algn="just" eaLnBrk="1" hangingPunct="1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PA" smtClean="0">
              <a:latin typeface="Arial Unicode MS" pitchFamily="32" charset="0"/>
              <a:cs typeface="Arial Unicode MS" pitchFamily="32" charset="0"/>
            </a:endParaRPr>
          </a:p>
          <a:p>
            <a:pPr marL="341313" indent="-338138" algn="just" eaLnBrk="1" hangingPunct="1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PA" smtClean="0">
              <a:latin typeface="Arial Unicode MS" pitchFamily="32" charset="0"/>
              <a:cs typeface="Arial Unicode MS" pitchFamily="32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690938" y="18288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838200"/>
            <a:ext cx="327183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44958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2000"/>
              </a:spcBef>
              <a:buClrTx/>
              <a:buFontTx/>
              <a:buNone/>
            </a:pPr>
            <a:r>
              <a:rPr lang="es-MX" sz="3200">
                <a:solidFill>
                  <a:srgbClr val="CC0000"/>
                </a:solidFill>
                <a:latin typeface="Arial Black" pitchFamily="32" charset="0"/>
                <a:cs typeface="Arial" charset="0"/>
              </a:rPr>
              <a:t>ESCOL</a:t>
            </a:r>
            <a:r>
              <a:rPr lang="es-ES" sz="3200">
                <a:solidFill>
                  <a:srgbClr val="CC0000"/>
                </a:solidFill>
                <a:latin typeface="Arial Black" pitchFamily="32" charset="0"/>
                <a:cs typeface="Arial" charset="0"/>
              </a:rPr>
              <a:t>IOSIS:</a:t>
            </a:r>
          </a:p>
          <a:p>
            <a:pPr eaLnBrk="1" hangingPunct="1">
              <a:spcBef>
                <a:spcPts val="900"/>
              </a:spcBef>
              <a:buClrTx/>
              <a:buFontTx/>
              <a:buNone/>
            </a:pPr>
            <a:r>
              <a:rPr lang="es-ES" sz="3600">
                <a:solidFill>
                  <a:srgbClr val="009999"/>
                </a:solidFill>
                <a:latin typeface="Arial Black" pitchFamily="32" charset="0"/>
                <a:cs typeface="Arial Unicode MS" pitchFamily="32" charset="0"/>
              </a:rPr>
              <a:t>HIPÓCRATES</a:t>
            </a:r>
            <a:r>
              <a:rPr lang="es-MX" sz="3600">
                <a:solidFill>
                  <a:srgbClr val="0000CC"/>
                </a:solidFill>
                <a:latin typeface="Arial Black" pitchFamily="32" charset="0"/>
                <a:cs typeface="Arial Unicode MS" pitchFamily="32" charset="0"/>
              </a:rPr>
              <a:t>:</a:t>
            </a:r>
            <a:r>
              <a:rPr lang="es-ES" sz="3600">
                <a:solidFill>
                  <a:srgbClr val="0000CC"/>
                </a:solidFill>
                <a:latin typeface="Arial Black" pitchFamily="32" charset="0"/>
                <a:cs typeface="Arial Unicode MS" pitchFamily="32" charset="0"/>
              </a:rPr>
              <a:t> </a:t>
            </a:r>
            <a:r>
              <a:rPr lang="es-MX" sz="3600">
                <a:solidFill>
                  <a:srgbClr val="0000CC"/>
                </a:solidFill>
                <a:latin typeface="Arial Black" pitchFamily="32" charset="0"/>
                <a:cs typeface="Arial Unicode MS" pitchFamily="32" charset="0"/>
              </a:rPr>
              <a:t>DEL GRIEGO </a:t>
            </a:r>
            <a:r>
              <a:rPr lang="es-ES" sz="3600">
                <a:solidFill>
                  <a:srgbClr val="0000CC"/>
                </a:solidFill>
                <a:latin typeface="Arial Black" pitchFamily="32" charset="0"/>
                <a:cs typeface="Arial Unicode MS" pitchFamily="32" charset="0"/>
              </a:rPr>
              <a:t>ESCOLIOS </a:t>
            </a:r>
            <a:r>
              <a:rPr lang="es-ES" sz="3600">
                <a:solidFill>
                  <a:srgbClr val="000066"/>
                </a:solidFill>
                <a:latin typeface="Arial Black" pitchFamily="32" charset="0"/>
                <a:cs typeface="Arial Unicode MS" pitchFamily="32" charset="0"/>
              </a:rPr>
              <a:t>= TORTUOSO</a:t>
            </a:r>
            <a:r>
              <a:rPr lang="es-MX" sz="3600">
                <a:solidFill>
                  <a:srgbClr val="000066"/>
                </a:solidFill>
                <a:latin typeface="Arial Black" pitchFamily="32" charset="0"/>
                <a:cs typeface="Arial Unicode MS" pitchFamily="32" charset="0"/>
              </a:rPr>
              <a:t> O</a:t>
            </a:r>
          </a:p>
          <a:p>
            <a:pPr eaLnBrk="1" hangingPunct="1">
              <a:spcBef>
                <a:spcPts val="900"/>
              </a:spcBef>
              <a:buClrTx/>
              <a:buFontTx/>
              <a:buNone/>
            </a:pPr>
            <a:r>
              <a:rPr lang="es-MX" sz="3600">
                <a:solidFill>
                  <a:srgbClr val="000066"/>
                </a:solidFill>
                <a:latin typeface="Arial Black" pitchFamily="32" charset="0"/>
                <a:cs typeface="Arial Unicode MS" pitchFamily="32" charset="0"/>
              </a:rPr>
              <a:t>TORCIDO</a:t>
            </a:r>
            <a:r>
              <a:rPr lang="es-ES" sz="3600">
                <a:solidFill>
                  <a:srgbClr val="000066"/>
                </a:solidFill>
                <a:latin typeface="Arial Black" pitchFamily="32" charset="0"/>
                <a:cs typeface="Arial Unicode MS" pitchFamily="32" charset="0"/>
              </a:rPr>
              <a:t>.</a:t>
            </a:r>
            <a:r>
              <a:rPr lang="es-ES" sz="3600" b="1">
                <a:solidFill>
                  <a:srgbClr val="000066"/>
                </a:solidFill>
                <a:latin typeface="Arial Unicode MS" pitchFamily="32" charset="0"/>
                <a:cs typeface="Arial Unicode MS" pitchFamily="32" charset="0"/>
              </a:rPr>
              <a:t> </a:t>
            </a:r>
          </a:p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endParaRPr lang="es-ES" sz="3600" b="1">
              <a:solidFill>
                <a:srgbClr val="000066"/>
              </a:solidFill>
              <a:latin typeface="Arial Unicode MS" pitchFamily="32" charset="0"/>
              <a:cs typeface="Arial Unicode MS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36513"/>
            <a:ext cx="7467600" cy="4603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400" b="1" smtClean="0"/>
              <a:t>ANOMALÍAS DE LA COLUMNA VERTEBRAL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86800" cy="5562600"/>
          </a:xfrm>
        </p:spPr>
        <p:txBody>
          <a:bodyPr/>
          <a:lstStyle/>
          <a:p>
            <a:pPr marL="338138" indent="-338138" eaLnBrk="1" hangingPunct="1">
              <a:buClr>
                <a:srgbClr val="CC0000"/>
              </a:buClr>
              <a:buFont typeface="Arial Unicode MS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MX" b="1" smtClean="0">
                <a:solidFill>
                  <a:srgbClr val="CC0000"/>
                </a:solidFill>
                <a:latin typeface="Arial Unicode MS" pitchFamily="32" charset="0"/>
                <a:cs typeface="Arial Unicode MS" pitchFamily="32" charset="0"/>
              </a:rPr>
              <a:t>ESCOLIOSIS </a:t>
            </a:r>
            <a:r>
              <a:rPr lang="es-ES" b="1" smtClean="0">
                <a:solidFill>
                  <a:srgbClr val="0000CC"/>
                </a:solidFill>
                <a:latin typeface="Arial Unicode MS" pitchFamily="32" charset="0"/>
                <a:cs typeface="Arial Unicode MS" pitchFamily="32" charset="0"/>
              </a:rPr>
              <a:t> </a:t>
            </a:r>
          </a:p>
          <a:p>
            <a:pPr marL="338138" indent="-338138" algn="just" eaLnBrk="1" hangingPunct="1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MX" b="1" smtClean="0">
                <a:solidFill>
                  <a:srgbClr val="000080"/>
                </a:solidFill>
                <a:latin typeface="Verdana" pitchFamily="32" charset="0"/>
                <a:cs typeface="Arial Unicode MS" pitchFamily="32" charset="0"/>
              </a:rPr>
              <a:t>	</a:t>
            </a:r>
          </a:p>
          <a:p>
            <a:pPr marL="338138" indent="-338138" algn="just" eaLnBrk="1" hangingPunct="1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s-MX" b="1" smtClean="0">
              <a:solidFill>
                <a:srgbClr val="000080"/>
              </a:solidFill>
              <a:latin typeface="Verdana" pitchFamily="32" charset="0"/>
              <a:cs typeface="Arial Unicode MS" pitchFamily="32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543300" y="17907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95400"/>
            <a:ext cx="349408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323850" y="1412875"/>
            <a:ext cx="55626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s-ES" sz="2800">
                <a:solidFill>
                  <a:srgbClr val="000080"/>
                </a:solidFill>
                <a:latin typeface="Arial Black" pitchFamily="32" charset="0"/>
                <a:cs typeface="Arial Unicode MS" pitchFamily="32" charset="0"/>
              </a:rPr>
              <a:t>CUANDO LOS GRADOS DE DESVIACIÓN LATERAL EN RELACIÓN AL EJE MEDIAL DE LA COLUMNA ES MENOR DE 25º SE HABLA DE ESCOLIOSIS LEVE; SI ESTÁ ENTRE 25 Y 50º</a:t>
            </a:r>
            <a:r>
              <a:rPr lang="es-MX" sz="2800">
                <a:solidFill>
                  <a:srgbClr val="000080"/>
                </a:solidFill>
                <a:latin typeface="Arial Black" pitchFamily="32" charset="0"/>
                <a:cs typeface="Arial Unicode MS" pitchFamily="32" charset="0"/>
              </a:rPr>
              <a:t>:</a:t>
            </a:r>
            <a:r>
              <a:rPr lang="es-ES" sz="2800">
                <a:solidFill>
                  <a:srgbClr val="000080"/>
                </a:solidFill>
                <a:latin typeface="Arial Black" pitchFamily="32" charset="0"/>
                <a:cs typeface="Arial Unicode MS" pitchFamily="32" charset="0"/>
              </a:rPr>
              <a:t> ESCOLIOSIS MEDIANA; </a:t>
            </a:r>
            <a:r>
              <a:rPr lang="es-MX" sz="2800">
                <a:solidFill>
                  <a:srgbClr val="000080"/>
                </a:solidFill>
                <a:latin typeface="Arial Black" pitchFamily="32" charset="0"/>
                <a:cs typeface="Arial Unicode MS" pitchFamily="32" charset="0"/>
              </a:rPr>
              <a:t>SI</a:t>
            </a:r>
            <a:r>
              <a:rPr lang="es-ES" sz="2800">
                <a:solidFill>
                  <a:srgbClr val="000080"/>
                </a:solidFill>
                <a:latin typeface="Arial Black" pitchFamily="32" charset="0"/>
                <a:cs typeface="Arial Unicode MS" pitchFamily="32" charset="0"/>
              </a:rPr>
              <a:t> SUPERA LOS 50º  ESCOLIOSIS GRAVE.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90488"/>
            <a:ext cx="8763000" cy="871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 smtClean="0">
                <a:latin typeface="Arial Black" pitchFamily="32" charset="0"/>
                <a:cs typeface="Times New Roman" pitchFamily="16" charset="0"/>
              </a:rPr>
              <a:t>LUMBALGIA: ETIOLOGÍA Y CLASIFICACIÓN:</a:t>
            </a:r>
            <a:r>
              <a:rPr lang="es-PA" sz="2400" smtClean="0">
                <a:latin typeface="Arial Black" pitchFamily="32" charset="0"/>
                <a:cs typeface="Times New Roman" pitchFamily="16" charset="0"/>
              </a:rPr>
              <a:t>(3) </a:t>
            </a:r>
            <a:r>
              <a:rPr lang="es-ES" sz="2400" smtClean="0">
                <a:latin typeface="Arial Black" pitchFamily="32" charset="0"/>
                <a:cs typeface="Times New Roman" pitchFamily="16" charset="0"/>
              </a:rPr>
              <a:t/>
            </a:r>
            <a:br>
              <a:rPr lang="es-ES" sz="2400" smtClean="0">
                <a:latin typeface="Arial Black" pitchFamily="32" charset="0"/>
                <a:cs typeface="Times New Roman" pitchFamily="16" charset="0"/>
              </a:rPr>
            </a:br>
            <a:r>
              <a:rPr lang="es-ES" sz="2400" smtClean="0">
                <a:latin typeface="Arial Black" pitchFamily="32" charset="0"/>
                <a:cs typeface="Times New Roman" pitchFamily="16" charset="0"/>
              </a:rPr>
              <a:t>LUMBALGIA IDIOPATICA NO LABORAL.</a:t>
            </a:r>
            <a:r>
              <a:rPr lang="es-ES" sz="3600" b="1" smtClean="0"/>
              <a:t>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86800" cy="5514975"/>
          </a:xfrm>
        </p:spPr>
        <p:txBody>
          <a:bodyPr/>
          <a:lstStyle/>
          <a:p>
            <a:pPr indent="-338138" algn="just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TRASTORNOS METABÓLICOS.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1.OSTEOPOROSIS.</a:t>
            </a:r>
            <a:r>
              <a:rPr lang="es-ES" sz="24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  <a:r>
              <a:rPr lang="es-PA" sz="24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OTRAS</a:t>
            </a:r>
            <a:r>
              <a:rPr lang="es-ES" sz="24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.</a:t>
            </a:r>
            <a:r>
              <a:rPr lang="es-ES" sz="2400" b="1" smtClean="0">
                <a:solidFill>
                  <a:srgbClr val="000066"/>
                </a:solidFill>
                <a:cs typeface="Times New Roman" pitchFamily="16" charset="0"/>
              </a:rPr>
              <a:t> 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400" b="1" smtClean="0">
              <a:solidFill>
                <a:srgbClr val="000066"/>
              </a:solidFill>
              <a:cs typeface="Times New Roman" pitchFamily="16" charset="0"/>
            </a:endParaRP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400" b="1" smtClean="0">
              <a:solidFill>
                <a:srgbClr val="000066"/>
              </a:solidFill>
              <a:cs typeface="Times New Roman" pitchFamily="16" charset="0"/>
            </a:endParaRP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400" b="1" smtClean="0">
              <a:solidFill>
                <a:srgbClr val="000066"/>
              </a:solidFill>
              <a:cs typeface="Times New Roman" pitchFamily="16" charset="0"/>
            </a:endParaRP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400" b="1" smtClean="0">
              <a:solidFill>
                <a:srgbClr val="000066"/>
              </a:solidFill>
              <a:cs typeface="Times New Roman" pitchFamily="16" charset="0"/>
            </a:endParaRP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400" b="1" smtClean="0">
              <a:solidFill>
                <a:srgbClr val="000066"/>
              </a:solidFill>
              <a:cs typeface="Times New Roman" pitchFamily="16" charset="0"/>
            </a:endParaRP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400" b="1" smtClean="0">
              <a:solidFill>
                <a:srgbClr val="000066"/>
              </a:solidFill>
              <a:cs typeface="Times New Roman" pitchFamily="16" charset="0"/>
            </a:endParaRP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400" b="1" smtClean="0">
              <a:solidFill>
                <a:srgbClr val="000066"/>
              </a:solidFill>
              <a:cs typeface="Times New Roman" pitchFamily="16" charset="0"/>
            </a:endParaRP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 smtClean="0">
                <a:latin typeface="Arial Unicode MS" pitchFamily="32" charset="0"/>
                <a:cs typeface="Arial Unicode MS" pitchFamily="32" charset="0"/>
              </a:rPr>
              <a:t> 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400" b="1" smtClean="0">
                <a:solidFill>
                  <a:srgbClr val="30476D"/>
                </a:solidFill>
                <a:cs typeface="Times New Roman" pitchFamily="16" charset="0"/>
              </a:rPr>
              <a:t>	</a:t>
            </a:r>
            <a:r>
              <a:rPr lang="es-ES" sz="2400" smtClean="0">
                <a:solidFill>
                  <a:srgbClr val="30476D"/>
                </a:solidFill>
                <a:latin typeface="Arial Black" pitchFamily="32" charset="0"/>
                <a:cs typeface="Times New Roman" pitchFamily="16" charset="0"/>
              </a:rPr>
              <a:t>EL HUESO DE LA DERECHA, PARTE DE UNA VÉRTEBRA LUMBAR, TIENE OSTEOPOROSIS</a:t>
            </a:r>
            <a:r>
              <a:rPr lang="es-PA" sz="2400" smtClean="0">
                <a:solidFill>
                  <a:srgbClr val="30476D"/>
                </a:solidFill>
                <a:latin typeface="Arial Black" pitchFamily="32" charset="0"/>
                <a:cs typeface="Times New Roman" pitchFamily="16" charset="0"/>
              </a:rPr>
              <a:t>.</a:t>
            </a:r>
            <a:r>
              <a:rPr lang="es-ES" sz="2400" smtClean="0">
                <a:solidFill>
                  <a:srgbClr val="30476D"/>
                </a:solidFill>
                <a:latin typeface="Arial Black" pitchFamily="32" charset="0"/>
                <a:cs typeface="Times New Roman" pitchFamily="16" charset="0"/>
              </a:rPr>
              <a:t>  ES  MÁS DELGADO Y POROSO QUE EL SANO DE LA IZQUIERDA.</a:t>
            </a:r>
            <a:r>
              <a:rPr lang="es-ES" sz="2400" b="1" smtClean="0">
                <a:solidFill>
                  <a:srgbClr val="000066"/>
                </a:solidFill>
                <a:cs typeface="Times New Roman" pitchFamily="16" charset="0"/>
              </a:rPr>
              <a:t> 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100263" y="18097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16113"/>
            <a:ext cx="49434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25413"/>
            <a:ext cx="866775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>LUMBALGIA: ETIOLOGÍA Y CLASIFICACIÓN:</a:t>
            </a:r>
            <a:r>
              <a:rPr lang="es-PA" sz="2400" b="1" smtClean="0">
                <a:latin typeface="Arial Black" pitchFamily="32" charset="0"/>
                <a:cs typeface="Times New Roman" pitchFamily="16" charset="0"/>
              </a:rPr>
              <a:t>(3) </a:t>
            </a: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/>
            </a:r>
            <a:br>
              <a:rPr lang="es-ES" sz="2400" b="1" smtClean="0">
                <a:latin typeface="Arial Black" pitchFamily="32" charset="0"/>
                <a:cs typeface="Times New Roman" pitchFamily="16" charset="0"/>
              </a:rPr>
            </a:b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>LUMBALGIA IDIOPATICA NO LABORAL.</a:t>
            </a:r>
            <a:r>
              <a:rPr lang="es-ES" sz="3600" b="1" smtClean="0"/>
              <a:t> 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495800"/>
          </a:xfrm>
        </p:spPr>
        <p:txBody>
          <a:bodyPr/>
          <a:lstStyle/>
          <a:p>
            <a:pPr indent="-338138" algn="just" eaLnBrk="1" hangingPunct="1">
              <a:spcBef>
                <a:spcPts val="9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ENFERMEDADES INFECCIOSAS</a:t>
            </a:r>
            <a:r>
              <a:rPr lang="es-ES" sz="36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.</a:t>
            </a:r>
          </a:p>
          <a:p>
            <a:pPr indent="-338138" algn="just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1</a:t>
            </a:r>
            <a:r>
              <a:rPr lang="es-ES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. AGUDAS.</a:t>
            </a:r>
          </a:p>
          <a:p>
            <a:pPr indent="-338138" eaLnBrk="1" hangingPunct="1">
              <a:spcBef>
                <a:spcPts val="9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2.CRÓNICAS: TUBERCULOSIS. OSTEOMIELITIS CRÓNICA. </a:t>
            </a:r>
            <a:r>
              <a:rPr lang="es-PA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OTRAS</a:t>
            </a:r>
            <a:r>
              <a:rPr lang="es-ES" sz="36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.</a:t>
            </a:r>
          </a:p>
          <a:p>
            <a:pPr indent="-338138" algn="just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b="1" smtClean="0">
              <a:solidFill>
                <a:srgbClr val="000066"/>
              </a:solidFill>
              <a:latin typeface="Arial Black" pitchFamily="32" charset="0"/>
              <a:cs typeface="Times New Roman" pitchFamily="16" charset="0"/>
            </a:endParaRPr>
          </a:p>
          <a:p>
            <a:pPr indent="-338138" algn="just" eaLnBrk="1" hangingPunct="1">
              <a:spcBef>
                <a:spcPts val="9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b="1" smtClean="0">
                <a:cs typeface="Times New Roman" pitchFamily="16" charset="0"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20750"/>
            <a:ext cx="7380287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47700" y="115888"/>
            <a:ext cx="8172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2400" b="1">
                <a:solidFill>
                  <a:srgbClr val="800000"/>
                </a:solidFill>
                <a:latin typeface="Arial Black" pitchFamily="32" charset="0"/>
              </a:rPr>
              <a:t>ENFERMEDADES DEGENERATIVAS.</a:t>
            </a:r>
          </a:p>
          <a:p>
            <a:pPr eaLnBrk="1" hangingPunct="1">
              <a:buClrTx/>
              <a:buFontTx/>
              <a:buNone/>
            </a:pPr>
            <a:r>
              <a:rPr lang="es-ES" sz="2400" b="1">
                <a:solidFill>
                  <a:srgbClr val="0000CC"/>
                </a:solidFill>
                <a:latin typeface="Arial Black" pitchFamily="32" charset="0"/>
              </a:rPr>
              <a:t>1. OSTEOARTROSIS.</a:t>
            </a:r>
            <a:r>
              <a:rPr lang="es-ES">
                <a:solidFill>
                  <a:srgbClr val="000000"/>
                </a:solidFill>
              </a:rPr>
              <a:t> </a:t>
            </a:r>
            <a:r>
              <a:rPr lang="es-ES" sz="2400" b="1">
                <a:solidFill>
                  <a:srgbClr val="0000CC"/>
                </a:solidFill>
                <a:latin typeface="Arial Black" pitchFamily="32" charset="0"/>
              </a:rPr>
              <a:t>ESPONDILOSIS. </a:t>
            </a:r>
            <a:r>
              <a:rPr lang="es-PA" sz="2400" b="1">
                <a:solidFill>
                  <a:srgbClr val="0000CC"/>
                </a:solidFill>
                <a:latin typeface="Arial Black" pitchFamily="32" charset="0"/>
              </a:rPr>
              <a:t>OTRAS</a:t>
            </a:r>
            <a:r>
              <a:rPr lang="es-ES" sz="2400" b="1">
                <a:solidFill>
                  <a:srgbClr val="000066"/>
                </a:solidFill>
                <a:latin typeface="Arial Black" pitchFamily="32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827088" y="136525"/>
            <a:ext cx="7315200" cy="9477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800" b="1" smtClean="0"/>
              <a:t>ANOMALÍAS  DE LA COLUMNA VERTEBRAL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66800"/>
            <a:ext cx="8610600" cy="5680075"/>
          </a:xfrm>
        </p:spPr>
        <p:txBody>
          <a:bodyPr/>
          <a:lstStyle/>
          <a:p>
            <a:pPr marL="338138" indent="-338138" eaLnBrk="1" hangingPunct="1">
              <a:lnSpc>
                <a:spcPct val="90000"/>
              </a:lnSpc>
              <a:buClr>
                <a:srgbClr val="0000CC"/>
              </a:buClr>
              <a:buFont typeface="Verdana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b="1" smtClean="0">
                <a:solidFill>
                  <a:srgbClr val="0000CC"/>
                </a:solidFill>
                <a:latin typeface="Verdana" pitchFamily="32" charset="0"/>
                <a:cs typeface="Times New Roman" pitchFamily="16" charset="0"/>
              </a:rPr>
              <a:t>ESPONDILOLISTESIS</a:t>
            </a:r>
            <a:r>
              <a:rPr lang="es-MX" b="1" smtClean="0">
                <a:solidFill>
                  <a:srgbClr val="0000CC"/>
                </a:solidFill>
                <a:latin typeface="Verdana" pitchFamily="32" charset="0"/>
                <a:cs typeface="Times New Roman" pitchFamily="16" charset="0"/>
              </a:rPr>
              <a:t>:</a:t>
            </a:r>
          </a:p>
          <a:p>
            <a:pPr marL="338138" indent="-338138" algn="just" eaLnBrk="1" hangingPunct="1">
              <a:lnSpc>
                <a:spcPct val="90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MX" b="1" smtClean="0">
                <a:solidFill>
                  <a:srgbClr val="003366"/>
                </a:solidFill>
                <a:latin typeface="Verdana" pitchFamily="32" charset="0"/>
                <a:cs typeface="Arial Unicode MS" pitchFamily="32" charset="0"/>
              </a:rPr>
              <a:t>	</a:t>
            </a:r>
            <a:r>
              <a:rPr lang="es-ES" b="1" smtClean="0">
                <a:solidFill>
                  <a:srgbClr val="003366"/>
                </a:solidFill>
                <a:latin typeface="Verdana" pitchFamily="32" charset="0"/>
                <a:cs typeface="Arial Unicode MS" pitchFamily="32" charset="0"/>
              </a:rPr>
              <a:t>DESPLAZAMIENTO DE UNA VÉRTEBRA SOBRE OTRA.  HACIA ADELANTE HABLAMOS DE </a:t>
            </a:r>
            <a:r>
              <a:rPr lang="es-ES" b="1" smtClean="0">
                <a:solidFill>
                  <a:srgbClr val="0000CC"/>
                </a:solidFill>
                <a:latin typeface="Verdana" pitchFamily="32" charset="0"/>
                <a:cs typeface="Arial Unicode MS" pitchFamily="32" charset="0"/>
              </a:rPr>
              <a:t>ANTEROLISTESIS,</a:t>
            </a:r>
            <a:r>
              <a:rPr lang="es-ES" b="1" smtClean="0">
                <a:solidFill>
                  <a:srgbClr val="003366"/>
                </a:solidFill>
                <a:latin typeface="Verdana" pitchFamily="32" charset="0"/>
                <a:cs typeface="Arial Unicode MS" pitchFamily="32" charset="0"/>
              </a:rPr>
              <a:t> Y  HACIA ATRÁS, DE </a:t>
            </a:r>
            <a:r>
              <a:rPr lang="es-ES" b="1" smtClean="0">
                <a:solidFill>
                  <a:srgbClr val="0000CC"/>
                </a:solidFill>
                <a:latin typeface="Verdana" pitchFamily="32" charset="0"/>
                <a:cs typeface="Arial Unicode MS" pitchFamily="32" charset="0"/>
              </a:rPr>
              <a:t>RETROLISTESIS.</a:t>
            </a:r>
            <a:r>
              <a:rPr lang="es-ES" b="1" smtClean="0">
                <a:solidFill>
                  <a:srgbClr val="0000CC"/>
                </a:solidFill>
                <a:latin typeface="Arial Unicode MS" pitchFamily="32" charset="0"/>
                <a:cs typeface="Arial Unicode MS" pitchFamily="32" charset="0"/>
              </a:rPr>
              <a:t> </a:t>
            </a:r>
          </a:p>
          <a:p>
            <a:pPr marL="338138" indent="-338138" algn="just" eaLnBrk="1" hangingPunct="1">
              <a:lnSpc>
                <a:spcPct val="90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MX" b="1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	</a:t>
            </a:r>
            <a:r>
              <a:rPr lang="es-ES" b="1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EN SU MAYOR PARTE SE LOCALIZA EN</a:t>
            </a:r>
            <a:r>
              <a:rPr lang="es-MX" b="1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TRE</a:t>
            </a:r>
            <a:r>
              <a:rPr lang="es-ES" b="1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 L</a:t>
            </a:r>
            <a:r>
              <a:rPr lang="es-ES" b="1" baseline="-25000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5</a:t>
            </a:r>
            <a:r>
              <a:rPr lang="es-ES" b="1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 - S</a:t>
            </a:r>
            <a:r>
              <a:rPr lang="es-ES" b="1" baseline="-25000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1</a:t>
            </a:r>
            <a:r>
              <a:rPr lang="es-MX" b="1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.</a:t>
            </a:r>
            <a:r>
              <a:rPr lang="es-ES" b="1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  AUNQUE TAMBIÉN APARECE ENTRE L</a:t>
            </a:r>
            <a:r>
              <a:rPr lang="es-ES" b="1" baseline="-25000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4</a:t>
            </a:r>
            <a:r>
              <a:rPr lang="es-ES" b="1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 L</a:t>
            </a:r>
            <a:r>
              <a:rPr lang="es-ES" b="1" baseline="-25000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5</a:t>
            </a:r>
            <a:r>
              <a:rPr lang="es-ES" b="1" smtClean="0">
                <a:solidFill>
                  <a:srgbClr val="003366"/>
                </a:solidFill>
                <a:latin typeface="Verdana" pitchFamily="32" charset="0"/>
                <a:cs typeface="Times New Roman" pitchFamily="16" charset="0"/>
              </a:rPr>
              <a:t>, SOBRE TODO CUANDO EXISTE DE LA 6ª VÉRTEBRA LUMBAR </a:t>
            </a:r>
            <a:r>
              <a:rPr lang="es-ES" sz="2800" smtClean="0">
                <a:solidFill>
                  <a:srgbClr val="660066"/>
                </a:solidFill>
                <a:latin typeface="Arial Black" pitchFamily="32" charset="0"/>
                <a:cs typeface="Times New Roman" pitchFamily="16" charset="0"/>
              </a:rPr>
              <a:t>SACRALIZACIÓN.</a:t>
            </a:r>
            <a:r>
              <a:rPr lang="es-ES" smtClean="0">
                <a:solidFill>
                  <a:srgbClr val="660066"/>
                </a:solidFill>
                <a:latin typeface="Arial Black" pitchFamily="32" charset="0"/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Grp="1" noChangeArrowheads="1"/>
          </p:cNvSpPr>
          <p:nvPr>
            <p:ph type="title"/>
          </p:nvPr>
        </p:nvSpPr>
        <p:spPr>
          <a:xfrm>
            <a:off x="2438400" y="53975"/>
            <a:ext cx="4114800" cy="581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 b="1" smtClean="0">
                <a:solidFill>
                  <a:srgbClr val="CC3300"/>
                </a:solidFill>
              </a:rPr>
              <a:t>Columna vertebral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92500" y="685800"/>
          <a:ext cx="18288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4" imgW="1095528" imgH="3885714" progId="">
                  <p:embed/>
                </p:oleObj>
              </mc:Choice>
              <mc:Fallback>
                <p:oleObj r:id="rId4" imgW="1095528" imgH="388571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685800"/>
                        <a:ext cx="1828800" cy="617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219200" y="1066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827088" y="609600"/>
            <a:ext cx="2286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MX" sz="2400" b="1">
                <a:solidFill>
                  <a:srgbClr val="0033CC"/>
                </a:solidFill>
              </a:rPr>
              <a:t>VERTEBRAS CERVICALES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827088" y="2743200"/>
            <a:ext cx="2286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MX" sz="2400" b="1">
                <a:solidFill>
                  <a:srgbClr val="006600"/>
                </a:solidFill>
                <a:latin typeface="Arial Black" pitchFamily="32" charset="0"/>
              </a:rPr>
              <a:t>VERTEBRAS DORSALES O TORÁCICAS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900113" y="4343400"/>
            <a:ext cx="23034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MX" sz="2400" b="1">
                <a:solidFill>
                  <a:srgbClr val="0033CC"/>
                </a:solidFill>
                <a:latin typeface="Arial Black" pitchFamily="32" charset="0"/>
              </a:rPr>
              <a:t>VERTEBRAS LUMBARES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900113" y="5257800"/>
            <a:ext cx="23764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MX" sz="2400" b="1">
                <a:solidFill>
                  <a:srgbClr val="006600"/>
                </a:solidFill>
                <a:latin typeface="Arial Black" pitchFamily="32" charset="0"/>
              </a:rPr>
              <a:t>VERTEBRAS SACRAS Y COXIGEAS</a:t>
            </a:r>
          </a:p>
        </p:txBody>
      </p:sp>
      <p:sp>
        <p:nvSpPr>
          <p:cNvPr id="1035" name="Text Box 9"/>
          <p:cNvSpPr txBox="1">
            <a:spLocks noChangeArrowheads="1"/>
          </p:cNvSpPr>
          <p:nvPr/>
        </p:nvSpPr>
        <p:spPr bwMode="auto">
          <a:xfrm>
            <a:off x="827088" y="1341438"/>
            <a:ext cx="22860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MX" b="1">
                <a:solidFill>
                  <a:srgbClr val="CC3300"/>
                </a:solidFill>
                <a:latin typeface="Arial Black" pitchFamily="32" charset="0"/>
              </a:rPr>
              <a:t>C</a:t>
            </a:r>
            <a:r>
              <a:rPr lang="es-MX" b="1" baseline="-25000">
                <a:solidFill>
                  <a:srgbClr val="CC3300"/>
                </a:solidFill>
                <a:latin typeface="Arial Black" pitchFamily="32" charset="0"/>
              </a:rPr>
              <a:t>1</a:t>
            </a:r>
            <a:r>
              <a:rPr lang="es-MX" b="1" baseline="-25000">
                <a:solidFill>
                  <a:srgbClr val="0033CC"/>
                </a:solidFill>
                <a:latin typeface="Arial Black" pitchFamily="32" charset="0"/>
              </a:rPr>
              <a:t> </a:t>
            </a:r>
            <a:r>
              <a:rPr lang="es-MX" b="1">
                <a:solidFill>
                  <a:srgbClr val="0033CC"/>
                </a:solidFill>
                <a:latin typeface="Arial Black" pitchFamily="32" charset="0"/>
              </a:rPr>
              <a:t>= ATLAS.</a:t>
            </a: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MX" b="1">
                <a:solidFill>
                  <a:srgbClr val="CC3300"/>
                </a:solidFill>
                <a:latin typeface="Arial Black" pitchFamily="32" charset="0"/>
              </a:rPr>
              <a:t>C</a:t>
            </a:r>
            <a:r>
              <a:rPr lang="es-MX" b="1" baseline="-25000">
                <a:solidFill>
                  <a:srgbClr val="CC3300"/>
                </a:solidFill>
                <a:latin typeface="Arial Black" pitchFamily="32" charset="0"/>
              </a:rPr>
              <a:t>2</a:t>
            </a:r>
            <a:r>
              <a:rPr lang="es-MX" b="1" baseline="-25000">
                <a:solidFill>
                  <a:srgbClr val="0033CC"/>
                </a:solidFill>
                <a:latin typeface="Arial Black" pitchFamily="32" charset="0"/>
              </a:rPr>
              <a:t>  </a:t>
            </a:r>
            <a:r>
              <a:rPr lang="es-MX" b="1">
                <a:solidFill>
                  <a:srgbClr val="0033CC"/>
                </a:solidFill>
                <a:latin typeface="Arial Black" pitchFamily="32" charset="0"/>
              </a:rPr>
              <a:t>= AXIS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s-MX" b="1">
                <a:solidFill>
                  <a:srgbClr val="CC3300"/>
                </a:solidFill>
                <a:latin typeface="Arial Black" pitchFamily="32" charset="0"/>
              </a:rPr>
              <a:t>C</a:t>
            </a:r>
            <a:r>
              <a:rPr lang="es-MX" b="1" baseline="-25000">
                <a:solidFill>
                  <a:srgbClr val="CC3300"/>
                </a:solidFill>
                <a:latin typeface="Arial Black" pitchFamily="32" charset="0"/>
              </a:rPr>
              <a:t>7 </a:t>
            </a:r>
            <a:r>
              <a:rPr lang="es-MX" b="1" baseline="-25000">
                <a:solidFill>
                  <a:srgbClr val="0033CC"/>
                </a:solidFill>
                <a:latin typeface="Arial Black" pitchFamily="32" charset="0"/>
              </a:rPr>
              <a:t>  </a:t>
            </a:r>
            <a:r>
              <a:rPr lang="es-MX" b="1">
                <a:solidFill>
                  <a:srgbClr val="0033CC"/>
                </a:solidFill>
                <a:latin typeface="Arial Black" pitchFamily="32" charset="0"/>
              </a:rPr>
              <a:t>= PROMINENTE</a:t>
            </a:r>
          </a:p>
        </p:txBody>
      </p:sp>
      <p:sp>
        <p:nvSpPr>
          <p:cNvPr id="1036" name="Text Box 10"/>
          <p:cNvSpPr txBox="1">
            <a:spLocks noChangeArrowheads="1"/>
          </p:cNvSpPr>
          <p:nvPr/>
        </p:nvSpPr>
        <p:spPr bwMode="auto">
          <a:xfrm>
            <a:off x="5435600" y="685800"/>
            <a:ext cx="33528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MX" sz="2000" b="1">
                <a:solidFill>
                  <a:srgbClr val="009999"/>
                </a:solidFill>
                <a:latin typeface="Arial Black" pitchFamily="32" charset="0"/>
              </a:rPr>
              <a:t>LORDOSIS CERVICAL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MX" sz="2000" b="1">
                <a:solidFill>
                  <a:srgbClr val="003399"/>
                </a:solidFill>
                <a:latin typeface="Arial Black" pitchFamily="32" charset="0"/>
              </a:rPr>
              <a:t>CURVA CONCAVA HACIA ATRÁS.</a:t>
            </a:r>
          </a:p>
        </p:txBody>
      </p:sp>
      <p:sp>
        <p:nvSpPr>
          <p:cNvPr id="1037" name="Text Box 11"/>
          <p:cNvSpPr txBox="1">
            <a:spLocks noChangeArrowheads="1"/>
          </p:cNvSpPr>
          <p:nvPr/>
        </p:nvSpPr>
        <p:spPr bwMode="auto">
          <a:xfrm>
            <a:off x="5435600" y="2036763"/>
            <a:ext cx="33528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MX" sz="2000" b="1">
                <a:solidFill>
                  <a:srgbClr val="009999"/>
                </a:solidFill>
                <a:latin typeface="Arial Black" pitchFamily="32" charset="0"/>
              </a:rPr>
              <a:t>CIFOSIS DORSAL O TORACICA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MX" sz="2000" b="1">
                <a:solidFill>
                  <a:srgbClr val="003399"/>
                </a:solidFill>
                <a:latin typeface="Arial Black" pitchFamily="32" charset="0"/>
              </a:rPr>
              <a:t>CURVA CONVEXA HACIA ATRÁS.</a:t>
            </a:r>
          </a:p>
        </p:txBody>
      </p:sp>
      <p:sp>
        <p:nvSpPr>
          <p:cNvPr id="1038" name="Text Box 12"/>
          <p:cNvSpPr txBox="1">
            <a:spLocks noChangeArrowheads="1"/>
          </p:cNvSpPr>
          <p:nvPr/>
        </p:nvSpPr>
        <p:spPr bwMode="auto">
          <a:xfrm>
            <a:off x="5327650" y="3789363"/>
            <a:ext cx="35655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MX" sz="2400" b="1">
                <a:solidFill>
                  <a:srgbClr val="009999"/>
                </a:solidFill>
                <a:latin typeface="Arial Black" pitchFamily="32" charset="0"/>
              </a:rPr>
              <a:t>LORDOSIS LUMBAR</a:t>
            </a:r>
            <a:r>
              <a:rPr lang="es-MX" sz="2400" b="1">
                <a:solidFill>
                  <a:srgbClr val="003399"/>
                </a:solidFill>
                <a:latin typeface="Arial Black" pitchFamily="32" charset="0"/>
              </a:rPr>
              <a:t>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MX" sz="2400" b="1">
                <a:solidFill>
                  <a:srgbClr val="003399"/>
                </a:solidFill>
                <a:latin typeface="Arial Black" pitchFamily="32" charset="0"/>
              </a:rPr>
              <a:t>CURVA CONCAVA HACIA ATRÁS.</a:t>
            </a:r>
          </a:p>
        </p:txBody>
      </p:sp>
      <p:sp>
        <p:nvSpPr>
          <p:cNvPr id="1039" name="Text Box 13"/>
          <p:cNvSpPr txBox="1">
            <a:spLocks noChangeArrowheads="1"/>
          </p:cNvSpPr>
          <p:nvPr/>
        </p:nvSpPr>
        <p:spPr bwMode="auto">
          <a:xfrm>
            <a:off x="5292725" y="5295900"/>
            <a:ext cx="38512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s-MX" sz="2800" b="1">
                <a:solidFill>
                  <a:srgbClr val="660066"/>
                </a:solidFill>
                <a:latin typeface="Arial Black" pitchFamily="32" charset="0"/>
              </a:rPr>
              <a:t>VISIÓN LATERAL DE LA COLUMNA VERTEBRAL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827088" y="-9525"/>
            <a:ext cx="7859712" cy="137318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4000" b="1" smtClean="0"/>
              <a:t>ANOMALÍAS DE LA C.V.</a:t>
            </a:r>
            <a:br>
              <a:rPr lang="es-PA" sz="4000" b="1" smtClean="0"/>
            </a:br>
            <a:r>
              <a:rPr lang="es-PA" sz="4000" b="1" smtClean="0"/>
              <a:t> </a:t>
            </a:r>
            <a:r>
              <a:rPr lang="es-ES" b="1" smtClean="0">
                <a:solidFill>
                  <a:srgbClr val="CC0000"/>
                </a:solidFill>
                <a:latin typeface="Verdana" pitchFamily="32" charset="0"/>
                <a:cs typeface="Arial" charset="0"/>
              </a:rPr>
              <a:t>ESPONDILOLISIS:</a:t>
            </a:r>
            <a:r>
              <a:rPr lang="es-ES" b="1" smtClean="0">
                <a:solidFill>
                  <a:srgbClr val="003366"/>
                </a:solidFill>
                <a:latin typeface="Verdana" pitchFamily="32" charset="0"/>
                <a:cs typeface="Arial" charset="0"/>
              </a:rPr>
              <a:t> 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1412875"/>
            <a:ext cx="3341687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04800" y="1557338"/>
            <a:ext cx="5275263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2000"/>
              </a:spcBef>
              <a:buClrTx/>
              <a:buFontTx/>
              <a:buNone/>
            </a:pPr>
            <a:r>
              <a:rPr lang="es-ES" sz="3200">
                <a:solidFill>
                  <a:srgbClr val="003366"/>
                </a:solidFill>
                <a:latin typeface="Arial Black" pitchFamily="32" charset="0"/>
                <a:cs typeface="Arial" charset="0"/>
              </a:rPr>
              <a:t>FRECUEN</a:t>
            </a:r>
            <a:r>
              <a:rPr lang="es-MX" sz="3200">
                <a:solidFill>
                  <a:srgbClr val="003366"/>
                </a:solidFill>
                <a:latin typeface="Arial Black" pitchFamily="32" charset="0"/>
                <a:cs typeface="Arial" charset="0"/>
              </a:rPr>
              <a:t>TEMENTE</a:t>
            </a:r>
            <a:r>
              <a:rPr lang="es-ES" sz="3200">
                <a:solidFill>
                  <a:srgbClr val="003366"/>
                </a:solidFill>
                <a:latin typeface="Arial Black" pitchFamily="32" charset="0"/>
                <a:cs typeface="Arial" charset="0"/>
              </a:rPr>
              <a:t> APARECE ENTRE L5</a:t>
            </a:r>
            <a:r>
              <a:rPr lang="es-MX" sz="3200">
                <a:solidFill>
                  <a:srgbClr val="003366"/>
                </a:solidFill>
                <a:latin typeface="Arial Black" pitchFamily="32" charset="0"/>
                <a:cs typeface="Arial" charset="0"/>
              </a:rPr>
              <a:t> Y </a:t>
            </a:r>
            <a:r>
              <a:rPr lang="es-ES" sz="3200">
                <a:solidFill>
                  <a:srgbClr val="003366"/>
                </a:solidFill>
                <a:latin typeface="Arial Black" pitchFamily="32" charset="0"/>
                <a:cs typeface="Arial" charset="0"/>
              </a:rPr>
              <a:t>S1. ROTURA DE LA LÁMINA QUE UNE, EN LA ARTICULACIÓN FACETARIA, </a:t>
            </a:r>
            <a:r>
              <a:rPr lang="es-MX" sz="3200">
                <a:solidFill>
                  <a:srgbClr val="003366"/>
                </a:solidFill>
                <a:latin typeface="Arial Black" pitchFamily="32" charset="0"/>
                <a:cs typeface="Arial" charset="0"/>
              </a:rPr>
              <a:t>LAS </a:t>
            </a:r>
            <a:r>
              <a:rPr lang="es-ES" sz="3200">
                <a:solidFill>
                  <a:srgbClr val="003366"/>
                </a:solidFill>
                <a:latin typeface="Arial Black" pitchFamily="32" charset="0"/>
                <a:cs typeface="Arial" charset="0"/>
              </a:rPr>
              <a:t>DOS APÓFISIS</a:t>
            </a:r>
            <a:r>
              <a:rPr lang="es-MX" sz="3200">
                <a:solidFill>
                  <a:srgbClr val="003366"/>
                </a:solidFill>
                <a:latin typeface="Arial Black" pitchFamily="32" charset="0"/>
                <a:cs typeface="Arial" charset="0"/>
              </a:rPr>
              <a:t> E</a:t>
            </a:r>
            <a:r>
              <a:rPr lang="es-ES" sz="3200">
                <a:solidFill>
                  <a:srgbClr val="003366"/>
                </a:solidFill>
                <a:latin typeface="Arial Black" pitchFamily="32" charset="0"/>
                <a:cs typeface="Arial" charset="0"/>
              </a:rPr>
              <a:t>SPINOSAS DE VÉRTEBRAS CONTIGUAS.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44463" y="-57150"/>
            <a:ext cx="8748712" cy="167798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28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2" charset="0"/>
                <a:cs typeface="Times New Roman" pitchFamily="16" charset="0"/>
              </a:rPr>
              <a:t>LESIONES MECÁNICAS DEL DISCO  VERTEBRAL</a:t>
            </a:r>
            <a:br>
              <a:rPr lang="es-ES" sz="28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2" charset="0"/>
                <a:cs typeface="Times New Roman" pitchFamily="16" charset="0"/>
              </a:rPr>
            </a:br>
            <a:r>
              <a:rPr lang="es-ES" sz="28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2" charset="0"/>
                <a:cs typeface="Times New Roman" pitchFamily="16" charset="0"/>
              </a:rPr>
              <a:t> </a:t>
            </a:r>
            <a:r>
              <a:rPr lang="es-ES" sz="3200" smtClean="0">
                <a:solidFill>
                  <a:srgbClr val="2619AC"/>
                </a:solidFill>
                <a:latin typeface="Arial Black" pitchFamily="32" charset="0"/>
                <a:cs typeface="Times New Roman" pitchFamily="16" charset="0"/>
              </a:rPr>
              <a:t>ESPONDILÓLISIS</a:t>
            </a:r>
            <a:r>
              <a:rPr lang="es-ES" sz="4800" smtClean="0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729038" y="23955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713787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533400" y="152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281238" y="15049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411413" y="620713"/>
            <a:ext cx="3816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s-PA" sz="3200">
                <a:solidFill>
                  <a:srgbClr val="000000"/>
                </a:solidFill>
                <a:latin typeface="Arial Black" pitchFamily="32" charset="0"/>
              </a:rPr>
              <a:t>ESPONDILOSIS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24863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125"/>
              </a:spcBef>
              <a:buClrTx/>
              <a:buFontTx/>
              <a:buNone/>
            </a:pPr>
            <a:r>
              <a:rPr lang="es-PA" sz="3200">
                <a:solidFill>
                  <a:srgbClr val="000066"/>
                </a:solidFill>
                <a:latin typeface="Arial Black" pitchFamily="32" charset="0"/>
              </a:rPr>
              <a:t>LA ESPONDILOSIS DEFORMANTE ES UNA LESIÓN DEGENERATIVA DE LA COLUMNA VERTEBRAL CONSISTENTE EN LA FORMACIÓN DE ESPOLONES,(TAMBIÉN LLAMADOS PICOS DE LORO) O PUENTES ÓSEOS QUE VAN DESDE UN ESPACIO DE DISCO INTERVERTEBRAL A OTRO.</a:t>
            </a:r>
            <a:r>
              <a:rPr lang="es-PA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533400" y="152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2281238" y="15049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554288" y="115888"/>
            <a:ext cx="2881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PA" sz="2400">
                <a:solidFill>
                  <a:srgbClr val="000000"/>
                </a:solidFill>
                <a:latin typeface="Arial Black" pitchFamily="32" charset="0"/>
              </a:rPr>
              <a:t>ESPONDILOSIS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5400675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PA" sz="1600">
                <a:solidFill>
                  <a:srgbClr val="660066"/>
                </a:solidFill>
                <a:latin typeface="Arial Black" pitchFamily="32" charset="0"/>
              </a:rPr>
              <a:t>ESTADIO I</a:t>
            </a:r>
            <a:r>
              <a:rPr lang="es-PA" sz="1600">
                <a:solidFill>
                  <a:srgbClr val="000000"/>
                </a:solidFill>
                <a:latin typeface="Arial Black" pitchFamily="32" charset="0"/>
              </a:rPr>
              <a:t>: BRECHAS ANTERIORES EN EL ANILLO FIBROSO. </a:t>
            </a:r>
          </a:p>
          <a:p>
            <a:pPr algn="just" eaLnBrk="1" hangingPunct="1">
              <a:buClrTx/>
              <a:buFontTx/>
              <a:buNone/>
            </a:pPr>
            <a:endParaRPr lang="es-PA" sz="1600">
              <a:solidFill>
                <a:srgbClr val="000000"/>
              </a:solidFill>
              <a:latin typeface="Arial Black" pitchFamily="32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s-PA" sz="1600">
                <a:solidFill>
                  <a:srgbClr val="660066"/>
                </a:solidFill>
                <a:latin typeface="Arial Black" pitchFamily="32" charset="0"/>
              </a:rPr>
              <a:t>ESTADIO II:</a:t>
            </a:r>
            <a:r>
              <a:rPr lang="es-PA" sz="1600">
                <a:solidFill>
                  <a:srgbClr val="000000"/>
                </a:solidFill>
                <a:latin typeface="Arial Black" pitchFamily="32" charset="0"/>
              </a:rPr>
              <a:t> PROLAPSO DEL DISCO, QUE ELEVA EL LIGAMENTO LONGITUDINAL ANTERIOR Y EL PERIOSTIO. </a:t>
            </a:r>
          </a:p>
          <a:p>
            <a:pPr algn="just" eaLnBrk="1" hangingPunct="1">
              <a:buClrTx/>
              <a:buFontTx/>
              <a:buNone/>
            </a:pPr>
            <a:endParaRPr lang="es-PA" sz="1600">
              <a:solidFill>
                <a:srgbClr val="000000"/>
              </a:solidFill>
              <a:latin typeface="Arial Black" pitchFamily="32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s-PA" sz="1600">
                <a:solidFill>
                  <a:srgbClr val="660066"/>
                </a:solidFill>
                <a:latin typeface="Arial Black" pitchFamily="32" charset="0"/>
              </a:rPr>
              <a:t>ESTADIO III:</a:t>
            </a:r>
            <a:r>
              <a:rPr lang="es-PA" sz="1600">
                <a:solidFill>
                  <a:srgbClr val="000000"/>
                </a:solidFill>
                <a:latin typeface="Arial Black" pitchFamily="32" charset="0"/>
              </a:rPr>
              <a:t> EL OSTEOFITO HORIZONTAL SE EXTIENDE EN LA DIRECCIÓN DEL LIGAMENTO, HACIÉNDOSE VERTICAL Y FORMANDO LOS DENOMINADOS "PICOS DE LORO". </a:t>
            </a:r>
          </a:p>
          <a:p>
            <a:pPr algn="just" eaLnBrk="1" hangingPunct="1">
              <a:buClrTx/>
              <a:buFontTx/>
              <a:buNone/>
            </a:pPr>
            <a:endParaRPr lang="es-PA" sz="1600">
              <a:solidFill>
                <a:srgbClr val="000000"/>
              </a:solidFill>
              <a:latin typeface="Arial Black" pitchFamily="32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s-PA" sz="1600">
                <a:solidFill>
                  <a:srgbClr val="660066"/>
                </a:solidFill>
                <a:latin typeface="Arial Black" pitchFamily="32" charset="0"/>
              </a:rPr>
              <a:t>ESTADIO IV:</a:t>
            </a:r>
            <a:r>
              <a:rPr lang="es-PA" sz="1600">
                <a:solidFill>
                  <a:srgbClr val="000000"/>
                </a:solidFill>
                <a:latin typeface="Arial Black" pitchFamily="32" charset="0"/>
              </a:rPr>
              <a:t> SE OBSERVA FUSIÓN DEL OSTEOFITO SUPERIOR E INFERIOR. PUEDEN OBSERVARSE SIMULTÁNEAMENTE LOS CAMBIOS</a:t>
            </a:r>
            <a:r>
              <a:rPr lang="es-PA">
                <a:solidFill>
                  <a:srgbClr val="000000"/>
                </a:solidFill>
                <a:latin typeface="Arial Black" pitchFamily="32" charset="0"/>
              </a:rPr>
              <a:t> </a:t>
            </a:r>
            <a:r>
              <a:rPr lang="es-PA" sz="1600">
                <a:solidFill>
                  <a:srgbClr val="000000"/>
                </a:solidFill>
                <a:latin typeface="Arial Black" pitchFamily="32" charset="0"/>
              </a:rPr>
              <a:t>CARACTERÍSTICOS DE LA DEGENERACIÓN DEL DISCO INTERVERTEBRAL (OSTEOCONDROSIS).</a:t>
            </a:r>
            <a:r>
              <a:rPr lang="es-PA" sz="16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49275"/>
            <a:ext cx="29019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484438" y="981075"/>
            <a:ext cx="4103687" cy="576263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3492500" y="1989138"/>
            <a:ext cx="3024188" cy="576262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1403350" y="3424238"/>
            <a:ext cx="4968875" cy="80962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V="1">
            <a:off x="5435600" y="4287838"/>
            <a:ext cx="1223963" cy="944562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77788"/>
            <a:ext cx="835183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 b="1" smtClean="0">
                <a:latin typeface="Arial Black" pitchFamily="32" charset="0"/>
                <a:cs typeface="Times New Roman" pitchFamily="16" charset="0"/>
              </a:rPr>
              <a:t>LUMBALGIA IDIOPATICA NO LABORAL.</a:t>
            </a:r>
            <a:r>
              <a:rPr lang="es-ES" sz="3600" b="1" smtClean="0"/>
              <a:t> </a:t>
            </a:r>
            <a:br>
              <a:rPr lang="es-ES" sz="3600" b="1" smtClean="0"/>
            </a:br>
            <a:r>
              <a:rPr lang="es-ES" sz="2400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TRASTORNOS CIRCULATORIOS.</a:t>
            </a:r>
            <a:br>
              <a:rPr lang="es-ES" sz="2400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</a:br>
            <a:r>
              <a:rPr lang="es-ES" sz="24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1. ANEURISMA DE AORTA. </a:t>
            </a:r>
            <a:r>
              <a:rPr lang="es-PA" sz="24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OTRAS</a:t>
            </a:r>
            <a:r>
              <a:rPr lang="es-ES" sz="24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.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258888" y="1500188"/>
            <a:ext cx="6872287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740775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 b="1" smtClean="0">
                <a:solidFill>
                  <a:srgbClr val="800080"/>
                </a:solidFill>
                <a:latin typeface="Arial Black" pitchFamily="32" charset="0"/>
                <a:cs typeface="Times New Roman" pitchFamily="16" charset="0"/>
              </a:rPr>
              <a:t>LUMBALGIA: ETIOLOGÍA Y CLASIFICACIÓN:</a:t>
            </a:r>
            <a:r>
              <a:rPr lang="es-PA" sz="2400" b="1" smtClean="0">
                <a:solidFill>
                  <a:srgbClr val="800080"/>
                </a:solidFill>
                <a:latin typeface="Arial Black" pitchFamily="32" charset="0"/>
                <a:cs typeface="Times New Roman" pitchFamily="16" charset="0"/>
              </a:rPr>
              <a:t>(4) </a:t>
            </a:r>
            <a:r>
              <a:rPr lang="es-ES" sz="2400" b="1" smtClean="0">
                <a:solidFill>
                  <a:srgbClr val="800080"/>
                </a:solidFill>
                <a:latin typeface="Arial Black" pitchFamily="32" charset="0"/>
                <a:cs typeface="Times New Roman" pitchFamily="16" charset="0"/>
              </a:rPr>
              <a:t/>
            </a:r>
            <a:br>
              <a:rPr lang="es-ES" sz="2400" b="1" smtClean="0">
                <a:solidFill>
                  <a:srgbClr val="800080"/>
                </a:solidFill>
                <a:latin typeface="Arial Black" pitchFamily="32" charset="0"/>
                <a:cs typeface="Times New Roman" pitchFamily="16" charset="0"/>
              </a:rPr>
            </a:br>
            <a:r>
              <a:rPr lang="es-ES" sz="2400" b="1" smtClean="0">
                <a:solidFill>
                  <a:srgbClr val="800080"/>
                </a:solidFill>
                <a:latin typeface="Arial Black" pitchFamily="32" charset="0"/>
                <a:cs typeface="Times New Roman" pitchFamily="16" charset="0"/>
              </a:rPr>
              <a:t>LUMBALGIA IDIOPATICA NO LABORAL.</a:t>
            </a:r>
            <a:r>
              <a:rPr lang="es-ES" sz="3600" b="1" smtClean="0"/>
              <a:t> 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334000"/>
          </a:xfrm>
        </p:spPr>
        <p:txBody>
          <a:bodyPr/>
          <a:lstStyle/>
          <a:p>
            <a:pPr indent="-338138" algn="just" eaLnBrk="1" hangingPunct="1"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0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CAUSALGÍA MECÁNICA.</a:t>
            </a:r>
          </a:p>
          <a:p>
            <a:pPr indent="-338138" algn="just" eaLnBrk="1" hangingPunct="1"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000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1.INTRÍNSECAS:</a:t>
            </a:r>
            <a:r>
              <a:rPr lang="es-PA" sz="20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</a:t>
            </a:r>
            <a:r>
              <a:rPr lang="es-PA" sz="20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HIPOTONÍA MUSCULAR</a:t>
            </a:r>
            <a:r>
              <a:rPr lang="es-PA" sz="20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.</a:t>
            </a:r>
          </a:p>
          <a:p>
            <a:pPr indent="-338138" algn="just" eaLnBrk="1" hangingPunct="1"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000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2.EXTRÍNSECAS:</a:t>
            </a:r>
            <a:r>
              <a:rPr lang="es-PA" sz="20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  <a:r>
              <a:rPr lang="es-PA" sz="2000" smtClean="0">
                <a:solidFill>
                  <a:srgbClr val="003300"/>
                </a:solidFill>
                <a:latin typeface="Arial Black" pitchFamily="32" charset="0"/>
                <a:cs typeface="Times New Roman" pitchFamily="16" charset="0"/>
              </a:rPr>
              <a:t>FIBROMA UTERINO</a:t>
            </a:r>
            <a:r>
              <a:rPr lang="es-PA" sz="20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. </a:t>
            </a:r>
            <a:r>
              <a:rPr lang="es-PA" sz="2000" smtClean="0">
                <a:solidFill>
                  <a:srgbClr val="003300"/>
                </a:solidFill>
                <a:latin typeface="Arial Black" pitchFamily="32" charset="0"/>
                <a:cs typeface="Times New Roman" pitchFamily="16" charset="0"/>
              </a:rPr>
              <a:t>ENFERMEDADES PÉLVICAS.</a:t>
            </a:r>
            <a:r>
              <a:rPr lang="es-PA" sz="20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 ENFERMEDADES PROSTÁTICAS. ESCOLIOSIS LUMBAR.</a:t>
            </a:r>
          </a:p>
          <a:p>
            <a:pPr indent="-338138" algn="just" eaLnBrk="1" hangingPunct="1"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000" smtClean="0">
              <a:solidFill>
                <a:srgbClr val="0000CC"/>
              </a:solidFill>
              <a:latin typeface="Arial Black" pitchFamily="32" charset="0"/>
              <a:cs typeface="Times New Roman" pitchFamily="16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428875" y="191452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0"/>
          <a:stretch>
            <a:fillRect/>
          </a:stretch>
        </p:blipFill>
        <p:spPr bwMode="auto">
          <a:xfrm>
            <a:off x="107950" y="3068638"/>
            <a:ext cx="4891088" cy="36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3000375"/>
            <a:ext cx="4214812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3529013" y="23622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625951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324600" y="974725"/>
            <a:ext cx="27432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sz="2000">
                <a:solidFill>
                  <a:srgbClr val="800000"/>
                </a:solidFill>
                <a:latin typeface="Arial Black" pitchFamily="32" charset="0"/>
              </a:rPr>
              <a:t>FISURA </a:t>
            </a:r>
            <a:r>
              <a:rPr lang="es-ES" sz="2000" b="1">
                <a:solidFill>
                  <a:srgbClr val="800000"/>
                </a:solidFill>
                <a:latin typeface="Arial Black" pitchFamily="32" charset="0"/>
                <a:cs typeface="Arial Unicode MS" pitchFamily="32" charset="0"/>
              </a:rPr>
              <a:t>DISCAL</a:t>
            </a:r>
            <a:r>
              <a:rPr lang="es-ES" sz="2000">
                <a:solidFill>
                  <a:srgbClr val="000066"/>
                </a:solidFill>
                <a:latin typeface="Arial Black" pitchFamily="32" charset="0"/>
                <a:cs typeface="Arial Unicode MS" pitchFamily="32" charset="0"/>
              </a:rPr>
              <a:t> CONSISTE EN EL DESGARRO DE LA ENVOLTURA FIBROSA DEL DISCO. LA FORMA MÁS TÍPICA ES LA FISURA RADIAL, EN LA QUE EL DESGARRO ES PERPENDICULAR A LA DIRECCIÓN DE LAS FIBRAS.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s-ES" sz="2000">
              <a:solidFill>
                <a:srgbClr val="000066"/>
              </a:solidFill>
              <a:latin typeface="Arial Black" pitchFamily="32" charset="0"/>
              <a:cs typeface="Arial Unicode MS" pitchFamily="32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708400" y="260350"/>
            <a:ext cx="5184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PA" sz="2400">
                <a:solidFill>
                  <a:srgbClr val="000000"/>
                </a:solidFill>
                <a:latin typeface="Arial Black" pitchFamily="32" charset="0"/>
              </a:rPr>
              <a:t>LESIONES MEDULARES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3567113" y="23812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58451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943600" y="381000"/>
            <a:ext cx="2895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s-PA" sz="2400" b="1">
                <a:solidFill>
                  <a:srgbClr val="800000"/>
                </a:solidFill>
                <a:latin typeface="Arial Black" pitchFamily="32" charset="0"/>
                <a:cs typeface="Arial Unicode MS" pitchFamily="32" charset="0"/>
              </a:rPr>
              <a:t>LA PROTRUSIÓN</a:t>
            </a:r>
            <a:r>
              <a:rPr lang="es-PA" sz="2400">
                <a:solidFill>
                  <a:srgbClr val="800000"/>
                </a:solidFill>
                <a:latin typeface="Arial Black" pitchFamily="32" charset="0"/>
                <a:cs typeface="Arial Unicode MS" pitchFamily="32" charset="0"/>
              </a:rPr>
              <a:t> DISCAL</a:t>
            </a:r>
            <a:r>
              <a:rPr lang="es-PA" sz="2400">
                <a:solidFill>
                  <a:srgbClr val="000066"/>
                </a:solidFill>
                <a:latin typeface="Arial Black" pitchFamily="32" charset="0"/>
                <a:cs typeface="Arial Unicode MS" pitchFamily="32" charset="0"/>
              </a:rPr>
              <a:t> DEFORMACIÓN DE LA ENVOLTURA FIBROSA POR EL MATERIAL GELATINOSO DEL NÚCLEO PULPOSO CONTRA ELLA.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42988" y="115888"/>
            <a:ext cx="5184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PA" sz="2400">
                <a:solidFill>
                  <a:srgbClr val="000000"/>
                </a:solidFill>
                <a:latin typeface="Arial Black" pitchFamily="32" charset="0"/>
              </a:rPr>
              <a:t>LESIONES MEDULARES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3424238" y="227647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64500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400800" y="768350"/>
            <a:ext cx="24384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s-PA" sz="2400" b="1">
                <a:solidFill>
                  <a:srgbClr val="800000"/>
                </a:solidFill>
                <a:latin typeface="Arial Black" pitchFamily="32" charset="0"/>
                <a:cs typeface="Arial Unicode MS" pitchFamily="32" charset="0"/>
              </a:rPr>
              <a:t>LA HERNIA DISCAL</a:t>
            </a:r>
            <a:r>
              <a:rPr lang="es-PA" sz="2400">
                <a:solidFill>
                  <a:srgbClr val="000066"/>
                </a:solidFill>
                <a:latin typeface="Arial Black" pitchFamily="32" charset="0"/>
                <a:cs typeface="Arial Unicode MS" pitchFamily="32" charset="0"/>
              </a:rPr>
              <a:t> LA ENVOLTURA LLEGA A ROMPERSE Y PARTE DEL NÚCLEO PULPOSO SALE FUERA DE LA ENVUELTA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708400" y="260350"/>
            <a:ext cx="5184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s-PA" sz="2400">
                <a:solidFill>
                  <a:srgbClr val="000000"/>
                </a:solidFill>
                <a:latin typeface="Arial Black" pitchFamily="32" charset="0"/>
              </a:rPr>
              <a:t>LESIONES MEDULARES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219200" y="1524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sz="2800" b="1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VISTA LATEAL DE LA HERNIA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443288" y="19002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42179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719513" y="24955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1052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b="1" smtClean="0">
                <a:solidFill>
                  <a:srgbClr val="CC3300"/>
                </a:solidFill>
              </a:rPr>
              <a:t>IMAGEN ANATÓMICA DE UNA VERTEBRA</a:t>
            </a:r>
            <a:r>
              <a:rPr lang="es-MX" smtClean="0"/>
              <a:t>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00200" y="1828800"/>
          <a:ext cx="50292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4" imgW="3809524" imgH="3723810" progId="">
                  <p:embed/>
                </p:oleObj>
              </mc:Choice>
              <mc:Fallback>
                <p:oleObj r:id="rId4" imgW="3809524" imgH="372381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029200" cy="491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6553200" y="1905000"/>
            <a:ext cx="2590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es-MX" sz="2400" b="1">
                <a:solidFill>
                  <a:srgbClr val="003399"/>
                </a:solidFill>
                <a:latin typeface="Arial Black" pitchFamily="32" charset="0"/>
              </a:rPr>
              <a:t>VERTEBRAS TOTALES:</a:t>
            </a:r>
            <a:r>
              <a:rPr lang="es-MX" sz="2400" b="1">
                <a:solidFill>
                  <a:srgbClr val="003399"/>
                </a:solidFill>
              </a:rPr>
              <a:t> 26/33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4000" b="1" smtClean="0">
                <a:cs typeface="Times New Roman" pitchFamily="16" charset="0"/>
              </a:rPr>
              <a:t>LA HERNIA O PROLAPSO DISCAL</a:t>
            </a:r>
            <a:r>
              <a:rPr lang="es-PA" smtClean="0"/>
              <a:t>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620000" cy="5105400"/>
          </a:xfrm>
        </p:spPr>
        <p:txBody>
          <a:bodyPr/>
          <a:lstStyle/>
          <a:p>
            <a:pPr marL="338138" indent="-338138" eaLnBrk="1" hangingPunct="1"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PA" smtClean="0"/>
              <a:t>HERNIA DISCAL.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805113" y="244792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Group 1"/>
          <p:cNvGraphicFramePr>
            <a:graphicFrameLocks noGrp="1"/>
          </p:cNvGraphicFramePr>
          <p:nvPr/>
        </p:nvGraphicFramePr>
        <p:xfrm>
          <a:off x="152400" y="404813"/>
          <a:ext cx="8916988" cy="6264275"/>
        </p:xfrm>
        <a:graphic>
          <a:graphicData uri="http://schemas.openxmlformats.org/drawingml/2006/table">
            <a:tbl>
              <a:tblPr/>
              <a:tblGrid>
                <a:gridCol w="1219200"/>
                <a:gridCol w="1143000"/>
                <a:gridCol w="1936750"/>
                <a:gridCol w="1798638"/>
                <a:gridCol w="1333500"/>
                <a:gridCol w="1485900"/>
              </a:tblGrid>
              <a:tr h="16335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RUPTURA DEL DISCO  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RAÍZ COMPRI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MIDA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DOLOR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ALTERACIONES DE LA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SENSIBILIDAD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TRASTOR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NO MOTOR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REFLEJOS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073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L3-L4</a:t>
                      </a:r>
                    </a:p>
                  </a:txBody>
                  <a:tcPr marL="90000" marR="90000" marT="468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L3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EN ARTICULACIÓN SACROILÍACA Y CADERA.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REGIÓN POSTERO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EXTERNA DEL MUSLO Y ANTERIOR DE LA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PIERNA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2" charset="0"/>
                          <a:ea typeface="Microsoft YaHei" charset="-122"/>
                          <a:cs typeface="Times New Roman" pitchFamily="16" charset="0"/>
                        </a:rPr>
                        <a:t> 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ANTERO  INTERNO DE LA PIERNA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2" charset="0"/>
                          <a:ea typeface="Microsoft YaHei" charset="-122"/>
                        </a:rPr>
                        <a:t> 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DEBILI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DAD AL EXTEN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DER LA RODILLA.</a:t>
                      </a: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2" charset="0"/>
                          <a:ea typeface="Microsoft YaHei" charset="-122"/>
                          <a:cs typeface="Times New Roman" pitchFamily="16" charset="0"/>
                        </a:rPr>
                        <a:t> 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REFLEJO ROTULIA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NO DISMINUI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DO O AUSENTE. </a:t>
                      </a:r>
                    </a:p>
                  </a:txBody>
                  <a:tcPr marL="90000" marR="90000" marT="46800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7" name="Group 1"/>
          <p:cNvGraphicFramePr>
            <a:graphicFrameLocks noGrp="1"/>
          </p:cNvGraphicFramePr>
          <p:nvPr/>
        </p:nvGraphicFramePr>
        <p:xfrm>
          <a:off x="152400" y="404813"/>
          <a:ext cx="8916988" cy="6318250"/>
        </p:xfrm>
        <a:graphic>
          <a:graphicData uri="http://schemas.openxmlformats.org/drawingml/2006/table">
            <a:tbl>
              <a:tblPr/>
              <a:tblGrid>
                <a:gridCol w="1219200"/>
                <a:gridCol w="1143000"/>
                <a:gridCol w="1936750"/>
                <a:gridCol w="1798638"/>
                <a:gridCol w="1447800"/>
                <a:gridCol w="1371600"/>
              </a:tblGrid>
              <a:tr h="1565467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RUPTU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RA DEL DISCO  </a:t>
                      </a:r>
                    </a:p>
                  </a:txBody>
                  <a:tcPr marL="90000" marR="90000" marT="46798" marB="46798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RAÍZ COMPRIMIDA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DOLOR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ALTERACIONES DE LA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SENSIBILI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DAD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TRASTOR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NO MOTOR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REFLEJOS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8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L4-L5</a:t>
                      </a:r>
                    </a:p>
                  </a:txBody>
                  <a:tcPr marL="90000" marR="90000" marT="46798" marB="46798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L5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EN ARTICULACIÓN SACROILÍACA Y CADERA.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REGIÓN POSTERO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EXTERNA DEL MUSLO Y DE LA PIERNA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2" charset="0"/>
                          <a:ea typeface="Microsoft YaHei" charset="-122"/>
                          <a:cs typeface="Times New Roman" pitchFamily="16" charset="0"/>
                        </a:rPr>
                        <a:t> 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LATERAL EXTERNO DE LA PIERNA. DORSO DEL PIE Y EL PRIMER DEDO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2" charset="0"/>
                          <a:ea typeface="Microsoft YaHei" charset="-122"/>
                        </a:rPr>
                        <a:t> 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DORSI-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FLEXIÓN DEL PRIMER DEDO Y OCASIO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NALMEN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TE EL PIE.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Verdana" pitchFamily="32" charset="0"/>
                          <a:ea typeface="Microsoft YaHei" charset="-122"/>
                          <a:cs typeface="Times New Roman" pitchFamily="16" charset="0"/>
                        </a:rPr>
                        <a:t> 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NO. 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Group 1"/>
          <p:cNvGraphicFramePr>
            <a:graphicFrameLocks noGrp="1"/>
          </p:cNvGraphicFramePr>
          <p:nvPr/>
        </p:nvGraphicFramePr>
        <p:xfrm>
          <a:off x="152400" y="188913"/>
          <a:ext cx="8916988" cy="6426200"/>
        </p:xfrm>
        <a:graphic>
          <a:graphicData uri="http://schemas.openxmlformats.org/drawingml/2006/table">
            <a:tbl>
              <a:tblPr/>
              <a:tblGrid>
                <a:gridCol w="1219200"/>
                <a:gridCol w="1143000"/>
                <a:gridCol w="1936750"/>
                <a:gridCol w="1798638"/>
                <a:gridCol w="1447800"/>
                <a:gridCol w="1371600"/>
              </a:tblGrid>
              <a:tr h="156546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RUPTU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RA DEL DISCO  </a:t>
                      </a:r>
                    </a:p>
                  </a:txBody>
                  <a:tcPr marL="90000" marR="90000" marT="46798" marB="46798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RAÍZ COMPRIMIDA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DOLOR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ALTERACIONES DE LA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SENSIBILI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DAD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TRASTOR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NO MOTOR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REFLEJOS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073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L5-S1</a:t>
                      </a:r>
                    </a:p>
                  </a:txBody>
                  <a:tcPr marL="90000" marR="90000" marT="46798" marB="46798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S1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EN ARTICULACIÓN SACROILÍACA Y CADERA.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REGIÓN POSTERO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EXTERNA DEL MUSLO Y DE LA PIERNA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2" charset="0"/>
                          <a:ea typeface="Microsoft YaHei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Y EL TALÓN.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</a:rPr>
                        <a:t>LATERAL EXTERNO DE LA PIERNA. 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PIE Y 3</a:t>
                      </a:r>
                      <a:r>
                        <a:rPr kumimoji="0" lang="es-E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RO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, 4</a:t>
                      </a:r>
                      <a:r>
                        <a:rPr kumimoji="0" lang="es-E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TO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 Y 5</a:t>
                      </a:r>
                      <a:r>
                        <a:rPr kumimoji="0" lang="es-E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TO 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DEDOS DEL PIE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FLEXIÓN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PLANTAR DEL PIE Y DEL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 PRIMER DEDO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18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2" charset="0"/>
                          <a:ea typeface="Microsoft YaHei" charset="-122"/>
                          <a:cs typeface="Times New Roman" pitchFamily="16" charset="0"/>
                        </a:rPr>
                        <a:t>REFLEJO AQUILEO DISMINUIDO O  AUSENTE. </a:t>
                      </a:r>
                    </a:p>
                  </a:txBody>
                  <a:tcPr marL="90000" marR="90000" marT="46798" marB="46798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209550"/>
            <a:ext cx="8164513" cy="5603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LUMBLUMBALGIA IDIOPATICA NO LABORAL.</a:t>
            </a:r>
            <a:r>
              <a:rPr lang="es-ES" sz="3600" b="1" smtClean="0"/>
              <a:t> 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86800" cy="5348288"/>
          </a:xfrm>
        </p:spPr>
        <p:txBody>
          <a:bodyPr/>
          <a:lstStyle/>
          <a:p>
            <a:pPr indent="-338138" algn="just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800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B. TUMORES: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1.TUMORES BENIGNOS: NEURINOMAS. MENINGIOMAS. OSTEOMA OSTEOIDE. OSTEOBLASTOMA BENIGNO</a:t>
            </a:r>
            <a:r>
              <a:rPr lang="es-PA" sz="28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. 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800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2.TUMORES MALIGNOS:</a:t>
            </a:r>
            <a:r>
              <a:rPr lang="es-PA" sz="28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  <a:r>
              <a:rPr lang="es-PA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MIELOMA MÚLTIPLE. TUMORES NERVIOSOS PRIMITIVOS. METÁSTASIS DE MAMAS, PRÓSTATA, PULMÓN, RIÑÓN, TIROIDES. ETC. </a:t>
            </a:r>
            <a:r>
              <a:rPr lang="es-PA" sz="2800" smtClean="0">
                <a:solidFill>
                  <a:srgbClr val="000066"/>
                </a:solidFill>
                <a:latin typeface="Arial Black" pitchFamily="32" charset="0"/>
              </a:rPr>
              <a:t>ENTRE LOS MALIGNOS, LOS MÁS FRECUENTES SON: EL SARCOMA DE EWING, EL OSTEOSARCOMA Y LAS METÁSTASIS DEL NEUROBLASTOMA.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smtClean="0">
              <a:solidFill>
                <a:srgbClr val="000066"/>
              </a:solidFill>
              <a:latin typeface="Arial Black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740775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solidFill>
                  <a:srgbClr val="800080"/>
                </a:solidFill>
                <a:latin typeface="Arial Black" pitchFamily="32" charset="0"/>
                <a:cs typeface="Times New Roman" pitchFamily="16" charset="0"/>
              </a:rPr>
              <a:t>LUMBALGIA </a:t>
            </a:r>
            <a:r>
              <a:rPr lang="es-ES" sz="2800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IDIOPATICA NO LABORAL.</a:t>
            </a:r>
            <a:r>
              <a:rPr lang="es-ES" sz="2800" smtClean="0">
                <a:solidFill>
                  <a:srgbClr val="800000"/>
                </a:solidFill>
                <a:latin typeface="Arial Black" pitchFamily="32" charset="0"/>
              </a:rPr>
              <a:t> TUMORES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66800"/>
            <a:ext cx="8686800" cy="1138238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700"/>
              </a:spcBef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PA" sz="20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CAUSALGÍA MECÁNICA. </a:t>
            </a:r>
            <a:r>
              <a:rPr lang="es-PA" sz="2800" smtClean="0">
                <a:latin typeface="Arial Black" pitchFamily="32" charset="0"/>
              </a:rPr>
              <a:t>TAC:</a:t>
            </a:r>
            <a:r>
              <a:rPr lang="es-PA" sz="18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  <a:r>
              <a:rPr lang="es-PA" sz="2800" smtClean="0">
                <a:latin typeface="Arial Black" pitchFamily="32" charset="0"/>
              </a:rPr>
              <a:t>CORTE AXIAL  OSTEOMA OSTEOIDE EN PEDUNCULO DERECHO DE VÉRTEBRA L4</a:t>
            </a:r>
            <a:r>
              <a:rPr lang="es-PA" sz="2800" smtClean="0"/>
              <a:t> 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268538" y="191452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11388"/>
            <a:ext cx="59055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209550"/>
            <a:ext cx="8164513" cy="5603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LUMBLUMBALGIA IDIOPATICA NO LABORAL.</a:t>
            </a:r>
            <a:r>
              <a:rPr lang="es-ES" sz="3600" b="1" smtClean="0"/>
              <a:t> 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86800" cy="5334000"/>
          </a:xfrm>
        </p:spPr>
        <p:txBody>
          <a:bodyPr/>
          <a:lstStyle/>
          <a:p>
            <a:pPr indent="-338138" eaLnBrk="1" hangingPunct="1">
              <a:lnSpc>
                <a:spcPct val="90000"/>
              </a:lnSpc>
              <a:spcBef>
                <a:spcPts val="9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3600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C.	TRAUMATISMOS NO LABORALES.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9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1. DISTENSIÓN LUMBAR.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9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2.FRACTURAS DE CUERPOS VERTEBRALES.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9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3.FRACTURAS DE APÓFISIS TRANSVERSAS.</a:t>
            </a:r>
          </a:p>
          <a:p>
            <a:pPr indent="-338138" algn="just" eaLnBrk="1" hangingPunct="1">
              <a:lnSpc>
                <a:spcPct val="90000"/>
              </a:lnSpc>
              <a:spcBef>
                <a:spcPts val="9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4.ESPONDILOLISIS Y ESPONDILOLISTESIS.</a:t>
            </a:r>
            <a:r>
              <a:rPr lang="es-PA" sz="360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812212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LUMBALGIA: ETIOLOGÍA Y CLASIFICACIÓN:</a:t>
            </a:r>
            <a:r>
              <a:rPr lang="es-PA" sz="2800" b="1" smtClean="0">
                <a:cs typeface="Times New Roman" pitchFamily="16" charset="0"/>
              </a:rPr>
              <a:t>(4) </a:t>
            </a:r>
            <a:r>
              <a:rPr lang="es-ES" sz="2800" b="1" smtClean="0">
                <a:cs typeface="Times New Roman" pitchFamily="16" charset="0"/>
              </a:rPr>
              <a:t/>
            </a:r>
            <a:br>
              <a:rPr lang="es-ES" sz="2800" b="1" smtClean="0">
                <a:cs typeface="Times New Roman" pitchFamily="16" charset="0"/>
              </a:rPr>
            </a:br>
            <a:r>
              <a:rPr lang="es-ES" sz="2800" b="1" smtClean="0">
                <a:cs typeface="Times New Roman" pitchFamily="16" charset="0"/>
              </a:rPr>
              <a:t>LUMBALGIA IDIOPATICA NO LABORAL.</a:t>
            </a:r>
            <a:r>
              <a:rPr lang="es-ES" sz="3600" b="1" smtClean="0"/>
              <a:t> 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25538"/>
            <a:ext cx="8763000" cy="5334000"/>
          </a:xfrm>
        </p:spPr>
        <p:txBody>
          <a:bodyPr/>
          <a:lstStyle/>
          <a:p>
            <a:pPr marL="609600" indent="-604838" algn="just" eaLnBrk="1" hangingPunct="1">
              <a:spcBef>
                <a:spcPts val="700"/>
              </a:spcBef>
              <a:buClr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ES" sz="2800" b="1" smtClean="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TRASTORNOS PSICONEURÓTICOS.</a:t>
            </a:r>
          </a:p>
          <a:p>
            <a:pPr marL="609600" indent="-604838" algn="just" eaLnBrk="1" hangingPunct="1">
              <a:spcBef>
                <a:spcPts val="7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MX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REACCIONES ANSIOSAS.</a:t>
            </a:r>
          </a:p>
          <a:p>
            <a:pPr marL="609600" indent="-604838" algn="just" eaLnBrk="1" hangingPunct="1">
              <a:spcBef>
                <a:spcPts val="7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MX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REACCIONES HISTÉRICAS.</a:t>
            </a:r>
          </a:p>
          <a:p>
            <a:pPr marL="609600" indent="-604838" algn="just" eaLnBrk="1" hangingPunct="1">
              <a:spcBef>
                <a:spcPts val="7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MX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REACCIONES FÓBICAS.</a:t>
            </a:r>
          </a:p>
          <a:p>
            <a:pPr marL="609600" indent="-604838" algn="just" eaLnBrk="1" hangingPunct="1">
              <a:spcBef>
                <a:spcPts val="7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MX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REACCIÓN OBSESIVOCOMPULSIVA.</a:t>
            </a:r>
          </a:p>
          <a:p>
            <a:pPr marL="609600" indent="-604838" algn="just" eaLnBrk="1" hangingPunct="1">
              <a:spcBef>
                <a:spcPts val="7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MX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REACCIÓN DEPRESIVA.</a:t>
            </a:r>
          </a:p>
          <a:p>
            <a:pPr marL="609600" indent="-604838" algn="just" eaLnBrk="1" hangingPunct="1">
              <a:spcBef>
                <a:spcPts val="7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MX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PSICONEUROSIS.</a:t>
            </a:r>
          </a:p>
          <a:p>
            <a:pPr marL="609600" indent="-604838" algn="just" eaLnBrk="1" hangingPunct="1">
              <a:spcBef>
                <a:spcPts val="7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MX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HIPOCONDRÍA.</a:t>
            </a:r>
          </a:p>
          <a:p>
            <a:pPr marL="609600" indent="-604838" algn="just" eaLnBrk="1" hangingPunct="1">
              <a:spcBef>
                <a:spcPts val="7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MX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NEUROSIS OCUPACIONAL.</a:t>
            </a:r>
          </a:p>
          <a:p>
            <a:pPr marL="609600" indent="-604838" algn="just" eaLnBrk="1" hangingPunct="1">
              <a:spcBef>
                <a:spcPts val="700"/>
              </a:spcBef>
              <a:buClr>
                <a:srgbClr val="0000CC"/>
              </a:buClr>
              <a:buFont typeface="Arial Black" pitchFamily="32" charset="0"/>
              <a:buChar char="•"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es-MX" sz="28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OTROS.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786188" y="260032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644900"/>
            <a:ext cx="3030538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812212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LUMBALGIA: ETIOLOGÍA Y CLASIFICACIÓN:</a:t>
            </a:r>
            <a:r>
              <a:rPr lang="es-PA" sz="2800" b="1" smtClean="0">
                <a:cs typeface="Times New Roman" pitchFamily="16" charset="0"/>
              </a:rPr>
              <a:t>(4) </a:t>
            </a:r>
            <a:r>
              <a:rPr lang="es-ES" sz="2800" b="1" smtClean="0">
                <a:cs typeface="Times New Roman" pitchFamily="16" charset="0"/>
              </a:rPr>
              <a:t/>
            </a:r>
            <a:br>
              <a:rPr lang="es-ES" sz="2800" b="1" smtClean="0">
                <a:cs typeface="Times New Roman" pitchFamily="16" charset="0"/>
              </a:rPr>
            </a:br>
            <a:r>
              <a:rPr lang="es-ES" sz="2800" b="1" smtClean="0">
                <a:cs typeface="Times New Roman" pitchFamily="16" charset="0"/>
              </a:rPr>
              <a:t>LUMBALGIA IDIOPATICA NO LABORAL.</a:t>
            </a:r>
            <a:r>
              <a:rPr lang="es-ES" sz="3600" b="1" smtClean="0"/>
              <a:t> 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2.SIMULACIÓN</a:t>
            </a:r>
            <a:r>
              <a:rPr lang="es-PA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:</a:t>
            </a:r>
            <a:r>
              <a:rPr lang="es-ES" sz="2800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BUSCA</a:t>
            </a:r>
            <a:r>
              <a:rPr lang="es-PA" sz="2800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NDO</a:t>
            </a:r>
            <a:r>
              <a:rPr lang="es-ES" sz="2800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 </a:t>
            </a:r>
            <a:r>
              <a:rPr lang="es-ES" b="1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COMPENSACIÓN ECONÓMICA. (SÍNDROME DE LA CATAPLASMA VERDE).</a:t>
            </a:r>
            <a:r>
              <a:rPr lang="es-ES" sz="2800" b="1" smtClean="0">
                <a:solidFill>
                  <a:srgbClr val="0000CC"/>
                </a:solidFill>
                <a:cs typeface="Times New Roman" pitchFamily="16" charset="0"/>
              </a:rPr>
              <a:t> 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3786188" y="260032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771775" y="2997200"/>
          <a:ext cx="28670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4" imgW="1574280" imgH="1661400" progId="">
                  <p:embed/>
                </p:oleObj>
              </mc:Choice>
              <mc:Fallback>
                <p:oleObj r:id="rId4" imgW="1574280" imgH="1661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97200"/>
                        <a:ext cx="2867025" cy="302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2800" b="1" smtClean="0"/>
              <a:t> </a:t>
            </a:r>
            <a:r>
              <a:rPr lang="es-PA" sz="2800" b="1" smtClean="0">
                <a:solidFill>
                  <a:srgbClr val="CC6600"/>
                </a:solidFill>
              </a:rPr>
              <a:t/>
            </a:r>
            <a:br>
              <a:rPr lang="es-PA" sz="2800" b="1" smtClean="0">
                <a:solidFill>
                  <a:srgbClr val="CC6600"/>
                </a:solidFill>
              </a:rPr>
            </a:br>
            <a:r>
              <a:rPr lang="es-ES" sz="2800" b="1" smtClean="0">
                <a:solidFill>
                  <a:srgbClr val="CC6600"/>
                </a:solidFill>
                <a:cs typeface="Times New Roman" pitchFamily="16" charset="0"/>
              </a:rPr>
              <a:t>.</a:t>
            </a:r>
            <a:r>
              <a:rPr lang="es-ES" sz="2400" smtClean="0">
                <a:cs typeface="Times New Roman" pitchFamily="16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447800" y="5121275"/>
            <a:ext cx="69342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2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/>
            </a:r>
            <a:br>
              <a:rPr lang="es-PA" sz="12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</a:br>
            <a:r>
              <a:rPr lang="es-PA" sz="2400" b="1">
                <a:solidFill>
                  <a:srgbClr val="000099"/>
                </a:solidFill>
                <a:latin typeface="Arial Black" pitchFamily="32" charset="0"/>
                <a:cs typeface="Times New Roman" pitchFamily="16" charset="0"/>
              </a:rPr>
              <a:t>PRUEBA DE LA COLUMNA VERTEBRAL PARA LA FLEXO-EXTENSIÓN, INCLINACIÓN LATERAL Y ROTACIÓN</a:t>
            </a:r>
            <a:r>
              <a:rPr lang="es-PA" sz="2400">
                <a:solidFill>
                  <a:srgbClr val="000000"/>
                </a:solidFill>
                <a:latin typeface="Arial Black" pitchFamily="32" charset="0"/>
                <a:cs typeface="Times New Roman" pitchFamily="16" charset="0"/>
              </a:rPr>
              <a:t>.</a:t>
            </a:r>
            <a:r>
              <a:rPr lang="es-PA" sz="280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44243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5257800" y="1127125"/>
            <a:ext cx="36576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250"/>
              </a:spcBef>
              <a:buClrTx/>
              <a:buFontTx/>
              <a:buNone/>
            </a:pP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SE 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PIDE 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REALIZAR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 M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OVIMIENTOS DE </a:t>
            </a:r>
            <a:r>
              <a:rPr lang="es-ES" sz="2000">
                <a:solidFill>
                  <a:srgbClr val="000099"/>
                </a:solidFill>
                <a:latin typeface="Arial Black" pitchFamily="32" charset="0"/>
                <a:cs typeface="Arial Unicode MS" pitchFamily="32" charset="0"/>
              </a:rPr>
              <a:t>FLEXIÓN</a:t>
            </a:r>
            <a:r>
              <a:rPr lang="es-MX" sz="2000">
                <a:solidFill>
                  <a:srgbClr val="000099"/>
                </a:solidFill>
                <a:latin typeface="Arial Black" pitchFamily="32" charset="0"/>
                <a:cs typeface="Arial Unicode MS" pitchFamily="32" charset="0"/>
              </a:rPr>
              <a:t> 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EN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 ÁNGULOS NORMALES ENTRE 40º Y 60º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 Y </a:t>
            </a:r>
            <a:r>
              <a:rPr lang="es-MX" sz="2000">
                <a:solidFill>
                  <a:srgbClr val="000099"/>
                </a:solidFill>
                <a:latin typeface="Arial Black" pitchFamily="32" charset="0"/>
                <a:cs typeface="Arial Unicode MS" pitchFamily="32" charset="0"/>
              </a:rPr>
              <a:t>E</a:t>
            </a:r>
            <a:r>
              <a:rPr lang="es-ES" sz="2000">
                <a:solidFill>
                  <a:srgbClr val="000099"/>
                </a:solidFill>
                <a:latin typeface="Arial Black" pitchFamily="32" charset="0"/>
                <a:cs typeface="Arial Unicode MS" pitchFamily="32" charset="0"/>
              </a:rPr>
              <a:t>XTENSIÓN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 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ENTRE 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20º-35º, 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E </a:t>
            </a:r>
            <a:r>
              <a:rPr lang="es-ES" sz="2000">
                <a:solidFill>
                  <a:srgbClr val="000099"/>
                </a:solidFill>
                <a:latin typeface="Arial Black" pitchFamily="32" charset="0"/>
                <a:cs typeface="Arial Unicode MS" pitchFamily="32" charset="0"/>
              </a:rPr>
              <a:t>INCLINACIÓN LATERAL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 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ENTRE 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15º-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Y 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20º </a:t>
            </a:r>
            <a:r>
              <a:rPr lang="es-ES" sz="2000">
                <a:solidFill>
                  <a:srgbClr val="000099"/>
                </a:solidFill>
                <a:latin typeface="Arial Black" pitchFamily="32" charset="0"/>
                <a:cs typeface="Arial Unicode MS" pitchFamily="32" charset="0"/>
              </a:rPr>
              <a:t>Y ROTACIÓN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 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ENTRE 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3º-</a:t>
            </a:r>
            <a:r>
              <a:rPr lang="es-MX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Y</a:t>
            </a:r>
            <a:r>
              <a:rPr lang="es-ES" sz="2000">
                <a:solidFill>
                  <a:srgbClr val="333399"/>
                </a:solidFill>
                <a:latin typeface="Arial Black" pitchFamily="32" charset="0"/>
                <a:cs typeface="Arial Unicode MS" pitchFamily="32" charset="0"/>
              </a:rPr>
              <a:t>18º).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/>
          </p:nvPr>
        </p:nvSpPr>
        <p:spPr>
          <a:xfrm>
            <a:off x="304800" y="152400"/>
            <a:ext cx="8686800" cy="6553200"/>
          </a:xfrm>
        </p:spPr>
        <p:txBody>
          <a:bodyPr anchor="t"/>
          <a:lstStyle/>
          <a:p>
            <a:pPr marL="342900" indent="-338138" eaLnBrk="1" hangingPunct="1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PA" sz="3200" b="1" smtClean="0">
                <a:solidFill>
                  <a:srgbClr val="30476D"/>
                </a:solidFill>
                <a:cs typeface="Times New Roman" pitchFamily="16" charset="0"/>
              </a:rPr>
              <a:t>MÉDULA ESPINAL</a:t>
            </a:r>
            <a:r>
              <a:rPr lang="es-PA" sz="3200" smtClean="0"/>
              <a:t> 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457450" y="14906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190750" y="15621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639050" cy="610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2800" b="1" smtClean="0"/>
              <a:t> </a:t>
            </a:r>
            <a:r>
              <a:rPr lang="es-PA" sz="2800" b="1" smtClean="0">
                <a:solidFill>
                  <a:srgbClr val="CC6600"/>
                </a:solidFill>
              </a:rPr>
              <a:t/>
            </a:r>
            <a:br>
              <a:rPr lang="es-PA" sz="2800" b="1" smtClean="0">
                <a:solidFill>
                  <a:srgbClr val="CC6600"/>
                </a:solidFill>
              </a:rPr>
            </a:br>
            <a:endParaRPr lang="es-PA" sz="2800" b="1" smtClean="0">
              <a:solidFill>
                <a:srgbClr val="CC66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1000" y="838200"/>
            <a:ext cx="8229600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>
                <a:solidFill>
                  <a:srgbClr val="800000"/>
                </a:solidFill>
                <a:latin typeface="Arial Black" pitchFamily="32" charset="0"/>
                <a:cs typeface="Arial" charset="0"/>
              </a:rPr>
              <a:t>EXPLORACIÓN FÍSICA</a:t>
            </a:r>
            <a:r>
              <a:rPr lang="es-ES" sz="2800">
                <a:solidFill>
                  <a:srgbClr val="800000"/>
                </a:solidFill>
                <a:latin typeface="Arial Black" pitchFamily="32" charset="0"/>
                <a:cs typeface="Arial Unicode MS" pitchFamily="32" charset="0"/>
              </a:rPr>
              <a:t> </a:t>
            </a:r>
          </a:p>
          <a:p>
            <a:pPr algn="just" eaLnBrk="0" hangingPunct="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EN LA INSPECCIÓN INICIAL, CON EL PACIENTE DESNUDO SE VALORARÁ SU ACTITUD POSTURAL (ERECTA, INCLINACIÓN HACIA UNO U OTRO LADO,...) </a:t>
            </a:r>
          </a:p>
          <a:p>
            <a:pPr algn="just" eaLnBrk="0" hangingPunct="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ASÍ COMO ANOMALÍAS CUTÁNEAS (MANCHAS, MECHONES DE PELO,...) QUE PUEDAN SUGERIR PATOLOGÍA SUBYACENTE (ESPINA BÍFIDA, </a:t>
            </a:r>
            <a:r>
              <a:rPr lang="es-MX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ESCOLIOSIS, ALTERACIONES</a:t>
            </a:r>
            <a:r>
              <a:rPr lang="es-ES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 ÓSEA</a:t>
            </a:r>
            <a:r>
              <a:rPr lang="es-MX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S</a:t>
            </a:r>
            <a:r>
              <a:rPr lang="es-ES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 CONGÉNITA</a:t>
            </a:r>
            <a:r>
              <a:rPr lang="es-MX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S</a:t>
            </a:r>
            <a:r>
              <a:rPr lang="es-ES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,</a:t>
            </a:r>
            <a:r>
              <a:rPr lang="es-MX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OTRAS</a:t>
            </a:r>
            <a:r>
              <a:rPr lang="es-ES" sz="2800">
                <a:solidFill>
                  <a:srgbClr val="000099"/>
                </a:solidFill>
                <a:latin typeface="Arial Black" pitchFamily="32" charset="0"/>
                <a:cs typeface="Arial" charset="0"/>
              </a:rPr>
              <a:t>.).</a:t>
            </a:r>
          </a:p>
          <a:p>
            <a:pPr eaLnBrk="0" hangingPunct="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800">
              <a:solidFill>
                <a:srgbClr val="000099"/>
              </a:solidFill>
              <a:latin typeface="Arial Black" pitchFamily="32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2800" b="1" smtClean="0"/>
              <a:t> </a:t>
            </a:r>
            <a:r>
              <a:rPr lang="es-PA" sz="2800" b="1" smtClean="0">
                <a:solidFill>
                  <a:srgbClr val="CC6600"/>
                </a:solidFill>
              </a:rPr>
              <a:t/>
            </a:r>
            <a:br>
              <a:rPr lang="es-PA" sz="2800" b="1" smtClean="0">
                <a:solidFill>
                  <a:srgbClr val="CC6600"/>
                </a:solidFill>
              </a:rPr>
            </a:br>
            <a:endParaRPr lang="es-PA" sz="2800" b="1" smtClean="0">
              <a:solidFill>
                <a:srgbClr val="CC66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86106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99"/>
                </a:solidFill>
                <a:latin typeface="Arial Black" pitchFamily="32" charset="0"/>
                <a:cs typeface="Times New Roman" pitchFamily="16" charset="0"/>
              </a:rPr>
              <a:t>LA PALPACIÓN SE CENTRARÁ ESPECIALMENTE EN LA PALPACIÓN DE LAS APÓFISIS ESPINOSAS. </a:t>
            </a:r>
            <a:r>
              <a:rPr lang="es-ES" sz="24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SI NO SE PALPA LA APÓFISIS, HEMOS DE PENSAR EN ESPINA BÍFIDA; 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SI EXISTE UN HUECO PALPABLE ENTRE UNA Y OTRA, SE SOSPECHARÁ UNA ESPONDILOLISTESIS. 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99"/>
                </a:solidFill>
                <a:latin typeface="Arial Black" pitchFamily="32" charset="0"/>
                <a:cs typeface="Times New Roman" pitchFamily="16" charset="0"/>
              </a:rPr>
              <a:t>LA PALPACIÓN DE PARTES BLANDAS INCLUYE LIGAMENTOS SUPRAESPINOSO E INTERESPINOSO, MÚSCULOS PARAESPINALES, ZONA DEL NERVIO CIÁTICO, MÚSCULOS ABDOMINALES ANTERIORES Y REGIÓN INGUINAL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486400" cy="45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2800" b="1" smtClean="0"/>
              <a:t> 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152400" y="652463"/>
            <a:ext cx="88392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2000"/>
              </a:spcBef>
              <a:buClrTx/>
              <a:buFontTx/>
              <a:buNone/>
            </a:pP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EN LA EXPLORACIÓN NEUROLÓGICA DE LAS EXTREMIDADES INFERIORES SE</a:t>
            </a: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VALORA</a:t>
            </a: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N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ZONAS DE DOLOR, HIPOERGIA, DEBILIDAD, ATROFIA Y REFLEJOS. </a:t>
            </a:r>
          </a:p>
          <a:p>
            <a:pPr algn="just" eaLnBrk="1" hangingPunct="1">
              <a:spcBef>
                <a:spcPts val="2000"/>
              </a:spcBef>
              <a:buClrTx/>
              <a:buFontTx/>
              <a:buNone/>
            </a:pP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SE EXPLORARÁN LOS REFLEJOS PATOLÓGICOS QUE INDICAN LESIÓN DE LA MOTONEURONA SUPERIOR. ESTOS SON EL REFLEJO CUTÁNEO PLANTAR Y EL DE OPPENHEIN.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60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2800" b="1" smtClean="0"/>
              <a:t>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620000" cy="51816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609600" y="730250"/>
            <a:ext cx="7478713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2800">
                <a:solidFill>
                  <a:srgbClr val="333399"/>
                </a:solidFill>
                <a:latin typeface="Arial Black" pitchFamily="32" charset="0"/>
                <a:cs typeface="Arial" charset="0"/>
              </a:rPr>
              <a:t>REFLEJO CUTÁNEO-PLANTAR Y DE OPPENHEIN.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>
            <a:lum bright="-24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979863" cy="51816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152400" y="1905000"/>
            <a:ext cx="45720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  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SE CONSIDERA</a:t>
            </a: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N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  <a:r>
              <a:rPr lang="es-ES" sz="3200">
                <a:solidFill>
                  <a:srgbClr val="333399"/>
                </a:solidFill>
                <a:latin typeface="Arial Black" pitchFamily="32" charset="0"/>
                <a:cs typeface="Times New Roman" pitchFamily="16" charset="0"/>
              </a:rPr>
              <a:t>PATOLÓGICO</a:t>
            </a:r>
            <a:r>
              <a:rPr lang="es-MX" sz="3200">
                <a:solidFill>
                  <a:srgbClr val="333399"/>
                </a:solidFill>
                <a:latin typeface="Arial Black" pitchFamily="32" charset="0"/>
                <a:cs typeface="Times New Roman" pitchFamily="16" charset="0"/>
              </a:rPr>
              <a:t>S</a:t>
            </a:r>
            <a:r>
              <a:rPr lang="es-ES" sz="3200">
                <a:solidFill>
                  <a:srgbClr val="333399"/>
                </a:solidFill>
                <a:latin typeface="Arial Black" pitchFamily="32" charset="0"/>
                <a:cs typeface="Times New Roman" pitchFamily="16" charset="0"/>
              </a:rPr>
              <a:t> CUANDO SE EXTIENDE EL PRIMER DEDO DEL PIE Y EL RESTO SE FLEXIONA</a:t>
            </a:r>
            <a:r>
              <a:rPr lang="es-ES" sz="2400" b="1">
                <a:solidFill>
                  <a:srgbClr val="333399"/>
                </a:solidFill>
                <a:latin typeface="Arial Black" pitchFamily="32" charset="0"/>
                <a:cs typeface="Times New Roman" pitchFamily="16" charset="0"/>
              </a:rPr>
              <a:t>.</a:t>
            </a: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s-ES" sz="2400" b="1">
              <a:solidFill>
                <a:srgbClr val="000066"/>
              </a:solidFill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53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2800" b="1" smtClean="0"/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4716463" y="1849438"/>
            <a:ext cx="4176712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>
                <a:solidFill>
                  <a:srgbClr val="333399"/>
                </a:solidFill>
                <a:latin typeface="Arial Black" pitchFamily="32" charset="0"/>
                <a:cs typeface="Arial" charset="0"/>
              </a:rPr>
              <a:t>PRUEBA DE LASÉGUE</a:t>
            </a:r>
            <a:r>
              <a:rPr lang="es-MX" sz="2800">
                <a:solidFill>
                  <a:srgbClr val="333399"/>
                </a:solidFill>
                <a:latin typeface="Arial Black" pitchFamily="32" charset="0"/>
                <a:cs typeface="Arial" charset="0"/>
              </a:rPr>
              <a:t> COMPLEMENTADA CON EL TEST DE</a:t>
            </a:r>
            <a:r>
              <a:rPr lang="es-ES" sz="2800">
                <a:solidFill>
                  <a:srgbClr val="333399"/>
                </a:solidFill>
                <a:latin typeface="Arial Black" pitchFamily="32" charset="0"/>
                <a:cs typeface="Arial" charset="0"/>
              </a:rPr>
              <a:t>  BRAGA</a:t>
            </a:r>
            <a:r>
              <a:rPr lang="es-MX" sz="2800">
                <a:solidFill>
                  <a:srgbClr val="333399"/>
                </a:solidFill>
                <a:latin typeface="Arial Black" pitchFamily="32" charset="0"/>
                <a:cs typeface="Arial" charset="0"/>
              </a:rPr>
              <a:t>RD</a:t>
            </a:r>
            <a:r>
              <a:rPr lang="es-ES" sz="2800">
                <a:solidFill>
                  <a:srgbClr val="333399"/>
                </a:solidFill>
                <a:latin typeface="Arial Black" pitchFamily="32" charset="0"/>
                <a:cs typeface="Arial" charset="0"/>
              </a:rPr>
              <a:t>.</a:t>
            </a: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>
            <a:lum bright="-24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45148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68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2800" b="1" smtClean="0"/>
              <a:t> 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23850" y="1125538"/>
            <a:ext cx="842486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660066"/>
                </a:solidFill>
                <a:latin typeface="Arial Black" pitchFamily="32" charset="0"/>
              </a:rPr>
              <a:t>PRUEBAS COMPLEMENTARIAS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SÓLO  INDICADAS SI EL DOLOR PERSISTE MÁS DE DOS SEMANAS O </a:t>
            </a:r>
            <a:r>
              <a:rPr lang="es-MX" sz="36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SE </a:t>
            </a:r>
            <a:r>
              <a:rPr lang="es-ES" sz="36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 SOSPECHA DE ALTERACIONES METABÓLICAS, PATOLOGÍA INFLAMATORIA O MALIGNA</a:t>
            </a:r>
            <a:r>
              <a:rPr lang="es-ES" sz="3600">
                <a:solidFill>
                  <a:srgbClr val="660066"/>
                </a:solidFill>
                <a:latin typeface="Arial Black" pitchFamily="32" charset="0"/>
                <a:cs typeface="Arial" charset="0"/>
              </a:rPr>
              <a:t>.</a:t>
            </a:r>
            <a:r>
              <a:rPr lang="es-ES" sz="2800" b="1">
                <a:solidFill>
                  <a:srgbClr val="922B20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2800" b="1" smtClean="0"/>
              <a:t> </a:t>
            </a:r>
            <a:r>
              <a:rPr lang="es-PA" sz="2800" b="1" smtClean="0">
                <a:solidFill>
                  <a:srgbClr val="CC6600"/>
                </a:solidFill>
              </a:rPr>
              <a:t/>
            </a:r>
            <a:br>
              <a:rPr lang="es-PA" sz="2800" b="1" smtClean="0">
                <a:solidFill>
                  <a:srgbClr val="CC6600"/>
                </a:solidFill>
              </a:rPr>
            </a:br>
            <a:endParaRPr lang="es-PA" sz="2800" b="1" smtClean="0">
              <a:solidFill>
                <a:srgbClr val="CC66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04800" y="642938"/>
            <a:ext cx="8686800" cy="606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66"/>
                </a:solidFill>
                <a:latin typeface="Arial Black" pitchFamily="32" charset="0"/>
              </a:rPr>
              <a:t>PRUEBAS COMPLEMENTARIAS 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>
                <a:solidFill>
                  <a:srgbClr val="333399"/>
                </a:solidFill>
                <a:latin typeface="Arial Black" pitchFamily="32" charset="0"/>
                <a:cs typeface="Arial" charset="0"/>
              </a:rPr>
              <a:t>DE LABORATORIO</a:t>
            </a: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: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 </a:t>
            </a:r>
            <a:r>
              <a:rPr lang="es-MX" sz="24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SI SE SOSPECHA PATOLOGÍA INFLAMATORIA, TUMORAL O METABÓLICA.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1. 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DETERMINACIÓN DE CALCIO Y FÓSFORO SÉRICO</a:t>
            </a: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.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2. 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FOSFATASA ALCALINA</a:t>
            </a: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.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3. 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FOSFATASA ÁCIDA </a:t>
            </a:r>
            <a:r>
              <a:rPr lang="es-ES" sz="2400">
                <a:solidFill>
                  <a:srgbClr val="922B20"/>
                </a:solidFill>
                <a:latin typeface="Arial Black" pitchFamily="32" charset="0"/>
                <a:cs typeface="Arial" charset="0"/>
              </a:rPr>
              <a:t>EN HOMBRES &gt; 40 AÑOS</a:t>
            </a:r>
            <a:r>
              <a:rPr lang="es-MX" sz="2400">
                <a:solidFill>
                  <a:srgbClr val="922B20"/>
                </a:solidFill>
                <a:latin typeface="Arial Black" pitchFamily="32" charset="0"/>
                <a:cs typeface="Arial" charset="0"/>
              </a:rPr>
              <a:t> POR SOSPECHA DE TUMOR PROSTATICO.</a:t>
            </a:r>
            <a:r>
              <a:rPr lang="es-ES" sz="2400">
                <a:solidFill>
                  <a:srgbClr val="922B20"/>
                </a:solidFill>
                <a:latin typeface="Arial Black" pitchFamily="32" charset="0"/>
                <a:cs typeface="Arial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4. 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RECUENTO LEUCOCITARIO</a:t>
            </a: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.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5. 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VELOCIDAD DE SEDIMENTACIÓN GLOBULAR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6. </a:t>
            </a:r>
            <a:r>
              <a:rPr lang="es-ES" sz="32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Y SISTEMÁTICO DE ORINA.</a:t>
            </a:r>
            <a:r>
              <a:rPr lang="es-ES" sz="3200" b="1">
                <a:solidFill>
                  <a:srgbClr val="000066"/>
                </a:solidFill>
                <a:latin typeface="Times New Roman" pitchFamily="1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68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b="1" smtClean="0">
                <a:cs typeface="Times New Roman" pitchFamily="16" charset="0"/>
              </a:rPr>
              <a:t>LUMBALGIA  LABORAL.</a:t>
            </a:r>
            <a:r>
              <a:rPr lang="es-ES" sz="2800" b="1" smtClean="0"/>
              <a:t> 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539750" y="1093788"/>
            <a:ext cx="8135938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99"/>
                </a:solidFill>
                <a:latin typeface="Arial Black" pitchFamily="32" charset="0"/>
              </a:rPr>
              <a:t>PRUEBAS COMPLEMENTARIAS 3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>
                <a:solidFill>
                  <a:srgbClr val="333399"/>
                </a:solidFill>
                <a:latin typeface="Arial Black" pitchFamily="32" charset="0"/>
                <a:cs typeface="Arial" charset="0"/>
              </a:rPr>
              <a:t>PRUEBAS DE IMAGEN:</a:t>
            </a:r>
            <a:r>
              <a:rPr lang="es-ES" sz="2800">
                <a:solidFill>
                  <a:srgbClr val="922B20"/>
                </a:solidFill>
                <a:latin typeface="Arial Black" pitchFamily="32" charset="0"/>
                <a:cs typeface="Arial" charset="0"/>
              </a:rPr>
              <a:t> 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1.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RADIOGRAFÍAS SIMPLES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LATERAL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Y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ANTEROPOSTERIOR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DE COLUMNA LUMBAR </a:t>
            </a:r>
            <a:r>
              <a:rPr lang="es-ES" sz="3200">
                <a:solidFill>
                  <a:srgbClr val="660066"/>
                </a:solidFill>
                <a:latin typeface="Arial Black" pitchFamily="32" charset="0"/>
                <a:cs typeface="Arial" charset="0"/>
              </a:rPr>
              <a:t>(AP Y L 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2.</a:t>
            </a:r>
            <a:r>
              <a:rPr lang="es-MX" sz="3200">
                <a:solidFill>
                  <a:srgbClr val="660066"/>
                </a:solidFill>
                <a:latin typeface="Arial Black" pitchFamily="32" charset="0"/>
                <a:cs typeface="Arial" charset="0"/>
              </a:rPr>
              <a:t>CAT</a:t>
            </a:r>
            <a:r>
              <a:rPr lang="es-MX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TOMOGRAFÍA AXIAL COMPUTERIZADA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3.</a:t>
            </a:r>
            <a:r>
              <a:rPr lang="es-MX" sz="3200">
                <a:solidFill>
                  <a:srgbClr val="660066"/>
                </a:solidFill>
                <a:latin typeface="Arial Black" pitchFamily="32" charset="0"/>
                <a:cs typeface="Arial" charset="0"/>
              </a:rPr>
              <a:t>RM</a:t>
            </a:r>
            <a:r>
              <a:rPr lang="es-MX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.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RESONANCIA MAGNÉTICA.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4.</a:t>
            </a:r>
            <a:r>
              <a:rPr lang="es-MX" sz="3200">
                <a:solidFill>
                  <a:srgbClr val="660066"/>
                </a:solidFill>
                <a:latin typeface="Arial Black" pitchFamily="32" charset="0"/>
                <a:cs typeface="Arial" charset="0"/>
              </a:rPr>
              <a:t>EMG</a:t>
            </a:r>
            <a:r>
              <a:rPr lang="es-MX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. 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ELECTROMIOGRAFÍA S</a:t>
            </a:r>
            <a:r>
              <a:rPr lang="es-MX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E</a:t>
            </a:r>
            <a:r>
              <a:rPr lang="es-ES" sz="280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 SOSPECHA DE DISFUNCIÓN NERVIOSA.</a:t>
            </a:r>
            <a:r>
              <a:rPr lang="es-ES" sz="2800" b="1">
                <a:solidFill>
                  <a:srgbClr val="922B20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467600" cy="7921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3200" smtClean="0">
                <a:solidFill>
                  <a:srgbClr val="800000"/>
                </a:solidFill>
                <a:latin typeface="Arial Black" pitchFamily="32" charset="0"/>
              </a:rPr>
              <a:t>CADENA EPIDEMIOLOGICA  </a:t>
            </a:r>
          </a:p>
        </p:txBody>
      </p:sp>
      <p:sp>
        <p:nvSpPr>
          <p:cNvPr id="60419" name="Oval 2"/>
          <p:cNvSpPr>
            <a:spLocks noChangeArrowheads="1"/>
          </p:cNvSpPr>
          <p:nvPr/>
        </p:nvSpPr>
        <p:spPr bwMode="auto">
          <a:xfrm>
            <a:off x="3505200" y="1219200"/>
            <a:ext cx="1524000" cy="19050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4572000" y="2362200"/>
            <a:ext cx="1600200" cy="18288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4648200" y="3962400"/>
            <a:ext cx="1524000" cy="1752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3429000" y="4953000"/>
            <a:ext cx="1447800" cy="1752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2133600" y="2133600"/>
            <a:ext cx="1600200" cy="19050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0424" name="Oval 7"/>
          <p:cNvSpPr>
            <a:spLocks noChangeArrowheads="1"/>
          </p:cNvSpPr>
          <p:nvPr/>
        </p:nvSpPr>
        <p:spPr bwMode="auto">
          <a:xfrm>
            <a:off x="2209800" y="3886200"/>
            <a:ext cx="1524000" cy="18288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3581400" y="17526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PA">
                <a:solidFill>
                  <a:srgbClr val="000000"/>
                </a:solidFill>
                <a:latin typeface="Arial Black" pitchFamily="32" charset="0"/>
              </a:rPr>
              <a:t>AGENTE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4495800" y="2971800"/>
            <a:ext cx="1828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es-PA" sz="1200">
                <a:solidFill>
                  <a:srgbClr val="000000"/>
                </a:solidFill>
                <a:latin typeface="Arial Black" pitchFamily="32" charset="0"/>
              </a:rPr>
              <a:t>CARACTERISTICAS DEL HUESPED</a:t>
            </a: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4800600" y="4572000"/>
            <a:ext cx="1219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es-PA" sz="1200">
                <a:solidFill>
                  <a:srgbClr val="000000"/>
                </a:solidFill>
                <a:latin typeface="Arial Black" pitchFamily="32" charset="0"/>
              </a:rPr>
              <a:t>PUERTA DE ENTRADA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3429000" y="5684838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es-PA" sz="1200">
                <a:solidFill>
                  <a:srgbClr val="000000"/>
                </a:solidFill>
                <a:latin typeface="Arial Black" pitchFamily="32" charset="0"/>
              </a:rPr>
              <a:t>MECANISMO DE TRANSMISION</a:t>
            </a: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2362200" y="4572000"/>
            <a:ext cx="1219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50"/>
              </a:spcBef>
              <a:buClrTx/>
              <a:buFontTx/>
              <a:buNone/>
            </a:pPr>
            <a:r>
              <a:rPr lang="es-PA" sz="1200">
                <a:solidFill>
                  <a:srgbClr val="000000"/>
                </a:solidFill>
                <a:latin typeface="Arial Black" pitchFamily="32" charset="0"/>
              </a:rPr>
              <a:t>PUERTA DE SALIDA</a:t>
            </a: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2133600" y="2971800"/>
            <a:ext cx="1600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s-PA" sz="1400">
                <a:solidFill>
                  <a:srgbClr val="000000"/>
                </a:solidFill>
                <a:latin typeface="Arial Black" pitchFamily="32" charset="0"/>
              </a:rPr>
              <a:t>RESERVORIO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3200" smtClean="0">
                <a:solidFill>
                  <a:srgbClr val="800000"/>
                </a:solidFill>
                <a:latin typeface="Arial Black" pitchFamily="32" charset="0"/>
              </a:rPr>
              <a:t>CADENA EPIDEMIOLOGICA DE LA LUMBALGIA COMO A.T. </a:t>
            </a:r>
          </a:p>
        </p:txBody>
      </p:sp>
      <p:sp>
        <p:nvSpPr>
          <p:cNvPr id="61443" name="Oval 2"/>
          <p:cNvSpPr>
            <a:spLocks noChangeArrowheads="1"/>
          </p:cNvSpPr>
          <p:nvPr/>
        </p:nvSpPr>
        <p:spPr bwMode="auto">
          <a:xfrm>
            <a:off x="3505200" y="1219200"/>
            <a:ext cx="1524000" cy="19050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1444" name="Oval 3"/>
          <p:cNvSpPr>
            <a:spLocks noChangeArrowheads="1"/>
          </p:cNvSpPr>
          <p:nvPr/>
        </p:nvSpPr>
        <p:spPr bwMode="auto">
          <a:xfrm>
            <a:off x="4724400" y="4038600"/>
            <a:ext cx="1676400" cy="19812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3505200" y="5105400"/>
            <a:ext cx="1447800" cy="17526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1905000" y="1981200"/>
            <a:ext cx="1752600" cy="19812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505200" y="1784350"/>
            <a:ext cx="1600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INSEGURIDAD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EN EL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TRABAJO</a:t>
            </a: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3495675" y="5689600"/>
            <a:ext cx="14192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600">
                <a:solidFill>
                  <a:srgbClr val="333399"/>
                </a:solidFill>
                <a:latin typeface="Arial Black" pitchFamily="32" charset="0"/>
              </a:rPr>
              <a:t>TRAUMA</a:t>
            </a:r>
            <a:r>
              <a:rPr lang="es-PA" sz="1600">
                <a:solidFill>
                  <a:srgbClr val="333399"/>
                </a:solidFill>
                <a:latin typeface="Arial Black" pitchFamily="32" charset="0"/>
              </a:rPr>
              <a:t>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600">
                <a:solidFill>
                  <a:srgbClr val="333399"/>
                </a:solidFill>
                <a:latin typeface="Arial Black" pitchFamily="32" charset="0"/>
              </a:rPr>
              <a:t>FÍSICO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600">
                <a:solidFill>
                  <a:srgbClr val="333399"/>
                </a:solidFill>
                <a:latin typeface="Arial Black" pitchFamily="32" charset="0"/>
              </a:rPr>
              <a:t>VIOLENTO</a:t>
            </a:r>
            <a:r>
              <a:rPr lang="es-ES" sz="1600" b="1" u="sng">
                <a:solidFill>
                  <a:srgbClr val="333399"/>
                </a:solidFill>
                <a:latin typeface="Arial Black" pitchFamily="32" charset="0"/>
              </a:rPr>
              <a:t>.</a:t>
            </a:r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4648200" y="2790825"/>
            <a:ext cx="199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1828800" y="2514600"/>
            <a:ext cx="18446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CYMAT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ORGANIZACION DEL TRABAJO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PROCESO DE TRABAJO</a:t>
            </a:r>
          </a:p>
        </p:txBody>
      </p:sp>
      <p:sp>
        <p:nvSpPr>
          <p:cNvPr id="61451" name="Rectangle 10"/>
          <p:cNvSpPr>
            <a:spLocks noChangeArrowheads="1"/>
          </p:cNvSpPr>
          <p:nvPr/>
        </p:nvSpPr>
        <p:spPr bwMode="auto">
          <a:xfrm>
            <a:off x="4556125" y="4314825"/>
            <a:ext cx="199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ZONA. LUMBOSACRA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DE LA COLUMNA VERTEBRAL</a:t>
            </a:r>
          </a:p>
        </p:txBody>
      </p:sp>
      <p:sp>
        <p:nvSpPr>
          <p:cNvPr id="61452" name="Oval 11"/>
          <p:cNvSpPr>
            <a:spLocks noChangeArrowheads="1"/>
          </p:cNvSpPr>
          <p:nvPr/>
        </p:nvSpPr>
        <p:spPr bwMode="auto">
          <a:xfrm>
            <a:off x="4800600" y="2057400"/>
            <a:ext cx="1752600" cy="19812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1453" name="Text Box 12"/>
          <p:cNvSpPr txBox="1">
            <a:spLocks noChangeArrowheads="1"/>
          </p:cNvSpPr>
          <p:nvPr/>
        </p:nvSpPr>
        <p:spPr bwMode="auto">
          <a:xfrm>
            <a:off x="4648200" y="2514600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PA" sz="1600">
                <a:solidFill>
                  <a:srgbClr val="000066"/>
                </a:solidFill>
                <a:latin typeface="Arial Black" pitchFamily="32" charset="0"/>
              </a:rPr>
              <a:t>EDAD. INEXÉRIENCIA </a:t>
            </a:r>
          </a:p>
          <a:p>
            <a:pPr algn="ctr" eaLnBrk="1" hangingPunct="1">
              <a:buClrTx/>
              <a:buFontTx/>
              <a:buNone/>
            </a:pPr>
            <a:r>
              <a:rPr lang="es-PA" sz="1600">
                <a:solidFill>
                  <a:srgbClr val="000066"/>
                </a:solidFill>
                <a:latin typeface="Arial Black" pitchFamily="32" charset="0"/>
              </a:rPr>
              <a:t>EDUCACION PREVENTIVA</a:t>
            </a:r>
          </a:p>
        </p:txBody>
      </p:sp>
      <p:sp>
        <p:nvSpPr>
          <p:cNvPr id="61454" name="Oval 13"/>
          <p:cNvSpPr>
            <a:spLocks noChangeArrowheads="1"/>
          </p:cNvSpPr>
          <p:nvPr/>
        </p:nvSpPr>
        <p:spPr bwMode="auto">
          <a:xfrm>
            <a:off x="2133600" y="3962400"/>
            <a:ext cx="1676400" cy="19812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1455" name="Text Box 14"/>
          <p:cNvSpPr txBox="1">
            <a:spLocks noChangeArrowheads="1"/>
          </p:cNvSpPr>
          <p:nvPr/>
        </p:nvSpPr>
        <p:spPr bwMode="auto">
          <a:xfrm>
            <a:off x="2057400" y="4292600"/>
            <a:ext cx="18288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sz="1400">
                <a:solidFill>
                  <a:srgbClr val="000066"/>
                </a:solidFill>
                <a:latin typeface="Arial Black" pitchFamily="32" charset="0"/>
              </a:rPr>
              <a:t>PROCESO</a:t>
            </a:r>
          </a:p>
          <a:p>
            <a:pPr algn="ctr" eaLnBrk="1" hangingPunct="1">
              <a:buClrTx/>
              <a:buFontTx/>
              <a:buNone/>
            </a:pPr>
            <a:r>
              <a:rPr lang="es-ES" sz="1400">
                <a:solidFill>
                  <a:srgbClr val="000066"/>
                </a:solidFill>
                <a:latin typeface="Arial Black" pitchFamily="32" charset="0"/>
              </a:rPr>
              <a:t>INFLAMATORIO</a:t>
            </a:r>
          </a:p>
          <a:p>
            <a:pPr algn="ctr" eaLnBrk="1" hangingPunct="1">
              <a:buClrTx/>
              <a:buFontTx/>
              <a:buNone/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DE UNA</a:t>
            </a:r>
          </a:p>
          <a:p>
            <a:pPr algn="ctr" eaLnBrk="1" hangingPunct="1">
              <a:buClrTx/>
              <a:buFontTx/>
              <a:buNone/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R</a:t>
            </a:r>
            <a:r>
              <a:rPr lang="es-ES" sz="1400">
                <a:solidFill>
                  <a:srgbClr val="000066"/>
                </a:solidFill>
                <a:latin typeface="Arial Black" pitchFamily="32" charset="0"/>
              </a:rPr>
              <a:t>AÍZ NERVIOSA</a:t>
            </a:r>
          </a:p>
          <a:p>
            <a:pPr algn="ctr" eaLnBrk="1" hangingPunct="1">
              <a:buClrTx/>
              <a:buFontTx/>
              <a:buNone/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EN ZONA. L.S.</a:t>
            </a:r>
          </a:p>
          <a:p>
            <a:pPr algn="ctr" eaLnBrk="1" hangingPunct="1">
              <a:buClrTx/>
              <a:buFontTx/>
              <a:buNone/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DE LA C.V.</a:t>
            </a:r>
          </a:p>
          <a:p>
            <a:pPr algn="ctr" eaLnBrk="1" hangingPunct="1">
              <a:buClrTx/>
              <a:buFontTx/>
              <a:buNone/>
            </a:pPr>
            <a:endParaRPr lang="es-PA" sz="1400">
              <a:solidFill>
                <a:srgbClr val="000066"/>
              </a:solidFill>
              <a:latin typeface="Arial Black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044575" y="152400"/>
            <a:ext cx="6696075" cy="6842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3600" b="1" smtClean="0">
                <a:latin typeface="Arial Black" pitchFamily="32" charset="0"/>
              </a:rPr>
              <a:t>LUMBALGIA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86800" cy="4040187"/>
          </a:xfrm>
        </p:spPr>
        <p:txBody>
          <a:bodyPr/>
          <a:lstStyle/>
          <a:p>
            <a:pPr marL="338138" indent="-338138" algn="just" eaLnBrk="1" hangingPunct="1">
              <a:lnSpc>
                <a:spcPct val="90000"/>
              </a:lnSpc>
              <a:spcBef>
                <a:spcPts val="700"/>
              </a:spcBef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DOLOR EN LA PORCIÓN INFERIOR DE LA ESPALDA, EN UNO O AMBOS LADOS, QUE PUEDE IRRADIARSE A LA REGIÓN GLÚTEA O A LA PARTE SUPERO-POSTERIOR DE MUSLOS Y PIERNAS, </a:t>
            </a:r>
            <a:r>
              <a:rPr lang="es-PA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QUE</a:t>
            </a:r>
            <a:r>
              <a:rPr lang="es-ES" smtClean="0">
                <a:solidFill>
                  <a:srgbClr val="000066"/>
                </a:solidFill>
                <a:latin typeface="Arial Black" pitchFamily="32" charset="0"/>
              </a:rPr>
              <a:t> ORIGINANDOSE INFLAMACIÓN, CONTRACTURA MUSCULAR, DOLOR Y AFECTACIÓN NERVIOSA</a:t>
            </a:r>
            <a:r>
              <a:rPr lang="es-ES" sz="2800" b="1" smtClean="0">
                <a:solidFill>
                  <a:srgbClr val="000066"/>
                </a:solidFill>
              </a:rPr>
              <a:t> 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760913"/>
            <a:ext cx="2247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000" b="1" smtClean="0">
                <a:cs typeface="Times New Roman" pitchFamily="16" charset="0"/>
              </a:rPr>
              <a:t>LUMBALGIA  LABORAL Y LA POSIBLE ASOCIACIÓN ENTRE FACTORES PERSONALES Y LABORALES.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8392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PA" sz="240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LUMBALGIA COMO ACCIDENTE DE TRABAJO.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PA" sz="2400">
                <a:solidFill>
                  <a:srgbClr val="800000"/>
                </a:solidFill>
                <a:latin typeface="Arial Black" pitchFamily="32" charset="0"/>
                <a:cs typeface="Times New Roman" pitchFamily="16" charset="0"/>
              </a:rPr>
              <a:t>.FACTORES DE RIESGO: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Tx/>
              <a:buFontTx/>
              <a:buNone/>
            </a:pPr>
            <a:r>
              <a:rPr lang="es-PA" sz="2000">
                <a:solidFill>
                  <a:srgbClr val="333399"/>
                </a:solidFill>
                <a:latin typeface="Arial Black" pitchFamily="32" charset="0"/>
                <a:cs typeface="Times New Roman" pitchFamily="16" charset="0"/>
              </a:rPr>
              <a:t>FACTORES DE LA INSEGURIDAD EN EL TRABAJO. (CONDICIONES INSEGURAS Y ACTOS INSEGUROS)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Tx/>
              <a:buFontTx/>
              <a:buNone/>
            </a:pPr>
            <a:r>
              <a:rPr lang="es-PA" sz="2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1.MÉTODOS O PROCEDIMIENTOS PELIGROSOS DURANTE LA JORNADA DE TRABAJO.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Tx/>
              <a:buFontTx/>
              <a:buNone/>
            </a:pPr>
            <a:r>
              <a:rPr lang="es-PA" sz="2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2.SUPERFICIES DE TRABAJO IRREGULARES O INESTABLES, RESBALOSAS.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Tx/>
              <a:buFontTx/>
              <a:buNone/>
            </a:pPr>
            <a:r>
              <a:rPr lang="es-PA" sz="2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3.EQUIPOS DE TRABAJO MAL DISEÑADOS O MAL COLOCADOS.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Tx/>
              <a:buFontTx/>
              <a:buNone/>
            </a:pPr>
            <a:r>
              <a:rPr lang="es-PA" sz="2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4.EQUIPOS O MAQUINARA SIN MANTENIMIENTO PREVENTIVO.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Tx/>
              <a:buFontTx/>
              <a:buNone/>
            </a:pPr>
            <a:r>
              <a:rPr lang="es-PA" sz="2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5.DISEÑO NO ERGONÓMICO DE LOS PUESTOS DE TRABAJO.</a:t>
            </a:r>
          </a:p>
          <a:p>
            <a:pPr eaLnBrk="1" hangingPunct="1">
              <a:lnSpc>
                <a:spcPct val="85000"/>
              </a:lnSpc>
              <a:spcBef>
                <a:spcPts val="1250"/>
              </a:spcBef>
              <a:buClrTx/>
              <a:buFontTx/>
              <a:buNone/>
            </a:pPr>
            <a:r>
              <a:rPr lang="es-PA" sz="2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6.FALTA O USO INADECUADO DE EQUIPOS DE PROTECCIÓN PERSONAL.</a:t>
            </a:r>
          </a:p>
          <a:p>
            <a:pPr eaLnBrk="1" hangingPunct="1">
              <a:lnSpc>
                <a:spcPct val="85000"/>
              </a:lnSpc>
              <a:spcBef>
                <a:spcPts val="1250"/>
              </a:spcBef>
              <a:buClrTx/>
              <a:buFontTx/>
              <a:buNone/>
            </a:pPr>
            <a:r>
              <a:rPr lang="es-PA" sz="20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7. OTROS.</a:t>
            </a:r>
            <a:r>
              <a:rPr lang="es-PA" sz="2000">
                <a:solidFill>
                  <a:srgbClr val="000066"/>
                </a:solidFill>
                <a:latin typeface="Arial Black" pitchFamily="32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990600" y="333375"/>
            <a:ext cx="7696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FISIOPATOLOGÍA DE LA LUMBALGIA COMO</a:t>
            </a:r>
            <a:r>
              <a:rPr lang="es-PA" sz="240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 ACCIDENTE DE TRABAJO</a:t>
            </a:r>
            <a:r>
              <a:rPr lang="es-ES" sz="2400" b="1">
                <a:solidFill>
                  <a:srgbClr val="0000CC"/>
                </a:solidFill>
                <a:cs typeface="Times New Roman" pitchFamily="16" charset="0"/>
              </a:rPr>
              <a:t>.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81000" y="1595438"/>
            <a:ext cx="868680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85775" indent="-481013"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1125"/>
              </a:spcBef>
              <a:buClrTx/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 </a:t>
            </a:r>
            <a:r>
              <a:rPr lang="es-ES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  </a:t>
            </a:r>
            <a:r>
              <a:rPr lang="es-PA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	</a:t>
            </a:r>
            <a:r>
              <a:rPr lang="es-PA" sz="1400" b="1">
                <a:solidFill>
                  <a:srgbClr val="000066"/>
                </a:solidFill>
                <a:cs typeface="Times New Roman" pitchFamily="16" charset="0"/>
              </a:rPr>
              <a:t>	         </a:t>
            </a:r>
            <a:r>
              <a:rPr lang="es-PA" b="1">
                <a:solidFill>
                  <a:srgbClr val="000066"/>
                </a:solidFill>
                <a:cs typeface="Times New Roman" pitchFamily="16" charset="0"/>
              </a:rPr>
              <a:t>FACTOR DE INSEGURIDAD EN EL TRABAJO</a:t>
            </a:r>
          </a:p>
          <a:p>
            <a:pPr eaLnBrk="1" hangingPunct="1">
              <a:lnSpc>
                <a:spcPct val="85000"/>
              </a:lnSpc>
              <a:spcBef>
                <a:spcPts val="1250"/>
              </a:spcBef>
              <a:buClrTx/>
              <a:buFontTx/>
              <a:buNone/>
            </a:pPr>
            <a:r>
              <a:rPr lang="es-ES" sz="1600" b="1">
                <a:solidFill>
                  <a:srgbClr val="000066"/>
                </a:solidFill>
                <a:cs typeface="Times New Roman" pitchFamily="16" charset="0"/>
              </a:rPr>
              <a:t> </a:t>
            </a:r>
            <a:r>
              <a:rPr lang="es-PA" sz="1600" b="1">
                <a:solidFill>
                  <a:srgbClr val="000066"/>
                </a:solidFill>
                <a:cs typeface="Times New Roman" pitchFamily="16" charset="0"/>
              </a:rPr>
              <a:t>		          MÉTODOS O PROCEDIMIENTOS PELIGROSOS</a:t>
            </a:r>
            <a:r>
              <a:rPr lang="es-ES" sz="2000" b="1">
                <a:solidFill>
                  <a:srgbClr val="000066"/>
                </a:solidFill>
                <a:cs typeface="Times New Roman" pitchFamily="16" charset="0"/>
              </a:rPr>
              <a:t>.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s-ES" sz="1400" b="1">
                <a:solidFill>
                  <a:srgbClr val="000066"/>
                </a:solidFill>
                <a:cs typeface="Times New Roman" pitchFamily="16" charset="0"/>
              </a:rPr>
              <a:t> </a:t>
            </a:r>
            <a:r>
              <a:rPr lang="es-ES" sz="1600" b="1">
                <a:solidFill>
                  <a:srgbClr val="000066"/>
                </a:solidFill>
                <a:cs typeface="Times New Roman" pitchFamily="16" charset="0"/>
              </a:rPr>
              <a:t> </a:t>
            </a:r>
            <a:r>
              <a:rPr lang="es-PA" sz="1600" b="1">
                <a:solidFill>
                  <a:srgbClr val="000066"/>
                </a:solidFill>
                <a:cs typeface="Times New Roman" pitchFamily="16" charset="0"/>
              </a:rPr>
              <a:t>		     	   </a:t>
            </a:r>
            <a:r>
              <a:rPr lang="es-PA" sz="2000" b="1">
                <a:solidFill>
                  <a:srgbClr val="000066"/>
                </a:solidFill>
                <a:cs typeface="Times New Roman" pitchFamily="16" charset="0"/>
              </a:rPr>
              <a:t>SUPERFICIES IRREGULARES</a:t>
            </a:r>
            <a:r>
              <a:rPr lang="es-ES" sz="2000" b="1">
                <a:solidFill>
                  <a:srgbClr val="000066"/>
                </a:solidFill>
                <a:cs typeface="Times New Roman" pitchFamily="16" charset="0"/>
              </a:rPr>
              <a:t> </a:t>
            </a:r>
            <a:r>
              <a:rPr lang="es-ES" b="1">
                <a:solidFill>
                  <a:srgbClr val="000066"/>
                </a:solidFill>
                <a:cs typeface="Times New Roman" pitchFamily="16" charset="0"/>
              </a:rPr>
              <a:t> </a:t>
            </a:r>
            <a:r>
              <a:rPr lang="es-ES" sz="1600" b="1">
                <a:solidFill>
                  <a:srgbClr val="000066"/>
                </a:solidFill>
                <a:cs typeface="Times New Roman" pitchFamily="16" charset="0"/>
              </a:rPr>
              <a:t>                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PA" sz="1600" b="1">
                <a:solidFill>
                  <a:srgbClr val="000066"/>
                </a:solidFill>
                <a:cs typeface="Times New Roman" pitchFamily="16" charset="0"/>
              </a:rPr>
              <a:t>			       </a:t>
            </a:r>
            <a:r>
              <a:rPr lang="es-PA" sz="2000" b="1">
                <a:solidFill>
                  <a:srgbClr val="000066"/>
                </a:solidFill>
                <a:cs typeface="Times New Roman" pitchFamily="16" charset="0"/>
              </a:rPr>
              <a:t>SOBRE-</a:t>
            </a:r>
            <a:r>
              <a:rPr lang="es-ES" sz="2000" b="1">
                <a:solidFill>
                  <a:srgbClr val="000066"/>
                </a:solidFill>
                <a:cs typeface="Times New Roman" pitchFamily="16" charset="0"/>
              </a:rPr>
              <a:t>ESFUERZO FÍSICO 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PA" sz="1400" b="1">
                <a:solidFill>
                  <a:srgbClr val="000066"/>
                </a:solidFill>
                <a:cs typeface="Times New Roman" pitchFamily="16" charset="0"/>
              </a:rPr>
              <a:t>                        	        </a:t>
            </a:r>
            <a:r>
              <a:rPr lang="es-ES" sz="2000" b="1">
                <a:solidFill>
                  <a:srgbClr val="000066"/>
                </a:solidFill>
                <a:cs typeface="Times New Roman" pitchFamily="16" charset="0"/>
              </a:rPr>
              <a:t>SOBRECARGA FUNCIONAL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s-ES" sz="1400" b="1">
                <a:solidFill>
                  <a:srgbClr val="000066"/>
                </a:solidFill>
                <a:cs typeface="Times New Roman" pitchFamily="16" charset="0"/>
              </a:rPr>
              <a:t> </a:t>
            </a:r>
          </a:p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es-ES" sz="1400" b="1">
                <a:solidFill>
                  <a:srgbClr val="000066"/>
                </a:solidFill>
                <a:cs typeface="Times New Roman" pitchFamily="16" charset="0"/>
              </a:rPr>
              <a:t/>
            </a:r>
            <a:br>
              <a:rPr lang="es-ES" sz="1400" b="1">
                <a:solidFill>
                  <a:srgbClr val="000066"/>
                </a:solidFill>
                <a:cs typeface="Times New Roman" pitchFamily="16" charset="0"/>
              </a:rPr>
            </a:br>
            <a:r>
              <a:rPr lang="es-PA" sz="2000" b="1">
                <a:solidFill>
                  <a:srgbClr val="000066"/>
                </a:solidFill>
                <a:cs typeface="Times New Roman" pitchFamily="16" charset="0"/>
              </a:rPr>
              <a:t>FALTA DE EQUIPOS DE PROTECCIÓN PERSONAL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s-PA" sz="2000" b="1">
              <a:solidFill>
                <a:srgbClr val="000066"/>
              </a:solidFill>
              <a:cs typeface="Times New Roman" pitchFamily="16" charset="0"/>
            </a:endParaRP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s-PA" sz="1400" b="1">
              <a:solidFill>
                <a:srgbClr val="000066"/>
              </a:solidFill>
              <a:cs typeface="Times New Roman" pitchFamily="16" charset="0"/>
            </a:endParaRP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s-PA" sz="1400" b="1">
              <a:solidFill>
                <a:srgbClr val="000066"/>
              </a:solidFill>
              <a:cs typeface="Times New Roman" pitchFamily="16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s-ES" b="1" u="sng">
                <a:solidFill>
                  <a:srgbClr val="333399"/>
                </a:solidFill>
                <a:cs typeface="Times New Roman" pitchFamily="16" charset="0"/>
              </a:rPr>
              <a:t>TRAUMA</a:t>
            </a:r>
            <a:r>
              <a:rPr lang="es-PA" b="1" u="sng">
                <a:solidFill>
                  <a:srgbClr val="333399"/>
                </a:solidFill>
                <a:cs typeface="Times New Roman" pitchFamily="16" charset="0"/>
              </a:rPr>
              <a:t> FÍSICO</a:t>
            </a:r>
            <a:r>
              <a:rPr lang="es-ES" b="1" u="sng">
                <a:solidFill>
                  <a:srgbClr val="333399"/>
                </a:solidFill>
                <a:cs typeface="Times New Roman" pitchFamily="16" charset="0"/>
              </a:rPr>
              <a:t>.</a:t>
            </a:r>
            <a:r>
              <a:rPr lang="es-ES" sz="1600" b="1">
                <a:solidFill>
                  <a:srgbClr val="000066"/>
                </a:solidFill>
                <a:cs typeface="Times New Roman" pitchFamily="16" charset="0"/>
              </a:rPr>
              <a:t> </a:t>
            </a:r>
            <a:r>
              <a:rPr lang="es-PA" sz="1600" b="1">
                <a:solidFill>
                  <a:srgbClr val="000066"/>
                </a:solidFill>
                <a:cs typeface="Times New Roman" pitchFamily="16" charset="0"/>
              </a:rPr>
              <a:t> 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TENSIÓN</a:t>
            </a: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  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IRRITACIÓN DE UNA</a:t>
            </a: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        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PROCESO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	</a:t>
            </a: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                      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MUSCULAR.</a:t>
            </a: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     R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AÍZ NERVIOSA.</a:t>
            </a: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     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INFLAMATORIO</a:t>
            </a:r>
            <a:r>
              <a:rPr lang="es-ES" sz="1600">
                <a:solidFill>
                  <a:srgbClr val="000000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</p:txBody>
      </p:sp>
      <p:sp>
        <p:nvSpPr>
          <p:cNvPr id="63492" name="AutoShape 3"/>
          <p:cNvSpPr>
            <a:spLocks noChangeArrowheads="1"/>
          </p:cNvSpPr>
          <p:nvPr/>
        </p:nvSpPr>
        <p:spPr bwMode="auto">
          <a:xfrm>
            <a:off x="4419600" y="37338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FF99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3493" name="AutoShape 4"/>
          <p:cNvSpPr>
            <a:spLocks noChangeArrowheads="1"/>
          </p:cNvSpPr>
          <p:nvPr/>
        </p:nvSpPr>
        <p:spPr bwMode="auto">
          <a:xfrm>
            <a:off x="152400" y="2438400"/>
            <a:ext cx="2133600" cy="685800"/>
          </a:xfrm>
          <a:prstGeom prst="curvedRightArrow">
            <a:avLst>
              <a:gd name="adj1" fmla="val 20000"/>
              <a:gd name="adj2" fmla="val 40000"/>
              <a:gd name="adj3" fmla="val 103704"/>
            </a:avLst>
          </a:prstGeom>
          <a:solidFill>
            <a:srgbClr val="FF99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3494" name="AutoShape 5"/>
          <p:cNvSpPr>
            <a:spLocks noChangeArrowheads="1"/>
          </p:cNvSpPr>
          <p:nvPr/>
        </p:nvSpPr>
        <p:spPr bwMode="auto">
          <a:xfrm>
            <a:off x="6477000" y="2438400"/>
            <a:ext cx="2133600" cy="685800"/>
          </a:xfrm>
          <a:prstGeom prst="curvedLeftArrow">
            <a:avLst>
              <a:gd name="adj1" fmla="val 20000"/>
              <a:gd name="adj2" fmla="val 40000"/>
              <a:gd name="adj3" fmla="val 103704"/>
            </a:avLst>
          </a:prstGeom>
          <a:solidFill>
            <a:srgbClr val="FF99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3495" name="Freeform 6"/>
          <p:cNvSpPr>
            <a:spLocks noChangeArrowheads="1"/>
          </p:cNvSpPr>
          <p:nvPr/>
        </p:nvSpPr>
        <p:spPr bwMode="auto">
          <a:xfrm>
            <a:off x="4038600" y="4654550"/>
            <a:ext cx="1066800" cy="1060450"/>
          </a:xfrm>
          <a:custGeom>
            <a:avLst/>
            <a:gdLst>
              <a:gd name="T0" fmla="*/ 1421 w 2016"/>
              <a:gd name="T1" fmla="*/ 1052 h 2004"/>
              <a:gd name="T2" fmla="*/ 2016 w 2016"/>
              <a:gd name="T3" fmla="*/ 882 h 2004"/>
              <a:gd name="T4" fmla="*/ 1391 w 2016"/>
              <a:gd name="T5" fmla="*/ 856 h 2004"/>
              <a:gd name="T6" fmla="*/ 1840 w 2016"/>
              <a:gd name="T7" fmla="*/ 431 h 2004"/>
              <a:gd name="T8" fmla="*/ 1274 w 2016"/>
              <a:gd name="T9" fmla="*/ 698 h 2004"/>
              <a:gd name="T10" fmla="*/ 1474 w 2016"/>
              <a:gd name="T11" fmla="*/ 112 h 2004"/>
              <a:gd name="T12" fmla="*/ 1097 w 2016"/>
              <a:gd name="T13" fmla="*/ 612 h 2004"/>
              <a:gd name="T14" fmla="*/ 1003 w 2016"/>
              <a:gd name="T15" fmla="*/ 0 h 2004"/>
              <a:gd name="T16" fmla="*/ 899 w 2016"/>
              <a:gd name="T17" fmla="*/ 627 h 2004"/>
              <a:gd name="T18" fmla="*/ 518 w 2016"/>
              <a:gd name="T19" fmla="*/ 128 h 2004"/>
              <a:gd name="T20" fmla="*/ 723 w 2016"/>
              <a:gd name="T21" fmla="*/ 719 h 2004"/>
              <a:gd name="T22" fmla="*/ 162 w 2016"/>
              <a:gd name="T23" fmla="*/ 458 h 2004"/>
              <a:gd name="T24" fmla="*/ 618 w 2016"/>
              <a:gd name="T25" fmla="*/ 886 h 2004"/>
              <a:gd name="T26" fmla="*/ 0 w 2016"/>
              <a:gd name="T27" fmla="*/ 914 h 2004"/>
              <a:gd name="T28" fmla="*/ 603 w 2016"/>
              <a:gd name="T29" fmla="*/ 1081 h 2004"/>
              <a:gd name="T30" fmla="*/ 69 w 2016"/>
              <a:gd name="T31" fmla="*/ 1392 h 2004"/>
              <a:gd name="T32" fmla="*/ 681 w 2016"/>
              <a:gd name="T33" fmla="*/ 1263 h 2004"/>
              <a:gd name="T34" fmla="*/ 351 w 2016"/>
              <a:gd name="T35" fmla="*/ 1787 h 2004"/>
              <a:gd name="T36" fmla="*/ 834 w 2016"/>
              <a:gd name="T37" fmla="*/ 1387 h 2004"/>
              <a:gd name="T38" fmla="*/ 784 w 2016"/>
              <a:gd name="T39" fmla="*/ 2004 h 2004"/>
              <a:gd name="T40" fmla="*/ 1027 w 2016"/>
              <a:gd name="T41" fmla="*/ 1427 h 2004"/>
              <a:gd name="T42" fmla="*/ 1267 w 2016"/>
              <a:gd name="T43" fmla="*/ 1996 h 2004"/>
              <a:gd name="T44" fmla="*/ 1215 w 2016"/>
              <a:gd name="T45" fmla="*/ 1372 h 2004"/>
              <a:gd name="T46" fmla="*/ 1693 w 2016"/>
              <a:gd name="T47" fmla="*/ 1764 h 2004"/>
              <a:gd name="T48" fmla="*/ 1357 w 2016"/>
              <a:gd name="T49" fmla="*/ 1237 h 2004"/>
              <a:gd name="T50" fmla="*/ 1963 w 2016"/>
              <a:gd name="T51" fmla="*/ 1362 h 2004"/>
              <a:gd name="T52" fmla="*/ 1421 w 2016"/>
              <a:gd name="T53" fmla="*/ 1052 h 200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16"/>
              <a:gd name="T82" fmla="*/ 0 h 2004"/>
              <a:gd name="T83" fmla="*/ 2016 w 2016"/>
              <a:gd name="T84" fmla="*/ 2004 h 200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16" h="2004">
                <a:moveTo>
                  <a:pt x="1421" y="1052"/>
                </a:moveTo>
                <a:lnTo>
                  <a:pt x="2016" y="882"/>
                </a:lnTo>
                <a:lnTo>
                  <a:pt x="1391" y="856"/>
                </a:lnTo>
                <a:lnTo>
                  <a:pt x="1840" y="431"/>
                </a:lnTo>
                <a:lnTo>
                  <a:pt x="1274" y="698"/>
                </a:lnTo>
                <a:lnTo>
                  <a:pt x="1474" y="112"/>
                </a:lnTo>
                <a:lnTo>
                  <a:pt x="1097" y="612"/>
                </a:lnTo>
                <a:lnTo>
                  <a:pt x="1003" y="0"/>
                </a:lnTo>
                <a:lnTo>
                  <a:pt x="899" y="627"/>
                </a:lnTo>
                <a:lnTo>
                  <a:pt x="518" y="128"/>
                </a:lnTo>
                <a:lnTo>
                  <a:pt x="723" y="719"/>
                </a:lnTo>
                <a:lnTo>
                  <a:pt x="162" y="458"/>
                </a:lnTo>
                <a:lnTo>
                  <a:pt x="618" y="886"/>
                </a:lnTo>
                <a:lnTo>
                  <a:pt x="0" y="914"/>
                </a:lnTo>
                <a:lnTo>
                  <a:pt x="603" y="1081"/>
                </a:lnTo>
                <a:lnTo>
                  <a:pt x="69" y="1392"/>
                </a:lnTo>
                <a:lnTo>
                  <a:pt x="681" y="1263"/>
                </a:lnTo>
                <a:lnTo>
                  <a:pt x="351" y="1787"/>
                </a:lnTo>
                <a:lnTo>
                  <a:pt x="834" y="1387"/>
                </a:lnTo>
                <a:lnTo>
                  <a:pt x="784" y="2004"/>
                </a:lnTo>
                <a:lnTo>
                  <a:pt x="1027" y="1427"/>
                </a:lnTo>
                <a:lnTo>
                  <a:pt x="1267" y="1996"/>
                </a:lnTo>
                <a:lnTo>
                  <a:pt x="1215" y="1372"/>
                </a:lnTo>
                <a:lnTo>
                  <a:pt x="1693" y="1764"/>
                </a:lnTo>
                <a:lnTo>
                  <a:pt x="1357" y="1237"/>
                </a:lnTo>
                <a:lnTo>
                  <a:pt x="1963" y="1362"/>
                </a:lnTo>
                <a:lnTo>
                  <a:pt x="1421" y="10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3496" name="Freeform 7"/>
          <p:cNvSpPr>
            <a:spLocks noChangeArrowheads="1"/>
          </p:cNvSpPr>
          <p:nvPr/>
        </p:nvSpPr>
        <p:spPr bwMode="auto">
          <a:xfrm>
            <a:off x="5327650" y="4797425"/>
            <a:ext cx="15875" cy="14288"/>
          </a:xfrm>
          <a:custGeom>
            <a:avLst/>
            <a:gdLst>
              <a:gd name="T0" fmla="*/ 16 w 30"/>
              <a:gd name="T1" fmla="*/ 29 h 29"/>
              <a:gd name="T2" fmla="*/ 13 w 30"/>
              <a:gd name="T3" fmla="*/ 21 h 29"/>
              <a:gd name="T4" fmla="*/ 8 w 30"/>
              <a:gd name="T5" fmla="*/ 27 h 29"/>
              <a:gd name="T6" fmla="*/ 9 w 30"/>
              <a:gd name="T7" fmla="*/ 20 h 29"/>
              <a:gd name="T8" fmla="*/ 2 w 30"/>
              <a:gd name="T9" fmla="*/ 23 h 29"/>
              <a:gd name="T10" fmla="*/ 7 w 30"/>
              <a:gd name="T11" fmla="*/ 17 h 29"/>
              <a:gd name="T12" fmla="*/ 0 w 30"/>
              <a:gd name="T13" fmla="*/ 17 h 29"/>
              <a:gd name="T14" fmla="*/ 7 w 30"/>
              <a:gd name="T15" fmla="*/ 13 h 29"/>
              <a:gd name="T16" fmla="*/ 0 w 30"/>
              <a:gd name="T17" fmla="*/ 10 h 29"/>
              <a:gd name="T18" fmla="*/ 8 w 30"/>
              <a:gd name="T19" fmla="*/ 10 h 29"/>
              <a:gd name="T20" fmla="*/ 4 w 30"/>
              <a:gd name="T21" fmla="*/ 4 h 29"/>
              <a:gd name="T22" fmla="*/ 11 w 30"/>
              <a:gd name="T23" fmla="*/ 8 h 29"/>
              <a:gd name="T24" fmla="*/ 10 w 30"/>
              <a:gd name="T25" fmla="*/ 0 h 29"/>
              <a:gd name="T26" fmla="*/ 15 w 30"/>
              <a:gd name="T27" fmla="*/ 7 h 29"/>
              <a:gd name="T28" fmla="*/ 18 w 30"/>
              <a:gd name="T29" fmla="*/ 0 h 29"/>
              <a:gd name="T30" fmla="*/ 18 w 30"/>
              <a:gd name="T31" fmla="*/ 8 h 29"/>
              <a:gd name="T32" fmla="*/ 24 w 30"/>
              <a:gd name="T33" fmla="*/ 3 h 29"/>
              <a:gd name="T34" fmla="*/ 21 w 30"/>
              <a:gd name="T35" fmla="*/ 10 h 29"/>
              <a:gd name="T36" fmla="*/ 29 w 30"/>
              <a:gd name="T37" fmla="*/ 8 h 29"/>
              <a:gd name="T38" fmla="*/ 22 w 30"/>
              <a:gd name="T39" fmla="*/ 13 h 29"/>
              <a:gd name="T40" fmla="*/ 30 w 30"/>
              <a:gd name="T41" fmla="*/ 15 h 29"/>
              <a:gd name="T42" fmla="*/ 22 w 30"/>
              <a:gd name="T43" fmla="*/ 17 h 29"/>
              <a:gd name="T44" fmla="*/ 27 w 30"/>
              <a:gd name="T45" fmla="*/ 22 h 29"/>
              <a:gd name="T46" fmla="*/ 20 w 30"/>
              <a:gd name="T47" fmla="*/ 19 h 29"/>
              <a:gd name="T48" fmla="*/ 22 w 30"/>
              <a:gd name="T49" fmla="*/ 27 h 29"/>
              <a:gd name="T50" fmla="*/ 17 w 30"/>
              <a:gd name="T51" fmla="*/ 21 h 29"/>
              <a:gd name="T52" fmla="*/ 16 w 30"/>
              <a:gd name="T53" fmla="*/ 29 h 2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30"/>
              <a:gd name="T82" fmla="*/ 0 h 29"/>
              <a:gd name="T83" fmla="*/ 30 w 30"/>
              <a:gd name="T84" fmla="*/ 29 h 2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30" h="29">
                <a:moveTo>
                  <a:pt x="16" y="29"/>
                </a:moveTo>
                <a:lnTo>
                  <a:pt x="13" y="21"/>
                </a:lnTo>
                <a:lnTo>
                  <a:pt x="8" y="27"/>
                </a:lnTo>
                <a:lnTo>
                  <a:pt x="9" y="20"/>
                </a:lnTo>
                <a:lnTo>
                  <a:pt x="2" y="23"/>
                </a:lnTo>
                <a:lnTo>
                  <a:pt x="7" y="17"/>
                </a:lnTo>
                <a:lnTo>
                  <a:pt x="0" y="17"/>
                </a:lnTo>
                <a:lnTo>
                  <a:pt x="7" y="13"/>
                </a:lnTo>
                <a:lnTo>
                  <a:pt x="0" y="10"/>
                </a:lnTo>
                <a:lnTo>
                  <a:pt x="8" y="10"/>
                </a:lnTo>
                <a:lnTo>
                  <a:pt x="4" y="4"/>
                </a:lnTo>
                <a:lnTo>
                  <a:pt x="11" y="8"/>
                </a:lnTo>
                <a:lnTo>
                  <a:pt x="10" y="0"/>
                </a:lnTo>
                <a:lnTo>
                  <a:pt x="15" y="7"/>
                </a:lnTo>
                <a:lnTo>
                  <a:pt x="18" y="0"/>
                </a:lnTo>
                <a:lnTo>
                  <a:pt x="18" y="8"/>
                </a:lnTo>
                <a:lnTo>
                  <a:pt x="24" y="3"/>
                </a:lnTo>
                <a:lnTo>
                  <a:pt x="21" y="10"/>
                </a:lnTo>
                <a:lnTo>
                  <a:pt x="29" y="8"/>
                </a:lnTo>
                <a:lnTo>
                  <a:pt x="22" y="13"/>
                </a:lnTo>
                <a:lnTo>
                  <a:pt x="30" y="15"/>
                </a:lnTo>
                <a:lnTo>
                  <a:pt x="22" y="17"/>
                </a:lnTo>
                <a:lnTo>
                  <a:pt x="27" y="22"/>
                </a:lnTo>
                <a:lnTo>
                  <a:pt x="20" y="19"/>
                </a:lnTo>
                <a:lnTo>
                  <a:pt x="22" y="27"/>
                </a:lnTo>
                <a:lnTo>
                  <a:pt x="17" y="21"/>
                </a:lnTo>
                <a:lnTo>
                  <a:pt x="16" y="29"/>
                </a:lnTo>
                <a:close/>
              </a:path>
            </a:pathLst>
          </a:custGeom>
          <a:solidFill>
            <a:srgbClr val="BA7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3497" name="Freeform 8"/>
          <p:cNvSpPr>
            <a:spLocks noChangeArrowheads="1"/>
          </p:cNvSpPr>
          <p:nvPr/>
        </p:nvSpPr>
        <p:spPr bwMode="auto">
          <a:xfrm>
            <a:off x="5356225" y="4605338"/>
            <a:ext cx="20638" cy="20637"/>
          </a:xfrm>
          <a:custGeom>
            <a:avLst/>
            <a:gdLst>
              <a:gd name="T0" fmla="*/ 19 w 37"/>
              <a:gd name="T1" fmla="*/ 0 h 39"/>
              <a:gd name="T2" fmla="*/ 12 w 37"/>
              <a:gd name="T3" fmla="*/ 1 h 39"/>
              <a:gd name="T4" fmla="*/ 6 w 37"/>
              <a:gd name="T5" fmla="*/ 5 h 39"/>
              <a:gd name="T6" fmla="*/ 2 w 37"/>
              <a:gd name="T7" fmla="*/ 11 h 39"/>
              <a:gd name="T8" fmla="*/ 0 w 37"/>
              <a:gd name="T9" fmla="*/ 19 h 39"/>
              <a:gd name="T10" fmla="*/ 1 w 37"/>
              <a:gd name="T11" fmla="*/ 26 h 39"/>
              <a:gd name="T12" fmla="*/ 5 w 37"/>
              <a:gd name="T13" fmla="*/ 32 h 39"/>
              <a:gd name="T14" fmla="*/ 11 w 37"/>
              <a:gd name="T15" fmla="*/ 37 h 39"/>
              <a:gd name="T16" fmla="*/ 18 w 37"/>
              <a:gd name="T17" fmla="*/ 39 h 39"/>
              <a:gd name="T18" fmla="*/ 25 w 37"/>
              <a:gd name="T19" fmla="*/ 38 h 39"/>
              <a:gd name="T20" fmla="*/ 31 w 37"/>
              <a:gd name="T21" fmla="*/ 34 h 39"/>
              <a:gd name="T22" fmla="*/ 35 w 37"/>
              <a:gd name="T23" fmla="*/ 28 h 39"/>
              <a:gd name="T24" fmla="*/ 37 w 37"/>
              <a:gd name="T25" fmla="*/ 20 h 39"/>
              <a:gd name="T26" fmla="*/ 36 w 37"/>
              <a:gd name="T27" fmla="*/ 12 h 39"/>
              <a:gd name="T28" fmla="*/ 32 w 37"/>
              <a:gd name="T29" fmla="*/ 6 h 39"/>
              <a:gd name="T30" fmla="*/ 26 w 37"/>
              <a:gd name="T31" fmla="*/ 2 h 39"/>
              <a:gd name="T32" fmla="*/ 19 w 37"/>
              <a:gd name="T33" fmla="*/ 0 h 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7"/>
              <a:gd name="T52" fmla="*/ 0 h 39"/>
              <a:gd name="T53" fmla="*/ 37 w 37"/>
              <a:gd name="T54" fmla="*/ 39 h 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7" h="39">
                <a:moveTo>
                  <a:pt x="19" y="0"/>
                </a:moveTo>
                <a:lnTo>
                  <a:pt x="12" y="1"/>
                </a:lnTo>
                <a:lnTo>
                  <a:pt x="6" y="5"/>
                </a:lnTo>
                <a:lnTo>
                  <a:pt x="2" y="11"/>
                </a:lnTo>
                <a:lnTo>
                  <a:pt x="0" y="19"/>
                </a:lnTo>
                <a:lnTo>
                  <a:pt x="1" y="26"/>
                </a:lnTo>
                <a:lnTo>
                  <a:pt x="5" y="32"/>
                </a:lnTo>
                <a:lnTo>
                  <a:pt x="11" y="37"/>
                </a:lnTo>
                <a:lnTo>
                  <a:pt x="18" y="39"/>
                </a:lnTo>
                <a:lnTo>
                  <a:pt x="25" y="38"/>
                </a:lnTo>
                <a:lnTo>
                  <a:pt x="31" y="34"/>
                </a:lnTo>
                <a:lnTo>
                  <a:pt x="35" y="28"/>
                </a:lnTo>
                <a:lnTo>
                  <a:pt x="37" y="20"/>
                </a:lnTo>
                <a:lnTo>
                  <a:pt x="36" y="12"/>
                </a:lnTo>
                <a:lnTo>
                  <a:pt x="32" y="6"/>
                </a:lnTo>
                <a:lnTo>
                  <a:pt x="26" y="2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3498" name="Freeform 9"/>
          <p:cNvSpPr>
            <a:spLocks noChangeArrowheads="1"/>
          </p:cNvSpPr>
          <p:nvPr/>
        </p:nvSpPr>
        <p:spPr bwMode="auto">
          <a:xfrm>
            <a:off x="5024438" y="4875213"/>
            <a:ext cx="44450" cy="44450"/>
          </a:xfrm>
          <a:custGeom>
            <a:avLst/>
            <a:gdLst>
              <a:gd name="T0" fmla="*/ 84 w 84"/>
              <a:gd name="T1" fmla="*/ 0 h 83"/>
              <a:gd name="T2" fmla="*/ 0 w 84"/>
              <a:gd name="T3" fmla="*/ 77 h 83"/>
              <a:gd name="T4" fmla="*/ 29 w 84"/>
              <a:gd name="T5" fmla="*/ 83 h 83"/>
              <a:gd name="T6" fmla="*/ 84 w 84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83"/>
              <a:gd name="T14" fmla="*/ 84 w 84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83">
                <a:moveTo>
                  <a:pt x="84" y="0"/>
                </a:moveTo>
                <a:lnTo>
                  <a:pt x="0" y="77"/>
                </a:lnTo>
                <a:lnTo>
                  <a:pt x="29" y="83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3200" smtClean="0">
                <a:solidFill>
                  <a:srgbClr val="800000"/>
                </a:solidFill>
                <a:latin typeface="Arial Black" pitchFamily="32" charset="0"/>
              </a:rPr>
              <a:t>CADENA EPIDEMIOLOGICA DE LA LUMBALGIA COMO E. DEL T. </a:t>
            </a:r>
          </a:p>
        </p:txBody>
      </p:sp>
      <p:sp>
        <p:nvSpPr>
          <p:cNvPr id="64515" name="Oval 2"/>
          <p:cNvSpPr>
            <a:spLocks noChangeArrowheads="1"/>
          </p:cNvSpPr>
          <p:nvPr/>
        </p:nvSpPr>
        <p:spPr bwMode="auto">
          <a:xfrm>
            <a:off x="3505200" y="1219200"/>
            <a:ext cx="1524000" cy="19050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4516" name="Oval 3"/>
          <p:cNvSpPr>
            <a:spLocks noChangeArrowheads="1"/>
          </p:cNvSpPr>
          <p:nvPr/>
        </p:nvSpPr>
        <p:spPr bwMode="auto">
          <a:xfrm>
            <a:off x="4724400" y="4038600"/>
            <a:ext cx="1676400" cy="19812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4517" name="Oval 4"/>
          <p:cNvSpPr>
            <a:spLocks noChangeArrowheads="1"/>
          </p:cNvSpPr>
          <p:nvPr/>
        </p:nvSpPr>
        <p:spPr bwMode="auto">
          <a:xfrm>
            <a:off x="3505200" y="5105400"/>
            <a:ext cx="1447800" cy="17526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4518" name="Oval 5"/>
          <p:cNvSpPr>
            <a:spLocks noChangeArrowheads="1"/>
          </p:cNvSpPr>
          <p:nvPr/>
        </p:nvSpPr>
        <p:spPr bwMode="auto">
          <a:xfrm>
            <a:off x="1905000" y="1981200"/>
            <a:ext cx="1752600" cy="19812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3505200" y="1524000"/>
            <a:ext cx="1600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LA SOBRECARGA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ERGONOMICA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EN EL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TRABAJO</a:t>
            </a: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3595688" y="5537200"/>
            <a:ext cx="1225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600">
                <a:solidFill>
                  <a:srgbClr val="333399"/>
                </a:solidFill>
                <a:latin typeface="Arial Black" pitchFamily="32" charset="0"/>
              </a:rPr>
              <a:t>MICRO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600">
                <a:solidFill>
                  <a:srgbClr val="333399"/>
                </a:solidFill>
                <a:latin typeface="Arial Black" pitchFamily="32" charset="0"/>
              </a:rPr>
              <a:t>TRAUMA</a:t>
            </a:r>
            <a:r>
              <a:rPr lang="es-PA" sz="1600">
                <a:solidFill>
                  <a:srgbClr val="333399"/>
                </a:solidFill>
                <a:latin typeface="Arial Black" pitchFamily="32" charset="0"/>
              </a:rPr>
              <a:t>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600">
                <a:solidFill>
                  <a:srgbClr val="333399"/>
                </a:solidFill>
                <a:latin typeface="Arial Black" pitchFamily="32" charset="0"/>
              </a:rPr>
              <a:t>FÍSICO</a:t>
            </a:r>
            <a:r>
              <a:rPr lang="es-ES" sz="1600" b="1" u="sng">
                <a:solidFill>
                  <a:srgbClr val="333399"/>
                </a:solidFill>
                <a:latin typeface="Arial Black" pitchFamily="32" charset="0"/>
              </a:rPr>
              <a:t>.</a:t>
            </a:r>
          </a:p>
        </p:txBody>
      </p:sp>
      <p:sp>
        <p:nvSpPr>
          <p:cNvPr id="64521" name="Rectangle 8"/>
          <p:cNvSpPr>
            <a:spLocks noChangeArrowheads="1"/>
          </p:cNvSpPr>
          <p:nvPr/>
        </p:nvSpPr>
        <p:spPr bwMode="auto">
          <a:xfrm>
            <a:off x="4648200" y="2790825"/>
            <a:ext cx="199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4522" name="Rectangle 9"/>
          <p:cNvSpPr>
            <a:spLocks noChangeArrowheads="1"/>
          </p:cNvSpPr>
          <p:nvPr/>
        </p:nvSpPr>
        <p:spPr bwMode="auto">
          <a:xfrm>
            <a:off x="1828800" y="2349500"/>
            <a:ext cx="18446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CYMAT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ORGANIZACION DEL TRABAJO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PROCESO DE TRABAJO</a:t>
            </a:r>
          </a:p>
        </p:txBody>
      </p:sp>
      <p:sp>
        <p:nvSpPr>
          <p:cNvPr id="64523" name="Rectangle 10"/>
          <p:cNvSpPr>
            <a:spLocks noChangeArrowheads="1"/>
          </p:cNvSpPr>
          <p:nvPr/>
        </p:nvSpPr>
        <p:spPr bwMode="auto">
          <a:xfrm>
            <a:off x="4556125" y="4430713"/>
            <a:ext cx="199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ZONA. LUMBOSACRA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DE LA COLUMNA VERTEBRAL</a:t>
            </a:r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4800600" y="2057400"/>
            <a:ext cx="1752600" cy="19812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4525" name="Text Box 12"/>
          <p:cNvSpPr txBox="1">
            <a:spLocks noChangeArrowheads="1"/>
          </p:cNvSpPr>
          <p:nvPr/>
        </p:nvSpPr>
        <p:spPr bwMode="auto">
          <a:xfrm>
            <a:off x="4724400" y="2420938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PA" sz="1600">
                <a:solidFill>
                  <a:srgbClr val="000066"/>
                </a:solidFill>
                <a:latin typeface="Arial Black" pitchFamily="32" charset="0"/>
              </a:rPr>
              <a:t>EDAD. INEXÉRIENCIA </a:t>
            </a:r>
          </a:p>
          <a:p>
            <a:pPr algn="ctr" eaLnBrk="1" hangingPunct="1">
              <a:buClrTx/>
              <a:buFontTx/>
              <a:buNone/>
            </a:pPr>
            <a:r>
              <a:rPr lang="es-PA" sz="1600">
                <a:solidFill>
                  <a:srgbClr val="000066"/>
                </a:solidFill>
                <a:latin typeface="Arial Black" pitchFamily="32" charset="0"/>
              </a:rPr>
              <a:t>EDUCACION PREVENTIVA</a:t>
            </a:r>
          </a:p>
        </p:txBody>
      </p:sp>
      <p:sp>
        <p:nvSpPr>
          <p:cNvPr id="64526" name="Oval 13"/>
          <p:cNvSpPr>
            <a:spLocks noChangeArrowheads="1"/>
          </p:cNvSpPr>
          <p:nvPr/>
        </p:nvSpPr>
        <p:spPr bwMode="auto">
          <a:xfrm>
            <a:off x="2133600" y="3962400"/>
            <a:ext cx="1676400" cy="1981200"/>
          </a:xfrm>
          <a:prstGeom prst="ellips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4527" name="Text Box 14"/>
          <p:cNvSpPr txBox="1">
            <a:spLocks noChangeArrowheads="1"/>
          </p:cNvSpPr>
          <p:nvPr/>
        </p:nvSpPr>
        <p:spPr bwMode="auto">
          <a:xfrm>
            <a:off x="2057400" y="4292600"/>
            <a:ext cx="1828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sz="1400">
                <a:solidFill>
                  <a:srgbClr val="000066"/>
                </a:solidFill>
                <a:latin typeface="Arial Black" pitchFamily="32" charset="0"/>
              </a:rPr>
              <a:t>PROCESO</a:t>
            </a:r>
          </a:p>
          <a:p>
            <a:pPr algn="ctr" eaLnBrk="1" hangingPunct="1">
              <a:buClrTx/>
              <a:buFontTx/>
              <a:buNone/>
            </a:pPr>
            <a:r>
              <a:rPr lang="es-ES" sz="1400">
                <a:solidFill>
                  <a:srgbClr val="000066"/>
                </a:solidFill>
                <a:latin typeface="Arial Black" pitchFamily="32" charset="0"/>
              </a:rPr>
              <a:t>INFLAMATORIO</a:t>
            </a:r>
          </a:p>
          <a:p>
            <a:pPr algn="ctr" eaLnBrk="1" hangingPunct="1">
              <a:buClrTx/>
              <a:buFontTx/>
              <a:buNone/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DE UNA</a:t>
            </a:r>
          </a:p>
          <a:p>
            <a:pPr algn="ctr" eaLnBrk="1" hangingPunct="1">
              <a:buClrTx/>
              <a:buFontTx/>
              <a:buNone/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R</a:t>
            </a:r>
            <a:r>
              <a:rPr lang="es-ES" sz="1400">
                <a:solidFill>
                  <a:srgbClr val="000066"/>
                </a:solidFill>
                <a:latin typeface="Arial Black" pitchFamily="32" charset="0"/>
              </a:rPr>
              <a:t>AÍZ NERVIOSA</a:t>
            </a:r>
          </a:p>
          <a:p>
            <a:pPr algn="ctr" eaLnBrk="1" hangingPunct="1">
              <a:buClrTx/>
              <a:buFontTx/>
              <a:buNone/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EN ZONA. L.S.</a:t>
            </a:r>
          </a:p>
          <a:p>
            <a:pPr algn="ctr" eaLnBrk="1" hangingPunct="1">
              <a:buClrTx/>
              <a:buFontTx/>
              <a:buNone/>
            </a:pPr>
            <a:r>
              <a:rPr lang="es-PA" sz="1400">
                <a:solidFill>
                  <a:srgbClr val="000066"/>
                </a:solidFill>
                <a:latin typeface="Arial Black" pitchFamily="32" charset="0"/>
              </a:rPr>
              <a:t>DE LA C.V.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000" b="1" smtClean="0">
                <a:cs typeface="Times New Roman" pitchFamily="16" charset="0"/>
              </a:rPr>
              <a:t>LUMBALGIA  LABORAL</a:t>
            </a:r>
            <a:r>
              <a:rPr lang="es-ES" sz="2000" b="1" smtClean="0"/>
              <a:t> </a:t>
            </a:r>
            <a:r>
              <a:rPr lang="es-ES" sz="2000" b="1" smtClean="0">
                <a:cs typeface="Times New Roman" pitchFamily="16" charset="0"/>
              </a:rPr>
              <a:t>Y LA POSIBLE ASOCIACIÓN ENTRE FACTORES PERSONALES Y LABORALES.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620000" cy="5334000"/>
          </a:xfrm>
        </p:spPr>
        <p:txBody>
          <a:bodyPr/>
          <a:lstStyle/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7630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800000"/>
                </a:solidFill>
                <a:cs typeface="Times New Roman" pitchFamily="16" charset="0"/>
              </a:rPr>
              <a:t>LUMBALGIA COMO</a:t>
            </a:r>
            <a:r>
              <a:rPr lang="es-PA" sz="2400" b="1">
                <a:solidFill>
                  <a:srgbClr val="800000"/>
                </a:solidFill>
                <a:cs typeface="Times New Roman" pitchFamily="16" charset="0"/>
              </a:rPr>
              <a:t> ENFERMEDAD PROFESIONAL</a:t>
            </a:r>
            <a:r>
              <a:rPr lang="es-ES" sz="2400" b="1">
                <a:solidFill>
                  <a:srgbClr val="800000"/>
                </a:solidFill>
                <a:cs typeface="Times New Roman" pitchFamily="16" charset="0"/>
              </a:rPr>
              <a:t>.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33CC"/>
                </a:solidFill>
                <a:cs typeface="Times New Roman" pitchFamily="16" charset="0"/>
              </a:rPr>
              <a:t>FACTORES DE RIESGO: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CARGA EXCESIVA DE TRABAJO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POSTURAS INCORRECTAS.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SOBRE-ESFUERZO FÍSICO.				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MOVIMIENTOS REPETITIVOS Y/O FORZADOS.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INTENSIFICACIÓN DE LA JORNADA DE TRABAJO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RITMO DE TRABAJO INTENSO. JORNADA PROLONGADA DE TRABAJO.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DISEÑO INADECUADO DEL PUESTO DE TRABAJO. 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000066"/>
                </a:solidFill>
                <a:cs typeface="Times New Roman" pitchFamily="16" charset="0"/>
              </a:rPr>
              <a:t>OTROS</a:t>
            </a:r>
            <a:r>
              <a:rPr lang="es-ES" sz="2400" b="1">
                <a:solidFill>
                  <a:srgbClr val="000066"/>
                </a:solidFill>
              </a:rPr>
              <a:t> </a:t>
            </a:r>
          </a:p>
          <a:p>
            <a:pPr algn="just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endParaRPr lang="es-ES" sz="24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body"/>
          </p:nvPr>
        </p:nvSpPr>
        <p:spPr>
          <a:xfrm>
            <a:off x="1371600" y="1371600"/>
            <a:ext cx="7620000" cy="5334000"/>
          </a:xfrm>
        </p:spPr>
        <p:txBody>
          <a:bodyPr anchor="t"/>
          <a:lstStyle/>
          <a:p>
            <a:pPr marL="342900"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  <a:p>
            <a:pPr marL="342900" indent="-338138" algn="just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PA" sz="2800" b="1" smtClean="0">
              <a:solidFill>
                <a:srgbClr val="0000CC"/>
              </a:solidFill>
              <a:cs typeface="Times New Roman" pitchFamily="16" charset="0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763588" y="333375"/>
            <a:ext cx="7696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FISIOPATOLOGÍA DE LA LUMBALGIA COMO</a:t>
            </a:r>
            <a:r>
              <a:rPr lang="es-PA" sz="240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 ENFERMEDAD PROFESIONAL</a:t>
            </a:r>
            <a:r>
              <a:rPr lang="es-ES" sz="2400" b="1">
                <a:solidFill>
                  <a:srgbClr val="0000CC"/>
                </a:solidFill>
                <a:cs typeface="Times New Roman" pitchFamily="16" charset="0"/>
              </a:rPr>
              <a:t>.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228600" y="1595438"/>
            <a:ext cx="87630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85775" indent="-481013"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577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 </a:t>
            </a:r>
            <a:r>
              <a:rPr lang="es-ES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  </a:t>
            </a:r>
            <a:r>
              <a:rPr lang="es-PA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	</a:t>
            </a:r>
            <a:r>
              <a:rPr lang="es-PA" sz="1400" b="1">
                <a:solidFill>
                  <a:srgbClr val="000066"/>
                </a:solidFill>
                <a:cs typeface="Times New Roman" pitchFamily="16" charset="0"/>
              </a:rPr>
              <a:t>		</a:t>
            </a:r>
            <a:r>
              <a:rPr lang="es-ES" sz="2000" b="1">
                <a:solidFill>
                  <a:srgbClr val="000066"/>
                </a:solidFill>
                <a:cs typeface="Times New Roman" pitchFamily="16" charset="0"/>
              </a:rPr>
              <a:t>INTENSIDAD DE LA CARGA LABORAL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sz="1600" b="1">
                <a:solidFill>
                  <a:srgbClr val="000066"/>
                </a:solidFill>
                <a:cs typeface="Times New Roman" pitchFamily="16" charset="0"/>
              </a:rPr>
              <a:t> </a:t>
            </a:r>
            <a:r>
              <a:rPr lang="es-PA" sz="1600" b="1">
                <a:solidFill>
                  <a:srgbClr val="000066"/>
                </a:solidFill>
                <a:cs typeface="Times New Roman" pitchFamily="16" charset="0"/>
              </a:rPr>
              <a:t>			          </a:t>
            </a:r>
            <a:r>
              <a:rPr lang="es-ES" sz="2000" b="1">
                <a:solidFill>
                  <a:srgbClr val="000066"/>
                </a:solidFill>
                <a:cs typeface="Times New Roman" pitchFamily="16" charset="0"/>
              </a:rPr>
              <a:t>POSTURAS INCORRECTAS.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s-ES" sz="1400" b="1">
                <a:solidFill>
                  <a:srgbClr val="000066"/>
                </a:solidFill>
                <a:cs typeface="Times New Roman" pitchFamily="16" charset="0"/>
              </a:rPr>
              <a:t> 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s-ES" sz="1600" b="1">
                <a:solidFill>
                  <a:srgbClr val="000066"/>
                </a:solidFill>
                <a:cs typeface="Times New Roman" pitchFamily="16" charset="0"/>
              </a:rPr>
              <a:t/>
            </a:r>
            <a:br>
              <a:rPr lang="es-ES" sz="1600" b="1">
                <a:solidFill>
                  <a:srgbClr val="000066"/>
                </a:solidFill>
                <a:cs typeface="Times New Roman" pitchFamily="16" charset="0"/>
              </a:rPr>
            </a:br>
            <a:r>
              <a:rPr lang="es-PA" sz="1600" b="1">
                <a:solidFill>
                  <a:srgbClr val="000066"/>
                </a:solidFill>
                <a:cs typeface="Times New Roman" pitchFamily="16" charset="0"/>
              </a:rPr>
              <a:t>         </a:t>
            </a:r>
            <a:r>
              <a:rPr lang="es-ES" sz="2000" b="1">
                <a:solidFill>
                  <a:srgbClr val="000066"/>
                </a:solidFill>
                <a:cs typeface="Times New Roman" pitchFamily="16" charset="0"/>
              </a:rPr>
              <a:t>HIPERMOVILIDAD </a:t>
            </a:r>
            <a:r>
              <a:rPr lang="es-ES" b="1">
                <a:solidFill>
                  <a:srgbClr val="000066"/>
                </a:solidFill>
                <a:cs typeface="Times New Roman" pitchFamily="16" charset="0"/>
              </a:rPr>
              <a:t> </a:t>
            </a:r>
            <a:r>
              <a:rPr lang="es-ES" sz="1600" b="1">
                <a:solidFill>
                  <a:srgbClr val="000066"/>
                </a:solidFill>
                <a:cs typeface="Times New Roman" pitchFamily="16" charset="0"/>
              </a:rPr>
              <a:t>                </a:t>
            </a:r>
            <a:r>
              <a:rPr lang="es-PA" sz="2000" b="1">
                <a:solidFill>
                  <a:srgbClr val="000066"/>
                </a:solidFill>
                <a:cs typeface="Times New Roman" pitchFamily="16" charset="0"/>
              </a:rPr>
              <a:t>SOBRE-</a:t>
            </a:r>
            <a:r>
              <a:rPr lang="es-ES" sz="2000" b="1">
                <a:solidFill>
                  <a:srgbClr val="000066"/>
                </a:solidFill>
                <a:cs typeface="Times New Roman" pitchFamily="16" charset="0"/>
              </a:rPr>
              <a:t>ESFUERZO FÍSICO</a:t>
            </a:r>
            <a:r>
              <a:rPr lang="es-ES" sz="1600" b="1">
                <a:solidFill>
                  <a:srgbClr val="000066"/>
                </a:solidFill>
                <a:cs typeface="Times New Roman" pitchFamily="16" charset="0"/>
              </a:rPr>
              <a:t> 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s-PA" sz="1600" b="1">
                <a:solidFill>
                  <a:srgbClr val="000066"/>
                </a:solidFill>
                <a:cs typeface="Times New Roman" pitchFamily="16" charset="0"/>
              </a:rPr>
              <a:t>	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ARTICULAR AUMENTADA.</a:t>
            </a:r>
            <a:r>
              <a:rPr lang="es-ES" sz="1400" b="1">
                <a:solidFill>
                  <a:srgbClr val="000066"/>
                </a:solidFill>
                <a:cs typeface="Times New Roman" pitchFamily="16" charset="0"/>
              </a:rPr>
              <a:t>  </a:t>
            </a:r>
            <a:r>
              <a:rPr lang="es-PA" sz="1400" b="1">
                <a:solidFill>
                  <a:srgbClr val="000066"/>
                </a:solidFill>
                <a:cs typeface="Times New Roman" pitchFamily="16" charset="0"/>
              </a:rPr>
              <a:t>          </a:t>
            </a:r>
            <a:r>
              <a:rPr lang="es-ES" sz="1400" b="1">
                <a:solidFill>
                  <a:srgbClr val="000066"/>
                </a:solidFill>
                <a:cs typeface="Times New Roman" pitchFamily="16" charset="0"/>
              </a:rPr>
              <a:t>    		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PA" sz="1400" b="1">
                <a:solidFill>
                  <a:srgbClr val="000066"/>
                </a:solidFill>
                <a:cs typeface="Times New Roman" pitchFamily="16" charset="0"/>
              </a:rPr>
              <a:t>                        	        </a:t>
            </a:r>
            <a:r>
              <a:rPr lang="es-ES" sz="2000" b="1">
                <a:solidFill>
                  <a:srgbClr val="000066"/>
                </a:solidFill>
                <a:cs typeface="Times New Roman" pitchFamily="16" charset="0"/>
              </a:rPr>
              <a:t>SOBRECARGA FUNCIONAL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s-ES" sz="1400" b="1">
                <a:solidFill>
                  <a:srgbClr val="000066"/>
                </a:solidFill>
                <a:cs typeface="Times New Roman" pitchFamily="16" charset="0"/>
              </a:rPr>
              <a:t> 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s-ES" sz="1400" b="1">
                <a:solidFill>
                  <a:srgbClr val="000066"/>
                </a:solidFill>
                <a:cs typeface="Times New Roman" pitchFamily="16" charset="0"/>
              </a:rPr>
              <a:t/>
            </a:r>
            <a:br>
              <a:rPr lang="es-ES" sz="1400" b="1">
                <a:solidFill>
                  <a:srgbClr val="000066"/>
                </a:solidFill>
                <a:cs typeface="Times New Roman" pitchFamily="16" charset="0"/>
              </a:rPr>
            </a:br>
            <a:endParaRPr lang="es-ES" sz="1400" b="1">
              <a:solidFill>
                <a:srgbClr val="000066"/>
              </a:solidFill>
              <a:cs typeface="Times New Roman" pitchFamily="16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s-ES" b="1" u="sng">
                <a:solidFill>
                  <a:srgbClr val="333399"/>
                </a:solidFill>
                <a:cs typeface="Times New Roman" pitchFamily="16" charset="0"/>
              </a:rPr>
              <a:t>MICROTRAUMAS.</a:t>
            </a:r>
            <a:r>
              <a:rPr lang="es-ES" sz="1600" b="1">
                <a:solidFill>
                  <a:srgbClr val="000066"/>
                </a:solidFill>
                <a:cs typeface="Times New Roman" pitchFamily="16" charset="0"/>
              </a:rPr>
              <a:t> </a:t>
            </a:r>
            <a:r>
              <a:rPr lang="es-PA" sz="1600" b="1">
                <a:solidFill>
                  <a:srgbClr val="000066"/>
                </a:solidFill>
                <a:cs typeface="Times New Roman" pitchFamily="16" charset="0"/>
              </a:rPr>
              <a:t>  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TENSIÓN</a:t>
            </a: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  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IRRITACIÓN DE UNA</a:t>
            </a: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    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PROCESO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DISMINUCIÓN DEL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MUSCULAR.</a:t>
            </a: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    R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AÍZ NERVIOSA.</a:t>
            </a: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        </a:t>
            </a:r>
            <a:r>
              <a:rPr lang="es-ES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INFLAMATORIO</a:t>
            </a:r>
            <a:r>
              <a:rPr lang="es-ES" sz="1600">
                <a:solidFill>
                  <a:srgbClr val="000000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s-PA" sz="160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RIEGO VASCULAR.</a:t>
            </a:r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>
            <a:off x="4114800" y="28956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99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457200" y="2362200"/>
            <a:ext cx="2133600" cy="685800"/>
          </a:xfrm>
          <a:prstGeom prst="curvedRightArrow">
            <a:avLst>
              <a:gd name="adj1" fmla="val 20000"/>
              <a:gd name="adj2" fmla="val 40000"/>
              <a:gd name="adj3" fmla="val 103704"/>
            </a:avLst>
          </a:prstGeom>
          <a:solidFill>
            <a:srgbClr val="FF99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>
            <a:off x="6732588" y="2362200"/>
            <a:ext cx="2133600" cy="685800"/>
          </a:xfrm>
          <a:prstGeom prst="curvedLeftArrow">
            <a:avLst>
              <a:gd name="adj1" fmla="val 20000"/>
              <a:gd name="adj2" fmla="val 40000"/>
              <a:gd name="adj3" fmla="val 103704"/>
            </a:avLst>
          </a:prstGeom>
          <a:solidFill>
            <a:srgbClr val="FF99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66568" name="Freeform 7"/>
          <p:cNvSpPr>
            <a:spLocks noChangeArrowheads="1"/>
          </p:cNvSpPr>
          <p:nvPr/>
        </p:nvSpPr>
        <p:spPr bwMode="auto">
          <a:xfrm>
            <a:off x="3657600" y="4267200"/>
            <a:ext cx="1066800" cy="1060450"/>
          </a:xfrm>
          <a:custGeom>
            <a:avLst/>
            <a:gdLst>
              <a:gd name="T0" fmla="*/ 1421 w 2016"/>
              <a:gd name="T1" fmla="*/ 1052 h 2004"/>
              <a:gd name="T2" fmla="*/ 2016 w 2016"/>
              <a:gd name="T3" fmla="*/ 882 h 2004"/>
              <a:gd name="T4" fmla="*/ 1391 w 2016"/>
              <a:gd name="T5" fmla="*/ 856 h 2004"/>
              <a:gd name="T6" fmla="*/ 1840 w 2016"/>
              <a:gd name="T7" fmla="*/ 431 h 2004"/>
              <a:gd name="T8" fmla="*/ 1274 w 2016"/>
              <a:gd name="T9" fmla="*/ 698 h 2004"/>
              <a:gd name="T10" fmla="*/ 1474 w 2016"/>
              <a:gd name="T11" fmla="*/ 112 h 2004"/>
              <a:gd name="T12" fmla="*/ 1097 w 2016"/>
              <a:gd name="T13" fmla="*/ 612 h 2004"/>
              <a:gd name="T14" fmla="*/ 1003 w 2016"/>
              <a:gd name="T15" fmla="*/ 0 h 2004"/>
              <a:gd name="T16" fmla="*/ 899 w 2016"/>
              <a:gd name="T17" fmla="*/ 627 h 2004"/>
              <a:gd name="T18" fmla="*/ 518 w 2016"/>
              <a:gd name="T19" fmla="*/ 128 h 2004"/>
              <a:gd name="T20" fmla="*/ 723 w 2016"/>
              <a:gd name="T21" fmla="*/ 719 h 2004"/>
              <a:gd name="T22" fmla="*/ 162 w 2016"/>
              <a:gd name="T23" fmla="*/ 458 h 2004"/>
              <a:gd name="T24" fmla="*/ 618 w 2016"/>
              <a:gd name="T25" fmla="*/ 886 h 2004"/>
              <a:gd name="T26" fmla="*/ 0 w 2016"/>
              <a:gd name="T27" fmla="*/ 914 h 2004"/>
              <a:gd name="T28" fmla="*/ 603 w 2016"/>
              <a:gd name="T29" fmla="*/ 1081 h 2004"/>
              <a:gd name="T30" fmla="*/ 69 w 2016"/>
              <a:gd name="T31" fmla="*/ 1392 h 2004"/>
              <a:gd name="T32" fmla="*/ 681 w 2016"/>
              <a:gd name="T33" fmla="*/ 1263 h 2004"/>
              <a:gd name="T34" fmla="*/ 351 w 2016"/>
              <a:gd name="T35" fmla="*/ 1787 h 2004"/>
              <a:gd name="T36" fmla="*/ 834 w 2016"/>
              <a:gd name="T37" fmla="*/ 1387 h 2004"/>
              <a:gd name="T38" fmla="*/ 784 w 2016"/>
              <a:gd name="T39" fmla="*/ 2004 h 2004"/>
              <a:gd name="T40" fmla="*/ 1027 w 2016"/>
              <a:gd name="T41" fmla="*/ 1427 h 2004"/>
              <a:gd name="T42" fmla="*/ 1267 w 2016"/>
              <a:gd name="T43" fmla="*/ 1996 h 2004"/>
              <a:gd name="T44" fmla="*/ 1215 w 2016"/>
              <a:gd name="T45" fmla="*/ 1372 h 2004"/>
              <a:gd name="T46" fmla="*/ 1693 w 2016"/>
              <a:gd name="T47" fmla="*/ 1764 h 2004"/>
              <a:gd name="T48" fmla="*/ 1357 w 2016"/>
              <a:gd name="T49" fmla="*/ 1237 h 2004"/>
              <a:gd name="T50" fmla="*/ 1963 w 2016"/>
              <a:gd name="T51" fmla="*/ 1362 h 2004"/>
              <a:gd name="T52" fmla="*/ 1421 w 2016"/>
              <a:gd name="T53" fmla="*/ 1052 h 200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16"/>
              <a:gd name="T82" fmla="*/ 0 h 2004"/>
              <a:gd name="T83" fmla="*/ 2016 w 2016"/>
              <a:gd name="T84" fmla="*/ 2004 h 200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16" h="2004">
                <a:moveTo>
                  <a:pt x="1421" y="1052"/>
                </a:moveTo>
                <a:lnTo>
                  <a:pt x="2016" y="882"/>
                </a:lnTo>
                <a:lnTo>
                  <a:pt x="1391" y="856"/>
                </a:lnTo>
                <a:lnTo>
                  <a:pt x="1840" y="431"/>
                </a:lnTo>
                <a:lnTo>
                  <a:pt x="1274" y="698"/>
                </a:lnTo>
                <a:lnTo>
                  <a:pt x="1474" y="112"/>
                </a:lnTo>
                <a:lnTo>
                  <a:pt x="1097" y="612"/>
                </a:lnTo>
                <a:lnTo>
                  <a:pt x="1003" y="0"/>
                </a:lnTo>
                <a:lnTo>
                  <a:pt x="899" y="627"/>
                </a:lnTo>
                <a:lnTo>
                  <a:pt x="518" y="128"/>
                </a:lnTo>
                <a:lnTo>
                  <a:pt x="723" y="719"/>
                </a:lnTo>
                <a:lnTo>
                  <a:pt x="162" y="458"/>
                </a:lnTo>
                <a:lnTo>
                  <a:pt x="618" y="886"/>
                </a:lnTo>
                <a:lnTo>
                  <a:pt x="0" y="914"/>
                </a:lnTo>
                <a:lnTo>
                  <a:pt x="603" y="1081"/>
                </a:lnTo>
                <a:lnTo>
                  <a:pt x="69" y="1392"/>
                </a:lnTo>
                <a:lnTo>
                  <a:pt x="681" y="1263"/>
                </a:lnTo>
                <a:lnTo>
                  <a:pt x="351" y="1787"/>
                </a:lnTo>
                <a:lnTo>
                  <a:pt x="834" y="1387"/>
                </a:lnTo>
                <a:lnTo>
                  <a:pt x="784" y="2004"/>
                </a:lnTo>
                <a:lnTo>
                  <a:pt x="1027" y="1427"/>
                </a:lnTo>
                <a:lnTo>
                  <a:pt x="1267" y="1996"/>
                </a:lnTo>
                <a:lnTo>
                  <a:pt x="1215" y="1372"/>
                </a:lnTo>
                <a:lnTo>
                  <a:pt x="1693" y="1764"/>
                </a:lnTo>
                <a:lnTo>
                  <a:pt x="1357" y="1237"/>
                </a:lnTo>
                <a:lnTo>
                  <a:pt x="1963" y="1362"/>
                </a:lnTo>
                <a:lnTo>
                  <a:pt x="1421" y="10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69" name="Freeform 8"/>
          <p:cNvSpPr>
            <a:spLocks noChangeArrowheads="1"/>
          </p:cNvSpPr>
          <p:nvPr/>
        </p:nvSpPr>
        <p:spPr bwMode="auto">
          <a:xfrm>
            <a:off x="5327650" y="4797425"/>
            <a:ext cx="15875" cy="14288"/>
          </a:xfrm>
          <a:custGeom>
            <a:avLst/>
            <a:gdLst>
              <a:gd name="T0" fmla="*/ 16 w 30"/>
              <a:gd name="T1" fmla="*/ 29 h 29"/>
              <a:gd name="T2" fmla="*/ 13 w 30"/>
              <a:gd name="T3" fmla="*/ 21 h 29"/>
              <a:gd name="T4" fmla="*/ 8 w 30"/>
              <a:gd name="T5" fmla="*/ 27 h 29"/>
              <a:gd name="T6" fmla="*/ 9 w 30"/>
              <a:gd name="T7" fmla="*/ 20 h 29"/>
              <a:gd name="T8" fmla="*/ 2 w 30"/>
              <a:gd name="T9" fmla="*/ 23 h 29"/>
              <a:gd name="T10" fmla="*/ 7 w 30"/>
              <a:gd name="T11" fmla="*/ 17 h 29"/>
              <a:gd name="T12" fmla="*/ 0 w 30"/>
              <a:gd name="T13" fmla="*/ 17 h 29"/>
              <a:gd name="T14" fmla="*/ 7 w 30"/>
              <a:gd name="T15" fmla="*/ 13 h 29"/>
              <a:gd name="T16" fmla="*/ 0 w 30"/>
              <a:gd name="T17" fmla="*/ 10 h 29"/>
              <a:gd name="T18" fmla="*/ 8 w 30"/>
              <a:gd name="T19" fmla="*/ 10 h 29"/>
              <a:gd name="T20" fmla="*/ 4 w 30"/>
              <a:gd name="T21" fmla="*/ 4 h 29"/>
              <a:gd name="T22" fmla="*/ 11 w 30"/>
              <a:gd name="T23" fmla="*/ 8 h 29"/>
              <a:gd name="T24" fmla="*/ 10 w 30"/>
              <a:gd name="T25" fmla="*/ 0 h 29"/>
              <a:gd name="T26" fmla="*/ 15 w 30"/>
              <a:gd name="T27" fmla="*/ 7 h 29"/>
              <a:gd name="T28" fmla="*/ 18 w 30"/>
              <a:gd name="T29" fmla="*/ 0 h 29"/>
              <a:gd name="T30" fmla="*/ 18 w 30"/>
              <a:gd name="T31" fmla="*/ 8 h 29"/>
              <a:gd name="T32" fmla="*/ 24 w 30"/>
              <a:gd name="T33" fmla="*/ 3 h 29"/>
              <a:gd name="T34" fmla="*/ 21 w 30"/>
              <a:gd name="T35" fmla="*/ 10 h 29"/>
              <a:gd name="T36" fmla="*/ 29 w 30"/>
              <a:gd name="T37" fmla="*/ 8 h 29"/>
              <a:gd name="T38" fmla="*/ 22 w 30"/>
              <a:gd name="T39" fmla="*/ 13 h 29"/>
              <a:gd name="T40" fmla="*/ 30 w 30"/>
              <a:gd name="T41" fmla="*/ 15 h 29"/>
              <a:gd name="T42" fmla="*/ 22 w 30"/>
              <a:gd name="T43" fmla="*/ 17 h 29"/>
              <a:gd name="T44" fmla="*/ 27 w 30"/>
              <a:gd name="T45" fmla="*/ 22 h 29"/>
              <a:gd name="T46" fmla="*/ 20 w 30"/>
              <a:gd name="T47" fmla="*/ 19 h 29"/>
              <a:gd name="T48" fmla="*/ 22 w 30"/>
              <a:gd name="T49" fmla="*/ 27 h 29"/>
              <a:gd name="T50" fmla="*/ 17 w 30"/>
              <a:gd name="T51" fmla="*/ 21 h 29"/>
              <a:gd name="T52" fmla="*/ 16 w 30"/>
              <a:gd name="T53" fmla="*/ 29 h 2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30"/>
              <a:gd name="T82" fmla="*/ 0 h 29"/>
              <a:gd name="T83" fmla="*/ 30 w 30"/>
              <a:gd name="T84" fmla="*/ 29 h 2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30" h="29">
                <a:moveTo>
                  <a:pt x="16" y="29"/>
                </a:moveTo>
                <a:lnTo>
                  <a:pt x="13" y="21"/>
                </a:lnTo>
                <a:lnTo>
                  <a:pt x="8" y="27"/>
                </a:lnTo>
                <a:lnTo>
                  <a:pt x="9" y="20"/>
                </a:lnTo>
                <a:lnTo>
                  <a:pt x="2" y="23"/>
                </a:lnTo>
                <a:lnTo>
                  <a:pt x="7" y="17"/>
                </a:lnTo>
                <a:lnTo>
                  <a:pt x="0" y="17"/>
                </a:lnTo>
                <a:lnTo>
                  <a:pt x="7" y="13"/>
                </a:lnTo>
                <a:lnTo>
                  <a:pt x="0" y="10"/>
                </a:lnTo>
                <a:lnTo>
                  <a:pt x="8" y="10"/>
                </a:lnTo>
                <a:lnTo>
                  <a:pt x="4" y="4"/>
                </a:lnTo>
                <a:lnTo>
                  <a:pt x="11" y="8"/>
                </a:lnTo>
                <a:lnTo>
                  <a:pt x="10" y="0"/>
                </a:lnTo>
                <a:lnTo>
                  <a:pt x="15" y="7"/>
                </a:lnTo>
                <a:lnTo>
                  <a:pt x="18" y="0"/>
                </a:lnTo>
                <a:lnTo>
                  <a:pt x="18" y="8"/>
                </a:lnTo>
                <a:lnTo>
                  <a:pt x="24" y="3"/>
                </a:lnTo>
                <a:lnTo>
                  <a:pt x="21" y="10"/>
                </a:lnTo>
                <a:lnTo>
                  <a:pt x="29" y="8"/>
                </a:lnTo>
                <a:lnTo>
                  <a:pt x="22" y="13"/>
                </a:lnTo>
                <a:lnTo>
                  <a:pt x="30" y="15"/>
                </a:lnTo>
                <a:lnTo>
                  <a:pt x="22" y="17"/>
                </a:lnTo>
                <a:lnTo>
                  <a:pt x="27" y="22"/>
                </a:lnTo>
                <a:lnTo>
                  <a:pt x="20" y="19"/>
                </a:lnTo>
                <a:lnTo>
                  <a:pt x="22" y="27"/>
                </a:lnTo>
                <a:lnTo>
                  <a:pt x="17" y="21"/>
                </a:lnTo>
                <a:lnTo>
                  <a:pt x="16" y="29"/>
                </a:lnTo>
                <a:close/>
              </a:path>
            </a:pathLst>
          </a:custGeom>
          <a:solidFill>
            <a:srgbClr val="BA7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0" name="Freeform 9"/>
          <p:cNvSpPr>
            <a:spLocks noChangeArrowheads="1"/>
          </p:cNvSpPr>
          <p:nvPr/>
        </p:nvSpPr>
        <p:spPr bwMode="auto">
          <a:xfrm>
            <a:off x="5156200" y="4584700"/>
            <a:ext cx="163513" cy="479425"/>
          </a:xfrm>
          <a:custGeom>
            <a:avLst/>
            <a:gdLst>
              <a:gd name="T0" fmla="*/ 0 w 310"/>
              <a:gd name="T1" fmla="*/ 90 h 906"/>
              <a:gd name="T2" fmla="*/ 286 w 310"/>
              <a:gd name="T3" fmla="*/ 0 h 906"/>
              <a:gd name="T4" fmla="*/ 310 w 310"/>
              <a:gd name="T5" fmla="*/ 835 h 906"/>
              <a:gd name="T6" fmla="*/ 64 w 310"/>
              <a:gd name="T7" fmla="*/ 906 h 906"/>
              <a:gd name="T8" fmla="*/ 0 w 310"/>
              <a:gd name="T9" fmla="*/ 90 h 9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0"/>
              <a:gd name="T16" fmla="*/ 0 h 906"/>
              <a:gd name="T17" fmla="*/ 310 w 310"/>
              <a:gd name="T18" fmla="*/ 906 h 9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0" h="906">
                <a:moveTo>
                  <a:pt x="0" y="90"/>
                </a:moveTo>
                <a:lnTo>
                  <a:pt x="286" y="0"/>
                </a:lnTo>
                <a:lnTo>
                  <a:pt x="310" y="835"/>
                </a:lnTo>
                <a:lnTo>
                  <a:pt x="64" y="906"/>
                </a:lnTo>
                <a:lnTo>
                  <a:pt x="0" y="90"/>
                </a:lnTo>
                <a:close/>
              </a:path>
            </a:pathLst>
          </a:custGeom>
          <a:solidFill>
            <a:srgbClr val="008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1" name="Freeform 10"/>
          <p:cNvSpPr>
            <a:spLocks noChangeArrowheads="1"/>
          </p:cNvSpPr>
          <p:nvPr/>
        </p:nvSpPr>
        <p:spPr bwMode="auto">
          <a:xfrm>
            <a:off x="5029200" y="4876800"/>
            <a:ext cx="255588" cy="152400"/>
          </a:xfrm>
          <a:custGeom>
            <a:avLst/>
            <a:gdLst>
              <a:gd name="T0" fmla="*/ 291 w 305"/>
              <a:gd name="T1" fmla="*/ 196 h 293"/>
              <a:gd name="T2" fmla="*/ 305 w 305"/>
              <a:gd name="T3" fmla="*/ 190 h 293"/>
              <a:gd name="T4" fmla="*/ 293 w 305"/>
              <a:gd name="T5" fmla="*/ 157 h 293"/>
              <a:gd name="T6" fmla="*/ 294 w 305"/>
              <a:gd name="T7" fmla="*/ 149 h 293"/>
              <a:gd name="T8" fmla="*/ 295 w 305"/>
              <a:gd name="T9" fmla="*/ 140 h 293"/>
              <a:gd name="T10" fmla="*/ 296 w 305"/>
              <a:gd name="T11" fmla="*/ 132 h 293"/>
              <a:gd name="T12" fmla="*/ 296 w 305"/>
              <a:gd name="T13" fmla="*/ 124 h 293"/>
              <a:gd name="T14" fmla="*/ 294 w 305"/>
              <a:gd name="T15" fmla="*/ 103 h 293"/>
              <a:gd name="T16" fmla="*/ 290 w 305"/>
              <a:gd name="T17" fmla="*/ 82 h 293"/>
              <a:gd name="T18" fmla="*/ 283 w 305"/>
              <a:gd name="T19" fmla="*/ 64 h 293"/>
              <a:gd name="T20" fmla="*/ 274 w 305"/>
              <a:gd name="T21" fmla="*/ 49 h 293"/>
              <a:gd name="T22" fmla="*/ 263 w 305"/>
              <a:gd name="T23" fmla="*/ 36 h 293"/>
              <a:gd name="T24" fmla="*/ 250 w 305"/>
              <a:gd name="T25" fmla="*/ 27 h 293"/>
              <a:gd name="T26" fmla="*/ 235 w 305"/>
              <a:gd name="T27" fmla="*/ 22 h 293"/>
              <a:gd name="T28" fmla="*/ 219 w 305"/>
              <a:gd name="T29" fmla="*/ 21 h 293"/>
              <a:gd name="T30" fmla="*/ 77 w 305"/>
              <a:gd name="T31" fmla="*/ 0 h 293"/>
              <a:gd name="T32" fmla="*/ 62 w 305"/>
              <a:gd name="T33" fmla="*/ 3 h 293"/>
              <a:gd name="T34" fmla="*/ 47 w 305"/>
              <a:gd name="T35" fmla="*/ 10 h 293"/>
              <a:gd name="T36" fmla="*/ 33 w 305"/>
              <a:gd name="T37" fmla="*/ 21 h 293"/>
              <a:gd name="T38" fmla="*/ 22 w 305"/>
              <a:gd name="T39" fmla="*/ 35 h 293"/>
              <a:gd name="T40" fmla="*/ 13 w 305"/>
              <a:gd name="T41" fmla="*/ 51 h 293"/>
              <a:gd name="T42" fmla="*/ 6 w 305"/>
              <a:gd name="T43" fmla="*/ 70 h 293"/>
              <a:gd name="T44" fmla="*/ 2 w 305"/>
              <a:gd name="T45" fmla="*/ 91 h 293"/>
              <a:gd name="T46" fmla="*/ 0 w 305"/>
              <a:gd name="T47" fmla="*/ 113 h 293"/>
              <a:gd name="T48" fmla="*/ 2 w 305"/>
              <a:gd name="T49" fmla="*/ 134 h 293"/>
              <a:gd name="T50" fmla="*/ 6 w 305"/>
              <a:gd name="T51" fmla="*/ 154 h 293"/>
              <a:gd name="T52" fmla="*/ 13 w 305"/>
              <a:gd name="T53" fmla="*/ 172 h 293"/>
              <a:gd name="T54" fmla="*/ 22 w 305"/>
              <a:gd name="T55" fmla="*/ 188 h 293"/>
              <a:gd name="T56" fmla="*/ 33 w 305"/>
              <a:gd name="T57" fmla="*/ 200 h 293"/>
              <a:gd name="T58" fmla="*/ 47 w 305"/>
              <a:gd name="T59" fmla="*/ 209 h 293"/>
              <a:gd name="T60" fmla="*/ 62 w 305"/>
              <a:gd name="T61" fmla="*/ 214 h 293"/>
              <a:gd name="T62" fmla="*/ 77 w 305"/>
              <a:gd name="T63" fmla="*/ 215 h 293"/>
              <a:gd name="T64" fmla="*/ 192 w 305"/>
              <a:gd name="T65" fmla="*/ 233 h 293"/>
              <a:gd name="T66" fmla="*/ 212 w 305"/>
              <a:gd name="T67" fmla="*/ 273 h 293"/>
              <a:gd name="T68" fmla="*/ 216 w 305"/>
              <a:gd name="T69" fmla="*/ 255 h 293"/>
              <a:gd name="T70" fmla="*/ 244 w 305"/>
              <a:gd name="T71" fmla="*/ 293 h 293"/>
              <a:gd name="T72" fmla="*/ 242 w 305"/>
              <a:gd name="T73" fmla="*/ 261 h 293"/>
              <a:gd name="T74" fmla="*/ 268 w 305"/>
              <a:gd name="T75" fmla="*/ 291 h 293"/>
              <a:gd name="T76" fmla="*/ 266 w 305"/>
              <a:gd name="T77" fmla="*/ 245 h 293"/>
              <a:gd name="T78" fmla="*/ 291 w 305"/>
              <a:gd name="T79" fmla="*/ 268 h 293"/>
              <a:gd name="T80" fmla="*/ 278 w 305"/>
              <a:gd name="T81" fmla="*/ 218 h 293"/>
              <a:gd name="T82" fmla="*/ 304 w 305"/>
              <a:gd name="T83" fmla="*/ 228 h 293"/>
              <a:gd name="T84" fmla="*/ 291 w 305"/>
              <a:gd name="T85" fmla="*/ 196 h 29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05"/>
              <a:gd name="T130" fmla="*/ 0 h 293"/>
              <a:gd name="T131" fmla="*/ 305 w 305"/>
              <a:gd name="T132" fmla="*/ 293 h 29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05" h="293">
                <a:moveTo>
                  <a:pt x="291" y="196"/>
                </a:moveTo>
                <a:lnTo>
                  <a:pt x="305" y="190"/>
                </a:lnTo>
                <a:lnTo>
                  <a:pt x="293" y="157"/>
                </a:lnTo>
                <a:lnTo>
                  <a:pt x="294" y="149"/>
                </a:lnTo>
                <a:lnTo>
                  <a:pt x="295" y="140"/>
                </a:lnTo>
                <a:lnTo>
                  <a:pt x="296" y="132"/>
                </a:lnTo>
                <a:lnTo>
                  <a:pt x="296" y="124"/>
                </a:lnTo>
                <a:lnTo>
                  <a:pt x="294" y="103"/>
                </a:lnTo>
                <a:lnTo>
                  <a:pt x="290" y="82"/>
                </a:lnTo>
                <a:lnTo>
                  <a:pt x="283" y="64"/>
                </a:lnTo>
                <a:lnTo>
                  <a:pt x="274" y="49"/>
                </a:lnTo>
                <a:lnTo>
                  <a:pt x="263" y="36"/>
                </a:lnTo>
                <a:lnTo>
                  <a:pt x="250" y="27"/>
                </a:lnTo>
                <a:lnTo>
                  <a:pt x="235" y="22"/>
                </a:lnTo>
                <a:lnTo>
                  <a:pt x="219" y="21"/>
                </a:lnTo>
                <a:lnTo>
                  <a:pt x="77" y="0"/>
                </a:lnTo>
                <a:lnTo>
                  <a:pt x="62" y="3"/>
                </a:lnTo>
                <a:lnTo>
                  <a:pt x="47" y="10"/>
                </a:lnTo>
                <a:lnTo>
                  <a:pt x="33" y="21"/>
                </a:lnTo>
                <a:lnTo>
                  <a:pt x="22" y="35"/>
                </a:lnTo>
                <a:lnTo>
                  <a:pt x="13" y="51"/>
                </a:lnTo>
                <a:lnTo>
                  <a:pt x="6" y="70"/>
                </a:lnTo>
                <a:lnTo>
                  <a:pt x="2" y="91"/>
                </a:lnTo>
                <a:lnTo>
                  <a:pt x="0" y="113"/>
                </a:lnTo>
                <a:lnTo>
                  <a:pt x="2" y="134"/>
                </a:lnTo>
                <a:lnTo>
                  <a:pt x="6" y="154"/>
                </a:lnTo>
                <a:lnTo>
                  <a:pt x="13" y="172"/>
                </a:lnTo>
                <a:lnTo>
                  <a:pt x="22" y="188"/>
                </a:lnTo>
                <a:lnTo>
                  <a:pt x="33" y="200"/>
                </a:lnTo>
                <a:lnTo>
                  <a:pt x="47" y="209"/>
                </a:lnTo>
                <a:lnTo>
                  <a:pt x="62" y="214"/>
                </a:lnTo>
                <a:lnTo>
                  <a:pt x="77" y="215"/>
                </a:lnTo>
                <a:lnTo>
                  <a:pt x="192" y="233"/>
                </a:lnTo>
                <a:lnTo>
                  <a:pt x="212" y="273"/>
                </a:lnTo>
                <a:lnTo>
                  <a:pt x="216" y="255"/>
                </a:lnTo>
                <a:lnTo>
                  <a:pt x="244" y="293"/>
                </a:lnTo>
                <a:lnTo>
                  <a:pt x="242" y="261"/>
                </a:lnTo>
                <a:lnTo>
                  <a:pt x="268" y="291"/>
                </a:lnTo>
                <a:lnTo>
                  <a:pt x="266" y="245"/>
                </a:lnTo>
                <a:lnTo>
                  <a:pt x="291" y="268"/>
                </a:lnTo>
                <a:lnTo>
                  <a:pt x="278" y="218"/>
                </a:lnTo>
                <a:lnTo>
                  <a:pt x="304" y="228"/>
                </a:lnTo>
                <a:lnTo>
                  <a:pt x="291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2" name="Freeform 11"/>
          <p:cNvSpPr>
            <a:spLocks noChangeArrowheads="1"/>
          </p:cNvSpPr>
          <p:nvPr/>
        </p:nvSpPr>
        <p:spPr bwMode="auto">
          <a:xfrm>
            <a:off x="5092700" y="4721225"/>
            <a:ext cx="185738" cy="173038"/>
          </a:xfrm>
          <a:custGeom>
            <a:avLst/>
            <a:gdLst>
              <a:gd name="T0" fmla="*/ 336 w 351"/>
              <a:gd name="T1" fmla="*/ 223 h 325"/>
              <a:gd name="T2" fmla="*/ 351 w 351"/>
              <a:gd name="T3" fmla="*/ 216 h 325"/>
              <a:gd name="T4" fmla="*/ 338 w 351"/>
              <a:gd name="T5" fmla="*/ 191 h 325"/>
              <a:gd name="T6" fmla="*/ 339 w 351"/>
              <a:gd name="T7" fmla="*/ 184 h 325"/>
              <a:gd name="T8" fmla="*/ 340 w 351"/>
              <a:gd name="T9" fmla="*/ 178 h 325"/>
              <a:gd name="T10" fmla="*/ 341 w 351"/>
              <a:gd name="T11" fmla="*/ 172 h 325"/>
              <a:gd name="T12" fmla="*/ 341 w 351"/>
              <a:gd name="T13" fmla="*/ 165 h 325"/>
              <a:gd name="T14" fmla="*/ 339 w 351"/>
              <a:gd name="T15" fmla="*/ 146 h 325"/>
              <a:gd name="T16" fmla="*/ 334 w 351"/>
              <a:gd name="T17" fmla="*/ 128 h 325"/>
              <a:gd name="T18" fmla="*/ 326 w 351"/>
              <a:gd name="T19" fmla="*/ 111 h 325"/>
              <a:gd name="T20" fmla="*/ 316 w 351"/>
              <a:gd name="T21" fmla="*/ 95 h 325"/>
              <a:gd name="T22" fmla="*/ 303 w 351"/>
              <a:gd name="T23" fmla="*/ 82 h 325"/>
              <a:gd name="T24" fmla="*/ 288 w 351"/>
              <a:gd name="T25" fmla="*/ 72 h 325"/>
              <a:gd name="T26" fmla="*/ 271 w 351"/>
              <a:gd name="T27" fmla="*/ 64 h 325"/>
              <a:gd name="T28" fmla="*/ 253 w 351"/>
              <a:gd name="T29" fmla="*/ 60 h 325"/>
              <a:gd name="T30" fmla="*/ 91 w 351"/>
              <a:gd name="T31" fmla="*/ 0 h 325"/>
              <a:gd name="T32" fmla="*/ 74 w 351"/>
              <a:gd name="T33" fmla="*/ 0 h 325"/>
              <a:gd name="T34" fmla="*/ 57 w 351"/>
              <a:gd name="T35" fmla="*/ 5 h 325"/>
              <a:gd name="T36" fmla="*/ 42 w 351"/>
              <a:gd name="T37" fmla="*/ 17 h 325"/>
              <a:gd name="T38" fmla="*/ 29 w 351"/>
              <a:gd name="T39" fmla="*/ 33 h 325"/>
              <a:gd name="T40" fmla="*/ 17 w 351"/>
              <a:gd name="T41" fmla="*/ 53 h 325"/>
              <a:gd name="T42" fmla="*/ 8 w 351"/>
              <a:gd name="T43" fmla="*/ 77 h 325"/>
              <a:gd name="T44" fmla="*/ 3 w 351"/>
              <a:gd name="T45" fmla="*/ 105 h 325"/>
              <a:gd name="T46" fmla="*/ 0 w 351"/>
              <a:gd name="T47" fmla="*/ 134 h 325"/>
              <a:gd name="T48" fmla="*/ 1 w 351"/>
              <a:gd name="T49" fmla="*/ 163 h 325"/>
              <a:gd name="T50" fmla="*/ 6 w 351"/>
              <a:gd name="T51" fmla="*/ 191 h 325"/>
              <a:gd name="T52" fmla="*/ 13 w 351"/>
              <a:gd name="T53" fmla="*/ 215 h 325"/>
              <a:gd name="T54" fmla="*/ 24 w 351"/>
              <a:gd name="T55" fmla="*/ 235 h 325"/>
              <a:gd name="T56" fmla="*/ 37 w 351"/>
              <a:gd name="T57" fmla="*/ 251 h 325"/>
              <a:gd name="T58" fmla="*/ 52 w 351"/>
              <a:gd name="T59" fmla="*/ 262 h 325"/>
              <a:gd name="T60" fmla="*/ 68 w 351"/>
              <a:gd name="T61" fmla="*/ 269 h 325"/>
              <a:gd name="T62" fmla="*/ 86 w 351"/>
              <a:gd name="T63" fmla="*/ 269 h 325"/>
              <a:gd name="T64" fmla="*/ 221 w 351"/>
              <a:gd name="T65" fmla="*/ 275 h 325"/>
              <a:gd name="T66" fmla="*/ 221 w 351"/>
              <a:gd name="T67" fmla="*/ 276 h 325"/>
              <a:gd name="T68" fmla="*/ 245 w 351"/>
              <a:gd name="T69" fmla="*/ 314 h 325"/>
              <a:gd name="T70" fmla="*/ 249 w 351"/>
              <a:gd name="T71" fmla="*/ 296 h 325"/>
              <a:gd name="T72" fmla="*/ 280 w 351"/>
              <a:gd name="T73" fmla="*/ 325 h 325"/>
              <a:gd name="T74" fmla="*/ 277 w 351"/>
              <a:gd name="T75" fmla="*/ 295 h 325"/>
              <a:gd name="T76" fmla="*/ 309 w 351"/>
              <a:gd name="T77" fmla="*/ 315 h 325"/>
              <a:gd name="T78" fmla="*/ 306 w 351"/>
              <a:gd name="T79" fmla="*/ 272 h 325"/>
              <a:gd name="T80" fmla="*/ 335 w 351"/>
              <a:gd name="T81" fmla="*/ 287 h 325"/>
              <a:gd name="T82" fmla="*/ 321 w 351"/>
              <a:gd name="T83" fmla="*/ 245 h 325"/>
              <a:gd name="T84" fmla="*/ 350 w 351"/>
              <a:gd name="T85" fmla="*/ 249 h 325"/>
              <a:gd name="T86" fmla="*/ 336 w 351"/>
              <a:gd name="T87" fmla="*/ 223 h 32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51"/>
              <a:gd name="T133" fmla="*/ 0 h 325"/>
              <a:gd name="T134" fmla="*/ 351 w 351"/>
              <a:gd name="T135" fmla="*/ 325 h 32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51" h="325">
                <a:moveTo>
                  <a:pt x="336" y="223"/>
                </a:moveTo>
                <a:lnTo>
                  <a:pt x="351" y="216"/>
                </a:lnTo>
                <a:lnTo>
                  <a:pt x="338" y="191"/>
                </a:lnTo>
                <a:lnTo>
                  <a:pt x="339" y="184"/>
                </a:lnTo>
                <a:lnTo>
                  <a:pt x="340" y="178"/>
                </a:lnTo>
                <a:lnTo>
                  <a:pt x="341" y="172"/>
                </a:lnTo>
                <a:lnTo>
                  <a:pt x="341" y="165"/>
                </a:lnTo>
                <a:lnTo>
                  <a:pt x="339" y="146"/>
                </a:lnTo>
                <a:lnTo>
                  <a:pt x="334" y="128"/>
                </a:lnTo>
                <a:lnTo>
                  <a:pt x="326" y="111"/>
                </a:lnTo>
                <a:lnTo>
                  <a:pt x="316" y="95"/>
                </a:lnTo>
                <a:lnTo>
                  <a:pt x="303" y="82"/>
                </a:lnTo>
                <a:lnTo>
                  <a:pt x="288" y="72"/>
                </a:lnTo>
                <a:lnTo>
                  <a:pt x="271" y="64"/>
                </a:lnTo>
                <a:lnTo>
                  <a:pt x="253" y="60"/>
                </a:lnTo>
                <a:lnTo>
                  <a:pt x="91" y="0"/>
                </a:lnTo>
                <a:lnTo>
                  <a:pt x="74" y="0"/>
                </a:lnTo>
                <a:lnTo>
                  <a:pt x="57" y="5"/>
                </a:lnTo>
                <a:lnTo>
                  <a:pt x="42" y="17"/>
                </a:lnTo>
                <a:lnTo>
                  <a:pt x="29" y="33"/>
                </a:lnTo>
                <a:lnTo>
                  <a:pt x="17" y="53"/>
                </a:lnTo>
                <a:lnTo>
                  <a:pt x="8" y="77"/>
                </a:lnTo>
                <a:lnTo>
                  <a:pt x="3" y="105"/>
                </a:lnTo>
                <a:lnTo>
                  <a:pt x="0" y="134"/>
                </a:lnTo>
                <a:lnTo>
                  <a:pt x="1" y="163"/>
                </a:lnTo>
                <a:lnTo>
                  <a:pt x="6" y="191"/>
                </a:lnTo>
                <a:lnTo>
                  <a:pt x="13" y="215"/>
                </a:lnTo>
                <a:lnTo>
                  <a:pt x="24" y="235"/>
                </a:lnTo>
                <a:lnTo>
                  <a:pt x="37" y="251"/>
                </a:lnTo>
                <a:lnTo>
                  <a:pt x="52" y="262"/>
                </a:lnTo>
                <a:lnTo>
                  <a:pt x="68" y="269"/>
                </a:lnTo>
                <a:lnTo>
                  <a:pt x="86" y="269"/>
                </a:lnTo>
                <a:lnTo>
                  <a:pt x="221" y="275"/>
                </a:lnTo>
                <a:lnTo>
                  <a:pt x="221" y="276"/>
                </a:lnTo>
                <a:lnTo>
                  <a:pt x="245" y="314"/>
                </a:lnTo>
                <a:lnTo>
                  <a:pt x="249" y="296"/>
                </a:lnTo>
                <a:lnTo>
                  <a:pt x="280" y="325"/>
                </a:lnTo>
                <a:lnTo>
                  <a:pt x="277" y="295"/>
                </a:lnTo>
                <a:lnTo>
                  <a:pt x="309" y="315"/>
                </a:lnTo>
                <a:lnTo>
                  <a:pt x="306" y="272"/>
                </a:lnTo>
                <a:lnTo>
                  <a:pt x="335" y="287"/>
                </a:lnTo>
                <a:lnTo>
                  <a:pt x="321" y="245"/>
                </a:lnTo>
                <a:lnTo>
                  <a:pt x="350" y="249"/>
                </a:lnTo>
                <a:lnTo>
                  <a:pt x="336" y="2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3" name="Freeform 12"/>
          <p:cNvSpPr>
            <a:spLocks noChangeArrowheads="1"/>
          </p:cNvSpPr>
          <p:nvPr/>
        </p:nvSpPr>
        <p:spPr bwMode="auto">
          <a:xfrm>
            <a:off x="5029200" y="4586288"/>
            <a:ext cx="168275" cy="157162"/>
          </a:xfrm>
          <a:custGeom>
            <a:avLst/>
            <a:gdLst>
              <a:gd name="T0" fmla="*/ 303 w 317"/>
              <a:gd name="T1" fmla="*/ 200 h 297"/>
              <a:gd name="T2" fmla="*/ 317 w 317"/>
              <a:gd name="T3" fmla="*/ 194 h 297"/>
              <a:gd name="T4" fmla="*/ 300 w 317"/>
              <a:gd name="T5" fmla="*/ 148 h 297"/>
              <a:gd name="T6" fmla="*/ 299 w 317"/>
              <a:gd name="T7" fmla="*/ 149 h 297"/>
              <a:gd name="T8" fmla="*/ 299 w 317"/>
              <a:gd name="T9" fmla="*/ 146 h 297"/>
              <a:gd name="T10" fmla="*/ 299 w 317"/>
              <a:gd name="T11" fmla="*/ 143 h 297"/>
              <a:gd name="T12" fmla="*/ 299 w 317"/>
              <a:gd name="T13" fmla="*/ 140 h 297"/>
              <a:gd name="T14" fmla="*/ 299 w 317"/>
              <a:gd name="T15" fmla="*/ 137 h 297"/>
              <a:gd name="T16" fmla="*/ 297 w 317"/>
              <a:gd name="T17" fmla="*/ 116 h 297"/>
              <a:gd name="T18" fmla="*/ 293 w 317"/>
              <a:gd name="T19" fmla="*/ 96 h 297"/>
              <a:gd name="T20" fmla="*/ 286 w 317"/>
              <a:gd name="T21" fmla="*/ 77 h 297"/>
              <a:gd name="T22" fmla="*/ 277 w 317"/>
              <a:gd name="T23" fmla="*/ 62 h 297"/>
              <a:gd name="T24" fmla="*/ 265 w 317"/>
              <a:gd name="T25" fmla="*/ 49 h 297"/>
              <a:gd name="T26" fmla="*/ 252 w 317"/>
              <a:gd name="T27" fmla="*/ 39 h 297"/>
              <a:gd name="T28" fmla="*/ 237 w 317"/>
              <a:gd name="T29" fmla="*/ 33 h 297"/>
              <a:gd name="T30" fmla="*/ 221 w 317"/>
              <a:gd name="T31" fmla="*/ 31 h 297"/>
              <a:gd name="T32" fmla="*/ 78 w 317"/>
              <a:gd name="T33" fmla="*/ 0 h 297"/>
              <a:gd name="T34" fmla="*/ 61 w 317"/>
              <a:gd name="T35" fmla="*/ 2 h 297"/>
              <a:gd name="T36" fmla="*/ 47 w 317"/>
              <a:gd name="T37" fmla="*/ 8 h 297"/>
              <a:gd name="T38" fmla="*/ 34 w 317"/>
              <a:gd name="T39" fmla="*/ 18 h 297"/>
              <a:gd name="T40" fmla="*/ 22 w 317"/>
              <a:gd name="T41" fmla="*/ 31 h 297"/>
              <a:gd name="T42" fmla="*/ 13 w 317"/>
              <a:gd name="T43" fmla="*/ 47 h 297"/>
              <a:gd name="T44" fmla="*/ 6 w 317"/>
              <a:gd name="T45" fmla="*/ 65 h 297"/>
              <a:gd name="T46" fmla="*/ 2 w 317"/>
              <a:gd name="T47" fmla="*/ 86 h 297"/>
              <a:gd name="T48" fmla="*/ 0 w 317"/>
              <a:gd name="T49" fmla="*/ 107 h 297"/>
              <a:gd name="T50" fmla="*/ 2 w 317"/>
              <a:gd name="T51" fmla="*/ 128 h 297"/>
              <a:gd name="T52" fmla="*/ 6 w 317"/>
              <a:gd name="T53" fmla="*/ 148 h 297"/>
              <a:gd name="T54" fmla="*/ 13 w 317"/>
              <a:gd name="T55" fmla="*/ 166 h 297"/>
              <a:gd name="T56" fmla="*/ 22 w 317"/>
              <a:gd name="T57" fmla="*/ 182 h 297"/>
              <a:gd name="T58" fmla="*/ 34 w 317"/>
              <a:gd name="T59" fmla="*/ 195 h 297"/>
              <a:gd name="T60" fmla="*/ 47 w 317"/>
              <a:gd name="T61" fmla="*/ 205 h 297"/>
              <a:gd name="T62" fmla="*/ 61 w 317"/>
              <a:gd name="T63" fmla="*/ 211 h 297"/>
              <a:gd name="T64" fmla="*/ 78 w 317"/>
              <a:gd name="T65" fmla="*/ 213 h 297"/>
              <a:gd name="T66" fmla="*/ 206 w 317"/>
              <a:gd name="T67" fmla="*/ 240 h 297"/>
              <a:gd name="T68" fmla="*/ 224 w 317"/>
              <a:gd name="T69" fmla="*/ 277 h 297"/>
              <a:gd name="T70" fmla="*/ 228 w 317"/>
              <a:gd name="T71" fmla="*/ 259 h 297"/>
              <a:gd name="T72" fmla="*/ 256 w 317"/>
              <a:gd name="T73" fmla="*/ 297 h 297"/>
              <a:gd name="T74" fmla="*/ 254 w 317"/>
              <a:gd name="T75" fmla="*/ 266 h 297"/>
              <a:gd name="T76" fmla="*/ 280 w 317"/>
              <a:gd name="T77" fmla="*/ 295 h 297"/>
              <a:gd name="T78" fmla="*/ 278 w 317"/>
              <a:gd name="T79" fmla="*/ 249 h 297"/>
              <a:gd name="T80" fmla="*/ 302 w 317"/>
              <a:gd name="T81" fmla="*/ 272 h 297"/>
              <a:gd name="T82" fmla="*/ 290 w 317"/>
              <a:gd name="T83" fmla="*/ 222 h 297"/>
              <a:gd name="T84" fmla="*/ 316 w 317"/>
              <a:gd name="T85" fmla="*/ 232 h 297"/>
              <a:gd name="T86" fmla="*/ 303 w 317"/>
              <a:gd name="T87" fmla="*/ 200 h 29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17"/>
              <a:gd name="T133" fmla="*/ 0 h 297"/>
              <a:gd name="T134" fmla="*/ 317 w 317"/>
              <a:gd name="T135" fmla="*/ 297 h 29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17" h="297">
                <a:moveTo>
                  <a:pt x="303" y="200"/>
                </a:moveTo>
                <a:lnTo>
                  <a:pt x="317" y="194"/>
                </a:lnTo>
                <a:lnTo>
                  <a:pt x="300" y="148"/>
                </a:lnTo>
                <a:lnTo>
                  <a:pt x="299" y="149"/>
                </a:lnTo>
                <a:lnTo>
                  <a:pt x="299" y="146"/>
                </a:lnTo>
                <a:lnTo>
                  <a:pt x="299" y="143"/>
                </a:lnTo>
                <a:lnTo>
                  <a:pt x="299" y="140"/>
                </a:lnTo>
                <a:lnTo>
                  <a:pt x="299" y="137"/>
                </a:lnTo>
                <a:lnTo>
                  <a:pt x="297" y="116"/>
                </a:lnTo>
                <a:lnTo>
                  <a:pt x="293" y="96"/>
                </a:lnTo>
                <a:lnTo>
                  <a:pt x="286" y="77"/>
                </a:lnTo>
                <a:lnTo>
                  <a:pt x="277" y="62"/>
                </a:lnTo>
                <a:lnTo>
                  <a:pt x="265" y="49"/>
                </a:lnTo>
                <a:lnTo>
                  <a:pt x="252" y="39"/>
                </a:lnTo>
                <a:lnTo>
                  <a:pt x="237" y="33"/>
                </a:lnTo>
                <a:lnTo>
                  <a:pt x="221" y="31"/>
                </a:lnTo>
                <a:lnTo>
                  <a:pt x="78" y="0"/>
                </a:lnTo>
                <a:lnTo>
                  <a:pt x="61" y="2"/>
                </a:lnTo>
                <a:lnTo>
                  <a:pt x="47" y="8"/>
                </a:lnTo>
                <a:lnTo>
                  <a:pt x="34" y="18"/>
                </a:lnTo>
                <a:lnTo>
                  <a:pt x="22" y="31"/>
                </a:lnTo>
                <a:lnTo>
                  <a:pt x="13" y="47"/>
                </a:lnTo>
                <a:lnTo>
                  <a:pt x="6" y="65"/>
                </a:lnTo>
                <a:lnTo>
                  <a:pt x="2" y="86"/>
                </a:lnTo>
                <a:lnTo>
                  <a:pt x="0" y="107"/>
                </a:lnTo>
                <a:lnTo>
                  <a:pt x="2" y="128"/>
                </a:lnTo>
                <a:lnTo>
                  <a:pt x="6" y="148"/>
                </a:lnTo>
                <a:lnTo>
                  <a:pt x="13" y="166"/>
                </a:lnTo>
                <a:lnTo>
                  <a:pt x="22" y="182"/>
                </a:lnTo>
                <a:lnTo>
                  <a:pt x="34" y="195"/>
                </a:lnTo>
                <a:lnTo>
                  <a:pt x="47" y="205"/>
                </a:lnTo>
                <a:lnTo>
                  <a:pt x="61" y="211"/>
                </a:lnTo>
                <a:lnTo>
                  <a:pt x="78" y="213"/>
                </a:lnTo>
                <a:lnTo>
                  <a:pt x="206" y="240"/>
                </a:lnTo>
                <a:lnTo>
                  <a:pt x="224" y="277"/>
                </a:lnTo>
                <a:lnTo>
                  <a:pt x="228" y="259"/>
                </a:lnTo>
                <a:lnTo>
                  <a:pt x="256" y="297"/>
                </a:lnTo>
                <a:lnTo>
                  <a:pt x="254" y="266"/>
                </a:lnTo>
                <a:lnTo>
                  <a:pt x="280" y="295"/>
                </a:lnTo>
                <a:lnTo>
                  <a:pt x="278" y="249"/>
                </a:lnTo>
                <a:lnTo>
                  <a:pt x="302" y="272"/>
                </a:lnTo>
                <a:lnTo>
                  <a:pt x="290" y="222"/>
                </a:lnTo>
                <a:lnTo>
                  <a:pt x="316" y="232"/>
                </a:lnTo>
                <a:lnTo>
                  <a:pt x="303" y="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4" name="Freeform 13"/>
          <p:cNvSpPr>
            <a:spLocks noChangeArrowheads="1"/>
          </p:cNvSpPr>
          <p:nvPr/>
        </p:nvSpPr>
        <p:spPr bwMode="auto">
          <a:xfrm>
            <a:off x="4876800" y="4584700"/>
            <a:ext cx="147638" cy="474663"/>
          </a:xfrm>
          <a:custGeom>
            <a:avLst/>
            <a:gdLst>
              <a:gd name="T0" fmla="*/ 20 w 280"/>
              <a:gd name="T1" fmla="*/ 823 h 897"/>
              <a:gd name="T2" fmla="*/ 280 w 280"/>
              <a:gd name="T3" fmla="*/ 897 h 897"/>
              <a:gd name="T4" fmla="*/ 272 w 280"/>
              <a:gd name="T5" fmla="*/ 96 h 897"/>
              <a:gd name="T6" fmla="*/ 0 w 280"/>
              <a:gd name="T7" fmla="*/ 0 h 897"/>
              <a:gd name="T8" fmla="*/ 20 w 280"/>
              <a:gd name="T9" fmla="*/ 823 h 8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0"/>
              <a:gd name="T16" fmla="*/ 0 h 897"/>
              <a:gd name="T17" fmla="*/ 280 w 280"/>
              <a:gd name="T18" fmla="*/ 897 h 8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0" h="897">
                <a:moveTo>
                  <a:pt x="20" y="823"/>
                </a:moveTo>
                <a:lnTo>
                  <a:pt x="280" y="897"/>
                </a:lnTo>
                <a:lnTo>
                  <a:pt x="272" y="96"/>
                </a:lnTo>
                <a:lnTo>
                  <a:pt x="0" y="0"/>
                </a:lnTo>
                <a:lnTo>
                  <a:pt x="20" y="823"/>
                </a:lnTo>
                <a:close/>
              </a:path>
            </a:pathLst>
          </a:custGeom>
          <a:solidFill>
            <a:srgbClr val="008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5" name="Freeform 14"/>
          <p:cNvSpPr>
            <a:spLocks noChangeArrowheads="1"/>
          </p:cNvSpPr>
          <p:nvPr/>
        </p:nvSpPr>
        <p:spPr bwMode="auto">
          <a:xfrm>
            <a:off x="5130800" y="4594225"/>
            <a:ext cx="53975" cy="95250"/>
          </a:xfrm>
          <a:custGeom>
            <a:avLst/>
            <a:gdLst>
              <a:gd name="T0" fmla="*/ 52 w 102"/>
              <a:gd name="T1" fmla="*/ 0 h 180"/>
              <a:gd name="T2" fmla="*/ 42 w 102"/>
              <a:gd name="T3" fmla="*/ 2 h 180"/>
              <a:gd name="T4" fmla="*/ 31 w 102"/>
              <a:gd name="T5" fmla="*/ 7 h 180"/>
              <a:gd name="T6" fmla="*/ 23 w 102"/>
              <a:gd name="T7" fmla="*/ 15 h 180"/>
              <a:gd name="T8" fmla="*/ 15 w 102"/>
              <a:gd name="T9" fmla="*/ 26 h 180"/>
              <a:gd name="T10" fmla="*/ 9 w 102"/>
              <a:gd name="T11" fmla="*/ 39 h 180"/>
              <a:gd name="T12" fmla="*/ 4 w 102"/>
              <a:gd name="T13" fmla="*/ 54 h 180"/>
              <a:gd name="T14" fmla="*/ 1 w 102"/>
              <a:gd name="T15" fmla="*/ 72 h 180"/>
              <a:gd name="T16" fmla="*/ 0 w 102"/>
              <a:gd name="T17" fmla="*/ 90 h 180"/>
              <a:gd name="T18" fmla="*/ 1 w 102"/>
              <a:gd name="T19" fmla="*/ 108 h 180"/>
              <a:gd name="T20" fmla="*/ 4 w 102"/>
              <a:gd name="T21" fmla="*/ 125 h 180"/>
              <a:gd name="T22" fmla="*/ 9 w 102"/>
              <a:gd name="T23" fmla="*/ 140 h 180"/>
              <a:gd name="T24" fmla="*/ 15 w 102"/>
              <a:gd name="T25" fmla="*/ 153 h 180"/>
              <a:gd name="T26" fmla="*/ 23 w 102"/>
              <a:gd name="T27" fmla="*/ 165 h 180"/>
              <a:gd name="T28" fmla="*/ 31 w 102"/>
              <a:gd name="T29" fmla="*/ 173 h 180"/>
              <a:gd name="T30" fmla="*/ 42 w 102"/>
              <a:gd name="T31" fmla="*/ 178 h 180"/>
              <a:gd name="T32" fmla="*/ 52 w 102"/>
              <a:gd name="T33" fmla="*/ 180 h 180"/>
              <a:gd name="T34" fmla="*/ 62 w 102"/>
              <a:gd name="T35" fmla="*/ 178 h 180"/>
              <a:gd name="T36" fmla="*/ 72 w 102"/>
              <a:gd name="T37" fmla="*/ 173 h 180"/>
              <a:gd name="T38" fmla="*/ 80 w 102"/>
              <a:gd name="T39" fmla="*/ 165 h 180"/>
              <a:gd name="T40" fmla="*/ 88 w 102"/>
              <a:gd name="T41" fmla="*/ 153 h 180"/>
              <a:gd name="T42" fmla="*/ 94 w 102"/>
              <a:gd name="T43" fmla="*/ 140 h 180"/>
              <a:gd name="T44" fmla="*/ 98 w 102"/>
              <a:gd name="T45" fmla="*/ 125 h 180"/>
              <a:gd name="T46" fmla="*/ 101 w 102"/>
              <a:gd name="T47" fmla="*/ 108 h 180"/>
              <a:gd name="T48" fmla="*/ 102 w 102"/>
              <a:gd name="T49" fmla="*/ 90 h 180"/>
              <a:gd name="T50" fmla="*/ 101 w 102"/>
              <a:gd name="T51" fmla="*/ 72 h 180"/>
              <a:gd name="T52" fmla="*/ 98 w 102"/>
              <a:gd name="T53" fmla="*/ 54 h 180"/>
              <a:gd name="T54" fmla="*/ 94 w 102"/>
              <a:gd name="T55" fmla="*/ 39 h 180"/>
              <a:gd name="T56" fmla="*/ 88 w 102"/>
              <a:gd name="T57" fmla="*/ 26 h 180"/>
              <a:gd name="T58" fmla="*/ 80 w 102"/>
              <a:gd name="T59" fmla="*/ 15 h 180"/>
              <a:gd name="T60" fmla="*/ 72 w 102"/>
              <a:gd name="T61" fmla="*/ 7 h 180"/>
              <a:gd name="T62" fmla="*/ 62 w 102"/>
              <a:gd name="T63" fmla="*/ 2 h 180"/>
              <a:gd name="T64" fmla="*/ 52 w 102"/>
              <a:gd name="T65" fmla="*/ 0 h 1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2"/>
              <a:gd name="T100" fmla="*/ 0 h 180"/>
              <a:gd name="T101" fmla="*/ 102 w 102"/>
              <a:gd name="T102" fmla="*/ 180 h 1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2" h="180">
                <a:moveTo>
                  <a:pt x="52" y="0"/>
                </a:moveTo>
                <a:lnTo>
                  <a:pt x="42" y="2"/>
                </a:lnTo>
                <a:lnTo>
                  <a:pt x="31" y="7"/>
                </a:lnTo>
                <a:lnTo>
                  <a:pt x="23" y="15"/>
                </a:lnTo>
                <a:lnTo>
                  <a:pt x="15" y="26"/>
                </a:lnTo>
                <a:lnTo>
                  <a:pt x="9" y="39"/>
                </a:lnTo>
                <a:lnTo>
                  <a:pt x="4" y="54"/>
                </a:lnTo>
                <a:lnTo>
                  <a:pt x="1" y="72"/>
                </a:lnTo>
                <a:lnTo>
                  <a:pt x="0" y="90"/>
                </a:lnTo>
                <a:lnTo>
                  <a:pt x="1" y="108"/>
                </a:lnTo>
                <a:lnTo>
                  <a:pt x="4" y="125"/>
                </a:lnTo>
                <a:lnTo>
                  <a:pt x="9" y="140"/>
                </a:lnTo>
                <a:lnTo>
                  <a:pt x="15" y="153"/>
                </a:lnTo>
                <a:lnTo>
                  <a:pt x="23" y="165"/>
                </a:lnTo>
                <a:lnTo>
                  <a:pt x="31" y="173"/>
                </a:lnTo>
                <a:lnTo>
                  <a:pt x="42" y="178"/>
                </a:lnTo>
                <a:lnTo>
                  <a:pt x="52" y="180"/>
                </a:lnTo>
                <a:lnTo>
                  <a:pt x="62" y="178"/>
                </a:lnTo>
                <a:lnTo>
                  <a:pt x="72" y="173"/>
                </a:lnTo>
                <a:lnTo>
                  <a:pt x="80" y="165"/>
                </a:lnTo>
                <a:lnTo>
                  <a:pt x="88" y="153"/>
                </a:lnTo>
                <a:lnTo>
                  <a:pt x="94" y="140"/>
                </a:lnTo>
                <a:lnTo>
                  <a:pt x="98" y="125"/>
                </a:lnTo>
                <a:lnTo>
                  <a:pt x="101" y="108"/>
                </a:lnTo>
                <a:lnTo>
                  <a:pt x="102" y="90"/>
                </a:lnTo>
                <a:lnTo>
                  <a:pt x="101" y="72"/>
                </a:lnTo>
                <a:lnTo>
                  <a:pt x="98" y="54"/>
                </a:lnTo>
                <a:lnTo>
                  <a:pt x="94" y="39"/>
                </a:lnTo>
                <a:lnTo>
                  <a:pt x="88" y="26"/>
                </a:lnTo>
                <a:lnTo>
                  <a:pt x="80" y="15"/>
                </a:lnTo>
                <a:lnTo>
                  <a:pt x="72" y="7"/>
                </a:lnTo>
                <a:lnTo>
                  <a:pt x="62" y="2"/>
                </a:lnTo>
                <a:lnTo>
                  <a:pt x="52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6" name="Freeform 15"/>
          <p:cNvSpPr>
            <a:spLocks noChangeArrowheads="1"/>
          </p:cNvSpPr>
          <p:nvPr/>
        </p:nvSpPr>
        <p:spPr bwMode="auto">
          <a:xfrm>
            <a:off x="5114925" y="4737100"/>
            <a:ext cx="61913" cy="117475"/>
          </a:xfrm>
          <a:custGeom>
            <a:avLst/>
            <a:gdLst>
              <a:gd name="T0" fmla="*/ 59 w 115"/>
              <a:gd name="T1" fmla="*/ 0 h 222"/>
              <a:gd name="T2" fmla="*/ 48 w 115"/>
              <a:gd name="T3" fmla="*/ 1 h 222"/>
              <a:gd name="T4" fmla="*/ 37 w 115"/>
              <a:gd name="T5" fmla="*/ 6 h 222"/>
              <a:gd name="T6" fmla="*/ 27 w 115"/>
              <a:gd name="T7" fmla="*/ 15 h 222"/>
              <a:gd name="T8" fmla="*/ 18 w 115"/>
              <a:gd name="T9" fmla="*/ 29 h 222"/>
              <a:gd name="T10" fmla="*/ 11 w 115"/>
              <a:gd name="T11" fmla="*/ 45 h 222"/>
              <a:gd name="T12" fmla="*/ 5 w 115"/>
              <a:gd name="T13" fmla="*/ 65 h 222"/>
              <a:gd name="T14" fmla="*/ 2 w 115"/>
              <a:gd name="T15" fmla="*/ 87 h 222"/>
              <a:gd name="T16" fmla="*/ 0 w 115"/>
              <a:gd name="T17" fmla="*/ 111 h 222"/>
              <a:gd name="T18" fmla="*/ 0 w 115"/>
              <a:gd name="T19" fmla="*/ 135 h 222"/>
              <a:gd name="T20" fmla="*/ 3 w 115"/>
              <a:gd name="T21" fmla="*/ 157 h 222"/>
              <a:gd name="T22" fmla="*/ 8 w 115"/>
              <a:gd name="T23" fmla="*/ 177 h 222"/>
              <a:gd name="T24" fmla="*/ 15 w 115"/>
              <a:gd name="T25" fmla="*/ 194 h 222"/>
              <a:gd name="T26" fmla="*/ 23 w 115"/>
              <a:gd name="T27" fmla="*/ 207 h 222"/>
              <a:gd name="T28" fmla="*/ 33 w 115"/>
              <a:gd name="T29" fmla="*/ 216 h 222"/>
              <a:gd name="T30" fmla="*/ 43 w 115"/>
              <a:gd name="T31" fmla="*/ 221 h 222"/>
              <a:gd name="T32" fmla="*/ 55 w 115"/>
              <a:gd name="T33" fmla="*/ 222 h 222"/>
              <a:gd name="T34" fmla="*/ 68 w 115"/>
              <a:gd name="T35" fmla="*/ 219 h 222"/>
              <a:gd name="T36" fmla="*/ 79 w 115"/>
              <a:gd name="T37" fmla="*/ 211 h 222"/>
              <a:gd name="T38" fmla="*/ 89 w 115"/>
              <a:gd name="T39" fmla="*/ 201 h 222"/>
              <a:gd name="T40" fmla="*/ 98 w 115"/>
              <a:gd name="T41" fmla="*/ 187 h 222"/>
              <a:gd name="T42" fmla="*/ 105 w 115"/>
              <a:gd name="T43" fmla="*/ 171 h 222"/>
              <a:gd name="T44" fmla="*/ 110 w 115"/>
              <a:gd name="T45" fmla="*/ 153 h 222"/>
              <a:gd name="T46" fmla="*/ 114 w 115"/>
              <a:gd name="T47" fmla="*/ 133 h 222"/>
              <a:gd name="T48" fmla="*/ 115 w 115"/>
              <a:gd name="T49" fmla="*/ 112 h 222"/>
              <a:gd name="T50" fmla="*/ 114 w 115"/>
              <a:gd name="T51" fmla="*/ 91 h 222"/>
              <a:gd name="T52" fmla="*/ 111 w 115"/>
              <a:gd name="T53" fmla="*/ 71 h 222"/>
              <a:gd name="T54" fmla="*/ 106 w 115"/>
              <a:gd name="T55" fmla="*/ 52 h 222"/>
              <a:gd name="T56" fmla="*/ 100 w 115"/>
              <a:gd name="T57" fmla="*/ 36 h 222"/>
              <a:gd name="T58" fmla="*/ 92 w 115"/>
              <a:gd name="T59" fmla="*/ 22 h 222"/>
              <a:gd name="T60" fmla="*/ 82 w 115"/>
              <a:gd name="T61" fmla="*/ 11 h 222"/>
              <a:gd name="T62" fmla="*/ 72 w 115"/>
              <a:gd name="T63" fmla="*/ 4 h 222"/>
              <a:gd name="T64" fmla="*/ 59 w 115"/>
              <a:gd name="T65" fmla="*/ 0 h 22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5"/>
              <a:gd name="T100" fmla="*/ 0 h 222"/>
              <a:gd name="T101" fmla="*/ 115 w 115"/>
              <a:gd name="T102" fmla="*/ 222 h 22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5" h="222">
                <a:moveTo>
                  <a:pt x="59" y="0"/>
                </a:moveTo>
                <a:lnTo>
                  <a:pt x="48" y="1"/>
                </a:lnTo>
                <a:lnTo>
                  <a:pt x="37" y="6"/>
                </a:lnTo>
                <a:lnTo>
                  <a:pt x="27" y="15"/>
                </a:lnTo>
                <a:lnTo>
                  <a:pt x="18" y="29"/>
                </a:lnTo>
                <a:lnTo>
                  <a:pt x="11" y="45"/>
                </a:lnTo>
                <a:lnTo>
                  <a:pt x="5" y="65"/>
                </a:lnTo>
                <a:lnTo>
                  <a:pt x="2" y="87"/>
                </a:lnTo>
                <a:lnTo>
                  <a:pt x="0" y="111"/>
                </a:lnTo>
                <a:lnTo>
                  <a:pt x="0" y="135"/>
                </a:lnTo>
                <a:lnTo>
                  <a:pt x="3" y="157"/>
                </a:lnTo>
                <a:lnTo>
                  <a:pt x="8" y="177"/>
                </a:lnTo>
                <a:lnTo>
                  <a:pt x="15" y="194"/>
                </a:lnTo>
                <a:lnTo>
                  <a:pt x="23" y="207"/>
                </a:lnTo>
                <a:lnTo>
                  <a:pt x="33" y="216"/>
                </a:lnTo>
                <a:lnTo>
                  <a:pt x="43" y="221"/>
                </a:lnTo>
                <a:lnTo>
                  <a:pt x="55" y="222"/>
                </a:lnTo>
                <a:lnTo>
                  <a:pt x="68" y="219"/>
                </a:lnTo>
                <a:lnTo>
                  <a:pt x="79" y="211"/>
                </a:lnTo>
                <a:lnTo>
                  <a:pt x="89" y="201"/>
                </a:lnTo>
                <a:lnTo>
                  <a:pt x="98" y="187"/>
                </a:lnTo>
                <a:lnTo>
                  <a:pt x="105" y="171"/>
                </a:lnTo>
                <a:lnTo>
                  <a:pt x="110" y="153"/>
                </a:lnTo>
                <a:lnTo>
                  <a:pt x="114" y="133"/>
                </a:lnTo>
                <a:lnTo>
                  <a:pt x="115" y="112"/>
                </a:lnTo>
                <a:lnTo>
                  <a:pt x="114" y="91"/>
                </a:lnTo>
                <a:lnTo>
                  <a:pt x="111" y="71"/>
                </a:lnTo>
                <a:lnTo>
                  <a:pt x="106" y="52"/>
                </a:lnTo>
                <a:lnTo>
                  <a:pt x="100" y="36"/>
                </a:lnTo>
                <a:lnTo>
                  <a:pt x="92" y="22"/>
                </a:lnTo>
                <a:lnTo>
                  <a:pt x="82" y="11"/>
                </a:lnTo>
                <a:lnTo>
                  <a:pt x="72" y="4"/>
                </a:lnTo>
                <a:lnTo>
                  <a:pt x="59" y="0"/>
                </a:lnTo>
                <a:close/>
              </a:path>
            </a:pathLst>
          </a:custGeom>
          <a:solidFill>
            <a:srgbClr val="FFA8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7" name="Freeform 16"/>
          <p:cNvSpPr>
            <a:spLocks noChangeArrowheads="1"/>
          </p:cNvSpPr>
          <p:nvPr/>
        </p:nvSpPr>
        <p:spPr bwMode="auto">
          <a:xfrm>
            <a:off x="5143500" y="4884738"/>
            <a:ext cx="55563" cy="95250"/>
          </a:xfrm>
          <a:custGeom>
            <a:avLst/>
            <a:gdLst>
              <a:gd name="T0" fmla="*/ 52 w 103"/>
              <a:gd name="T1" fmla="*/ 0 h 180"/>
              <a:gd name="T2" fmla="*/ 42 w 103"/>
              <a:gd name="T3" fmla="*/ 2 h 180"/>
              <a:gd name="T4" fmla="*/ 32 w 103"/>
              <a:gd name="T5" fmla="*/ 7 h 180"/>
              <a:gd name="T6" fmla="*/ 24 w 103"/>
              <a:gd name="T7" fmla="*/ 15 h 180"/>
              <a:gd name="T8" fmla="*/ 16 w 103"/>
              <a:gd name="T9" fmla="*/ 26 h 180"/>
              <a:gd name="T10" fmla="*/ 10 w 103"/>
              <a:gd name="T11" fmla="*/ 39 h 180"/>
              <a:gd name="T12" fmla="*/ 4 w 103"/>
              <a:gd name="T13" fmla="*/ 54 h 180"/>
              <a:gd name="T14" fmla="*/ 1 w 103"/>
              <a:gd name="T15" fmla="*/ 72 h 180"/>
              <a:gd name="T16" fmla="*/ 0 w 103"/>
              <a:gd name="T17" fmla="*/ 90 h 180"/>
              <a:gd name="T18" fmla="*/ 1 w 103"/>
              <a:gd name="T19" fmla="*/ 108 h 180"/>
              <a:gd name="T20" fmla="*/ 4 w 103"/>
              <a:gd name="T21" fmla="*/ 125 h 180"/>
              <a:gd name="T22" fmla="*/ 10 w 103"/>
              <a:gd name="T23" fmla="*/ 140 h 180"/>
              <a:gd name="T24" fmla="*/ 16 w 103"/>
              <a:gd name="T25" fmla="*/ 153 h 180"/>
              <a:gd name="T26" fmla="*/ 24 w 103"/>
              <a:gd name="T27" fmla="*/ 165 h 180"/>
              <a:gd name="T28" fmla="*/ 32 w 103"/>
              <a:gd name="T29" fmla="*/ 173 h 180"/>
              <a:gd name="T30" fmla="*/ 42 w 103"/>
              <a:gd name="T31" fmla="*/ 178 h 180"/>
              <a:gd name="T32" fmla="*/ 52 w 103"/>
              <a:gd name="T33" fmla="*/ 180 h 180"/>
              <a:gd name="T34" fmla="*/ 62 w 103"/>
              <a:gd name="T35" fmla="*/ 178 h 180"/>
              <a:gd name="T36" fmla="*/ 72 w 103"/>
              <a:gd name="T37" fmla="*/ 173 h 180"/>
              <a:gd name="T38" fmla="*/ 80 w 103"/>
              <a:gd name="T39" fmla="*/ 165 h 180"/>
              <a:gd name="T40" fmla="*/ 88 w 103"/>
              <a:gd name="T41" fmla="*/ 153 h 180"/>
              <a:gd name="T42" fmla="*/ 94 w 103"/>
              <a:gd name="T43" fmla="*/ 140 h 180"/>
              <a:gd name="T44" fmla="*/ 99 w 103"/>
              <a:gd name="T45" fmla="*/ 125 h 180"/>
              <a:gd name="T46" fmla="*/ 102 w 103"/>
              <a:gd name="T47" fmla="*/ 108 h 180"/>
              <a:gd name="T48" fmla="*/ 103 w 103"/>
              <a:gd name="T49" fmla="*/ 90 h 180"/>
              <a:gd name="T50" fmla="*/ 102 w 103"/>
              <a:gd name="T51" fmla="*/ 72 h 180"/>
              <a:gd name="T52" fmla="*/ 99 w 103"/>
              <a:gd name="T53" fmla="*/ 54 h 180"/>
              <a:gd name="T54" fmla="*/ 94 w 103"/>
              <a:gd name="T55" fmla="*/ 39 h 180"/>
              <a:gd name="T56" fmla="*/ 88 w 103"/>
              <a:gd name="T57" fmla="*/ 26 h 180"/>
              <a:gd name="T58" fmla="*/ 80 w 103"/>
              <a:gd name="T59" fmla="*/ 15 h 180"/>
              <a:gd name="T60" fmla="*/ 72 w 103"/>
              <a:gd name="T61" fmla="*/ 7 h 180"/>
              <a:gd name="T62" fmla="*/ 62 w 103"/>
              <a:gd name="T63" fmla="*/ 2 h 180"/>
              <a:gd name="T64" fmla="*/ 52 w 103"/>
              <a:gd name="T65" fmla="*/ 0 h 1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3"/>
              <a:gd name="T100" fmla="*/ 0 h 180"/>
              <a:gd name="T101" fmla="*/ 103 w 103"/>
              <a:gd name="T102" fmla="*/ 180 h 1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3" h="180">
                <a:moveTo>
                  <a:pt x="52" y="0"/>
                </a:moveTo>
                <a:lnTo>
                  <a:pt x="42" y="2"/>
                </a:lnTo>
                <a:lnTo>
                  <a:pt x="32" y="7"/>
                </a:lnTo>
                <a:lnTo>
                  <a:pt x="24" y="15"/>
                </a:lnTo>
                <a:lnTo>
                  <a:pt x="16" y="26"/>
                </a:lnTo>
                <a:lnTo>
                  <a:pt x="10" y="39"/>
                </a:lnTo>
                <a:lnTo>
                  <a:pt x="4" y="54"/>
                </a:lnTo>
                <a:lnTo>
                  <a:pt x="1" y="72"/>
                </a:lnTo>
                <a:lnTo>
                  <a:pt x="0" y="90"/>
                </a:lnTo>
                <a:lnTo>
                  <a:pt x="1" y="108"/>
                </a:lnTo>
                <a:lnTo>
                  <a:pt x="4" y="125"/>
                </a:lnTo>
                <a:lnTo>
                  <a:pt x="10" y="140"/>
                </a:lnTo>
                <a:lnTo>
                  <a:pt x="16" y="153"/>
                </a:lnTo>
                <a:lnTo>
                  <a:pt x="24" y="165"/>
                </a:lnTo>
                <a:lnTo>
                  <a:pt x="32" y="173"/>
                </a:lnTo>
                <a:lnTo>
                  <a:pt x="42" y="178"/>
                </a:lnTo>
                <a:lnTo>
                  <a:pt x="52" y="180"/>
                </a:lnTo>
                <a:lnTo>
                  <a:pt x="62" y="178"/>
                </a:lnTo>
                <a:lnTo>
                  <a:pt x="72" y="173"/>
                </a:lnTo>
                <a:lnTo>
                  <a:pt x="80" y="165"/>
                </a:lnTo>
                <a:lnTo>
                  <a:pt x="88" y="153"/>
                </a:lnTo>
                <a:lnTo>
                  <a:pt x="94" y="140"/>
                </a:lnTo>
                <a:lnTo>
                  <a:pt x="99" y="125"/>
                </a:lnTo>
                <a:lnTo>
                  <a:pt x="102" y="108"/>
                </a:lnTo>
                <a:lnTo>
                  <a:pt x="103" y="90"/>
                </a:lnTo>
                <a:lnTo>
                  <a:pt x="102" y="72"/>
                </a:lnTo>
                <a:lnTo>
                  <a:pt x="99" y="54"/>
                </a:lnTo>
                <a:lnTo>
                  <a:pt x="94" y="39"/>
                </a:lnTo>
                <a:lnTo>
                  <a:pt x="88" y="26"/>
                </a:lnTo>
                <a:lnTo>
                  <a:pt x="80" y="15"/>
                </a:lnTo>
                <a:lnTo>
                  <a:pt x="72" y="7"/>
                </a:lnTo>
                <a:lnTo>
                  <a:pt x="62" y="2"/>
                </a:lnTo>
                <a:lnTo>
                  <a:pt x="52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8" name="Freeform 17"/>
          <p:cNvSpPr>
            <a:spLocks noChangeArrowheads="1"/>
          </p:cNvSpPr>
          <p:nvPr/>
        </p:nvSpPr>
        <p:spPr bwMode="auto">
          <a:xfrm>
            <a:off x="4953000" y="4611688"/>
            <a:ext cx="157163" cy="155575"/>
          </a:xfrm>
          <a:custGeom>
            <a:avLst/>
            <a:gdLst>
              <a:gd name="T0" fmla="*/ 221 w 299"/>
              <a:gd name="T1" fmla="*/ 0 h 294"/>
              <a:gd name="T2" fmla="*/ 77 w 299"/>
              <a:gd name="T3" fmla="*/ 31 h 294"/>
              <a:gd name="T4" fmla="*/ 61 w 299"/>
              <a:gd name="T5" fmla="*/ 34 h 294"/>
              <a:gd name="T6" fmla="*/ 46 w 299"/>
              <a:gd name="T7" fmla="*/ 40 h 294"/>
              <a:gd name="T8" fmla="*/ 33 w 299"/>
              <a:gd name="T9" fmla="*/ 50 h 294"/>
              <a:gd name="T10" fmla="*/ 22 w 299"/>
              <a:gd name="T11" fmla="*/ 63 h 294"/>
              <a:gd name="T12" fmla="*/ 13 w 299"/>
              <a:gd name="T13" fmla="*/ 79 h 294"/>
              <a:gd name="T14" fmla="*/ 6 w 299"/>
              <a:gd name="T15" fmla="*/ 97 h 294"/>
              <a:gd name="T16" fmla="*/ 2 w 299"/>
              <a:gd name="T17" fmla="*/ 117 h 294"/>
              <a:gd name="T18" fmla="*/ 0 w 299"/>
              <a:gd name="T19" fmla="*/ 139 h 294"/>
              <a:gd name="T20" fmla="*/ 1 w 299"/>
              <a:gd name="T21" fmla="*/ 154 h 294"/>
              <a:gd name="T22" fmla="*/ 3 w 299"/>
              <a:gd name="T23" fmla="*/ 168 h 294"/>
              <a:gd name="T24" fmla="*/ 6 w 299"/>
              <a:gd name="T25" fmla="*/ 181 h 294"/>
              <a:gd name="T26" fmla="*/ 11 w 299"/>
              <a:gd name="T27" fmla="*/ 194 h 294"/>
              <a:gd name="T28" fmla="*/ 17 w 299"/>
              <a:gd name="T29" fmla="*/ 205 h 294"/>
              <a:gd name="T30" fmla="*/ 24 w 299"/>
              <a:gd name="T31" fmla="*/ 216 h 294"/>
              <a:gd name="T32" fmla="*/ 31 w 299"/>
              <a:gd name="T33" fmla="*/ 225 h 294"/>
              <a:gd name="T34" fmla="*/ 40 w 299"/>
              <a:gd name="T35" fmla="*/ 233 h 294"/>
              <a:gd name="T36" fmla="*/ 40 w 299"/>
              <a:gd name="T37" fmla="*/ 233 h 294"/>
              <a:gd name="T38" fmla="*/ 61 w 299"/>
              <a:gd name="T39" fmla="*/ 274 h 294"/>
              <a:gd name="T40" fmla="*/ 64 w 299"/>
              <a:gd name="T41" fmla="*/ 258 h 294"/>
              <a:gd name="T42" fmla="*/ 92 w 299"/>
              <a:gd name="T43" fmla="*/ 294 h 294"/>
              <a:gd name="T44" fmla="*/ 90 w 299"/>
              <a:gd name="T45" fmla="*/ 263 h 294"/>
              <a:gd name="T46" fmla="*/ 117 w 299"/>
              <a:gd name="T47" fmla="*/ 292 h 294"/>
              <a:gd name="T48" fmla="*/ 114 w 299"/>
              <a:gd name="T49" fmla="*/ 247 h 294"/>
              <a:gd name="T50" fmla="*/ 139 w 299"/>
              <a:gd name="T51" fmla="*/ 269 h 294"/>
              <a:gd name="T52" fmla="*/ 130 w 299"/>
              <a:gd name="T53" fmla="*/ 234 h 294"/>
              <a:gd name="T54" fmla="*/ 150 w 299"/>
              <a:gd name="T55" fmla="*/ 230 h 294"/>
              <a:gd name="T56" fmla="*/ 152 w 299"/>
              <a:gd name="T57" fmla="*/ 230 h 294"/>
              <a:gd name="T58" fmla="*/ 152 w 299"/>
              <a:gd name="T59" fmla="*/ 229 h 294"/>
              <a:gd name="T60" fmla="*/ 221 w 299"/>
              <a:gd name="T61" fmla="*/ 215 h 294"/>
              <a:gd name="T62" fmla="*/ 236 w 299"/>
              <a:gd name="T63" fmla="*/ 212 h 294"/>
              <a:gd name="T64" fmla="*/ 252 w 299"/>
              <a:gd name="T65" fmla="*/ 206 h 294"/>
              <a:gd name="T66" fmla="*/ 265 w 299"/>
              <a:gd name="T67" fmla="*/ 196 h 294"/>
              <a:gd name="T68" fmla="*/ 276 w 299"/>
              <a:gd name="T69" fmla="*/ 183 h 294"/>
              <a:gd name="T70" fmla="*/ 286 w 299"/>
              <a:gd name="T71" fmla="*/ 167 h 294"/>
              <a:gd name="T72" fmla="*/ 293 w 299"/>
              <a:gd name="T73" fmla="*/ 149 h 294"/>
              <a:gd name="T74" fmla="*/ 297 w 299"/>
              <a:gd name="T75" fmla="*/ 129 h 294"/>
              <a:gd name="T76" fmla="*/ 299 w 299"/>
              <a:gd name="T77" fmla="*/ 107 h 294"/>
              <a:gd name="T78" fmla="*/ 297 w 299"/>
              <a:gd name="T79" fmla="*/ 86 h 294"/>
              <a:gd name="T80" fmla="*/ 293 w 299"/>
              <a:gd name="T81" fmla="*/ 66 h 294"/>
              <a:gd name="T82" fmla="*/ 286 w 299"/>
              <a:gd name="T83" fmla="*/ 48 h 294"/>
              <a:gd name="T84" fmla="*/ 276 w 299"/>
              <a:gd name="T85" fmla="*/ 31 h 294"/>
              <a:gd name="T86" fmla="*/ 265 w 299"/>
              <a:gd name="T87" fmla="*/ 18 h 294"/>
              <a:gd name="T88" fmla="*/ 252 w 299"/>
              <a:gd name="T89" fmla="*/ 8 h 294"/>
              <a:gd name="T90" fmla="*/ 236 w 299"/>
              <a:gd name="T91" fmla="*/ 2 h 294"/>
              <a:gd name="T92" fmla="*/ 221 w 299"/>
              <a:gd name="T93" fmla="*/ 0 h 2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99"/>
              <a:gd name="T142" fmla="*/ 0 h 294"/>
              <a:gd name="T143" fmla="*/ 299 w 299"/>
              <a:gd name="T144" fmla="*/ 294 h 2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99" h="294">
                <a:moveTo>
                  <a:pt x="221" y="0"/>
                </a:moveTo>
                <a:lnTo>
                  <a:pt x="77" y="31"/>
                </a:lnTo>
                <a:lnTo>
                  <a:pt x="61" y="34"/>
                </a:lnTo>
                <a:lnTo>
                  <a:pt x="46" y="40"/>
                </a:lnTo>
                <a:lnTo>
                  <a:pt x="33" y="50"/>
                </a:lnTo>
                <a:lnTo>
                  <a:pt x="22" y="63"/>
                </a:lnTo>
                <a:lnTo>
                  <a:pt x="13" y="79"/>
                </a:lnTo>
                <a:lnTo>
                  <a:pt x="6" y="97"/>
                </a:lnTo>
                <a:lnTo>
                  <a:pt x="2" y="117"/>
                </a:lnTo>
                <a:lnTo>
                  <a:pt x="0" y="139"/>
                </a:lnTo>
                <a:lnTo>
                  <a:pt x="1" y="154"/>
                </a:lnTo>
                <a:lnTo>
                  <a:pt x="3" y="168"/>
                </a:lnTo>
                <a:lnTo>
                  <a:pt x="6" y="181"/>
                </a:lnTo>
                <a:lnTo>
                  <a:pt x="11" y="194"/>
                </a:lnTo>
                <a:lnTo>
                  <a:pt x="17" y="205"/>
                </a:lnTo>
                <a:lnTo>
                  <a:pt x="24" y="216"/>
                </a:lnTo>
                <a:lnTo>
                  <a:pt x="31" y="225"/>
                </a:lnTo>
                <a:lnTo>
                  <a:pt x="40" y="233"/>
                </a:lnTo>
                <a:lnTo>
                  <a:pt x="61" y="274"/>
                </a:lnTo>
                <a:lnTo>
                  <a:pt x="64" y="258"/>
                </a:lnTo>
                <a:lnTo>
                  <a:pt x="92" y="294"/>
                </a:lnTo>
                <a:lnTo>
                  <a:pt x="90" y="263"/>
                </a:lnTo>
                <a:lnTo>
                  <a:pt x="117" y="292"/>
                </a:lnTo>
                <a:lnTo>
                  <a:pt x="114" y="247"/>
                </a:lnTo>
                <a:lnTo>
                  <a:pt x="139" y="269"/>
                </a:lnTo>
                <a:lnTo>
                  <a:pt x="130" y="234"/>
                </a:lnTo>
                <a:lnTo>
                  <a:pt x="150" y="230"/>
                </a:lnTo>
                <a:lnTo>
                  <a:pt x="152" y="230"/>
                </a:lnTo>
                <a:lnTo>
                  <a:pt x="152" y="229"/>
                </a:lnTo>
                <a:lnTo>
                  <a:pt x="221" y="215"/>
                </a:lnTo>
                <a:lnTo>
                  <a:pt x="236" y="212"/>
                </a:lnTo>
                <a:lnTo>
                  <a:pt x="252" y="206"/>
                </a:lnTo>
                <a:lnTo>
                  <a:pt x="265" y="196"/>
                </a:lnTo>
                <a:lnTo>
                  <a:pt x="276" y="183"/>
                </a:lnTo>
                <a:lnTo>
                  <a:pt x="286" y="167"/>
                </a:lnTo>
                <a:lnTo>
                  <a:pt x="293" y="149"/>
                </a:lnTo>
                <a:lnTo>
                  <a:pt x="297" y="129"/>
                </a:lnTo>
                <a:lnTo>
                  <a:pt x="299" y="107"/>
                </a:lnTo>
                <a:lnTo>
                  <a:pt x="297" y="86"/>
                </a:lnTo>
                <a:lnTo>
                  <a:pt x="293" y="66"/>
                </a:lnTo>
                <a:lnTo>
                  <a:pt x="286" y="48"/>
                </a:lnTo>
                <a:lnTo>
                  <a:pt x="276" y="31"/>
                </a:lnTo>
                <a:lnTo>
                  <a:pt x="265" y="18"/>
                </a:lnTo>
                <a:lnTo>
                  <a:pt x="252" y="8"/>
                </a:lnTo>
                <a:lnTo>
                  <a:pt x="236" y="2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79" name="Freeform 18"/>
          <p:cNvSpPr>
            <a:spLocks noChangeArrowheads="1"/>
          </p:cNvSpPr>
          <p:nvPr/>
        </p:nvSpPr>
        <p:spPr bwMode="auto">
          <a:xfrm>
            <a:off x="5257800" y="4752975"/>
            <a:ext cx="158750" cy="153988"/>
          </a:xfrm>
          <a:custGeom>
            <a:avLst/>
            <a:gdLst>
              <a:gd name="T0" fmla="*/ 222 w 300"/>
              <a:gd name="T1" fmla="*/ 0 h 291"/>
              <a:gd name="T2" fmla="*/ 77 w 300"/>
              <a:gd name="T3" fmla="*/ 31 h 291"/>
              <a:gd name="T4" fmla="*/ 62 w 300"/>
              <a:gd name="T5" fmla="*/ 33 h 291"/>
              <a:gd name="T6" fmla="*/ 47 w 300"/>
              <a:gd name="T7" fmla="*/ 40 h 291"/>
              <a:gd name="T8" fmla="*/ 34 w 300"/>
              <a:gd name="T9" fmla="*/ 50 h 291"/>
              <a:gd name="T10" fmla="*/ 23 w 300"/>
              <a:gd name="T11" fmla="*/ 63 h 291"/>
              <a:gd name="T12" fmla="*/ 13 w 300"/>
              <a:gd name="T13" fmla="*/ 78 h 291"/>
              <a:gd name="T14" fmla="*/ 6 w 300"/>
              <a:gd name="T15" fmla="*/ 96 h 291"/>
              <a:gd name="T16" fmla="*/ 2 w 300"/>
              <a:gd name="T17" fmla="*/ 116 h 291"/>
              <a:gd name="T18" fmla="*/ 0 w 300"/>
              <a:gd name="T19" fmla="*/ 138 h 291"/>
              <a:gd name="T20" fmla="*/ 1 w 300"/>
              <a:gd name="T21" fmla="*/ 152 h 291"/>
              <a:gd name="T22" fmla="*/ 3 w 300"/>
              <a:gd name="T23" fmla="*/ 166 h 291"/>
              <a:gd name="T24" fmla="*/ 6 w 300"/>
              <a:gd name="T25" fmla="*/ 179 h 291"/>
              <a:gd name="T26" fmla="*/ 11 w 300"/>
              <a:gd name="T27" fmla="*/ 191 h 291"/>
              <a:gd name="T28" fmla="*/ 17 w 300"/>
              <a:gd name="T29" fmla="*/ 203 h 291"/>
              <a:gd name="T30" fmla="*/ 23 w 300"/>
              <a:gd name="T31" fmla="*/ 213 h 291"/>
              <a:gd name="T32" fmla="*/ 31 w 300"/>
              <a:gd name="T33" fmla="*/ 223 h 291"/>
              <a:gd name="T34" fmla="*/ 39 w 300"/>
              <a:gd name="T35" fmla="*/ 230 h 291"/>
              <a:gd name="T36" fmla="*/ 39 w 300"/>
              <a:gd name="T37" fmla="*/ 230 h 291"/>
              <a:gd name="T38" fmla="*/ 60 w 300"/>
              <a:gd name="T39" fmla="*/ 271 h 291"/>
              <a:gd name="T40" fmla="*/ 63 w 300"/>
              <a:gd name="T41" fmla="*/ 255 h 291"/>
              <a:gd name="T42" fmla="*/ 91 w 300"/>
              <a:gd name="T43" fmla="*/ 291 h 291"/>
              <a:gd name="T44" fmla="*/ 89 w 300"/>
              <a:gd name="T45" fmla="*/ 260 h 291"/>
              <a:gd name="T46" fmla="*/ 116 w 300"/>
              <a:gd name="T47" fmla="*/ 290 h 291"/>
              <a:gd name="T48" fmla="*/ 113 w 300"/>
              <a:gd name="T49" fmla="*/ 244 h 291"/>
              <a:gd name="T50" fmla="*/ 138 w 300"/>
              <a:gd name="T51" fmla="*/ 266 h 291"/>
              <a:gd name="T52" fmla="*/ 130 w 300"/>
              <a:gd name="T53" fmla="*/ 233 h 291"/>
              <a:gd name="T54" fmla="*/ 222 w 300"/>
              <a:gd name="T55" fmla="*/ 213 h 291"/>
              <a:gd name="T56" fmla="*/ 237 w 300"/>
              <a:gd name="T57" fmla="*/ 211 h 291"/>
              <a:gd name="T58" fmla="*/ 252 w 300"/>
              <a:gd name="T59" fmla="*/ 205 h 291"/>
              <a:gd name="T60" fmla="*/ 266 w 300"/>
              <a:gd name="T61" fmla="*/ 195 h 291"/>
              <a:gd name="T62" fmla="*/ 277 w 300"/>
              <a:gd name="T63" fmla="*/ 182 h 291"/>
              <a:gd name="T64" fmla="*/ 287 w 300"/>
              <a:gd name="T65" fmla="*/ 166 h 291"/>
              <a:gd name="T66" fmla="*/ 294 w 300"/>
              <a:gd name="T67" fmla="*/ 148 h 291"/>
              <a:gd name="T68" fmla="*/ 298 w 300"/>
              <a:gd name="T69" fmla="*/ 128 h 291"/>
              <a:gd name="T70" fmla="*/ 300 w 300"/>
              <a:gd name="T71" fmla="*/ 107 h 291"/>
              <a:gd name="T72" fmla="*/ 298 w 300"/>
              <a:gd name="T73" fmla="*/ 86 h 291"/>
              <a:gd name="T74" fmla="*/ 294 w 300"/>
              <a:gd name="T75" fmla="*/ 66 h 291"/>
              <a:gd name="T76" fmla="*/ 287 w 300"/>
              <a:gd name="T77" fmla="*/ 48 h 291"/>
              <a:gd name="T78" fmla="*/ 277 w 300"/>
              <a:gd name="T79" fmla="*/ 31 h 291"/>
              <a:gd name="T80" fmla="*/ 266 w 300"/>
              <a:gd name="T81" fmla="*/ 18 h 291"/>
              <a:gd name="T82" fmla="*/ 252 w 300"/>
              <a:gd name="T83" fmla="*/ 8 h 291"/>
              <a:gd name="T84" fmla="*/ 237 w 300"/>
              <a:gd name="T85" fmla="*/ 2 h 291"/>
              <a:gd name="T86" fmla="*/ 222 w 300"/>
              <a:gd name="T87" fmla="*/ 0 h 29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00"/>
              <a:gd name="T133" fmla="*/ 0 h 291"/>
              <a:gd name="T134" fmla="*/ 300 w 300"/>
              <a:gd name="T135" fmla="*/ 291 h 29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00" h="291">
                <a:moveTo>
                  <a:pt x="222" y="0"/>
                </a:moveTo>
                <a:lnTo>
                  <a:pt x="77" y="31"/>
                </a:lnTo>
                <a:lnTo>
                  <a:pt x="62" y="33"/>
                </a:lnTo>
                <a:lnTo>
                  <a:pt x="47" y="40"/>
                </a:lnTo>
                <a:lnTo>
                  <a:pt x="34" y="50"/>
                </a:lnTo>
                <a:lnTo>
                  <a:pt x="23" y="63"/>
                </a:lnTo>
                <a:lnTo>
                  <a:pt x="13" y="78"/>
                </a:lnTo>
                <a:lnTo>
                  <a:pt x="6" y="96"/>
                </a:lnTo>
                <a:lnTo>
                  <a:pt x="2" y="116"/>
                </a:lnTo>
                <a:lnTo>
                  <a:pt x="0" y="138"/>
                </a:lnTo>
                <a:lnTo>
                  <a:pt x="1" y="152"/>
                </a:lnTo>
                <a:lnTo>
                  <a:pt x="3" y="166"/>
                </a:lnTo>
                <a:lnTo>
                  <a:pt x="6" y="179"/>
                </a:lnTo>
                <a:lnTo>
                  <a:pt x="11" y="191"/>
                </a:lnTo>
                <a:lnTo>
                  <a:pt x="17" y="203"/>
                </a:lnTo>
                <a:lnTo>
                  <a:pt x="23" y="213"/>
                </a:lnTo>
                <a:lnTo>
                  <a:pt x="31" y="223"/>
                </a:lnTo>
                <a:lnTo>
                  <a:pt x="39" y="230"/>
                </a:lnTo>
                <a:lnTo>
                  <a:pt x="60" y="271"/>
                </a:lnTo>
                <a:lnTo>
                  <a:pt x="63" y="255"/>
                </a:lnTo>
                <a:lnTo>
                  <a:pt x="91" y="291"/>
                </a:lnTo>
                <a:lnTo>
                  <a:pt x="89" y="260"/>
                </a:lnTo>
                <a:lnTo>
                  <a:pt x="116" y="290"/>
                </a:lnTo>
                <a:lnTo>
                  <a:pt x="113" y="244"/>
                </a:lnTo>
                <a:lnTo>
                  <a:pt x="138" y="266"/>
                </a:lnTo>
                <a:lnTo>
                  <a:pt x="130" y="233"/>
                </a:lnTo>
                <a:lnTo>
                  <a:pt x="222" y="213"/>
                </a:lnTo>
                <a:lnTo>
                  <a:pt x="237" y="211"/>
                </a:lnTo>
                <a:lnTo>
                  <a:pt x="252" y="205"/>
                </a:lnTo>
                <a:lnTo>
                  <a:pt x="266" y="195"/>
                </a:lnTo>
                <a:lnTo>
                  <a:pt x="277" y="182"/>
                </a:lnTo>
                <a:lnTo>
                  <a:pt x="287" y="166"/>
                </a:lnTo>
                <a:lnTo>
                  <a:pt x="294" y="148"/>
                </a:lnTo>
                <a:lnTo>
                  <a:pt x="298" y="128"/>
                </a:lnTo>
                <a:lnTo>
                  <a:pt x="300" y="107"/>
                </a:lnTo>
                <a:lnTo>
                  <a:pt x="298" y="86"/>
                </a:lnTo>
                <a:lnTo>
                  <a:pt x="294" y="66"/>
                </a:lnTo>
                <a:lnTo>
                  <a:pt x="287" y="48"/>
                </a:lnTo>
                <a:lnTo>
                  <a:pt x="277" y="31"/>
                </a:lnTo>
                <a:lnTo>
                  <a:pt x="266" y="18"/>
                </a:lnTo>
                <a:lnTo>
                  <a:pt x="252" y="8"/>
                </a:lnTo>
                <a:lnTo>
                  <a:pt x="237" y="2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0" name="Freeform 19"/>
          <p:cNvSpPr>
            <a:spLocks noChangeArrowheads="1"/>
          </p:cNvSpPr>
          <p:nvPr/>
        </p:nvSpPr>
        <p:spPr bwMode="auto">
          <a:xfrm>
            <a:off x="4953000" y="4899025"/>
            <a:ext cx="157163" cy="155575"/>
          </a:xfrm>
          <a:custGeom>
            <a:avLst/>
            <a:gdLst>
              <a:gd name="T0" fmla="*/ 220 w 297"/>
              <a:gd name="T1" fmla="*/ 0 h 294"/>
              <a:gd name="T2" fmla="*/ 77 w 297"/>
              <a:gd name="T3" fmla="*/ 22 h 294"/>
              <a:gd name="T4" fmla="*/ 62 w 297"/>
              <a:gd name="T5" fmla="*/ 23 h 294"/>
              <a:gd name="T6" fmla="*/ 47 w 297"/>
              <a:gd name="T7" fmla="*/ 28 h 294"/>
              <a:gd name="T8" fmla="*/ 34 w 297"/>
              <a:gd name="T9" fmla="*/ 38 h 294"/>
              <a:gd name="T10" fmla="*/ 23 w 297"/>
              <a:gd name="T11" fmla="*/ 50 h 294"/>
              <a:gd name="T12" fmla="*/ 14 w 297"/>
              <a:gd name="T13" fmla="*/ 65 h 294"/>
              <a:gd name="T14" fmla="*/ 7 w 297"/>
              <a:gd name="T15" fmla="*/ 83 h 294"/>
              <a:gd name="T16" fmla="*/ 2 w 297"/>
              <a:gd name="T17" fmla="*/ 103 h 294"/>
              <a:gd name="T18" fmla="*/ 0 w 297"/>
              <a:gd name="T19" fmla="*/ 124 h 294"/>
              <a:gd name="T20" fmla="*/ 1 w 297"/>
              <a:gd name="T21" fmla="*/ 142 h 294"/>
              <a:gd name="T22" fmla="*/ 5 w 297"/>
              <a:gd name="T23" fmla="*/ 159 h 294"/>
              <a:gd name="T24" fmla="*/ 9 w 297"/>
              <a:gd name="T25" fmla="*/ 174 h 294"/>
              <a:gd name="T26" fmla="*/ 15 w 297"/>
              <a:gd name="T27" fmla="*/ 189 h 294"/>
              <a:gd name="T28" fmla="*/ 23 w 297"/>
              <a:gd name="T29" fmla="*/ 202 h 294"/>
              <a:gd name="T30" fmla="*/ 31 w 297"/>
              <a:gd name="T31" fmla="*/ 213 h 294"/>
              <a:gd name="T32" fmla="*/ 41 w 297"/>
              <a:gd name="T33" fmla="*/ 224 h 294"/>
              <a:gd name="T34" fmla="*/ 52 w 297"/>
              <a:gd name="T35" fmla="*/ 231 h 294"/>
              <a:gd name="T36" fmla="*/ 49 w 297"/>
              <a:gd name="T37" fmla="*/ 233 h 294"/>
              <a:gd name="T38" fmla="*/ 70 w 297"/>
              <a:gd name="T39" fmla="*/ 274 h 294"/>
              <a:gd name="T40" fmla="*/ 74 w 297"/>
              <a:gd name="T41" fmla="*/ 257 h 294"/>
              <a:gd name="T42" fmla="*/ 102 w 297"/>
              <a:gd name="T43" fmla="*/ 294 h 294"/>
              <a:gd name="T44" fmla="*/ 100 w 297"/>
              <a:gd name="T45" fmla="*/ 262 h 294"/>
              <a:gd name="T46" fmla="*/ 127 w 297"/>
              <a:gd name="T47" fmla="*/ 292 h 294"/>
              <a:gd name="T48" fmla="*/ 124 w 297"/>
              <a:gd name="T49" fmla="*/ 246 h 294"/>
              <a:gd name="T50" fmla="*/ 149 w 297"/>
              <a:gd name="T51" fmla="*/ 269 h 294"/>
              <a:gd name="T52" fmla="*/ 139 w 297"/>
              <a:gd name="T53" fmla="*/ 229 h 294"/>
              <a:gd name="T54" fmla="*/ 154 w 297"/>
              <a:gd name="T55" fmla="*/ 227 h 294"/>
              <a:gd name="T56" fmla="*/ 162 w 297"/>
              <a:gd name="T57" fmla="*/ 230 h 294"/>
              <a:gd name="T58" fmla="*/ 160 w 297"/>
              <a:gd name="T59" fmla="*/ 226 h 294"/>
              <a:gd name="T60" fmla="*/ 220 w 297"/>
              <a:gd name="T61" fmla="*/ 216 h 294"/>
              <a:gd name="T62" fmla="*/ 235 w 297"/>
              <a:gd name="T63" fmla="*/ 215 h 294"/>
              <a:gd name="T64" fmla="*/ 250 w 297"/>
              <a:gd name="T65" fmla="*/ 210 h 294"/>
              <a:gd name="T66" fmla="*/ 263 w 297"/>
              <a:gd name="T67" fmla="*/ 201 h 294"/>
              <a:gd name="T68" fmla="*/ 275 w 297"/>
              <a:gd name="T69" fmla="*/ 188 h 294"/>
              <a:gd name="T70" fmla="*/ 284 w 297"/>
              <a:gd name="T71" fmla="*/ 173 h 294"/>
              <a:gd name="T72" fmla="*/ 291 w 297"/>
              <a:gd name="T73" fmla="*/ 155 h 294"/>
              <a:gd name="T74" fmla="*/ 295 w 297"/>
              <a:gd name="T75" fmla="*/ 135 h 294"/>
              <a:gd name="T76" fmla="*/ 297 w 297"/>
              <a:gd name="T77" fmla="*/ 113 h 294"/>
              <a:gd name="T78" fmla="*/ 295 w 297"/>
              <a:gd name="T79" fmla="*/ 91 h 294"/>
              <a:gd name="T80" fmla="*/ 291 w 297"/>
              <a:gd name="T81" fmla="*/ 71 h 294"/>
              <a:gd name="T82" fmla="*/ 284 w 297"/>
              <a:gd name="T83" fmla="*/ 52 h 294"/>
              <a:gd name="T84" fmla="*/ 275 w 297"/>
              <a:gd name="T85" fmla="*/ 35 h 294"/>
              <a:gd name="T86" fmla="*/ 263 w 297"/>
              <a:gd name="T87" fmla="*/ 21 h 294"/>
              <a:gd name="T88" fmla="*/ 250 w 297"/>
              <a:gd name="T89" fmla="*/ 10 h 294"/>
              <a:gd name="T90" fmla="*/ 235 w 297"/>
              <a:gd name="T91" fmla="*/ 3 h 294"/>
              <a:gd name="T92" fmla="*/ 220 w 297"/>
              <a:gd name="T93" fmla="*/ 0 h 2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97"/>
              <a:gd name="T142" fmla="*/ 0 h 294"/>
              <a:gd name="T143" fmla="*/ 297 w 297"/>
              <a:gd name="T144" fmla="*/ 294 h 2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97" h="294">
                <a:moveTo>
                  <a:pt x="220" y="0"/>
                </a:moveTo>
                <a:lnTo>
                  <a:pt x="77" y="22"/>
                </a:lnTo>
                <a:lnTo>
                  <a:pt x="62" y="23"/>
                </a:lnTo>
                <a:lnTo>
                  <a:pt x="47" y="28"/>
                </a:lnTo>
                <a:lnTo>
                  <a:pt x="34" y="38"/>
                </a:lnTo>
                <a:lnTo>
                  <a:pt x="23" y="50"/>
                </a:lnTo>
                <a:lnTo>
                  <a:pt x="14" y="65"/>
                </a:lnTo>
                <a:lnTo>
                  <a:pt x="7" y="83"/>
                </a:lnTo>
                <a:lnTo>
                  <a:pt x="2" y="103"/>
                </a:lnTo>
                <a:lnTo>
                  <a:pt x="0" y="124"/>
                </a:lnTo>
                <a:lnTo>
                  <a:pt x="1" y="142"/>
                </a:lnTo>
                <a:lnTo>
                  <a:pt x="5" y="159"/>
                </a:lnTo>
                <a:lnTo>
                  <a:pt x="9" y="174"/>
                </a:lnTo>
                <a:lnTo>
                  <a:pt x="15" y="189"/>
                </a:lnTo>
                <a:lnTo>
                  <a:pt x="23" y="202"/>
                </a:lnTo>
                <a:lnTo>
                  <a:pt x="31" y="213"/>
                </a:lnTo>
                <a:lnTo>
                  <a:pt x="41" y="224"/>
                </a:lnTo>
                <a:lnTo>
                  <a:pt x="52" y="231"/>
                </a:lnTo>
                <a:lnTo>
                  <a:pt x="49" y="233"/>
                </a:lnTo>
                <a:lnTo>
                  <a:pt x="70" y="274"/>
                </a:lnTo>
                <a:lnTo>
                  <a:pt x="74" y="257"/>
                </a:lnTo>
                <a:lnTo>
                  <a:pt x="102" y="294"/>
                </a:lnTo>
                <a:lnTo>
                  <a:pt x="100" y="262"/>
                </a:lnTo>
                <a:lnTo>
                  <a:pt x="127" y="292"/>
                </a:lnTo>
                <a:lnTo>
                  <a:pt x="124" y="246"/>
                </a:lnTo>
                <a:lnTo>
                  <a:pt x="149" y="269"/>
                </a:lnTo>
                <a:lnTo>
                  <a:pt x="139" y="229"/>
                </a:lnTo>
                <a:lnTo>
                  <a:pt x="154" y="227"/>
                </a:lnTo>
                <a:lnTo>
                  <a:pt x="162" y="230"/>
                </a:lnTo>
                <a:lnTo>
                  <a:pt x="160" y="226"/>
                </a:lnTo>
                <a:lnTo>
                  <a:pt x="220" y="216"/>
                </a:lnTo>
                <a:lnTo>
                  <a:pt x="235" y="215"/>
                </a:lnTo>
                <a:lnTo>
                  <a:pt x="250" y="210"/>
                </a:lnTo>
                <a:lnTo>
                  <a:pt x="263" y="201"/>
                </a:lnTo>
                <a:lnTo>
                  <a:pt x="275" y="188"/>
                </a:lnTo>
                <a:lnTo>
                  <a:pt x="284" y="173"/>
                </a:lnTo>
                <a:lnTo>
                  <a:pt x="291" y="155"/>
                </a:lnTo>
                <a:lnTo>
                  <a:pt x="295" y="135"/>
                </a:lnTo>
                <a:lnTo>
                  <a:pt x="297" y="113"/>
                </a:lnTo>
                <a:lnTo>
                  <a:pt x="295" y="91"/>
                </a:lnTo>
                <a:lnTo>
                  <a:pt x="291" y="71"/>
                </a:lnTo>
                <a:lnTo>
                  <a:pt x="284" y="52"/>
                </a:lnTo>
                <a:lnTo>
                  <a:pt x="275" y="35"/>
                </a:lnTo>
                <a:lnTo>
                  <a:pt x="263" y="21"/>
                </a:lnTo>
                <a:lnTo>
                  <a:pt x="250" y="10"/>
                </a:lnTo>
                <a:lnTo>
                  <a:pt x="235" y="3"/>
                </a:lnTo>
                <a:lnTo>
                  <a:pt x="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1" name="Freeform 20"/>
          <p:cNvSpPr>
            <a:spLocks noChangeArrowheads="1"/>
          </p:cNvSpPr>
          <p:nvPr/>
        </p:nvSpPr>
        <p:spPr bwMode="auto">
          <a:xfrm>
            <a:off x="5029200" y="4619625"/>
            <a:ext cx="53975" cy="95250"/>
          </a:xfrm>
          <a:custGeom>
            <a:avLst/>
            <a:gdLst>
              <a:gd name="T0" fmla="*/ 51 w 102"/>
              <a:gd name="T1" fmla="*/ 0 h 180"/>
              <a:gd name="T2" fmla="*/ 61 w 102"/>
              <a:gd name="T3" fmla="*/ 2 h 180"/>
              <a:gd name="T4" fmla="*/ 71 w 102"/>
              <a:gd name="T5" fmla="*/ 7 h 180"/>
              <a:gd name="T6" fmla="*/ 79 w 102"/>
              <a:gd name="T7" fmla="*/ 15 h 180"/>
              <a:gd name="T8" fmla="*/ 88 w 102"/>
              <a:gd name="T9" fmla="*/ 27 h 180"/>
              <a:gd name="T10" fmla="*/ 94 w 102"/>
              <a:gd name="T11" fmla="*/ 40 h 180"/>
              <a:gd name="T12" fmla="*/ 98 w 102"/>
              <a:gd name="T13" fmla="*/ 55 h 180"/>
              <a:gd name="T14" fmla="*/ 101 w 102"/>
              <a:gd name="T15" fmla="*/ 72 h 180"/>
              <a:gd name="T16" fmla="*/ 102 w 102"/>
              <a:gd name="T17" fmla="*/ 90 h 180"/>
              <a:gd name="T18" fmla="*/ 101 w 102"/>
              <a:gd name="T19" fmla="*/ 108 h 180"/>
              <a:gd name="T20" fmla="*/ 98 w 102"/>
              <a:gd name="T21" fmla="*/ 126 h 180"/>
              <a:gd name="T22" fmla="*/ 94 w 102"/>
              <a:gd name="T23" fmla="*/ 141 h 180"/>
              <a:gd name="T24" fmla="*/ 88 w 102"/>
              <a:gd name="T25" fmla="*/ 154 h 180"/>
              <a:gd name="T26" fmla="*/ 79 w 102"/>
              <a:gd name="T27" fmla="*/ 165 h 180"/>
              <a:gd name="T28" fmla="*/ 71 w 102"/>
              <a:gd name="T29" fmla="*/ 173 h 180"/>
              <a:gd name="T30" fmla="*/ 61 w 102"/>
              <a:gd name="T31" fmla="*/ 178 h 180"/>
              <a:gd name="T32" fmla="*/ 51 w 102"/>
              <a:gd name="T33" fmla="*/ 180 h 180"/>
              <a:gd name="T34" fmla="*/ 41 w 102"/>
              <a:gd name="T35" fmla="*/ 178 h 180"/>
              <a:gd name="T36" fmla="*/ 31 w 102"/>
              <a:gd name="T37" fmla="*/ 173 h 180"/>
              <a:gd name="T38" fmla="*/ 23 w 102"/>
              <a:gd name="T39" fmla="*/ 165 h 180"/>
              <a:gd name="T40" fmla="*/ 15 w 102"/>
              <a:gd name="T41" fmla="*/ 154 h 180"/>
              <a:gd name="T42" fmla="*/ 9 w 102"/>
              <a:gd name="T43" fmla="*/ 141 h 180"/>
              <a:gd name="T44" fmla="*/ 4 w 102"/>
              <a:gd name="T45" fmla="*/ 126 h 180"/>
              <a:gd name="T46" fmla="*/ 1 w 102"/>
              <a:gd name="T47" fmla="*/ 108 h 180"/>
              <a:gd name="T48" fmla="*/ 0 w 102"/>
              <a:gd name="T49" fmla="*/ 90 h 180"/>
              <a:gd name="T50" fmla="*/ 1 w 102"/>
              <a:gd name="T51" fmla="*/ 72 h 180"/>
              <a:gd name="T52" fmla="*/ 4 w 102"/>
              <a:gd name="T53" fmla="*/ 55 h 180"/>
              <a:gd name="T54" fmla="*/ 9 w 102"/>
              <a:gd name="T55" fmla="*/ 40 h 180"/>
              <a:gd name="T56" fmla="*/ 15 w 102"/>
              <a:gd name="T57" fmla="*/ 27 h 180"/>
              <a:gd name="T58" fmla="*/ 23 w 102"/>
              <a:gd name="T59" fmla="*/ 15 h 180"/>
              <a:gd name="T60" fmla="*/ 31 w 102"/>
              <a:gd name="T61" fmla="*/ 7 h 180"/>
              <a:gd name="T62" fmla="*/ 41 w 102"/>
              <a:gd name="T63" fmla="*/ 2 h 180"/>
              <a:gd name="T64" fmla="*/ 51 w 102"/>
              <a:gd name="T65" fmla="*/ 0 h 1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2"/>
              <a:gd name="T100" fmla="*/ 0 h 180"/>
              <a:gd name="T101" fmla="*/ 102 w 102"/>
              <a:gd name="T102" fmla="*/ 180 h 1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2" h="180">
                <a:moveTo>
                  <a:pt x="51" y="0"/>
                </a:moveTo>
                <a:lnTo>
                  <a:pt x="61" y="2"/>
                </a:lnTo>
                <a:lnTo>
                  <a:pt x="71" y="7"/>
                </a:lnTo>
                <a:lnTo>
                  <a:pt x="79" y="15"/>
                </a:lnTo>
                <a:lnTo>
                  <a:pt x="88" y="27"/>
                </a:lnTo>
                <a:lnTo>
                  <a:pt x="94" y="40"/>
                </a:lnTo>
                <a:lnTo>
                  <a:pt x="98" y="55"/>
                </a:lnTo>
                <a:lnTo>
                  <a:pt x="101" y="72"/>
                </a:lnTo>
                <a:lnTo>
                  <a:pt x="102" y="90"/>
                </a:lnTo>
                <a:lnTo>
                  <a:pt x="101" y="108"/>
                </a:lnTo>
                <a:lnTo>
                  <a:pt x="98" y="126"/>
                </a:lnTo>
                <a:lnTo>
                  <a:pt x="94" y="141"/>
                </a:lnTo>
                <a:lnTo>
                  <a:pt x="88" y="154"/>
                </a:lnTo>
                <a:lnTo>
                  <a:pt x="79" y="165"/>
                </a:lnTo>
                <a:lnTo>
                  <a:pt x="71" y="173"/>
                </a:lnTo>
                <a:lnTo>
                  <a:pt x="61" y="178"/>
                </a:lnTo>
                <a:lnTo>
                  <a:pt x="51" y="180"/>
                </a:lnTo>
                <a:lnTo>
                  <a:pt x="41" y="178"/>
                </a:lnTo>
                <a:lnTo>
                  <a:pt x="31" y="173"/>
                </a:lnTo>
                <a:lnTo>
                  <a:pt x="23" y="165"/>
                </a:lnTo>
                <a:lnTo>
                  <a:pt x="15" y="154"/>
                </a:lnTo>
                <a:lnTo>
                  <a:pt x="9" y="141"/>
                </a:lnTo>
                <a:lnTo>
                  <a:pt x="4" y="126"/>
                </a:lnTo>
                <a:lnTo>
                  <a:pt x="1" y="108"/>
                </a:lnTo>
                <a:lnTo>
                  <a:pt x="0" y="90"/>
                </a:lnTo>
                <a:lnTo>
                  <a:pt x="1" y="72"/>
                </a:lnTo>
                <a:lnTo>
                  <a:pt x="4" y="55"/>
                </a:lnTo>
                <a:lnTo>
                  <a:pt x="9" y="40"/>
                </a:lnTo>
                <a:lnTo>
                  <a:pt x="15" y="27"/>
                </a:lnTo>
                <a:lnTo>
                  <a:pt x="23" y="15"/>
                </a:lnTo>
                <a:lnTo>
                  <a:pt x="31" y="7"/>
                </a:lnTo>
                <a:lnTo>
                  <a:pt x="41" y="2"/>
                </a:lnTo>
                <a:lnTo>
                  <a:pt x="51" y="0"/>
                </a:lnTo>
                <a:close/>
              </a:path>
            </a:pathLst>
          </a:custGeom>
          <a:solidFill>
            <a:srgbClr val="A0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2" name="Freeform 21"/>
          <p:cNvSpPr>
            <a:spLocks noChangeArrowheads="1"/>
          </p:cNvSpPr>
          <p:nvPr/>
        </p:nvSpPr>
        <p:spPr bwMode="auto">
          <a:xfrm>
            <a:off x="5029200" y="4764088"/>
            <a:ext cx="55563" cy="95250"/>
          </a:xfrm>
          <a:custGeom>
            <a:avLst/>
            <a:gdLst>
              <a:gd name="T0" fmla="*/ 52 w 103"/>
              <a:gd name="T1" fmla="*/ 0 h 178"/>
              <a:gd name="T2" fmla="*/ 62 w 103"/>
              <a:gd name="T3" fmla="*/ 2 h 178"/>
              <a:gd name="T4" fmla="*/ 72 w 103"/>
              <a:gd name="T5" fmla="*/ 7 h 178"/>
              <a:gd name="T6" fmla="*/ 80 w 103"/>
              <a:gd name="T7" fmla="*/ 15 h 178"/>
              <a:gd name="T8" fmla="*/ 88 w 103"/>
              <a:gd name="T9" fmla="*/ 27 h 178"/>
              <a:gd name="T10" fmla="*/ 94 w 103"/>
              <a:gd name="T11" fmla="*/ 40 h 178"/>
              <a:gd name="T12" fmla="*/ 99 w 103"/>
              <a:gd name="T13" fmla="*/ 55 h 178"/>
              <a:gd name="T14" fmla="*/ 102 w 103"/>
              <a:gd name="T15" fmla="*/ 71 h 178"/>
              <a:gd name="T16" fmla="*/ 103 w 103"/>
              <a:gd name="T17" fmla="*/ 89 h 178"/>
              <a:gd name="T18" fmla="*/ 102 w 103"/>
              <a:gd name="T19" fmla="*/ 107 h 178"/>
              <a:gd name="T20" fmla="*/ 99 w 103"/>
              <a:gd name="T21" fmla="*/ 124 h 178"/>
              <a:gd name="T22" fmla="*/ 94 w 103"/>
              <a:gd name="T23" fmla="*/ 139 h 178"/>
              <a:gd name="T24" fmla="*/ 88 w 103"/>
              <a:gd name="T25" fmla="*/ 152 h 178"/>
              <a:gd name="T26" fmla="*/ 80 w 103"/>
              <a:gd name="T27" fmla="*/ 163 h 178"/>
              <a:gd name="T28" fmla="*/ 72 w 103"/>
              <a:gd name="T29" fmla="*/ 171 h 178"/>
              <a:gd name="T30" fmla="*/ 62 w 103"/>
              <a:gd name="T31" fmla="*/ 176 h 178"/>
              <a:gd name="T32" fmla="*/ 52 w 103"/>
              <a:gd name="T33" fmla="*/ 178 h 178"/>
              <a:gd name="T34" fmla="*/ 42 w 103"/>
              <a:gd name="T35" fmla="*/ 176 h 178"/>
              <a:gd name="T36" fmla="*/ 32 w 103"/>
              <a:gd name="T37" fmla="*/ 171 h 178"/>
              <a:gd name="T38" fmla="*/ 24 w 103"/>
              <a:gd name="T39" fmla="*/ 163 h 178"/>
              <a:gd name="T40" fmla="*/ 16 w 103"/>
              <a:gd name="T41" fmla="*/ 152 h 178"/>
              <a:gd name="T42" fmla="*/ 9 w 103"/>
              <a:gd name="T43" fmla="*/ 139 h 178"/>
              <a:gd name="T44" fmla="*/ 4 w 103"/>
              <a:gd name="T45" fmla="*/ 124 h 178"/>
              <a:gd name="T46" fmla="*/ 1 w 103"/>
              <a:gd name="T47" fmla="*/ 107 h 178"/>
              <a:gd name="T48" fmla="*/ 0 w 103"/>
              <a:gd name="T49" fmla="*/ 89 h 178"/>
              <a:gd name="T50" fmla="*/ 1 w 103"/>
              <a:gd name="T51" fmla="*/ 71 h 178"/>
              <a:gd name="T52" fmla="*/ 4 w 103"/>
              <a:gd name="T53" fmla="*/ 55 h 178"/>
              <a:gd name="T54" fmla="*/ 9 w 103"/>
              <a:gd name="T55" fmla="*/ 40 h 178"/>
              <a:gd name="T56" fmla="*/ 16 w 103"/>
              <a:gd name="T57" fmla="*/ 27 h 178"/>
              <a:gd name="T58" fmla="*/ 24 w 103"/>
              <a:gd name="T59" fmla="*/ 15 h 178"/>
              <a:gd name="T60" fmla="*/ 32 w 103"/>
              <a:gd name="T61" fmla="*/ 7 h 178"/>
              <a:gd name="T62" fmla="*/ 42 w 103"/>
              <a:gd name="T63" fmla="*/ 2 h 178"/>
              <a:gd name="T64" fmla="*/ 52 w 103"/>
              <a:gd name="T65" fmla="*/ 0 h 1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3"/>
              <a:gd name="T100" fmla="*/ 0 h 178"/>
              <a:gd name="T101" fmla="*/ 103 w 103"/>
              <a:gd name="T102" fmla="*/ 178 h 17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3" h="178">
                <a:moveTo>
                  <a:pt x="52" y="0"/>
                </a:moveTo>
                <a:lnTo>
                  <a:pt x="62" y="2"/>
                </a:lnTo>
                <a:lnTo>
                  <a:pt x="72" y="7"/>
                </a:lnTo>
                <a:lnTo>
                  <a:pt x="80" y="15"/>
                </a:lnTo>
                <a:lnTo>
                  <a:pt x="88" y="27"/>
                </a:lnTo>
                <a:lnTo>
                  <a:pt x="94" y="40"/>
                </a:lnTo>
                <a:lnTo>
                  <a:pt x="99" y="55"/>
                </a:lnTo>
                <a:lnTo>
                  <a:pt x="102" y="71"/>
                </a:lnTo>
                <a:lnTo>
                  <a:pt x="103" y="89"/>
                </a:lnTo>
                <a:lnTo>
                  <a:pt x="102" y="107"/>
                </a:lnTo>
                <a:lnTo>
                  <a:pt x="99" y="124"/>
                </a:lnTo>
                <a:lnTo>
                  <a:pt x="94" y="139"/>
                </a:lnTo>
                <a:lnTo>
                  <a:pt x="88" y="152"/>
                </a:lnTo>
                <a:lnTo>
                  <a:pt x="80" y="163"/>
                </a:lnTo>
                <a:lnTo>
                  <a:pt x="72" y="171"/>
                </a:lnTo>
                <a:lnTo>
                  <a:pt x="62" y="176"/>
                </a:lnTo>
                <a:lnTo>
                  <a:pt x="52" y="178"/>
                </a:lnTo>
                <a:lnTo>
                  <a:pt x="42" y="176"/>
                </a:lnTo>
                <a:lnTo>
                  <a:pt x="32" y="171"/>
                </a:lnTo>
                <a:lnTo>
                  <a:pt x="24" y="163"/>
                </a:lnTo>
                <a:lnTo>
                  <a:pt x="16" y="152"/>
                </a:lnTo>
                <a:lnTo>
                  <a:pt x="9" y="139"/>
                </a:lnTo>
                <a:lnTo>
                  <a:pt x="4" y="124"/>
                </a:lnTo>
                <a:lnTo>
                  <a:pt x="1" y="107"/>
                </a:lnTo>
                <a:lnTo>
                  <a:pt x="0" y="89"/>
                </a:lnTo>
                <a:lnTo>
                  <a:pt x="1" y="71"/>
                </a:lnTo>
                <a:lnTo>
                  <a:pt x="4" y="55"/>
                </a:lnTo>
                <a:lnTo>
                  <a:pt x="9" y="40"/>
                </a:lnTo>
                <a:lnTo>
                  <a:pt x="16" y="27"/>
                </a:lnTo>
                <a:lnTo>
                  <a:pt x="24" y="15"/>
                </a:lnTo>
                <a:lnTo>
                  <a:pt x="32" y="7"/>
                </a:lnTo>
                <a:lnTo>
                  <a:pt x="42" y="2"/>
                </a:lnTo>
                <a:lnTo>
                  <a:pt x="52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3" name="Freeform 22"/>
          <p:cNvSpPr>
            <a:spLocks noChangeArrowheads="1"/>
          </p:cNvSpPr>
          <p:nvPr/>
        </p:nvSpPr>
        <p:spPr bwMode="auto">
          <a:xfrm>
            <a:off x="5461000" y="4910138"/>
            <a:ext cx="53975" cy="95250"/>
          </a:xfrm>
          <a:custGeom>
            <a:avLst/>
            <a:gdLst>
              <a:gd name="T0" fmla="*/ 51 w 101"/>
              <a:gd name="T1" fmla="*/ 0 h 179"/>
              <a:gd name="T2" fmla="*/ 61 w 101"/>
              <a:gd name="T3" fmla="*/ 2 h 179"/>
              <a:gd name="T4" fmla="*/ 71 w 101"/>
              <a:gd name="T5" fmla="*/ 7 h 179"/>
              <a:gd name="T6" fmla="*/ 79 w 101"/>
              <a:gd name="T7" fmla="*/ 16 h 179"/>
              <a:gd name="T8" fmla="*/ 87 w 101"/>
              <a:gd name="T9" fmla="*/ 27 h 179"/>
              <a:gd name="T10" fmla="*/ 93 w 101"/>
              <a:gd name="T11" fmla="*/ 40 h 179"/>
              <a:gd name="T12" fmla="*/ 97 w 101"/>
              <a:gd name="T13" fmla="*/ 55 h 179"/>
              <a:gd name="T14" fmla="*/ 100 w 101"/>
              <a:gd name="T15" fmla="*/ 72 h 179"/>
              <a:gd name="T16" fmla="*/ 101 w 101"/>
              <a:gd name="T17" fmla="*/ 90 h 179"/>
              <a:gd name="T18" fmla="*/ 100 w 101"/>
              <a:gd name="T19" fmla="*/ 109 h 179"/>
              <a:gd name="T20" fmla="*/ 97 w 101"/>
              <a:gd name="T21" fmla="*/ 125 h 179"/>
              <a:gd name="T22" fmla="*/ 93 w 101"/>
              <a:gd name="T23" fmla="*/ 140 h 179"/>
              <a:gd name="T24" fmla="*/ 87 w 101"/>
              <a:gd name="T25" fmla="*/ 153 h 179"/>
              <a:gd name="T26" fmla="*/ 79 w 101"/>
              <a:gd name="T27" fmla="*/ 164 h 179"/>
              <a:gd name="T28" fmla="*/ 71 w 101"/>
              <a:gd name="T29" fmla="*/ 172 h 179"/>
              <a:gd name="T30" fmla="*/ 61 w 101"/>
              <a:gd name="T31" fmla="*/ 177 h 179"/>
              <a:gd name="T32" fmla="*/ 51 w 101"/>
              <a:gd name="T33" fmla="*/ 179 h 179"/>
              <a:gd name="T34" fmla="*/ 41 w 101"/>
              <a:gd name="T35" fmla="*/ 177 h 179"/>
              <a:gd name="T36" fmla="*/ 31 w 101"/>
              <a:gd name="T37" fmla="*/ 172 h 179"/>
              <a:gd name="T38" fmla="*/ 22 w 101"/>
              <a:gd name="T39" fmla="*/ 164 h 179"/>
              <a:gd name="T40" fmla="*/ 15 w 101"/>
              <a:gd name="T41" fmla="*/ 153 h 179"/>
              <a:gd name="T42" fmla="*/ 8 w 101"/>
              <a:gd name="T43" fmla="*/ 140 h 179"/>
              <a:gd name="T44" fmla="*/ 4 w 101"/>
              <a:gd name="T45" fmla="*/ 125 h 179"/>
              <a:gd name="T46" fmla="*/ 1 w 101"/>
              <a:gd name="T47" fmla="*/ 109 h 179"/>
              <a:gd name="T48" fmla="*/ 0 w 101"/>
              <a:gd name="T49" fmla="*/ 90 h 179"/>
              <a:gd name="T50" fmla="*/ 1 w 101"/>
              <a:gd name="T51" fmla="*/ 72 h 179"/>
              <a:gd name="T52" fmla="*/ 4 w 101"/>
              <a:gd name="T53" fmla="*/ 55 h 179"/>
              <a:gd name="T54" fmla="*/ 8 w 101"/>
              <a:gd name="T55" fmla="*/ 40 h 179"/>
              <a:gd name="T56" fmla="*/ 15 w 101"/>
              <a:gd name="T57" fmla="*/ 27 h 179"/>
              <a:gd name="T58" fmla="*/ 22 w 101"/>
              <a:gd name="T59" fmla="*/ 16 h 179"/>
              <a:gd name="T60" fmla="*/ 31 w 101"/>
              <a:gd name="T61" fmla="*/ 7 h 179"/>
              <a:gd name="T62" fmla="*/ 41 w 101"/>
              <a:gd name="T63" fmla="*/ 2 h 179"/>
              <a:gd name="T64" fmla="*/ 51 w 101"/>
              <a:gd name="T65" fmla="*/ 0 h 1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1"/>
              <a:gd name="T100" fmla="*/ 0 h 179"/>
              <a:gd name="T101" fmla="*/ 101 w 101"/>
              <a:gd name="T102" fmla="*/ 179 h 1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1" h="179">
                <a:moveTo>
                  <a:pt x="51" y="0"/>
                </a:moveTo>
                <a:lnTo>
                  <a:pt x="61" y="2"/>
                </a:lnTo>
                <a:lnTo>
                  <a:pt x="71" y="7"/>
                </a:lnTo>
                <a:lnTo>
                  <a:pt x="79" y="16"/>
                </a:lnTo>
                <a:lnTo>
                  <a:pt x="87" y="27"/>
                </a:lnTo>
                <a:lnTo>
                  <a:pt x="93" y="40"/>
                </a:lnTo>
                <a:lnTo>
                  <a:pt x="97" y="55"/>
                </a:lnTo>
                <a:lnTo>
                  <a:pt x="100" y="72"/>
                </a:lnTo>
                <a:lnTo>
                  <a:pt x="101" y="90"/>
                </a:lnTo>
                <a:lnTo>
                  <a:pt x="100" y="109"/>
                </a:lnTo>
                <a:lnTo>
                  <a:pt x="97" y="125"/>
                </a:lnTo>
                <a:lnTo>
                  <a:pt x="93" y="140"/>
                </a:lnTo>
                <a:lnTo>
                  <a:pt x="87" y="153"/>
                </a:lnTo>
                <a:lnTo>
                  <a:pt x="79" y="164"/>
                </a:lnTo>
                <a:lnTo>
                  <a:pt x="71" y="172"/>
                </a:lnTo>
                <a:lnTo>
                  <a:pt x="61" y="177"/>
                </a:lnTo>
                <a:lnTo>
                  <a:pt x="51" y="179"/>
                </a:lnTo>
                <a:lnTo>
                  <a:pt x="41" y="177"/>
                </a:lnTo>
                <a:lnTo>
                  <a:pt x="31" y="172"/>
                </a:lnTo>
                <a:lnTo>
                  <a:pt x="22" y="164"/>
                </a:lnTo>
                <a:lnTo>
                  <a:pt x="15" y="153"/>
                </a:lnTo>
                <a:lnTo>
                  <a:pt x="8" y="140"/>
                </a:lnTo>
                <a:lnTo>
                  <a:pt x="4" y="125"/>
                </a:lnTo>
                <a:lnTo>
                  <a:pt x="1" y="109"/>
                </a:lnTo>
                <a:lnTo>
                  <a:pt x="0" y="90"/>
                </a:lnTo>
                <a:lnTo>
                  <a:pt x="1" y="72"/>
                </a:lnTo>
                <a:lnTo>
                  <a:pt x="4" y="55"/>
                </a:lnTo>
                <a:lnTo>
                  <a:pt x="8" y="40"/>
                </a:lnTo>
                <a:lnTo>
                  <a:pt x="15" y="27"/>
                </a:lnTo>
                <a:lnTo>
                  <a:pt x="22" y="16"/>
                </a:lnTo>
                <a:lnTo>
                  <a:pt x="31" y="7"/>
                </a:lnTo>
                <a:lnTo>
                  <a:pt x="41" y="2"/>
                </a:lnTo>
                <a:lnTo>
                  <a:pt x="51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4" name="Freeform 23"/>
          <p:cNvSpPr>
            <a:spLocks noChangeArrowheads="1"/>
          </p:cNvSpPr>
          <p:nvPr/>
        </p:nvSpPr>
        <p:spPr bwMode="auto">
          <a:xfrm>
            <a:off x="5187950" y="4603750"/>
            <a:ext cx="73025" cy="46038"/>
          </a:xfrm>
          <a:custGeom>
            <a:avLst/>
            <a:gdLst>
              <a:gd name="T0" fmla="*/ 0 w 136"/>
              <a:gd name="T1" fmla="*/ 0 h 89"/>
              <a:gd name="T2" fmla="*/ 99 w 136"/>
              <a:gd name="T3" fmla="*/ 17 h 89"/>
              <a:gd name="T4" fmla="*/ 103 w 136"/>
              <a:gd name="T5" fmla="*/ 19 h 89"/>
              <a:gd name="T6" fmla="*/ 110 w 136"/>
              <a:gd name="T7" fmla="*/ 26 h 89"/>
              <a:gd name="T8" fmla="*/ 119 w 136"/>
              <a:gd name="T9" fmla="*/ 37 h 89"/>
              <a:gd name="T10" fmla="*/ 129 w 136"/>
              <a:gd name="T11" fmla="*/ 54 h 89"/>
              <a:gd name="T12" fmla="*/ 135 w 136"/>
              <a:gd name="T13" fmla="*/ 69 h 89"/>
              <a:gd name="T14" fmla="*/ 136 w 136"/>
              <a:gd name="T15" fmla="*/ 80 h 89"/>
              <a:gd name="T16" fmla="*/ 135 w 136"/>
              <a:gd name="T17" fmla="*/ 87 h 89"/>
              <a:gd name="T18" fmla="*/ 134 w 136"/>
              <a:gd name="T19" fmla="*/ 89 h 89"/>
              <a:gd name="T20" fmla="*/ 99 w 136"/>
              <a:gd name="T21" fmla="*/ 37 h 89"/>
              <a:gd name="T22" fmla="*/ 105 w 136"/>
              <a:gd name="T23" fmla="*/ 81 h 89"/>
              <a:gd name="T24" fmla="*/ 74 w 136"/>
              <a:gd name="T25" fmla="*/ 30 h 89"/>
              <a:gd name="T26" fmla="*/ 71 w 136"/>
              <a:gd name="T27" fmla="*/ 69 h 89"/>
              <a:gd name="T28" fmla="*/ 50 w 136"/>
              <a:gd name="T29" fmla="*/ 27 h 89"/>
              <a:gd name="T30" fmla="*/ 42 w 136"/>
              <a:gd name="T31" fmla="*/ 64 h 89"/>
              <a:gd name="T32" fmla="*/ 26 w 136"/>
              <a:gd name="T33" fmla="*/ 30 h 89"/>
              <a:gd name="T34" fmla="*/ 20 w 136"/>
              <a:gd name="T35" fmla="*/ 59 h 89"/>
              <a:gd name="T36" fmla="*/ 19 w 136"/>
              <a:gd name="T37" fmla="*/ 55 h 89"/>
              <a:gd name="T38" fmla="*/ 16 w 136"/>
              <a:gd name="T39" fmla="*/ 44 h 89"/>
              <a:gd name="T40" fmla="*/ 11 w 136"/>
              <a:gd name="T41" fmla="*/ 32 h 89"/>
              <a:gd name="T42" fmla="*/ 7 w 136"/>
              <a:gd name="T43" fmla="*/ 22 h 89"/>
              <a:gd name="T44" fmla="*/ 4 w 136"/>
              <a:gd name="T45" fmla="*/ 14 h 89"/>
              <a:gd name="T46" fmla="*/ 2 w 136"/>
              <a:gd name="T47" fmla="*/ 7 h 89"/>
              <a:gd name="T48" fmla="*/ 0 w 136"/>
              <a:gd name="T49" fmla="*/ 2 h 89"/>
              <a:gd name="T50" fmla="*/ 0 w 136"/>
              <a:gd name="T51" fmla="*/ 0 h 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6"/>
              <a:gd name="T79" fmla="*/ 0 h 89"/>
              <a:gd name="T80" fmla="*/ 136 w 136"/>
              <a:gd name="T81" fmla="*/ 89 h 8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6" h="89">
                <a:moveTo>
                  <a:pt x="0" y="0"/>
                </a:moveTo>
                <a:lnTo>
                  <a:pt x="99" y="17"/>
                </a:lnTo>
                <a:lnTo>
                  <a:pt x="103" y="19"/>
                </a:lnTo>
                <a:lnTo>
                  <a:pt x="110" y="26"/>
                </a:lnTo>
                <a:lnTo>
                  <a:pt x="119" y="37"/>
                </a:lnTo>
                <a:lnTo>
                  <a:pt x="129" y="54"/>
                </a:lnTo>
                <a:lnTo>
                  <a:pt x="135" y="69"/>
                </a:lnTo>
                <a:lnTo>
                  <a:pt x="136" y="80"/>
                </a:lnTo>
                <a:lnTo>
                  <a:pt x="135" y="87"/>
                </a:lnTo>
                <a:lnTo>
                  <a:pt x="134" y="89"/>
                </a:lnTo>
                <a:lnTo>
                  <a:pt x="99" y="37"/>
                </a:lnTo>
                <a:lnTo>
                  <a:pt x="105" y="81"/>
                </a:lnTo>
                <a:lnTo>
                  <a:pt x="74" y="30"/>
                </a:lnTo>
                <a:lnTo>
                  <a:pt x="71" y="69"/>
                </a:lnTo>
                <a:lnTo>
                  <a:pt x="50" y="27"/>
                </a:lnTo>
                <a:lnTo>
                  <a:pt x="42" y="64"/>
                </a:lnTo>
                <a:lnTo>
                  <a:pt x="26" y="30"/>
                </a:lnTo>
                <a:lnTo>
                  <a:pt x="20" y="59"/>
                </a:lnTo>
                <a:lnTo>
                  <a:pt x="19" y="55"/>
                </a:lnTo>
                <a:lnTo>
                  <a:pt x="16" y="44"/>
                </a:lnTo>
                <a:lnTo>
                  <a:pt x="11" y="32"/>
                </a:lnTo>
                <a:lnTo>
                  <a:pt x="7" y="22"/>
                </a:lnTo>
                <a:lnTo>
                  <a:pt x="4" y="14"/>
                </a:lnTo>
                <a:lnTo>
                  <a:pt x="2" y="7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5" name="Freeform 24"/>
          <p:cNvSpPr>
            <a:spLocks noChangeArrowheads="1"/>
          </p:cNvSpPr>
          <p:nvPr/>
        </p:nvSpPr>
        <p:spPr bwMode="auto">
          <a:xfrm>
            <a:off x="5175250" y="4746625"/>
            <a:ext cx="80963" cy="55563"/>
          </a:xfrm>
          <a:custGeom>
            <a:avLst/>
            <a:gdLst>
              <a:gd name="T0" fmla="*/ 0 w 153"/>
              <a:gd name="T1" fmla="*/ 0 h 103"/>
              <a:gd name="T2" fmla="*/ 112 w 153"/>
              <a:gd name="T3" fmla="*/ 31 h 103"/>
              <a:gd name="T4" fmla="*/ 113 w 153"/>
              <a:gd name="T5" fmla="*/ 32 h 103"/>
              <a:gd name="T6" fmla="*/ 115 w 153"/>
              <a:gd name="T7" fmla="*/ 34 h 103"/>
              <a:gd name="T8" fmla="*/ 119 w 153"/>
              <a:gd name="T9" fmla="*/ 37 h 103"/>
              <a:gd name="T10" fmla="*/ 123 w 153"/>
              <a:gd name="T11" fmla="*/ 41 h 103"/>
              <a:gd name="T12" fmla="*/ 129 w 153"/>
              <a:gd name="T13" fmla="*/ 46 h 103"/>
              <a:gd name="T14" fmla="*/ 135 w 153"/>
              <a:gd name="T15" fmla="*/ 54 h 103"/>
              <a:gd name="T16" fmla="*/ 140 w 153"/>
              <a:gd name="T17" fmla="*/ 61 h 103"/>
              <a:gd name="T18" fmla="*/ 145 w 153"/>
              <a:gd name="T19" fmla="*/ 69 h 103"/>
              <a:gd name="T20" fmla="*/ 151 w 153"/>
              <a:gd name="T21" fmla="*/ 84 h 103"/>
              <a:gd name="T22" fmla="*/ 153 w 153"/>
              <a:gd name="T23" fmla="*/ 95 h 103"/>
              <a:gd name="T24" fmla="*/ 152 w 153"/>
              <a:gd name="T25" fmla="*/ 101 h 103"/>
              <a:gd name="T26" fmla="*/ 151 w 153"/>
              <a:gd name="T27" fmla="*/ 103 h 103"/>
              <a:gd name="T28" fmla="*/ 111 w 153"/>
              <a:gd name="T29" fmla="*/ 53 h 103"/>
              <a:gd name="T30" fmla="*/ 117 w 153"/>
              <a:gd name="T31" fmla="*/ 95 h 103"/>
              <a:gd name="T32" fmla="*/ 83 w 153"/>
              <a:gd name="T33" fmla="*/ 43 h 103"/>
              <a:gd name="T34" fmla="*/ 78 w 153"/>
              <a:gd name="T35" fmla="*/ 82 h 103"/>
              <a:gd name="T36" fmla="*/ 56 w 153"/>
              <a:gd name="T37" fmla="*/ 37 h 103"/>
              <a:gd name="T38" fmla="*/ 46 w 153"/>
              <a:gd name="T39" fmla="*/ 76 h 103"/>
              <a:gd name="T40" fmla="*/ 28 w 153"/>
              <a:gd name="T41" fmla="*/ 38 h 103"/>
              <a:gd name="T42" fmla="*/ 20 w 153"/>
              <a:gd name="T43" fmla="*/ 69 h 103"/>
              <a:gd name="T44" fmla="*/ 19 w 153"/>
              <a:gd name="T45" fmla="*/ 64 h 103"/>
              <a:gd name="T46" fmla="*/ 16 w 153"/>
              <a:gd name="T47" fmla="*/ 53 h 103"/>
              <a:gd name="T48" fmla="*/ 12 w 153"/>
              <a:gd name="T49" fmla="*/ 38 h 103"/>
              <a:gd name="T50" fmla="*/ 7 w 153"/>
              <a:gd name="T51" fmla="*/ 27 h 103"/>
              <a:gd name="T52" fmla="*/ 3 w 153"/>
              <a:gd name="T53" fmla="*/ 17 h 103"/>
              <a:gd name="T54" fmla="*/ 1 w 153"/>
              <a:gd name="T55" fmla="*/ 9 h 103"/>
              <a:gd name="T56" fmla="*/ 0 w 153"/>
              <a:gd name="T57" fmla="*/ 2 h 103"/>
              <a:gd name="T58" fmla="*/ 0 w 153"/>
              <a:gd name="T59" fmla="*/ 0 h 10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53"/>
              <a:gd name="T91" fmla="*/ 0 h 103"/>
              <a:gd name="T92" fmla="*/ 153 w 153"/>
              <a:gd name="T93" fmla="*/ 103 h 10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53" h="103">
                <a:moveTo>
                  <a:pt x="0" y="0"/>
                </a:moveTo>
                <a:lnTo>
                  <a:pt x="112" y="31"/>
                </a:lnTo>
                <a:lnTo>
                  <a:pt x="113" y="32"/>
                </a:lnTo>
                <a:lnTo>
                  <a:pt x="115" y="34"/>
                </a:lnTo>
                <a:lnTo>
                  <a:pt x="119" y="37"/>
                </a:lnTo>
                <a:lnTo>
                  <a:pt x="123" y="41"/>
                </a:lnTo>
                <a:lnTo>
                  <a:pt x="129" y="46"/>
                </a:lnTo>
                <a:lnTo>
                  <a:pt x="135" y="54"/>
                </a:lnTo>
                <a:lnTo>
                  <a:pt x="140" y="61"/>
                </a:lnTo>
                <a:lnTo>
                  <a:pt x="145" y="69"/>
                </a:lnTo>
                <a:lnTo>
                  <a:pt x="151" y="84"/>
                </a:lnTo>
                <a:lnTo>
                  <a:pt x="153" y="95"/>
                </a:lnTo>
                <a:lnTo>
                  <a:pt x="152" y="101"/>
                </a:lnTo>
                <a:lnTo>
                  <a:pt x="151" y="103"/>
                </a:lnTo>
                <a:lnTo>
                  <a:pt x="111" y="53"/>
                </a:lnTo>
                <a:lnTo>
                  <a:pt x="117" y="95"/>
                </a:lnTo>
                <a:lnTo>
                  <a:pt x="83" y="43"/>
                </a:lnTo>
                <a:lnTo>
                  <a:pt x="78" y="82"/>
                </a:lnTo>
                <a:lnTo>
                  <a:pt x="56" y="37"/>
                </a:lnTo>
                <a:lnTo>
                  <a:pt x="46" y="76"/>
                </a:lnTo>
                <a:lnTo>
                  <a:pt x="28" y="38"/>
                </a:lnTo>
                <a:lnTo>
                  <a:pt x="20" y="69"/>
                </a:lnTo>
                <a:lnTo>
                  <a:pt x="19" y="64"/>
                </a:lnTo>
                <a:lnTo>
                  <a:pt x="16" y="53"/>
                </a:lnTo>
                <a:lnTo>
                  <a:pt x="12" y="38"/>
                </a:lnTo>
                <a:lnTo>
                  <a:pt x="7" y="27"/>
                </a:lnTo>
                <a:lnTo>
                  <a:pt x="3" y="17"/>
                </a:lnTo>
                <a:lnTo>
                  <a:pt x="1" y="9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6" name="Freeform 25"/>
          <p:cNvSpPr>
            <a:spLocks noChangeArrowheads="1"/>
          </p:cNvSpPr>
          <p:nvPr/>
        </p:nvSpPr>
        <p:spPr bwMode="auto">
          <a:xfrm>
            <a:off x="5199063" y="4887913"/>
            <a:ext cx="71437" cy="47625"/>
          </a:xfrm>
          <a:custGeom>
            <a:avLst/>
            <a:gdLst>
              <a:gd name="T0" fmla="*/ 0 w 135"/>
              <a:gd name="T1" fmla="*/ 0 h 89"/>
              <a:gd name="T2" fmla="*/ 99 w 135"/>
              <a:gd name="T3" fmla="*/ 17 h 89"/>
              <a:gd name="T4" fmla="*/ 102 w 135"/>
              <a:gd name="T5" fmla="*/ 19 h 89"/>
              <a:gd name="T6" fmla="*/ 109 w 135"/>
              <a:gd name="T7" fmla="*/ 26 h 89"/>
              <a:gd name="T8" fmla="*/ 118 w 135"/>
              <a:gd name="T9" fmla="*/ 37 h 89"/>
              <a:gd name="T10" fmla="*/ 128 w 135"/>
              <a:gd name="T11" fmla="*/ 53 h 89"/>
              <a:gd name="T12" fmla="*/ 134 w 135"/>
              <a:gd name="T13" fmla="*/ 69 h 89"/>
              <a:gd name="T14" fmla="*/ 135 w 135"/>
              <a:gd name="T15" fmla="*/ 80 h 89"/>
              <a:gd name="T16" fmla="*/ 134 w 135"/>
              <a:gd name="T17" fmla="*/ 87 h 89"/>
              <a:gd name="T18" fmla="*/ 133 w 135"/>
              <a:gd name="T19" fmla="*/ 89 h 89"/>
              <a:gd name="T20" fmla="*/ 99 w 135"/>
              <a:gd name="T21" fmla="*/ 37 h 89"/>
              <a:gd name="T22" fmla="*/ 104 w 135"/>
              <a:gd name="T23" fmla="*/ 81 h 89"/>
              <a:gd name="T24" fmla="*/ 73 w 135"/>
              <a:gd name="T25" fmla="*/ 30 h 89"/>
              <a:gd name="T26" fmla="*/ 69 w 135"/>
              <a:gd name="T27" fmla="*/ 69 h 89"/>
              <a:gd name="T28" fmla="*/ 49 w 135"/>
              <a:gd name="T29" fmla="*/ 27 h 89"/>
              <a:gd name="T30" fmla="*/ 40 w 135"/>
              <a:gd name="T31" fmla="*/ 64 h 89"/>
              <a:gd name="T32" fmla="*/ 25 w 135"/>
              <a:gd name="T33" fmla="*/ 30 h 89"/>
              <a:gd name="T34" fmla="*/ 18 w 135"/>
              <a:gd name="T35" fmla="*/ 59 h 89"/>
              <a:gd name="T36" fmla="*/ 17 w 135"/>
              <a:gd name="T37" fmla="*/ 54 h 89"/>
              <a:gd name="T38" fmla="*/ 14 w 135"/>
              <a:gd name="T39" fmla="*/ 44 h 89"/>
              <a:gd name="T40" fmla="*/ 10 w 135"/>
              <a:gd name="T41" fmla="*/ 32 h 89"/>
              <a:gd name="T42" fmla="*/ 6 w 135"/>
              <a:gd name="T43" fmla="*/ 22 h 89"/>
              <a:gd name="T44" fmla="*/ 3 w 135"/>
              <a:gd name="T45" fmla="*/ 14 h 89"/>
              <a:gd name="T46" fmla="*/ 1 w 135"/>
              <a:gd name="T47" fmla="*/ 7 h 89"/>
              <a:gd name="T48" fmla="*/ 0 w 135"/>
              <a:gd name="T49" fmla="*/ 2 h 89"/>
              <a:gd name="T50" fmla="*/ 0 w 135"/>
              <a:gd name="T51" fmla="*/ 0 h 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5"/>
              <a:gd name="T79" fmla="*/ 0 h 89"/>
              <a:gd name="T80" fmla="*/ 135 w 135"/>
              <a:gd name="T81" fmla="*/ 89 h 8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5" h="89">
                <a:moveTo>
                  <a:pt x="0" y="0"/>
                </a:moveTo>
                <a:lnTo>
                  <a:pt x="99" y="17"/>
                </a:lnTo>
                <a:lnTo>
                  <a:pt x="102" y="19"/>
                </a:lnTo>
                <a:lnTo>
                  <a:pt x="109" y="26"/>
                </a:lnTo>
                <a:lnTo>
                  <a:pt x="118" y="37"/>
                </a:lnTo>
                <a:lnTo>
                  <a:pt x="128" y="53"/>
                </a:lnTo>
                <a:lnTo>
                  <a:pt x="134" y="69"/>
                </a:lnTo>
                <a:lnTo>
                  <a:pt x="135" y="80"/>
                </a:lnTo>
                <a:lnTo>
                  <a:pt x="134" y="87"/>
                </a:lnTo>
                <a:lnTo>
                  <a:pt x="133" y="89"/>
                </a:lnTo>
                <a:lnTo>
                  <a:pt x="99" y="37"/>
                </a:lnTo>
                <a:lnTo>
                  <a:pt x="104" y="81"/>
                </a:lnTo>
                <a:lnTo>
                  <a:pt x="73" y="30"/>
                </a:lnTo>
                <a:lnTo>
                  <a:pt x="69" y="69"/>
                </a:lnTo>
                <a:lnTo>
                  <a:pt x="49" y="27"/>
                </a:lnTo>
                <a:lnTo>
                  <a:pt x="40" y="64"/>
                </a:lnTo>
                <a:lnTo>
                  <a:pt x="25" y="30"/>
                </a:lnTo>
                <a:lnTo>
                  <a:pt x="18" y="59"/>
                </a:lnTo>
                <a:lnTo>
                  <a:pt x="17" y="54"/>
                </a:lnTo>
                <a:lnTo>
                  <a:pt x="14" y="44"/>
                </a:lnTo>
                <a:lnTo>
                  <a:pt x="10" y="32"/>
                </a:lnTo>
                <a:lnTo>
                  <a:pt x="6" y="22"/>
                </a:lnTo>
                <a:lnTo>
                  <a:pt x="3" y="14"/>
                </a:lnTo>
                <a:lnTo>
                  <a:pt x="1" y="7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7" name="Freeform 26"/>
          <p:cNvSpPr>
            <a:spLocks noChangeArrowheads="1"/>
          </p:cNvSpPr>
          <p:nvPr/>
        </p:nvSpPr>
        <p:spPr bwMode="auto">
          <a:xfrm>
            <a:off x="5399088" y="4625975"/>
            <a:ext cx="73025" cy="47625"/>
          </a:xfrm>
          <a:custGeom>
            <a:avLst/>
            <a:gdLst>
              <a:gd name="T0" fmla="*/ 136 w 136"/>
              <a:gd name="T1" fmla="*/ 0 h 89"/>
              <a:gd name="T2" fmla="*/ 36 w 136"/>
              <a:gd name="T3" fmla="*/ 18 h 89"/>
              <a:gd name="T4" fmla="*/ 33 w 136"/>
              <a:gd name="T5" fmla="*/ 20 h 89"/>
              <a:gd name="T6" fmla="*/ 26 w 136"/>
              <a:gd name="T7" fmla="*/ 27 h 89"/>
              <a:gd name="T8" fmla="*/ 17 w 136"/>
              <a:gd name="T9" fmla="*/ 38 h 89"/>
              <a:gd name="T10" fmla="*/ 7 w 136"/>
              <a:gd name="T11" fmla="*/ 54 h 89"/>
              <a:gd name="T12" fmla="*/ 1 w 136"/>
              <a:gd name="T13" fmla="*/ 69 h 89"/>
              <a:gd name="T14" fmla="*/ 0 w 136"/>
              <a:gd name="T15" fmla="*/ 80 h 89"/>
              <a:gd name="T16" fmla="*/ 1 w 136"/>
              <a:gd name="T17" fmla="*/ 87 h 89"/>
              <a:gd name="T18" fmla="*/ 2 w 136"/>
              <a:gd name="T19" fmla="*/ 89 h 89"/>
              <a:gd name="T20" fmla="*/ 36 w 136"/>
              <a:gd name="T21" fmla="*/ 38 h 89"/>
              <a:gd name="T22" fmla="*/ 31 w 136"/>
              <a:gd name="T23" fmla="*/ 81 h 89"/>
              <a:gd name="T24" fmla="*/ 63 w 136"/>
              <a:gd name="T25" fmla="*/ 32 h 89"/>
              <a:gd name="T26" fmla="*/ 66 w 136"/>
              <a:gd name="T27" fmla="*/ 69 h 89"/>
              <a:gd name="T28" fmla="*/ 86 w 136"/>
              <a:gd name="T29" fmla="*/ 28 h 89"/>
              <a:gd name="T30" fmla="*/ 95 w 136"/>
              <a:gd name="T31" fmla="*/ 64 h 89"/>
              <a:gd name="T32" fmla="*/ 110 w 136"/>
              <a:gd name="T33" fmla="*/ 32 h 89"/>
              <a:gd name="T34" fmla="*/ 117 w 136"/>
              <a:gd name="T35" fmla="*/ 59 h 89"/>
              <a:gd name="T36" fmla="*/ 118 w 136"/>
              <a:gd name="T37" fmla="*/ 55 h 89"/>
              <a:gd name="T38" fmla="*/ 121 w 136"/>
              <a:gd name="T39" fmla="*/ 45 h 89"/>
              <a:gd name="T40" fmla="*/ 125 w 136"/>
              <a:gd name="T41" fmla="*/ 33 h 89"/>
              <a:gd name="T42" fmla="*/ 129 w 136"/>
              <a:gd name="T43" fmla="*/ 23 h 89"/>
              <a:gd name="T44" fmla="*/ 132 w 136"/>
              <a:gd name="T45" fmla="*/ 15 h 89"/>
              <a:gd name="T46" fmla="*/ 134 w 136"/>
              <a:gd name="T47" fmla="*/ 8 h 89"/>
              <a:gd name="T48" fmla="*/ 136 w 136"/>
              <a:gd name="T49" fmla="*/ 2 h 89"/>
              <a:gd name="T50" fmla="*/ 136 w 136"/>
              <a:gd name="T51" fmla="*/ 0 h 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6"/>
              <a:gd name="T79" fmla="*/ 0 h 89"/>
              <a:gd name="T80" fmla="*/ 136 w 136"/>
              <a:gd name="T81" fmla="*/ 89 h 8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6" h="89">
                <a:moveTo>
                  <a:pt x="136" y="0"/>
                </a:moveTo>
                <a:lnTo>
                  <a:pt x="36" y="18"/>
                </a:lnTo>
                <a:lnTo>
                  <a:pt x="33" y="20"/>
                </a:lnTo>
                <a:lnTo>
                  <a:pt x="26" y="27"/>
                </a:lnTo>
                <a:lnTo>
                  <a:pt x="17" y="38"/>
                </a:lnTo>
                <a:lnTo>
                  <a:pt x="7" y="54"/>
                </a:lnTo>
                <a:lnTo>
                  <a:pt x="1" y="69"/>
                </a:lnTo>
                <a:lnTo>
                  <a:pt x="0" y="80"/>
                </a:lnTo>
                <a:lnTo>
                  <a:pt x="1" y="87"/>
                </a:lnTo>
                <a:lnTo>
                  <a:pt x="2" y="89"/>
                </a:lnTo>
                <a:lnTo>
                  <a:pt x="36" y="38"/>
                </a:lnTo>
                <a:lnTo>
                  <a:pt x="31" y="81"/>
                </a:lnTo>
                <a:lnTo>
                  <a:pt x="63" y="32"/>
                </a:lnTo>
                <a:lnTo>
                  <a:pt x="66" y="69"/>
                </a:lnTo>
                <a:lnTo>
                  <a:pt x="86" y="28"/>
                </a:lnTo>
                <a:lnTo>
                  <a:pt x="95" y="64"/>
                </a:lnTo>
                <a:lnTo>
                  <a:pt x="110" y="32"/>
                </a:lnTo>
                <a:lnTo>
                  <a:pt x="117" y="59"/>
                </a:lnTo>
                <a:lnTo>
                  <a:pt x="118" y="55"/>
                </a:lnTo>
                <a:lnTo>
                  <a:pt x="121" y="45"/>
                </a:lnTo>
                <a:lnTo>
                  <a:pt x="125" y="33"/>
                </a:lnTo>
                <a:lnTo>
                  <a:pt x="129" y="23"/>
                </a:lnTo>
                <a:lnTo>
                  <a:pt x="132" y="15"/>
                </a:lnTo>
                <a:lnTo>
                  <a:pt x="134" y="8"/>
                </a:lnTo>
                <a:lnTo>
                  <a:pt x="136" y="2"/>
                </a:lnTo>
                <a:lnTo>
                  <a:pt x="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8" name="Freeform 27"/>
          <p:cNvSpPr>
            <a:spLocks noChangeArrowheads="1"/>
          </p:cNvSpPr>
          <p:nvPr/>
        </p:nvSpPr>
        <p:spPr bwMode="auto">
          <a:xfrm>
            <a:off x="5399088" y="4768850"/>
            <a:ext cx="71437" cy="46038"/>
          </a:xfrm>
          <a:custGeom>
            <a:avLst/>
            <a:gdLst>
              <a:gd name="T0" fmla="*/ 135 w 135"/>
              <a:gd name="T1" fmla="*/ 0 h 89"/>
              <a:gd name="T2" fmla="*/ 35 w 135"/>
              <a:gd name="T3" fmla="*/ 18 h 89"/>
              <a:gd name="T4" fmla="*/ 32 w 135"/>
              <a:gd name="T5" fmla="*/ 20 h 89"/>
              <a:gd name="T6" fmla="*/ 25 w 135"/>
              <a:gd name="T7" fmla="*/ 27 h 89"/>
              <a:gd name="T8" fmla="*/ 16 w 135"/>
              <a:gd name="T9" fmla="*/ 38 h 89"/>
              <a:gd name="T10" fmla="*/ 7 w 135"/>
              <a:gd name="T11" fmla="*/ 53 h 89"/>
              <a:gd name="T12" fmla="*/ 1 w 135"/>
              <a:gd name="T13" fmla="*/ 69 h 89"/>
              <a:gd name="T14" fmla="*/ 0 w 135"/>
              <a:gd name="T15" fmla="*/ 80 h 89"/>
              <a:gd name="T16" fmla="*/ 0 w 135"/>
              <a:gd name="T17" fmla="*/ 87 h 89"/>
              <a:gd name="T18" fmla="*/ 1 w 135"/>
              <a:gd name="T19" fmla="*/ 89 h 89"/>
              <a:gd name="T20" fmla="*/ 35 w 135"/>
              <a:gd name="T21" fmla="*/ 38 h 89"/>
              <a:gd name="T22" fmla="*/ 30 w 135"/>
              <a:gd name="T23" fmla="*/ 81 h 89"/>
              <a:gd name="T24" fmla="*/ 62 w 135"/>
              <a:gd name="T25" fmla="*/ 31 h 89"/>
              <a:gd name="T26" fmla="*/ 65 w 135"/>
              <a:gd name="T27" fmla="*/ 69 h 89"/>
              <a:gd name="T28" fmla="*/ 86 w 135"/>
              <a:gd name="T29" fmla="*/ 28 h 89"/>
              <a:gd name="T30" fmla="*/ 94 w 135"/>
              <a:gd name="T31" fmla="*/ 64 h 89"/>
              <a:gd name="T32" fmla="*/ 109 w 135"/>
              <a:gd name="T33" fmla="*/ 31 h 89"/>
              <a:gd name="T34" fmla="*/ 116 w 135"/>
              <a:gd name="T35" fmla="*/ 59 h 89"/>
              <a:gd name="T36" fmla="*/ 117 w 135"/>
              <a:gd name="T37" fmla="*/ 55 h 89"/>
              <a:gd name="T38" fmla="*/ 120 w 135"/>
              <a:gd name="T39" fmla="*/ 45 h 89"/>
              <a:gd name="T40" fmla="*/ 124 w 135"/>
              <a:gd name="T41" fmla="*/ 33 h 89"/>
              <a:gd name="T42" fmla="*/ 128 w 135"/>
              <a:gd name="T43" fmla="*/ 23 h 89"/>
              <a:gd name="T44" fmla="*/ 131 w 135"/>
              <a:gd name="T45" fmla="*/ 15 h 89"/>
              <a:gd name="T46" fmla="*/ 133 w 135"/>
              <a:gd name="T47" fmla="*/ 7 h 89"/>
              <a:gd name="T48" fmla="*/ 135 w 135"/>
              <a:gd name="T49" fmla="*/ 2 h 89"/>
              <a:gd name="T50" fmla="*/ 135 w 135"/>
              <a:gd name="T51" fmla="*/ 0 h 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5"/>
              <a:gd name="T79" fmla="*/ 0 h 89"/>
              <a:gd name="T80" fmla="*/ 135 w 135"/>
              <a:gd name="T81" fmla="*/ 89 h 8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5" h="89">
                <a:moveTo>
                  <a:pt x="135" y="0"/>
                </a:moveTo>
                <a:lnTo>
                  <a:pt x="35" y="18"/>
                </a:lnTo>
                <a:lnTo>
                  <a:pt x="32" y="20"/>
                </a:lnTo>
                <a:lnTo>
                  <a:pt x="25" y="27"/>
                </a:lnTo>
                <a:lnTo>
                  <a:pt x="16" y="38"/>
                </a:lnTo>
                <a:lnTo>
                  <a:pt x="7" y="53"/>
                </a:lnTo>
                <a:lnTo>
                  <a:pt x="1" y="69"/>
                </a:lnTo>
                <a:lnTo>
                  <a:pt x="0" y="80"/>
                </a:lnTo>
                <a:lnTo>
                  <a:pt x="0" y="87"/>
                </a:lnTo>
                <a:lnTo>
                  <a:pt x="1" y="89"/>
                </a:lnTo>
                <a:lnTo>
                  <a:pt x="35" y="38"/>
                </a:lnTo>
                <a:lnTo>
                  <a:pt x="30" y="81"/>
                </a:lnTo>
                <a:lnTo>
                  <a:pt x="62" y="31"/>
                </a:lnTo>
                <a:lnTo>
                  <a:pt x="65" y="69"/>
                </a:lnTo>
                <a:lnTo>
                  <a:pt x="86" y="28"/>
                </a:lnTo>
                <a:lnTo>
                  <a:pt x="94" y="64"/>
                </a:lnTo>
                <a:lnTo>
                  <a:pt x="109" y="31"/>
                </a:lnTo>
                <a:lnTo>
                  <a:pt x="116" y="59"/>
                </a:lnTo>
                <a:lnTo>
                  <a:pt x="117" y="55"/>
                </a:lnTo>
                <a:lnTo>
                  <a:pt x="120" y="45"/>
                </a:lnTo>
                <a:lnTo>
                  <a:pt x="124" y="33"/>
                </a:lnTo>
                <a:lnTo>
                  <a:pt x="128" y="23"/>
                </a:lnTo>
                <a:lnTo>
                  <a:pt x="131" y="15"/>
                </a:lnTo>
                <a:lnTo>
                  <a:pt x="133" y="7"/>
                </a:lnTo>
                <a:lnTo>
                  <a:pt x="135" y="2"/>
                </a:lnTo>
                <a:lnTo>
                  <a:pt x="1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89" name="Freeform 28"/>
          <p:cNvSpPr>
            <a:spLocks noChangeArrowheads="1"/>
          </p:cNvSpPr>
          <p:nvPr/>
        </p:nvSpPr>
        <p:spPr bwMode="auto">
          <a:xfrm>
            <a:off x="4953000" y="4911725"/>
            <a:ext cx="71438" cy="46038"/>
          </a:xfrm>
          <a:custGeom>
            <a:avLst/>
            <a:gdLst>
              <a:gd name="T0" fmla="*/ 135 w 135"/>
              <a:gd name="T1" fmla="*/ 0 h 89"/>
              <a:gd name="T2" fmla="*/ 35 w 135"/>
              <a:gd name="T3" fmla="*/ 18 h 89"/>
              <a:gd name="T4" fmla="*/ 32 w 135"/>
              <a:gd name="T5" fmla="*/ 20 h 89"/>
              <a:gd name="T6" fmla="*/ 25 w 135"/>
              <a:gd name="T7" fmla="*/ 27 h 89"/>
              <a:gd name="T8" fmla="*/ 16 w 135"/>
              <a:gd name="T9" fmla="*/ 38 h 89"/>
              <a:gd name="T10" fmla="*/ 7 w 135"/>
              <a:gd name="T11" fmla="*/ 54 h 89"/>
              <a:gd name="T12" fmla="*/ 1 w 135"/>
              <a:gd name="T13" fmla="*/ 69 h 89"/>
              <a:gd name="T14" fmla="*/ 0 w 135"/>
              <a:gd name="T15" fmla="*/ 80 h 89"/>
              <a:gd name="T16" fmla="*/ 0 w 135"/>
              <a:gd name="T17" fmla="*/ 87 h 89"/>
              <a:gd name="T18" fmla="*/ 1 w 135"/>
              <a:gd name="T19" fmla="*/ 89 h 89"/>
              <a:gd name="T20" fmla="*/ 35 w 135"/>
              <a:gd name="T21" fmla="*/ 38 h 89"/>
              <a:gd name="T22" fmla="*/ 30 w 135"/>
              <a:gd name="T23" fmla="*/ 81 h 89"/>
              <a:gd name="T24" fmla="*/ 61 w 135"/>
              <a:gd name="T25" fmla="*/ 32 h 89"/>
              <a:gd name="T26" fmla="*/ 64 w 135"/>
              <a:gd name="T27" fmla="*/ 69 h 89"/>
              <a:gd name="T28" fmla="*/ 86 w 135"/>
              <a:gd name="T29" fmla="*/ 28 h 89"/>
              <a:gd name="T30" fmla="*/ 94 w 135"/>
              <a:gd name="T31" fmla="*/ 64 h 89"/>
              <a:gd name="T32" fmla="*/ 109 w 135"/>
              <a:gd name="T33" fmla="*/ 32 h 89"/>
              <a:gd name="T34" fmla="*/ 116 w 135"/>
              <a:gd name="T35" fmla="*/ 59 h 89"/>
              <a:gd name="T36" fmla="*/ 117 w 135"/>
              <a:gd name="T37" fmla="*/ 55 h 89"/>
              <a:gd name="T38" fmla="*/ 120 w 135"/>
              <a:gd name="T39" fmla="*/ 45 h 89"/>
              <a:gd name="T40" fmla="*/ 124 w 135"/>
              <a:gd name="T41" fmla="*/ 33 h 89"/>
              <a:gd name="T42" fmla="*/ 128 w 135"/>
              <a:gd name="T43" fmla="*/ 23 h 89"/>
              <a:gd name="T44" fmla="*/ 131 w 135"/>
              <a:gd name="T45" fmla="*/ 15 h 89"/>
              <a:gd name="T46" fmla="*/ 133 w 135"/>
              <a:gd name="T47" fmla="*/ 7 h 89"/>
              <a:gd name="T48" fmla="*/ 135 w 135"/>
              <a:gd name="T49" fmla="*/ 2 h 89"/>
              <a:gd name="T50" fmla="*/ 135 w 135"/>
              <a:gd name="T51" fmla="*/ 0 h 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5"/>
              <a:gd name="T79" fmla="*/ 0 h 89"/>
              <a:gd name="T80" fmla="*/ 135 w 135"/>
              <a:gd name="T81" fmla="*/ 89 h 8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5" h="89">
                <a:moveTo>
                  <a:pt x="135" y="0"/>
                </a:moveTo>
                <a:lnTo>
                  <a:pt x="35" y="18"/>
                </a:lnTo>
                <a:lnTo>
                  <a:pt x="32" y="20"/>
                </a:lnTo>
                <a:lnTo>
                  <a:pt x="25" y="27"/>
                </a:lnTo>
                <a:lnTo>
                  <a:pt x="16" y="38"/>
                </a:lnTo>
                <a:lnTo>
                  <a:pt x="7" y="54"/>
                </a:lnTo>
                <a:lnTo>
                  <a:pt x="1" y="69"/>
                </a:lnTo>
                <a:lnTo>
                  <a:pt x="0" y="80"/>
                </a:lnTo>
                <a:lnTo>
                  <a:pt x="0" y="87"/>
                </a:lnTo>
                <a:lnTo>
                  <a:pt x="1" y="89"/>
                </a:lnTo>
                <a:lnTo>
                  <a:pt x="35" y="38"/>
                </a:lnTo>
                <a:lnTo>
                  <a:pt x="30" y="81"/>
                </a:lnTo>
                <a:lnTo>
                  <a:pt x="61" y="32"/>
                </a:lnTo>
                <a:lnTo>
                  <a:pt x="64" y="69"/>
                </a:lnTo>
                <a:lnTo>
                  <a:pt x="86" y="28"/>
                </a:lnTo>
                <a:lnTo>
                  <a:pt x="94" y="64"/>
                </a:lnTo>
                <a:lnTo>
                  <a:pt x="109" y="32"/>
                </a:lnTo>
                <a:lnTo>
                  <a:pt x="116" y="59"/>
                </a:lnTo>
                <a:lnTo>
                  <a:pt x="117" y="55"/>
                </a:lnTo>
                <a:lnTo>
                  <a:pt x="120" y="45"/>
                </a:lnTo>
                <a:lnTo>
                  <a:pt x="124" y="33"/>
                </a:lnTo>
                <a:lnTo>
                  <a:pt x="128" y="23"/>
                </a:lnTo>
                <a:lnTo>
                  <a:pt x="131" y="15"/>
                </a:lnTo>
                <a:lnTo>
                  <a:pt x="133" y="7"/>
                </a:lnTo>
                <a:lnTo>
                  <a:pt x="135" y="2"/>
                </a:lnTo>
                <a:lnTo>
                  <a:pt x="1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90" name="Freeform 29"/>
          <p:cNvSpPr>
            <a:spLocks noChangeArrowheads="1"/>
          </p:cNvSpPr>
          <p:nvPr/>
        </p:nvSpPr>
        <p:spPr bwMode="auto">
          <a:xfrm>
            <a:off x="5356225" y="4605338"/>
            <a:ext cx="20638" cy="20637"/>
          </a:xfrm>
          <a:custGeom>
            <a:avLst/>
            <a:gdLst>
              <a:gd name="T0" fmla="*/ 19 w 37"/>
              <a:gd name="T1" fmla="*/ 0 h 39"/>
              <a:gd name="T2" fmla="*/ 12 w 37"/>
              <a:gd name="T3" fmla="*/ 1 h 39"/>
              <a:gd name="T4" fmla="*/ 6 w 37"/>
              <a:gd name="T5" fmla="*/ 5 h 39"/>
              <a:gd name="T6" fmla="*/ 2 w 37"/>
              <a:gd name="T7" fmla="*/ 11 h 39"/>
              <a:gd name="T8" fmla="*/ 0 w 37"/>
              <a:gd name="T9" fmla="*/ 19 h 39"/>
              <a:gd name="T10" fmla="*/ 1 w 37"/>
              <a:gd name="T11" fmla="*/ 26 h 39"/>
              <a:gd name="T12" fmla="*/ 5 w 37"/>
              <a:gd name="T13" fmla="*/ 32 h 39"/>
              <a:gd name="T14" fmla="*/ 11 w 37"/>
              <a:gd name="T15" fmla="*/ 37 h 39"/>
              <a:gd name="T16" fmla="*/ 18 w 37"/>
              <a:gd name="T17" fmla="*/ 39 h 39"/>
              <a:gd name="T18" fmla="*/ 25 w 37"/>
              <a:gd name="T19" fmla="*/ 38 h 39"/>
              <a:gd name="T20" fmla="*/ 31 w 37"/>
              <a:gd name="T21" fmla="*/ 34 h 39"/>
              <a:gd name="T22" fmla="*/ 35 w 37"/>
              <a:gd name="T23" fmla="*/ 28 h 39"/>
              <a:gd name="T24" fmla="*/ 37 w 37"/>
              <a:gd name="T25" fmla="*/ 20 h 39"/>
              <a:gd name="T26" fmla="*/ 36 w 37"/>
              <a:gd name="T27" fmla="*/ 12 h 39"/>
              <a:gd name="T28" fmla="*/ 32 w 37"/>
              <a:gd name="T29" fmla="*/ 6 h 39"/>
              <a:gd name="T30" fmla="*/ 26 w 37"/>
              <a:gd name="T31" fmla="*/ 2 h 39"/>
              <a:gd name="T32" fmla="*/ 19 w 37"/>
              <a:gd name="T33" fmla="*/ 0 h 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7"/>
              <a:gd name="T52" fmla="*/ 0 h 39"/>
              <a:gd name="T53" fmla="*/ 37 w 37"/>
              <a:gd name="T54" fmla="*/ 39 h 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7" h="39">
                <a:moveTo>
                  <a:pt x="19" y="0"/>
                </a:moveTo>
                <a:lnTo>
                  <a:pt x="12" y="1"/>
                </a:lnTo>
                <a:lnTo>
                  <a:pt x="6" y="5"/>
                </a:lnTo>
                <a:lnTo>
                  <a:pt x="2" y="11"/>
                </a:lnTo>
                <a:lnTo>
                  <a:pt x="0" y="19"/>
                </a:lnTo>
                <a:lnTo>
                  <a:pt x="1" y="26"/>
                </a:lnTo>
                <a:lnTo>
                  <a:pt x="5" y="32"/>
                </a:lnTo>
                <a:lnTo>
                  <a:pt x="11" y="37"/>
                </a:lnTo>
                <a:lnTo>
                  <a:pt x="18" y="39"/>
                </a:lnTo>
                <a:lnTo>
                  <a:pt x="25" y="38"/>
                </a:lnTo>
                <a:lnTo>
                  <a:pt x="31" y="34"/>
                </a:lnTo>
                <a:lnTo>
                  <a:pt x="35" y="28"/>
                </a:lnTo>
                <a:lnTo>
                  <a:pt x="37" y="20"/>
                </a:lnTo>
                <a:lnTo>
                  <a:pt x="36" y="12"/>
                </a:lnTo>
                <a:lnTo>
                  <a:pt x="32" y="6"/>
                </a:lnTo>
                <a:lnTo>
                  <a:pt x="26" y="2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91" name="Freeform 30"/>
          <p:cNvSpPr>
            <a:spLocks noChangeArrowheads="1"/>
          </p:cNvSpPr>
          <p:nvPr/>
        </p:nvSpPr>
        <p:spPr bwMode="auto">
          <a:xfrm>
            <a:off x="5356225" y="4789488"/>
            <a:ext cx="20638" cy="20637"/>
          </a:xfrm>
          <a:custGeom>
            <a:avLst/>
            <a:gdLst>
              <a:gd name="T0" fmla="*/ 19 w 37"/>
              <a:gd name="T1" fmla="*/ 0 h 39"/>
              <a:gd name="T2" fmla="*/ 12 w 37"/>
              <a:gd name="T3" fmla="*/ 1 h 39"/>
              <a:gd name="T4" fmla="*/ 6 w 37"/>
              <a:gd name="T5" fmla="*/ 5 h 39"/>
              <a:gd name="T6" fmla="*/ 2 w 37"/>
              <a:gd name="T7" fmla="*/ 11 h 39"/>
              <a:gd name="T8" fmla="*/ 0 w 37"/>
              <a:gd name="T9" fmla="*/ 19 h 39"/>
              <a:gd name="T10" fmla="*/ 1 w 37"/>
              <a:gd name="T11" fmla="*/ 26 h 39"/>
              <a:gd name="T12" fmla="*/ 5 w 37"/>
              <a:gd name="T13" fmla="*/ 32 h 39"/>
              <a:gd name="T14" fmla="*/ 10 w 37"/>
              <a:gd name="T15" fmla="*/ 37 h 39"/>
              <a:gd name="T16" fmla="*/ 17 w 37"/>
              <a:gd name="T17" fmla="*/ 39 h 39"/>
              <a:gd name="T18" fmla="*/ 25 w 37"/>
              <a:gd name="T19" fmla="*/ 38 h 39"/>
              <a:gd name="T20" fmla="*/ 31 w 37"/>
              <a:gd name="T21" fmla="*/ 34 h 39"/>
              <a:gd name="T22" fmla="*/ 35 w 37"/>
              <a:gd name="T23" fmla="*/ 28 h 39"/>
              <a:gd name="T24" fmla="*/ 37 w 37"/>
              <a:gd name="T25" fmla="*/ 20 h 39"/>
              <a:gd name="T26" fmla="*/ 36 w 37"/>
              <a:gd name="T27" fmla="*/ 12 h 39"/>
              <a:gd name="T28" fmla="*/ 32 w 37"/>
              <a:gd name="T29" fmla="*/ 6 h 39"/>
              <a:gd name="T30" fmla="*/ 26 w 37"/>
              <a:gd name="T31" fmla="*/ 2 h 39"/>
              <a:gd name="T32" fmla="*/ 19 w 37"/>
              <a:gd name="T33" fmla="*/ 0 h 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7"/>
              <a:gd name="T52" fmla="*/ 0 h 39"/>
              <a:gd name="T53" fmla="*/ 37 w 37"/>
              <a:gd name="T54" fmla="*/ 39 h 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7" h="39">
                <a:moveTo>
                  <a:pt x="19" y="0"/>
                </a:moveTo>
                <a:lnTo>
                  <a:pt x="12" y="1"/>
                </a:lnTo>
                <a:lnTo>
                  <a:pt x="6" y="5"/>
                </a:lnTo>
                <a:lnTo>
                  <a:pt x="2" y="11"/>
                </a:lnTo>
                <a:lnTo>
                  <a:pt x="0" y="19"/>
                </a:lnTo>
                <a:lnTo>
                  <a:pt x="1" y="26"/>
                </a:lnTo>
                <a:lnTo>
                  <a:pt x="5" y="32"/>
                </a:lnTo>
                <a:lnTo>
                  <a:pt x="10" y="37"/>
                </a:lnTo>
                <a:lnTo>
                  <a:pt x="17" y="39"/>
                </a:lnTo>
                <a:lnTo>
                  <a:pt x="25" y="38"/>
                </a:lnTo>
                <a:lnTo>
                  <a:pt x="31" y="34"/>
                </a:lnTo>
                <a:lnTo>
                  <a:pt x="35" y="28"/>
                </a:lnTo>
                <a:lnTo>
                  <a:pt x="37" y="20"/>
                </a:lnTo>
                <a:lnTo>
                  <a:pt x="36" y="12"/>
                </a:lnTo>
                <a:lnTo>
                  <a:pt x="32" y="6"/>
                </a:lnTo>
                <a:lnTo>
                  <a:pt x="26" y="2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92" name="Freeform 31"/>
          <p:cNvSpPr>
            <a:spLocks noChangeArrowheads="1"/>
          </p:cNvSpPr>
          <p:nvPr/>
        </p:nvSpPr>
        <p:spPr bwMode="auto">
          <a:xfrm>
            <a:off x="5356225" y="4972050"/>
            <a:ext cx="20638" cy="20638"/>
          </a:xfrm>
          <a:custGeom>
            <a:avLst/>
            <a:gdLst>
              <a:gd name="T0" fmla="*/ 18 w 37"/>
              <a:gd name="T1" fmla="*/ 0 h 39"/>
              <a:gd name="T2" fmla="*/ 11 w 37"/>
              <a:gd name="T3" fmla="*/ 1 h 39"/>
              <a:gd name="T4" fmla="*/ 6 w 37"/>
              <a:gd name="T5" fmla="*/ 5 h 39"/>
              <a:gd name="T6" fmla="*/ 2 w 37"/>
              <a:gd name="T7" fmla="*/ 11 h 39"/>
              <a:gd name="T8" fmla="*/ 0 w 37"/>
              <a:gd name="T9" fmla="*/ 19 h 39"/>
              <a:gd name="T10" fmla="*/ 1 w 37"/>
              <a:gd name="T11" fmla="*/ 27 h 39"/>
              <a:gd name="T12" fmla="*/ 5 w 37"/>
              <a:gd name="T13" fmla="*/ 33 h 39"/>
              <a:gd name="T14" fmla="*/ 10 w 37"/>
              <a:gd name="T15" fmla="*/ 37 h 39"/>
              <a:gd name="T16" fmla="*/ 17 w 37"/>
              <a:gd name="T17" fmla="*/ 39 h 39"/>
              <a:gd name="T18" fmla="*/ 25 w 37"/>
              <a:gd name="T19" fmla="*/ 38 h 39"/>
              <a:gd name="T20" fmla="*/ 31 w 37"/>
              <a:gd name="T21" fmla="*/ 34 h 39"/>
              <a:gd name="T22" fmla="*/ 35 w 37"/>
              <a:gd name="T23" fmla="*/ 28 h 39"/>
              <a:gd name="T24" fmla="*/ 37 w 37"/>
              <a:gd name="T25" fmla="*/ 20 h 39"/>
              <a:gd name="T26" fmla="*/ 36 w 37"/>
              <a:gd name="T27" fmla="*/ 12 h 39"/>
              <a:gd name="T28" fmla="*/ 32 w 37"/>
              <a:gd name="T29" fmla="*/ 6 h 39"/>
              <a:gd name="T30" fmla="*/ 26 w 37"/>
              <a:gd name="T31" fmla="*/ 2 h 39"/>
              <a:gd name="T32" fmla="*/ 18 w 37"/>
              <a:gd name="T33" fmla="*/ 0 h 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7"/>
              <a:gd name="T52" fmla="*/ 0 h 39"/>
              <a:gd name="T53" fmla="*/ 37 w 37"/>
              <a:gd name="T54" fmla="*/ 39 h 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7" h="39">
                <a:moveTo>
                  <a:pt x="18" y="0"/>
                </a:moveTo>
                <a:lnTo>
                  <a:pt x="11" y="1"/>
                </a:lnTo>
                <a:lnTo>
                  <a:pt x="6" y="5"/>
                </a:lnTo>
                <a:lnTo>
                  <a:pt x="2" y="11"/>
                </a:lnTo>
                <a:lnTo>
                  <a:pt x="0" y="19"/>
                </a:lnTo>
                <a:lnTo>
                  <a:pt x="1" y="27"/>
                </a:lnTo>
                <a:lnTo>
                  <a:pt x="5" y="33"/>
                </a:lnTo>
                <a:lnTo>
                  <a:pt x="10" y="37"/>
                </a:lnTo>
                <a:lnTo>
                  <a:pt x="17" y="39"/>
                </a:lnTo>
                <a:lnTo>
                  <a:pt x="25" y="38"/>
                </a:lnTo>
                <a:lnTo>
                  <a:pt x="31" y="34"/>
                </a:lnTo>
                <a:lnTo>
                  <a:pt x="35" y="28"/>
                </a:lnTo>
                <a:lnTo>
                  <a:pt x="37" y="20"/>
                </a:lnTo>
                <a:lnTo>
                  <a:pt x="36" y="12"/>
                </a:lnTo>
                <a:lnTo>
                  <a:pt x="32" y="6"/>
                </a:lnTo>
                <a:lnTo>
                  <a:pt x="26" y="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93" name="Freeform 32"/>
          <p:cNvSpPr>
            <a:spLocks noChangeArrowheads="1"/>
          </p:cNvSpPr>
          <p:nvPr/>
        </p:nvSpPr>
        <p:spPr bwMode="auto">
          <a:xfrm>
            <a:off x="4849813" y="4464050"/>
            <a:ext cx="946150" cy="85725"/>
          </a:xfrm>
          <a:custGeom>
            <a:avLst/>
            <a:gdLst>
              <a:gd name="T0" fmla="*/ 1761 w 1788"/>
              <a:gd name="T1" fmla="*/ 1 h 163"/>
              <a:gd name="T2" fmla="*/ 1733 w 1788"/>
              <a:gd name="T3" fmla="*/ 7 h 163"/>
              <a:gd name="T4" fmla="*/ 1682 w 1788"/>
              <a:gd name="T5" fmla="*/ 16 h 163"/>
              <a:gd name="T6" fmla="*/ 1610 w 1788"/>
              <a:gd name="T7" fmla="*/ 28 h 163"/>
              <a:gd name="T8" fmla="*/ 1521 w 1788"/>
              <a:gd name="T9" fmla="*/ 43 h 163"/>
              <a:gd name="T10" fmla="*/ 1416 w 1788"/>
              <a:gd name="T11" fmla="*/ 59 h 163"/>
              <a:gd name="T12" fmla="*/ 1298 w 1788"/>
              <a:gd name="T13" fmla="*/ 76 h 163"/>
              <a:gd name="T14" fmla="*/ 1167 w 1788"/>
              <a:gd name="T15" fmla="*/ 92 h 163"/>
              <a:gd name="T16" fmla="*/ 1028 w 1788"/>
              <a:gd name="T17" fmla="*/ 107 h 163"/>
              <a:gd name="T18" fmla="*/ 880 w 1788"/>
              <a:gd name="T19" fmla="*/ 120 h 163"/>
              <a:gd name="T20" fmla="*/ 727 w 1788"/>
              <a:gd name="T21" fmla="*/ 131 h 163"/>
              <a:gd name="T22" fmla="*/ 584 w 1788"/>
              <a:gd name="T23" fmla="*/ 137 h 163"/>
              <a:gd name="T24" fmla="*/ 459 w 1788"/>
              <a:gd name="T25" fmla="*/ 139 h 163"/>
              <a:gd name="T26" fmla="*/ 353 w 1788"/>
              <a:gd name="T27" fmla="*/ 138 h 163"/>
              <a:gd name="T28" fmla="*/ 265 w 1788"/>
              <a:gd name="T29" fmla="*/ 134 h 163"/>
              <a:gd name="T30" fmla="*/ 193 w 1788"/>
              <a:gd name="T31" fmla="*/ 128 h 163"/>
              <a:gd name="T32" fmla="*/ 137 w 1788"/>
              <a:gd name="T33" fmla="*/ 121 h 163"/>
              <a:gd name="T34" fmla="*/ 93 w 1788"/>
              <a:gd name="T35" fmla="*/ 114 h 163"/>
              <a:gd name="T36" fmla="*/ 62 w 1788"/>
              <a:gd name="T37" fmla="*/ 108 h 163"/>
              <a:gd name="T38" fmla="*/ 43 w 1788"/>
              <a:gd name="T39" fmla="*/ 103 h 163"/>
              <a:gd name="T40" fmla="*/ 32 w 1788"/>
              <a:gd name="T41" fmla="*/ 100 h 163"/>
              <a:gd name="T42" fmla="*/ 0 w 1788"/>
              <a:gd name="T43" fmla="*/ 131 h 163"/>
              <a:gd name="T44" fmla="*/ 6 w 1788"/>
              <a:gd name="T45" fmla="*/ 133 h 163"/>
              <a:gd name="T46" fmla="*/ 24 w 1788"/>
              <a:gd name="T47" fmla="*/ 137 h 163"/>
              <a:gd name="T48" fmla="*/ 57 w 1788"/>
              <a:gd name="T49" fmla="*/ 143 h 163"/>
              <a:gd name="T50" fmla="*/ 104 w 1788"/>
              <a:gd name="T51" fmla="*/ 149 h 163"/>
              <a:gd name="T52" fmla="*/ 166 w 1788"/>
              <a:gd name="T53" fmla="*/ 155 h 163"/>
              <a:gd name="T54" fmla="*/ 245 w 1788"/>
              <a:gd name="T55" fmla="*/ 160 h 163"/>
              <a:gd name="T56" fmla="*/ 341 w 1788"/>
              <a:gd name="T57" fmla="*/ 162 h 163"/>
              <a:gd name="T58" fmla="*/ 454 w 1788"/>
              <a:gd name="T59" fmla="*/ 162 h 163"/>
              <a:gd name="T60" fmla="*/ 588 w 1788"/>
              <a:gd name="T61" fmla="*/ 157 h 163"/>
              <a:gd name="T62" fmla="*/ 742 w 1788"/>
              <a:gd name="T63" fmla="*/ 147 h 163"/>
              <a:gd name="T64" fmla="*/ 913 w 1788"/>
              <a:gd name="T65" fmla="*/ 131 h 163"/>
              <a:gd name="T66" fmla="*/ 1076 w 1788"/>
              <a:gd name="T67" fmla="*/ 114 h 163"/>
              <a:gd name="T68" fmla="*/ 1222 w 1788"/>
              <a:gd name="T69" fmla="*/ 99 h 163"/>
              <a:gd name="T70" fmla="*/ 1351 w 1788"/>
              <a:gd name="T71" fmla="*/ 85 h 163"/>
              <a:gd name="T72" fmla="*/ 1463 w 1788"/>
              <a:gd name="T73" fmla="*/ 72 h 163"/>
              <a:gd name="T74" fmla="*/ 1559 w 1788"/>
              <a:gd name="T75" fmla="*/ 61 h 163"/>
              <a:gd name="T76" fmla="*/ 1637 w 1788"/>
              <a:gd name="T77" fmla="*/ 51 h 163"/>
              <a:gd name="T78" fmla="*/ 1699 w 1788"/>
              <a:gd name="T79" fmla="*/ 43 h 163"/>
              <a:gd name="T80" fmla="*/ 1745 w 1788"/>
              <a:gd name="T81" fmla="*/ 36 h 163"/>
              <a:gd name="T82" fmla="*/ 1774 w 1788"/>
              <a:gd name="T83" fmla="*/ 32 h 163"/>
              <a:gd name="T84" fmla="*/ 1787 w 1788"/>
              <a:gd name="T85" fmla="*/ 30 h 16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788"/>
              <a:gd name="T130" fmla="*/ 0 h 163"/>
              <a:gd name="T131" fmla="*/ 1788 w 1788"/>
              <a:gd name="T132" fmla="*/ 163 h 16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788" h="163">
                <a:moveTo>
                  <a:pt x="1767" y="0"/>
                </a:moveTo>
                <a:lnTo>
                  <a:pt x="1766" y="0"/>
                </a:lnTo>
                <a:lnTo>
                  <a:pt x="1761" y="1"/>
                </a:lnTo>
                <a:lnTo>
                  <a:pt x="1755" y="2"/>
                </a:lnTo>
                <a:lnTo>
                  <a:pt x="1745" y="4"/>
                </a:lnTo>
                <a:lnTo>
                  <a:pt x="1733" y="7"/>
                </a:lnTo>
                <a:lnTo>
                  <a:pt x="1719" y="9"/>
                </a:lnTo>
                <a:lnTo>
                  <a:pt x="1701" y="12"/>
                </a:lnTo>
                <a:lnTo>
                  <a:pt x="1682" y="16"/>
                </a:lnTo>
                <a:lnTo>
                  <a:pt x="1660" y="20"/>
                </a:lnTo>
                <a:lnTo>
                  <a:pt x="1637" y="24"/>
                </a:lnTo>
                <a:lnTo>
                  <a:pt x="1610" y="28"/>
                </a:lnTo>
                <a:lnTo>
                  <a:pt x="1583" y="33"/>
                </a:lnTo>
                <a:lnTo>
                  <a:pt x="1553" y="37"/>
                </a:lnTo>
                <a:lnTo>
                  <a:pt x="1521" y="43"/>
                </a:lnTo>
                <a:lnTo>
                  <a:pt x="1488" y="49"/>
                </a:lnTo>
                <a:lnTo>
                  <a:pt x="1454" y="54"/>
                </a:lnTo>
                <a:lnTo>
                  <a:pt x="1416" y="59"/>
                </a:lnTo>
                <a:lnTo>
                  <a:pt x="1379" y="65"/>
                </a:lnTo>
                <a:lnTo>
                  <a:pt x="1338" y="70"/>
                </a:lnTo>
                <a:lnTo>
                  <a:pt x="1298" y="76"/>
                </a:lnTo>
                <a:lnTo>
                  <a:pt x="1255" y="81"/>
                </a:lnTo>
                <a:lnTo>
                  <a:pt x="1212" y="86"/>
                </a:lnTo>
                <a:lnTo>
                  <a:pt x="1167" y="92"/>
                </a:lnTo>
                <a:lnTo>
                  <a:pt x="1122" y="97"/>
                </a:lnTo>
                <a:lnTo>
                  <a:pt x="1075" y="102"/>
                </a:lnTo>
                <a:lnTo>
                  <a:pt x="1028" y="107"/>
                </a:lnTo>
                <a:lnTo>
                  <a:pt x="979" y="111"/>
                </a:lnTo>
                <a:lnTo>
                  <a:pt x="930" y="116"/>
                </a:lnTo>
                <a:lnTo>
                  <a:pt x="880" y="120"/>
                </a:lnTo>
                <a:lnTo>
                  <a:pt x="830" y="123"/>
                </a:lnTo>
                <a:lnTo>
                  <a:pt x="779" y="127"/>
                </a:lnTo>
                <a:lnTo>
                  <a:pt x="727" y="131"/>
                </a:lnTo>
                <a:lnTo>
                  <a:pt x="677" y="134"/>
                </a:lnTo>
                <a:lnTo>
                  <a:pt x="629" y="136"/>
                </a:lnTo>
                <a:lnTo>
                  <a:pt x="584" y="137"/>
                </a:lnTo>
                <a:lnTo>
                  <a:pt x="539" y="138"/>
                </a:lnTo>
                <a:lnTo>
                  <a:pt x="499" y="139"/>
                </a:lnTo>
                <a:lnTo>
                  <a:pt x="459" y="139"/>
                </a:lnTo>
                <a:lnTo>
                  <a:pt x="422" y="139"/>
                </a:lnTo>
                <a:lnTo>
                  <a:pt x="386" y="139"/>
                </a:lnTo>
                <a:lnTo>
                  <a:pt x="353" y="138"/>
                </a:lnTo>
                <a:lnTo>
                  <a:pt x="323" y="137"/>
                </a:lnTo>
                <a:lnTo>
                  <a:pt x="293" y="136"/>
                </a:lnTo>
                <a:lnTo>
                  <a:pt x="265" y="134"/>
                </a:lnTo>
                <a:lnTo>
                  <a:pt x="240" y="133"/>
                </a:lnTo>
                <a:lnTo>
                  <a:pt x="216" y="131"/>
                </a:lnTo>
                <a:lnTo>
                  <a:pt x="193" y="128"/>
                </a:lnTo>
                <a:lnTo>
                  <a:pt x="173" y="126"/>
                </a:lnTo>
                <a:lnTo>
                  <a:pt x="154" y="124"/>
                </a:lnTo>
                <a:lnTo>
                  <a:pt x="137" y="121"/>
                </a:lnTo>
                <a:lnTo>
                  <a:pt x="120" y="119"/>
                </a:lnTo>
                <a:lnTo>
                  <a:pt x="106" y="117"/>
                </a:lnTo>
                <a:lnTo>
                  <a:pt x="93" y="114"/>
                </a:lnTo>
                <a:lnTo>
                  <a:pt x="81" y="112"/>
                </a:lnTo>
                <a:lnTo>
                  <a:pt x="71" y="110"/>
                </a:lnTo>
                <a:lnTo>
                  <a:pt x="62" y="108"/>
                </a:lnTo>
                <a:lnTo>
                  <a:pt x="55" y="106"/>
                </a:lnTo>
                <a:lnTo>
                  <a:pt x="48" y="104"/>
                </a:lnTo>
                <a:lnTo>
                  <a:pt x="43" y="103"/>
                </a:lnTo>
                <a:lnTo>
                  <a:pt x="37" y="102"/>
                </a:lnTo>
                <a:lnTo>
                  <a:pt x="34" y="100"/>
                </a:lnTo>
                <a:lnTo>
                  <a:pt x="32" y="100"/>
                </a:lnTo>
                <a:lnTo>
                  <a:pt x="30" y="99"/>
                </a:lnTo>
                <a:lnTo>
                  <a:pt x="0" y="131"/>
                </a:lnTo>
                <a:lnTo>
                  <a:pt x="1" y="131"/>
                </a:lnTo>
                <a:lnTo>
                  <a:pt x="3" y="132"/>
                </a:lnTo>
                <a:lnTo>
                  <a:pt x="6" y="133"/>
                </a:lnTo>
                <a:lnTo>
                  <a:pt x="11" y="134"/>
                </a:lnTo>
                <a:lnTo>
                  <a:pt x="17" y="135"/>
                </a:lnTo>
                <a:lnTo>
                  <a:pt x="24" y="137"/>
                </a:lnTo>
                <a:lnTo>
                  <a:pt x="34" y="139"/>
                </a:lnTo>
                <a:lnTo>
                  <a:pt x="45" y="141"/>
                </a:lnTo>
                <a:lnTo>
                  <a:pt x="57" y="143"/>
                </a:lnTo>
                <a:lnTo>
                  <a:pt x="71" y="145"/>
                </a:lnTo>
                <a:lnTo>
                  <a:pt x="87" y="147"/>
                </a:lnTo>
                <a:lnTo>
                  <a:pt x="104" y="149"/>
                </a:lnTo>
                <a:lnTo>
                  <a:pt x="122" y="151"/>
                </a:lnTo>
                <a:lnTo>
                  <a:pt x="144" y="153"/>
                </a:lnTo>
                <a:lnTo>
                  <a:pt x="166" y="155"/>
                </a:lnTo>
                <a:lnTo>
                  <a:pt x="190" y="157"/>
                </a:lnTo>
                <a:lnTo>
                  <a:pt x="217" y="158"/>
                </a:lnTo>
                <a:lnTo>
                  <a:pt x="245" y="160"/>
                </a:lnTo>
                <a:lnTo>
                  <a:pt x="274" y="161"/>
                </a:lnTo>
                <a:lnTo>
                  <a:pt x="307" y="162"/>
                </a:lnTo>
                <a:lnTo>
                  <a:pt x="341" y="162"/>
                </a:lnTo>
                <a:lnTo>
                  <a:pt x="376" y="163"/>
                </a:lnTo>
                <a:lnTo>
                  <a:pt x="415" y="162"/>
                </a:lnTo>
                <a:lnTo>
                  <a:pt x="454" y="162"/>
                </a:lnTo>
                <a:lnTo>
                  <a:pt x="497" y="161"/>
                </a:lnTo>
                <a:lnTo>
                  <a:pt x="541" y="159"/>
                </a:lnTo>
                <a:lnTo>
                  <a:pt x="588" y="157"/>
                </a:lnTo>
                <a:lnTo>
                  <a:pt x="636" y="154"/>
                </a:lnTo>
                <a:lnTo>
                  <a:pt x="688" y="151"/>
                </a:lnTo>
                <a:lnTo>
                  <a:pt x="742" y="147"/>
                </a:lnTo>
                <a:lnTo>
                  <a:pt x="797" y="142"/>
                </a:lnTo>
                <a:lnTo>
                  <a:pt x="855" y="137"/>
                </a:lnTo>
                <a:lnTo>
                  <a:pt x="913" y="131"/>
                </a:lnTo>
                <a:lnTo>
                  <a:pt x="969" y="125"/>
                </a:lnTo>
                <a:lnTo>
                  <a:pt x="1024" y="119"/>
                </a:lnTo>
                <a:lnTo>
                  <a:pt x="1076" y="114"/>
                </a:lnTo>
                <a:lnTo>
                  <a:pt x="1127" y="109"/>
                </a:lnTo>
                <a:lnTo>
                  <a:pt x="1175" y="104"/>
                </a:lnTo>
                <a:lnTo>
                  <a:pt x="1222" y="99"/>
                </a:lnTo>
                <a:lnTo>
                  <a:pt x="1267" y="94"/>
                </a:lnTo>
                <a:lnTo>
                  <a:pt x="1310" y="89"/>
                </a:lnTo>
                <a:lnTo>
                  <a:pt x="1351" y="85"/>
                </a:lnTo>
                <a:lnTo>
                  <a:pt x="1390" y="80"/>
                </a:lnTo>
                <a:lnTo>
                  <a:pt x="1427" y="76"/>
                </a:lnTo>
                <a:lnTo>
                  <a:pt x="1463" y="72"/>
                </a:lnTo>
                <a:lnTo>
                  <a:pt x="1497" y="68"/>
                </a:lnTo>
                <a:lnTo>
                  <a:pt x="1528" y="64"/>
                </a:lnTo>
                <a:lnTo>
                  <a:pt x="1559" y="61"/>
                </a:lnTo>
                <a:lnTo>
                  <a:pt x="1586" y="57"/>
                </a:lnTo>
                <a:lnTo>
                  <a:pt x="1612" y="54"/>
                </a:lnTo>
                <a:lnTo>
                  <a:pt x="1637" y="51"/>
                </a:lnTo>
                <a:lnTo>
                  <a:pt x="1659" y="48"/>
                </a:lnTo>
                <a:lnTo>
                  <a:pt x="1680" y="46"/>
                </a:lnTo>
                <a:lnTo>
                  <a:pt x="1699" y="43"/>
                </a:lnTo>
                <a:lnTo>
                  <a:pt x="1716" y="41"/>
                </a:lnTo>
                <a:lnTo>
                  <a:pt x="1732" y="38"/>
                </a:lnTo>
                <a:lnTo>
                  <a:pt x="1745" y="36"/>
                </a:lnTo>
                <a:lnTo>
                  <a:pt x="1756" y="34"/>
                </a:lnTo>
                <a:lnTo>
                  <a:pt x="1766" y="33"/>
                </a:lnTo>
                <a:lnTo>
                  <a:pt x="1774" y="32"/>
                </a:lnTo>
                <a:lnTo>
                  <a:pt x="1780" y="31"/>
                </a:lnTo>
                <a:lnTo>
                  <a:pt x="1784" y="31"/>
                </a:lnTo>
                <a:lnTo>
                  <a:pt x="1787" y="30"/>
                </a:lnTo>
                <a:lnTo>
                  <a:pt x="1788" y="30"/>
                </a:lnTo>
                <a:lnTo>
                  <a:pt x="17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94" name="Freeform 33"/>
          <p:cNvSpPr>
            <a:spLocks noChangeArrowheads="1"/>
          </p:cNvSpPr>
          <p:nvPr/>
        </p:nvSpPr>
        <p:spPr bwMode="auto">
          <a:xfrm>
            <a:off x="5010150" y="4695825"/>
            <a:ext cx="49213" cy="50800"/>
          </a:xfrm>
          <a:custGeom>
            <a:avLst/>
            <a:gdLst>
              <a:gd name="T0" fmla="*/ 91 w 91"/>
              <a:gd name="T1" fmla="*/ 97 h 97"/>
              <a:gd name="T2" fmla="*/ 14 w 91"/>
              <a:gd name="T3" fmla="*/ 0 h 97"/>
              <a:gd name="T4" fmla="*/ 0 w 91"/>
              <a:gd name="T5" fmla="*/ 66 h 97"/>
              <a:gd name="T6" fmla="*/ 91 w 91"/>
              <a:gd name="T7" fmla="*/ 9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97"/>
              <a:gd name="T14" fmla="*/ 91 w 91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97">
                <a:moveTo>
                  <a:pt x="91" y="97"/>
                </a:moveTo>
                <a:lnTo>
                  <a:pt x="14" y="0"/>
                </a:lnTo>
                <a:lnTo>
                  <a:pt x="0" y="66"/>
                </a:lnTo>
                <a:lnTo>
                  <a:pt x="91" y="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95" name="Freeform 34"/>
          <p:cNvSpPr>
            <a:spLocks noChangeArrowheads="1"/>
          </p:cNvSpPr>
          <p:nvPr/>
        </p:nvSpPr>
        <p:spPr bwMode="auto">
          <a:xfrm>
            <a:off x="5081588" y="4686300"/>
            <a:ext cx="14287" cy="41275"/>
          </a:xfrm>
          <a:custGeom>
            <a:avLst/>
            <a:gdLst>
              <a:gd name="T0" fmla="*/ 25 w 27"/>
              <a:gd name="T1" fmla="*/ 76 h 76"/>
              <a:gd name="T2" fmla="*/ 0 w 27"/>
              <a:gd name="T3" fmla="*/ 0 h 76"/>
              <a:gd name="T4" fmla="*/ 27 w 27"/>
              <a:gd name="T5" fmla="*/ 1 h 76"/>
              <a:gd name="T6" fmla="*/ 25 w 27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27"/>
              <a:gd name="T13" fmla="*/ 0 h 76"/>
              <a:gd name="T14" fmla="*/ 27 w 27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" h="76">
                <a:moveTo>
                  <a:pt x="25" y="76"/>
                </a:moveTo>
                <a:lnTo>
                  <a:pt x="0" y="0"/>
                </a:lnTo>
                <a:lnTo>
                  <a:pt x="27" y="1"/>
                </a:lnTo>
                <a:lnTo>
                  <a:pt x="25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96" name="Freeform 35"/>
          <p:cNvSpPr>
            <a:spLocks noChangeArrowheads="1"/>
          </p:cNvSpPr>
          <p:nvPr/>
        </p:nvSpPr>
        <p:spPr bwMode="auto">
          <a:xfrm>
            <a:off x="4999038" y="4810125"/>
            <a:ext cx="58737" cy="26988"/>
          </a:xfrm>
          <a:custGeom>
            <a:avLst/>
            <a:gdLst>
              <a:gd name="T0" fmla="*/ 109 w 109"/>
              <a:gd name="T1" fmla="*/ 0 h 52"/>
              <a:gd name="T2" fmla="*/ 0 w 109"/>
              <a:gd name="T3" fmla="*/ 19 h 52"/>
              <a:gd name="T4" fmla="*/ 19 w 109"/>
              <a:gd name="T5" fmla="*/ 52 h 52"/>
              <a:gd name="T6" fmla="*/ 109 w 109"/>
              <a:gd name="T7" fmla="*/ 0 h 52"/>
              <a:gd name="T8" fmla="*/ 0 60000 65536"/>
              <a:gd name="T9" fmla="*/ 0 60000 65536"/>
              <a:gd name="T10" fmla="*/ 0 60000 65536"/>
              <a:gd name="T11" fmla="*/ 0 60000 65536"/>
              <a:gd name="T12" fmla="*/ 0 w 109"/>
              <a:gd name="T13" fmla="*/ 0 h 52"/>
              <a:gd name="T14" fmla="*/ 109 w 109"/>
              <a:gd name="T15" fmla="*/ 52 h 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" h="52">
                <a:moveTo>
                  <a:pt x="109" y="0"/>
                </a:moveTo>
                <a:lnTo>
                  <a:pt x="0" y="19"/>
                </a:lnTo>
                <a:lnTo>
                  <a:pt x="19" y="52"/>
                </a:lnTo>
                <a:lnTo>
                  <a:pt x="1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6597" name="Freeform 36"/>
          <p:cNvSpPr>
            <a:spLocks noChangeArrowheads="1"/>
          </p:cNvSpPr>
          <p:nvPr/>
        </p:nvSpPr>
        <p:spPr bwMode="auto">
          <a:xfrm>
            <a:off x="5024438" y="4875213"/>
            <a:ext cx="44450" cy="44450"/>
          </a:xfrm>
          <a:custGeom>
            <a:avLst/>
            <a:gdLst>
              <a:gd name="T0" fmla="*/ 84 w 84"/>
              <a:gd name="T1" fmla="*/ 0 h 83"/>
              <a:gd name="T2" fmla="*/ 0 w 84"/>
              <a:gd name="T3" fmla="*/ 77 h 83"/>
              <a:gd name="T4" fmla="*/ 29 w 84"/>
              <a:gd name="T5" fmla="*/ 83 h 83"/>
              <a:gd name="T6" fmla="*/ 84 w 84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83"/>
              <a:gd name="T14" fmla="*/ 84 w 84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83">
                <a:moveTo>
                  <a:pt x="84" y="0"/>
                </a:moveTo>
                <a:lnTo>
                  <a:pt x="0" y="77"/>
                </a:lnTo>
                <a:lnTo>
                  <a:pt x="29" y="83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229600" cy="581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 b="1" smtClean="0">
                <a:solidFill>
                  <a:srgbClr val="CC3300"/>
                </a:solidFill>
              </a:rPr>
              <a:t>POSTURA CORRECTA</a:t>
            </a: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2667000" y="20002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7589" name="Line 4"/>
          <p:cNvSpPr>
            <a:spLocks noChangeShapeType="1"/>
          </p:cNvSpPr>
          <p:nvPr/>
        </p:nvSpPr>
        <p:spPr bwMode="auto">
          <a:xfrm>
            <a:off x="6372225" y="3068638"/>
            <a:ext cx="287338" cy="7921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6372225" y="3213100"/>
            <a:ext cx="1588" cy="576263"/>
          </a:xfrm>
          <a:prstGeom prst="line">
            <a:avLst/>
          </a:prstGeom>
          <a:noFill/>
          <a:ln w="936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28588"/>
            <a:ext cx="8686800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smtClean="0">
                <a:solidFill>
                  <a:srgbClr val="000066"/>
                </a:solidFill>
                <a:latin typeface="Arial Black" pitchFamily="32" charset="0"/>
              </a:rPr>
              <a:t>ERGONOMÍA</a:t>
            </a:r>
            <a:br>
              <a:rPr lang="es-ES" sz="4000" smtClean="0">
                <a:solidFill>
                  <a:srgbClr val="000066"/>
                </a:solidFill>
                <a:latin typeface="Arial Black" pitchFamily="32" charset="0"/>
              </a:rPr>
            </a:br>
            <a:r>
              <a:rPr lang="es-ES" sz="3200" smtClean="0">
                <a:solidFill>
                  <a:srgbClr val="660033"/>
                </a:solidFill>
                <a:latin typeface="Arial Black" pitchFamily="32" charset="0"/>
              </a:rPr>
              <a:t>PUESTO DE TRABAJO ERGONOMICO</a:t>
            </a: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2209800" y="19192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4300"/>
            <a:ext cx="7467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7467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2388"/>
            <a:ext cx="7772400" cy="885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smtClean="0">
                <a:solidFill>
                  <a:srgbClr val="000066"/>
                </a:solidFill>
                <a:latin typeface="Arial Black" pitchFamily="32" charset="0"/>
              </a:rPr>
              <a:t>ERGONOMÍA:</a:t>
            </a:r>
            <a:r>
              <a:rPr lang="es-ES" sz="2400" b="1" smtClean="0">
                <a:solidFill>
                  <a:srgbClr val="660033"/>
                </a:solidFill>
                <a:latin typeface="Arial Black" pitchFamily="32" charset="0"/>
                <a:cs typeface="Arial" charset="0"/>
              </a:rPr>
              <a:t>CÓMO LEVANTAR Y LLEVAR CARGAS CORRECTAMENTE</a:t>
            </a: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89916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152400" y="6096000"/>
            <a:ext cx="8686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s-ES" b="1">
                <a:solidFill>
                  <a:srgbClr val="333399"/>
                </a:solidFill>
                <a:latin typeface="Arial Black" pitchFamily="32" charset="0"/>
              </a:rPr>
              <a:t>EVITA ESE MOLESTO DOLOR DE CINTURA. MANTEN LA ESPALDA RECTA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1600200" y="1295400"/>
            <a:ext cx="91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s-ES" sz="3200">
                <a:solidFill>
                  <a:srgbClr val="CC0000"/>
                </a:solidFill>
                <a:latin typeface="Arial Black" pitchFamily="32" charset="0"/>
              </a:rPr>
              <a:t>NO</a:t>
            </a: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6324600" y="1371600"/>
            <a:ext cx="68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s-ES" sz="3200">
                <a:solidFill>
                  <a:srgbClr val="CC0000"/>
                </a:solidFill>
                <a:latin typeface="Arial Black" pitchFamily="32" charset="0"/>
              </a:rPr>
              <a:t>SI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5207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 b="1" smtClean="0">
                <a:solidFill>
                  <a:srgbClr val="CC3300"/>
                </a:solidFill>
              </a:rPr>
              <a:t>POSTURA INCORRECTA Y CORRECTA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48700" cy="6019800"/>
          </a:xfrm>
        </p:spPr>
        <p:txBody>
          <a:bodyPr/>
          <a:lstStyle/>
          <a:p>
            <a:pPr marL="338138" indent="-338138" algn="just" eaLnBrk="1" hangingPunct="1">
              <a:spcBef>
                <a:spcPts val="500"/>
              </a:spcBef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z="2000" b="1" smtClean="0">
                <a:solidFill>
                  <a:srgbClr val="000066"/>
                </a:solidFill>
                <a:latin typeface="Arial Black" pitchFamily="32" charset="0"/>
                <a:cs typeface="Arial Unicode MS" pitchFamily="32" charset="0"/>
              </a:rPr>
              <a:t>ACÉRQUESE AL OBJETO QUE UD. QUIERE LEVANTAR. SEPARE SUS PIES A LA ANCHURA DE SUS HOMBROS. </a:t>
            </a:r>
          </a:p>
          <a:p>
            <a:pPr marL="338138" indent="-338138" eaLnBrk="1" hangingPunct="1">
              <a:spcBef>
                <a:spcPts val="500"/>
              </a:spcBef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z="2000" b="1" smtClean="0">
                <a:solidFill>
                  <a:srgbClr val="000066"/>
                </a:solidFill>
                <a:latin typeface="Arial Black" pitchFamily="32" charset="0"/>
                <a:cs typeface="Arial" charset="0"/>
              </a:rPr>
              <a:t>DOBLE LAS RODILLAS. APRIETE LOS MÚSCULOS DEL ESTÓMAGO. LEVANTE CON LOS MÚSCULOS DE LAS PIERNAS.</a:t>
            </a:r>
            <a:r>
              <a:rPr lang="es-ES" sz="2000" b="1" smtClean="0">
                <a:solidFill>
                  <a:srgbClr val="000066"/>
                </a:solidFill>
                <a:latin typeface="Arial Black" pitchFamily="32" charset="0"/>
              </a:rPr>
              <a:t> </a:t>
            </a: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2667000" y="20002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3200400" y="25146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70662" name="Picture 5"/>
          <p:cNvPicPr>
            <a:picLocks noChangeAspect="1" noChangeArrowheads="1"/>
          </p:cNvPicPr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92363"/>
            <a:ext cx="6697662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44450"/>
            <a:ext cx="7543800" cy="5207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 b="1" smtClean="0">
                <a:solidFill>
                  <a:srgbClr val="CC3300"/>
                </a:solidFill>
              </a:rPr>
              <a:t>POSTURA INCORRECTA Y CORRECTA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801100" cy="5867400"/>
          </a:xfrm>
        </p:spPr>
        <p:txBody>
          <a:bodyPr/>
          <a:lstStyle/>
          <a:p>
            <a:pPr marL="338138" indent="-338138" algn="just" eaLnBrk="1" hangingPunct="1">
              <a:spcBef>
                <a:spcPts val="500"/>
              </a:spcBef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z="24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RECUERDE  ACERCARSE AL OBJETO, DOBLE LAS RODILLAS Y LEVANTE CON LOS MÚSCULOS DE SUS PIERNAS. NO DOBLE SU CINTURA.</a:t>
            </a:r>
            <a:r>
              <a:rPr lang="es-ES" sz="2000" b="1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2667000" y="20002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42687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3981450" y="21907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716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33600"/>
            <a:ext cx="24066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688" name="Rectangle 7"/>
          <p:cNvSpPr>
            <a:spLocks noChangeArrowheads="1"/>
          </p:cNvSpPr>
          <p:nvPr/>
        </p:nvSpPr>
        <p:spPr bwMode="auto">
          <a:xfrm>
            <a:off x="3995738" y="225742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auto">
          <a:xfrm>
            <a:off x="3995738" y="225742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7169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2133600"/>
            <a:ext cx="18351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6696075" cy="6842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PA" sz="3200" b="1" smtClean="0">
                <a:latin typeface="Arial Black" pitchFamily="32" charset="0"/>
              </a:rPr>
              <a:t>LUMBALGIA OCUPACIONAL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686800" cy="4314825"/>
          </a:xfrm>
        </p:spPr>
        <p:txBody>
          <a:bodyPr/>
          <a:lstStyle/>
          <a:p>
            <a:pPr marL="338138" indent="-338138" algn="just" eaLnBrk="1" hangingPunct="1">
              <a:lnSpc>
                <a:spcPct val="90000"/>
              </a:lnSpc>
              <a:spcBef>
                <a:spcPts val="700"/>
              </a:spcBef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z="28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DOLOR EN LA PORCIÓN INFERIOR DE LA ESPALDA, EN UNO O AMBOS LADOS, QUE PUEDE IRRADIARSE A LA REGIÓN GLÚTEA O A LA PARTE SUPERO-POSTERIOR DE MUSLOS Y PIERNAS, DEBIDO A FACTORES DE RIESGOS PRESENTES EN EL PROCESO Y MICRO AMBIENTE LABORAL</a:t>
            </a:r>
            <a:r>
              <a:rPr lang="es-PA" sz="28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, </a:t>
            </a:r>
            <a:r>
              <a:rPr lang="es-ES" sz="2800" smtClean="0">
                <a:solidFill>
                  <a:srgbClr val="000066"/>
                </a:solidFill>
                <a:latin typeface="Arial Black" pitchFamily="32" charset="0"/>
              </a:rPr>
              <a:t>ORIGINANDOSE INFLAMACIÓN, CONTRACTURA MUSCULAR, DOLOR Y AFECTACIÓN NERVIOSA</a:t>
            </a:r>
            <a:r>
              <a:rPr lang="es-ES" sz="2800" b="1" smtClean="0">
                <a:solidFill>
                  <a:srgbClr val="000066"/>
                </a:solidFill>
              </a:rPr>
              <a:t> 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760913"/>
            <a:ext cx="2247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128588"/>
            <a:ext cx="8207375" cy="11906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smtClean="0">
                <a:solidFill>
                  <a:srgbClr val="000066"/>
                </a:solidFill>
                <a:latin typeface="Arial Black" pitchFamily="32" charset="0"/>
              </a:rPr>
              <a:t>ERGONOMÍA </a:t>
            </a:r>
            <a:r>
              <a:rPr lang="es-ES" sz="3200" smtClean="0">
                <a:solidFill>
                  <a:srgbClr val="660033"/>
                </a:solidFill>
                <a:latin typeface="Arial Black" pitchFamily="32" charset="0"/>
              </a:rPr>
              <a:t>LEVANTAMIENTO POR DOS PERSONAS</a:t>
            </a: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2214563" y="250031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A"/>
          </a:p>
        </p:txBody>
      </p:sp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6050"/>
            <a:ext cx="87630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609600" y="5334000"/>
            <a:ext cx="7848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 Black" pitchFamily="32" charset="0"/>
              </a:rPr>
              <a:t>AYUDA A EVITAR ESE MOLESTO DOLOR DE CINTURA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/>
          <p:cNvPicPr>
            <a:picLocks noChangeAspect="1" noChangeArrowheads="1"/>
          </p:cNvPicPr>
          <p:nvPr/>
        </p:nvPicPr>
        <p:blipFill>
          <a:blip r:embed="rId3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t="22046" r="4359" b="39372"/>
          <a:stretch>
            <a:fillRect/>
          </a:stretch>
        </p:blipFill>
        <p:spPr bwMode="auto">
          <a:xfrm>
            <a:off x="71438" y="-26988"/>
            <a:ext cx="8893175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107950" y="1484313"/>
            <a:ext cx="19446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PA">
                <a:solidFill>
                  <a:srgbClr val="FFFFFF"/>
                </a:solidFill>
                <a:latin typeface="Arial Black" pitchFamily="32" charset="0"/>
              </a:rPr>
              <a:t>ESPALDA RECTA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142875" y="2708275"/>
            <a:ext cx="20526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PA">
                <a:solidFill>
                  <a:srgbClr val="FFFFFF"/>
                </a:solidFill>
                <a:latin typeface="Arial Black" pitchFamily="32" charset="0"/>
              </a:rPr>
              <a:t>CARGA CERCA DEL CUERPO</a:t>
            </a: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179388" y="4365625"/>
            <a:ext cx="20891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PA">
                <a:solidFill>
                  <a:srgbClr val="FFFFFF"/>
                </a:solidFill>
                <a:latin typeface="Arial Black" pitchFamily="32" charset="0"/>
              </a:rPr>
              <a:t>PIES SEPARADOS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6084888" y="1196975"/>
            <a:ext cx="2016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PA">
                <a:solidFill>
                  <a:srgbClr val="FFFFFF"/>
                </a:solidFill>
                <a:latin typeface="Arial Black" pitchFamily="32" charset="0"/>
              </a:rPr>
              <a:t>PIERNAS FLEXIONADAS</a:t>
            </a: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6804025" y="2643188"/>
            <a:ext cx="23399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PA">
                <a:solidFill>
                  <a:srgbClr val="FFFFFF"/>
                </a:solidFill>
                <a:latin typeface="Arial Black" pitchFamily="32" charset="0"/>
              </a:rPr>
              <a:t>PRESAS CONSISTENTES</a:t>
            </a: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732588" y="4227513"/>
            <a:ext cx="20875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PA">
                <a:solidFill>
                  <a:srgbClr val="FFFFFF"/>
                </a:solidFill>
                <a:latin typeface="Arial Black" pitchFamily="32" charset="0"/>
              </a:rPr>
              <a:t>CONTRAPESO DEL CUERPO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9388"/>
            <a:ext cx="828040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3" y="5597525"/>
            <a:ext cx="18415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60363" y="379413"/>
            <a:ext cx="8280400" cy="558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ts val="800"/>
              </a:spcBef>
              <a:buClr>
                <a:srgbClr val="009999"/>
              </a:buClr>
              <a:buSzPct val="80000"/>
              <a:buFont typeface="Times New Roman" pitchFamily="16" charset="0"/>
              <a:buBlip>
                <a:blip r:embed="rId4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2" charset="0"/>
              </a:rPr>
              <a:t>PARA ENTRAR EN EL AUTOMÓVIL: SIÉNTESE CON LOS PIES FUERA DEL AUTOMÓVIL PARA INTRODUCIRLOS DESPUÉS, PRIMERO UNO Y DESPUÉS EL OTRO, HACIENDO GIRAR AL MISMO TIEMPO TODO EL CUERPO.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28588"/>
            <a:ext cx="8915400" cy="9477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smtClean="0">
                <a:solidFill>
                  <a:srgbClr val="333399"/>
                </a:solidFill>
                <a:latin typeface="Arial Black" pitchFamily="32" charset="0"/>
                <a:cs typeface="Times New Roman" pitchFamily="16" charset="0"/>
              </a:rPr>
              <a:t>FUENTES DE EXPOSICIÓN Y OFICIOS VINCULADOS</a:t>
            </a:r>
            <a:r>
              <a:rPr lang="es-ES" sz="2800" smtClean="0">
                <a:solidFill>
                  <a:srgbClr val="333399"/>
                </a:solidFill>
                <a:latin typeface="Arial Black" pitchFamily="32" charset="0"/>
              </a:rPr>
              <a:t> </a:t>
            </a:r>
            <a:r>
              <a:rPr lang="es-PA" sz="2800" smtClean="0">
                <a:solidFill>
                  <a:srgbClr val="333399"/>
                </a:solidFill>
                <a:latin typeface="Arial Black" pitchFamily="32" charset="0"/>
              </a:rPr>
              <a:t>A LA LUMBALGIA.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8664575" cy="5256213"/>
          </a:xfrm>
        </p:spPr>
        <p:txBody>
          <a:bodyPr/>
          <a:lstStyle/>
          <a:p>
            <a:pPr marL="338138" indent="-338138" algn="just" eaLnBrk="1" hangingPunct="1">
              <a:lnSpc>
                <a:spcPct val="90000"/>
              </a:lnSpc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LA AGRICULTURA. LA PESCA.</a:t>
            </a:r>
          </a:p>
          <a:p>
            <a:pPr marL="338138" indent="-338138" algn="just" eaLnBrk="1" hangingPunct="1">
              <a:lnSpc>
                <a:spcPct val="90000"/>
              </a:lnSpc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mtClean="0">
                <a:solidFill>
                  <a:srgbClr val="000066"/>
                </a:solidFill>
                <a:latin typeface="Arial Black" pitchFamily="32" charset="0"/>
              </a:rPr>
              <a:t>CONSTRUCCION.</a:t>
            </a:r>
          </a:p>
          <a:p>
            <a:pPr marL="338138" indent="-338138" algn="just" eaLnBrk="1" hangingPunct="1">
              <a:lnSpc>
                <a:spcPct val="90000"/>
              </a:lnSpc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TRABAJOS DE ESTIBA.</a:t>
            </a:r>
          </a:p>
          <a:p>
            <a:pPr marL="338138" indent="-338138" algn="just" eaLnBrk="1" hangingPunct="1">
              <a:lnSpc>
                <a:spcPct val="90000"/>
              </a:lnSpc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TRABAJO SEDENTARIO PROLONGADO.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ES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TRABAJOS CON EL TRONCO INCLINADO. </a:t>
            </a:r>
            <a:r>
              <a:rPr lang="es-PA" sz="2800" smtClean="0">
                <a:solidFill>
                  <a:srgbClr val="660066"/>
                </a:solidFill>
                <a:latin typeface="Arial Black" pitchFamily="32" charset="0"/>
              </a:rPr>
              <a:t>MOVILIZACION DE ENFERMOS</a:t>
            </a:r>
          </a:p>
          <a:p>
            <a:pPr marL="338138" indent="-338138" eaLnBrk="1" hangingPunct="1">
              <a:lnSpc>
                <a:spcPct val="90000"/>
              </a:lnSpc>
              <a:buClr>
                <a:srgbClr val="000066"/>
              </a:buClr>
              <a:buFont typeface="Arial Black" pitchFamily="3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s-PA" smtClean="0">
                <a:solidFill>
                  <a:srgbClr val="000066"/>
                </a:solidFill>
                <a:latin typeface="Arial Black" pitchFamily="32" charset="0"/>
              </a:rPr>
              <a:t>EXPOSICION A VIBRACIONES DE ALTA FRECUENCIA. OTROS.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15900"/>
            <a:ext cx="8686800" cy="620713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smtClean="0">
                <a:latin typeface="Arial Black" pitchFamily="32" charset="0"/>
                <a:cs typeface="Times New Roman" pitchFamily="16" charset="0"/>
              </a:rPr>
              <a:t>LUMBALGIA  LABORAL.</a:t>
            </a:r>
            <a:r>
              <a:rPr lang="es-ES" sz="4000" b="1" smtClean="0"/>
              <a:t>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86800" cy="5094288"/>
          </a:xfrm>
        </p:spPr>
        <p:txBody>
          <a:bodyPr/>
          <a:lstStyle/>
          <a:p>
            <a:pPr indent="-338138" algn="just" eaLnBrk="1" hangingPunct="1">
              <a:lnSpc>
                <a:spcPct val="80000"/>
              </a:lnSpc>
              <a:spcBef>
                <a:spcPts val="9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ES" sz="2800" b="1" smtClean="0">
                <a:solidFill>
                  <a:srgbClr val="0000CC"/>
                </a:solidFill>
                <a:cs typeface="Times New Roman" pitchFamily="16" charset="0"/>
              </a:rPr>
              <a:t>	</a:t>
            </a:r>
            <a:r>
              <a:rPr lang="es-ES" sz="3600" smtClean="0">
                <a:solidFill>
                  <a:srgbClr val="0000CC"/>
                </a:solidFill>
                <a:latin typeface="Arial Black" pitchFamily="32" charset="0"/>
                <a:cs typeface="Times New Roman" pitchFamily="16" charset="0"/>
              </a:rPr>
              <a:t>ANÁLISIS DE SU HISTORIA NATURAL.  </a:t>
            </a:r>
          </a:p>
          <a:p>
            <a:pPr indent="-338138" algn="just"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ES" sz="36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	</a:t>
            </a:r>
            <a:r>
              <a:rPr lang="es-ES" sz="4000" smtClean="0">
                <a:solidFill>
                  <a:srgbClr val="000066"/>
                </a:solidFill>
                <a:latin typeface="Arial Black" pitchFamily="32" charset="0"/>
                <a:cs typeface="Times New Roman" pitchFamily="16" charset="0"/>
              </a:rPr>
              <a:t>PATOLOGÍA INTERMITENTE, CUYA FASE AGUDA DURA ENTRE 3 Y 10 DÍAS, CON UN INTERVALO DE REAPARICIÓN QUE OSCILA ENTRE 02-03 MESES A 02-03 AÑOS.</a:t>
            </a:r>
            <a:r>
              <a:rPr lang="es-ES" sz="4000" b="1" smtClean="0">
                <a:solidFill>
                  <a:srgbClr val="000066"/>
                </a:solidFill>
                <a:cs typeface="Times New Roman" pitchFamily="16" charset="0"/>
              </a:rPr>
              <a:t> </a:t>
            </a:r>
          </a:p>
          <a:p>
            <a:pPr indent="-338138" algn="just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s-PA" sz="2400" b="1" smtClean="0">
                <a:solidFill>
                  <a:srgbClr val="0000CC"/>
                </a:solidFill>
                <a:cs typeface="Times New Roman" pitchFamily="16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2277</Words>
  <Application>Microsoft Office PowerPoint</Application>
  <PresentationFormat>Presentación en pantalla (4:3)</PresentationFormat>
  <Paragraphs>470</Paragraphs>
  <Slides>73</Slides>
  <Notes>73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73</vt:i4>
      </vt:variant>
    </vt:vector>
  </HeadingPairs>
  <TitlesOfParts>
    <vt:vector size="80" baseType="lpstr">
      <vt:lpstr>Arial</vt:lpstr>
      <vt:lpstr>Microsoft YaHei</vt:lpstr>
      <vt:lpstr>Times New Roman</vt:lpstr>
      <vt:lpstr>Arial Black</vt:lpstr>
      <vt:lpstr>Arial Unicode MS</vt:lpstr>
      <vt:lpstr>Verdana</vt:lpstr>
      <vt:lpstr>Tema de Office</vt:lpstr>
      <vt:lpstr>LUMBALGIA </vt:lpstr>
      <vt:lpstr>LUMBALGIA</vt:lpstr>
      <vt:lpstr>Columna vertebral</vt:lpstr>
      <vt:lpstr>IMAGEN ANATÓMICA DE UNA VERTEBRA </vt:lpstr>
      <vt:lpstr>Presentación de PowerPoint</vt:lpstr>
      <vt:lpstr>LUMBALGIA </vt:lpstr>
      <vt:lpstr>LUMBALGIA OCUPACIONAL</vt:lpstr>
      <vt:lpstr>FUENTES DE EXPOSICIÓN Y OFICIOS VINCULADOS A LA LUMBALGIA.</vt:lpstr>
      <vt:lpstr>LUMBALGIA  LABORAL. </vt:lpstr>
      <vt:lpstr>LUMBALGIA  LABORAL. </vt:lpstr>
      <vt:lpstr>Presentación de PowerPoint</vt:lpstr>
      <vt:lpstr>LUMBALGIA  LABORAL.   ÍNDICADORES DE EXPOSICIÓN. </vt:lpstr>
      <vt:lpstr>LUMBALGIA  LABORAL.   ÍNDICADORES DE EXPOSICIÓN. </vt:lpstr>
      <vt:lpstr>LUMBALGIA  LABORAL.   ÍNDICADORES DE EXPOSICIÓN. </vt:lpstr>
      <vt:lpstr>LUMBALGIA  LABORAL.   ÍNDICADORES DE EXPOSICIÓN. </vt:lpstr>
      <vt:lpstr>LUMBALGIA: ETIOLOGÍA Y CLASIFICACIÓN: (1)  LUMBALGIA IDIOPATICA NO LABORAL. </vt:lpstr>
      <vt:lpstr>ANOMALÍAS CONGENITAS DE LA C.V.</vt:lpstr>
      <vt:lpstr>LUMBALGIA: ETIOLOGÍA Y CLASIFICACIÓN: (1)  LUMBALGIA IDIOPATICA NO LABORAL. </vt:lpstr>
      <vt:lpstr>ANOMALÍAS CONGENITAS DE LA C.V.</vt:lpstr>
      <vt:lpstr>LUMBALGIA: ETIOLOGÍA Y CLASIFICACIÓN: (1)  LUMBALGIA IDIOPATICA NO LABORAL. </vt:lpstr>
      <vt:lpstr>Presentación de PowerPoint</vt:lpstr>
      <vt:lpstr>ANOMALIAS CONGENITAS DE LA C.V.</vt:lpstr>
      <vt:lpstr>ANOMALÍAS DE LA COLUMNA VERTEBRAL</vt:lpstr>
      <vt:lpstr>ANOMALÍAS DE LA C.V.</vt:lpstr>
      <vt:lpstr>ANOMALÍAS DE LA COLUMNA VERTEBRAL</vt:lpstr>
      <vt:lpstr>LUMBALGIA: ETIOLOGÍA Y CLASIFICACIÓN:(3)  LUMBALGIA IDIOPATICA NO LABORAL. </vt:lpstr>
      <vt:lpstr>LUMBALGIA: ETIOLOGÍA Y CLASIFICACIÓN:(3)  LUMBALGIA IDIOPATICA NO LABORAL. </vt:lpstr>
      <vt:lpstr>Presentación de PowerPoint</vt:lpstr>
      <vt:lpstr>ANOMALÍAS  DE LA COLUMNA VERTEBRAL</vt:lpstr>
      <vt:lpstr>ANOMALÍAS DE LA C.V.  ESPONDILOLISIS: </vt:lpstr>
      <vt:lpstr>LESIONES MECÁNICAS DEL DISCO  VERTEBRAL  ESPONDILÓLISIS </vt:lpstr>
      <vt:lpstr>Presentación de PowerPoint</vt:lpstr>
      <vt:lpstr>Presentación de PowerPoint</vt:lpstr>
      <vt:lpstr>LUMBALGIA IDIOPATICA NO LABORAL.  TRASTORNOS CIRCULATORIOS. 1. ANEURISMA DE AORTA. OTRAS.</vt:lpstr>
      <vt:lpstr>LUMBALGIA: ETIOLOGÍA Y CLASIFICACIÓN:(4)  LUMBALGIA IDIOPATICA NO LABORAL. </vt:lpstr>
      <vt:lpstr>Presentación de PowerPoint</vt:lpstr>
      <vt:lpstr>Presentación de PowerPoint</vt:lpstr>
      <vt:lpstr>Presentación de PowerPoint</vt:lpstr>
      <vt:lpstr>Presentación de PowerPoint</vt:lpstr>
      <vt:lpstr>LA HERNIA O PROLAPSO DISCAL </vt:lpstr>
      <vt:lpstr>Presentación de PowerPoint</vt:lpstr>
      <vt:lpstr>Presentación de PowerPoint</vt:lpstr>
      <vt:lpstr>Presentación de PowerPoint</vt:lpstr>
      <vt:lpstr>LUMBLUMBALGIA IDIOPATICA NO LABORAL. </vt:lpstr>
      <vt:lpstr>LUMBALGIA IDIOPATICA NO LABORAL. TUMORES</vt:lpstr>
      <vt:lpstr>LUMBLUMBALGIA IDIOPATICA NO LABORAL. </vt:lpstr>
      <vt:lpstr>LUMBALGIA: ETIOLOGÍA Y CLASIFICACIÓN:(4)  LUMBALGIA IDIOPATICA NO LABORAL. </vt:lpstr>
      <vt:lpstr>LUMBALGIA: ETIOLOGÍA Y CLASIFICACIÓN:(4)  LUMBALGIA IDIOPATICA NO LABORAL. </vt:lpstr>
      <vt:lpstr>LUMBALGIA  LABORAL.  . </vt:lpstr>
      <vt:lpstr>LUMBALGIA  LABORAL.  </vt:lpstr>
      <vt:lpstr>LUMBALGIA  LABORAL.  </vt:lpstr>
      <vt:lpstr>LUMBALGIA  LABORAL. </vt:lpstr>
      <vt:lpstr>LUMBALGIA  LABORAL. </vt:lpstr>
      <vt:lpstr>LUMBALGIA  LABORAL. </vt:lpstr>
      <vt:lpstr>LUMBALGIA  LABORAL. </vt:lpstr>
      <vt:lpstr>LUMBALGIA  LABORAL.  </vt:lpstr>
      <vt:lpstr>LUMBALGIA  LABORAL. </vt:lpstr>
      <vt:lpstr>CADENA EPIDEMIOLOGICA  </vt:lpstr>
      <vt:lpstr>CADENA EPIDEMIOLOGICA DE LA LUMBALGIA COMO A.T. </vt:lpstr>
      <vt:lpstr>LUMBALGIA  LABORAL Y LA POSIBLE ASOCIACIÓN ENTRE FACTORES PERSONALES Y LABORALES.</vt:lpstr>
      <vt:lpstr>Presentación de PowerPoint</vt:lpstr>
      <vt:lpstr>CADENA EPIDEMIOLOGICA DE LA LUMBALGIA COMO E. DEL T. </vt:lpstr>
      <vt:lpstr>LUMBALGIA  LABORAL Y LA POSIBLE ASOCIACIÓN ENTRE FACTORES PERSONALES Y LABORALES.</vt:lpstr>
      <vt:lpstr>Presentación de PowerPoint</vt:lpstr>
      <vt:lpstr>POSTURA CORRECTA</vt:lpstr>
      <vt:lpstr>ERGONOMÍA PUESTO DE TRABAJO ERGONOMICO</vt:lpstr>
      <vt:lpstr>ERGONOMÍA:CÓMO LEVANTAR Y LLEVAR CARGAS CORRECTAMENTE</vt:lpstr>
      <vt:lpstr>POSTURA INCORRECTA Y CORRECTA</vt:lpstr>
      <vt:lpstr>POSTURA INCORRECTA Y CORRECTA</vt:lpstr>
      <vt:lpstr>ERGONOMÍA LEVANTAMIENTO POR DOS PERSONAS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LUMBALGIA OCUPACIONAL</dc:title>
  <dc:creator>SALVATIERRA</dc:creator>
  <cp:lastModifiedBy>adm</cp:lastModifiedBy>
  <cp:revision>56</cp:revision>
  <cp:lastPrinted>1601-01-01T00:00:00Z</cp:lastPrinted>
  <dcterms:created xsi:type="dcterms:W3CDTF">2007-04-18T22:09:59Z</dcterms:created>
  <dcterms:modified xsi:type="dcterms:W3CDTF">2013-08-26T17:19:44Z</dcterms:modified>
</cp:coreProperties>
</file>