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32787"/>
    <p:restoredTop sz="90929"/>
  </p:normalViewPr>
  <p:slideViewPr>
    <p:cSldViewPr>
      <p:cViewPr varScale="1">
        <p:scale>
          <a:sx n="75" d="100"/>
          <a:sy n="75" d="100"/>
        </p:scale>
        <p:origin x="-6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5" Type="http://schemas.openxmlformats.org/officeDocument/2006/relationships/slide" Target="slides/slide7.xml"/><Relationship Id="rId4" Type="http://schemas.openxmlformats.org/officeDocument/2006/relationships/slide" Target="slides/slide6.xml"/><Relationship Id="rId9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6DB6D-8613-4AB9-99D6-7F35BEE6D59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9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2DFCC-2D53-49BB-98FC-D55E0900871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61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45D28-15FA-40F0-89F0-A5863DD35E3D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702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64EEE5-4655-4730-80CA-5B979262836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251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7BDC717-436D-4316-AE01-CAD5BDFB04A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2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77D72-A368-4DC6-8CB8-A786AFC5A09C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34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C6E9C-544D-441E-B810-AEC21BEAF1D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89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7F26E-2EB7-45E3-B512-277A883178B7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12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30E23-D1DF-4661-A578-BD8C021EE37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90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5B66D-7FA8-4156-A9AC-064A26814DA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92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47708-68E2-4737-81AA-4F9710F6DE3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65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CF1E-483A-44F8-9636-FCB0880ED3A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92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A60B7-48B5-4242-8871-24C970F1D04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59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9FAE027-4942-4FFB-8BF6-771DD9C491E3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>
                <a:solidFill>
                  <a:srgbClr val="993300"/>
                </a:solidFill>
                <a:latin typeface="Arial Black" pitchFamily="34" charset="0"/>
              </a:rPr>
              <a:t>MEDICINA PREVENTIVA Y SOCIAL</a:t>
            </a:r>
            <a:r>
              <a:rPr lang="es-ES_tradnl" sz="4000">
                <a:solidFill>
                  <a:srgbClr val="993300"/>
                </a:solidFill>
                <a:latin typeface="Arial Black" pitchFamily="34" charset="0"/>
              </a:rPr>
              <a:t> II a</a:t>
            </a:r>
            <a:endParaRPr lang="es-ES" sz="4000">
              <a:solidFill>
                <a:srgbClr val="993300"/>
              </a:solidFill>
              <a:latin typeface="Arial Black" pitchFamily="34" charset="0"/>
            </a:endParaRPr>
          </a:p>
        </p:txBody>
      </p:sp>
      <p:pic>
        <p:nvPicPr>
          <p:cNvPr id="35843" name="Picture 3" descr="j028686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57338"/>
            <a:ext cx="6096000" cy="5376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s-PA" sz="2800" b="1">
                <a:solidFill>
                  <a:srgbClr val="D1053A"/>
                </a:solidFill>
                <a:latin typeface="Arial Black" pitchFamily="34" charset="0"/>
              </a:rPr>
              <a:t>COMPONENTES DEL AGUA: H</a:t>
            </a:r>
            <a:r>
              <a:rPr lang="es-PA" sz="2800" b="1" baseline="-25000">
                <a:solidFill>
                  <a:srgbClr val="D1053A"/>
                </a:solidFill>
                <a:latin typeface="Arial Black" pitchFamily="34" charset="0"/>
              </a:rPr>
              <a:t>2</a:t>
            </a:r>
            <a:r>
              <a:rPr lang="es-PA" sz="2800" b="1">
                <a:solidFill>
                  <a:srgbClr val="D1053A"/>
                </a:solidFill>
                <a:latin typeface="Arial Black" pitchFamily="34" charset="0"/>
              </a:rPr>
              <a:t>O</a:t>
            </a:r>
            <a:endParaRPr lang="es-MX" sz="2800" b="1">
              <a:solidFill>
                <a:srgbClr val="D1053A"/>
              </a:solidFill>
              <a:latin typeface="Arial Black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848600" cy="5334000"/>
          </a:xfrm>
        </p:spPr>
        <p:txBody>
          <a:bodyPr/>
          <a:lstStyle/>
          <a:p>
            <a:pPr marL="533400" indent="-533400"/>
            <a:r>
              <a:rPr lang="es-MX" sz="4400" b="1">
                <a:solidFill>
                  <a:srgbClr val="780818"/>
                </a:solidFill>
              </a:rPr>
              <a:t>ANIONES.</a:t>
            </a:r>
          </a:p>
          <a:p>
            <a:pPr marL="533400" indent="-533400">
              <a:buFont typeface="Wingdings" pitchFamily="2" charset="2"/>
              <a:buNone/>
            </a:pPr>
            <a:r>
              <a:rPr lang="es-MX" sz="4000" b="1">
                <a:solidFill>
                  <a:srgbClr val="000066"/>
                </a:solidFill>
              </a:rPr>
              <a:t>2. SULFATOS.</a:t>
            </a:r>
          </a:p>
          <a:p>
            <a:pPr marL="533400" indent="-533400">
              <a:buFont typeface="Wingdings" pitchFamily="2" charset="2"/>
              <a:buNone/>
            </a:pPr>
            <a:r>
              <a:rPr lang="es-MX" sz="2800" b="1"/>
              <a:t>	</a:t>
            </a:r>
            <a:r>
              <a:rPr lang="es-MX" sz="2800" b="1">
                <a:solidFill>
                  <a:srgbClr val="000066"/>
                </a:solidFill>
                <a:latin typeface="Arial Black" pitchFamily="34" charset="0"/>
              </a:rPr>
              <a:t>SU EXCESO EN EL AGUA DA LUGAR A UN SABOR AMARGO Y PUEDEN PRODUCIR</a:t>
            </a:r>
            <a:r>
              <a:rPr lang="es-MX" sz="2800">
                <a:solidFill>
                  <a:srgbClr val="000066"/>
                </a:solidFill>
                <a:latin typeface="Arial Black" pitchFamily="34" charset="0"/>
              </a:rPr>
              <a:t> :</a:t>
            </a:r>
            <a:endParaRPr lang="es-MX" sz="2800" b="1">
              <a:solidFill>
                <a:srgbClr val="000066"/>
              </a:solidFill>
              <a:latin typeface="Arial Black" pitchFamily="34" charset="0"/>
            </a:endParaRPr>
          </a:p>
          <a:p>
            <a:pPr marL="533400" indent="-533400" algn="just"/>
            <a:r>
              <a:rPr lang="es-ES" sz="28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GASTROENTERITIS INFANTILES</a:t>
            </a:r>
            <a:r>
              <a:rPr lang="es-ES" sz="20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.</a:t>
            </a:r>
          </a:p>
        </p:txBody>
      </p:sp>
      <p:pic>
        <p:nvPicPr>
          <p:cNvPr id="11268" name="Picture 4" descr="j0343293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7400" y="4538663"/>
            <a:ext cx="1778000" cy="1862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/>
          <a:lstStyle/>
          <a:p>
            <a:r>
              <a:rPr lang="es-PA" sz="2800" b="1">
                <a:solidFill>
                  <a:srgbClr val="D1053A"/>
                </a:solidFill>
                <a:latin typeface="Arial Black" pitchFamily="34" charset="0"/>
              </a:rPr>
              <a:t>COMPONENTES DEL AGUA: H</a:t>
            </a:r>
            <a:r>
              <a:rPr lang="es-PA" sz="2800" b="1" baseline="-25000">
                <a:solidFill>
                  <a:srgbClr val="D1053A"/>
                </a:solidFill>
                <a:latin typeface="Arial Black" pitchFamily="34" charset="0"/>
              </a:rPr>
              <a:t>2</a:t>
            </a:r>
            <a:r>
              <a:rPr lang="es-PA" sz="2800" b="1">
                <a:solidFill>
                  <a:srgbClr val="D1053A"/>
                </a:solidFill>
                <a:latin typeface="Arial Black" pitchFamily="34" charset="0"/>
              </a:rPr>
              <a:t>O</a:t>
            </a:r>
            <a:endParaRPr lang="es-MX" sz="2800" b="1">
              <a:solidFill>
                <a:srgbClr val="D1053A"/>
              </a:solidFill>
              <a:latin typeface="Arial Black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534400" cy="5486400"/>
          </a:xfrm>
        </p:spPr>
        <p:txBody>
          <a:bodyPr/>
          <a:lstStyle/>
          <a:p>
            <a:pPr marL="533400" indent="-533400"/>
            <a:r>
              <a:rPr lang="es-MX" sz="4400" b="1">
                <a:solidFill>
                  <a:srgbClr val="780818"/>
                </a:solidFill>
              </a:rPr>
              <a:t>ANIONES.</a:t>
            </a:r>
          </a:p>
          <a:p>
            <a:pPr marL="533400" indent="-533400">
              <a:buFontTx/>
              <a:buNone/>
            </a:pPr>
            <a:r>
              <a:rPr lang="es-MX" sz="4000" b="1">
                <a:solidFill>
                  <a:srgbClr val="000066"/>
                </a:solidFill>
              </a:rPr>
              <a:t>3. NITRATOS.</a:t>
            </a:r>
          </a:p>
          <a:p>
            <a:pPr marL="533400" indent="-533400"/>
            <a:r>
              <a:rPr lang="es-MX" sz="2000">
                <a:solidFill>
                  <a:srgbClr val="333399"/>
                </a:solidFill>
                <a:latin typeface="Arial Black" pitchFamily="34" charset="0"/>
              </a:rPr>
              <a:t>OXIDACIÓN FINAL DEL “N”  INDICAN CONTAMINACIÓN:</a:t>
            </a:r>
          </a:p>
          <a:p>
            <a:pPr marL="533400" indent="-533400"/>
            <a:r>
              <a:rPr lang="es-MX" sz="2000">
                <a:solidFill>
                  <a:srgbClr val="333399"/>
                </a:solidFill>
                <a:latin typeface="Arial Black" pitchFamily="34" charset="0"/>
              </a:rPr>
              <a:t>AGUAS RESIDUALES.</a:t>
            </a:r>
          </a:p>
          <a:p>
            <a:pPr marL="533400" indent="-533400"/>
            <a:r>
              <a:rPr lang="es-MX" sz="2000">
                <a:solidFill>
                  <a:srgbClr val="333399"/>
                </a:solidFill>
                <a:latin typeface="Arial Black" pitchFamily="34" charset="0"/>
              </a:rPr>
              <a:t>ABONOS NITROGENADOS. SU EXCESO PRODUCE:</a:t>
            </a:r>
            <a:r>
              <a:rPr lang="es-MX"/>
              <a:t> </a:t>
            </a:r>
            <a:endParaRPr lang="es-MX" sz="4000" b="1">
              <a:solidFill>
                <a:srgbClr val="000066"/>
              </a:solidFill>
            </a:endParaRPr>
          </a:p>
          <a:p>
            <a:pPr marL="533400" indent="-533400">
              <a:buFontTx/>
              <a:buNone/>
            </a:pPr>
            <a:r>
              <a:rPr lang="es-PA" sz="2400" b="1">
                <a:solidFill>
                  <a:srgbClr val="000066"/>
                </a:solidFill>
                <a:cs typeface="Times New Roman" pitchFamily="18" charset="0"/>
              </a:rPr>
              <a:t>	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METAHEMOGLOBINEMIA DEL LACTANTE</a:t>
            </a:r>
            <a:r>
              <a:rPr lang="es-PA" sz="24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b="1">
                <a:solidFill>
                  <a:srgbClr val="000066"/>
                </a:solidFill>
              </a:rPr>
              <a:t> </a:t>
            </a:r>
          </a:p>
          <a:p>
            <a:pPr marL="533400" indent="-533400">
              <a:buFontTx/>
              <a:buNone/>
            </a:pPr>
            <a:r>
              <a:rPr lang="es-MX" b="1"/>
              <a:t>	</a:t>
            </a:r>
            <a:r>
              <a:rPr lang="es-MX">
                <a:solidFill>
                  <a:srgbClr val="800000"/>
                </a:solidFill>
                <a:latin typeface="Arial Black" pitchFamily="34" charset="0"/>
              </a:rPr>
              <a:t>UNIDO A LAS AMINAS DE LOS ALIMENTOS »» NITROSAMINAS, QUE IGUAL QUE LAS NITROSUREAS  »» CANCERÍGENAS</a:t>
            </a:r>
            <a:r>
              <a:rPr lang="es-ES">
                <a:solidFill>
                  <a:srgbClr val="800000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8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A" sz="2800" b="1">
                <a:solidFill>
                  <a:srgbClr val="D1053A"/>
                </a:solidFill>
                <a:latin typeface="Arial Black" pitchFamily="34" charset="0"/>
              </a:rPr>
              <a:t>COMPONENTES DEL AGUA: H</a:t>
            </a:r>
            <a:r>
              <a:rPr lang="es-PA" sz="2800" b="1" baseline="-25000">
                <a:solidFill>
                  <a:srgbClr val="D1053A"/>
                </a:solidFill>
                <a:latin typeface="Arial Black" pitchFamily="34" charset="0"/>
              </a:rPr>
              <a:t>2</a:t>
            </a:r>
            <a:r>
              <a:rPr lang="es-PA" sz="2800" b="1">
                <a:solidFill>
                  <a:srgbClr val="D1053A"/>
                </a:solidFill>
                <a:latin typeface="Arial Black" pitchFamily="34" charset="0"/>
              </a:rPr>
              <a:t>O</a:t>
            </a:r>
            <a:endParaRPr lang="es-MX" sz="2800" b="1">
              <a:solidFill>
                <a:srgbClr val="D1053A"/>
              </a:solidFill>
              <a:latin typeface="Arial Black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600200"/>
            <a:ext cx="7696200" cy="4495800"/>
          </a:xfrm>
        </p:spPr>
        <p:txBody>
          <a:bodyPr/>
          <a:lstStyle/>
          <a:p>
            <a:pPr marL="533400" indent="-533400"/>
            <a:r>
              <a:rPr lang="es-MX" sz="4400" b="1">
                <a:solidFill>
                  <a:srgbClr val="780818"/>
                </a:solidFill>
              </a:rPr>
              <a:t>CATIONES.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s-MX" sz="4000" b="1">
                <a:solidFill>
                  <a:srgbClr val="000066"/>
                </a:solidFill>
              </a:rPr>
              <a:t>SODIO Y POTASIO.</a:t>
            </a:r>
          </a:p>
          <a:p>
            <a:pPr marL="533400" indent="-533400">
              <a:buFont typeface="Wingdings" pitchFamily="2" charset="2"/>
              <a:buNone/>
            </a:pPr>
            <a:r>
              <a:rPr lang="es-MX" sz="2800" b="1"/>
              <a:t>	</a:t>
            </a:r>
            <a:r>
              <a:rPr lang="es-MX" sz="2800">
                <a:solidFill>
                  <a:srgbClr val="333399"/>
                </a:solidFill>
                <a:latin typeface="Arial Black" pitchFamily="34" charset="0"/>
              </a:rPr>
              <a:t>AUMENTAN EN CONTAMINACIONES INDUSTRIALES Y DOMÉSTICAS.</a:t>
            </a:r>
            <a:r>
              <a:rPr lang="es-ES" sz="2800"/>
              <a:t> </a:t>
            </a:r>
            <a:endParaRPr lang="es-MX" sz="2800"/>
          </a:p>
        </p:txBody>
      </p:sp>
      <p:pic>
        <p:nvPicPr>
          <p:cNvPr id="13316" name="Picture 4" descr="j0336899"/>
          <p:cNvPicPr>
            <a:picLocks noChangeAspect="1" noChangeArrowheads="1" noCro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8200" y="4724400"/>
            <a:ext cx="1193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533400"/>
          </a:xfrm>
        </p:spPr>
        <p:txBody>
          <a:bodyPr/>
          <a:lstStyle/>
          <a:p>
            <a:r>
              <a:rPr lang="es-PA" sz="2800" b="1">
                <a:solidFill>
                  <a:srgbClr val="D1053A"/>
                </a:solidFill>
                <a:latin typeface="Arial Black" pitchFamily="34" charset="0"/>
              </a:rPr>
              <a:t>COMPONENTES DEL AGUA: H</a:t>
            </a:r>
            <a:r>
              <a:rPr lang="es-PA" sz="2800" b="1" baseline="-25000">
                <a:solidFill>
                  <a:srgbClr val="D1053A"/>
                </a:solidFill>
                <a:latin typeface="Arial Black" pitchFamily="34" charset="0"/>
              </a:rPr>
              <a:t>2</a:t>
            </a:r>
            <a:r>
              <a:rPr lang="es-PA" sz="2800" b="1">
                <a:solidFill>
                  <a:srgbClr val="D1053A"/>
                </a:solidFill>
                <a:latin typeface="Arial Black" pitchFamily="34" charset="0"/>
              </a:rPr>
              <a:t>O</a:t>
            </a:r>
            <a:endParaRPr lang="es-MX" sz="2800" b="1">
              <a:solidFill>
                <a:srgbClr val="D1053A"/>
              </a:solidFill>
              <a:latin typeface="Arial Black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990600"/>
            <a:ext cx="8648700" cy="54102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s-MX" sz="4400" b="1">
                <a:solidFill>
                  <a:srgbClr val="780818"/>
                </a:solidFill>
              </a:rPr>
              <a:t>CATIONES.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s-MX" sz="4000" b="1">
                <a:solidFill>
                  <a:srgbClr val="000066"/>
                </a:solidFill>
              </a:rPr>
              <a:t>2. CALCIO Y MAGNESIO.</a:t>
            </a:r>
          </a:p>
          <a:p>
            <a:pPr marL="533400" indent="-533400" algn="just">
              <a:lnSpc>
                <a:spcPct val="90000"/>
              </a:lnSpc>
            </a:pPr>
            <a:r>
              <a:rPr lang="es-MX">
                <a:solidFill>
                  <a:srgbClr val="333399"/>
                </a:solidFill>
                <a:latin typeface="Arial Black" pitchFamily="34" charset="0"/>
              </a:rPr>
              <a:t>PRESTAN DUREZA AL AGUA:</a:t>
            </a:r>
            <a:r>
              <a:rPr lang="es-MX">
                <a:solidFill>
                  <a:srgbClr val="006600"/>
                </a:solidFill>
                <a:latin typeface="Arial Black" pitchFamily="34" charset="0"/>
              </a:rPr>
              <a:t> ACTUAN SOBRE LOS JABÓNES CORTANDO LA FORMACIÓN DE ESPUMA Y PRECIPITÁNDOLOS.</a:t>
            </a:r>
          </a:p>
          <a:p>
            <a:pPr marL="533400" indent="-533400" algn="just">
              <a:lnSpc>
                <a:spcPct val="90000"/>
              </a:lnSpc>
            </a:pPr>
            <a:r>
              <a:rPr lang="es-MX">
                <a:solidFill>
                  <a:srgbClr val="006600"/>
                </a:solidFill>
                <a:latin typeface="Arial Black" pitchFamily="34" charset="0"/>
              </a:rPr>
              <a:t>DIFICULTAN  COCCIÓN DE LEGUMBRES »» </a:t>
            </a:r>
            <a:r>
              <a:rPr lang="es-MX">
                <a:solidFill>
                  <a:srgbClr val="333399"/>
                </a:solidFill>
                <a:latin typeface="Arial Black" pitchFamily="34" charset="0"/>
              </a:rPr>
              <a:t>FORMAN PECTATOS INDOSOLUBLES</a:t>
            </a:r>
            <a:r>
              <a:rPr lang="es-MX">
                <a:solidFill>
                  <a:srgbClr val="006600"/>
                </a:solidFill>
                <a:latin typeface="Arial Black" pitchFamily="34" charset="0"/>
              </a:rPr>
              <a:t>.</a:t>
            </a:r>
          </a:p>
          <a:p>
            <a:pPr marL="533400" indent="-533400" algn="just">
              <a:lnSpc>
                <a:spcPct val="90000"/>
              </a:lnSpc>
            </a:pPr>
            <a:r>
              <a:rPr lang="es-MX">
                <a:solidFill>
                  <a:srgbClr val="006600"/>
                </a:solidFill>
                <a:latin typeface="Arial Black" pitchFamily="34" charset="0"/>
              </a:rPr>
              <a:t>OCASIONAN INCRUSTACIONES EN TUBERIAS AL PRECIPITAR COMO CARBONATO DE CALCIO.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533400"/>
          </a:xfrm>
        </p:spPr>
        <p:txBody>
          <a:bodyPr/>
          <a:lstStyle/>
          <a:p>
            <a:r>
              <a:rPr lang="es-PA" sz="2800" b="1">
                <a:solidFill>
                  <a:srgbClr val="D1053A"/>
                </a:solidFill>
                <a:latin typeface="Arial Black" pitchFamily="34" charset="0"/>
              </a:rPr>
              <a:t>COMPONENTES DEL AGUA: H</a:t>
            </a:r>
            <a:r>
              <a:rPr lang="es-PA" sz="2800" b="1" baseline="-25000">
                <a:solidFill>
                  <a:srgbClr val="D1053A"/>
                </a:solidFill>
                <a:latin typeface="Arial Black" pitchFamily="34" charset="0"/>
              </a:rPr>
              <a:t>2</a:t>
            </a:r>
            <a:r>
              <a:rPr lang="es-PA" sz="2800" b="1">
                <a:solidFill>
                  <a:srgbClr val="D1053A"/>
                </a:solidFill>
                <a:latin typeface="Arial Black" pitchFamily="34" charset="0"/>
              </a:rPr>
              <a:t>O</a:t>
            </a:r>
            <a:endParaRPr lang="es-MX" sz="2800" b="1">
              <a:solidFill>
                <a:srgbClr val="D1053A"/>
              </a:solidFill>
              <a:latin typeface="Arial Black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990600"/>
            <a:ext cx="8648700" cy="5410200"/>
          </a:xfrm>
        </p:spPr>
        <p:txBody>
          <a:bodyPr/>
          <a:lstStyle/>
          <a:p>
            <a:pPr marL="533400" indent="-533400"/>
            <a:r>
              <a:rPr lang="es-MX" sz="4400" b="1">
                <a:solidFill>
                  <a:srgbClr val="780818"/>
                </a:solidFill>
              </a:rPr>
              <a:t>CATIONES.</a:t>
            </a:r>
          </a:p>
          <a:p>
            <a:pPr marL="533400" indent="-533400">
              <a:buFont typeface="Wingdings" pitchFamily="2" charset="2"/>
              <a:buNone/>
            </a:pPr>
            <a:r>
              <a:rPr lang="es-MX" sz="4000" b="1">
                <a:solidFill>
                  <a:srgbClr val="000066"/>
                </a:solidFill>
              </a:rPr>
              <a:t>3. HIERRO Y MANGANESO</a:t>
            </a:r>
          </a:p>
          <a:p>
            <a:pPr marL="533400" indent="-533400"/>
            <a:r>
              <a:rPr lang="es-MX">
                <a:solidFill>
                  <a:srgbClr val="333399"/>
                </a:solidFill>
                <a:latin typeface="Arial Black" pitchFamily="34" charset="0"/>
              </a:rPr>
              <a:t>ESTABLES EN AUSENCIA DE OXÍGENO Y SOBRE TODO EN Ph BAJO.</a:t>
            </a:r>
          </a:p>
          <a:p>
            <a:pPr marL="533400" indent="-533400"/>
            <a:r>
              <a:rPr lang="es-MX">
                <a:solidFill>
                  <a:srgbClr val="333399"/>
                </a:solidFill>
                <a:latin typeface="Arial Black" pitchFamily="34" charset="0"/>
              </a:rPr>
              <a:t>AL OXIDARSE  PRECIPITAN    DANDO UN COLOR   AMARILLO-PARDO  AL  AGUA, SABOR DESAGRADABLE, MANCHAS EN LA ROPA  E INCRUSTACIONES EN TUBERIAS.</a:t>
            </a:r>
            <a:r>
              <a:rPr lang="es-ES"/>
              <a:t> </a:t>
            </a:r>
            <a:endParaRPr lang="es-MX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s-PA" sz="3600" b="1">
                <a:solidFill>
                  <a:srgbClr val="D1053A"/>
                </a:solidFill>
              </a:rPr>
              <a:t>AGUA: H</a:t>
            </a:r>
            <a:r>
              <a:rPr lang="es-PA" sz="3600" b="1" baseline="-25000">
                <a:solidFill>
                  <a:srgbClr val="D1053A"/>
                </a:solidFill>
              </a:rPr>
              <a:t>2</a:t>
            </a:r>
            <a:r>
              <a:rPr lang="es-PA" sz="3600" b="1">
                <a:solidFill>
                  <a:srgbClr val="D1053A"/>
                </a:solidFill>
              </a:rPr>
              <a:t>O</a:t>
            </a:r>
            <a:br>
              <a:rPr lang="es-PA" sz="3600" b="1">
                <a:solidFill>
                  <a:srgbClr val="D1053A"/>
                </a:solidFill>
              </a:rPr>
            </a:br>
            <a:r>
              <a:rPr lang="es-PA" sz="3600" b="1">
                <a:solidFill>
                  <a:srgbClr val="D1053A"/>
                </a:solidFill>
              </a:rPr>
              <a:t>ELEMENTOS BENEFICIOSOS.</a:t>
            </a:r>
            <a:endParaRPr lang="es-MX" sz="3600" b="1">
              <a:solidFill>
                <a:srgbClr val="D1053A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4038600" cy="41910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" sz="320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EL FLUOR</a:t>
            </a:r>
            <a:r>
              <a:rPr lang="es-ES" sz="200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: EN</a:t>
            </a:r>
            <a:r>
              <a:rPr lang="es-ES" sz="2000">
                <a:solidFill>
                  <a:schemeClr val="tx2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DOSIS DE 0.5 - 1 mg/l. </a:t>
            </a:r>
            <a:endParaRPr lang="es-PA" sz="2400">
              <a:solidFill>
                <a:srgbClr val="0000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LAS FLUORACIÓN DEL AGUA DE BEBIDA, ES</a:t>
            </a:r>
            <a:r>
              <a:rPr lang="es-PA" sz="24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UNA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MEDIDA DE PREVENCIÓN EFICAZ </a:t>
            </a:r>
            <a:r>
              <a:rPr lang="es-PA" sz="24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CONTRA 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LAS CARIES DENTALES EN LOS NIÑOS</a:t>
            </a:r>
            <a:r>
              <a:rPr lang="es-PA" sz="24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000">
              <a:solidFill>
                <a:srgbClr val="000066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343400" cy="26670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SU EXCESO PRODUCE </a:t>
            </a:r>
            <a:r>
              <a:rPr lang="es-MX" sz="2400">
                <a:solidFill>
                  <a:schemeClr val="accent2"/>
                </a:solidFill>
                <a:latin typeface="Arial Black" pitchFamily="34" charset="0"/>
              </a:rPr>
              <a:t>FLUOROSIS: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MOTEADO DE LOS DIENTES.</a:t>
            </a:r>
            <a:r>
              <a:rPr lang="es-MX" sz="40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EN UN 10 % CUANDO SE SUPERA 1PPM Y EN 100% AL SUPERAR 6 PPM.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s-PA" sz="3600">
                <a:solidFill>
                  <a:srgbClr val="D1053A"/>
                </a:solidFill>
                <a:latin typeface="Arial Black" pitchFamily="34" charset="0"/>
              </a:rPr>
              <a:t>AGUA: H</a:t>
            </a:r>
            <a:r>
              <a:rPr lang="es-PA" sz="3600" baseline="-25000">
                <a:solidFill>
                  <a:srgbClr val="D1053A"/>
                </a:solidFill>
                <a:latin typeface="Arial Black" pitchFamily="34" charset="0"/>
              </a:rPr>
              <a:t>2</a:t>
            </a:r>
            <a:r>
              <a:rPr lang="es-PA" sz="3600">
                <a:solidFill>
                  <a:srgbClr val="D1053A"/>
                </a:solidFill>
                <a:latin typeface="Arial Black" pitchFamily="34" charset="0"/>
              </a:rPr>
              <a:t>O</a:t>
            </a:r>
            <a:br>
              <a:rPr lang="es-PA" sz="3600">
                <a:solidFill>
                  <a:srgbClr val="D1053A"/>
                </a:solidFill>
                <a:latin typeface="Arial Black" pitchFamily="34" charset="0"/>
              </a:rPr>
            </a:br>
            <a:r>
              <a:rPr lang="es-PA" sz="3600">
                <a:solidFill>
                  <a:srgbClr val="D1053A"/>
                </a:solidFill>
                <a:latin typeface="Arial Black" pitchFamily="34" charset="0"/>
              </a:rPr>
              <a:t>ELEMENTOS BENEFICIOSOS.</a:t>
            </a:r>
            <a:endParaRPr lang="es-MX" sz="3600">
              <a:solidFill>
                <a:srgbClr val="D1053A"/>
              </a:solidFill>
              <a:latin typeface="Arial Black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010400" cy="3886200"/>
          </a:xfrm>
        </p:spPr>
        <p:txBody>
          <a:bodyPr/>
          <a:lstStyle/>
          <a:p>
            <a:pPr marL="533400" indent="-533400" algn="just"/>
            <a:r>
              <a:rPr lang="es-ES" sz="360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EL</a:t>
            </a:r>
            <a:r>
              <a:rPr lang="es-PA" sz="360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 OXIGENO.</a:t>
            </a:r>
          </a:p>
          <a:p>
            <a:pPr marL="533400" indent="-533400" algn="just"/>
            <a:r>
              <a:rPr lang="es-PA" sz="360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EL YODO.</a:t>
            </a:r>
          </a:p>
          <a:p>
            <a:pPr marL="533400" indent="-533400" algn="just"/>
            <a:r>
              <a:rPr lang="es-PA" sz="360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EL CO</a:t>
            </a:r>
            <a:r>
              <a:rPr lang="es-PA" sz="320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PA" sz="3200" baseline="-2500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2.</a:t>
            </a:r>
          </a:p>
          <a:p>
            <a:pPr marL="533400" indent="-533400" algn="just"/>
            <a:r>
              <a:rPr lang="es-ES" sz="360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HCO</a:t>
            </a:r>
            <a:r>
              <a:rPr lang="es-ES" sz="3600" baseline="-2500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3</a:t>
            </a:r>
            <a:r>
              <a:rPr lang="es-ES" sz="360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PA" sz="3600">
              <a:solidFill>
                <a:srgbClr val="780818"/>
              </a:solidFill>
              <a:latin typeface="Arial Black" pitchFamily="34" charset="0"/>
              <a:cs typeface="Times New Roman" pitchFamily="18" charset="0"/>
            </a:endParaRPr>
          </a:p>
          <a:p>
            <a:pPr marL="533400" indent="-533400" algn="just"/>
            <a:r>
              <a:rPr lang="es-ES" sz="360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Ca(HCO</a:t>
            </a:r>
            <a:r>
              <a:rPr lang="es-ES" sz="3600" baseline="-2500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3</a:t>
            </a:r>
            <a:r>
              <a:rPr lang="es-ES" sz="360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)</a:t>
            </a:r>
            <a:r>
              <a:rPr lang="es-ES" sz="3600" baseline="-2500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2 </a:t>
            </a:r>
            <a:endParaRPr lang="es-PA" sz="3600" baseline="-25000">
              <a:solidFill>
                <a:srgbClr val="780818"/>
              </a:solidFill>
              <a:latin typeface="Arial Black" pitchFamily="34" charset="0"/>
              <a:cs typeface="Times New Roman" pitchFamily="18" charset="0"/>
            </a:endParaRPr>
          </a:p>
          <a:p>
            <a:pPr marL="533400" indent="-533400" algn="just">
              <a:buFont typeface="Wingdings" pitchFamily="2" charset="2"/>
              <a:buAutoNum type="arabicPeriod"/>
            </a:pPr>
            <a:r>
              <a:rPr lang="es-MX" sz="20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DÁ DUREZA AL AGUA.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s-PA" b="1">
                <a:solidFill>
                  <a:srgbClr val="D1053A"/>
                </a:solidFill>
              </a:rPr>
              <a:t>AGUA: H</a:t>
            </a:r>
            <a:r>
              <a:rPr lang="es-PA" b="1" baseline="-25000">
                <a:solidFill>
                  <a:srgbClr val="D1053A"/>
                </a:solidFill>
              </a:rPr>
              <a:t>2</a:t>
            </a:r>
            <a:r>
              <a:rPr lang="es-PA" b="1">
                <a:solidFill>
                  <a:srgbClr val="D1053A"/>
                </a:solidFill>
              </a:rPr>
              <a:t>O</a:t>
            </a:r>
            <a:endParaRPr lang="es-MX" b="1">
              <a:solidFill>
                <a:srgbClr val="D1053A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14400"/>
            <a:ext cx="4953000" cy="4800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ENFERMEDAD DE</a:t>
            </a:r>
            <a:r>
              <a:rPr lang="es-ES" sz="2400" i="1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MINAMATA.</a:t>
            </a:r>
            <a:r>
              <a:rPr lang="es-ES" sz="2400" b="1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s-ES" sz="2400">
                <a:solidFill>
                  <a:schemeClr val="accent2"/>
                </a:solidFill>
                <a:latin typeface="Arial Black" pitchFamily="34" charset="0"/>
                <a:cs typeface="Times New Roman" pitchFamily="18" charset="0"/>
              </a:rPr>
              <a:t>MERCURIO:</a:t>
            </a:r>
            <a:r>
              <a:rPr lang="es-ES" sz="2400" b="1">
                <a:solidFill>
                  <a:schemeClr val="tx2"/>
                </a:solidFill>
                <a:cs typeface="Times New Roman" pitchFamily="18" charset="0"/>
              </a:rPr>
              <a:t> 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LA CONTAMINACIÓN DE LAS AGUAS DE LA BAHÍA DE MINAMATA, LA ISLA DE NIIGATA Y EL RÍO AGANO EN LOS AÑOS DE 1967 </a:t>
            </a:r>
            <a:r>
              <a:rPr lang="es-ES_tradnl" sz="24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a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1968 EN EL JAPÓN, POR DESCARGAS INDUSTRIALES DE DERIVADOS DE  FENILMERCURIO, METILMERCURIO Y OTROS.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19700" y="1066800"/>
            <a:ext cx="3810000" cy="4038600"/>
          </a:xfrm>
        </p:spPr>
        <p:txBody>
          <a:bodyPr/>
          <a:lstStyle/>
          <a:p>
            <a:pPr algn="just"/>
            <a:r>
              <a:rPr lang="es-ES" sz="2400">
                <a:solidFill>
                  <a:srgbClr val="333399"/>
                </a:solidFill>
                <a:latin typeface="Arial Black" pitchFamily="34" charset="0"/>
                <a:cs typeface="Times New Roman" pitchFamily="18" charset="0"/>
              </a:rPr>
              <a:t>SE ACUMULARON EN PECES COMESTIBLES. CON  EL CONSUMO DE ESTOS POR LA POBLACIÓN</a:t>
            </a:r>
            <a:r>
              <a:rPr lang="es-PA" sz="2400">
                <a:solidFill>
                  <a:srgbClr val="333399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>
                <a:solidFill>
                  <a:srgbClr val="333399"/>
                </a:solidFill>
                <a:latin typeface="Arial Black" pitchFamily="34" charset="0"/>
                <a:cs typeface="Times New Roman" pitchFamily="18" charset="0"/>
              </a:rPr>
              <a:t> CON EFECTOS TÓXICOS EN LOS ORGANISMOS VIVOS</a:t>
            </a:r>
            <a:r>
              <a:rPr lang="es-ES" sz="2400" b="1">
                <a:solidFill>
                  <a:srgbClr val="333399"/>
                </a:solidFill>
                <a:cs typeface="Times New Roman" pitchFamily="18" charset="0"/>
              </a:rPr>
              <a:t>.</a:t>
            </a:r>
          </a:p>
          <a:p>
            <a:endParaRPr lang="es-MX" sz="24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371600"/>
          </a:xfrm>
        </p:spPr>
        <p:txBody>
          <a:bodyPr/>
          <a:lstStyle/>
          <a:p>
            <a:r>
              <a:rPr lang="es-PA" b="1">
                <a:solidFill>
                  <a:srgbClr val="D1053A"/>
                </a:solidFill>
              </a:rPr>
              <a:t>AGUA: H</a:t>
            </a:r>
            <a:r>
              <a:rPr lang="es-PA" b="1" baseline="-25000">
                <a:solidFill>
                  <a:srgbClr val="D1053A"/>
                </a:solidFill>
              </a:rPr>
              <a:t>2</a:t>
            </a:r>
            <a:r>
              <a:rPr lang="es-PA" b="1">
                <a:solidFill>
                  <a:srgbClr val="D1053A"/>
                </a:solidFill>
              </a:rPr>
              <a:t>O</a:t>
            </a:r>
            <a:br>
              <a:rPr lang="es-PA" b="1">
                <a:solidFill>
                  <a:srgbClr val="D1053A"/>
                </a:solidFill>
              </a:rPr>
            </a:br>
            <a:r>
              <a:rPr lang="es-PA" sz="3200" b="1">
                <a:solidFill>
                  <a:srgbClr val="D1053A"/>
                </a:solidFill>
              </a:rPr>
              <a:t>ENFERMEDAD O SÍNDROME DE MINAMATA.</a:t>
            </a:r>
            <a:endParaRPr lang="es-MX" sz="3200" b="1">
              <a:solidFill>
                <a:srgbClr val="D1053A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42672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FENÓMENO SIMILAR  SUCEDIÓ EN IRAK  AÑOS DE 1971 A 1972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 </a:t>
            </a:r>
            <a:r>
              <a:rPr lang="es-PA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(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INGEST</a:t>
            </a:r>
            <a:r>
              <a:rPr lang="es-PA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A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DE PAN DE TRIGO Y OTROS</a:t>
            </a:r>
            <a:r>
              <a:rPr lang="es-PA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C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EREALES</a:t>
            </a:r>
            <a:r>
              <a:rPr lang="es-PA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)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CONTAMINADOS POR</a:t>
            </a:r>
            <a:endParaRPr lang="es-PA" sz="2000">
              <a:solidFill>
                <a:srgbClr val="0000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FUNGUICIDAS MERCURIALES</a:t>
            </a:r>
            <a:r>
              <a:rPr lang="es-PA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500 DEFUNCIONES.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2057400"/>
            <a:ext cx="3962400" cy="3200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IGUALES </a:t>
            </a:r>
            <a:r>
              <a:rPr lang="es-PA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SUCES</a:t>
            </a: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OS SE DIERON EN PAKISTÁN EN EL AÑO 1963 Y GUATEMALA EN 1968.</a:t>
            </a:r>
            <a:r>
              <a:rPr lang="es-ES">
                <a:solidFill>
                  <a:schemeClr val="tx2"/>
                </a:solidFill>
                <a:latin typeface="Arial Black" pitchFamily="34" charset="0"/>
              </a:rPr>
              <a:t> </a:t>
            </a:r>
            <a:endParaRPr lang="es-MX">
              <a:solidFill>
                <a:schemeClr val="tx2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endParaRPr lang="es-MX">
              <a:solidFill>
                <a:schemeClr val="tx2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endParaRPr lang="es-MX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s-MX" sz="3200">
                <a:solidFill>
                  <a:srgbClr val="000066"/>
                </a:solidFill>
                <a:latin typeface="Arial Black" pitchFamily="34" charset="0"/>
              </a:rPr>
              <a:t>INTOXICACIÓN POR MERCURIO</a:t>
            </a:r>
            <a:r>
              <a:rPr lang="es-MX">
                <a:solidFill>
                  <a:srgbClr val="000066"/>
                </a:solidFill>
              </a:rPr>
              <a:t> </a:t>
            </a:r>
            <a:r>
              <a:rPr lang="es-MX" sz="2000" b="1">
                <a:solidFill>
                  <a:srgbClr val="000066"/>
                </a:solidFill>
              </a:rPr>
              <a:t>“</a:t>
            </a:r>
            <a:r>
              <a:rPr lang="es-MX" sz="2000">
                <a:solidFill>
                  <a:srgbClr val="800000"/>
                </a:solidFill>
                <a:latin typeface="Arial Black" pitchFamily="34" charset="0"/>
              </a:rPr>
              <a:t>SOMBRERERO LOCO EN ALICIA EN EL PAÍS DE LAS MARAVILLAS”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7"/>
          <a:stretch>
            <a:fillRect/>
          </a:stretch>
        </p:blipFill>
        <p:spPr>
          <a:xfrm>
            <a:off x="0" y="1654175"/>
            <a:ext cx="9144000" cy="5080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"/>
            <a:ext cx="7772400" cy="2514600"/>
          </a:xfrm>
        </p:spPr>
        <p:txBody>
          <a:bodyPr/>
          <a:lstStyle/>
          <a:p>
            <a:r>
              <a:rPr lang="es-PA" sz="5400" b="1">
                <a:solidFill>
                  <a:srgbClr val="A50021"/>
                </a:solidFill>
              </a:rPr>
              <a:t>EL AGUA </a:t>
            </a:r>
            <a:br>
              <a:rPr lang="es-PA" sz="5400" b="1">
                <a:solidFill>
                  <a:srgbClr val="A50021"/>
                </a:solidFill>
              </a:rPr>
            </a:br>
            <a:r>
              <a:rPr lang="es-PA" sz="5400" b="1">
                <a:solidFill>
                  <a:srgbClr val="A50021"/>
                </a:solidFill>
              </a:rPr>
              <a:t/>
            </a:r>
            <a:br>
              <a:rPr lang="es-PA" sz="5400" b="1">
                <a:solidFill>
                  <a:srgbClr val="A50021"/>
                </a:solidFill>
              </a:rPr>
            </a:br>
            <a:endParaRPr lang="es-PA" sz="5400" b="1">
              <a:solidFill>
                <a:srgbClr val="A5002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6096000"/>
            <a:ext cx="42672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A" sz="1400" b="1">
                <a:solidFill>
                  <a:srgbClr val="000066"/>
                </a:solidFill>
              </a:rPr>
              <a:t>Dr. Luis Salvatierra Tello</a:t>
            </a:r>
          </a:p>
          <a:p>
            <a:pPr>
              <a:lnSpc>
                <a:spcPct val="90000"/>
              </a:lnSpc>
            </a:pPr>
            <a:r>
              <a:rPr lang="es-PA" sz="1400" b="1">
                <a:solidFill>
                  <a:srgbClr val="000066"/>
                </a:solidFill>
              </a:rPr>
              <a:t>M.D. M.O. M.S.P.</a:t>
            </a:r>
            <a:endParaRPr lang="es-ES" sz="1400" b="1">
              <a:solidFill>
                <a:srgbClr val="000066"/>
              </a:solidFill>
            </a:endParaRPr>
          </a:p>
        </p:txBody>
      </p:sp>
      <p:pic>
        <p:nvPicPr>
          <p:cNvPr id="3076" name="Picture 4" descr="j0110933"/>
          <p:cNvPicPr>
            <a:picLocks noChangeAspect="1" noChangeArrowheads="1"/>
          </p:cNvPicPr>
          <p:nvPr/>
        </p:nvPicPr>
        <p:blipFill>
          <a:blip r:embed="rId2">
            <a:lum bright="10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92200"/>
            <a:ext cx="72390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s-PA" sz="4000" b="1">
                <a:solidFill>
                  <a:srgbClr val="D1053A"/>
                </a:solidFill>
              </a:rPr>
              <a:t>AGUA: CONTAMINANTES</a:t>
            </a:r>
            <a:endParaRPr lang="es-MX" sz="4000" b="1">
              <a:solidFill>
                <a:srgbClr val="D1053A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4191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44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Cianuro:</a:t>
            </a:r>
            <a:r>
              <a:rPr lang="es-ES" sz="4400">
                <a:solidFill>
                  <a:schemeClr val="tx2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400">
                <a:solidFill>
                  <a:srgbClr val="333399"/>
                </a:solidFill>
                <a:latin typeface="Arial Black" pitchFamily="34" charset="0"/>
                <a:cs typeface="Times New Roman" pitchFamily="18" charset="0"/>
              </a:rPr>
              <a:t>EL ÁCIDO CIANHÍDRICO O  ÁCIDO PRÚSICO,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 LO ENCONTRAMOS EN LA NATURALEZA EN LAS ALMENDRAS AMARGAS, LAS SEMILLAS DE CEREZAS, CIRUELAS, ALBARICOQUES, MELOCOTONES.</a:t>
            </a:r>
            <a:r>
              <a:rPr lang="es-ES" sz="4400" b="1">
                <a:solidFill>
                  <a:srgbClr val="800000"/>
                </a:solidFill>
                <a:cs typeface="Times New Roman" pitchFamily="18" charset="0"/>
              </a:rPr>
              <a:t> </a:t>
            </a:r>
            <a:endParaRPr lang="es-MX" sz="2400">
              <a:solidFill>
                <a:schemeClr val="tx2"/>
              </a:solidFill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447800"/>
            <a:ext cx="46863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IGUALMENTE EXISTEN QUÍMICOS CIANOGÉNICOS, QUE EN ALGUNOS DE SUS PASOS SE METABÓLIZAN A CIANURO. EJEMPLO: EL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NITROPRUSIATO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,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EL ACETONITRILO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000">
                <a:solidFill>
                  <a:schemeClr val="accent2"/>
                </a:solidFill>
                <a:latin typeface="Arial Black" pitchFamily="34" charset="0"/>
                <a:cs typeface="Times New Roman" pitchFamily="18" charset="0"/>
              </a:rPr>
              <a:t>(SOLVENTE INDUSTRIAL, REMOVEDOR DE UÑAS)</a:t>
            </a:r>
            <a:r>
              <a:rPr lang="es-ES" sz="2400">
                <a:solidFill>
                  <a:schemeClr val="tx2"/>
                </a:solidFill>
              </a:rPr>
              <a:t> </a:t>
            </a:r>
            <a:endParaRPr lang="es-MX" sz="24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s-MX" sz="4400">
              <a:solidFill>
                <a:schemeClr val="tx2"/>
              </a:solidFill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029200"/>
            <a:ext cx="24384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04800" y="5715000"/>
            <a:ext cx="495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DISUELTO EN AGUA ES EL ACIDO CIANHIDRICO</a:t>
            </a:r>
            <a:endParaRPr lang="es-ES">
              <a:latin typeface="Arial Black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s-PA" sz="4000">
                <a:solidFill>
                  <a:srgbClr val="D1053A"/>
                </a:solidFill>
                <a:latin typeface="Arial Black" pitchFamily="34" charset="0"/>
              </a:rPr>
              <a:t>AGUA: CONTAMINANTES</a:t>
            </a:r>
            <a:endParaRPr lang="es-MX" sz="4000">
              <a:solidFill>
                <a:srgbClr val="D1053A"/>
              </a:solidFill>
              <a:latin typeface="Arial Black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38100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RIO CONTAMINADO</a:t>
            </a:r>
            <a:r>
              <a:rPr lang="es-MX" sz="3200" b="1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MAREA </a:t>
            </a:r>
          </a:p>
          <a:p>
            <a:pPr algn="ctr">
              <a:buFontTx/>
              <a:buNone/>
            </a:pP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NEGRA</a:t>
            </a:r>
            <a:r>
              <a:rPr lang="es-MX" sz="2000">
                <a:solidFill>
                  <a:srgbClr val="A50021"/>
                </a:solidFill>
                <a:latin typeface="Arial Black" pitchFamily="34" charset="0"/>
              </a:rPr>
              <a:t>.(PETROLEO)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205163" y="2443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205163" y="2443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 bwMode="auto">
          <a:xfrm>
            <a:off x="76200" y="2867025"/>
            <a:ext cx="4343400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971800" y="2447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 bwMode="auto">
          <a:xfrm>
            <a:off x="4495800" y="2879725"/>
            <a:ext cx="44196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752600"/>
          </a:xfrm>
        </p:spPr>
        <p:txBody>
          <a:bodyPr/>
          <a:lstStyle/>
          <a:p>
            <a:pPr algn="just">
              <a:lnSpc>
                <a:spcPct val="85000"/>
              </a:lnSpc>
            </a:pPr>
            <a:r>
              <a:rPr lang="es-MX" sz="3200" b="1">
                <a:solidFill>
                  <a:schemeClr val="tx1"/>
                </a:solidFill>
              </a:rPr>
              <a:t>MAREA</a:t>
            </a:r>
            <a:r>
              <a:rPr lang="es-MX" b="1">
                <a:solidFill>
                  <a:schemeClr val="tx1"/>
                </a:solidFill>
              </a:rPr>
              <a:t> </a:t>
            </a:r>
            <a:r>
              <a:rPr lang="es-MX" sz="3200" b="1">
                <a:solidFill>
                  <a:schemeClr val="tx1"/>
                </a:solidFill>
              </a:rPr>
              <a:t>NEGRA </a:t>
            </a:r>
            <a:r>
              <a:rPr lang="es-MX" sz="2000">
                <a:solidFill>
                  <a:srgbClr val="003366"/>
                </a:solidFill>
                <a:latin typeface="Arial Black" pitchFamily="34" charset="0"/>
              </a:rPr>
              <a:t>DESCARGAS DE PETROLEO LIQUIDO CONTAMINANDO MARES Y COSTAS. </a:t>
            </a:r>
            <a:r>
              <a:rPr lang="es-MX" sz="2000">
                <a:solidFill>
                  <a:srgbClr val="333399"/>
                </a:solidFill>
                <a:latin typeface="Arial Black" pitchFamily="34" charset="0"/>
              </a:rPr>
              <a:t>GUERRA DEL GOLFO IRAK 1991.</a:t>
            </a:r>
            <a:r>
              <a:rPr lang="es-MX" sz="200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POZO PETROLÍFERO IXTOC I EN EL GOLFO DE MÉXICO </a:t>
            </a:r>
            <a:r>
              <a:rPr lang="es-PA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DURA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N</a:t>
            </a:r>
            <a:r>
              <a:rPr lang="es-PA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TE EL AÑO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1979</a:t>
            </a:r>
            <a:r>
              <a:rPr lang="es-PA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br>
              <a:rPr lang="es-PA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</a:br>
            <a:r>
              <a:rPr lang="es-ES" sz="2000">
                <a:solidFill>
                  <a:srgbClr val="CC3300"/>
                </a:solidFill>
                <a:latin typeface="Arial Black" pitchFamily="34" charset="0"/>
                <a:cs typeface="Times New Roman" pitchFamily="18" charset="0"/>
              </a:rPr>
              <a:t>PETROLERO EXXON VALDEZ EN EL PRINCE WILLIAM SOUND, EN EL GOLFO DE ALASKA, EN MARZO DE 1989,</a:t>
            </a:r>
            <a:r>
              <a:rPr lang="es-ES" sz="2000" b="1">
                <a:solidFill>
                  <a:srgbClr val="000000"/>
                </a:solidFill>
                <a:cs typeface="Times New Roman" pitchFamily="18" charset="0"/>
              </a:rPr>
              <a:t>  </a:t>
            </a:r>
            <a:endParaRPr lang="es-MX" sz="20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971800" y="2447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lum bright="1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4"/>
          <a:stretch>
            <a:fillRect/>
          </a:stretch>
        </p:blipFill>
        <p:spPr bwMode="auto">
          <a:xfrm>
            <a:off x="838200" y="2209800"/>
            <a:ext cx="7467600" cy="457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lnSpc>
                <a:spcPct val="40000"/>
              </a:lnSpc>
            </a:pPr>
            <a:r>
              <a:rPr lang="es-ES" sz="2800">
                <a:solidFill>
                  <a:srgbClr val="CC3300"/>
                </a:solidFill>
                <a:latin typeface="Arial Black" pitchFamily="34" charset="0"/>
                <a:cs typeface="Times New Roman" pitchFamily="18" charset="0"/>
              </a:rPr>
              <a:t>Dracunculiasis Medinensis o Dracontiasis</a:t>
            </a:r>
            <a:r>
              <a:rPr lang="es-ES">
                <a:cs typeface="Times New Roman" pitchFamily="18" charset="0"/>
              </a:rPr>
              <a:t> </a:t>
            </a:r>
            <a:r>
              <a:rPr lang="es-ES" sz="1800" b="1">
                <a:solidFill>
                  <a:srgbClr val="000066"/>
                </a:solidFill>
                <a:cs typeface="Times New Roman" pitchFamily="18" charset="0"/>
              </a:rPr>
              <a:t>(INFESTACIÓN POR GUSANO DE GUINEA)</a:t>
            </a:r>
            <a:r>
              <a:rPr lang="es-ES">
                <a:cs typeface="Times New Roman" pitchFamily="18" charset="0"/>
              </a:rPr>
              <a:t> </a:t>
            </a:r>
            <a:endParaRPr lang="es-MX"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57600" y="914400"/>
            <a:ext cx="5334000" cy="5562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20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GUSANO PARÁSITO CUYA DIMINUTA LARVA DEL TERCER ESTADIO DEL GUSANO ES INGERIDA POR CRUSTÁCEOS (DE LA ESPECIE CICLOPS)</a:t>
            </a:r>
            <a:r>
              <a:rPr lang="es-PA" sz="20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0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PA" sz="200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s-ES" sz="20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EN </a:t>
            </a:r>
            <a:r>
              <a:rPr lang="es-PA" sz="20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2</a:t>
            </a:r>
            <a:r>
              <a:rPr lang="es-ES" sz="20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SEMANAS ALCANZAN LA FASE INFECTANTE. </a:t>
            </a:r>
            <a:r>
              <a:rPr lang="es-PA" sz="20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SE </a:t>
            </a:r>
            <a:r>
              <a:rPr lang="es-ES" sz="20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INGIEREN LAS LARVAS </a:t>
            </a:r>
            <a:r>
              <a:rPr lang="es-PA" sz="20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O COPÉPODOS </a:t>
            </a:r>
            <a:r>
              <a:rPr lang="es-ES" sz="20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INFECTANTES CON EL AGUA</a:t>
            </a:r>
            <a:r>
              <a:rPr lang="es-PA" sz="20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0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SON LIBERADAS EN EL (ESTOMAGO) CRUZAN EL DUODENO, DESARROLLÁNDOSE DURANTE UN AÑO APROXIMADAMENTE</a:t>
            </a:r>
            <a:r>
              <a:rPr lang="es-PA" sz="20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0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PA" sz="200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s-ES" sz="200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EMERGEN A TRAVÉS DE LA PIEL COMO GUSANO DE UNOS 60 A 90 CM. DE LONGITUD, CAUSANDO DOLOR E INCAPACIDAD.</a:t>
            </a:r>
            <a:r>
              <a:rPr lang="es-ES" sz="4000">
                <a:solidFill>
                  <a:schemeClr val="tx2"/>
                </a:solidFill>
              </a:rPr>
              <a:t> </a:t>
            </a:r>
            <a:endParaRPr lang="es-MX" sz="4000">
              <a:solidFill>
                <a:schemeClr val="tx2"/>
              </a:solidFill>
            </a:endParaRPr>
          </a:p>
        </p:txBody>
      </p:sp>
      <p:pic>
        <p:nvPicPr>
          <p:cNvPr id="24580" name="Picture 4" descr="BD_SIGN"/>
          <p:cNvPicPr>
            <a:picLocks noChangeAspect="1" noChangeArrowheads="1"/>
          </p:cNvPicPr>
          <p:nvPr>
            <p:ph type="body"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2667000" cy="495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1" name="Picture 5" descr="j0303338"/>
          <p:cNvPicPr>
            <a:picLocks noChangeAspect="1" noChangeArrowheads="1" noCro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124200"/>
            <a:ext cx="974725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3200">
                <a:solidFill>
                  <a:srgbClr val="CC3300"/>
                </a:solidFill>
                <a:latin typeface="Arial Black" pitchFamily="34" charset="0"/>
                <a:cs typeface="Times New Roman" pitchFamily="18" charset="0"/>
              </a:rPr>
              <a:t>ENFERMEDADES TRANSMITIDAS A TRAVÉS DEL AGUA</a:t>
            </a:r>
            <a:r>
              <a:rPr lang="es-ES"/>
              <a:t> </a:t>
            </a:r>
            <a:endParaRPr lang="es-MX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524000"/>
            <a:ext cx="4419600" cy="4953000"/>
          </a:xfrm>
        </p:spPr>
        <p:txBody>
          <a:bodyPr/>
          <a:lstStyle/>
          <a:p>
            <a:pPr algn="just"/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a. Enfermedades Víricas:</a:t>
            </a:r>
            <a:r>
              <a:rPr lang="es-ES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HEPATITIS A</a:t>
            </a:r>
            <a:r>
              <a:rPr lang="es-PA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. P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OLIOMIELITIS</a:t>
            </a:r>
            <a:r>
              <a:rPr lang="es-PA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PA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E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NTEROVIROSIS, </a:t>
            </a:r>
            <a:r>
              <a:rPr lang="es-PA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C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ONJUNTIVITIS VÍRICA DE LAS PISCINAS.</a:t>
            </a:r>
          </a:p>
          <a:p>
            <a:pPr algn="just"/>
            <a:r>
              <a:rPr lang="es-PA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b</a:t>
            </a: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.Enfermedades por Hongos:</a:t>
            </a:r>
            <a:r>
              <a:rPr lang="es-ES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PIE DE ATLETA (BAÑISTAS).</a:t>
            </a:r>
            <a:endParaRPr lang="es-MX" sz="2400">
              <a:solidFill>
                <a:srgbClr val="800000"/>
              </a:solidFill>
              <a:latin typeface="Arial Black" pitchFamily="34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524000"/>
            <a:ext cx="4229100" cy="4876800"/>
          </a:xfrm>
        </p:spPr>
        <p:txBody>
          <a:bodyPr/>
          <a:lstStyle/>
          <a:p>
            <a:pPr algn="just"/>
            <a:r>
              <a:rPr lang="es-PA" b="1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c</a:t>
            </a: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.Enfermedades Bacterianas</a:t>
            </a:r>
            <a:r>
              <a:rPr lang="es-ES" b="1">
                <a:solidFill>
                  <a:srgbClr val="003366"/>
                </a:solidFill>
                <a:cs typeface="Times New Roman" pitchFamily="18" charset="0"/>
              </a:rPr>
              <a:t>:</a:t>
            </a:r>
            <a:r>
              <a:rPr lang="es-ES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SALMONELOSIS (TIFOIDEA</a:t>
            </a:r>
            <a:r>
              <a:rPr lang="es-PA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)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,</a:t>
            </a:r>
            <a:endParaRPr lang="es-PA" sz="2400">
              <a:solidFill>
                <a:srgbClr val="800000"/>
              </a:solidFill>
              <a:latin typeface="Arial Black" pitchFamily="34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s-PA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	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SHIGELOSIS, </a:t>
            </a:r>
            <a:r>
              <a:rPr lang="es-PA" sz="20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G</a:t>
            </a:r>
            <a:r>
              <a:rPr lang="es-ES" sz="20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ASTROENTERITIS </a:t>
            </a:r>
            <a:r>
              <a:rPr lang="es-PA" sz="20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I</a:t>
            </a:r>
            <a:r>
              <a:rPr lang="es-ES" sz="20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NFANTILES POR ESC</a:t>
            </a:r>
            <a:r>
              <a:rPr lang="es-PA" sz="20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HERICHIA</a:t>
            </a:r>
            <a:r>
              <a:rPr lang="es-ES" sz="20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 COLI,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PA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C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ÓLERA</a:t>
            </a:r>
            <a:r>
              <a:rPr lang="es-PA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,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 LEPTOSPIROSIS (</a:t>
            </a:r>
            <a:r>
              <a:rPr lang="es-PA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ARROZALES).</a:t>
            </a:r>
            <a:endParaRPr lang="es-MX" sz="2400">
              <a:solidFill>
                <a:srgbClr val="8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3200" b="1">
                <a:solidFill>
                  <a:srgbClr val="333399"/>
                </a:solidFill>
                <a:cs typeface="Times New Roman" pitchFamily="18" charset="0"/>
              </a:rPr>
              <a:t>ENFERMEDADES TRANSMITIDAS A TRAVÉS DEL AGUA</a:t>
            </a:r>
            <a:r>
              <a:rPr lang="es-ES"/>
              <a:t> </a:t>
            </a:r>
            <a:endParaRPr lang="es-MX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3848100" cy="4953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2400">
                <a:solidFill>
                  <a:srgbClr val="000000"/>
                </a:solidFill>
                <a:latin typeface="Arial Black" pitchFamily="34" charset="0"/>
                <a:cs typeface="Times New Roman" pitchFamily="18" charset="0"/>
              </a:rPr>
              <a:t>D. ENFERMEDADES POR PROTOZOOS: 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DISENTERÍA AMEBIANA POR G. LAMBLIA Y BALANTIDIUM COLI.</a:t>
            </a:r>
          </a:p>
          <a:p>
            <a:pPr algn="just">
              <a:lnSpc>
                <a:spcPct val="90000"/>
              </a:lnSpc>
            </a:pPr>
            <a:r>
              <a:rPr lang="es-ES" sz="2400">
                <a:latin typeface="Arial Black" pitchFamily="34" charset="0"/>
                <a:cs typeface="Times New Roman" pitchFamily="18" charset="0"/>
              </a:rPr>
              <a:t>E. ENFERMEDADES POR HELMINTOS</a:t>
            </a:r>
            <a:r>
              <a:rPr lang="es-ES" sz="2400">
                <a:solidFill>
                  <a:srgbClr val="CC3300"/>
                </a:solidFill>
                <a:latin typeface="Arial Black" pitchFamily="34" charset="0"/>
                <a:cs typeface="Times New Roman" pitchFamily="18" charset="0"/>
              </a:rPr>
              <a:t>: 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ASCARIS, OXIUROS, TRICOCÉFALOS, ANQUILOSTOMA Y LAS ONCOCERCOSIS</a:t>
            </a:r>
            <a:r>
              <a:rPr lang="es-ES" sz="2400" b="1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b="1">
                <a:solidFill>
                  <a:srgbClr val="800000"/>
                </a:solidFill>
                <a:cs typeface="Times New Roman" pitchFamily="18" charset="0"/>
              </a:rPr>
              <a:t> </a:t>
            </a:r>
            <a:endParaRPr lang="es-MX" sz="2400" b="1">
              <a:solidFill>
                <a:srgbClr val="800000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19700" y="1524000"/>
            <a:ext cx="3810000" cy="1524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2400">
                <a:latin typeface="Arial Black" pitchFamily="34" charset="0"/>
                <a:cs typeface="Times New Roman" pitchFamily="18" charset="0"/>
              </a:rPr>
              <a:t>F. ENFERMEDADES TÓXICAS:</a:t>
            </a:r>
            <a:r>
              <a:rPr lang="es-ES" sz="2400">
                <a:solidFill>
                  <a:srgbClr val="CC33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MAREA ROJA.</a:t>
            </a:r>
            <a:r>
              <a:rPr lang="es-ES" sz="2400" b="1">
                <a:solidFill>
                  <a:srgbClr val="800000"/>
                </a:solidFill>
                <a:cs typeface="Times New Roman" pitchFamily="18" charset="0"/>
              </a:rPr>
              <a:t> </a:t>
            </a:r>
            <a:endParaRPr lang="es-MX" sz="2400" b="1">
              <a:solidFill>
                <a:srgbClr val="8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533400"/>
          </a:xfrm>
        </p:spPr>
        <p:txBody>
          <a:bodyPr/>
          <a:lstStyle/>
          <a:p>
            <a:r>
              <a:rPr lang="es-PA" b="1">
                <a:solidFill>
                  <a:srgbClr val="D1053A"/>
                </a:solidFill>
              </a:rPr>
              <a:t>AGUA: Marea Roja</a:t>
            </a:r>
            <a:endParaRPr lang="es-MX" b="1">
              <a:solidFill>
                <a:srgbClr val="D1053A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066800"/>
            <a:ext cx="4457700" cy="5105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  <a:latin typeface="Arial Black" pitchFamily="34" charset="0"/>
                <a:cs typeface="Times New Roman" pitchFamily="18" charset="0"/>
              </a:rPr>
              <a:t>A</a:t>
            </a:r>
            <a:r>
              <a:rPr lang="es-PA" sz="2000">
                <a:solidFill>
                  <a:schemeClr val="accent2"/>
                </a:solidFill>
                <a:latin typeface="Arial Black" pitchFamily="34" charset="0"/>
                <a:cs typeface="Times New Roman" pitchFamily="18" charset="0"/>
              </a:rPr>
              <a:t>. </a:t>
            </a:r>
            <a:r>
              <a:rPr lang="es-ES" sz="2000">
                <a:solidFill>
                  <a:schemeClr val="accent2"/>
                </a:solidFill>
                <a:latin typeface="Arial Black" pitchFamily="34" charset="0"/>
                <a:cs typeface="Times New Roman" pitchFamily="18" charset="0"/>
              </a:rPr>
              <a:t>LA INTOXICACIÓN PARALÍTICA POR CRUSTÁCEOS O MARISCOS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:  SÍNDROME </a:t>
            </a:r>
            <a:r>
              <a:rPr lang="es-PA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CON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PREDOMI</a:t>
            </a:r>
            <a:r>
              <a:rPr lang="es-PA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O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NEUROLÓGICO </a:t>
            </a:r>
            <a:r>
              <a:rPr lang="es-PA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(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DISESTESIAS Y PARESTESIAS EN BOCA Y EXTREMIDADES SEGUIDO EN LOS CASOS GRAVES DE ATAXIA, DISFONÍA, DISFAGIA, PARÁLISIS MUSCULAR, PARO RESPIRATORIO Y MUERTE), </a:t>
            </a:r>
            <a:r>
              <a:rPr lang="es-PA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P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RODUCIDO POR SASITOXINAS DE LAS ESPECIES ALEXANDRIUM Y OTROS DINOFLAGELADOS.</a:t>
            </a:r>
            <a:r>
              <a:rPr lang="es-ES" sz="2000" b="1">
                <a:solidFill>
                  <a:schemeClr val="hlink"/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s-MX" sz="2000" b="1">
              <a:solidFill>
                <a:schemeClr val="hlink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143000"/>
            <a:ext cx="4229100" cy="5029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  <a:latin typeface="Arial Black" pitchFamily="34" charset="0"/>
                <a:cs typeface="Times New Roman" pitchFamily="18" charset="0"/>
              </a:rPr>
              <a:t>B) </a:t>
            </a:r>
            <a:r>
              <a:rPr lang="es-PA" sz="2000">
                <a:solidFill>
                  <a:schemeClr val="accent2"/>
                </a:solidFill>
                <a:latin typeface="Arial Black" pitchFamily="34" charset="0"/>
                <a:cs typeface="Times New Roman" pitchFamily="18" charset="0"/>
              </a:rPr>
              <a:t>LA</a:t>
            </a:r>
            <a:r>
              <a:rPr lang="es-ES" sz="2000">
                <a:solidFill>
                  <a:schemeClr val="accent2"/>
                </a:solidFill>
                <a:latin typeface="Arial Black" pitchFamily="34" charset="0"/>
                <a:cs typeface="Times New Roman" pitchFamily="18" charset="0"/>
              </a:rPr>
              <a:t> INTOXICACIÓN NEUROTÓXICA POR CRUSTÁCEOS O MARISCOS:</a:t>
            </a:r>
            <a:r>
              <a:rPr lang="es-ES" sz="200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PRODUCIDA POR EL GINODINIUM BREVE</a:t>
            </a:r>
            <a:r>
              <a:rPr lang="es-PA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.SÍ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NDROME MENOS AGRESIVO QUE EL ANTERIOR Y QUE EVOLUCIONA FAVORABLEMENTE EN CORTO TIEMPO. EL ALGA VERDEAZULADA,</a:t>
            </a:r>
            <a:r>
              <a:rPr lang="es-ES" sz="2000" i="1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TRICHODESMUS, EN VÍAS DE EXTINCIÓN, PRODUCE UN COLOR ROJIZO EN EL AGUA;  EL NOMBRE DEL </a:t>
            </a:r>
            <a:r>
              <a:rPr lang="es-PA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M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AR ROJO SE DEBE A ESTA RAZÓN.</a:t>
            </a:r>
            <a:endParaRPr lang="es-MX" sz="200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s-MX" sz="4000" b="1">
                <a:solidFill>
                  <a:srgbClr val="FF0066"/>
                </a:solidFill>
              </a:rPr>
              <a:t>DINOFLAGELADO</a:t>
            </a:r>
            <a:endParaRPr lang="es-ES" sz="4000" b="1">
              <a:solidFill>
                <a:srgbClr val="FF0066"/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381000" y="833438"/>
            <a:ext cx="8458200" cy="5805487"/>
          </a:xfrm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just"/>
            <a:r>
              <a:rPr lang="es-ES" sz="3200" b="1">
                <a:solidFill>
                  <a:srgbClr val="800000"/>
                </a:solidFill>
                <a:cs typeface="Times New Roman" pitchFamily="18" charset="0"/>
              </a:rPr>
              <a:t>El Código Sanitario</a:t>
            </a:r>
            <a:r>
              <a:rPr lang="es-ES" sz="3200" b="1">
                <a:solidFill>
                  <a:srgbClr val="CC3300"/>
                </a:solidFill>
                <a:cs typeface="Times New Roman" pitchFamily="18" charset="0"/>
              </a:rPr>
              <a:t>,  Ley 66 del 10 de Noviembre de 1947, vigente,  </a:t>
            </a:r>
            <a:r>
              <a:rPr lang="es-ES" sz="3200" b="1">
                <a:solidFill>
                  <a:srgbClr val="800000"/>
                </a:solidFill>
                <a:cs typeface="Times New Roman" pitchFamily="18" charset="0"/>
              </a:rPr>
              <a:t>Libro IV, Titulo IV, Capítulo 1º, artículo 205</a:t>
            </a:r>
            <a:endParaRPr lang="es-MX" sz="3200" b="1">
              <a:solidFill>
                <a:srgbClr val="800000"/>
              </a:solidFill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4495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" sz="2800">
                <a:solidFill>
                  <a:srgbClr val="000000"/>
                </a:solidFill>
                <a:latin typeface="Arial Black" pitchFamily="34" charset="0"/>
                <a:cs typeface="Times New Roman" pitchFamily="18" charset="0"/>
              </a:rPr>
              <a:t>“PROHÍBASE 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descargar directa o indirectamente los desagües de aguas usadas, sean de alcantarillas o fábricas u  otros, en ríos, lagos, acequias o cualquier curso de agua que sirva o pueda servir de abastecimiento para usos domésticos, agrícolas o industriales o para recreación o balnearios públicos, a menos que sean previamente tratadas, por métodos que las rindan inocuas, a</a:t>
            </a:r>
            <a:r>
              <a:rPr lang="es-PA" sz="28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juicio de la Dirección </a:t>
            </a:r>
            <a:r>
              <a:rPr lang="es-PA" sz="28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General 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de Salud Pública”.</a:t>
            </a:r>
            <a:r>
              <a:rPr lang="es-ES" sz="2800" b="1">
                <a:solidFill>
                  <a:srgbClr val="000066"/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s-MX" sz="28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s-ES" sz="2800">
                <a:solidFill>
                  <a:srgbClr val="336699"/>
                </a:solidFill>
                <a:latin typeface="Arial Black" pitchFamily="34" charset="0"/>
                <a:cs typeface="Times New Roman" pitchFamily="18" charset="0"/>
              </a:rPr>
              <a:t>PANAMA </a:t>
            </a:r>
            <a:br>
              <a:rPr lang="es-ES" sz="2800">
                <a:solidFill>
                  <a:srgbClr val="336699"/>
                </a:solidFill>
                <a:latin typeface="Arial Black" pitchFamily="34" charset="0"/>
                <a:cs typeface="Times New Roman" pitchFamily="18" charset="0"/>
              </a:rPr>
            </a:br>
            <a:r>
              <a:rPr lang="es-MX" sz="2400">
                <a:solidFill>
                  <a:srgbClr val="336699"/>
                </a:solidFill>
                <a:latin typeface="Arial Black" pitchFamily="34" charset="0"/>
                <a:cs typeface="Times New Roman" pitchFamily="18" charset="0"/>
              </a:rPr>
              <a:t>SITUACIÓN DEL AGUA AÑO 1999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304800" y="1447800"/>
          <a:ext cx="8686800" cy="5004816"/>
        </p:xfrm>
        <a:graphic>
          <a:graphicData uri="http://schemas.openxmlformats.org/drawingml/2006/table">
            <a:tbl>
              <a:tblPr/>
              <a:tblGrid>
                <a:gridCol w="6688138"/>
                <a:gridCol w="1998662"/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POBLACION URBANA:	POBLACION RURAL:		POBLACION TOTAL:</a:t>
                      </a: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	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20C8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1,549.35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 Black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1,256.73</a:t>
                      </a: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2,806.09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POBLACION URBANA  ABASTECI</a:t>
                      </a: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DA DE </a:t>
                      </a: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AGUA POTABLE.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POBLACION RURAL ABASTECI</a:t>
                      </a: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DA DE </a:t>
                      </a: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AGUA POTABLE:</a:t>
                      </a: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1,358.78</a:t>
                      </a:r>
                      <a:endParaRPr kumimoji="0" lang="es-MX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 Black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 Black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1,078.28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POBLACION URBANA  SERVIDA CON ALCANTARILLADO PARA</a:t>
                      </a: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DISPOSICION DE AGUAS RESIDUALES:</a:t>
                      </a:r>
                      <a:endParaRPr kumimoji="0" lang="es-MX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0C80"/>
                        </a:solidFill>
                        <a:effectLst/>
                        <a:latin typeface="Arial Black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POBLACION RURAL  SERVIDA DE ALCANTARILLADO PARA</a:t>
                      </a: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DISPOSICION DE AGUAS RESIDUALES</a:t>
                      </a: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0C8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:			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20C8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1,527.66</a:t>
                      </a: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1,087.07</a:t>
                      </a: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 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s-PA" b="1">
                <a:solidFill>
                  <a:srgbClr val="D1053A"/>
                </a:solidFill>
              </a:rPr>
              <a:t>AGUA: H</a:t>
            </a:r>
            <a:r>
              <a:rPr lang="es-PA" b="1" baseline="-25000">
                <a:solidFill>
                  <a:srgbClr val="D1053A"/>
                </a:solidFill>
              </a:rPr>
              <a:t>2</a:t>
            </a:r>
            <a:r>
              <a:rPr lang="es-PA" b="1">
                <a:solidFill>
                  <a:srgbClr val="D1053A"/>
                </a:solidFill>
              </a:rPr>
              <a:t>O</a:t>
            </a:r>
            <a:r>
              <a:rPr lang="es-PA"/>
              <a:t> </a:t>
            </a:r>
            <a:endParaRPr lang="es-MX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990600"/>
            <a:ext cx="4686300" cy="5486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EL FRANCÉS JOSEPH LOUIS GAY-LUSSAC Y EL NATURALISTA ALEMÁN ALEXANDER VON HUMBOLDT DEMOSTRARON QUE EL AGUA </a:t>
            </a:r>
            <a:r>
              <a:rPr lang="es-PA" b="1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ESTABA FORMADA POR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DOS VOLÚMENES DE HIDRÓGENO Y UNO DE OXÍGENO.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981200"/>
            <a:ext cx="3810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A" b="1">
                <a:solidFill>
                  <a:srgbClr val="000066"/>
                </a:solidFill>
              </a:rPr>
              <a:t>AGUA: H</a:t>
            </a:r>
            <a:r>
              <a:rPr lang="es-PA" b="1" baseline="-25000">
                <a:solidFill>
                  <a:srgbClr val="000066"/>
                </a:solidFill>
              </a:rPr>
              <a:t>2</a:t>
            </a:r>
            <a:r>
              <a:rPr lang="es-PA" b="1">
                <a:solidFill>
                  <a:srgbClr val="000066"/>
                </a:solidFill>
              </a:rPr>
              <a:t>O</a:t>
            </a:r>
            <a:r>
              <a:rPr lang="es-PA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262313" y="238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2"/>
          <a:stretch>
            <a:fillRect/>
          </a:stretch>
        </p:blipFill>
        <p:spPr bwMode="auto">
          <a:xfrm>
            <a:off x="76200" y="2506663"/>
            <a:ext cx="4267200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143000"/>
          </a:xfrm>
        </p:spPr>
        <p:txBody>
          <a:bodyPr/>
          <a:lstStyle/>
          <a:p>
            <a:r>
              <a:rPr lang="es-ES" sz="4000">
                <a:solidFill>
                  <a:schemeClr val="accent2"/>
                </a:solidFill>
                <a:latin typeface="Arial Black" pitchFamily="34" charset="0"/>
              </a:rPr>
              <a:t>NORMAS SOBRE AGUA POTABLE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>
                <a:solidFill>
                  <a:srgbClr val="800000"/>
                </a:solidFill>
                <a:latin typeface="Arial Black" pitchFamily="34" charset="0"/>
              </a:rPr>
              <a:t>AGUA POTABLE.</a:t>
            </a:r>
          </a:p>
          <a:p>
            <a:pPr algn="just">
              <a:lnSpc>
                <a:spcPct val="90000"/>
              </a:lnSpc>
            </a:pPr>
            <a:r>
              <a:rPr lang="es-ES" sz="2800">
                <a:solidFill>
                  <a:srgbClr val="000066"/>
                </a:solidFill>
                <a:latin typeface="Arial Black" pitchFamily="34" charset="0"/>
              </a:rPr>
              <a:t>LOS LUGARES DE TRABAJO DISPONDRÁN DE AGUA POTABLE EN CANTIDAD SUFICIENTE Y FÁCILMENTE ACCESIBLE. SE EVITARÁ TODA CIRCUNSTANCIA QUE POSIBILITE LA CONTAMINACIÓN DEL AGUA POTABLE. EN LAS FUENTES DE AGUA SE INDICARÁ SI ÉSTA ES O NO POTABLE, SIEMPRE QUE PUEDAN EXISTIR DUDAS AL RESPECTO.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solidFill>
            <a:srgbClr val="EAEAEA"/>
          </a:solidFill>
          <a:ln/>
          <a:extLst>
            <a:ext uri="{91240B29-F687-4F45-9708-019B960494DF}">
              <a14:hiddenLine xmlns:a14="http://schemas.microsoft.com/office/drawing/2010/main" w="57150" cmpd="thickThin">
                <a:solidFill>
                  <a:srgbClr val="1A1AC6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MX" sz="3600">
                <a:latin typeface="Arial Black" pitchFamily="34" charset="0"/>
              </a:rPr>
              <a:t>ALMACENAMIENTO DE AGUA POTABLE</a:t>
            </a:r>
            <a:endParaRPr lang="es-PA" sz="3600">
              <a:latin typeface="Arial Black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32772" name="Picture 4" descr="P101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47800"/>
            <a:ext cx="8167687" cy="4800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7150" cmpd="thickThin">
                <a:solidFill>
                  <a:srgbClr val="1A1AC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81000" y="6064250"/>
            <a:ext cx="8610600" cy="6413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800">
                <a:latin typeface="Arial Black" pitchFamily="34" charset="0"/>
              </a:rPr>
              <a:t>FALTA DE MANTENIMIENTO (PINTURA), LA CERCA  RODEADA DE MONTE.</a:t>
            </a:r>
            <a:endParaRPr lang="es-PA" sz="180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  <a:ln/>
          <a:extLst>
            <a:ext uri="{91240B29-F687-4F45-9708-019B960494DF}">
              <a14:hiddenLine xmlns:a14="http://schemas.microsoft.com/office/drawing/2010/main" w="57150" cmpd="thickThin">
                <a:solidFill>
                  <a:srgbClr val="1A1AC6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MX" sz="3600">
                <a:solidFill>
                  <a:srgbClr val="800000"/>
                </a:solidFill>
                <a:latin typeface="Arial Black" pitchFamily="34" charset="0"/>
              </a:rPr>
              <a:t>CUARTO DE BAÑO</a:t>
            </a:r>
            <a:endParaRPr lang="es-PA" sz="3600">
              <a:solidFill>
                <a:srgbClr val="800000"/>
              </a:solidFill>
              <a:latin typeface="Arial Black" pitchFamily="34" charset="0"/>
            </a:endParaRPr>
          </a:p>
        </p:txBody>
      </p:sp>
      <p:pic>
        <p:nvPicPr>
          <p:cNvPr id="33795" name="Picture 3" descr="P1010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85800"/>
            <a:ext cx="831215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1A1AC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09600" y="5943600"/>
            <a:ext cx="8153400" cy="3667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sz="1800">
                <a:latin typeface="Arial Black" pitchFamily="34" charset="0"/>
              </a:rPr>
              <a:t>CUARTO DE BAÑO UTILIZADO COMO CUARTO DE ASEO. </a:t>
            </a:r>
            <a:endParaRPr lang="es-PA" sz="180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450138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r>
              <a:rPr lang="es-MX" sz="2800" b="1">
                <a:latin typeface="Courier New" pitchFamily="49" charset="0"/>
              </a:rPr>
              <a:t>TANQUE DE ALMACENAMIENTO DE AGUA</a:t>
            </a:r>
            <a:endParaRPr lang="es-PA" sz="2800" b="1">
              <a:latin typeface="Courier New" pitchFamily="49" charset="0"/>
            </a:endParaRPr>
          </a:p>
        </p:txBody>
      </p:sp>
      <p:pic>
        <p:nvPicPr>
          <p:cNvPr id="34819" name="Picture 3" descr="P1010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11188"/>
            <a:ext cx="7467600" cy="566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676400" y="6338888"/>
            <a:ext cx="6192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s-MX" sz="1800" b="1">
                <a:latin typeface="Courier New" pitchFamily="49" charset="0"/>
              </a:rPr>
              <a:t>TRANSFORMADORES Y PLANTA ELÉCTRICA</a:t>
            </a:r>
            <a:endParaRPr kumimoji="1" lang="es-PA" sz="18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s-PA" b="1">
                <a:solidFill>
                  <a:srgbClr val="D1053A"/>
                </a:solidFill>
              </a:rPr>
              <a:t>AGUA: H</a:t>
            </a:r>
            <a:r>
              <a:rPr lang="es-PA" b="1" baseline="-25000">
                <a:solidFill>
                  <a:srgbClr val="D1053A"/>
                </a:solidFill>
              </a:rPr>
              <a:t>2</a:t>
            </a:r>
            <a:r>
              <a:rPr lang="es-PA" b="1">
                <a:solidFill>
                  <a:srgbClr val="D1053A"/>
                </a:solidFill>
              </a:rPr>
              <a:t>O</a:t>
            </a:r>
            <a:endParaRPr lang="es-MX" b="1">
              <a:solidFill>
                <a:srgbClr val="D1053A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38200"/>
            <a:ext cx="8610600" cy="5181600"/>
          </a:xfrm>
        </p:spPr>
        <p:txBody>
          <a:bodyPr/>
          <a:lstStyle/>
          <a:p>
            <a:pPr algn="just"/>
            <a:r>
              <a:rPr lang="es-ES" sz="320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EL AGUA PURA ES UN LÍQUIDO INODORO E INSÍPIDO. </a:t>
            </a:r>
            <a:r>
              <a:rPr lang="es-PA" sz="320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320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MATIZ AZUL</a:t>
            </a:r>
            <a:r>
              <a:rPr lang="es-PA" sz="320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ADO</a:t>
            </a:r>
            <a:r>
              <a:rPr lang="es-ES" sz="320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, QUE SÓLO PUEDE DETECTARSE EN CAPAS DE GRAN PROFUNDIDAD. A </a:t>
            </a:r>
            <a:r>
              <a:rPr lang="es-PA" sz="320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UNA</a:t>
            </a:r>
            <a:r>
              <a:rPr lang="es-ES" sz="320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 PRESIÓN ATMOSFÉRICA (760 mm DE MERCURIO), EL PUNTO DE CONGELACIÓN  ES DE 0 °C Y SU PUNTO DE EBULLICIÓN DE 100 °C.</a:t>
            </a:r>
            <a:r>
              <a:rPr lang="es-ES" sz="240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>
              <a:solidFill>
                <a:srgbClr val="000080"/>
              </a:solidFill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s-PA" b="1">
                <a:solidFill>
                  <a:srgbClr val="D1053A"/>
                </a:solidFill>
              </a:rPr>
              <a:t>AGUA: H</a:t>
            </a:r>
            <a:r>
              <a:rPr lang="es-PA" b="1" baseline="-25000">
                <a:solidFill>
                  <a:srgbClr val="D1053A"/>
                </a:solidFill>
              </a:rPr>
              <a:t>2</a:t>
            </a:r>
            <a:r>
              <a:rPr lang="es-PA" b="1">
                <a:solidFill>
                  <a:srgbClr val="D1053A"/>
                </a:solidFill>
              </a:rPr>
              <a:t>O</a:t>
            </a:r>
            <a:endParaRPr lang="es-MX" b="1">
              <a:solidFill>
                <a:srgbClr val="D1053A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320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ALCANZA SU DENSIDAD MÁXIMA A  TEMPERATURA DE 4 °C Y SE EXPANDE AL CONGELARSE. </a:t>
            </a:r>
            <a:endParaRPr lang="es-PA" sz="3200">
              <a:solidFill>
                <a:srgbClr val="000080"/>
              </a:solidFill>
              <a:latin typeface="Arial Black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s-ES" sz="320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EL 97% DEL AGUA SE ENCUENTRA EN LOS OCÉANOS, UN 2% ES HIELO Y EL 1% RESTANTE ES  AGUA DULCE DE LOS RÍOS, LOS LAGOS, LAS AGUAS SUBTERRÁNEAS Y LA HUMEDAD ATMOSFÉRICA Y DEL SUELO.</a:t>
            </a:r>
            <a:r>
              <a:rPr lang="es-ES" sz="4000">
                <a:solidFill>
                  <a:schemeClr val="tx2"/>
                </a:solidFill>
              </a:rPr>
              <a:t> </a:t>
            </a:r>
            <a:endParaRPr lang="es-MX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533400"/>
          </a:xfrm>
        </p:spPr>
        <p:txBody>
          <a:bodyPr/>
          <a:lstStyle/>
          <a:p>
            <a:r>
              <a:rPr lang="es-PA" b="1">
                <a:solidFill>
                  <a:srgbClr val="D1053A"/>
                </a:solidFill>
              </a:rPr>
              <a:t>AGUA: H</a:t>
            </a:r>
            <a:r>
              <a:rPr lang="es-PA" b="1" baseline="-25000">
                <a:solidFill>
                  <a:srgbClr val="D1053A"/>
                </a:solidFill>
              </a:rPr>
              <a:t>2</a:t>
            </a:r>
            <a:r>
              <a:rPr lang="es-PA" b="1">
                <a:solidFill>
                  <a:srgbClr val="D1053A"/>
                </a:solidFill>
              </a:rPr>
              <a:t>O</a:t>
            </a:r>
            <a:endParaRPr lang="es-MX" b="1">
              <a:solidFill>
                <a:srgbClr val="D1053A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990600"/>
            <a:ext cx="8839200" cy="5638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EN  LOS ADULTOS REPRESENTA EL 65% DE SU ECONOMÍA CORPORAL</a:t>
            </a:r>
            <a:r>
              <a:rPr lang="es-PA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PA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EN EL RECIÉN NACIDO, ES EL 80% DEL AGUA INTRA Y EXTRACELULAR.   </a:t>
            </a:r>
            <a:endParaRPr lang="es-PA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UN ADULTO NORMAL ELIMINA POR LA ORINA Y  HECES  1,200 a 1,500 CC DE AGUA</a:t>
            </a:r>
            <a:r>
              <a:rPr lang="es-PA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 POR LOS PULMONES Y PIEL, MÁS LA SUDORACIÓN DE 900-1,400 CC.</a:t>
            </a:r>
          </a:p>
          <a:p>
            <a:pPr algn="just">
              <a:lnSpc>
                <a:spcPct val="90000"/>
              </a:lnSpc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DEPENDIEDO DEL TIPO DE TRABAJO MUSCULAR  QUE REALIZA,  DE LA TEMPERATURA AMBIENTAL EXISTENTE, DEL TIEMPO EXPUESTO A LA ACTIVIDAD, ETC.</a:t>
            </a:r>
            <a:r>
              <a:rPr lang="es-ES" sz="4000" b="1">
                <a:solidFill>
                  <a:srgbClr val="003366"/>
                </a:solidFill>
                <a:cs typeface="Times New Roman" pitchFamily="18" charset="0"/>
              </a:rPr>
              <a:t> </a:t>
            </a:r>
            <a:endParaRPr lang="es-MX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s-PA" b="1">
                <a:solidFill>
                  <a:srgbClr val="D1053A"/>
                </a:solidFill>
              </a:rPr>
              <a:t>AGUA: H</a:t>
            </a:r>
            <a:r>
              <a:rPr lang="es-PA" b="1" baseline="-25000">
                <a:solidFill>
                  <a:srgbClr val="D1053A"/>
                </a:solidFill>
              </a:rPr>
              <a:t>2</a:t>
            </a:r>
            <a:r>
              <a:rPr lang="es-PA" b="1">
                <a:solidFill>
                  <a:srgbClr val="D1053A"/>
                </a:solidFill>
              </a:rPr>
              <a:t>O</a:t>
            </a:r>
            <a:endParaRPr lang="es-MX" b="1">
              <a:solidFill>
                <a:srgbClr val="D1053A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 algn="just">
              <a:buFontTx/>
              <a:buNone/>
            </a:pPr>
            <a:r>
              <a:rPr lang="es-PA" sz="2400" b="1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EL AGUA ES LA ÚNICA SUSTANCIA QUE EXISTE A TEMPERATURAS ORDINARIAS EN LOS TRES ESTADOS DE LA MATERIA:</a:t>
            </a:r>
            <a:r>
              <a:rPr lang="es-ES">
                <a:solidFill>
                  <a:srgbClr val="D1053A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SÓLIDO, LÍQUIDO Y GASEOSO</a:t>
            </a:r>
            <a:r>
              <a:rPr lang="es-ES">
                <a:solidFill>
                  <a:srgbClr val="D1053A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s-MX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676400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676400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9"/>
          <a:stretch>
            <a:fillRect/>
          </a:stretch>
        </p:blipFill>
        <p:spPr bwMode="auto">
          <a:xfrm>
            <a:off x="304800" y="2582863"/>
            <a:ext cx="8686800" cy="4075112"/>
          </a:xfrm>
          <a:prstGeom prst="rect">
            <a:avLst/>
          </a:prstGeom>
          <a:solidFill>
            <a:srgbClr val="339966"/>
          </a:solidFill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build="p" autoUpdateAnimBg="0" advAuto="0"/>
      <p:bldP spid="8196" grpId="0" animBg="1"/>
      <p:bldP spid="81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r>
              <a:rPr lang="es-PA" sz="4000" b="1">
                <a:solidFill>
                  <a:srgbClr val="D1053A"/>
                </a:solidFill>
              </a:rPr>
              <a:t>COMPONENTES DEL AGUA:</a:t>
            </a:r>
            <a:r>
              <a:rPr lang="es-PA" sz="3600" b="1">
                <a:solidFill>
                  <a:srgbClr val="D1053A"/>
                </a:solidFill>
              </a:rPr>
              <a:t> H</a:t>
            </a:r>
            <a:r>
              <a:rPr lang="es-PA" sz="3600" b="1" baseline="-25000">
                <a:solidFill>
                  <a:srgbClr val="D1053A"/>
                </a:solidFill>
              </a:rPr>
              <a:t>2</a:t>
            </a:r>
            <a:r>
              <a:rPr lang="es-PA" sz="3600" b="1">
                <a:solidFill>
                  <a:srgbClr val="D1053A"/>
                </a:solidFill>
              </a:rPr>
              <a:t>O</a:t>
            </a:r>
            <a:endParaRPr lang="es-MX" sz="3600" b="1">
              <a:solidFill>
                <a:srgbClr val="D1053A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524000"/>
            <a:ext cx="4610100" cy="4724400"/>
          </a:xfrm>
        </p:spPr>
        <p:txBody>
          <a:bodyPr/>
          <a:lstStyle/>
          <a:p>
            <a:pPr marL="533400" indent="-533400"/>
            <a:r>
              <a:rPr lang="es-MX" sz="4400" b="1">
                <a:solidFill>
                  <a:srgbClr val="780818"/>
                </a:solidFill>
              </a:rPr>
              <a:t>ANIONES.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s-MX" sz="4000" b="1">
                <a:solidFill>
                  <a:srgbClr val="000066"/>
                </a:solidFill>
              </a:rPr>
              <a:t>CLORUROS.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s-MX" sz="4000" b="1">
                <a:solidFill>
                  <a:srgbClr val="000066"/>
                </a:solidFill>
              </a:rPr>
              <a:t>SULFATOS.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s-MX" sz="4000" b="1">
                <a:solidFill>
                  <a:srgbClr val="000066"/>
                </a:solidFill>
              </a:rPr>
              <a:t>NITRATOS.</a:t>
            </a:r>
          </a:p>
          <a:p>
            <a:pPr marL="533400" indent="-533400">
              <a:buFontTx/>
              <a:buNone/>
            </a:pPr>
            <a:r>
              <a:rPr lang="es-PA" sz="2400" b="1">
                <a:solidFill>
                  <a:srgbClr val="000066"/>
                </a:solidFill>
                <a:cs typeface="Times New Roman" pitchFamily="18" charset="0"/>
              </a:rPr>
              <a:t>	</a:t>
            </a:r>
            <a:endParaRPr lang="es-MX" b="1">
              <a:solidFill>
                <a:srgbClr val="000066"/>
              </a:solidFill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524000"/>
            <a:ext cx="4305300" cy="4876800"/>
          </a:xfrm>
        </p:spPr>
        <p:txBody>
          <a:bodyPr/>
          <a:lstStyle/>
          <a:p>
            <a:pPr marL="533400" indent="-533400"/>
            <a:r>
              <a:rPr lang="es-MX" sz="4400" b="1">
                <a:solidFill>
                  <a:srgbClr val="780818"/>
                </a:solidFill>
              </a:rPr>
              <a:t>CATIONES.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s-MX" sz="4000" b="1">
                <a:solidFill>
                  <a:srgbClr val="000066"/>
                </a:solidFill>
              </a:rPr>
              <a:t>SODIO Y POTASIO.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s-MX" sz="4000" b="1">
                <a:solidFill>
                  <a:srgbClr val="000066"/>
                </a:solidFill>
              </a:rPr>
              <a:t>CALCIO Y MAGNESIO.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s-MX" sz="4000" b="1">
                <a:solidFill>
                  <a:srgbClr val="000066"/>
                </a:solidFill>
              </a:rPr>
              <a:t>HIERRO Y MANGANESO</a:t>
            </a:r>
            <a:endParaRPr lang="es-MX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r>
              <a:rPr lang="es-PA" sz="4000" b="1">
                <a:solidFill>
                  <a:srgbClr val="D1053A"/>
                </a:solidFill>
              </a:rPr>
              <a:t>COMPONENTES DEL AGUA:</a:t>
            </a:r>
            <a:r>
              <a:rPr lang="es-PA" sz="3600" b="1">
                <a:solidFill>
                  <a:srgbClr val="D1053A"/>
                </a:solidFill>
              </a:rPr>
              <a:t> H</a:t>
            </a:r>
            <a:r>
              <a:rPr lang="es-PA" sz="3600" b="1" baseline="-25000">
                <a:solidFill>
                  <a:srgbClr val="D1053A"/>
                </a:solidFill>
              </a:rPr>
              <a:t>2</a:t>
            </a:r>
            <a:r>
              <a:rPr lang="es-PA" sz="3600" b="1">
                <a:solidFill>
                  <a:srgbClr val="D1053A"/>
                </a:solidFill>
              </a:rPr>
              <a:t>O</a:t>
            </a:r>
            <a:endParaRPr lang="es-MX" sz="3600" b="1">
              <a:solidFill>
                <a:srgbClr val="D1053A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34400" cy="5181600"/>
          </a:xfrm>
        </p:spPr>
        <p:txBody>
          <a:bodyPr/>
          <a:lstStyle/>
          <a:p>
            <a:pPr marL="533400" indent="-533400"/>
            <a:r>
              <a:rPr lang="es-MX" sz="4400" b="1">
                <a:solidFill>
                  <a:srgbClr val="780818"/>
                </a:solidFill>
              </a:rPr>
              <a:t>ANIONES.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s-MX" sz="4000" b="1">
                <a:solidFill>
                  <a:srgbClr val="000066"/>
                </a:solidFill>
              </a:rPr>
              <a:t>CLORUROS.</a:t>
            </a:r>
          </a:p>
          <a:p>
            <a:pPr marL="533400" indent="-533400"/>
            <a:r>
              <a:rPr lang="es-MX">
                <a:solidFill>
                  <a:srgbClr val="333399"/>
                </a:solidFill>
                <a:latin typeface="Arial Black" pitchFamily="34" charset="0"/>
              </a:rPr>
              <a:t>AUMENTAN CON LA CONTAMINACIÓN DEL MAR.</a:t>
            </a:r>
          </a:p>
          <a:p>
            <a:pPr marL="533400" indent="-533400"/>
            <a:r>
              <a:rPr lang="es-MX">
                <a:solidFill>
                  <a:srgbClr val="333399"/>
                </a:solidFill>
                <a:latin typeface="Arial Black" pitchFamily="34" charset="0"/>
              </a:rPr>
              <a:t>ORINA HUMANA Y ANIMAL.</a:t>
            </a:r>
          </a:p>
          <a:p>
            <a:pPr marL="533400" indent="-533400"/>
            <a:r>
              <a:rPr lang="es-MX">
                <a:solidFill>
                  <a:srgbClr val="333399"/>
                </a:solidFill>
                <a:latin typeface="Arial Black" pitchFamily="34" charset="0"/>
              </a:rPr>
              <a:t>INDUSTRIAL: PRODUCCIÓN DE HELADOS. 	EMBUTIDOS. 	SALAZÓN. ETC.</a:t>
            </a:r>
            <a:endParaRPr lang="es-MX" sz="4000">
              <a:solidFill>
                <a:srgbClr val="333399"/>
              </a:solidFill>
              <a:latin typeface="Arial Black" pitchFamily="34" charset="0"/>
            </a:endParaRPr>
          </a:p>
          <a:p>
            <a:pPr marL="533400" indent="-533400" algn="just"/>
            <a:endParaRPr lang="es-MX">
              <a:solidFill>
                <a:srgbClr val="3333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1344</Words>
  <Application>Microsoft Office PowerPoint</Application>
  <PresentationFormat>Presentación en pantalla (4:3)</PresentationFormat>
  <Paragraphs>136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Times New Roman</vt:lpstr>
      <vt:lpstr>Arial Black</vt:lpstr>
      <vt:lpstr>Wingdings</vt:lpstr>
      <vt:lpstr>Courier New</vt:lpstr>
      <vt:lpstr>Diseño predeterminado</vt:lpstr>
      <vt:lpstr>MEDICINA PREVENTIVA Y SOCIAL II a</vt:lpstr>
      <vt:lpstr>EL AGUA   </vt:lpstr>
      <vt:lpstr>AGUA: H2O </vt:lpstr>
      <vt:lpstr>AGUA: H2O</vt:lpstr>
      <vt:lpstr>AGUA: H2O</vt:lpstr>
      <vt:lpstr>AGUA: H2O</vt:lpstr>
      <vt:lpstr>AGUA: H2O</vt:lpstr>
      <vt:lpstr>COMPONENTES DEL AGUA: H2O</vt:lpstr>
      <vt:lpstr>COMPONENTES DEL AGUA: H2O</vt:lpstr>
      <vt:lpstr>COMPONENTES DEL AGUA: H2O</vt:lpstr>
      <vt:lpstr>COMPONENTES DEL AGUA: H2O</vt:lpstr>
      <vt:lpstr>COMPONENTES DEL AGUA: H2O</vt:lpstr>
      <vt:lpstr>COMPONENTES DEL AGUA: H2O</vt:lpstr>
      <vt:lpstr>COMPONENTES DEL AGUA: H2O</vt:lpstr>
      <vt:lpstr>AGUA: H2O ELEMENTOS BENEFICIOSOS.</vt:lpstr>
      <vt:lpstr>AGUA: H2O ELEMENTOS BENEFICIOSOS.</vt:lpstr>
      <vt:lpstr>AGUA: H2O</vt:lpstr>
      <vt:lpstr>AGUA: H2O ENFERMEDAD O SÍNDROME DE MINAMATA.</vt:lpstr>
      <vt:lpstr>INTOXICACIÓN POR MERCURIO “SOMBRERERO LOCO EN ALICIA EN EL PAÍS DE LAS MARAVILLAS”</vt:lpstr>
      <vt:lpstr>AGUA: CONTAMINANTES</vt:lpstr>
      <vt:lpstr>AGUA: CONTAMINANTES</vt:lpstr>
      <vt:lpstr>MAREA NEGRA DESCARGAS DE PETROLEO LIQUIDO CONTAMINANDO MARES Y COSTAS. GUERRA DEL GOLFO IRAK 1991. POZO PETROLÍFERO IXTOC I EN EL GOLFO DE MÉXICO DURANTE EL AÑO  1979. PETROLERO EXXON VALDEZ EN EL PRINCE WILLIAM SOUND, EN EL GOLFO DE ALASKA, EN MARZO DE 1989,  </vt:lpstr>
      <vt:lpstr>Dracunculiasis Medinensis o Dracontiasis (INFESTACIÓN POR GUSANO DE GUINEA) </vt:lpstr>
      <vt:lpstr>ENFERMEDADES TRANSMITIDAS A TRAVÉS DEL AGUA </vt:lpstr>
      <vt:lpstr>ENFERMEDADES TRANSMITIDAS A TRAVÉS DEL AGUA </vt:lpstr>
      <vt:lpstr>AGUA: Marea Roja</vt:lpstr>
      <vt:lpstr>DINOFLAGELADO</vt:lpstr>
      <vt:lpstr>El Código Sanitario,  Ley 66 del 10 de Noviembre de 1947, vigente,  Libro IV, Titulo IV, Capítulo 1º, artículo 205</vt:lpstr>
      <vt:lpstr>PANAMA  SITUACIÓN DEL AGUA AÑO 1999</vt:lpstr>
      <vt:lpstr>NORMAS SOBRE AGUA POTABLE</vt:lpstr>
      <vt:lpstr>ALMACENAMIENTO DE AGUA POTABLE</vt:lpstr>
      <vt:lpstr>CUARTO DE BAÑO</vt:lpstr>
      <vt:lpstr>TANQUE DE ALMACENAMIENTO DE AGUA</vt:lpstr>
    </vt:vector>
  </TitlesOfParts>
  <Company>Familia Salvatierra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MEDICINA PREVENTIVA Y SOCIAL II a</dc:title>
  <dc:creator>Alex Salvatierra</dc:creator>
  <cp:lastModifiedBy>adm</cp:lastModifiedBy>
  <cp:revision>2</cp:revision>
  <dcterms:created xsi:type="dcterms:W3CDTF">2005-06-15T03:02:34Z</dcterms:created>
  <dcterms:modified xsi:type="dcterms:W3CDTF">2013-08-26T17:11:56Z</dcterms:modified>
</cp:coreProperties>
</file>