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17" r:id="rId11"/>
    <p:sldId id="318" r:id="rId12"/>
    <p:sldId id="319" r:id="rId13"/>
    <p:sldId id="320" r:id="rId14"/>
    <p:sldId id="321" r:id="rId15"/>
    <p:sldId id="322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316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23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838" autoAdjust="0"/>
    <p:restoredTop sz="94622" autoAdjust="0"/>
  </p:normalViewPr>
  <p:slideViewPr>
    <p:cSldViewPr>
      <p:cViewPr varScale="1">
        <p:scale>
          <a:sx n="39" d="100"/>
          <a:sy n="39" d="100"/>
        </p:scale>
        <p:origin x="-11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80A4B-AD42-4D5C-8AAE-F6C8A2CCE3C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86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1C6C8-93F4-4DE0-92E7-A970BB823A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20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5F7D6-3E28-4BBA-917C-79981E53049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42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28DB5-E242-4C1D-91E3-31439E8E9F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8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ECA66-9882-4069-B6BE-1F136A5F245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75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1EFA5-7E0D-49CC-B314-7F36022F0DB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90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9126A-DCE4-42B9-877C-A7E0F2F497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85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F8074-A460-45E4-A3A0-549FEA0B21E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98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351D5-4472-43ED-B559-85F4DDD339B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49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297B4-41DA-4DF6-A676-359B6CCC2B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72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A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8B1A3-AAB0-4882-B681-81CC873826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34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0AC4E726-F488-4F33-8A4E-F1B00BE7DD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2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3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17195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http://www.nlm.nih.gov/medlineplus/spanish/ency/images/ency/fullsize/9975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6672"/>
            <a:ext cx="7772400" cy="1143000"/>
          </a:xfrm>
        </p:spPr>
        <p:txBody>
          <a:bodyPr/>
          <a:lstStyle/>
          <a:p>
            <a:pPr eaLnBrk="1" hangingPunct="1"/>
            <a:r>
              <a:rPr lang="es-ES" sz="4000" smtClean="0">
                <a:solidFill>
                  <a:srgbClr val="993300"/>
                </a:solidFill>
                <a:latin typeface="Arial Black" pitchFamily="34" charset="0"/>
              </a:rPr>
              <a:t>MEDICINA PREVENTIVA Y SOCIAL</a:t>
            </a:r>
            <a:r>
              <a:rPr lang="es-ES_tradnl" sz="4000" smtClean="0">
                <a:solidFill>
                  <a:srgbClr val="993300"/>
                </a:solidFill>
                <a:latin typeface="Arial Black" pitchFamily="34" charset="0"/>
              </a:rPr>
              <a:t> II Y III</a:t>
            </a:r>
            <a:endParaRPr lang="es-ES" sz="4000" smtClean="0">
              <a:solidFill>
                <a:srgbClr val="993300"/>
              </a:solidFill>
              <a:latin typeface="Arial Black" pitchFamily="34" charset="0"/>
            </a:endParaRPr>
          </a:p>
        </p:txBody>
      </p:sp>
      <p:pic>
        <p:nvPicPr>
          <p:cNvPr id="3075" name="Picture 3" descr="j028686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557338"/>
            <a:ext cx="6096000" cy="53768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36613"/>
            <a:ext cx="8713787" cy="5486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DROGAS ESTIMULANTES: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PRODUCEN LOCUACIDAD Y EXCITABILIDAD EJEM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..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CAFEINA (CAFÉ, TÉ, COLA)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COCAINA.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ESTIMULANTES SINTÉTICOS (ANFETAMINAS)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MARIHUANA.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36613"/>
            <a:ext cx="8713787" cy="5486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B. DROGAS SEDANTES O TRANQUILIZANTES : </a:t>
            </a:r>
            <a:r>
              <a:rPr lang="es-MX" sz="3600" smtClean="0">
                <a:solidFill>
                  <a:srgbClr val="333300"/>
                </a:solidFill>
                <a:latin typeface="Arial Black" pitchFamily="34" charset="0"/>
              </a:rPr>
              <a:t>PRODUCEN EMBRIAGUEZ,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s-MX" sz="3600" smtClean="0">
                <a:solidFill>
                  <a:srgbClr val="333300"/>
                </a:solidFill>
                <a:latin typeface="Arial Black" pitchFamily="34" charset="0"/>
              </a:rPr>
              <a:t>	OBNUBILACIÓN, PESADEZ  SOMNOLENCIA, MAL HUMOR.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BARBITURICOS (EFECTO DEPRESOR)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FENOBARBITAL, PENTOBARBITAL, ETC</a:t>
            </a:r>
            <a:r>
              <a:rPr lang="es-MX" sz="3600" smtClean="0">
                <a:solidFill>
                  <a:srgbClr val="990033"/>
                </a:solidFill>
                <a:latin typeface="Arial Black" pitchFamily="34" charset="0"/>
              </a:rPr>
              <a:t>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PROPIAMENTE SEDANTES O TRANQUILIZANTES:</a:t>
            </a:r>
            <a:r>
              <a:rPr lang="es-MX" sz="360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MX" sz="3600" smtClean="0">
                <a:solidFill>
                  <a:srgbClr val="990033"/>
                </a:solidFill>
                <a:latin typeface="Arial Black" pitchFamily="34" charset="0"/>
              </a:rPr>
              <a:t>LIBRIUM, VALIUM, ECUANIL, ETC.</a:t>
            </a:r>
            <a:endParaRPr lang="es-MX" sz="3600" smtClean="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3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1066800"/>
            <a:ext cx="8705850" cy="54864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s-MX" sz="3200" smtClean="0">
                <a:solidFill>
                  <a:srgbClr val="003366"/>
                </a:solidFill>
                <a:latin typeface="Arial Black" pitchFamily="34" charset="0"/>
              </a:rPr>
              <a:t>C.</a:t>
            </a:r>
            <a:r>
              <a:rPr lang="es-MX" sz="3200" b="1" smtClean="0">
                <a:solidFill>
                  <a:srgbClr val="003366"/>
                </a:solidFill>
              </a:rPr>
              <a:t> </a:t>
            </a:r>
            <a:r>
              <a:rPr lang="es-MX" sz="3200" smtClean="0">
                <a:solidFill>
                  <a:srgbClr val="003366"/>
                </a:solidFill>
                <a:latin typeface="Arial Black" pitchFamily="34" charset="0"/>
              </a:rPr>
              <a:t>DROGAS ESTUPEFACIENTES O NARCÓTICAS :</a:t>
            </a:r>
            <a:r>
              <a:rPr lang="es-MX" sz="3200" b="1" smtClean="0">
                <a:solidFill>
                  <a:srgbClr val="003366"/>
                </a:solidFill>
              </a:rPr>
              <a:t> </a:t>
            </a:r>
          </a:p>
          <a:p>
            <a:pPr marL="533400" indent="-533400" algn="just" eaLnBrk="1" hangingPunct="1">
              <a:lnSpc>
                <a:spcPct val="80000"/>
              </a:lnSpc>
              <a:buFontTx/>
              <a:buNone/>
            </a:pPr>
            <a:r>
              <a:rPr lang="es-MX" sz="3200" b="1" smtClean="0">
                <a:solidFill>
                  <a:srgbClr val="003366"/>
                </a:solidFill>
              </a:rPr>
              <a:t>	</a:t>
            </a:r>
            <a:r>
              <a:rPr lang="es-MX" sz="3200" smtClean="0">
                <a:solidFill>
                  <a:srgbClr val="003399"/>
                </a:solidFill>
                <a:latin typeface="Arial Black" pitchFamily="34" charset="0"/>
              </a:rPr>
              <a:t>SUSTANCIAS QUE INHIBEN EL DOLOR, DEPRESIVAS</a:t>
            </a:r>
            <a:r>
              <a:rPr lang="es-MX" sz="3200" smtClean="0">
                <a:solidFill>
                  <a:srgbClr val="003366"/>
                </a:solidFill>
                <a:latin typeface="Arial Black" pitchFamily="34" charset="0"/>
              </a:rPr>
              <a:t>.</a:t>
            </a:r>
            <a:endParaRPr lang="es-ES" sz="3200" smtClean="0">
              <a:solidFill>
                <a:srgbClr val="003366"/>
              </a:solidFill>
              <a:latin typeface="Arial Black" pitchFamily="34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s-MX" sz="3200" b="1" smtClean="0">
                <a:solidFill>
                  <a:srgbClr val="003366"/>
                </a:solidFill>
              </a:rPr>
              <a:t>	</a:t>
            </a:r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PRODUCEN ESTUPOR, SOMNOLENCIA, NAUSEAS, BRADIPNEA.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OPIO.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HEROÍNA. MORFINA. CODEÍNA. DEMEROL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CC3300"/>
                </a:solidFill>
              </a:rPr>
              <a:t>CLASIFICACIÓN DE LAS DROGAS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1066800"/>
            <a:ext cx="8705850" cy="5486400"/>
          </a:xfrm>
        </p:spPr>
        <p:txBody>
          <a:bodyPr/>
          <a:lstStyle/>
          <a:p>
            <a:pPr marL="533400" indent="-533400" algn="just" eaLnBrk="1" hangingPunct="1"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D.	DROGAS DELIRANTES:</a:t>
            </a:r>
            <a:r>
              <a:rPr lang="es-MX" sz="3600" b="1" smtClean="0">
                <a:solidFill>
                  <a:srgbClr val="003366"/>
                </a:solidFill>
              </a:rPr>
              <a:t> 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PRODUCEN INCOHERENCIA AL HABLAR. TAMBALEO. VISIÓN BORROSA. NAUSEAS. VOMITOS. ESTASDO DE ESTUPOR.</a:t>
            </a:r>
            <a:r>
              <a:rPr lang="es-MX" sz="3600" b="1" smtClean="0">
                <a:solidFill>
                  <a:schemeClr val="hlink"/>
                </a:solidFill>
              </a:rPr>
              <a:t> </a:t>
            </a:r>
          </a:p>
          <a:p>
            <a:pPr marL="533400" indent="-533400" algn="just"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TINNER (SOLVENTES)</a:t>
            </a:r>
          </a:p>
          <a:p>
            <a:pPr marL="533400" indent="-533400" algn="just"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GASOLINA.</a:t>
            </a:r>
          </a:p>
          <a:p>
            <a:pPr marL="533400" indent="-533400" algn="just"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BENCINA.</a:t>
            </a:r>
            <a:endParaRPr lang="es-ES" sz="3600" smtClean="0">
              <a:solidFill>
                <a:srgbClr val="66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274638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</a:rPr>
              <a:t>CLASIFICACIÓN DE LAS DROGAS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2000" b="1" smtClean="0">
              <a:solidFill>
                <a:srgbClr val="CC3300"/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569325" cy="4608512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E. ALUCINOGENOS O SUSTANCIAS PSICODÉLICAS.</a:t>
            </a:r>
          </a:p>
          <a:p>
            <a:pPr marL="533400" indent="-533400" algn="just" eaLnBrk="1" hangingPunct="1">
              <a:buFontTx/>
              <a:buNone/>
            </a:pPr>
            <a:r>
              <a:rPr lang="es-MX" sz="4000" b="1" smtClean="0">
                <a:solidFill>
                  <a:schemeClr val="tx2"/>
                </a:solidFill>
              </a:rPr>
              <a:t>	</a:t>
            </a:r>
            <a:r>
              <a:rPr lang="es-MX" sz="3600" smtClean="0">
                <a:solidFill>
                  <a:srgbClr val="003399"/>
                </a:solidFill>
                <a:latin typeface="Arial Black" pitchFamily="34" charset="0"/>
              </a:rPr>
              <a:t>EL INDIVIDUO PIENSA DE SÍ MISMO Y SE VÉ Y DE LAS  COSAS QUE LO RODEAN DESDE ANGULOS IRREALES= EFECTO ALUCINÓGENO.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188913"/>
            <a:ext cx="8229600" cy="6858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</a:rPr>
              <a:t>CLASIFICACIÓN DE LAS DROGAS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2000" b="1" smtClean="0">
              <a:solidFill>
                <a:srgbClr val="CC3300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981075"/>
            <a:ext cx="8208962" cy="5761038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E. ALUCINOGENOS O SUSTANCIAS PSICODÉLICAS.</a:t>
            </a:r>
            <a:endParaRPr lang="es-MX" smtClean="0">
              <a:solidFill>
                <a:srgbClr val="000066"/>
              </a:solidFill>
              <a:latin typeface="Arial Black" pitchFamily="34" charset="0"/>
            </a:endParaRP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HONGOS AMANITA.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LSD “DIETIL AMIDA DEL ACIDO LISERGICO”.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S.T.P.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BUFOTEMIDA.  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MESCALINA (CACTUS PEYOTE). 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MESCAL</a:t>
            </a:r>
            <a:r>
              <a:rPr lang="es-MX" b="1" smtClean="0">
                <a:solidFill>
                  <a:srgbClr val="000066"/>
                </a:solidFill>
              </a:rPr>
              <a:t> 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LA DIETIL-TRIPTAMINA (SINTÉTICA)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PSILOCIBYNA Y PSILOCINA (SETAS)</a:t>
            </a:r>
          </a:p>
          <a:p>
            <a:pPr marL="533400" indent="-533400"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IBOGAYNA.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LA MARIHUANA “EFECTO DEPRESOR Y ALUCINANTE”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659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/>
            <a:r>
              <a:rPr lang="es-MX" b="1" smtClean="0">
                <a:solidFill>
                  <a:srgbClr val="CC3300"/>
                </a:solidFill>
              </a:rPr>
              <a:t>TOXICOMANIAS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APETENCIA ANORMAL</a:t>
            </a:r>
            <a:r>
              <a:rPr lang="es-MX" b="1" smtClean="0">
                <a:solidFill>
                  <a:srgbClr val="003399"/>
                </a:solidFill>
                <a:latin typeface="Arial Black" pitchFamily="34" charset="0"/>
              </a:rPr>
              <a:t> Y PROLONGADA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HACIA</a:t>
            </a:r>
            <a:r>
              <a:rPr lang="es-MX" b="1" smtClean="0">
                <a:solidFill>
                  <a:srgbClr val="003399"/>
                </a:solidFill>
                <a:latin typeface="Arial Black" pitchFamily="34" charset="0"/>
              </a:rPr>
              <a:t>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SUSTANCIAS TÓXICAS O DROGAS</a:t>
            </a:r>
            <a:r>
              <a:rPr lang="es-MX" b="1" smtClean="0">
                <a:solidFill>
                  <a:srgbClr val="003399"/>
                </a:solidFill>
                <a:latin typeface="Arial Black" pitchFamily="34" charset="0"/>
              </a:rPr>
              <a:t> CONOCIDAS ACCIDENTALMENTE O EN BUSCA VOLUNTARIA UN DE EFECTO ANALGESICO-EUFORICO-ONIRICO, QUE TERMINAN EN UN HABITO TIRÁNICO QUE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LLEVA A UN AUMENTO PAULATINO DE LA DOSIS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.</a:t>
            </a:r>
            <a:endParaRPr lang="es-ES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724900" cy="53340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ESTADO PSICOLÓGICO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A VECES 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FÍSICO CARACTERIZADO POR LA NECESIDAD COMPULSIVA DE CONSUMIR UNA DROGA PARA EXPERIMENTAR SUS EFECTOS PSICOLÓGICOS.</a:t>
            </a:r>
            <a:endParaRPr lang="es-MX" b="1" smtClean="0">
              <a:solidFill>
                <a:srgbClr val="0033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LA ADICCIÓN ES UNA FORMA GRAVE DE DEPENDENCIA EN LA QUE SUELE HABER UNA ACUSADA DEPENDENCIA FÍSICA.</a:t>
            </a:r>
            <a:r>
              <a:rPr lang="es-ES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endParaRPr lang="es-MX" smtClean="0">
              <a:solidFill>
                <a:srgbClr val="0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01100" cy="45720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EL TÓXICO PROVOCA ALTERACIONES FISIOLÓGICAS EN EL ORGANISMO, COMO 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ES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 LA APARICIÓN DEL </a:t>
            </a:r>
            <a:r>
              <a:rPr lang="es-ES" sz="3600" smtClean="0">
                <a:solidFill>
                  <a:srgbClr val="660066"/>
                </a:solidFill>
                <a:latin typeface="Arial Black" pitchFamily="34" charset="0"/>
              </a:rPr>
              <a:t>FENÓMENO DE TOLERANCIA</a:t>
            </a:r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: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 (CUANDO SON NECESARIAS DOSIS CADA VEZ MÁS ELEVADAS PARA CONSEGUIR EL MISMO EFECTO)</a:t>
            </a:r>
            <a:endParaRPr lang="es-MX" b="1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 advAuto="0"/>
      <p:bldP spid="15363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6096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4900" cy="39624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SÍNDROME DE ABSTINENCIA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: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AL DESAPARECER LOS EFECTOS. SE MANIFIESTA POR LA APARICIÓN DE NÁUSEAS, DIARREA O DOLOR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ESTOS SÍNTOMAS VARIA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N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SEGÚN EL TÓXICO CONSUMIDO.</a:t>
            </a:r>
            <a:r>
              <a:rPr lang="es-ES" sz="2800" smtClean="0">
                <a:solidFill>
                  <a:srgbClr val="000000"/>
                </a:solidFill>
              </a:rPr>
              <a:t> </a:t>
            </a:r>
            <a:endParaRPr lang="es-ES" sz="2800" smtClean="0"/>
          </a:p>
          <a:p>
            <a:pPr eaLnBrk="1" hangingPunct="1"/>
            <a:endParaRPr lang="es-E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6096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CC3300"/>
                </a:solidFill>
                <a:latin typeface="Arial Black" pitchFamily="34" charset="0"/>
              </a:rPr>
              <a:t>TOXICOMANIAS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96975"/>
            <a:ext cx="7772400" cy="5410200"/>
          </a:xfrm>
        </p:spPr>
        <p:txBody>
          <a:bodyPr/>
          <a:lstStyle/>
          <a:p>
            <a:pPr eaLnBrk="1" hangingPunct="1"/>
            <a:r>
              <a:rPr lang="es-MX" sz="4800" smtClean="0">
                <a:solidFill>
                  <a:srgbClr val="003366"/>
                </a:solidFill>
                <a:latin typeface="Arial Black" pitchFamily="34" charset="0"/>
              </a:rPr>
              <a:t>DROGAS LICITAS</a:t>
            </a:r>
          </a:p>
          <a:p>
            <a:pPr eaLnBrk="1" hangingPunct="1"/>
            <a:r>
              <a:rPr lang="es-MX" sz="4800" smtClean="0">
                <a:solidFill>
                  <a:srgbClr val="003366"/>
                </a:solidFill>
                <a:latin typeface="Arial Black" pitchFamily="34" charset="0"/>
              </a:rPr>
              <a:t>DROGAS ILICITAS</a:t>
            </a:r>
          </a:p>
        </p:txBody>
      </p:sp>
      <p:pic>
        <p:nvPicPr>
          <p:cNvPr id="4100" name="Picture 4" descr="PE0149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95600"/>
            <a:ext cx="3146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95400" y="2895600"/>
            <a:ext cx="2514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1800">
                <a:solidFill>
                  <a:srgbClr val="003366"/>
                </a:solidFill>
                <a:latin typeface="Arial Black" pitchFamily="34" charset="0"/>
              </a:rPr>
              <a:t>Dr. Luis  A. Salvatierra Tello</a:t>
            </a:r>
            <a:r>
              <a:rPr lang="es-MX">
                <a:latin typeface="Arial Black" pitchFamily="34" charset="0"/>
              </a:rPr>
              <a:t>.</a:t>
            </a:r>
            <a:endParaRPr lang="es-ES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s-ES" smtClean="0">
                <a:solidFill>
                  <a:srgbClr val="660066"/>
                </a:solidFill>
                <a:latin typeface="Arial Black" pitchFamily="34" charset="0"/>
              </a:rPr>
              <a:t>TOXICOMANÍA</a:t>
            </a:r>
            <a:endParaRPr lang="es-MX" smtClean="0">
              <a:solidFill>
                <a:srgbClr val="660066"/>
              </a:solidFill>
              <a:latin typeface="Arial Black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1600"/>
            <a:ext cx="8134350" cy="41148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DEPENDENCIA PSICOLÓGICA</a:t>
            </a:r>
            <a:r>
              <a:rPr lang="es-ES" b="1" smtClean="0">
                <a:solidFill>
                  <a:srgbClr val="660066"/>
                </a:solidFill>
                <a:latin typeface="Arial Black" pitchFamily="34" charset="0"/>
              </a:rPr>
              <a:t>,</a:t>
            </a:r>
            <a:r>
              <a:rPr lang="es-ES" b="1" smtClean="0">
                <a:solidFill>
                  <a:srgbClr val="003399"/>
                </a:solidFill>
                <a:latin typeface="Arial Black" pitchFamily="34" charset="0"/>
              </a:rPr>
              <a:t> O HABITUACIÓN</a:t>
            </a:r>
            <a:r>
              <a:rPr lang="es-ES" b="1" smtClean="0">
                <a:solidFill>
                  <a:srgbClr val="003366"/>
                </a:solidFill>
                <a:latin typeface="Arial Black" pitchFamily="34" charset="0"/>
              </a:rPr>
              <a:t>, CONSISTE EN UNA FUERTE COMPULSIÓN HACIA EL CONSUMO DE LA SUSTANCIA, AUNQUE NO SE DESARROLLE SÍNDROME DE ABSTINENCIA.</a:t>
            </a:r>
            <a:endParaRPr lang="es-MX" sz="4400" smtClean="0">
              <a:solidFill>
                <a:schemeClr val="tx2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207375" cy="457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1600" b="1" smtClean="0">
              <a:solidFill>
                <a:srgbClr val="CC33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6613"/>
            <a:ext cx="8648700" cy="5716587"/>
          </a:xfrm>
        </p:spPr>
        <p:txBody>
          <a:bodyPr/>
          <a:lstStyle/>
          <a:p>
            <a:pPr algn="just" eaLnBrk="1" hangingPunct="1"/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EN LA ANTIGÜEDAD A  ALGUNAS PLANTAS LE ATRIBUIAN EFECTOS “DIVINIZADORES”</a:t>
            </a:r>
          </a:p>
          <a:p>
            <a:pPr algn="just" eaLnBrk="1" hangingPunct="1"/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LA ADORMIDERA CULTIVADA POR EGIPCIOS PARA EXTRAER OPIO Y FABRICAR FILTROS Y BREBAJES SEDANTES.</a:t>
            </a:r>
          </a:p>
          <a:p>
            <a:pPr algn="just" eaLnBrk="1" hangingPunct="1"/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EN LA ILIADA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DE HOMERO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“HELENA” </a:t>
            </a:r>
            <a:r>
              <a:rPr lang="es-MX" sz="2400" b="1" smtClean="0">
                <a:solidFill>
                  <a:srgbClr val="660066"/>
                </a:solidFill>
                <a:latin typeface="Arial Black" pitchFamily="34" charset="0"/>
              </a:rPr>
              <a:t>HIJA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ZEUS </a:t>
            </a:r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DÁ</a:t>
            </a:r>
            <a:r>
              <a:rPr lang="es-MX" sz="2800" b="1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UN BREBAJE</a:t>
            </a:r>
            <a:r>
              <a:rPr lang="es-MX" sz="2400" b="1" smtClean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s-MX" sz="2400" b="1" smtClean="0">
                <a:solidFill>
                  <a:srgbClr val="660066"/>
                </a:solidFill>
                <a:latin typeface="Arial Black" pitchFamily="34" charset="0"/>
              </a:rPr>
              <a:t>A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MENELAO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PARA PROPORCIONARLE “EL OLVIDO A SUS MALES”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07375" cy="457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1600" b="1" smtClean="0">
              <a:solidFill>
                <a:srgbClr val="CC33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08050"/>
            <a:ext cx="8724900" cy="564515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LA FARMACOPEA DEL SIGLO XV UTILIZABA EL </a:t>
            </a:r>
            <a:r>
              <a:rPr lang="es-ES" b="1" smtClean="0">
                <a:latin typeface="Arial Black" pitchFamily="34" charset="0"/>
              </a:rPr>
              <a:t>LAÚDANO: </a:t>
            </a:r>
            <a:r>
              <a:rPr lang="es-ES" smtClean="0">
                <a:latin typeface="Arial Black" pitchFamily="34" charset="0"/>
              </a:rPr>
              <a:t>NOMBRE DE VARIAS PREPARACIONES O TINTURA DE OPIO: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EL “DISCORDIO DE FRASCATOR” </a:t>
            </a:r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HOJARASCA Y RAMAS MENUDAS CON OPIO Y OTRAS SUSTANCIAS</a:t>
            </a:r>
            <a:r>
              <a:rPr lang="es-MX" smtClean="0">
                <a:solidFill>
                  <a:srgbClr val="993300"/>
                </a:solidFill>
                <a:latin typeface="Arial Black" pitchFamily="34" charset="0"/>
              </a:rPr>
              <a:t>.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EL “LÁUDANO DE SYNDENHAM” </a:t>
            </a:r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PREPARACIÓN DE OPIO, AZFRÁN, VINO BLANCO Y OTRAS SUSTANCIAS.</a:t>
            </a:r>
            <a:r>
              <a:rPr lang="es-ES" smtClean="0">
                <a:latin typeface="Arial Black" pitchFamily="34" charset="0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s-ES" smtClean="0">
                <a:latin typeface="Arial Black" pitchFamily="34" charset="0"/>
              </a:rPr>
              <a:t>EL LAÚDANO DE ROUSSEAU.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4350" cy="4318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endParaRPr lang="es-MX" sz="1600" b="1" smtClean="0">
              <a:solidFill>
                <a:srgbClr val="CC33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1816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EN LA INDIA SE CULTIVÓ EL CAÑAMO “CANNABIS SATIVA” PARA PROBAR LA EXALTACIÓN DIONISIACA (DIOS DIONISO) EN ACTOS RELIGIOSOS. </a:t>
            </a:r>
            <a:r>
              <a:rPr lang="es-MX" sz="2000" smtClean="0">
                <a:solidFill>
                  <a:srgbClr val="993300"/>
                </a:solidFill>
                <a:latin typeface="Arial Black" pitchFamily="34" charset="0"/>
              </a:rPr>
              <a:t>DIONISO, EL DIOS GRIEGO DEL VINO, IDENTIFICADO CON BACO, Y  LIBER EN LA MITOLOGÍA ROMANA, EL DIOS ROMANO DEL VINO.</a:t>
            </a:r>
          </a:p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A INICIOS DEL SIGLO XIX APARECE EL OPIO Y EL HASCHIS EN OCCIDENTE CONOCIENDOSE A TRAVÉS DE LA LITERATURA DE  ESTETAS Y POETAS COMO : TOMAS DE QUINCEY, GAUTIER, BAUDELAIRE.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893175" cy="6096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  <a:r>
              <a:rPr lang="es-MX" sz="1600" b="1" smtClean="0">
                <a:solidFill>
                  <a:srgbClr val="CC3300"/>
                </a:solidFill>
                <a:latin typeface="Arial Black" pitchFamily="34" charset="0"/>
              </a:rPr>
              <a:t>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1075"/>
            <a:ext cx="8839200" cy="54959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EN I840 </a:t>
            </a:r>
            <a:r>
              <a:rPr lang="es-PA" smtClean="0">
                <a:solidFill>
                  <a:srgbClr val="000066"/>
                </a:solidFill>
                <a:latin typeface="Arial Black" pitchFamily="34" charset="0"/>
              </a:rPr>
              <a:t>JACQUES JOSEPH MOREAU DE TOURS (1804-1884),..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</a:rPr>
              <a:t> UN MEDICO ALIENISTA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 FRANCES PUBLICA SUS ESTUDIOS SOBRE LOS EFECTOS ALUCINATORIOS DEL “HASCHIS”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</a:rPr>
              <a:t> </a:t>
            </a:r>
            <a:r>
              <a:rPr lang="es-ES" smtClean="0">
                <a:solidFill>
                  <a:schemeClr val="accent2"/>
                </a:solidFill>
                <a:latin typeface="Arial Black" pitchFamily="34" charset="0"/>
              </a:rPr>
              <a:t>FUE EL PRIMERO EN DESCRIBIR UN CUADRO PSICÓTICO INDUCIDO POR ESTA DROGA (EL HASCHIS).</a:t>
            </a:r>
            <a:r>
              <a:rPr lang="es-MX" sz="2800" smtClean="0">
                <a:solidFill>
                  <a:srgbClr val="993300"/>
                </a:solidFill>
                <a:latin typeface="Arial Black" pitchFamily="34" charset="0"/>
              </a:rPr>
              <a:t>= 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</a:rPr>
              <a:t>COMPOSICIÓN DE SUMIDADES FLORIDAS Y OTRAS PARTES DE CIERTA VARIEDAD DE CAÑAMO CON  SUSTANCIAS AZUCARADAS Y AROMÁTICAS QUE PRODUCEN UNA EMBRIAGUEZ ESPECIAL. </a:t>
            </a:r>
            <a:r>
              <a:rPr lang="es-MX" sz="2400" smtClean="0">
                <a:solidFill>
                  <a:srgbClr val="003399"/>
                </a:solidFill>
                <a:latin typeface="Arial Black" pitchFamily="34" charset="0"/>
              </a:rPr>
              <a:t>SE FUMA MEZCLADO CON TABACO, MARIHUANA.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72400" cy="762000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</a:rPr>
              <a:t>HISTORICIDAD TOXICOLOGICA</a:t>
            </a:r>
            <a:r>
              <a:rPr lang="es-MX" sz="2800" b="1" smtClean="0">
                <a:solidFill>
                  <a:srgbClr val="CC3300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553450" cy="5113338"/>
          </a:xfrm>
        </p:spPr>
        <p:txBody>
          <a:bodyPr/>
          <a:lstStyle/>
          <a:p>
            <a:pPr algn="just"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CON EL AUGE DE LA INDUSTRIA QUÍMICA Y FARMACOPEA LA ALERTA MEDICA SE ENCIENDE SOBRE TODO POR EL USO DE ALCALOIDES DEL OPIO “MORFINA, CODEINA, HEROÍNA” Y LA COCAINA.</a:t>
            </a:r>
            <a:endParaRPr lang="es-ES" sz="360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660066"/>
                </a:solidFill>
              </a:rPr>
              <a:t>HISTORICIDAD TOXICOLOGICA</a:t>
            </a:r>
            <a:r>
              <a:rPr lang="es-MX" sz="3600" b="1" smtClean="0">
                <a:solidFill>
                  <a:srgbClr val="CC3300"/>
                </a:solidFill>
              </a:rPr>
              <a:t> </a:t>
            </a:r>
            <a:r>
              <a:rPr lang="es-MX" sz="1600" b="1" smtClean="0">
                <a:solidFill>
                  <a:srgbClr val="CC3300"/>
                </a:solidFill>
              </a:rPr>
              <a:t>(3)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48700" cy="4724400"/>
          </a:xfrm>
        </p:spPr>
        <p:txBody>
          <a:bodyPr/>
          <a:lstStyle/>
          <a:p>
            <a:pPr algn="just" eaLnBrk="1" hangingPunct="1"/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A FINES DEL SIGLO XIX E INICIOS DEL XX APARECEN LEGIONES DE TOXICOMANOS: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990033"/>
                </a:solidFill>
                <a:latin typeface="Arial Black" pitchFamily="34" charset="0"/>
              </a:rPr>
              <a:t>	</a:t>
            </a: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MORFINOMANOS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	COCAINOMANOS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003366"/>
                </a:solidFill>
                <a:latin typeface="Arial Black" pitchFamily="34" charset="0"/>
              </a:rPr>
              <a:t>	HEROINOMANOS</a:t>
            </a:r>
            <a:r>
              <a:rPr lang="es-MX" b="1" smtClean="0">
                <a:solidFill>
                  <a:srgbClr val="990033"/>
                </a:solidFill>
                <a:latin typeface="Arial Black" pitchFamily="34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s-MX" b="1" smtClean="0">
                <a:solidFill>
                  <a:srgbClr val="990033"/>
                </a:solidFill>
                <a:latin typeface="Arial Black" pitchFamily="34" charset="0"/>
              </a:rPr>
              <a:t>	</a:t>
            </a:r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GENERANDOSE UN GIGANTESCO  PROBLEMA SOCIAL.</a:t>
            </a:r>
            <a:endParaRPr lang="es-ES" b="1" smtClean="0">
              <a:solidFill>
                <a:srgbClr val="660066"/>
              </a:solidFill>
              <a:latin typeface="Arial Black" pitchFamily="34" charset="0"/>
            </a:endParaRPr>
          </a:p>
          <a:p>
            <a:pPr eaLnBrk="1" hangingPunct="1"/>
            <a:endParaRPr lang="es-ES" b="1" smtClean="0">
              <a:solidFill>
                <a:srgbClr val="66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3962400" cy="5334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000099"/>
                </a:solidFill>
              </a:rPr>
              <a:t>TABACO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382000" cy="57912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endParaRPr lang="es-MX" sz="2000" smtClean="0">
              <a:solidFill>
                <a:srgbClr val="840218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NOMBRE COMÚN DE DOS (2) PLANTAS DE LA FAMILIA DE LAS SOLANÁCEAS. SUS HOJAS, UNA VEZ CURADAS, SE FUMAN, SE MASTICAN O SE ASPIRAN EN FORMA DE RAPÉ,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PARA EXPERIMENTAR UNA VARIEDAD DE EFECTOS. 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CONTIENE UN ALCALOIDE: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LA NICOTINA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 SUSTANCIA ADICTIVA</a:t>
            </a:r>
            <a:r>
              <a:rPr lang="es-MX" b="1" smtClean="0">
                <a:solidFill>
                  <a:srgbClr val="FF0066"/>
                </a:solidFill>
                <a:latin typeface="Arial Black" pitchFamily="34" charset="0"/>
              </a:rPr>
              <a:t>. </a:t>
            </a:r>
            <a:r>
              <a:rPr lang="es-MX" b="1" smtClean="0">
                <a:solidFill>
                  <a:srgbClr val="660066"/>
                </a:solidFill>
                <a:latin typeface="Arial Black" pitchFamily="34" charset="0"/>
              </a:rPr>
              <a:t>EN OCASIONES, SE HA UTILIZADO COMO INSECTICIDA.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20675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PLANTA DEL TABACO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524000" y="620713"/>
          <a:ext cx="6503988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Fotografía de Photo Editor" r:id="rId3" imgW="2029108" imgH="2010056" progId="">
                  <p:embed/>
                </p:oleObj>
              </mc:Choice>
              <mc:Fallback>
                <p:oleObj name="Fotografía de Photo Editor" r:id="rId3" imgW="2029108" imgH="2010056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555"/>
                      <a:stretch>
                        <a:fillRect/>
                      </a:stretch>
                    </p:blipFill>
                    <p:spPr bwMode="auto">
                      <a:xfrm>
                        <a:off x="1524000" y="620713"/>
                        <a:ext cx="6503988" cy="601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626475" cy="4230688"/>
          </a:xfrm>
        </p:spPr>
        <p:txBody>
          <a:bodyPr/>
          <a:lstStyle/>
          <a:p>
            <a:pPr algn="just" eaLnBrk="1" hangingPunct="1"/>
            <a:r>
              <a:rPr lang="es-ES" sz="40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PLANTA DEL TABACO SE ORIGINÓ EN EL HEMISFERIO OCCIDENTAL. LA ESPECIE MÁS CULTIVADA Y COSECHADA  ES LA</a:t>
            </a:r>
            <a:r>
              <a:rPr lang="es-ES" sz="4000" smtClean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40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NICOTIANA TABACUM</a:t>
            </a:r>
            <a:r>
              <a:rPr lang="es-ES" sz="4000" smtClean="0">
                <a:solidFill>
                  <a:srgbClr val="0000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0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40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306513"/>
          </a:xfrm>
        </p:spPr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PSICOLÓGICAS.</a:t>
            </a:r>
          </a:p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B. PSICO-PATOLÓGICAS.</a:t>
            </a:r>
          </a:p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C. SOCIO-CULTURALES.</a:t>
            </a:r>
            <a:endParaRPr lang="es-ES" sz="3600" smtClean="0">
              <a:solidFill>
                <a:srgbClr val="003366"/>
              </a:solidFill>
              <a:latin typeface="Arial Black" pitchFamily="34" charset="0"/>
            </a:endParaRPr>
          </a:p>
        </p:txBody>
      </p:sp>
      <p:sp>
        <p:nvSpPr>
          <p:cNvPr id="4" name="3 Y"/>
          <p:cNvSpPr/>
          <p:nvPr/>
        </p:nvSpPr>
        <p:spPr>
          <a:xfrm>
            <a:off x="755650" y="404813"/>
            <a:ext cx="612775" cy="612775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6613"/>
            <a:ext cx="8648700" cy="57165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MX" smtClean="0">
                <a:solidFill>
                  <a:srgbClr val="000000"/>
                </a:solidFill>
                <a:cs typeface="Arial" charset="0"/>
              </a:rPr>
              <a:t>	</a:t>
            </a:r>
            <a:r>
              <a:rPr lang="es-ES" sz="40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EL TABACO FUE UTILIZADO POR LOS INDIOS DE MÉXICO Y PERÚ EN SUS CEREMONIAS, CON FINES MEDICINALES Y PARA ALIVIAR LAS PUNZADAS POR EL HAMBRE DURANTE LAS HAMBRUNAS.</a:t>
            </a:r>
            <a:r>
              <a:rPr lang="es-ES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</a:t>
            </a:r>
            <a:endParaRPr lang="es-MX" smtClean="0">
              <a:solidFill>
                <a:srgbClr val="003399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buFontTx/>
              <a:buNone/>
            </a:pPr>
            <a:endParaRPr lang="es-ES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mtClean="0">
                <a:solidFill>
                  <a:srgbClr val="000000"/>
                </a:solidFill>
                <a:cs typeface="Arial" charset="0"/>
              </a:rPr>
              <a:t>	</a:t>
            </a:r>
            <a:r>
              <a:rPr lang="es-MX" sz="40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COLÓN  LO INTRODUJO EN EUROPA A PRINCIPIOS DEL SIGLO XVII. SU IMPORTANCIA SOCIAL  CRECIÓ CON LOS AÑOS, HASTA EL PUNTO DE SER DISTINTIVO DE LA "MUJER MODERNA O LIBERADA" A PRINCIPIOS DEL SIGLO XX.</a:t>
            </a:r>
            <a:r>
              <a:rPr lang="es-ES" sz="4000" smtClean="0">
                <a:solidFill>
                  <a:srgbClr val="003366"/>
                </a:solidFill>
                <a:cs typeface="Arial" charset="0"/>
              </a:rPr>
              <a:t> </a:t>
            </a:r>
            <a:endParaRPr lang="es-ES" sz="4000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 TABACO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/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DÉCADA DE LOS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AÑOS 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60 LA INVESTIGACIÓN MÉDICA SOBRE LOS EFECTOS ADVERSOS PARA LA SALUD POR EL TABACO, 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FUERON 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AMPLIAMENTE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DIFUNDIDOS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400" smtClean="0">
                <a:solidFill>
                  <a:schemeClr val="tx2"/>
                </a:solidFill>
                <a:latin typeface="Arial Black" pitchFamily="34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 TABACO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2500" cy="5410200"/>
          </a:xfrm>
        </p:spPr>
        <p:txBody>
          <a:bodyPr/>
          <a:lstStyle/>
          <a:p>
            <a:pPr algn="ctr" eaLnBrk="1" hangingPunct="1"/>
            <a:r>
              <a:rPr lang="es-ES" sz="40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TABACO QUE NO SE FUMA</a:t>
            </a:r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endParaRPr lang="es-ES" sz="40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DIVULGACIÓN SE DIRIGIÓ HACIA LOS DAÑOS A LA SALUD ASOCIADOS CON FUMAR CIGARRILLOS. NO HACIA EL  TABACO QUE NO SE FUMA</a:t>
            </a:r>
            <a:r>
              <a:rPr lang="es-MX" sz="40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400" smtClean="0">
                <a:solidFill>
                  <a:schemeClr val="tx2"/>
                </a:solidFill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990033"/>
                </a:solidFill>
                <a:latin typeface="Arial Black" pitchFamily="34" charset="0"/>
              </a:rPr>
              <a:t> TABACO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48700" cy="5410200"/>
          </a:xfrm>
        </p:spPr>
        <p:txBody>
          <a:bodyPr/>
          <a:lstStyle/>
          <a:p>
            <a:pPr algn="just" eaLnBrk="1" hangingPunct="1"/>
            <a:r>
              <a:rPr lang="es-MX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LAS ACCIONES </a:t>
            </a:r>
            <a:r>
              <a:rPr lang="es-ES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HACIA EL  TABACO QUE NO SE FUMA, SE HA</a:t>
            </a:r>
            <a:r>
              <a:rPr lang="es-MX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 </a:t>
            </a:r>
            <a:r>
              <a:rPr lang="es-ES" sz="44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INCREMENTADO, CON</a:t>
            </a:r>
            <a:r>
              <a:rPr lang="es-MX" sz="4400" smtClean="0">
                <a:solidFill>
                  <a:schemeClr val="tx2"/>
                </a:solidFill>
                <a:cs typeface="Arial" charset="0"/>
              </a:rPr>
              <a:t>:</a:t>
            </a:r>
            <a:r>
              <a:rPr lang="es-ES" sz="4400" smtClean="0">
                <a:solidFill>
                  <a:schemeClr val="tx2"/>
                </a:solidFill>
                <a:cs typeface="Arial" charset="0"/>
              </a:rPr>
              <a:t> </a:t>
            </a:r>
            <a:endParaRPr lang="es-MX" sz="4400" smtClean="0">
              <a:solidFill>
                <a:schemeClr val="tx2"/>
              </a:solidFill>
              <a:cs typeface="Arial" charset="0"/>
            </a:endParaRPr>
          </a:p>
          <a:p>
            <a:pPr algn="just" eaLnBrk="1" hangingPunct="1"/>
            <a:r>
              <a:rPr lang="es-ES" sz="44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INSISTENCIA EN MANTENER AMBIENTES LIBRES DE HUMO</a:t>
            </a:r>
            <a:r>
              <a:rPr lang="es-MX" sz="44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4400" smtClean="0">
                <a:solidFill>
                  <a:schemeClr val="tx2"/>
                </a:solidFill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TABACO QUE NO SE FUMA</a:t>
            </a:r>
            <a:r>
              <a:rPr lang="es-MX" sz="28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 (2)</a:t>
            </a:r>
            <a:r>
              <a:rPr lang="es-ES" sz="2800" b="1" smtClean="0">
                <a:solidFill>
                  <a:srgbClr val="330066"/>
                </a:solidFill>
                <a:latin typeface="Arial Black" pitchFamily="34" charset="0"/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DISPONIBILIDAD DE PRODUCTOS DE TABACO </a:t>
            </a:r>
            <a:endParaRPr lang="es-MX" sz="2800" b="1" smtClean="0">
              <a:solidFill>
                <a:srgbClr val="0033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INCREMENTO DE LA PUBLICIDAD DE  MODELOS ATLÉTICOS Y VARONILES QUE USAN Y PROMOCIONAN PRODUCTOS PARA MASCAR</a:t>
            </a:r>
            <a:r>
              <a:rPr lang="es-MX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</a:t>
            </a:r>
            <a:endParaRPr lang="es-MX" sz="2800" b="1" smtClean="0">
              <a:solidFill>
                <a:srgbClr val="003399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LA FALSA CREENCIA EN QUE EL TABACO QUE NO SE FUMA ES UNA ALTERNATIVA SEGURA PARA QUIENES QUIEREN DEJAR DE FUMAR</a:t>
            </a:r>
            <a:r>
              <a:rPr lang="es-MX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PERO QUE BUSCAN  LOS EFECTOS DE LA NICOTINA EN EL TABACO.</a:t>
            </a:r>
            <a:r>
              <a:rPr lang="es-ES" sz="2800" b="1" smtClean="0">
                <a:solidFill>
                  <a:srgbClr val="003366"/>
                </a:solidFill>
                <a:cs typeface="Arial" charset="0"/>
              </a:rPr>
              <a:t> </a:t>
            </a:r>
            <a:endParaRPr lang="es-ES" sz="2800" b="1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620000" cy="6096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660066"/>
                </a:solidFill>
              </a:rPr>
              <a:t>TABACO-NICOTINA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1225" cy="50419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ALCALOIDE LÍQUIDO, OLEOSO, E INCOLORO,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C</a:t>
            </a:r>
            <a:r>
              <a:rPr lang="es-MX" sz="3600" b="1" baseline="-25000" smtClean="0">
                <a:solidFill>
                  <a:srgbClr val="000066"/>
                </a:solidFill>
                <a:latin typeface="Arial Black" pitchFamily="34" charset="0"/>
              </a:rPr>
              <a:t>10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H</a:t>
            </a:r>
            <a:r>
              <a:rPr lang="es-MX" sz="3600" b="1" baseline="-25000" smtClean="0">
                <a:solidFill>
                  <a:srgbClr val="000066"/>
                </a:solidFill>
                <a:latin typeface="Arial Black" pitchFamily="34" charset="0"/>
              </a:rPr>
              <a:t>14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N</a:t>
            </a:r>
            <a:r>
              <a:rPr lang="es-MX" sz="3600" b="1" baseline="-25000" smtClean="0">
                <a:solidFill>
                  <a:srgbClr val="000066"/>
                </a:solidFill>
                <a:latin typeface="Arial Black" pitchFamily="34" charset="0"/>
              </a:rPr>
              <a:t>2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,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PRINCIPAL COMPONENTE QUÍMICO ACTIVO DEL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800000"/>
                </a:solidFill>
                <a:latin typeface="Arial Black" pitchFamily="34" charset="0"/>
              </a:rPr>
              <a:t>TABACO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. 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SE UTILIZA EN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800000"/>
                </a:solidFill>
                <a:latin typeface="Arial Black" pitchFamily="34" charset="0"/>
              </a:rPr>
              <a:t>AGRICULTURA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COMO UN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INSECTICIDA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Y EN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800000"/>
                </a:solidFill>
                <a:latin typeface="Arial Black" pitchFamily="34" charset="0"/>
              </a:rPr>
              <a:t>QUÍMICA</a:t>
            </a:r>
            <a:r>
              <a:rPr lang="es-MX" sz="36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COMO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99"/>
                </a:solidFill>
                <a:latin typeface="Arial Black" pitchFamily="34" charset="0"/>
              </a:rPr>
              <a:t>FUENTE DE ÁCIDO NICOTÍNICO,</a:t>
            </a:r>
            <a:r>
              <a:rPr lang="es-MX" sz="3600" b="1" smtClean="0">
                <a:solidFill>
                  <a:srgbClr val="FF0066"/>
                </a:solidFill>
                <a:latin typeface="Arial Black" pitchFamily="34" charset="0"/>
              </a:rPr>
              <a:t> </a:t>
            </a:r>
            <a:r>
              <a:rPr lang="es-MX" sz="3600" b="1" smtClean="0">
                <a:solidFill>
                  <a:srgbClr val="000066"/>
                </a:solidFill>
                <a:latin typeface="Arial Black" pitchFamily="34" charset="0"/>
              </a:rPr>
              <a:t>EL CUAL SE OBTIENE POR OXIDACIÓN DE LA NICOTINA.</a:t>
            </a:r>
            <a:r>
              <a:rPr lang="es-MX" b="1" smtClean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 build="p" autoUpdateAnimBg="0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000099"/>
                </a:solidFill>
              </a:rPr>
              <a:t>TABACO-NICOTINA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LOS FUMADORES DE TABACO ABSORBEN PEQUEÑAS CANTIDADES DE NICOTINA A PARTIR DEL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800000"/>
                </a:solidFill>
                <a:latin typeface="Arial Black" pitchFamily="34" charset="0"/>
              </a:rPr>
              <a:t>HUMO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INHALADO, Y EXPERIMENTAN EFECTOS FISIOLÓGICOS. </a:t>
            </a:r>
            <a:endParaRPr lang="es-MX" sz="28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700"/>
              </a:spcAft>
            </a:pP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EN PEQUEÑAS DOSIS LA NICOTINA ES UN </a:t>
            </a:r>
            <a:r>
              <a:rPr lang="es-ES" b="1" smtClean="0">
                <a:solidFill>
                  <a:srgbClr val="800000"/>
                </a:solidFill>
                <a:latin typeface="Arial Black" pitchFamily="34" charset="0"/>
              </a:rPr>
              <a:t>ESTIMULANTE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NERVIOSO, ESPECIALMENTE DEL </a:t>
            </a:r>
            <a:r>
              <a:rPr lang="es-ES" b="1" smtClean="0">
                <a:solidFill>
                  <a:srgbClr val="800000"/>
                </a:solidFill>
                <a:latin typeface="Arial Black" pitchFamily="34" charset="0"/>
              </a:rPr>
              <a:t>SISTEMA NERVIOSO VEGETATIVO</a:t>
            </a:r>
            <a:r>
              <a:rPr lang="es-MX" b="1" smtClean="0">
                <a:solidFill>
                  <a:srgbClr val="800000"/>
                </a:solidFill>
                <a:latin typeface="Arial Black" pitchFamily="34" charset="0"/>
              </a:rPr>
              <a:t>.</a:t>
            </a:r>
            <a:r>
              <a:rPr lang="es-ES" sz="2800" b="1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FAVORE</a:t>
            </a: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CE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 LA LIBERACIÓN DE ADRENALINA Y  OTRAS SUSTANCIAS DEL ORGANISMO.</a:t>
            </a:r>
            <a:r>
              <a:rPr lang="es-ES" sz="2800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sz="2800" smtClean="0">
              <a:solidFill>
                <a:srgbClr val="00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build="p" autoUpdateAnimBg="0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620000" cy="685800"/>
          </a:xfrm>
        </p:spPr>
        <p:txBody>
          <a:bodyPr/>
          <a:lstStyle/>
          <a:p>
            <a:pPr eaLnBrk="1" hangingPunct="1"/>
            <a:r>
              <a:rPr lang="es-MX" sz="4000" b="1" smtClean="0">
                <a:solidFill>
                  <a:srgbClr val="660066"/>
                </a:solidFill>
              </a:rPr>
              <a:t>TABACO-</a:t>
            </a:r>
            <a:r>
              <a:rPr lang="es-ES" b="1" smtClean="0">
                <a:solidFill>
                  <a:srgbClr val="660066"/>
                </a:solidFill>
              </a:rPr>
              <a:t>NICOTINA</a:t>
            </a:r>
            <a:endParaRPr lang="es-MX" b="1" smtClean="0">
              <a:solidFill>
                <a:srgbClr val="660066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EN GRANDES DOSIS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</a:rPr>
              <a:t>: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PARALIZA EL S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.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N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. 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A</a:t>
            </a:r>
            <a:r>
              <a:rPr lang="es-MX" b="1" smtClean="0">
                <a:solidFill>
                  <a:srgbClr val="000066"/>
                </a:solidFill>
                <a:latin typeface="Arial Black" pitchFamily="34" charset="0"/>
              </a:rPr>
              <a:t>UTONOMO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 IMPIDIENDO LA TRANSMISIÓN DE IMPULSOS A TRAVÉS DE LOS ESPACIOS SINÁPTICOS.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sz="36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DOSIS AÚN MAYORES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r>
              <a:rPr lang="es-ES" sz="2800" b="1" smtClean="0">
                <a:solidFill>
                  <a:srgbClr val="000066"/>
                </a:solidFill>
                <a:latin typeface="Arial Black" pitchFamily="34" charset="0"/>
              </a:rPr>
              <a:t>PUEDEN PRODUCIR CONVULSIONES Y MUERTE.</a:t>
            </a:r>
            <a:r>
              <a:rPr lang="es-ES" sz="3600" b="1" smtClean="0">
                <a:solidFill>
                  <a:srgbClr val="000066"/>
                </a:solidFill>
                <a:latin typeface="Arial Black" pitchFamily="34" charset="0"/>
              </a:rPr>
              <a:t> </a:t>
            </a:r>
            <a:endParaRPr lang="es-MX" sz="3600" b="1" smtClean="0">
              <a:solidFill>
                <a:srgbClr val="000066"/>
              </a:solidFill>
              <a:latin typeface="Arial Black" pitchFamily="34" charset="0"/>
            </a:endParaRPr>
          </a:p>
          <a:p>
            <a:pPr algn="just" eaLnBrk="1" hangingPunct="1">
              <a:spcBef>
                <a:spcPct val="0"/>
              </a:spcBef>
              <a:spcAft>
                <a:spcPts val="700"/>
              </a:spcAft>
            </a:pP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</a:rPr>
              <a:t>PRODUCE </a:t>
            </a:r>
            <a:r>
              <a:rPr lang="es-ES" b="1" smtClean="0">
                <a:solidFill>
                  <a:srgbClr val="000066"/>
                </a:solidFill>
                <a:latin typeface="Arial Black" pitchFamily="34" charset="0"/>
              </a:rPr>
              <a:t>ADICCIÓN FÍSICA Y PSÍQUICA.</a:t>
            </a:r>
          </a:p>
          <a:p>
            <a:pPr eaLnBrk="1" hangingPunct="1">
              <a:buFontTx/>
              <a:buNone/>
            </a:pPr>
            <a:endParaRPr lang="es-MX" b="1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011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NICOTINA TIENE EFECTOS ESTIMULANTES Y DEPRESIVOS SOBRE EL CUERPO. </a:t>
            </a:r>
            <a:endParaRPr lang="es-MX" sz="2800" smtClean="0">
              <a:solidFill>
                <a:srgbClr val="003399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INCREMENTA EL TONO Y LA MOTILIDAD INTESTINAL JUNTO CON LAS SECRECIONES SALIVALES Y BRONQUIALES. </a:t>
            </a:r>
            <a:endParaRPr lang="es-MX" sz="2800" smtClean="0">
              <a:solidFill>
                <a:srgbClr val="0000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LA ESTIMULACIÓN AL SISTEMA NERVIOSO CENTRAL PUEDE CAUSAR TEMBLORES AL CONSUMIDOR SIN EXPERIENCIA O HASTA   CONVULSIONES CON DOSIS ALTAS. </a:t>
            </a:r>
            <a:endParaRPr lang="es-ES" sz="2800" smtClean="0">
              <a:solidFill>
                <a:srgbClr val="00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PSICOLÓGICAS.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CURIOSIDAD A LO OCULTO-LO PROHIBIDO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ATRACCIÓN HACIA UNA CONDUCTA DE RIESGO.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NECESIDAD DE EXPERIENCIAS NUEVAS.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EVASIÓN PARA LIBERAR TENSIONES.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DESEO DE ACCEDER AL MUNDO DE LOS ADULTOS.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COMBATIR EL ABURRIMIENTO.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BUSCANDO UN EFECTO AFRODISÍACO.</a:t>
            </a:r>
          </a:p>
          <a:p>
            <a:pPr eaLnBrk="1" hangingPunct="1"/>
            <a:endParaRPr lang="es-ES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TABACO-NICOTINA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7249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 LA ESTIMULACIÓN SIGUE UNA FASE QUE DEPRIME LOS M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.M.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RESPIRATORIOS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COMO AGENTE PRODUCTOR DE EUFORIA, PROVOCA EXCITACIÓN Y RELAJACIÓN EN SITUACIONES ESTRESANTES.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PROMEDIO, EL USO DEL TABACO </a:t>
            </a:r>
            <a:r>
              <a:rPr lang="es-ES" sz="2800" smtClean="0">
                <a:solidFill>
                  <a:srgbClr val="990033"/>
                </a:solidFill>
                <a:latin typeface="Arial Black" pitchFamily="34" charset="0"/>
                <a:cs typeface="Arial" charset="0"/>
              </a:rPr>
              <a:t>INCREMENTA LA FRECUENCIA CARDÍACA ENTRE 10 Y 20 LATIDOS POR MINUTO E INCREMENTA LA PRESIÓN ARTERIAL ENTRE 5 Y 10 </a:t>
            </a:r>
            <a:r>
              <a:rPr lang="es-MX" sz="2800" smtClean="0">
                <a:solidFill>
                  <a:srgbClr val="990033"/>
                </a:solidFill>
                <a:latin typeface="Arial Black" pitchFamily="34" charset="0"/>
                <a:cs typeface="Arial" charset="0"/>
              </a:rPr>
              <a:t>m.m./Hg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(PORQUE CONTRAE LOS VASOS SANGUÍNEOS).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</a:t>
            </a:r>
            <a:r>
              <a:rPr lang="es-MX" sz="3600" b="1" smtClean="0">
                <a:solidFill>
                  <a:srgbClr val="840218"/>
                </a:solidFill>
                <a:latin typeface="Arial Black" pitchFamily="34" charset="0"/>
              </a:rPr>
              <a:t>TABACO- </a:t>
            </a:r>
            <a:r>
              <a:rPr lang="es-ES" sz="36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NICOTINA</a:t>
            </a:r>
            <a:endParaRPr lang="es-MX" sz="3600" smtClean="0">
              <a:solidFill>
                <a:srgbClr val="993300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72500" cy="3810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INCREMENTA LA DIAFORESIS, (SUDORACIÓN)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POR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SU EFECTO SOBRE EL S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C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PRODUCE 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NAUSEAS Y  DIARREA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S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ELEVA EL NIVEL DE GLUCOSA EN LA SANGRE E INCREMENTA LA PRODUCCIÓN DE INSULINA.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	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5175"/>
            <a:ext cx="8724900" cy="5759450"/>
          </a:xfrm>
        </p:spPr>
        <p:txBody>
          <a:bodyPr/>
          <a:lstStyle/>
          <a:p>
            <a:pPr algn="just" eaLnBrk="1" hangingPunct="1"/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EL USO DE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L</a:t>
            </a: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TABACO Y LA EXPOSICIÓN A ÉSTE ACELERA ENFERMEDAD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ES</a:t>
            </a:r>
            <a:r>
              <a:rPr lang="es-ES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 DE</a:t>
            </a:r>
            <a:r>
              <a:rPr lang="es-MX" sz="3600" b="1" smtClean="0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ES" sz="36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36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LAS ARTERIAS CORONARIAS Y LA ÚLCERA PÉPTICA.</a:t>
            </a:r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 </a:t>
            </a:r>
            <a:endParaRPr lang="es-MX" sz="24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cs typeface="Times New Roman" pitchFamily="18" charset="0"/>
              </a:rPr>
              <a:t>ESTÁ ASOCIADO CON</a:t>
            </a:r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b="1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A.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TRASTORNOS REPRODUCTIVOS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B.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REFLUJO ESOFÁGICO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C.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HIPERTENSIÓN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ARTERIAL.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ENFERMEDAD Y MUERTE FETAL </a:t>
            </a:r>
            <a:endParaRPr lang="es-MX" sz="24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E. </a:t>
            </a:r>
            <a:r>
              <a:rPr lang="es-ES" sz="24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Y CON LA CICATRIZACIÓN LENTA DE LAS HERIDAS</a:t>
            </a:r>
            <a:r>
              <a:rPr lang="es-MX" sz="24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400" b="1" smtClean="0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762000"/>
            <a:ext cx="7772400" cy="5867400"/>
          </a:xfrm>
        </p:spPr>
        <p:txBody>
          <a:bodyPr/>
          <a:lstStyle/>
          <a:p>
            <a:pPr eaLnBrk="1" hangingPunct="1"/>
            <a:r>
              <a:rPr lang="es-MX" b="1" smtClean="0">
                <a:solidFill>
                  <a:srgbClr val="990033"/>
                </a:solidFill>
              </a:rPr>
              <a:t>ACELERA ENFERMEDADES COMO:</a:t>
            </a:r>
            <a:r>
              <a:rPr lang="es-MX" smtClean="0"/>
              <a:t> </a:t>
            </a:r>
            <a:endParaRPr lang="es-ES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5062" name="Picture 6" descr="Tabaco y enfermedad vascular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7" b="5905"/>
          <a:stretch>
            <a:fillRect/>
          </a:stretch>
        </p:blipFill>
        <p:spPr bwMode="auto">
          <a:xfrm>
            <a:off x="762000" y="1447800"/>
            <a:ext cx="7848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s-MX" b="1" smtClean="0">
                <a:solidFill>
                  <a:srgbClr val="993300"/>
                </a:solidFill>
              </a:rPr>
              <a:t>RIESGO DE CÁNCER Y ADICCIÓN</a:t>
            </a:r>
            <a:endParaRPr lang="es-ES" b="1" smtClean="0">
              <a:solidFill>
                <a:srgbClr val="993300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6085" name="Picture 5" descr="Tabaco y sustancias químicas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"/>
          <a:stretch>
            <a:fillRect/>
          </a:stretch>
        </p:blipFill>
        <p:spPr bwMode="auto">
          <a:xfrm>
            <a:off x="1066800" y="1766888"/>
            <a:ext cx="61722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EL TABACO Y SUS  COMPONENTES AUMENTAN EL RIESGO DE VARIOS TIPOS DE CÁNCER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: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PULMÓN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BOCA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LARINGE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ESÓFAGO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y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PÁNCREAS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DE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VEJIGA</a:t>
            </a:r>
            <a:r>
              <a:rPr lang="es-MX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RIÑÓN Y CUELLO UTERINO. </a:t>
            </a:r>
            <a:endParaRPr lang="es-MX" sz="2800" smtClean="0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FUMAR AUMENTA EL RIESGO DE ATAQUES CARDÍACOS, EMBOLIAS Y ENFERMEDAD PULMONAR CRÓNICA.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s-ES" b="1" smtClean="0">
                <a:solidFill>
                  <a:srgbClr val="003366"/>
                </a:solidFill>
                <a:cs typeface="Times New Roman" pitchFamily="18" charset="0"/>
              </a:rPr>
              <a:t>TABACO Y CÁNCER</a:t>
            </a:r>
            <a:r>
              <a:rPr lang="es-ES" smtClean="0"/>
              <a:t> 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8133" name="Picture 5" descr="Tabaco y cáncer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7" b="5905"/>
          <a:stretch>
            <a:fillRect/>
          </a:stretch>
        </p:blipFill>
        <p:spPr bwMode="auto">
          <a:xfrm>
            <a:off x="533400" y="16764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72400" cy="5410200"/>
          </a:xfrm>
        </p:spPr>
        <p:txBody>
          <a:bodyPr/>
          <a:lstStyle/>
          <a:p>
            <a:pPr eaLnBrk="1" hangingPunct="1"/>
            <a:r>
              <a:rPr lang="es-ES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RIESGOS DE SALUD OCASIONADOS POR EL TABACO</a:t>
            </a:r>
            <a:r>
              <a:rPr lang="es-MX" sz="2800" b="1" smtClean="0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.</a:t>
            </a:r>
            <a:r>
              <a:rPr lang="es-ES" smtClean="0">
                <a:latin typeface="Arial Black" pitchFamily="34" charset="0"/>
              </a:rPr>
              <a:t> 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667000" y="1995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s-PA"/>
          </a:p>
        </p:txBody>
      </p:sp>
      <p:pic>
        <p:nvPicPr>
          <p:cNvPr id="49157" name="Picture 5" descr="Riesgos de salud ocasionados por el tabac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"/>
          <a:stretch>
            <a:fillRect/>
          </a:stretch>
        </p:blipFill>
        <p:spPr bwMode="auto">
          <a:xfrm>
            <a:off x="1371600" y="2133600"/>
            <a:ext cx="61722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543800" cy="15240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s-MX" sz="3600" b="1" smtClean="0">
                <a:solidFill>
                  <a:srgbClr val="840218"/>
                </a:solidFill>
              </a:rPr>
              <a:t/>
            </a:r>
            <a:br>
              <a:rPr lang="es-MX" sz="3600" b="1" smtClean="0">
                <a:solidFill>
                  <a:srgbClr val="840218"/>
                </a:solidFill>
              </a:rPr>
            </a:br>
            <a:r>
              <a:rPr lang="es-MX" sz="3600" b="1" smtClean="0">
                <a:solidFill>
                  <a:srgbClr val="840218"/>
                </a:solidFill>
              </a:rPr>
              <a:t/>
            </a:r>
            <a:br>
              <a:rPr lang="es-MX" sz="3600" b="1" smtClean="0">
                <a:solidFill>
                  <a:srgbClr val="840218"/>
                </a:solidFill>
              </a:rPr>
            </a:br>
            <a:r>
              <a:rPr lang="es-MX" sz="3600" b="1" smtClean="0">
                <a:solidFill>
                  <a:srgbClr val="840218"/>
                </a:solidFill>
              </a:rPr>
              <a:t>TEJIDO PULMONAR ENFISEMATOSO DE FUMADOR DE TABACO </a:t>
            </a:r>
          </a:p>
        </p:txBody>
      </p:sp>
      <p:pic>
        <p:nvPicPr>
          <p:cNvPr id="5017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4"/>
          <a:stretch>
            <a:fillRect/>
          </a:stretch>
        </p:blipFill>
        <p:spPr>
          <a:xfrm>
            <a:off x="762000" y="1766888"/>
            <a:ext cx="7769225" cy="478631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7620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840218"/>
                </a:solidFill>
              </a:rPr>
              <a:t>TABACO: </a:t>
            </a:r>
            <a:r>
              <a:rPr lang="es-ES" sz="2800" b="1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ALGUNOS DE LOS QUÍMICOS DE LA FASE SÓLIDA O DE PARTÍCULAS SON</a:t>
            </a:r>
            <a:r>
              <a:rPr lang="es-MX" sz="2800" b="1" smtClean="0">
                <a:solidFill>
                  <a:srgbClr val="003399"/>
                </a:solidFill>
                <a:ea typeface="Arial Unicode MS" pitchFamily="34" charset="-128"/>
                <a:cs typeface="Arial Unicode MS" pitchFamily="34" charset="-128"/>
              </a:rPr>
              <a:t>: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381000" y="1268413"/>
            <a:ext cx="383063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2-NAFTILAMINA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BENZ</a:t>
            </a:r>
            <a:r>
              <a:rPr lang="es-ES_tradnl">
                <a:solidFill>
                  <a:srgbClr val="0000CC"/>
                </a:solidFill>
                <a:latin typeface="Arial Black" pitchFamily="34" charset="0"/>
              </a:rPr>
              <a:t>O</a:t>
            </a: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PIRENO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NAFTALINA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METIL NAFTALINA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METIL QUINOLINAS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STIGMASTEROL </a:t>
            </a:r>
            <a:endParaRPr lang="es-MX">
              <a:solidFill>
                <a:srgbClr val="003366"/>
              </a:solidFill>
              <a:latin typeface="Arial Black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4-AMINOPIFENIL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 NNK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FENOL 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5359400" y="1341438"/>
            <a:ext cx="338931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PIRENE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"BREA"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TOLUENO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AGUA </a:t>
            </a:r>
            <a:endParaRPr lang="es-MX">
              <a:solidFill>
                <a:srgbClr val="660066"/>
              </a:solidFill>
              <a:latin typeface="Arial Black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NICOTINA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CATECOL</a:t>
            </a:r>
            <a:r>
              <a:rPr lang="es-MX">
                <a:solidFill>
                  <a:srgbClr val="660066"/>
                </a:solidFill>
                <a:latin typeface="Arial Black" pitchFamily="34" charset="0"/>
              </a:rPr>
              <a:t>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QUINOLINA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HIDRACINA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ANILINA</a:t>
            </a:r>
            <a:endParaRPr lang="es-MX">
              <a:solidFill>
                <a:srgbClr val="66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A. PSICOLÓGICAS</a:t>
            </a:r>
            <a:r>
              <a:rPr lang="es-MX" sz="1800" smtClean="0">
                <a:solidFill>
                  <a:srgbClr val="003366"/>
                </a:solidFill>
                <a:latin typeface="Arial Black" pitchFamily="34" charset="0"/>
              </a:rPr>
              <a:t>.(2)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INCREMENTAR VIGENCIAS DE LIBERTAD E INDEPENDENCIA.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REBELDIA HACIA LOS PATRONES FAMILIARES.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VENGANZA HACIA LOS PADRES.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BUSCANDO INCREMENTAR LA CAPACIDAD FÍSICA E INTELECTUAL.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AUMENTAR LA CREATIVIDAD ARTÍSTICA.</a:t>
            </a:r>
          </a:p>
          <a:p>
            <a:pPr eaLnBrk="1" hangingPunct="1"/>
            <a:endParaRPr lang="es-MX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48662" cy="762000"/>
          </a:xfrm>
        </p:spPr>
        <p:txBody>
          <a:bodyPr/>
          <a:lstStyle/>
          <a:p>
            <a:pPr algn="just" eaLnBrk="1" hangingPunct="1"/>
            <a:r>
              <a:rPr lang="es-MX" sz="2800" b="1" smtClean="0">
                <a:solidFill>
                  <a:srgbClr val="840218"/>
                </a:solidFill>
                <a:latin typeface="Arial Black" pitchFamily="34" charset="0"/>
              </a:rPr>
              <a:t>TABACO: 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ALGUNOS DE LOS QUÍMICOS DE LA FASE </a:t>
            </a:r>
            <a:r>
              <a:rPr lang="es-MX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GASEOSA</a:t>
            </a:r>
            <a:r>
              <a:rPr lang="es-ES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SON</a:t>
            </a:r>
            <a:r>
              <a:rPr lang="es-MX" sz="2800" b="1" smtClean="0">
                <a:solidFill>
                  <a:srgbClr val="003399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: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179388" y="1125538"/>
            <a:ext cx="4824412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DIÓXIDO DE CARBONO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MONÓXIDO DE CARBONO</a:t>
            </a: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DIMETILINITROSAMINA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CIANURO DE HIDRÓGENO</a:t>
            </a:r>
            <a:endParaRPr lang="es-MX">
              <a:solidFill>
                <a:srgbClr val="6600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NITROSPIRROLIDINA </a:t>
            </a:r>
            <a:endParaRPr lang="es-ES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PROPIONALDEHIDO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3-BINILPIRIDINA  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PROPANO PROPENO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METIL CLORHIDRATO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  <a:cs typeface="Times New Roman" pitchFamily="18" charset="0"/>
              </a:rPr>
              <a:t>ÓXIDOS NÍTRICOS</a:t>
            </a:r>
            <a:r>
              <a:rPr lang="es-ES" b="1">
                <a:solidFill>
                  <a:srgbClr val="0000CC"/>
                </a:solidFill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5219700" y="1182688"/>
            <a:ext cx="36734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ACETONA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ACETONITRILO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ACETILENO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660066"/>
                </a:solidFill>
                <a:latin typeface="Arial Black" pitchFamily="34" charset="0"/>
                <a:cs typeface="Times New Roman" pitchFamily="18" charset="0"/>
              </a:rPr>
              <a:t>AMONÍACO</a:t>
            </a:r>
            <a:r>
              <a:rPr lang="es-ES">
                <a:solidFill>
                  <a:srgbClr val="660066"/>
                </a:solidFill>
                <a:latin typeface="Arial Black" pitchFamily="34" charset="0"/>
              </a:rPr>
              <a:t> </a:t>
            </a:r>
            <a:endParaRPr lang="es-MX">
              <a:solidFill>
                <a:srgbClr val="660066"/>
              </a:solidFill>
              <a:latin typeface="Arial Black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METIL FURANO 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2-BUTANO</a:t>
            </a:r>
            <a:r>
              <a:rPr lang="es-ES">
                <a:solidFill>
                  <a:srgbClr val="003366"/>
                </a:solidFill>
                <a:latin typeface="Arial Black" pitchFamily="34" charset="0"/>
              </a:rPr>
              <a:t> </a:t>
            </a:r>
            <a:endParaRPr lang="es-ES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3-PICOLINE </a:t>
            </a:r>
            <a:endParaRPr lang="es-MX">
              <a:solidFill>
                <a:srgbClr val="003366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00CC"/>
                </a:solidFill>
                <a:latin typeface="Arial Black" pitchFamily="34" charset="0"/>
              </a:rPr>
              <a:t>METANO </a:t>
            </a:r>
            <a:endParaRPr lang="es-ES">
              <a:solidFill>
                <a:srgbClr val="0000CC"/>
              </a:solidFill>
              <a:latin typeface="Arial Black" pitchFamily="34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ES">
                <a:solidFill>
                  <a:srgbClr val="003366"/>
                </a:solidFill>
                <a:latin typeface="Arial Black" pitchFamily="34" charset="0"/>
                <a:cs typeface="Times New Roman" pitchFamily="18" charset="0"/>
              </a:rPr>
              <a:t>PIRIDINA </a:t>
            </a:r>
            <a:endParaRPr lang="es-ES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3810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TABACO-NICOTINA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77300" cy="5410200"/>
          </a:xfrm>
        </p:spPr>
        <p:txBody>
          <a:bodyPr/>
          <a:lstStyle/>
          <a:p>
            <a:pPr algn="just" eaLnBrk="1" hangingPunct="1"/>
            <a:r>
              <a:rPr lang="es-ES" sz="2800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TIENDE A INCREMENTAR LA AGREGACIÓN PLAQUETARIA, LO CUAL PUEDE CONDUCIR A EVENTOS TROMBÓTICOS (COAGULO). </a:t>
            </a:r>
            <a:endParaRPr lang="es-ES" sz="2800" smtClean="0">
              <a:solidFill>
                <a:srgbClr val="003399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LOS EFECTOS "POSITIVOS" DE LA NICOTINA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SOBRE EL CUERPO. ESTIMULA LA MEMORIA Y LA LUCIDEZ, INCREMENTANDO LAS DESTREZAS QUE REQUIEREN VELOCIDAD, TIEMPO DE REACCIÓN, EL ESTADO DE ALERTA Y DESEMPEÑO EN EL TRABAJO.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COMO AGENTE DE CAMBIO DEL ESTADO DE ÁNIMO, TIENDE A ALIVIAR EL ABURRIMIENTO Y A REDUCIR EL ESTRES, Y REDUCE LAS RESPUESTAS AGRESIVAS A EVENTOS ESTRESANTES. </a:t>
            </a:r>
            <a:endParaRPr lang="es-ES" sz="2800" smtClean="0">
              <a:solidFill>
                <a:srgbClr val="00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TIENDE A SUPRIMIR EL APETITO, ESPECÍFICAMENTE REDUCIENDO EL DESEO DE CARBOHIDRATOS SIMPLES (DULCES) E INHIBIENDO LA EFICIENCIA CON LA QUE SE METABOLIZA LA COMIDA. </a:t>
            </a:r>
            <a:r>
              <a:rPr lang="es-ES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(POR ESTA RAZÓN, EL TEMOR A AUMENTAR DE PESO</a:t>
            </a:r>
            <a:r>
              <a:rPr lang="es-MX" sz="2400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400" smtClean="0">
                <a:solidFill>
                  <a:srgbClr val="993300"/>
                </a:solidFill>
                <a:cs typeface="Arial" charset="0"/>
              </a:rPr>
              <a:t> </a:t>
            </a:r>
            <a:endParaRPr lang="es-ES" sz="2400" smtClean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330066"/>
                </a:solidFill>
                <a:cs typeface="Arial" charset="0"/>
              </a:rPr>
              <a:t>EFECTOS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INFLUYE SOBRE EL DESEO DE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L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AS PERSONAS PARA DEJAR DE FUMAR.) FRECUENTEMENTE 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QUIEN 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UTILIZA LOS PRODUCTOS DEL TABACO DESEA QUE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 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LES PROVEA</a:t>
            </a:r>
            <a:r>
              <a:rPr lang="es-MX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N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ESTOS EFECTOS SECUNDARIOS PARA AYUDARLES A CUMPLIR CON CIERTAS TAREAS A DETERMINADOS NIVELES DE DESEMPEÑO.</a:t>
            </a:r>
            <a:r>
              <a:rPr lang="es-ES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EFECTOS ADICTIVOS AL TABACO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ALTERA EL HUMOR Y EL COMPORTAMIENTO, ES SICOACTIVO Y ADICTIVO. </a:t>
            </a:r>
            <a:endParaRPr lang="es-MX" smtClean="0">
              <a:solidFill>
                <a:srgbClr val="000066"/>
              </a:solidFill>
              <a:latin typeface="Arial Black" pitchFamily="34" charset="0"/>
              <a:cs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SE CONSIDERA QUE EL TABACO, COMO AGENTE FARMACOLÓGICO MULTISISTÉMICO Y LIBREMENTE ADMINISTRADO CONTIENE UN POTENCIAL ADICTIVO COMPARABLE AL ALCOHOL, LA COCAINA, Y LA MORFINA.</a:t>
            </a:r>
            <a:r>
              <a:rPr lang="es-ES" smtClean="0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72500" cy="5410200"/>
          </a:xfrm>
        </p:spPr>
        <p:txBody>
          <a:bodyPr/>
          <a:lstStyle/>
          <a:p>
            <a:pPr algn="just" eaLnBrk="1" hangingPunct="1"/>
            <a:r>
              <a:rPr lang="es-ES" b="1" smtClean="0">
                <a:solidFill>
                  <a:srgbClr val="00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ES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EL CONSUMO DE TABACO DURANTE EL EMBARAZO AUMENTA EL RIESGO DE PÉRDIDA, RETARDO DEL CRECIMIENTO INTRAUTERINO (QUE PRODUCE EL NACIMIENTO DE UN BEBÉ PEQUEÑO PARA LA EDAD GESTACIONAL), Y EL RIESGO PARA EL NIÑO DE </a:t>
            </a:r>
            <a:r>
              <a:rPr lang="es-ES" smtClean="0">
                <a:solidFill>
                  <a:srgbClr val="993300"/>
                </a:solidFill>
                <a:latin typeface="Arial Black" pitchFamily="34" charset="0"/>
                <a:cs typeface="Arial" charset="0"/>
              </a:rPr>
              <a:t>SMSI</a:t>
            </a:r>
            <a:r>
              <a:rPr lang="es-ES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(SÍNDROME DE MUERTE SÚBITA DEL INFANTE).</a:t>
            </a:r>
            <a:endParaRPr lang="es-ES" smtClean="0">
              <a:solidFill>
                <a:srgbClr val="00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87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 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</a:t>
            </a:r>
            <a:r>
              <a:rPr lang="es-ES" sz="2800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LOS FUMADORES</a:t>
            </a:r>
            <a:r>
              <a:rPr lang="es-MX" sz="2800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ADICCIÓN A LA NICOTINA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DISMINUCIÓN DE LOS SENTIDOS DEL OLFATO Y GUSTO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EL EMBARAZO, INCREMENTO DE MUERTE FETAL, PARTO PREMATURO, NIÑOS DE BAJO PESO AL NACER Y SMSI (SÍNDROME DE MUERTE SÚBITA DEL INFANTE)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ENFERMEDAD PULMONAR: ENFISEMA, BRONQUITIS CRÓNICA, CÁNCER DEL PULMÓN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5175"/>
            <a:ext cx="88011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LOS FUMADORES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 </a:t>
            </a:r>
            <a:endParaRPr lang="es-ES" sz="2800" b="1" smtClean="0">
              <a:solidFill>
                <a:srgbClr val="66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ATEROSCLEROSIS Y ENFERMEDAD VASCULAR PERIFÉRICA:</a:t>
            </a:r>
            <a:r>
              <a:rPr lang="es-ES" sz="36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ANEURISMAS, HIPERTENSIÓN, COÁGULOS, DERRAME CEREBRAL</a:t>
            </a:r>
            <a:r>
              <a:rPr lang="es-MX" sz="36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ENFERMEDAD CORONARIA:</a:t>
            </a:r>
            <a:r>
              <a:rPr lang="es-ES" sz="36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 ANGINA, ATAQUES CARDÍACOS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</a:rPr>
              <a:t> TABACO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5175"/>
            <a:ext cx="88011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DE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LOS FUMADORES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  </a:t>
            </a:r>
            <a:endParaRPr lang="es-ES" sz="2800" b="1" smtClean="0">
              <a:solidFill>
                <a:srgbClr val="66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ENFERMEDAD</a:t>
            </a:r>
            <a:r>
              <a:rPr lang="es-MX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/O</a:t>
            </a:r>
            <a:r>
              <a:rPr lang="es-ES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RAL/DENTAL/ENCÍAS:INCLUYENDO UN RIESGO 50 VECES MAYOR DE CÁNCER ORAL </a:t>
            </a:r>
            <a:endParaRPr lang="es-ES" sz="3600" smtClean="0">
              <a:solidFill>
                <a:schemeClr val="accent2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3600" smtClean="0">
                <a:solidFill>
                  <a:schemeClr val="accent2"/>
                </a:solidFill>
                <a:latin typeface="Arial Black" pitchFamily="34" charset="0"/>
                <a:cs typeface="Arial" charset="0"/>
              </a:rPr>
              <a:t>OTROS CÁNCERES: DE RIÑÓN, VEJIGA Y PÁNCREAS.</a:t>
            </a:r>
          </a:p>
          <a:p>
            <a:pPr eaLnBrk="1" hangingPunct="1">
              <a:lnSpc>
                <a:spcPct val="90000"/>
              </a:lnSpc>
            </a:pPr>
            <a:r>
              <a:rPr lang="es-ES" sz="3600" b="1" smtClean="0">
                <a:solidFill>
                  <a:schemeClr val="accent2"/>
                </a:solidFill>
                <a:latin typeface="Arial Black" pitchFamily="34" charset="0"/>
              </a:rPr>
              <a:t>MUJERES FUMADORAS Y CON OBESIDAD, CANDIDATAS A PADECER CÁNCER DE MAMA</a:t>
            </a:r>
            <a:r>
              <a:rPr lang="es-ES" b="1" smtClean="0"/>
              <a:t> </a:t>
            </a:r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840218"/>
                </a:solidFill>
              </a:rPr>
              <a:t> TABACO-</a:t>
            </a:r>
            <a:r>
              <a:rPr lang="es-MX" sz="3600" b="1" smtClean="0">
                <a:solidFill>
                  <a:srgbClr val="840218"/>
                </a:solidFill>
              </a:rPr>
              <a:t> </a:t>
            </a:r>
            <a:r>
              <a:rPr lang="es-ES" sz="28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MX" sz="28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s-MX" sz="16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s-ES" sz="1600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600" b="1" smtClean="0">
              <a:solidFill>
                <a:srgbClr val="3300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725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PARA LOS NO FUMADORES EXPUESTOS REGULARMENTE AL HUMO DEL CIGARRILLO</a:t>
            </a: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INCREMENTO DEL RIESGO DE CÁNCER DEL PULMÓN COMPARADOS CON LOS QUE NO ESTÁN EXPUESTOS AL HUMO </a:t>
            </a:r>
            <a:endParaRPr lang="es-ES" sz="2800" smtClean="0">
              <a:solidFill>
                <a:srgbClr val="0000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sz="2800" smtClean="0">
                <a:solidFill>
                  <a:srgbClr val="000066"/>
                </a:solidFill>
                <a:latin typeface="Arial Black" pitchFamily="34" charset="0"/>
                <a:cs typeface="Arial" charset="0"/>
              </a:rPr>
              <a:t>EN INFANTES Y NIÑOS, UN INCREMENTO EN LA FRECUENCIA DE INFECCIONES RESPIRATORIAS (TALES COMO BRONQUITIS Y NEUMONÍA, ASMA, Y DISMINUCIÓN EN LA FUNCIÓN PULMONAR AL MADURAR LOS PULMONES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B. PSICO-PATOLÓGICAS.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PARA AUMENTAR EL ANIMO EN FRACASOS Y FRUSTACIONES.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TRASTORNOS PSICOPÁTICOS DE LA PERSONALIDAD.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TRASTORNOS DE ANSIEDAD.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EL INSOMNIO.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LA DEPRESIÓN.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533400"/>
            <a:ext cx="7772400" cy="457200"/>
          </a:xfrm>
        </p:spPr>
        <p:txBody>
          <a:bodyPr/>
          <a:lstStyle/>
          <a:p>
            <a:pPr eaLnBrk="1" hangingPunct="1"/>
            <a:r>
              <a:rPr lang="es-MX" sz="2800" b="1" smtClean="0">
                <a:solidFill>
                  <a:srgbClr val="840218"/>
                </a:solidFill>
              </a:rPr>
              <a:t> TABACO-</a:t>
            </a:r>
            <a:r>
              <a:rPr lang="es-MX" sz="3600" b="1" smtClean="0">
                <a:solidFill>
                  <a:srgbClr val="840218"/>
                </a:solidFill>
              </a:rPr>
              <a:t> </a:t>
            </a:r>
            <a:r>
              <a:rPr lang="es-ES" sz="28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MX" sz="1600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2</a:t>
            </a:r>
            <a:r>
              <a:rPr lang="es-ES" sz="1600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MX" sz="1600" b="1" smtClean="0">
              <a:solidFill>
                <a:srgbClr val="3300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24900" cy="4267200"/>
          </a:xfrm>
        </p:spPr>
        <p:txBody>
          <a:bodyPr/>
          <a:lstStyle/>
          <a:p>
            <a:pPr algn="just" eaLnBrk="1" hangingPunct="1"/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PUEDEN EXPERIMENTAR (UNA VEZ EXP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UEST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O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S</a:t>
            </a:r>
            <a:r>
              <a:rPr lang="es-ES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 AL HUMO) REACCIONES AGUDAS, REPENTINAS Y OCASIONALMENTE SEVERAS, TALES COMO SÍNTOMAS IRRITATIVOS EN LOS OJOS, NARIZ, GARGANTA Y TRACTO RESPIRATORIO INFERIOR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.</a:t>
            </a:r>
            <a:r>
              <a:rPr lang="es-ES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772400" cy="457200"/>
          </a:xfrm>
        </p:spPr>
        <p:txBody>
          <a:bodyPr/>
          <a:lstStyle/>
          <a:p>
            <a:pPr eaLnBrk="1" hangingPunct="1"/>
            <a:r>
              <a:rPr lang="es-MX" sz="3600" b="1" smtClean="0">
                <a:solidFill>
                  <a:srgbClr val="840218"/>
                </a:solidFill>
                <a:latin typeface="Arial Black" pitchFamily="34" charset="0"/>
              </a:rPr>
              <a:t> </a:t>
            </a:r>
            <a:r>
              <a:rPr lang="es-MX" sz="2800" b="1" smtClean="0">
                <a:solidFill>
                  <a:srgbClr val="840218"/>
                </a:solidFill>
                <a:latin typeface="Arial Black" pitchFamily="34" charset="0"/>
              </a:rPr>
              <a:t>TABACO-</a:t>
            </a:r>
            <a:r>
              <a:rPr lang="es-ES" sz="2800" b="1" smtClean="0">
                <a:solidFill>
                  <a:srgbClr val="99330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RIESGOS PARA LA SALUD</a:t>
            </a:r>
            <a:r>
              <a:rPr lang="es-ES" b="1" smtClean="0">
                <a:solidFill>
                  <a:srgbClr val="330066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endParaRPr lang="es-MX" b="1" smtClean="0">
              <a:solidFill>
                <a:srgbClr val="330066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24900" cy="5410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MX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	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PARA LOS CONSUMIDORES DE TABACO QUE  </a:t>
            </a:r>
            <a:r>
              <a:rPr lang="es-MX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NO </a:t>
            </a:r>
            <a:r>
              <a:rPr lang="es-ES" sz="2800" b="1" smtClean="0">
                <a:solidFill>
                  <a:srgbClr val="660066"/>
                </a:solidFill>
                <a:latin typeface="Arial Black" pitchFamily="34" charset="0"/>
                <a:cs typeface="Arial" charset="0"/>
              </a:rPr>
              <a:t>SE FUMA</a:t>
            </a:r>
            <a:r>
              <a:rPr lang="es-ES" sz="2800" smtClean="0">
                <a:solidFill>
                  <a:srgbClr val="003399"/>
                </a:solidFill>
                <a:latin typeface="Arial Black" pitchFamily="34" charset="0"/>
                <a:cs typeface="Arial" charset="0"/>
              </a:rPr>
              <a:t> LOS RIESGOS ESPECÍFICOS PARA LA SALUD SON:</a:t>
            </a:r>
            <a:r>
              <a:rPr lang="es-ES" sz="2800" smtClean="0">
                <a:solidFill>
                  <a:srgbClr val="000000"/>
                </a:solidFill>
                <a:cs typeface="Arial" charset="0"/>
              </a:rPr>
              <a:t> </a:t>
            </a:r>
            <a:endParaRPr lang="es-ES" sz="2800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ADICCIÓN A LA NICOTINA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DISMINUCIÓN DE LOS SENTIDOS DEL OLFATO Y GUSTO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/>
            <a:r>
              <a:rPr lang="es-ES" sz="2800" smtClean="0">
                <a:solidFill>
                  <a:srgbClr val="003366"/>
                </a:solidFill>
                <a:latin typeface="Arial Black" pitchFamily="34" charset="0"/>
                <a:cs typeface="Arial" charset="0"/>
              </a:rPr>
              <a:t>EN EL EMBARAZO, INCREMENTO DE MUERTE FETAL, PARTO PREMATURO, NIÑOS DE BAJO PESO AL NACER Y SMSI (SÍNDROME DE MUERTE SÚBITA DEL INFANTE) </a:t>
            </a:r>
            <a:endParaRPr lang="es-ES" sz="2800" smtClean="0">
              <a:solidFill>
                <a:srgbClr val="003366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86700" cy="1371600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48700" cy="44958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EXIGIR QUE TODOS LOS CIGARRILLOS TENGAN FILTRO.</a:t>
            </a:r>
          </a:p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REGLAMENTAR EL MÁXIMO NIVEL DE NICOTINA Y ALQUITRAN QUE CONTENGAN LOS CIGARRILLOS.</a:t>
            </a:r>
          </a:p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REDUCIR EL LARGO DE LOS CIGARRILLOS.</a:t>
            </a:r>
            <a:endParaRPr lang="es-MX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886700" cy="1066800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48700" cy="4495800"/>
          </a:xfrm>
        </p:spPr>
        <p:txBody>
          <a:bodyPr/>
          <a:lstStyle/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VENTA DE CIGARRILLOS POR PAQUETES INDIVIDUALES O DE DOS.</a:t>
            </a:r>
          </a:p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INCENTIVAR EL DESARROLLO DE CIGARRILLOS HECHOS SIN TABACO-NICOTINA. </a:t>
            </a:r>
            <a:r>
              <a:rPr lang="es-MX" sz="2000" smtClean="0">
                <a:solidFill>
                  <a:srgbClr val="660066"/>
                </a:solidFill>
                <a:latin typeface="Arial Black" pitchFamily="34" charset="0"/>
              </a:rPr>
              <a:t>EJEMPLO DE LECHUGAS, ETC.</a:t>
            </a:r>
          </a:p>
          <a:p>
            <a:pPr algn="just" eaLnBrk="1" hangingPunct="1"/>
            <a:r>
              <a:rPr lang="es-MX" sz="2800" smtClean="0">
                <a:solidFill>
                  <a:srgbClr val="003399"/>
                </a:solidFill>
                <a:latin typeface="Arial Black" pitchFamily="34" charset="0"/>
              </a:rPr>
              <a:t>DESTACAR LOS BENEFICIOS DEL NO FUMAR PARA LA SALUD PROPIA Y FAMILIAR.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457200"/>
            <a:ext cx="7886700" cy="1143000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839200" cy="4572000"/>
          </a:xfrm>
        </p:spPr>
        <p:txBody>
          <a:bodyPr/>
          <a:lstStyle/>
          <a:p>
            <a:pPr algn="just" eaLnBrk="1" hangingPunct="1"/>
            <a:r>
              <a:rPr lang="es-MX" smtClean="0">
                <a:solidFill>
                  <a:srgbClr val="003399"/>
                </a:solidFill>
                <a:latin typeface="Arial Black" pitchFamily="34" charset="0"/>
              </a:rPr>
              <a:t>ESTABLECER LEYES PARA QUE LOS MEDIOS DE COMUNICACIÓN SOCIAL TV. RADIO. PRENSA. CENTROS DEPORTIVOS. VALLAS MUNICIPALES. ESTABLEZCAN ESPACIOS PARA EL ANTIMARKETING DEL CONSUMO DE CIGRRILLOS.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7920037" cy="1728788"/>
          </a:xfrm>
        </p:spPr>
        <p:txBody>
          <a:bodyPr/>
          <a:lstStyle/>
          <a:p>
            <a:pPr eaLnBrk="1" hangingPunct="1"/>
            <a: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  <a:t>TABACO</a:t>
            </a:r>
            <a:br>
              <a:rPr lang="es-MX" sz="3200" b="1" smtClean="0">
                <a:solidFill>
                  <a:srgbClr val="CC3300"/>
                </a:solidFill>
                <a:latin typeface="Arial Black" pitchFamily="34" charset="0"/>
              </a:rPr>
            </a:b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ESTRATEGIA EN CONTRA DEL CONSUMO DE CIGARRILLO</a:t>
            </a:r>
            <a: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  <a:t/>
            </a:r>
            <a:br>
              <a:rPr lang="es-MX" sz="3200" b="1" smtClean="0">
                <a:solidFill>
                  <a:srgbClr val="000066"/>
                </a:solidFill>
                <a:latin typeface="Arial Black" pitchFamily="34" charset="0"/>
              </a:rPr>
            </a:br>
            <a:r>
              <a:rPr lang="es-MX" sz="2000" b="1" smtClean="0">
                <a:solidFill>
                  <a:srgbClr val="000066"/>
                </a:solidFill>
                <a:latin typeface="Arial Black" pitchFamily="34" charset="0"/>
              </a:rPr>
              <a:t>LA LEY 13  ANTITABACO DEL 24 DE ENERO DE 2008</a:t>
            </a:r>
          </a:p>
        </p:txBody>
      </p:sp>
      <p:pic>
        <p:nvPicPr>
          <p:cNvPr id="67587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844675"/>
            <a:ext cx="4824412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3200" smtClean="0">
                <a:solidFill>
                  <a:srgbClr val="660066"/>
                </a:solidFill>
                <a:latin typeface="Arial Black" pitchFamily="34" charset="0"/>
              </a:rPr>
              <a:t>PRINCIPALES CAUSAS QUE IMPULSAN A LOS JOVENES AL CONSUMO DE DROGAS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sz="3600" smtClean="0">
                <a:solidFill>
                  <a:srgbClr val="003366"/>
                </a:solidFill>
                <a:latin typeface="Arial Black" pitchFamily="34" charset="0"/>
              </a:rPr>
              <a:t>C. SOCIO-CULTURALES.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MODA.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FUERZA DE GRUPO Y LITURGIA DE INICIACIÓN.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PROSELITISMO DE DROGADÍCTOS.</a:t>
            </a:r>
          </a:p>
          <a:p>
            <a:pPr eaLnBrk="1" hangingPunct="1"/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AMBIENTE FAMILIAR DESCOMPUESTO.</a:t>
            </a:r>
            <a:endParaRPr lang="es-ES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/>
            <a:r>
              <a:rPr lang="es-MX" smtClean="0">
                <a:solidFill>
                  <a:srgbClr val="660066"/>
                </a:solidFill>
                <a:latin typeface="Arial Black" pitchFamily="34" charset="0"/>
              </a:rPr>
              <a:t>QUE ES UNA DROGA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181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SUSTANCIA QUÍMICA CON EFECTOS DEFINIDOS SOBRE EL CUERPO Y LA MENTE.</a:t>
            </a:r>
          </a:p>
          <a:p>
            <a:pPr algn="just" eaLnBrk="1" hangingPunct="1">
              <a:lnSpc>
                <a:spcPct val="90000"/>
              </a:lnSpc>
            </a:pPr>
            <a:r>
              <a:rPr lang="es-MX" sz="2800" b="1" smtClean="0">
                <a:solidFill>
                  <a:srgbClr val="000066"/>
                </a:solidFill>
                <a:latin typeface="Arial Black" pitchFamily="34" charset="0"/>
              </a:rPr>
              <a:t>SUSTANCIA QUÍMICA NATURAL O SINTETICA QUE AL INGERIRSE, INYECTARSE, MASTICARSE, OLERSE, UNTARSE O FUMARSE; ALTERAN EL ANIMO O LAS EMOCIONES, INFLUYENDO NEGATIVAMENTE SOBRE EL ORGANISMO DEFORMANDO LA PERSONALIDAD Y ALTERANDO LA CONCEPCIÓN DE LOS VALORES Y DE LAS COSAS.</a:t>
            </a:r>
            <a:r>
              <a:rPr lang="es-MX" sz="2800" b="1" smtClean="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69325" cy="273050"/>
          </a:xfrm>
        </p:spPr>
        <p:txBody>
          <a:bodyPr/>
          <a:lstStyle/>
          <a:p>
            <a:pPr eaLnBrk="1" hangingPunct="1"/>
            <a:r>
              <a:rPr lang="es-MX" sz="3600" smtClean="0">
                <a:solidFill>
                  <a:srgbClr val="660066"/>
                </a:solidFill>
                <a:latin typeface="Arial Black" pitchFamily="34" charset="0"/>
              </a:rPr>
              <a:t>CLASIFICACIÓN DE LAS DROGAS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685800"/>
            <a:ext cx="8713787" cy="54864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A. DROGAS ESTIMULANTES</a:t>
            </a:r>
            <a:endParaRPr lang="es-MX" smtClean="0">
              <a:solidFill>
                <a:srgbClr val="990033"/>
              </a:solidFill>
              <a:latin typeface="Arial Black" pitchFamily="34" charset="0"/>
            </a:endParaRPr>
          </a:p>
          <a:p>
            <a:pPr marL="533400" indent="-533400" eaLnBrk="1" hangingPunct="1"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B. DROGAS SEDANTES O TRANQUILIZANTES</a:t>
            </a:r>
          </a:p>
          <a:p>
            <a:pPr marL="533400" indent="-533400" eaLnBrk="1" hangingPunct="1">
              <a:buFontTx/>
              <a:buNone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C.</a:t>
            </a:r>
            <a:r>
              <a:rPr lang="es-MX" sz="3600" b="1" smtClean="0">
                <a:solidFill>
                  <a:srgbClr val="003366"/>
                </a:solidFill>
              </a:rPr>
              <a:t> </a:t>
            </a: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DROGAS NARCÓTICAS O ESTUPEFACIENTES</a:t>
            </a:r>
          </a:p>
          <a:p>
            <a:pPr marL="533400" indent="-533400" eaLnBrk="1" hangingPunct="1">
              <a:buFontTx/>
              <a:buAutoNum type="alphaUcPeriod" startAt="4"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DROGAS DELIRANTES</a:t>
            </a:r>
          </a:p>
          <a:p>
            <a:pPr marL="533400" indent="-533400" eaLnBrk="1" hangingPunct="1">
              <a:buFontTx/>
              <a:buAutoNum type="alphaUcPeriod" startAt="5"/>
            </a:pPr>
            <a:r>
              <a:rPr lang="es-MX" smtClean="0">
                <a:solidFill>
                  <a:srgbClr val="003366"/>
                </a:solidFill>
                <a:latin typeface="Arial Black" pitchFamily="34" charset="0"/>
              </a:rPr>
              <a:t>ALUCINOGENOS O SUSTANCIAS PSICODÉLICAS</a:t>
            </a:r>
            <a:r>
              <a:rPr lang="es-MX" sz="2400" smtClean="0">
                <a:solidFill>
                  <a:srgbClr val="003366"/>
                </a:solidFill>
                <a:latin typeface="Arial Black" pitchFamily="34" charset="0"/>
              </a:rPr>
              <a:t>.</a:t>
            </a:r>
          </a:p>
          <a:p>
            <a:pPr marL="533400" indent="-533400" eaLnBrk="1" hangingPunct="1">
              <a:buFontTx/>
              <a:buAutoNum type="alphaUcPeriod" startAt="5"/>
            </a:pPr>
            <a:endParaRPr lang="es-MX" sz="2400" smtClean="0">
              <a:solidFill>
                <a:srgbClr val="0033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build="p" autoUpdateAnimBg="0" advAuto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2278</Words>
  <Application>Microsoft Office PowerPoint</Application>
  <PresentationFormat>Presentación en pantalla (4:3)</PresentationFormat>
  <Paragraphs>283</Paragraphs>
  <Slides>65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67" baseType="lpstr">
      <vt:lpstr>Diseño predeterminado</vt:lpstr>
      <vt:lpstr>Fotografía de Photo Editor</vt:lpstr>
      <vt:lpstr>MEDICINA PREVENTIVA Y SOCIAL II Y III</vt:lpstr>
      <vt:lpstr>TOXICOMANIAS</vt:lpstr>
      <vt:lpstr>PRINCIPALES CAUSAS QUE IMPULSAN A LOS JOVENES AL CONSUMO DE DROGAS</vt:lpstr>
      <vt:lpstr>PRINCIPALES CAUSAS QUE IMPULSAN A LOS JOVENES AL CONSUMO DE DROGAS</vt:lpstr>
      <vt:lpstr>PRINCIPALES CAUSAS QUE IMPULSAN A LOS JOVENES AL CONSUMO DE DROGAS</vt:lpstr>
      <vt:lpstr>PRINCIPALES CAUSAS QUE IMPULSAN A LOS JOVENES AL CONSUMO DE DROGAS</vt:lpstr>
      <vt:lpstr>PRINCIPALES CAUSAS QUE IMPULSAN A LOS JOVENES AL CONSUMO DE DROGAS</vt:lpstr>
      <vt:lpstr>QUE ES UNA DROGA</vt:lpstr>
      <vt:lpstr>CLASIFICACIÓN DE LAS DROGAS</vt:lpstr>
      <vt:lpstr>CLASIFICACIÓN DE LAS DROGAS</vt:lpstr>
      <vt:lpstr>CLASIFICACIÓN DE LAS DROGAS</vt:lpstr>
      <vt:lpstr>CLASIFICACIÓN DE LAS DROGAS</vt:lpstr>
      <vt:lpstr>CLASIFICACIÓN DE LAS DROGAS</vt:lpstr>
      <vt:lpstr>CLASIFICACIÓN DE LAS DROGAS </vt:lpstr>
      <vt:lpstr>CLASIFICACIÓN DE LAS DROGAS </vt:lpstr>
      <vt:lpstr>TOXICOMANIAS</vt:lpstr>
      <vt:lpstr>TOXICOMANÍA</vt:lpstr>
      <vt:lpstr>TOXICOMANÍA</vt:lpstr>
      <vt:lpstr>TOXICOMANÍA</vt:lpstr>
      <vt:lpstr>TOXICOMANÍA</vt:lpstr>
      <vt:lpstr>HISTORICIDAD TOXICOLOGICA </vt:lpstr>
      <vt:lpstr>HISTORICIDAD TOXICOLOGICA </vt:lpstr>
      <vt:lpstr>HISTORICIDAD TOXICOLOGICA </vt:lpstr>
      <vt:lpstr>HISTORICIDAD TOXICOLOGICA (2)</vt:lpstr>
      <vt:lpstr>HISTORICIDAD TOXICOLOGICA </vt:lpstr>
      <vt:lpstr>HISTORICIDAD TOXICOLOGICA (3)</vt:lpstr>
      <vt:lpstr>TABACO</vt:lpstr>
      <vt:lpstr>PLANTA DEL TABACO</vt:lpstr>
      <vt:lpstr> TABACO</vt:lpstr>
      <vt:lpstr> TABACO</vt:lpstr>
      <vt:lpstr> TABACO</vt:lpstr>
      <vt:lpstr> TABACO</vt:lpstr>
      <vt:lpstr> TABACO</vt:lpstr>
      <vt:lpstr> TABACO</vt:lpstr>
      <vt:lpstr> TABACO</vt:lpstr>
      <vt:lpstr>TABACO-NICOTINA</vt:lpstr>
      <vt:lpstr>TABACO-NICOTINA</vt:lpstr>
      <vt:lpstr>TABACO-NICOTINA</vt:lpstr>
      <vt:lpstr> TABACO</vt:lpstr>
      <vt:lpstr> TABACO-NICOTINA</vt:lpstr>
      <vt:lpstr> TABACO- NICOTINA</vt:lpstr>
      <vt:lpstr> TABACO</vt:lpstr>
      <vt:lpstr> TABACO</vt:lpstr>
      <vt:lpstr> TABACO</vt:lpstr>
      <vt:lpstr> TABACO</vt:lpstr>
      <vt:lpstr> TABACO</vt:lpstr>
      <vt:lpstr> TABACO</vt:lpstr>
      <vt:lpstr>  TEJIDO PULMONAR ENFISEMATOSO DE FUMADOR DE TABACO </vt:lpstr>
      <vt:lpstr>TABACO: ALGUNOS DE LOS QUÍMICOS DE LA FASE SÓLIDA O DE PARTÍCULAS SON:</vt:lpstr>
      <vt:lpstr>TABACO: ALGUNOS DE LOS QUÍMICOS DE LA FASE GASEOSA SON:</vt:lpstr>
      <vt:lpstr> TABACO-NICOTINA</vt:lpstr>
      <vt:lpstr> TABACO</vt:lpstr>
      <vt:lpstr> TABACO</vt:lpstr>
      <vt:lpstr> TABACO</vt:lpstr>
      <vt:lpstr> TABACO</vt:lpstr>
      <vt:lpstr> TABACO</vt:lpstr>
      <vt:lpstr> TABACO</vt:lpstr>
      <vt:lpstr> TABACO</vt:lpstr>
      <vt:lpstr> TABACO- RIESGOS PARA LA SALUD 1 </vt:lpstr>
      <vt:lpstr> TABACO- RIESGOS PARA LA SALUD 2 </vt:lpstr>
      <vt:lpstr> TABACO-RIESGOS PARA LA SALUD </vt:lpstr>
      <vt:lpstr>TABACO ESTRATEGIA EN CONTRA DEL CONSUMO DE CIGARRILLO</vt:lpstr>
      <vt:lpstr>TABACO ESTRATEGIA EN CONTRA DEL CONSUMO DE CIGARRILLO</vt:lpstr>
      <vt:lpstr>TABACO ESTRATEGIA EN CONTRA DEL CONSUMO DE CIGARRILLO</vt:lpstr>
      <vt:lpstr>TABACO ESTRATEGIA EN CONTRA DEL CONSUMO DE CIGARRILLO LA LEY 13  ANTITABACO DEL 24 DE ENERO DE 2008</vt:lpstr>
    </vt:vector>
  </TitlesOfParts>
  <Company>Familia Salvatierra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MEDICINA PREVENTIVA Y SOCIAL III</dc:title>
  <dc:creator>Alex Salvatierra</dc:creator>
  <cp:lastModifiedBy>adm</cp:lastModifiedBy>
  <cp:revision>24</cp:revision>
  <dcterms:created xsi:type="dcterms:W3CDTF">2006-10-26T12:50:08Z</dcterms:created>
  <dcterms:modified xsi:type="dcterms:W3CDTF">2013-08-27T15:06:50Z</dcterms:modified>
</cp:coreProperties>
</file>