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47A9D-1544-4CD9-A49B-14F81BD249BD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503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10C42-3D81-4F2B-9619-574EE10F845E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69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A4863-6AE2-4DAC-A352-610A97C7191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44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2954A6-384C-4980-9D9A-9B4CD1E64AAD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82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AD2C9-F822-47F0-993A-5E6FAF827927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17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09F95-35D1-4723-8E2C-8CB1C71FC2E9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95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5F921-F122-462A-AD03-CC10A279DC6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16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817C8-E569-48B6-A466-76E9E88C7A8E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79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F5CC32-5F4E-47E0-96B0-3FD31C82579B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39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4CF1B-965F-4862-9956-5B96016FC3FD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205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B0CA7-D95A-4272-8AD9-E914D4BD8553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19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DE0D539-B955-465C-BF9B-F72403890B27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4.bin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8.png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image" Target="../media/image2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00025"/>
            <a:ext cx="7696200" cy="2009775"/>
          </a:xfrm>
        </p:spPr>
        <p:txBody>
          <a:bodyPr/>
          <a:lstStyle/>
          <a:p>
            <a:r>
              <a:rPr lang="es-MX">
                <a:solidFill>
                  <a:srgbClr val="CC3300"/>
                </a:solidFill>
                <a:latin typeface="Arial Black" pitchFamily="34" charset="0"/>
              </a:rPr>
              <a:t>HERBICIDAS BIPERIDILICOS Y CLOROFENOXI</a:t>
            </a:r>
            <a:endParaRPr lang="es-ES">
              <a:solidFill>
                <a:srgbClr val="CC3300"/>
              </a:solidFill>
              <a:latin typeface="Arial Black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914400"/>
          </a:xfrm>
        </p:spPr>
        <p:txBody>
          <a:bodyPr/>
          <a:lstStyle/>
          <a:p>
            <a:r>
              <a:rPr lang="es-MX" sz="2400">
                <a:solidFill>
                  <a:schemeClr val="folHlink"/>
                </a:solidFill>
                <a:latin typeface="Arial Black" pitchFamily="34" charset="0"/>
              </a:rPr>
              <a:t>Dr. Luis Salvatierra Tello</a:t>
            </a:r>
          </a:p>
          <a:p>
            <a:r>
              <a:rPr lang="es-MX" sz="2400">
                <a:solidFill>
                  <a:schemeClr val="folHlink"/>
                </a:solidFill>
                <a:latin typeface="Arial Black" pitchFamily="34" charset="0"/>
              </a:rPr>
              <a:t>Médico Ocupacional</a:t>
            </a:r>
            <a:endParaRPr lang="es-ES" sz="2400">
              <a:solidFill>
                <a:schemeClr val="folHlink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s-ES_tradnl" sz="3200" b="1"/>
              <a:t>HERBICIDAS</a:t>
            </a:r>
            <a:br>
              <a:rPr lang="es-ES_tradnl" sz="3200" b="1"/>
            </a:br>
            <a:r>
              <a:rPr lang="es-ES_tradnl" sz="3200" b="1"/>
              <a:t>CLASIFICACIÓN Y EJEMPLOS (Cont.)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24000" y="2057400"/>
            <a:ext cx="488315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DERIVADOS BIPIRIDÍLICOS</a:t>
            </a:r>
          </a:p>
          <a:p>
            <a:pPr eaLnBrk="0" hangingPunct="0"/>
            <a:endParaRPr lang="es-ES_tradnl" sz="2800" b="1"/>
          </a:p>
          <a:p>
            <a:pPr eaLnBrk="0" hangingPunct="0"/>
            <a:r>
              <a:rPr lang="es-ES_tradnl" sz="2800" b="1"/>
              <a:t>	PARAQUAT</a:t>
            </a:r>
          </a:p>
          <a:p>
            <a:pPr eaLnBrk="0" hangingPunct="0"/>
            <a:r>
              <a:rPr lang="es-ES_tradnl" sz="2800" b="1"/>
              <a:t>	DIQUAT</a:t>
            </a:r>
          </a:p>
          <a:p>
            <a:pPr eaLnBrk="0" hangingPunct="0"/>
            <a:endParaRPr lang="es-ES_tradnl" sz="2800" b="1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524000" y="4343400"/>
            <a:ext cx="3470275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OTROS</a:t>
            </a:r>
          </a:p>
          <a:p>
            <a:pPr eaLnBrk="0" hangingPunct="0"/>
            <a:endParaRPr lang="es-ES_tradnl" sz="2800" b="1"/>
          </a:p>
          <a:p>
            <a:pPr eaLnBrk="0" hangingPunct="0"/>
            <a:r>
              <a:rPr lang="es-ES_tradnl" sz="2800" b="1"/>
              <a:t>	CLORIDAZÓN</a:t>
            </a:r>
          </a:p>
          <a:p>
            <a:pPr eaLnBrk="0" hangingPunct="0"/>
            <a:r>
              <a:rPr lang="es-ES_tradnl" sz="2800" b="1"/>
              <a:t>	BROMACIL</a:t>
            </a:r>
          </a:p>
          <a:p>
            <a:pPr eaLnBrk="0" hangingPunct="0"/>
            <a:r>
              <a:rPr lang="es-ES_tradnl" sz="2800" b="1"/>
              <a:t>	PICLORÁN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457200" y="2057400"/>
          <a:ext cx="685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Imagen" r:id="rId3" imgW="882360" imgH="704520" progId="MS_ClipArt_Gallery.2">
                  <p:embed/>
                </p:oleObj>
              </mc:Choice>
              <mc:Fallback>
                <p:oleObj name="Imagen" r:id="rId3" imgW="882360" imgH="70452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400"/>
                        <a:ext cx="6858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457200" y="4343400"/>
          <a:ext cx="685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Imagen" r:id="rId5" imgW="882360" imgH="704520" progId="MS_ClipArt_Gallery.2">
                  <p:embed/>
                </p:oleObj>
              </mc:Choice>
              <mc:Fallback>
                <p:oleObj name="Imagen" r:id="rId5" imgW="882360" imgH="70452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343400"/>
                        <a:ext cx="6858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142875"/>
            <a:ext cx="7772400" cy="1143000"/>
          </a:xfrm>
        </p:spPr>
        <p:txBody>
          <a:bodyPr/>
          <a:lstStyle/>
          <a:p>
            <a:r>
              <a:rPr lang="es-ES_tradnl" sz="3200">
                <a:solidFill>
                  <a:srgbClr val="3333CC"/>
                </a:solidFill>
                <a:latin typeface="Arial Black" pitchFamily="34" charset="0"/>
              </a:rPr>
              <a:t>FÓRMULAS QUÍMICAS DE LOS</a:t>
            </a:r>
            <a:br>
              <a:rPr lang="es-ES_tradnl" sz="3200">
                <a:solidFill>
                  <a:srgbClr val="3333CC"/>
                </a:solidFill>
                <a:latin typeface="Arial Black" pitchFamily="34" charset="0"/>
              </a:rPr>
            </a:br>
            <a:r>
              <a:rPr lang="es-ES_tradnl" sz="3200">
                <a:solidFill>
                  <a:srgbClr val="3333CC"/>
                </a:solidFill>
                <a:latin typeface="Arial Black" pitchFamily="34" charset="0"/>
              </a:rPr>
              <a:t>HERBICIDAS CLOROFONEXI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66800" y="1676400"/>
            <a:ext cx="74295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ESTOS HERBICIDAS SE DERIVAN DE DOS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ÁCIDOS FENOXIACÉTICOS CONOCIDOS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COMO ÁCIDO 2,4-D Y ÁCIDO 2,4,5-T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066800" y="3810000"/>
            <a:ext cx="77819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EN LAS FORMULACIONES COMERCIALES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SE UTILIZAN SALES O ÉSTERES DE ESTOS 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ÁCIDOS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0" y="2895600"/>
          <a:ext cx="8699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Imagen" r:id="rId3" imgW="1404000" imgH="633240" progId="MS_ClipArt_Gallery.2">
                  <p:embed/>
                </p:oleObj>
              </mc:Choice>
              <mc:Fallback>
                <p:oleObj name="Imagen" r:id="rId3" imgW="1404000" imgH="63324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95600"/>
                        <a:ext cx="86995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0" y="5029200"/>
          <a:ext cx="8699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Imagen" r:id="rId5" imgW="1404000" imgH="633240" progId="MS_ClipArt_Gallery.2">
                  <p:embed/>
                </p:oleObj>
              </mc:Choice>
              <mc:Fallback>
                <p:oleObj name="Imagen" r:id="rId5" imgW="1404000" imgH="63324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29200"/>
                        <a:ext cx="86995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7772400" cy="1143000"/>
          </a:xfrm>
        </p:spPr>
        <p:txBody>
          <a:bodyPr/>
          <a:lstStyle/>
          <a:p>
            <a:r>
              <a:rPr lang="es-ES_tradnl" sz="3200" b="1">
                <a:solidFill>
                  <a:srgbClr val="CC3300"/>
                </a:solidFill>
              </a:rPr>
              <a:t>FÓRMULAS QUÍMICAS DE LOS</a:t>
            </a:r>
            <a:br>
              <a:rPr lang="es-ES_tradnl" sz="3200" b="1">
                <a:solidFill>
                  <a:srgbClr val="CC3300"/>
                </a:solidFill>
              </a:rPr>
            </a:br>
            <a:r>
              <a:rPr lang="es-ES_tradnl" sz="3200" b="1">
                <a:solidFill>
                  <a:srgbClr val="CC3300"/>
                </a:solidFill>
              </a:rPr>
              <a:t>HERBICIDAS CLOROFONEXI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521450" y="5943600"/>
            <a:ext cx="3873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sz="1600" b="1"/>
              <a:t>CI</a:t>
            </a:r>
          </a:p>
          <a:p>
            <a:pPr eaLnBrk="0" hangingPunct="0"/>
            <a:endParaRPr lang="es-ES_tradnl" sz="1600" b="1"/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5051425" y="4854575"/>
            <a:ext cx="1828800" cy="1128713"/>
            <a:chOff x="3840" y="2832"/>
            <a:chExt cx="1152" cy="711"/>
          </a:xfrm>
        </p:grpSpPr>
        <p:sp>
          <p:nvSpPr>
            <p:cNvPr id="14341" name="AutoShape 5"/>
            <p:cNvSpPr>
              <a:spLocks noChangeArrowheads="1"/>
            </p:cNvSpPr>
            <p:nvPr/>
          </p:nvSpPr>
          <p:spPr bwMode="auto">
            <a:xfrm>
              <a:off x="3984" y="2832"/>
              <a:ext cx="864" cy="672"/>
            </a:xfrm>
            <a:prstGeom prst="hexagon">
              <a:avLst>
                <a:gd name="adj" fmla="val 32143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 flipV="1">
              <a:off x="4080" y="2888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 rot="6818080" flipV="1">
              <a:off x="4587" y="2890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4848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3840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rot="1981432">
              <a:off x="4628" y="3542"/>
              <a:ext cx="14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>
              <a:off x="4272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</p:grp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7200900" y="521970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PA" sz="1600" b="1"/>
          </a:p>
        </p:txBody>
      </p:sp>
      <p:grpSp>
        <p:nvGrpSpPr>
          <p:cNvPr id="14349" name="Group 13"/>
          <p:cNvGrpSpPr>
            <a:grpSpLocks/>
          </p:cNvGrpSpPr>
          <p:nvPr/>
        </p:nvGrpSpPr>
        <p:grpSpPr bwMode="auto">
          <a:xfrm>
            <a:off x="6791325" y="4733925"/>
            <a:ext cx="1724025" cy="831850"/>
            <a:chOff x="1871" y="2709"/>
            <a:chExt cx="1086" cy="524"/>
          </a:xfrm>
        </p:grpSpPr>
        <p:grpSp>
          <p:nvGrpSpPr>
            <p:cNvPr id="14350" name="Group 14"/>
            <p:cNvGrpSpPr>
              <a:grpSpLocks/>
            </p:cNvGrpSpPr>
            <p:nvPr/>
          </p:nvGrpSpPr>
          <p:grpSpPr bwMode="auto">
            <a:xfrm>
              <a:off x="1871" y="3011"/>
              <a:ext cx="1086" cy="222"/>
              <a:chOff x="1910" y="2966"/>
              <a:chExt cx="1086" cy="222"/>
            </a:xfrm>
          </p:grpSpPr>
          <p:sp>
            <p:nvSpPr>
              <p:cNvPr id="14351" name="Text Box 15"/>
              <p:cNvSpPr txBox="1">
                <a:spLocks noChangeArrowheads="1"/>
              </p:cNvSpPr>
              <p:nvPr/>
            </p:nvSpPr>
            <p:spPr bwMode="auto">
              <a:xfrm>
                <a:off x="1910" y="2966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sz="1600" b="1"/>
                  <a:t>O</a:t>
                </a:r>
              </a:p>
            </p:txBody>
          </p:sp>
          <p:sp>
            <p:nvSpPr>
              <p:cNvPr id="14352" name="Line 16"/>
              <p:cNvSpPr>
                <a:spLocks noChangeShapeType="1"/>
              </p:cNvSpPr>
              <p:nvPr/>
            </p:nvSpPr>
            <p:spPr bwMode="auto">
              <a:xfrm>
                <a:off x="2064" y="3077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A"/>
              </a:p>
            </p:txBody>
          </p:sp>
          <p:sp>
            <p:nvSpPr>
              <p:cNvPr id="14353" name="Text Box 17"/>
              <p:cNvSpPr txBox="1">
                <a:spLocks noChangeArrowheads="1"/>
              </p:cNvSpPr>
              <p:nvPr/>
            </p:nvSpPr>
            <p:spPr bwMode="auto">
              <a:xfrm>
                <a:off x="2111" y="2966"/>
                <a:ext cx="34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sz="1600" b="1"/>
                  <a:t>CH</a:t>
                </a:r>
                <a:r>
                  <a:rPr lang="es-ES_tradnl" sz="1600" b="1" baseline="-25000"/>
                  <a:t>2</a:t>
                </a:r>
                <a:endParaRPr lang="es-ES_tradnl" sz="1600" b="1"/>
              </a:p>
            </p:txBody>
          </p:sp>
          <p:sp>
            <p:nvSpPr>
              <p:cNvPr id="14354" name="Line 18"/>
              <p:cNvSpPr>
                <a:spLocks noChangeShapeType="1"/>
              </p:cNvSpPr>
              <p:nvPr/>
            </p:nvSpPr>
            <p:spPr bwMode="auto">
              <a:xfrm>
                <a:off x="2416" y="3077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A"/>
              </a:p>
            </p:txBody>
          </p:sp>
          <p:sp>
            <p:nvSpPr>
              <p:cNvPr id="14355" name="Text Box 19"/>
              <p:cNvSpPr txBox="1">
                <a:spLocks noChangeArrowheads="1"/>
              </p:cNvSpPr>
              <p:nvPr/>
            </p:nvSpPr>
            <p:spPr bwMode="auto">
              <a:xfrm>
                <a:off x="2467" y="296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sz="1600" b="1"/>
                  <a:t>C</a:t>
                </a:r>
              </a:p>
            </p:txBody>
          </p:sp>
          <p:sp>
            <p:nvSpPr>
              <p:cNvPr id="14356" name="Line 20"/>
              <p:cNvSpPr>
                <a:spLocks noChangeShapeType="1"/>
              </p:cNvSpPr>
              <p:nvPr/>
            </p:nvSpPr>
            <p:spPr bwMode="auto">
              <a:xfrm>
                <a:off x="2633" y="3077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A"/>
              </a:p>
            </p:txBody>
          </p:sp>
          <p:sp>
            <p:nvSpPr>
              <p:cNvPr id="14357" name="Text Box 21"/>
              <p:cNvSpPr txBox="1">
                <a:spLocks noChangeArrowheads="1"/>
              </p:cNvSpPr>
              <p:nvPr/>
            </p:nvSpPr>
            <p:spPr bwMode="auto">
              <a:xfrm>
                <a:off x="2688" y="297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sz="1600" b="1"/>
                  <a:t>OH</a:t>
                </a:r>
              </a:p>
            </p:txBody>
          </p:sp>
        </p:grpSp>
        <p:grpSp>
          <p:nvGrpSpPr>
            <p:cNvPr id="14358" name="Group 22"/>
            <p:cNvGrpSpPr>
              <a:grpSpLocks/>
            </p:cNvGrpSpPr>
            <p:nvPr/>
          </p:nvGrpSpPr>
          <p:grpSpPr bwMode="auto">
            <a:xfrm>
              <a:off x="2510" y="2928"/>
              <a:ext cx="47" cy="96"/>
              <a:chOff x="2496" y="2784"/>
              <a:chExt cx="47" cy="96"/>
            </a:xfrm>
          </p:grpSpPr>
          <p:sp>
            <p:nvSpPr>
              <p:cNvPr id="14359" name="Line 23"/>
              <p:cNvSpPr>
                <a:spLocks noChangeShapeType="1"/>
              </p:cNvSpPr>
              <p:nvPr/>
            </p:nvSpPr>
            <p:spPr bwMode="auto">
              <a:xfrm>
                <a:off x="2496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A"/>
              </a:p>
            </p:txBody>
          </p:sp>
          <p:sp>
            <p:nvSpPr>
              <p:cNvPr id="14360" name="Line 24"/>
              <p:cNvSpPr>
                <a:spLocks noChangeShapeType="1"/>
              </p:cNvSpPr>
              <p:nvPr/>
            </p:nvSpPr>
            <p:spPr bwMode="auto">
              <a:xfrm>
                <a:off x="2543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A"/>
              </a:p>
            </p:txBody>
          </p:sp>
        </p:grpSp>
        <p:sp>
          <p:nvSpPr>
            <p:cNvPr id="14361" name="Text Box 25"/>
            <p:cNvSpPr txBox="1">
              <a:spLocks noChangeArrowheads="1"/>
            </p:cNvSpPr>
            <p:nvPr/>
          </p:nvSpPr>
          <p:spPr bwMode="auto">
            <a:xfrm>
              <a:off x="2427" y="2709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sz="1600" b="1"/>
                <a:t>O</a:t>
              </a:r>
            </a:p>
          </p:txBody>
        </p:sp>
      </p:grp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724400" y="5227638"/>
            <a:ext cx="3873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1600" b="1"/>
              <a:t>CI</a:t>
            </a:r>
          </a:p>
          <a:p>
            <a:pPr eaLnBrk="0" hangingPunct="0"/>
            <a:endParaRPr lang="es-ES_tradnl" sz="1600" b="1"/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5387975" y="46259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5156200" y="4343400"/>
            <a:ext cx="3873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1600" b="1"/>
              <a:t>CI</a:t>
            </a:r>
          </a:p>
          <a:p>
            <a:pPr eaLnBrk="0" hangingPunct="0"/>
            <a:endParaRPr lang="es-ES_tradnl" sz="1600" b="1"/>
          </a:p>
        </p:txBody>
      </p:sp>
      <p:sp>
        <p:nvSpPr>
          <p:cNvPr id="14365" name="AutoShape 29"/>
          <p:cNvSpPr>
            <a:spLocks noChangeArrowheads="1"/>
          </p:cNvSpPr>
          <p:nvPr/>
        </p:nvSpPr>
        <p:spPr bwMode="auto">
          <a:xfrm>
            <a:off x="1152525" y="2405063"/>
            <a:ext cx="1371600" cy="1066800"/>
          </a:xfrm>
          <a:prstGeom prst="hexagon">
            <a:avLst>
              <a:gd name="adj" fmla="val 32143"/>
              <a:gd name="vf" fmla="val 11547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 flipV="1">
            <a:off x="1304925" y="2493963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 rot="6818080" flipV="1">
            <a:off x="2109788" y="2497138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>
            <a:off x="923925" y="293846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 rot="1981432">
            <a:off x="2174875" y="3532188"/>
            <a:ext cx="2286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533400" y="2732088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1600" b="1"/>
              <a:t>CI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362200" y="3494088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1600" b="1"/>
              <a:t>CI</a:t>
            </a:r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1533525" y="3319463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1685925" y="3471863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2590800" y="296068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5181600" y="2590800"/>
            <a:ext cx="2698750" cy="636588"/>
          </a:xfrm>
          <a:prstGeom prst="rect">
            <a:avLst/>
          </a:prstGeom>
          <a:solidFill>
            <a:srgbClr val="FF0000"/>
          </a:solidFill>
          <a:ln w="57150">
            <a:miter lim="800000"/>
            <a:headEnd type="none" w="sm" len="sm"/>
            <a:tailEnd type="none" w="sm" len="sm"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0" hangingPunct="0"/>
            <a:r>
              <a:rPr lang="es-ES_tradnl" sz="3200" b="1">
                <a:solidFill>
                  <a:srgbClr val="FFFF00"/>
                </a:solidFill>
              </a:rPr>
              <a:t>Ácido 2,4 - D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1524000" y="4953000"/>
            <a:ext cx="2971800" cy="617538"/>
          </a:xfrm>
          <a:prstGeom prst="rect">
            <a:avLst/>
          </a:prstGeom>
          <a:solidFill>
            <a:srgbClr val="FF0000"/>
          </a:solidFill>
          <a:ln w="38100">
            <a:miter lim="800000"/>
            <a:headEnd type="none" w="sm" len="sm"/>
            <a:tailEnd type="none" w="sm" len="sm"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0" hangingPunct="0"/>
            <a:r>
              <a:rPr lang="es-ES_tradnl" sz="3200" b="1">
                <a:solidFill>
                  <a:srgbClr val="FFFF00"/>
                </a:solidFill>
              </a:rPr>
              <a:t>Ácido 2,4,5 - T</a:t>
            </a:r>
          </a:p>
        </p:txBody>
      </p:sp>
      <p:sp>
        <p:nvSpPr>
          <p:cNvPr id="14377" name="Text Box 41"/>
          <p:cNvSpPr txBox="1">
            <a:spLocks noChangeArrowheads="1"/>
          </p:cNvSpPr>
          <p:nvPr/>
        </p:nvSpPr>
        <p:spPr bwMode="auto">
          <a:xfrm>
            <a:off x="3276600" y="281940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PA" sz="1600" b="1"/>
          </a:p>
        </p:txBody>
      </p:sp>
      <p:grpSp>
        <p:nvGrpSpPr>
          <p:cNvPr id="14378" name="Group 42"/>
          <p:cNvGrpSpPr>
            <a:grpSpLocks/>
          </p:cNvGrpSpPr>
          <p:nvPr/>
        </p:nvGrpSpPr>
        <p:grpSpPr bwMode="auto">
          <a:xfrm>
            <a:off x="2867025" y="2333625"/>
            <a:ext cx="1724025" cy="831850"/>
            <a:chOff x="1871" y="2709"/>
            <a:chExt cx="1086" cy="524"/>
          </a:xfrm>
        </p:grpSpPr>
        <p:grpSp>
          <p:nvGrpSpPr>
            <p:cNvPr id="14379" name="Group 43"/>
            <p:cNvGrpSpPr>
              <a:grpSpLocks/>
            </p:cNvGrpSpPr>
            <p:nvPr/>
          </p:nvGrpSpPr>
          <p:grpSpPr bwMode="auto">
            <a:xfrm>
              <a:off x="1871" y="3011"/>
              <a:ext cx="1086" cy="222"/>
              <a:chOff x="1910" y="2966"/>
              <a:chExt cx="1086" cy="222"/>
            </a:xfrm>
          </p:grpSpPr>
          <p:sp>
            <p:nvSpPr>
              <p:cNvPr id="14380" name="Text Box 44"/>
              <p:cNvSpPr txBox="1">
                <a:spLocks noChangeArrowheads="1"/>
              </p:cNvSpPr>
              <p:nvPr/>
            </p:nvSpPr>
            <p:spPr bwMode="auto">
              <a:xfrm>
                <a:off x="1910" y="2966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sz="1600" b="1"/>
                  <a:t>O</a:t>
                </a:r>
              </a:p>
            </p:txBody>
          </p:sp>
          <p:sp>
            <p:nvSpPr>
              <p:cNvPr id="14381" name="Line 45"/>
              <p:cNvSpPr>
                <a:spLocks noChangeShapeType="1"/>
              </p:cNvSpPr>
              <p:nvPr/>
            </p:nvSpPr>
            <p:spPr bwMode="auto">
              <a:xfrm>
                <a:off x="2064" y="3077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A"/>
              </a:p>
            </p:txBody>
          </p:sp>
          <p:sp>
            <p:nvSpPr>
              <p:cNvPr id="14382" name="Text Box 46"/>
              <p:cNvSpPr txBox="1">
                <a:spLocks noChangeArrowheads="1"/>
              </p:cNvSpPr>
              <p:nvPr/>
            </p:nvSpPr>
            <p:spPr bwMode="auto">
              <a:xfrm>
                <a:off x="2111" y="2966"/>
                <a:ext cx="34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sz="1600" b="1"/>
                  <a:t>CH</a:t>
                </a:r>
                <a:r>
                  <a:rPr lang="es-ES_tradnl" sz="1600" b="1" baseline="-25000"/>
                  <a:t>2</a:t>
                </a:r>
                <a:endParaRPr lang="es-ES_tradnl" sz="1600" b="1"/>
              </a:p>
            </p:txBody>
          </p:sp>
          <p:sp>
            <p:nvSpPr>
              <p:cNvPr id="14383" name="Line 47"/>
              <p:cNvSpPr>
                <a:spLocks noChangeShapeType="1"/>
              </p:cNvSpPr>
              <p:nvPr/>
            </p:nvSpPr>
            <p:spPr bwMode="auto">
              <a:xfrm>
                <a:off x="2416" y="3077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A"/>
              </a:p>
            </p:txBody>
          </p:sp>
          <p:sp>
            <p:nvSpPr>
              <p:cNvPr id="14384" name="Text Box 48"/>
              <p:cNvSpPr txBox="1">
                <a:spLocks noChangeArrowheads="1"/>
              </p:cNvSpPr>
              <p:nvPr/>
            </p:nvSpPr>
            <p:spPr bwMode="auto">
              <a:xfrm>
                <a:off x="2467" y="296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sz="1600" b="1"/>
                  <a:t>C</a:t>
                </a:r>
              </a:p>
            </p:txBody>
          </p:sp>
          <p:sp>
            <p:nvSpPr>
              <p:cNvPr id="14385" name="Line 49"/>
              <p:cNvSpPr>
                <a:spLocks noChangeShapeType="1"/>
              </p:cNvSpPr>
              <p:nvPr/>
            </p:nvSpPr>
            <p:spPr bwMode="auto">
              <a:xfrm>
                <a:off x="2633" y="3077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A"/>
              </a:p>
            </p:txBody>
          </p:sp>
          <p:sp>
            <p:nvSpPr>
              <p:cNvPr id="14386" name="Text Box 50"/>
              <p:cNvSpPr txBox="1">
                <a:spLocks noChangeArrowheads="1"/>
              </p:cNvSpPr>
              <p:nvPr/>
            </p:nvSpPr>
            <p:spPr bwMode="auto">
              <a:xfrm>
                <a:off x="2688" y="297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sz="1600" b="1"/>
                  <a:t>OH</a:t>
                </a:r>
              </a:p>
            </p:txBody>
          </p:sp>
        </p:grpSp>
        <p:grpSp>
          <p:nvGrpSpPr>
            <p:cNvPr id="14387" name="Group 51"/>
            <p:cNvGrpSpPr>
              <a:grpSpLocks/>
            </p:cNvGrpSpPr>
            <p:nvPr/>
          </p:nvGrpSpPr>
          <p:grpSpPr bwMode="auto">
            <a:xfrm>
              <a:off x="2510" y="2928"/>
              <a:ext cx="47" cy="96"/>
              <a:chOff x="2496" y="2784"/>
              <a:chExt cx="47" cy="96"/>
            </a:xfrm>
          </p:grpSpPr>
          <p:sp>
            <p:nvSpPr>
              <p:cNvPr id="14388" name="Line 52"/>
              <p:cNvSpPr>
                <a:spLocks noChangeShapeType="1"/>
              </p:cNvSpPr>
              <p:nvPr/>
            </p:nvSpPr>
            <p:spPr bwMode="auto">
              <a:xfrm>
                <a:off x="2496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A"/>
              </a:p>
            </p:txBody>
          </p:sp>
          <p:sp>
            <p:nvSpPr>
              <p:cNvPr id="14389" name="Line 53"/>
              <p:cNvSpPr>
                <a:spLocks noChangeShapeType="1"/>
              </p:cNvSpPr>
              <p:nvPr/>
            </p:nvSpPr>
            <p:spPr bwMode="auto">
              <a:xfrm>
                <a:off x="2543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A"/>
              </a:p>
            </p:txBody>
          </p:sp>
        </p:grpSp>
        <p:sp>
          <p:nvSpPr>
            <p:cNvPr id="14390" name="Text Box 54"/>
            <p:cNvSpPr txBox="1">
              <a:spLocks noChangeArrowheads="1"/>
            </p:cNvSpPr>
            <p:nvPr/>
          </p:nvSpPr>
          <p:spPr bwMode="auto">
            <a:xfrm>
              <a:off x="2427" y="2709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sz="1600" b="1"/>
                <a:t>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b="1"/>
              <a:t>PRINCIPALES CARACTERÍSTICAS</a:t>
            </a:r>
            <a:br>
              <a:rPr lang="es-ES_tradnl" sz="3200" b="1"/>
            </a:br>
            <a:r>
              <a:rPr lang="es-ES_tradnl" sz="3200" b="1"/>
              <a:t>DE LOS HERBICIDAS CLOROFENOXI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447800" y="2590800"/>
            <a:ext cx="6267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SON TAMBIÉN CONOCIDOS COMO </a:t>
            </a:r>
          </a:p>
          <a:p>
            <a:pPr eaLnBrk="0" hangingPunct="0"/>
            <a:r>
              <a:rPr lang="es-ES_tradnl" sz="2800" b="1"/>
              <a:t>HERBICIDAS HORMONALES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447800" y="5410200"/>
            <a:ext cx="441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SOLUBLES EN EL AGUA</a:t>
            </a:r>
            <a:endParaRPr lang="es-ES_tradnl" sz="3200" b="1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447800" y="4213225"/>
            <a:ext cx="3643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BAJA VOLATILIDAD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685800" y="2743200"/>
            <a:ext cx="3810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1240B29-F687-4F45-9708-019B960494DF}">
              <a14:hiddenLine xmlns:a14="http://schemas.microsoft.com/office/drawing/2010/main" w="12700">
                <a:noFill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00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s-PA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85800" y="4419600"/>
            <a:ext cx="3810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1240B29-F687-4F45-9708-019B960494DF}">
              <a14:hiddenLine xmlns:a14="http://schemas.microsoft.com/office/drawing/2010/main" w="12700">
                <a:noFill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00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s-PA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685800" y="5638800"/>
            <a:ext cx="3810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1240B29-F687-4F45-9708-019B960494DF}">
              <a14:hiddenLine xmlns:a14="http://schemas.microsoft.com/office/drawing/2010/main" w="12700">
                <a:noFill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00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s-ES_tradnl" sz="3200" b="1"/>
              <a:t>PRINCIPALES CARACTERÍSTICAS</a:t>
            </a:r>
            <a:br>
              <a:rPr lang="es-ES_tradnl" sz="3200" b="1"/>
            </a:br>
            <a:r>
              <a:rPr lang="es-ES_tradnl" sz="3200" b="1"/>
              <a:t>DE LOS HERBICIDAS CLOROFENOXI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38200" y="4419600"/>
            <a:ext cx="8305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sz="2800" b="1"/>
              <a:t>Pueden contener impurezas muy tóxicas como la 2,3,7,8- tetraclorodibenzo paradioxina (Dioxina, TCDD) que es CANCERÍGENA Y </a:t>
            </a:r>
          </a:p>
          <a:p>
            <a:pPr eaLnBrk="0" hangingPunct="0"/>
            <a:r>
              <a:rPr lang="es-ES_tradnl" sz="2800" b="1"/>
              <a:t>TERATÓGENA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04800" y="2057400"/>
            <a:ext cx="2698750" cy="636588"/>
          </a:xfrm>
          <a:prstGeom prst="rect">
            <a:avLst/>
          </a:prstGeom>
          <a:solidFill>
            <a:srgbClr val="FF0000"/>
          </a:solidFill>
          <a:ln w="57150">
            <a:miter lim="800000"/>
            <a:headEnd type="none" w="sm" len="sm"/>
            <a:tailEnd type="none" w="sm" len="sm"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0" hangingPunct="0"/>
            <a:r>
              <a:rPr lang="es-ES_tradnl" sz="3200" b="1"/>
              <a:t>Ácido 2,4 - D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486400" y="2133600"/>
            <a:ext cx="2971800" cy="617538"/>
          </a:xfrm>
          <a:prstGeom prst="rect">
            <a:avLst/>
          </a:prstGeom>
          <a:solidFill>
            <a:srgbClr val="FF0000"/>
          </a:solidFill>
          <a:ln w="38100">
            <a:miter lim="800000"/>
            <a:headEnd type="none" w="sm" len="sm"/>
            <a:tailEnd type="none" w="sm" len="sm"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0" hangingPunct="0"/>
            <a:r>
              <a:rPr lang="es-ES_tradnl" sz="3200" b="1"/>
              <a:t>Ácido 2,4,5 - T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3429000" y="2743200"/>
          <a:ext cx="1752600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Imagen" r:id="rId3" imgW="5357520" imgH="3992040" progId="MS_ClipArt_Gallery.2">
                  <p:embed/>
                </p:oleObj>
              </mc:Choice>
              <mc:Fallback>
                <p:oleObj name="Imagen" r:id="rId3" imgW="5357520" imgH="399204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743200"/>
                        <a:ext cx="1752600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r>
              <a:rPr lang="es-ES_tradnl" sz="3200" b="1"/>
              <a:t>ALGUNOS PRODUCTOS COMERCIALES</a:t>
            </a:r>
            <a:br>
              <a:rPr lang="es-ES_tradnl" sz="3200" b="1"/>
            </a:br>
            <a:r>
              <a:rPr lang="es-ES_tradnl" sz="3200" b="1"/>
              <a:t>A BASE DE HERBICIDAS CLOROFENOXI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17525" y="1992313"/>
            <a:ext cx="3424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NOMBRE QUÍMICO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800600" y="1992313"/>
            <a:ext cx="4017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NOMBRE COMERCIAL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17525" y="2830513"/>
            <a:ext cx="1055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2,4-D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800600" y="2830513"/>
            <a:ext cx="2674938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AMOXONE</a:t>
            </a:r>
          </a:p>
          <a:p>
            <a:pPr eaLnBrk="0" hangingPunct="0"/>
            <a:r>
              <a:rPr lang="es-ES_tradnl" sz="2800" b="1"/>
              <a:t>CRISALAMINA</a:t>
            </a:r>
          </a:p>
          <a:p>
            <a:pPr eaLnBrk="0" hangingPunct="0"/>
            <a:r>
              <a:rPr lang="es-ES_tradnl" sz="2800" b="1"/>
              <a:t>DMA-6</a:t>
            </a:r>
          </a:p>
          <a:p>
            <a:pPr eaLnBrk="0" hangingPunct="0"/>
            <a:r>
              <a:rPr lang="es-ES_tradnl" sz="2800" b="1"/>
              <a:t>HEDONAL</a:t>
            </a:r>
          </a:p>
          <a:p>
            <a:pPr eaLnBrk="0" hangingPunct="0"/>
            <a:r>
              <a:rPr lang="es-ES_tradnl" sz="2800" b="1"/>
              <a:t>DACAMINE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17525" y="5638800"/>
            <a:ext cx="1312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2,4,5-T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800600" y="5638800"/>
            <a:ext cx="20208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FORRÓN</a:t>
            </a:r>
          </a:p>
          <a:p>
            <a:pPr eaLnBrk="0" hangingPunct="0"/>
            <a:r>
              <a:rPr lang="es-ES_tradnl" sz="2800" b="1"/>
              <a:t>INVERTÓN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0" y="2667000"/>
            <a:ext cx="8915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s-PA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0" y="6858000"/>
            <a:ext cx="8915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s-PA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0" y="5334000"/>
            <a:ext cx="8915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605588" cy="1143000"/>
          </a:xfrm>
        </p:spPr>
        <p:txBody>
          <a:bodyPr/>
          <a:lstStyle/>
          <a:p>
            <a:r>
              <a:rPr lang="es-ES_tradnl" sz="3200" b="1"/>
              <a:t>TOXICOCINÉTICA DE LOS</a:t>
            </a:r>
            <a:br>
              <a:rPr lang="es-ES_tradnl" sz="3200" b="1"/>
            </a:br>
            <a:r>
              <a:rPr lang="es-ES_tradnl" sz="3200" b="1"/>
              <a:t>HERBICIDAS CLOROFENOXI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38200" y="5943600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DIGESTIVA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971800"/>
            <a:ext cx="3048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72200" y="5911850"/>
            <a:ext cx="19431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DÉRMICA </a:t>
            </a:r>
          </a:p>
          <a:p>
            <a:pPr eaLnBrk="0" hangingPunct="0"/>
            <a:r>
              <a:rPr lang="es-ES_tradnl" sz="2800" b="1"/>
              <a:t>(ESCASA)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6" r="17073"/>
          <a:stretch>
            <a:fillRect/>
          </a:stretch>
        </p:blipFill>
        <p:spPr bwMode="auto">
          <a:xfrm>
            <a:off x="685800" y="2971800"/>
            <a:ext cx="2592388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286000" y="2057400"/>
            <a:ext cx="4171950" cy="717550"/>
          </a:xfrm>
          <a:prstGeom prst="rect">
            <a:avLst/>
          </a:prstGeom>
          <a:solidFill>
            <a:srgbClr val="FF0000"/>
          </a:solidFill>
          <a:ln w="76200">
            <a:miter lim="800000"/>
            <a:headEnd type="none" w="sm" len="sm"/>
            <a:tailEnd type="none" w="sm" len="sm"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0" hangingPunct="0"/>
            <a:r>
              <a:rPr lang="es-ES_tradnl" sz="3600" b="1"/>
              <a:t>Vías de absorción</a:t>
            </a:r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762000" y="2133600"/>
            <a:ext cx="733425" cy="1214438"/>
          </a:xfrm>
          <a:prstGeom prst="curvedRightArrow">
            <a:avLst>
              <a:gd name="adj1" fmla="val 33117"/>
              <a:gd name="adj2" fmla="val 66234"/>
              <a:gd name="adj3" fmla="val 33333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8441" name="AutoShape 9"/>
          <p:cNvSpPr>
            <a:spLocks noChangeArrowheads="1"/>
          </p:cNvSpPr>
          <p:nvPr/>
        </p:nvSpPr>
        <p:spPr bwMode="auto">
          <a:xfrm>
            <a:off x="7086600" y="2133600"/>
            <a:ext cx="733425" cy="1214438"/>
          </a:xfrm>
          <a:prstGeom prst="curvedLeftArrow">
            <a:avLst>
              <a:gd name="adj1" fmla="val 33117"/>
              <a:gd name="adj2" fmla="val 66234"/>
              <a:gd name="adj3" fmla="val 33333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38213" y="274638"/>
            <a:ext cx="6994525" cy="1143000"/>
          </a:xfrm>
        </p:spPr>
        <p:txBody>
          <a:bodyPr/>
          <a:lstStyle/>
          <a:p>
            <a:r>
              <a:rPr lang="es-ES_tradnl" sz="3200" b="1"/>
              <a:t>TOXICOCINÉTICA DE LOS</a:t>
            </a:r>
            <a:br>
              <a:rPr lang="es-ES_tradnl" sz="3200" b="1"/>
            </a:br>
            <a:r>
              <a:rPr lang="es-ES_tradnl" sz="3200" b="1"/>
              <a:t>HERBICIDAS CLOROFENOXI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447800" y="3124200"/>
            <a:ext cx="6221413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sz="2800" b="1"/>
          </a:p>
          <a:p>
            <a:pPr eaLnBrk="0" hangingPunct="0"/>
            <a:r>
              <a:rPr lang="es-ES_tradnl" sz="2800" b="1"/>
              <a:t>LIMITADA</a:t>
            </a:r>
          </a:p>
          <a:p>
            <a:pPr eaLnBrk="0" hangingPunct="0"/>
            <a:r>
              <a:rPr lang="es-ES_tradnl" sz="2800" b="1"/>
              <a:t>	</a:t>
            </a:r>
          </a:p>
          <a:p>
            <a:pPr eaLnBrk="0" hangingPunct="0"/>
            <a:endParaRPr lang="es-ES_tradnl" sz="2800" b="1"/>
          </a:p>
          <a:p>
            <a:pPr eaLnBrk="0" hangingPunct="0"/>
            <a:r>
              <a:rPr lang="es-ES_tradnl" sz="2800" b="1"/>
              <a:t>VIDA MEDIA	2,4-D:	18 horas</a:t>
            </a:r>
          </a:p>
          <a:p>
            <a:pPr eaLnBrk="0" hangingPunct="0"/>
            <a:r>
              <a:rPr lang="es-ES_tradnl" sz="2800" b="1"/>
              <a:t>			2,4,5-T:	24 horas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905000" y="2286000"/>
            <a:ext cx="4311650" cy="595313"/>
          </a:xfrm>
          <a:prstGeom prst="rect">
            <a:avLst/>
          </a:prstGeom>
          <a:solidFill>
            <a:srgbClr val="FF0000"/>
          </a:solidFill>
          <a:ln w="76200">
            <a:miter lim="800000"/>
            <a:headEnd type="none" w="sm" len="sm"/>
            <a:tailEnd type="none" w="sm" len="sm"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0" hangingPunct="0"/>
            <a:r>
              <a:rPr lang="es-ES_tradnl" sz="2800" b="1"/>
              <a:t>BIOTRANSFORMACIÓN</a:t>
            </a:r>
            <a:endParaRPr lang="es-ES_tradnl" sz="3200" b="1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228600" y="3429000"/>
          <a:ext cx="10668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Imagen" r:id="rId3" imgW="1040040" imgH="642240" progId="MS_ClipArt_Gallery.2">
                  <p:embed/>
                </p:oleObj>
              </mc:Choice>
              <mc:Fallback>
                <p:oleObj name="Imagen" r:id="rId3" imgW="1040040" imgH="64224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10668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228600" y="4724400"/>
          <a:ext cx="10668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Imagen" r:id="rId5" imgW="1040040" imgH="642240" progId="MS_ClipArt_Gallery.2">
                  <p:embed/>
                </p:oleObj>
              </mc:Choice>
              <mc:Fallback>
                <p:oleObj name="Imagen" r:id="rId5" imgW="1040040" imgH="64224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724400"/>
                        <a:ext cx="10668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38213" y="274638"/>
            <a:ext cx="6994525" cy="1143000"/>
          </a:xfrm>
        </p:spPr>
        <p:txBody>
          <a:bodyPr/>
          <a:lstStyle/>
          <a:p>
            <a:r>
              <a:rPr lang="es-ES_tradnl" sz="3200">
                <a:solidFill>
                  <a:srgbClr val="3333CC"/>
                </a:solidFill>
                <a:latin typeface="Arial Black" pitchFamily="34" charset="0"/>
              </a:rPr>
              <a:t>TOXICOCINÉTICA DE LOS</a:t>
            </a:r>
            <a:br>
              <a:rPr lang="es-ES_tradnl" sz="3200">
                <a:solidFill>
                  <a:srgbClr val="3333CC"/>
                </a:solidFill>
                <a:latin typeface="Arial Black" pitchFamily="34" charset="0"/>
              </a:rPr>
            </a:br>
            <a:r>
              <a:rPr lang="es-ES_tradnl" sz="3200">
                <a:solidFill>
                  <a:srgbClr val="3333CC"/>
                </a:solidFill>
                <a:latin typeface="Arial Black" pitchFamily="34" charset="0"/>
              </a:rPr>
              <a:t>HERBICIDAS CLOROFENOXI (Cont.)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438400" y="4432300"/>
            <a:ext cx="37607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>
                <a:solidFill>
                  <a:srgbClr val="000066"/>
                </a:solidFill>
                <a:latin typeface="Arial Black" pitchFamily="34" charset="0"/>
              </a:rPr>
              <a:t>	RENAL </a:t>
            </a:r>
          </a:p>
          <a:p>
            <a:pPr eaLnBrk="0" hangingPunct="0"/>
            <a:r>
              <a:rPr lang="es-ES_tradnl" sz="2800">
                <a:solidFill>
                  <a:srgbClr val="000066"/>
                </a:solidFill>
                <a:latin typeface="Arial Black" pitchFamily="34" charset="0"/>
              </a:rPr>
              <a:t>(PRÁCTICAMENTE</a:t>
            </a:r>
          </a:p>
          <a:p>
            <a:pPr eaLnBrk="0" hangingPunct="0"/>
            <a:r>
              <a:rPr lang="es-ES_tradnl" sz="2800">
                <a:solidFill>
                  <a:srgbClr val="000066"/>
                </a:solidFill>
                <a:latin typeface="Arial Black" pitchFamily="34" charset="0"/>
              </a:rPr>
              <a:t>INTACTOS)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819400" y="2514600"/>
            <a:ext cx="2927350" cy="636588"/>
          </a:xfrm>
          <a:prstGeom prst="rect">
            <a:avLst/>
          </a:prstGeom>
          <a:solidFill>
            <a:srgbClr val="FF0000"/>
          </a:solidFill>
          <a:ln w="57150">
            <a:miter lim="800000"/>
            <a:headEnd type="none" w="sm" len="sm"/>
            <a:tailEnd type="none" w="sm" len="sm"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0" hangingPunct="0"/>
            <a:r>
              <a:rPr lang="es-ES_tradnl" sz="3200" b="1"/>
              <a:t>ELIMINACIÓN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2057400" y="3276600"/>
            <a:ext cx="733425" cy="1214438"/>
          </a:xfrm>
          <a:prstGeom prst="curvedRightArrow">
            <a:avLst>
              <a:gd name="adj1" fmla="val 33117"/>
              <a:gd name="adj2" fmla="val 66234"/>
              <a:gd name="adj3" fmla="val 33333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b="1"/>
              <a:t>MECANISMO DE ACCIÓN DE LOS </a:t>
            </a:r>
            <a:br>
              <a:rPr lang="es-ES_tradnl" sz="3200" b="1"/>
            </a:br>
            <a:r>
              <a:rPr lang="es-ES_tradnl" sz="3200" b="1"/>
              <a:t>HERBICIDAS CLOROFENOXI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27125" y="2427288"/>
            <a:ext cx="658336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INTERFIEREN CON LA RESPIRACIÓN</a:t>
            </a:r>
          </a:p>
          <a:p>
            <a:pPr eaLnBrk="0" hangingPunct="0"/>
            <a:r>
              <a:rPr lang="es-ES_tradnl" sz="2800" b="1"/>
              <a:t>CELULAR (DESACOPLAN LA</a:t>
            </a:r>
          </a:p>
          <a:p>
            <a:pPr eaLnBrk="0" hangingPunct="0"/>
            <a:r>
              <a:rPr lang="es-ES_tradnl" sz="2800" b="1"/>
              <a:t>FOSFORILACIÓN OXIDATIVA)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127125" y="4484688"/>
            <a:ext cx="72929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SON TÓXICOS DIRECTOS DEL MÚSCULO</a:t>
            </a:r>
          </a:p>
          <a:p>
            <a:pPr eaLnBrk="0" hangingPunct="0"/>
            <a:r>
              <a:rPr lang="es-ES_tradnl" sz="2800" b="1"/>
              <a:t>ESTRIADO Y DE LOS NERVIOS</a:t>
            </a:r>
          </a:p>
          <a:p>
            <a:pPr eaLnBrk="0" hangingPunct="0"/>
            <a:r>
              <a:rPr lang="es-ES_tradnl" sz="2800" b="1"/>
              <a:t>PERIFÉRICOS</a:t>
            </a: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457200" y="2438400"/>
            <a:ext cx="381000" cy="381000"/>
          </a:xfrm>
          <a:prstGeom prst="ellipse">
            <a:avLst/>
          </a:prstGeom>
          <a:solidFill>
            <a:schemeClr val="accent1"/>
          </a:solidFill>
          <a:ln w="12700">
            <a:round/>
            <a:headEnd type="none" w="sm" len="sm"/>
            <a:tailEnd type="none" w="sm" len="sm"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s-PA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457200" y="4572000"/>
            <a:ext cx="381000" cy="381000"/>
          </a:xfrm>
          <a:prstGeom prst="ellipse">
            <a:avLst/>
          </a:prstGeom>
          <a:solidFill>
            <a:schemeClr val="accent1"/>
          </a:solidFill>
          <a:ln w="12700">
            <a:round/>
            <a:headEnd type="none" w="sm" len="sm"/>
            <a:tailEnd type="none" w="sm" len="sm"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81000"/>
            <a:ext cx="4419600" cy="685800"/>
          </a:xfrm>
        </p:spPr>
        <p:txBody>
          <a:bodyPr/>
          <a:lstStyle/>
          <a:p>
            <a:r>
              <a:rPr lang="es-ES_tradnl" sz="3200">
                <a:solidFill>
                  <a:srgbClr val="CC3300"/>
                </a:solidFill>
                <a:latin typeface="Arial Black" pitchFamily="34" charset="0"/>
              </a:rPr>
              <a:t>OBJETIVOS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362200" y="1295400"/>
            <a:ext cx="6248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PRESENTAR LOS PRINCIPALES GRUPOS DE HERBICIDAS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336800" y="4419600"/>
            <a:ext cx="65817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IDENTIFICAR VÍAS DE ABSORCIÓN Y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ELIMINACIÓN DE LOS COMPUESTOS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MÁS IMPORTANTES EN ESTOS 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GRUPOS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362200" y="2514600"/>
            <a:ext cx="6781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DESTACAR LAS CARACTERÍSTICAS 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MÁS IMPORTANTES DE LOS 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HERBICIDAS CLOROFENOXI Y BIPIRIDILOS</a:t>
            </a:r>
            <a:endParaRPr lang="es-ES_tradnl" sz="3200" b="1">
              <a:solidFill>
                <a:srgbClr val="000066"/>
              </a:solidFill>
            </a:endParaRP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1236663" y="1295400"/>
          <a:ext cx="10493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Imagen" r:id="rId3" imgW="1049400" imgH="962280" progId="MS_ClipArt_Gallery.2">
                  <p:embed/>
                </p:oleObj>
              </mc:Choice>
              <mc:Fallback>
                <p:oleObj name="Imagen" r:id="rId3" imgW="1049400" imgH="96228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1295400"/>
                        <a:ext cx="104933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236663" y="2695575"/>
          <a:ext cx="10493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Imagen" r:id="rId5" imgW="1049400" imgH="962280" progId="MS_ClipArt_Gallery.2">
                  <p:embed/>
                </p:oleObj>
              </mc:Choice>
              <mc:Fallback>
                <p:oleObj name="Imagen" r:id="rId5" imgW="1049400" imgH="96228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2695575"/>
                        <a:ext cx="104933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1312863" y="4495800"/>
          <a:ext cx="10493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Imagen" r:id="rId6" imgW="1049400" imgH="962280" progId="MS_ClipArt_Gallery.2">
                  <p:embed/>
                </p:oleObj>
              </mc:Choice>
              <mc:Fallback>
                <p:oleObj name="Imagen" r:id="rId6" imgW="1049400" imgH="96228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4495800"/>
                        <a:ext cx="104933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b="1"/>
              <a:t>CUADRO CLÍNICO DE LAS</a:t>
            </a:r>
            <a:br>
              <a:rPr lang="es-ES_tradnl" sz="3200" b="1"/>
            </a:br>
            <a:r>
              <a:rPr lang="es-ES_tradnl" sz="3200" b="1"/>
              <a:t>INTOXICACIONES AGUDAS POR</a:t>
            </a:r>
            <a:br>
              <a:rPr lang="es-ES_tradnl" sz="3200" b="1"/>
            </a:br>
            <a:r>
              <a:rPr lang="es-ES_tradnl" sz="3200" b="1"/>
              <a:t>HERBICIDAS CLOROFENOXI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429000" y="2133600"/>
            <a:ext cx="35401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PIEL Y MUCOSAS:  </a:t>
            </a:r>
          </a:p>
          <a:p>
            <a:pPr eaLnBrk="0" hangingPunct="0"/>
            <a:endParaRPr lang="es-ES_tradnl" sz="2800" b="1"/>
          </a:p>
          <a:p>
            <a:pPr eaLnBrk="0" hangingPunct="0"/>
            <a:r>
              <a:rPr lang="es-ES_tradnl" sz="2800" b="1"/>
              <a:t>	IRRITACIÓN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505200" y="4114800"/>
            <a:ext cx="5345113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INHALACIÓN:</a:t>
            </a:r>
          </a:p>
          <a:p>
            <a:pPr eaLnBrk="0" hangingPunct="0"/>
            <a:endParaRPr lang="es-ES_tradnl" sz="2800" b="1"/>
          </a:p>
          <a:p>
            <a:pPr eaLnBrk="0" hangingPunct="0"/>
            <a:r>
              <a:rPr lang="es-ES_tradnl" sz="2800" b="1"/>
              <a:t>	SENSACIÓN QUEMANTE</a:t>
            </a:r>
          </a:p>
          <a:p>
            <a:pPr eaLnBrk="0" hangingPunct="0"/>
            <a:r>
              <a:rPr lang="es-ES_tradnl" sz="2800" b="1"/>
              <a:t>	EN LA NASOFARINGE</a:t>
            </a:r>
          </a:p>
          <a:p>
            <a:pPr eaLnBrk="0" hangingPunct="0"/>
            <a:r>
              <a:rPr lang="es-ES_tradnl" sz="2800" b="1"/>
              <a:t>	TOS</a:t>
            </a:r>
          </a:p>
          <a:p>
            <a:pPr eaLnBrk="0" hangingPunct="0"/>
            <a:r>
              <a:rPr lang="es-ES_tradnl" sz="2800" b="1"/>
              <a:t>	VÉRTIGOS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2438400" cy="216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2438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3505200" y="3048000"/>
          <a:ext cx="5334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Imagen" r:id="rId5" imgW="1040040" imgH="642240" progId="MS_ClipArt_Gallery.2">
                  <p:embed/>
                </p:oleObj>
              </mc:Choice>
              <mc:Fallback>
                <p:oleObj name="Imagen" r:id="rId5" imgW="1040040" imgH="64224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048000"/>
                        <a:ext cx="5334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3505200" y="5029200"/>
          <a:ext cx="5334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Imagen" r:id="rId7" imgW="1040040" imgH="642240" progId="MS_ClipArt_Gallery.2">
                  <p:embed/>
                </p:oleObj>
              </mc:Choice>
              <mc:Fallback>
                <p:oleObj name="Imagen" r:id="rId7" imgW="1040040" imgH="64224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029200"/>
                        <a:ext cx="5334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3505200" y="5867400"/>
          <a:ext cx="5334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Imagen" r:id="rId8" imgW="1040040" imgH="642240" progId="MS_ClipArt_Gallery.2">
                  <p:embed/>
                </p:oleObj>
              </mc:Choice>
              <mc:Fallback>
                <p:oleObj name="Imagen" r:id="rId8" imgW="1040040" imgH="642240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867400"/>
                        <a:ext cx="5334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3505200" y="6248400"/>
          <a:ext cx="5334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Imagen" r:id="rId9" imgW="1040040" imgH="642240" progId="MS_ClipArt_Gallery.2">
                  <p:embed/>
                </p:oleObj>
              </mc:Choice>
              <mc:Fallback>
                <p:oleObj name="Imagen" r:id="rId9" imgW="1040040" imgH="642240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6248400"/>
                        <a:ext cx="5334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74638"/>
            <a:ext cx="7407275" cy="1143000"/>
          </a:xfrm>
        </p:spPr>
        <p:txBody>
          <a:bodyPr/>
          <a:lstStyle/>
          <a:p>
            <a:r>
              <a:rPr lang="es-ES_tradnl" sz="3200" b="1"/>
              <a:t>CUADRO CLÍNICO DE LAS</a:t>
            </a:r>
            <a:br>
              <a:rPr lang="es-ES_tradnl" sz="3200" b="1"/>
            </a:br>
            <a:r>
              <a:rPr lang="es-ES_tradnl" sz="3200" b="1"/>
              <a:t>INTOXICACIONES AGUDAS POR</a:t>
            </a:r>
            <a:br>
              <a:rPr lang="es-ES_tradnl" sz="3200" b="1"/>
            </a:br>
            <a:r>
              <a:rPr lang="es-ES_tradnl" sz="3200" b="1"/>
              <a:t>HERBICIDAS CLOROFENOXI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225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INGESTIÓN: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85800" y="2514600"/>
            <a:ext cx="6681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IRRITACIÓN DEL TRACTO DIGESTIVO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181600" y="3124200"/>
            <a:ext cx="1822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VÓMITOS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181600" y="3867150"/>
            <a:ext cx="204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DIARREAS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181600" y="4610100"/>
            <a:ext cx="2335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ESOFAGITIS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181600" y="5353050"/>
            <a:ext cx="3741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DOLOR ABDOMINAL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5181600" y="6096000"/>
            <a:ext cx="2019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VÉRTIGOS</a:t>
            </a:r>
          </a:p>
        </p:txBody>
      </p:sp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52800"/>
            <a:ext cx="2895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74638"/>
            <a:ext cx="7407275" cy="1143000"/>
          </a:xfrm>
        </p:spPr>
        <p:txBody>
          <a:bodyPr/>
          <a:lstStyle/>
          <a:p>
            <a:r>
              <a:rPr lang="es-ES_tradnl" sz="3200" b="1"/>
              <a:t>CUADRO CLÍNICO DE LAS</a:t>
            </a:r>
            <a:br>
              <a:rPr lang="es-ES_tradnl" sz="3200" b="1"/>
            </a:br>
            <a:r>
              <a:rPr lang="es-ES_tradnl" sz="3200" b="1"/>
              <a:t>INTOXICACIONES AGUDAS POR</a:t>
            </a:r>
            <a:br>
              <a:rPr lang="es-ES_tradnl" sz="3200" b="1"/>
            </a:br>
            <a:r>
              <a:rPr lang="es-ES_tradnl" sz="3200" b="1"/>
              <a:t>HERBICIDAS CLOROFENOXI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85800" y="3657600"/>
            <a:ext cx="4805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ESPASMOS MUSCULARES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62000" y="5257800"/>
            <a:ext cx="1271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COMA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85800" y="2362200"/>
            <a:ext cx="43545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DEBILIDAD MUSCULAR </a:t>
            </a:r>
          </a:p>
          <a:p>
            <a:pPr eaLnBrk="0" hangingPunct="0"/>
            <a:r>
              <a:rPr lang="es-ES_tradnl" sz="2800" b="1"/>
              <a:t>PERSISTENTE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971800"/>
            <a:ext cx="2819400" cy="250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5334000" y="1981200"/>
            <a:ext cx="1214438" cy="733425"/>
          </a:xfrm>
          <a:prstGeom prst="curvedDownArrow">
            <a:avLst>
              <a:gd name="adj1" fmla="val 33117"/>
              <a:gd name="adj2" fmla="val 66234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6996113" cy="1143000"/>
          </a:xfrm>
        </p:spPr>
        <p:txBody>
          <a:bodyPr/>
          <a:lstStyle/>
          <a:p>
            <a:r>
              <a:rPr lang="es-ES_tradnl" sz="3200" b="1"/>
              <a:t>CUADRO CLÍNICO DE LAS</a:t>
            </a:r>
            <a:br>
              <a:rPr lang="es-ES_tradnl" sz="3200" b="1"/>
            </a:br>
            <a:r>
              <a:rPr lang="es-ES_tradnl" sz="3200" b="1"/>
              <a:t>INTOXICACIONES AGUDAS POR</a:t>
            </a:r>
            <a:br>
              <a:rPr lang="es-ES_tradnl" sz="3200" b="1"/>
            </a:br>
            <a:r>
              <a:rPr lang="es-ES_tradnl" sz="3200" b="1"/>
              <a:t>HERBICIDAS CLOROFENOXI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362200" y="2254250"/>
            <a:ext cx="474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HIPERTENSIÓN ARTERIAL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362200" y="3060700"/>
            <a:ext cx="437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ACIDOSIS METABÓLICA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362200" y="3868738"/>
            <a:ext cx="52212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ELEVACIÓN DE LA CREATIN-</a:t>
            </a:r>
          </a:p>
          <a:p>
            <a:pPr eaLnBrk="0" hangingPunct="0"/>
            <a:r>
              <a:rPr lang="es-ES_tradnl" sz="2800" b="1"/>
              <a:t>FOSFOQUINASA SÉRICA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362200" y="5103813"/>
            <a:ext cx="3108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MIOGLOBINURIA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362200" y="5911850"/>
            <a:ext cx="4826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INSUFICIENCIA HEPÁTICA </a:t>
            </a:r>
          </a:p>
          <a:p>
            <a:pPr eaLnBrk="0" hangingPunct="0"/>
            <a:r>
              <a:rPr lang="es-ES_tradnl" sz="2800" b="1"/>
              <a:t>Y RENAL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1524000" y="22860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s-PA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524000" y="31242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s-PA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1524000" y="40386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s-PA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1524000" y="51816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s-PA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1524000" y="61722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7940675" cy="1143000"/>
          </a:xfrm>
        </p:spPr>
        <p:txBody>
          <a:bodyPr/>
          <a:lstStyle/>
          <a:p>
            <a:r>
              <a:rPr lang="es-ES_tradnl" sz="3200" b="1"/>
              <a:t>DIAGNÓSTICO DE LA INTOXICACIÓN</a:t>
            </a:r>
            <a:br>
              <a:rPr lang="es-ES_tradnl" sz="3200" b="1"/>
            </a:br>
            <a:r>
              <a:rPr lang="es-ES_tradnl" sz="3200" b="1"/>
              <a:t>AGUDA POR HERBICIDAS CLOROFENOXI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04800" y="2057400"/>
            <a:ext cx="37782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ANTECEDENTES DE </a:t>
            </a:r>
          </a:p>
          <a:p>
            <a:pPr eaLnBrk="0" hangingPunct="0"/>
            <a:r>
              <a:rPr lang="es-ES_tradnl" sz="2800" b="1"/>
              <a:t>EXPOSICIÓN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105400" y="2438400"/>
            <a:ext cx="3306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CUADRO CLÍNICO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457200" y="3048000"/>
          <a:ext cx="34036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Imagen" r:id="rId3" imgW="2534760" imgH="2554560" progId="MS_ClipArt_Gallery.2">
                  <p:embed/>
                </p:oleObj>
              </mc:Choice>
              <mc:Fallback>
                <p:oleObj name="Imagen" r:id="rId3" imgW="2534760" imgH="25545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0"/>
                        <a:ext cx="34036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5257800" y="3352800"/>
          <a:ext cx="3362325" cy="312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Imagen" r:id="rId5" imgW="781200" imgH="725760" progId="MS_ClipArt_Gallery.2">
                  <p:embed/>
                </p:oleObj>
              </mc:Choice>
              <mc:Fallback>
                <p:oleObj name="Imagen" r:id="rId5" imgW="781200" imgH="72576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352800"/>
                        <a:ext cx="3362325" cy="312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990600" y="5410200"/>
            <a:ext cx="4076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CROMATOGRAFÍA DE </a:t>
            </a:r>
          </a:p>
          <a:p>
            <a:pPr eaLnBrk="0" hangingPunct="0"/>
            <a:r>
              <a:rPr lang="es-ES_tradnl" sz="2800" b="1"/>
              <a:t>GAS-LÍQUIDO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114800" y="2819400"/>
            <a:ext cx="46688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LA PRESENCIA EN ORINA Y </a:t>
            </a:r>
          </a:p>
          <a:p>
            <a:pPr eaLnBrk="0" hangingPunct="0"/>
            <a:r>
              <a:rPr lang="es-ES_tradnl" sz="2400" b="1"/>
              <a:t>SANGRE DE</a:t>
            </a:r>
          </a:p>
          <a:p>
            <a:pPr eaLnBrk="0" hangingPunct="0"/>
            <a:r>
              <a:rPr lang="es-ES_tradnl" sz="2400" b="1"/>
              <a:t>COMPUESTOS CLOROFENOXI</a:t>
            </a:r>
            <a:endParaRPr lang="es-ES_tradnl" sz="2800" b="1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33400" y="304800"/>
            <a:ext cx="7940675" cy="1143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_tradnl" sz="3200" b="1">
                <a:solidFill>
                  <a:schemeClr val="tx2"/>
                </a:solidFill>
              </a:rPr>
              <a:t>DIAGNÓSTICO DE LA INTOXICACIÓN</a:t>
            </a:r>
            <a:br>
              <a:rPr lang="es-ES_tradnl" sz="3200" b="1">
                <a:solidFill>
                  <a:schemeClr val="tx2"/>
                </a:solidFill>
              </a:rPr>
            </a:br>
            <a:r>
              <a:rPr lang="es-ES_tradnl" sz="3200" b="1">
                <a:solidFill>
                  <a:schemeClr val="tx2"/>
                </a:solidFill>
              </a:rPr>
              <a:t>AGUDA POR HERBICIDAS CLOROFENOXI</a:t>
            </a:r>
          </a:p>
        </p:txBody>
      </p:sp>
      <p:pic>
        <p:nvPicPr>
          <p:cNvPr id="27653" name="Picture 5" descr="F126"/>
          <p:cNvPicPr>
            <a:picLocks noChangeAspect="1" noChangeArrowheads="1"/>
          </p:cNvPicPr>
          <p:nvPr/>
        </p:nvPicPr>
        <p:blipFill>
          <a:blip r:embed="rId2" cstate="print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3352800" cy="224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04800" y="2133600"/>
            <a:ext cx="523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OTRAS PRUEBAS DE APOYO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14600" y="2819400"/>
            <a:ext cx="3898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DETERMINACIÓN DE: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200400" y="4648200"/>
            <a:ext cx="393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ENZIMAS HEPÁTICAS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200400" y="5562600"/>
            <a:ext cx="47482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NIVELES SÉRICOS DE</a:t>
            </a:r>
          </a:p>
          <a:p>
            <a:pPr eaLnBrk="0" hangingPunct="0"/>
            <a:r>
              <a:rPr lang="es-ES_tradnl" sz="2800" b="1"/>
              <a:t>CREATIN-FOSFOQUINASA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533400" y="76200"/>
            <a:ext cx="7940675" cy="1143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_tradnl" sz="3200" b="1">
                <a:solidFill>
                  <a:schemeClr val="tx2"/>
                </a:solidFill>
              </a:rPr>
              <a:t>DIAGNÓSTICO DE LA INTOXICACIÓN</a:t>
            </a:r>
            <a:br>
              <a:rPr lang="es-ES_tradnl" sz="3200" b="1">
                <a:solidFill>
                  <a:schemeClr val="tx2"/>
                </a:solidFill>
              </a:rPr>
            </a:br>
            <a:r>
              <a:rPr lang="es-ES_tradnl" sz="3200" b="1">
                <a:solidFill>
                  <a:schemeClr val="tx2"/>
                </a:solidFill>
              </a:rPr>
              <a:t>AGUDA POR HERBICIDAS CLOROFENOXI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200400" y="3733800"/>
            <a:ext cx="379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GASES ARTERIALES</a:t>
            </a:r>
          </a:p>
        </p:txBody>
      </p:sp>
      <p:pic>
        <p:nvPicPr>
          <p:cNvPr id="28680" name="Picture 8" descr="F124"/>
          <p:cNvPicPr>
            <a:picLocks noChangeAspect="1" noChangeArrowheads="1"/>
          </p:cNvPicPr>
          <p:nvPr/>
        </p:nvPicPr>
        <p:blipFill>
          <a:blip r:embed="rId2" cstate="print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0"/>
            <a:ext cx="2667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267200" y="3505200"/>
            <a:ext cx="3937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ANÁLISIS DE ORINA </a:t>
            </a:r>
          </a:p>
          <a:p>
            <a:pPr eaLnBrk="0" hangingPunct="0"/>
            <a:r>
              <a:rPr lang="es-ES_tradnl" sz="2800" b="1"/>
              <a:t>(EN BÚSQUEDA DE</a:t>
            </a:r>
          </a:p>
          <a:p>
            <a:pPr eaLnBrk="0" hangingPunct="0"/>
            <a:r>
              <a:rPr lang="es-ES_tradnl" sz="2800" b="1"/>
              <a:t>HEMOGLOBINURIA Y </a:t>
            </a:r>
          </a:p>
          <a:p>
            <a:pPr eaLnBrk="0" hangingPunct="0"/>
            <a:r>
              <a:rPr lang="es-ES_tradnl" sz="2800" b="1"/>
              <a:t>MIOGLOBINURIA)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33400" y="304800"/>
            <a:ext cx="7940675" cy="1143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_tradnl" sz="3200" b="1">
                <a:solidFill>
                  <a:schemeClr val="tx2"/>
                </a:solidFill>
              </a:rPr>
              <a:t>DIAGNÓSTICO DE LA INTOXICACIÓN</a:t>
            </a:r>
            <a:br>
              <a:rPr lang="es-ES_tradnl" sz="3200" b="1">
                <a:solidFill>
                  <a:schemeClr val="tx2"/>
                </a:solidFill>
              </a:rPr>
            </a:br>
            <a:r>
              <a:rPr lang="es-ES_tradnl" sz="3200" b="1">
                <a:solidFill>
                  <a:schemeClr val="tx2"/>
                </a:solidFill>
              </a:rPr>
              <a:t>AGUDA POR HERBICIDAS CLOROFENOXI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457200" y="3124200"/>
          <a:ext cx="2690813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Imagen" r:id="rId3" imgW="716760" imgH="892440" progId="MS_ClipArt_Gallery.2">
                  <p:embed/>
                </p:oleObj>
              </mc:Choice>
              <mc:Fallback>
                <p:oleObj name="Imagen" r:id="rId3" imgW="716760" imgH="89244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24200"/>
                        <a:ext cx="2690813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04800" y="2133600"/>
            <a:ext cx="523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OTRAS PRUEBAS DE APOYO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01000" cy="1143000"/>
          </a:xfrm>
        </p:spPr>
        <p:txBody>
          <a:bodyPr/>
          <a:lstStyle/>
          <a:p>
            <a:r>
              <a:rPr lang="es-ES_tradnl" sz="3200" b="1"/>
              <a:t>TRATAMIENTO DE LAS INTOXICACIONES AGUDAS POR</a:t>
            </a:r>
            <a:br>
              <a:rPr lang="es-ES_tradnl" sz="3200" b="1"/>
            </a:br>
            <a:r>
              <a:rPr lang="es-ES_tradnl" sz="3200" b="1"/>
              <a:t>HERBICIDAS CLOROFENOXI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676400" y="2819400"/>
            <a:ext cx="70945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APLIQUE MEDIDAS PARA EL SOPORTE </a:t>
            </a:r>
          </a:p>
          <a:p>
            <a:pPr eaLnBrk="0" hangingPunct="0"/>
            <a:r>
              <a:rPr lang="es-ES_tradnl" sz="2800" b="1"/>
              <a:t>DE LAS FUNCIONES VITALES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7214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APLIQUE MEDIDAS DE </a:t>
            </a:r>
          </a:p>
          <a:p>
            <a:pPr eaLnBrk="0" hangingPunct="0"/>
            <a:r>
              <a:rPr lang="es-ES_tradnl" sz="2800" b="1"/>
              <a:t>DESCONTAMINACIÓN SEGÚN VÍA DE </a:t>
            </a:r>
          </a:p>
          <a:p>
            <a:pPr eaLnBrk="0" hangingPunct="0"/>
            <a:r>
              <a:rPr lang="es-ES_tradnl" sz="2800" b="1"/>
              <a:t>ENTRADA</a:t>
            </a: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609600" y="2819400"/>
          <a:ext cx="685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Imagen" r:id="rId3" imgW="882360" imgH="704520" progId="MS_ClipArt_Gallery.2">
                  <p:embed/>
                </p:oleObj>
              </mc:Choice>
              <mc:Fallback>
                <p:oleObj name="Imagen" r:id="rId3" imgW="882360" imgH="70452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9400"/>
                        <a:ext cx="6858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609600" y="4419600"/>
          <a:ext cx="685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Imagen" r:id="rId5" imgW="882360" imgH="704520" progId="MS_ClipArt_Gallery.2">
                  <p:embed/>
                </p:oleObj>
              </mc:Choice>
              <mc:Fallback>
                <p:oleObj name="Imagen" r:id="rId5" imgW="882360" imgH="70452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19600"/>
                        <a:ext cx="6858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01000" cy="1143000"/>
          </a:xfrm>
        </p:spPr>
        <p:txBody>
          <a:bodyPr/>
          <a:lstStyle/>
          <a:p>
            <a:r>
              <a:rPr lang="es-ES_tradnl" sz="3200" b="1"/>
              <a:t>TRATAMIENTO DE LAS INTOXICACIONES AGUDAS POR</a:t>
            </a:r>
            <a:br>
              <a:rPr lang="es-ES_tradnl" sz="3200" b="1"/>
            </a:br>
            <a:r>
              <a:rPr lang="es-ES_tradnl" sz="3200" b="1"/>
              <a:t>HERBICIDAS CLOROFENOXI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990600" y="2133600"/>
            <a:ext cx="3836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SI HUBO INGESTIÓN: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191000" y="3505200"/>
            <a:ext cx="3702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CARBÓN ACTIVADO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191000" y="4076700"/>
            <a:ext cx="3679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INDUCIR LA EMÉSIS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191000" y="4648200"/>
            <a:ext cx="3660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LAVADO GÁSTRICO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431925" y="512127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PA" sz="3200" b="1"/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1981200" y="3124200"/>
          <a:ext cx="18494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Imagen" r:id="rId3" imgW="787680" imgH="1395720" progId="MS_ClipArt_Gallery.2">
                  <p:embed/>
                </p:oleObj>
              </mc:Choice>
              <mc:Fallback>
                <p:oleObj name="Imagen" r:id="rId3" imgW="787680" imgH="139572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24200"/>
                        <a:ext cx="18494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981200" y="4419600"/>
          <a:ext cx="47307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Imagen" r:id="rId5" imgW="473040" imgH="1024560" progId="MS_ClipArt_Gallery.2">
                  <p:embed/>
                </p:oleObj>
              </mc:Choice>
              <mc:Fallback>
                <p:oleObj name="Imagen" r:id="rId5" imgW="473040" imgH="1024560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19600"/>
                        <a:ext cx="47307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81000"/>
            <a:ext cx="4419600" cy="685800"/>
          </a:xfrm>
        </p:spPr>
        <p:txBody>
          <a:bodyPr/>
          <a:lstStyle/>
          <a:p>
            <a:r>
              <a:rPr lang="es-ES_tradnl" sz="3200">
                <a:solidFill>
                  <a:srgbClr val="CC3300"/>
                </a:solidFill>
                <a:latin typeface="Arial Black" pitchFamily="34" charset="0"/>
              </a:rPr>
              <a:t>OBJETIVOS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236663" y="1295400"/>
          <a:ext cx="10493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Imagen" r:id="rId3" imgW="1049400" imgH="962280" progId="MS_ClipArt_Gallery.2">
                  <p:embed/>
                </p:oleObj>
              </mc:Choice>
              <mc:Fallback>
                <p:oleObj name="Imagen" r:id="rId3" imgW="1049400" imgH="96228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1295400"/>
                        <a:ext cx="104933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236663" y="2695575"/>
          <a:ext cx="10493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Imagen" r:id="rId5" imgW="1049400" imgH="962280" progId="MS_ClipArt_Gallery.2">
                  <p:embed/>
                </p:oleObj>
              </mc:Choice>
              <mc:Fallback>
                <p:oleObj name="Imagen" r:id="rId5" imgW="1049400" imgH="96228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2695575"/>
                        <a:ext cx="104933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312863" y="4495800"/>
          <a:ext cx="10493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Imagen" r:id="rId6" imgW="1049400" imgH="962280" progId="MS_ClipArt_Gallery.2">
                  <p:embed/>
                </p:oleObj>
              </mc:Choice>
              <mc:Fallback>
                <p:oleObj name="Imagen" r:id="rId6" imgW="1049400" imgH="96228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4495800"/>
                        <a:ext cx="104933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309813" y="1219200"/>
            <a:ext cx="675798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DESCRIBIR LOS SÍNTOMAS Y SIGNOS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DE LA INTOXICACIÓN AGUDA POR 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HERBICIDAS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311400" y="2590800"/>
            <a:ext cx="6070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ENUMERAR LAS PRUEBAS DE 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LABORATORIO QUE SE PUEDEN 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UTILIZAR PARA EL DIAGNÓSTICO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319338" y="4419600"/>
            <a:ext cx="6900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DESCRIBIR EL TRATAMIENTO MÉDICO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001000" cy="1143000"/>
          </a:xfrm>
        </p:spPr>
        <p:txBody>
          <a:bodyPr/>
          <a:lstStyle/>
          <a:p>
            <a:r>
              <a:rPr lang="es-ES_tradnl" sz="3200" b="1"/>
              <a:t>TRATAMIENTO DE LAS INTOXICACIONES AGUDAS POR</a:t>
            </a:r>
            <a:br>
              <a:rPr lang="es-ES_tradnl" sz="3200" b="1"/>
            </a:br>
            <a:r>
              <a:rPr lang="es-ES_tradnl" sz="3200" b="1"/>
              <a:t>HERBICIDAS CLOROFENOXI (Cont.)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371600" y="4114800"/>
            <a:ext cx="6283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NO EXISTE ANTÍDOTO ESPECÍFICO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371600" y="5486400"/>
            <a:ext cx="5360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TRATAMIENTO SINTOMÁTICO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295400" y="2590800"/>
            <a:ext cx="75136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LA ALCALINIZACIÓN DE LA ORINA PUEDE</a:t>
            </a:r>
          </a:p>
          <a:p>
            <a:pPr eaLnBrk="0" hangingPunct="0"/>
            <a:r>
              <a:rPr lang="es-ES_tradnl" sz="2800" b="1"/>
              <a:t>ACELERAR LA ELIMINACIÓN DE 2,4-D</a:t>
            </a: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381000" y="2590800"/>
          <a:ext cx="685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Imagen" r:id="rId3" imgW="882360" imgH="704520" progId="MS_ClipArt_Gallery.2">
                  <p:embed/>
                </p:oleObj>
              </mc:Choice>
              <mc:Fallback>
                <p:oleObj name="Imagen" r:id="rId3" imgW="882360" imgH="70452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90800"/>
                        <a:ext cx="6858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381000" y="4114800"/>
          <a:ext cx="685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Imagen" r:id="rId5" imgW="882360" imgH="704520" progId="MS_ClipArt_Gallery.2">
                  <p:embed/>
                </p:oleObj>
              </mc:Choice>
              <mc:Fallback>
                <p:oleObj name="Imagen" r:id="rId5" imgW="882360" imgH="70452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14800"/>
                        <a:ext cx="6858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381000" y="5410200"/>
          <a:ext cx="685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Imagen" r:id="rId6" imgW="882360" imgH="704520" progId="MS_ClipArt_Gallery.2">
                  <p:embed/>
                </p:oleObj>
              </mc:Choice>
              <mc:Fallback>
                <p:oleObj name="Imagen" r:id="rId6" imgW="882360" imgH="70452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410200"/>
                        <a:ext cx="6858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3188"/>
            <a:ext cx="8382000" cy="1143000"/>
          </a:xfrm>
        </p:spPr>
        <p:txBody>
          <a:bodyPr/>
          <a:lstStyle/>
          <a:p>
            <a:r>
              <a:rPr lang="es-ES_tradnl" sz="3200" b="1"/>
              <a:t>HERBICIDAS BIPIRIDILOS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65125" y="1905000"/>
            <a:ext cx="3424238" cy="5191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0" hangingPunct="0"/>
            <a:r>
              <a:rPr lang="es-ES_tradnl" sz="2800" b="1"/>
              <a:t>NOMBRE QUÍMICO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648200" y="1905000"/>
            <a:ext cx="4017963" cy="5191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0" hangingPunct="0"/>
            <a:r>
              <a:rPr lang="es-ES_tradnl" sz="2800" b="1"/>
              <a:t>NOMBRE COMERCIAL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914400" y="3200400"/>
            <a:ext cx="2200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PARAQUAT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257800" y="2895600"/>
            <a:ext cx="27511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GRAMOXONE</a:t>
            </a:r>
          </a:p>
          <a:p>
            <a:pPr eaLnBrk="0" hangingPunct="0"/>
            <a:r>
              <a:rPr lang="es-ES_tradnl" sz="2800" b="1"/>
              <a:t>RADEX</a:t>
            </a:r>
          </a:p>
          <a:p>
            <a:pPr eaLnBrk="0" hangingPunct="0"/>
            <a:r>
              <a:rPr lang="es-ES_tradnl" sz="2800" b="1"/>
              <a:t>PILLAROXONE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143000" y="5562600"/>
            <a:ext cx="1547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DIQUAT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5257800" y="5181600"/>
            <a:ext cx="2159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AQUACIDE</a:t>
            </a:r>
          </a:p>
          <a:p>
            <a:pPr eaLnBrk="0" hangingPunct="0"/>
            <a:r>
              <a:rPr lang="es-ES_tradnl" sz="2800" b="1"/>
              <a:t>REGLONE</a:t>
            </a:r>
          </a:p>
          <a:p>
            <a:pPr eaLnBrk="0" hangingPunct="0"/>
            <a:r>
              <a:rPr lang="es-ES_tradnl" sz="2800" b="1"/>
              <a:t>DEXTRONE</a:t>
            </a:r>
          </a:p>
        </p:txBody>
      </p:sp>
      <p:sp>
        <p:nvSpPr>
          <p:cNvPr id="33801" name="AutoShape 9"/>
          <p:cNvSpPr>
            <a:spLocks noChangeArrowheads="1"/>
          </p:cNvSpPr>
          <p:nvPr/>
        </p:nvSpPr>
        <p:spPr bwMode="auto">
          <a:xfrm>
            <a:off x="3733800" y="3200400"/>
            <a:ext cx="976313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33802" name="AutoShape 10"/>
          <p:cNvSpPr>
            <a:spLocks noChangeArrowheads="1"/>
          </p:cNvSpPr>
          <p:nvPr/>
        </p:nvSpPr>
        <p:spPr bwMode="auto">
          <a:xfrm>
            <a:off x="3810000" y="5562600"/>
            <a:ext cx="976313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41325" y="473075"/>
            <a:ext cx="73898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/>
              <a:t>CARACTERÍSTICAS GENERALES DE</a:t>
            </a:r>
          </a:p>
          <a:p>
            <a:pPr eaLnBrk="0" hangingPunct="0"/>
            <a:r>
              <a:rPr lang="es-ES_tradnl" sz="3200" b="1"/>
              <a:t>LOS HERBICIDAS BIPIRIDILOS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219200" y="2835275"/>
            <a:ext cx="5103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HERBICIDAS DE CONTACTO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219200" y="3527425"/>
            <a:ext cx="8007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INSÍPIDOS E INODOROS (en la formulación se</a:t>
            </a:r>
          </a:p>
          <a:p>
            <a:pPr eaLnBrk="0" hangingPunct="0"/>
            <a:r>
              <a:rPr lang="es-ES_tradnl" sz="2800" b="1"/>
              <a:t>agrega eméticos, colorantes y odorizantes)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219200" y="4648200"/>
            <a:ext cx="474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MUY SOLUBLES EN AGUA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219200" y="5341938"/>
            <a:ext cx="2592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CORROSIVOS</a:t>
            </a: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457200" y="28194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Imagen" r:id="rId3" imgW="380852" imgH="380852" progId="MS_ClipArt_Gallery.2">
                  <p:embed/>
                </p:oleObj>
              </mc:Choice>
              <mc:Fallback>
                <p:oleObj name="Imagen" r:id="rId3" imgW="380852" imgH="380852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457200" y="35052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Imagen" r:id="rId5" imgW="380852" imgH="380852" progId="MS_ClipArt_Gallery.2">
                  <p:embed/>
                </p:oleObj>
              </mc:Choice>
              <mc:Fallback>
                <p:oleObj name="Imagen" r:id="rId5" imgW="380852" imgH="380852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52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457200" y="45720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Imagen" r:id="rId6" imgW="380852" imgH="380852" progId="MS_ClipArt_Gallery.2">
                  <p:embed/>
                </p:oleObj>
              </mc:Choice>
              <mc:Fallback>
                <p:oleObj name="Imagen" r:id="rId6" imgW="380852" imgH="380852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720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457200" y="53340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Imagen" r:id="rId7" imgW="380852" imgH="380852" progId="MS_ClipArt_Gallery.2">
                  <p:embed/>
                </p:oleObj>
              </mc:Choice>
              <mc:Fallback>
                <p:oleObj name="Imagen" r:id="rId7" imgW="380852" imgH="380852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340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41325" y="473075"/>
            <a:ext cx="78597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/>
              <a:t>CARACTERÍSTICAS GENERALES DE</a:t>
            </a:r>
          </a:p>
          <a:p>
            <a:pPr eaLnBrk="0" hangingPunct="0"/>
            <a:r>
              <a:rPr lang="es-ES_tradnl" sz="3200" b="1"/>
              <a:t>LOS HERBICIDAS BIPIRIDILOS (CONT.)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76400" y="4175125"/>
            <a:ext cx="3363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NEUMOTRÓPICOS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676400" y="5029200"/>
            <a:ext cx="68802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EN EL AMBIENTE SE UNEN A LAS </a:t>
            </a:r>
          </a:p>
          <a:p>
            <a:pPr eaLnBrk="0" hangingPunct="0"/>
            <a:r>
              <a:rPr lang="es-ES_tradnl" sz="2800" b="1"/>
              <a:t>ARCILLAS Y QUEDAN DESACTIVADOS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676400" y="2895600"/>
            <a:ext cx="63087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FORMAN RADICALES LIBRES MUY </a:t>
            </a:r>
          </a:p>
          <a:p>
            <a:pPr eaLnBrk="0" hangingPunct="0"/>
            <a:r>
              <a:rPr lang="es-ES_tradnl" sz="2800" b="1"/>
              <a:t>ACTIVOS</a:t>
            </a:r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762000" y="28956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Imagen" r:id="rId3" imgW="380852" imgH="380852" progId="MS_ClipArt_Gallery.2">
                  <p:embed/>
                </p:oleObj>
              </mc:Choice>
              <mc:Fallback>
                <p:oleObj name="Imagen" r:id="rId3" imgW="380852" imgH="380852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762000" y="41148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Imagen" r:id="rId5" imgW="380852" imgH="380852" progId="MS_ClipArt_Gallery.2">
                  <p:embed/>
                </p:oleObj>
              </mc:Choice>
              <mc:Fallback>
                <p:oleObj name="Imagen" r:id="rId5" imgW="380852" imgH="380852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148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762000" y="50292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Imagen" r:id="rId6" imgW="380852" imgH="380852" progId="MS_ClipArt_Gallery.2">
                  <p:embed/>
                </p:oleObj>
              </mc:Choice>
              <mc:Fallback>
                <p:oleObj name="Imagen" r:id="rId6" imgW="380852" imgH="380852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0292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88925" y="396875"/>
            <a:ext cx="79295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sz="3200" b="1"/>
              <a:t>TOXICOCINÉTICA DE LOS HERBICIDAS</a:t>
            </a:r>
          </a:p>
          <a:p>
            <a:pPr algn="ctr" eaLnBrk="0" hangingPunct="0"/>
            <a:r>
              <a:rPr lang="es-ES_tradnl" sz="3200" b="1"/>
              <a:t>BIPIRIDILOS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81000" y="5638800"/>
            <a:ext cx="38957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DIGESTIVA (VÍA MÁS </a:t>
            </a:r>
          </a:p>
          <a:p>
            <a:pPr eaLnBrk="0" hangingPunct="0"/>
            <a:r>
              <a:rPr lang="es-ES_tradnl" sz="2800" b="1"/>
              <a:t>IMPORTANTE)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477000" y="6019800"/>
            <a:ext cx="184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DÉRMICA</a:t>
            </a: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971800"/>
            <a:ext cx="3048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800"/>
            <a:ext cx="3124200" cy="262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286000" y="2057400"/>
            <a:ext cx="4171950" cy="717550"/>
          </a:xfrm>
          <a:prstGeom prst="rect">
            <a:avLst/>
          </a:prstGeom>
          <a:solidFill>
            <a:srgbClr val="FF0000"/>
          </a:solidFill>
          <a:ln w="76200">
            <a:miter lim="800000"/>
            <a:headEnd type="none" w="sm" len="sm"/>
            <a:tailEnd type="none" w="sm" len="sm"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0" hangingPunct="0"/>
            <a:r>
              <a:rPr lang="es-ES_tradnl" sz="3600" b="1"/>
              <a:t>Vías de absorción</a:t>
            </a: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762000" y="2133600"/>
            <a:ext cx="733425" cy="1214438"/>
          </a:xfrm>
          <a:prstGeom prst="curvedRightArrow">
            <a:avLst>
              <a:gd name="adj1" fmla="val 33117"/>
              <a:gd name="adj2" fmla="val 66234"/>
              <a:gd name="adj3" fmla="val 33333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7086600" y="2133600"/>
            <a:ext cx="733425" cy="1214438"/>
          </a:xfrm>
          <a:prstGeom prst="curvedLeftArrow">
            <a:avLst>
              <a:gd name="adj1" fmla="val 33117"/>
              <a:gd name="adj2" fmla="val 66234"/>
              <a:gd name="adj3" fmla="val 33333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88925" y="396875"/>
            <a:ext cx="79295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sz="3200" b="1"/>
              <a:t>TOXICOCINÉTICA DE LOS HERBICIDAS</a:t>
            </a:r>
          </a:p>
          <a:p>
            <a:pPr algn="ctr" eaLnBrk="0" hangingPunct="0"/>
            <a:r>
              <a:rPr lang="es-ES_tradnl" sz="3200" b="1"/>
              <a:t>BIPIRIDILOS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09600" y="2362200"/>
            <a:ext cx="2752725" cy="5191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0" hangingPunct="0"/>
            <a:r>
              <a:rPr lang="es-ES_tradnl" sz="2800" b="1"/>
              <a:t>DISTRIBUCIÓN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990600" y="3505200"/>
            <a:ext cx="7688263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UNA VEZ ABSORBIDOS SE DISTRIBUYEN A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LOS TEJIDOS MÁS VASCULARIZADOS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QUE CONSTITUYEN SUS ÓRGANOS 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BLANCOS:  PULMONES, RIÑÓN, HÍGADO,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CORAZÓN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88925" y="396875"/>
            <a:ext cx="79295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sz="3200" b="1"/>
              <a:t>TOXICOCINÉTICA DE LOS HERBICIDAS</a:t>
            </a:r>
          </a:p>
          <a:p>
            <a:pPr algn="ctr" eaLnBrk="0" hangingPunct="0"/>
            <a:r>
              <a:rPr lang="es-ES_tradnl" sz="3200" b="1"/>
              <a:t>BIPIRIDILOS (CONT.)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219200" y="2514600"/>
            <a:ext cx="4235450" cy="5191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0" hangingPunct="0"/>
            <a:r>
              <a:rPr lang="es-ES_tradnl" sz="2800" b="1"/>
              <a:t>BIOTRANSFORMACIÓN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133600" y="3352800"/>
            <a:ext cx="3976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NO SE METABOLIZAN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219200" y="4241800"/>
            <a:ext cx="2535238" cy="5191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0" hangingPunct="0"/>
            <a:r>
              <a:rPr lang="es-ES_tradnl" sz="2800" b="1"/>
              <a:t>ELIMINACIÓN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133600" y="5105400"/>
            <a:ext cx="66214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SE EXCRETAN COMO TALES POR LA</a:t>
            </a:r>
          </a:p>
          <a:p>
            <a:pPr eaLnBrk="0" hangingPunct="0"/>
            <a:r>
              <a:rPr lang="es-ES_tradnl" sz="2800" b="1"/>
              <a:t>ORINA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67325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sz="3200" b="1"/>
              <a:t>MECANISMO DE ACCIÓN DE LOS</a:t>
            </a:r>
          </a:p>
          <a:p>
            <a:pPr algn="ctr" eaLnBrk="0" hangingPunct="0"/>
            <a:r>
              <a:rPr lang="es-ES_tradnl" sz="3200" b="1"/>
              <a:t>HERBICIDAS BIPIRIDILOS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5408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Irritantes y corrosivos directos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762000" y="2568575"/>
            <a:ext cx="778351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Forman radicales superóxidos que</a:t>
            </a:r>
          </a:p>
          <a:p>
            <a:pPr eaLnBrk="0" hangingPunct="0"/>
            <a:r>
              <a:rPr lang="es-ES_tradnl" sz="2800" b="1"/>
              <a:t>desencadenan peroxidaciones lipídicas</a:t>
            </a:r>
          </a:p>
          <a:p>
            <a:pPr eaLnBrk="0" hangingPunct="0"/>
            <a:r>
              <a:rPr lang="es-ES_tradnl" sz="2800" b="1"/>
              <a:t>con destrucción de las membranas celulares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762000" y="4240213"/>
            <a:ext cx="71897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El paraquat tiene acción selectiva a nivel </a:t>
            </a:r>
          </a:p>
          <a:p>
            <a:pPr eaLnBrk="0" hangingPunct="0"/>
            <a:r>
              <a:rPr lang="es-ES_tradnl" sz="2800" b="1"/>
              <a:t>pulmonar, provocando fibrosis pulmonar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62000" y="5484813"/>
            <a:ext cx="77343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El diquat no se acumula en el pulmón por lo </a:t>
            </a:r>
          </a:p>
          <a:p>
            <a:pPr eaLnBrk="0" hangingPunct="0"/>
            <a:r>
              <a:rPr lang="es-ES_tradnl" sz="2800" b="1"/>
              <a:t>que no causa lesiones de fibrosis pulmonar</a:t>
            </a:r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0" y="1752600"/>
          <a:ext cx="5937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Imagen" r:id="rId3" imgW="882360" imgH="704520" progId="MS_ClipArt_Gallery.2">
                  <p:embed/>
                </p:oleObj>
              </mc:Choice>
              <mc:Fallback>
                <p:oleObj name="Imagen" r:id="rId3" imgW="882360" imgH="70452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52600"/>
                        <a:ext cx="5937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0" y="2590800"/>
          <a:ext cx="5937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Imagen" r:id="rId5" imgW="882360" imgH="704520" progId="MS_ClipArt_Gallery.2">
                  <p:embed/>
                </p:oleObj>
              </mc:Choice>
              <mc:Fallback>
                <p:oleObj name="Imagen" r:id="rId5" imgW="882360" imgH="70452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90800"/>
                        <a:ext cx="5937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0" y="4267200"/>
          <a:ext cx="5937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Imagen" r:id="rId6" imgW="882360" imgH="704520" progId="MS_ClipArt_Gallery.2">
                  <p:embed/>
                </p:oleObj>
              </mc:Choice>
              <mc:Fallback>
                <p:oleObj name="Imagen" r:id="rId6" imgW="882360" imgH="704520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67200"/>
                        <a:ext cx="5937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0" y="5562600"/>
          <a:ext cx="5937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Imagen" r:id="rId7" imgW="882360" imgH="704520" progId="MS_ClipArt_Gallery.2">
                  <p:embed/>
                </p:oleObj>
              </mc:Choice>
              <mc:Fallback>
                <p:oleObj name="Imagen" r:id="rId7" imgW="882360" imgH="704520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62600"/>
                        <a:ext cx="5937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17525" y="396875"/>
            <a:ext cx="815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/>
              <a:t>CUADRO CLÍNICO DE LA INTOXICACIÓN</a:t>
            </a:r>
          </a:p>
          <a:p>
            <a:pPr eaLnBrk="0" hangingPunct="0"/>
            <a:r>
              <a:rPr lang="es-ES_tradnl" sz="3200" b="1"/>
              <a:t>POR PARAQUAT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614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SE DESARROLLA EN TRES FASES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09600" y="2819400"/>
            <a:ext cx="1784350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0" hangingPunct="0"/>
            <a:r>
              <a:rPr lang="es-ES_tradnl" sz="2800" b="1"/>
              <a:t>1A. FASE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143000" y="3810000"/>
            <a:ext cx="6577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Corresponde a los efectos corrosivos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1143000" y="4495800"/>
            <a:ext cx="60801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Se manifiesta en las primeras 2 a 4</a:t>
            </a:r>
          </a:p>
          <a:p>
            <a:pPr eaLnBrk="0" hangingPunct="0"/>
            <a:r>
              <a:rPr lang="es-ES_tradnl" sz="2800" b="1"/>
              <a:t>horas y en algunos casos más</a:t>
            </a:r>
          </a:p>
          <a:p>
            <a:pPr eaLnBrk="0" hangingPunct="0"/>
            <a:r>
              <a:rPr lang="es-ES_tradnl" sz="2800" b="1"/>
              <a:t>tardiamente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17525" y="396875"/>
            <a:ext cx="815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/>
              <a:t>CUADRO CLÍNICO DE LA INTOXICACIÓN</a:t>
            </a:r>
          </a:p>
          <a:p>
            <a:pPr eaLnBrk="0" hangingPunct="0"/>
            <a:r>
              <a:rPr lang="es-ES_tradnl" sz="3200" b="1"/>
              <a:t>POR PARAQUAT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3227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1A. FASE (CONT.)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62000" y="2514600"/>
            <a:ext cx="2632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SE OBSERVA: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752600" y="3429000"/>
            <a:ext cx="63579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edema y ulceración de las mucosas</a:t>
            </a:r>
          </a:p>
          <a:p>
            <a:pPr eaLnBrk="0" hangingPunct="0"/>
            <a:r>
              <a:rPr lang="es-ES_tradnl" sz="2800" b="1"/>
              <a:t>de boca, faringe, esófago, estómago</a:t>
            </a:r>
          </a:p>
          <a:p>
            <a:pPr eaLnBrk="0" hangingPunct="0"/>
            <a:r>
              <a:rPr lang="es-ES_tradnl" sz="2800" b="1"/>
              <a:t>e intestino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752600" y="5113338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perforación esofágica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1752600" y="5943600"/>
            <a:ext cx="3370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vómitos reiterados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6324600" cy="1143000"/>
          </a:xfrm>
        </p:spPr>
        <p:txBody>
          <a:bodyPr/>
          <a:lstStyle/>
          <a:p>
            <a:r>
              <a:rPr lang="es-ES_tradnl" sz="3200" b="1">
                <a:solidFill>
                  <a:srgbClr val="CC3300"/>
                </a:solidFill>
              </a:rPr>
              <a:t>HERBICIDAS</a:t>
            </a:r>
            <a:br>
              <a:rPr lang="es-ES_tradnl" sz="3200" b="1">
                <a:solidFill>
                  <a:srgbClr val="CC3300"/>
                </a:solidFill>
              </a:rPr>
            </a:br>
            <a:r>
              <a:rPr lang="es-ES_tradnl" sz="3200" b="1">
                <a:solidFill>
                  <a:srgbClr val="CC3300"/>
                </a:solidFill>
              </a:rPr>
              <a:t>CLASIFICACIÓN Y EJEMPLOS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295400" y="1917700"/>
            <a:ext cx="6573838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>
                <a:solidFill>
                  <a:schemeClr val="hlink"/>
                </a:solidFill>
                <a:latin typeface="Arial Black" pitchFamily="34" charset="0"/>
              </a:rPr>
              <a:t>COMPUESTOS CLOROFENOXI</a:t>
            </a:r>
          </a:p>
          <a:p>
            <a:pPr eaLnBrk="0" hangingPunct="0"/>
            <a:r>
              <a:rPr lang="es-ES_tradnl" sz="2800" b="1"/>
              <a:t>	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  <a:latin typeface="Arial Black" pitchFamily="34" charset="0"/>
              </a:rPr>
              <a:t>	2,4-D (ÁCIDO 2,4-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  <a:latin typeface="Arial Black" pitchFamily="34" charset="0"/>
              </a:rPr>
              <a:t>	DICLOROFENOXIACÉTICO)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  <a:latin typeface="Arial Black" pitchFamily="34" charset="0"/>
              </a:rPr>
              <a:t>	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  <a:latin typeface="Arial Black" pitchFamily="34" charset="0"/>
              </a:rPr>
              <a:t>	2,4,5-T (ÁCIDO 2,4,5-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  <a:latin typeface="Arial Black" pitchFamily="34" charset="0"/>
              </a:rPr>
              <a:t>	TRICLOROFENOXIACÉTICO)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  <a:latin typeface="Arial Black" pitchFamily="34" charset="0"/>
              </a:rPr>
              <a:t>	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  <a:latin typeface="Arial Black" pitchFamily="34" charset="0"/>
              </a:rPr>
              <a:t>	MCPA (ÁCIDO 4-CLORO-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  <a:latin typeface="Arial Black" pitchFamily="34" charset="0"/>
              </a:rPr>
              <a:t>	2-METILFENOXIACÉTICO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304800" y="1981200"/>
          <a:ext cx="685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Imagen" r:id="rId3" imgW="882360" imgH="704520" progId="MS_ClipArt_Gallery.2">
                  <p:embed/>
                </p:oleObj>
              </mc:Choice>
              <mc:Fallback>
                <p:oleObj name="Imagen" r:id="rId3" imgW="882360" imgH="70452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81200"/>
                        <a:ext cx="6858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17525" y="396875"/>
            <a:ext cx="815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/>
              <a:t>CUADRO CLÍNICO DE LA INTOXICACIÓN</a:t>
            </a:r>
          </a:p>
          <a:p>
            <a:pPr eaLnBrk="0" hangingPunct="0"/>
            <a:r>
              <a:rPr lang="es-ES_tradnl" sz="3200" b="1"/>
              <a:t>POR PARAQUAT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593725" y="2133600"/>
            <a:ext cx="3227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1A. FASE (CONT.)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46125" y="2819400"/>
            <a:ext cx="2632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SE OBSERVA: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905000" y="4602163"/>
            <a:ext cx="1530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disfagia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905000" y="5272088"/>
            <a:ext cx="1668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sialorrea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905000" y="5943600"/>
            <a:ext cx="5348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diarrea y hemorragia digestiva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905000" y="3505200"/>
            <a:ext cx="58229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ardor y dolor orofaríngeo, retro-</a:t>
            </a:r>
          </a:p>
          <a:p>
            <a:pPr eaLnBrk="0" hangingPunct="0"/>
            <a:r>
              <a:rPr lang="es-ES_tradnl" sz="2800" b="1"/>
              <a:t>esternal, epigástrico y abdominal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17525" y="396875"/>
            <a:ext cx="815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/>
              <a:t>CUADRO CLÍNICO DE LA INTOXICACIÓN</a:t>
            </a:r>
          </a:p>
          <a:p>
            <a:pPr eaLnBrk="0" hangingPunct="0"/>
            <a:r>
              <a:rPr lang="es-ES_tradnl" sz="3200" b="1"/>
              <a:t>POR PARAQUAT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609600" y="2133600"/>
            <a:ext cx="1784350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0" hangingPunct="0"/>
            <a:r>
              <a:rPr lang="es-ES_tradnl" sz="2800" b="1"/>
              <a:t>2A. FASE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990600" y="3124200"/>
            <a:ext cx="731361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CORRESPONDE AL DAÑO HEPÁTICO,</a:t>
            </a:r>
          </a:p>
          <a:p>
            <a:pPr eaLnBrk="0" hangingPunct="0"/>
            <a:r>
              <a:rPr lang="es-ES_tradnl" sz="2800" b="1"/>
              <a:t>RENAL, DEL MIOCARDIO Y DEL SISTEMA</a:t>
            </a:r>
          </a:p>
          <a:p>
            <a:pPr eaLnBrk="0" hangingPunct="0"/>
            <a:r>
              <a:rPr lang="es-ES_tradnl" sz="2800" b="1"/>
              <a:t>MÚSCULO-ESQUELÉTICO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990600" y="5334000"/>
            <a:ext cx="7693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APARECE EN LAS PRIMERAS 24-48 HORAS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17525" y="396875"/>
            <a:ext cx="815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/>
              <a:t>CUADRO CLÍNICO DE LA INTOXICACIÓN</a:t>
            </a:r>
          </a:p>
          <a:p>
            <a:pPr eaLnBrk="0" hangingPunct="0"/>
            <a:r>
              <a:rPr lang="es-ES_tradnl" sz="3200" b="1"/>
              <a:t>POR PARAQUAT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09600" y="1828800"/>
            <a:ext cx="3227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2A. FASE (CONT.)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69925" y="2427288"/>
            <a:ext cx="2632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SE OBSERVA: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143000" y="3265488"/>
            <a:ext cx="692943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insuficiencia renal por necrosis tubular </a:t>
            </a:r>
          </a:p>
          <a:p>
            <a:pPr eaLnBrk="0" hangingPunct="0"/>
            <a:r>
              <a:rPr lang="es-ES_tradnl" sz="2800" b="1"/>
              <a:t>aguda (oliguria, anuria y alteración de </a:t>
            </a:r>
          </a:p>
          <a:p>
            <a:pPr eaLnBrk="0" hangingPunct="0"/>
            <a:r>
              <a:rPr lang="es-ES_tradnl" sz="2800" b="1"/>
              <a:t>pruebas de función renal)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143000" y="4856163"/>
            <a:ext cx="6121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insuficiencia hepática por necrosis</a:t>
            </a:r>
          </a:p>
          <a:p>
            <a:pPr eaLnBrk="0" hangingPunct="0"/>
            <a:r>
              <a:rPr lang="es-ES_tradnl" sz="2800" b="1"/>
              <a:t>centro-lobular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1143000" y="601980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insuficiencia cardíaca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17525" y="396875"/>
            <a:ext cx="815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/>
              <a:t>CUADRO CLÍNICO DE LA INTOXICACIÓN</a:t>
            </a:r>
          </a:p>
          <a:p>
            <a:pPr eaLnBrk="0" hangingPunct="0"/>
            <a:r>
              <a:rPr lang="es-ES_tradnl" sz="3200" b="1"/>
              <a:t>POR PARAQUAT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33400" y="1905000"/>
            <a:ext cx="3227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3A. FASE (CONT.)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572000" y="1981200"/>
            <a:ext cx="2632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SE OBSERVA: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762000" y="2870200"/>
            <a:ext cx="5595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INSUFICIENCIA RESPIRATORIA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600200" y="347980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disnea con polipnea superficial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1600200" y="3921125"/>
            <a:ext cx="3863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hipoxemia progresiva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1600200" y="4360863"/>
            <a:ext cx="3032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edema pulmonar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1600200" y="4800600"/>
            <a:ext cx="3189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fibrosis pulmonar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762000" y="5484813"/>
            <a:ext cx="73152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MUERTE POR HIPOXEMIA REFRACTARIA</a:t>
            </a:r>
          </a:p>
          <a:p>
            <a:pPr eaLnBrk="0" hangingPunct="0"/>
            <a:r>
              <a:rPr lang="es-ES_tradnl" sz="2800" b="1"/>
              <a:t>Y ANOXIA TISULAR Y/O INSUFICIENCIA</a:t>
            </a:r>
          </a:p>
          <a:p>
            <a:pPr eaLnBrk="0" hangingPunct="0"/>
            <a:r>
              <a:rPr lang="es-ES_tradnl" sz="2800" b="1"/>
              <a:t>RENAL.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88925" y="168275"/>
            <a:ext cx="67770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/>
              <a:t>RELACIÓN DOSIS/EFECTO EN LA</a:t>
            </a:r>
          </a:p>
          <a:p>
            <a:pPr eaLnBrk="0" hangingPunct="0"/>
            <a:r>
              <a:rPr lang="es-ES_tradnl" sz="3200" b="1"/>
              <a:t>INGESTIÓN DE PARAQUAT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128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DOSIS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962400" y="1828800"/>
            <a:ext cx="4684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EFECTOS Y PRONÓSTICO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36525" y="2478088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MENOS DE 20 mg/kg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4098925" y="2478088"/>
            <a:ext cx="263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intoxicación leve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04800" y="3048000"/>
            <a:ext cx="31797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(menos de 7,5 ml del</a:t>
            </a:r>
          </a:p>
          <a:p>
            <a:pPr eaLnBrk="0" hangingPunct="0"/>
            <a:r>
              <a:rPr lang="es-ES_tradnl" sz="2400" b="1"/>
              <a:t>concentrado de</a:t>
            </a:r>
          </a:p>
          <a:p>
            <a:pPr eaLnBrk="0" hangingPunct="0"/>
            <a:r>
              <a:rPr lang="es-ES_tradnl" sz="2400" b="1"/>
              <a:t>paraquat al 20%)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4098925" y="3032125"/>
            <a:ext cx="30813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manifestaciones</a:t>
            </a:r>
          </a:p>
          <a:p>
            <a:pPr eaLnBrk="0" hangingPunct="0"/>
            <a:r>
              <a:rPr lang="es-ES_tradnl" sz="2400" b="1"/>
              <a:t>gastrointestinales</a:t>
            </a:r>
          </a:p>
          <a:p>
            <a:pPr eaLnBrk="0" hangingPunct="0"/>
            <a:r>
              <a:rPr lang="es-ES_tradnl" sz="2400" b="1"/>
              <a:t>(vómitos y diarreas)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4098925" y="4316413"/>
            <a:ext cx="35861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alteración transitoria</a:t>
            </a:r>
          </a:p>
          <a:p>
            <a:pPr eaLnBrk="0" hangingPunct="0"/>
            <a:r>
              <a:rPr lang="es-ES_tradnl" sz="2400" b="1"/>
              <a:t>de pruebas funcionales</a:t>
            </a:r>
          </a:p>
          <a:p>
            <a:pPr eaLnBrk="0" hangingPunct="0"/>
            <a:r>
              <a:rPr lang="es-ES_tradnl" sz="2400" b="1"/>
              <a:t>respiratorias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098925" y="5602288"/>
            <a:ext cx="2098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es posible la </a:t>
            </a:r>
          </a:p>
          <a:p>
            <a:pPr eaLnBrk="0" hangingPunct="0"/>
            <a:r>
              <a:rPr lang="es-ES_tradnl" sz="2400" b="1"/>
              <a:t>recuperación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88925" y="168275"/>
            <a:ext cx="67770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/>
              <a:t>RELACIÓN DOSIS/EFECTO EN LA</a:t>
            </a:r>
          </a:p>
          <a:p>
            <a:pPr eaLnBrk="0" hangingPunct="0"/>
            <a:r>
              <a:rPr lang="es-ES_tradnl" sz="3200" b="1"/>
              <a:t>INGESTIÓN DE PARAQUAT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128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DOSIS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191000" y="1752600"/>
            <a:ext cx="4684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EFECTOS Y PRONÓSTICO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81000" y="2514600"/>
            <a:ext cx="1946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20-40 mg/kg</a:t>
            </a:r>
          </a:p>
          <a:p>
            <a:pPr eaLnBrk="0" hangingPunct="0"/>
            <a:r>
              <a:rPr lang="es-ES_tradnl" sz="2400" b="1"/>
              <a:t>(7,5-15,0 ml)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4098925" y="2478088"/>
            <a:ext cx="3941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intoxicación de moderada</a:t>
            </a:r>
          </a:p>
          <a:p>
            <a:pPr eaLnBrk="0" hangingPunct="0"/>
            <a:r>
              <a:rPr lang="es-ES_tradnl" sz="2400" b="1"/>
              <a:t>a severa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4098925" y="3530600"/>
            <a:ext cx="32670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sintomatología</a:t>
            </a:r>
          </a:p>
          <a:p>
            <a:pPr eaLnBrk="0" hangingPunct="0"/>
            <a:r>
              <a:rPr lang="es-ES_tradnl" sz="2400" b="1"/>
              <a:t>gastrointestinal, fallo</a:t>
            </a:r>
          </a:p>
          <a:p>
            <a:pPr eaLnBrk="0" hangingPunct="0"/>
            <a:r>
              <a:rPr lang="es-ES_tradnl" sz="2400" b="1"/>
              <a:t>renal, alteración</a:t>
            </a:r>
          </a:p>
          <a:p>
            <a:pPr eaLnBrk="0" hangingPunct="0"/>
            <a:r>
              <a:rPr lang="es-ES_tradnl" sz="2400" b="1"/>
              <a:t>hepática y afectación</a:t>
            </a:r>
          </a:p>
          <a:p>
            <a:pPr eaLnBrk="0" hangingPunct="0"/>
            <a:r>
              <a:rPr lang="es-ES_tradnl" sz="2400" b="1"/>
              <a:t>pulmonar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4098925" y="5678488"/>
            <a:ext cx="4132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muerte en 2-3 semanas por</a:t>
            </a:r>
          </a:p>
          <a:p>
            <a:pPr eaLnBrk="0" hangingPunct="0"/>
            <a:r>
              <a:rPr lang="es-ES_tradnl" sz="2400" b="1"/>
              <a:t>fibrosis pulmonar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88925" y="168275"/>
            <a:ext cx="67770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/>
              <a:t>RELACIÓN DOSIS/EFECTO EN LA</a:t>
            </a:r>
          </a:p>
          <a:p>
            <a:pPr eaLnBrk="0" hangingPunct="0"/>
            <a:r>
              <a:rPr lang="es-ES_tradnl" sz="3200" b="1"/>
              <a:t>INGESTIÓN DE PARAQUAT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17525" y="1512888"/>
            <a:ext cx="1289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DOSIS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4251325" y="1512888"/>
            <a:ext cx="4684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EFECTOS Y PRONÓSTICO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65125" y="2325688"/>
            <a:ext cx="28940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MÁS DE 40 mg/kg</a:t>
            </a:r>
          </a:p>
          <a:p>
            <a:pPr eaLnBrk="0" hangingPunct="0"/>
            <a:r>
              <a:rPr lang="es-ES_tradnl" sz="2400" b="1"/>
              <a:t>(más de 15,0 ml de</a:t>
            </a:r>
          </a:p>
          <a:p>
            <a:pPr eaLnBrk="0" hangingPunct="0"/>
            <a:r>
              <a:rPr lang="es-ES_tradnl" sz="2400" b="1"/>
              <a:t>concentrado al</a:t>
            </a:r>
          </a:p>
          <a:p>
            <a:pPr eaLnBrk="0" hangingPunct="0"/>
            <a:r>
              <a:rPr lang="es-ES_tradnl" sz="2400" b="1"/>
              <a:t>20%)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022725" y="2209800"/>
            <a:ext cx="456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intoxicación aguda fulminante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4022725" y="2800350"/>
            <a:ext cx="48418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manifestaciones</a:t>
            </a:r>
          </a:p>
          <a:p>
            <a:pPr eaLnBrk="0" hangingPunct="0"/>
            <a:r>
              <a:rPr lang="es-ES_tradnl" sz="2400" b="1"/>
              <a:t>gastrointestinales</a:t>
            </a:r>
          </a:p>
          <a:p>
            <a:pPr eaLnBrk="0" hangingPunct="0"/>
            <a:r>
              <a:rPr lang="es-ES_tradnl" sz="2400" b="1"/>
              <a:t>(vómitos, diarreas, ulceraciones</a:t>
            </a:r>
          </a:p>
          <a:p>
            <a:pPr eaLnBrk="0" hangingPunct="0"/>
            <a:r>
              <a:rPr lang="es-ES_tradnl" sz="2400" b="1"/>
              <a:t>bucofaríngeas, perforación </a:t>
            </a:r>
          </a:p>
          <a:p>
            <a:pPr eaLnBrk="0" hangingPunct="0"/>
            <a:r>
              <a:rPr lang="es-ES_tradnl" sz="2400" b="1"/>
              <a:t>esofágica con mediastinitis)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4022725" y="4852988"/>
            <a:ext cx="291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sz="2400" b="1"/>
              <a:t>fallo multiorgánico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4022725" y="5443538"/>
            <a:ext cx="326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coma y convulsiones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4022725" y="6035675"/>
            <a:ext cx="3670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muerte en un lapso de 1</a:t>
            </a:r>
          </a:p>
          <a:p>
            <a:pPr eaLnBrk="0" hangingPunct="0"/>
            <a:r>
              <a:rPr lang="es-ES_tradnl" sz="2400" b="1"/>
              <a:t>a 7 días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17525" y="244475"/>
            <a:ext cx="815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/>
              <a:t>CUADRO CLÍNICO DE LA INTOXICACIÓN</a:t>
            </a:r>
          </a:p>
          <a:p>
            <a:pPr eaLnBrk="0" hangingPunct="0"/>
            <a:r>
              <a:rPr lang="es-ES_tradnl" sz="3200" b="1"/>
              <a:t>POR DIQUAT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295400" y="2528888"/>
            <a:ext cx="629761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Síntomas iniciales debidos al efecto</a:t>
            </a:r>
          </a:p>
          <a:p>
            <a:pPr eaLnBrk="0" hangingPunct="0"/>
            <a:r>
              <a:rPr lang="es-ES_tradnl" sz="2800" b="1"/>
              <a:t>corrosivo, similares a los del</a:t>
            </a:r>
          </a:p>
          <a:p>
            <a:pPr eaLnBrk="0" hangingPunct="0"/>
            <a:r>
              <a:rPr lang="es-ES_tradnl" sz="2800" b="1"/>
              <a:t>paraquat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295400" y="4176713"/>
            <a:ext cx="6438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Vómitos y diarreas intensos (a veces</a:t>
            </a:r>
          </a:p>
          <a:p>
            <a:pPr eaLnBrk="0" hangingPunct="0"/>
            <a:r>
              <a:rPr lang="es-ES_tradnl" sz="2800" b="1"/>
              <a:t>sanguinolentos)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295400" y="5399088"/>
            <a:ext cx="2757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Desorientación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17525" y="244475"/>
            <a:ext cx="815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/>
              <a:t>CUADRO CLÍNICO DE LA INTOXICACIÓN</a:t>
            </a:r>
          </a:p>
          <a:p>
            <a:pPr eaLnBrk="0" hangingPunct="0"/>
            <a:r>
              <a:rPr lang="es-ES_tradnl" sz="3200" b="1"/>
              <a:t>POR DIQUAT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752600" y="2895600"/>
            <a:ext cx="5230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Convulsiones tónico-clónicas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752600" y="426720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Insuficiencia hepática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752600" y="4953000"/>
            <a:ext cx="3627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Acidosis metabólica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752600" y="5638800"/>
            <a:ext cx="3071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Trombocitopenia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1752600" y="3581400"/>
            <a:ext cx="677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Insuficiencia renal (Proteinuria, anuria)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12725" y="168275"/>
            <a:ext cx="74533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/>
              <a:t>DIAGNÓSTICO DE LA INTOXICACIÓN</a:t>
            </a:r>
          </a:p>
          <a:p>
            <a:pPr eaLnBrk="0" hangingPunct="0"/>
            <a:r>
              <a:rPr lang="es-ES_tradnl" sz="3200" b="1"/>
              <a:t>POR HERBICIDAS BIPIRIDILOS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676400" y="2667000"/>
            <a:ext cx="5988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ANTECEDENTES DE EXPOSICIÓN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676400" y="3886200"/>
            <a:ext cx="3306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CUADRO CLÍNICO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676400" y="5105400"/>
            <a:ext cx="526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PRUEBAS DE LABORATORIO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s-ES_tradnl" sz="3200">
                <a:solidFill>
                  <a:srgbClr val="CC3300"/>
                </a:solidFill>
                <a:latin typeface="Arial Black" pitchFamily="34" charset="0"/>
              </a:rPr>
              <a:t>HERBICIDAS</a:t>
            </a:r>
            <a:br>
              <a:rPr lang="es-ES_tradnl" sz="3200">
                <a:solidFill>
                  <a:srgbClr val="CC3300"/>
                </a:solidFill>
                <a:latin typeface="Arial Black" pitchFamily="34" charset="0"/>
              </a:rPr>
            </a:br>
            <a:r>
              <a:rPr lang="es-ES_tradnl" sz="3200">
                <a:solidFill>
                  <a:srgbClr val="CC3300"/>
                </a:solidFill>
                <a:latin typeface="Arial Black" pitchFamily="34" charset="0"/>
              </a:rPr>
              <a:t>CLASIFICACIÓN Y EJEMPLOS </a:t>
            </a:r>
            <a:r>
              <a:rPr lang="es-ES_tradnl" sz="1600">
                <a:solidFill>
                  <a:srgbClr val="CC3300"/>
                </a:solidFill>
                <a:latin typeface="Arial Black" pitchFamily="34" charset="0"/>
              </a:rPr>
              <a:t>(Cont.)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447800" y="1600200"/>
            <a:ext cx="640715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CARBAMATOS NO INHIBIDORES DE</a:t>
            </a:r>
          </a:p>
          <a:p>
            <a:pPr eaLnBrk="0" hangingPunct="0"/>
            <a:r>
              <a:rPr lang="es-ES_tradnl" sz="2800" b="1"/>
              <a:t>LAS COLINESTERASAS</a:t>
            </a:r>
          </a:p>
          <a:p>
            <a:pPr eaLnBrk="0" hangingPunct="0"/>
            <a:endParaRPr lang="es-ES_tradnl" sz="2800" b="1"/>
          </a:p>
          <a:p>
            <a:pPr eaLnBrk="0" hangingPunct="0"/>
            <a:r>
              <a:rPr lang="es-ES_tradnl" sz="2800" b="1"/>
              <a:t>	ASULAM - ASULOX	</a:t>
            </a:r>
          </a:p>
          <a:p>
            <a:pPr eaLnBrk="0" hangingPunct="0"/>
            <a:r>
              <a:rPr lang="es-ES_tradnl" sz="2800" b="1"/>
              <a:t>	PROPHAM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81000" y="1600200"/>
          <a:ext cx="685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Imagen" r:id="rId3" imgW="882360" imgH="704520" progId="MS_ClipArt_Gallery.2">
                  <p:embed/>
                </p:oleObj>
              </mc:Choice>
              <mc:Fallback>
                <p:oleObj name="Imagen" r:id="rId3" imgW="882360" imgH="70452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6858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524000" y="4114800"/>
            <a:ext cx="33464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TIOCARBAMATOS</a:t>
            </a:r>
          </a:p>
          <a:p>
            <a:pPr eaLnBrk="0" hangingPunct="0"/>
            <a:endParaRPr lang="es-ES_tradnl" sz="2800" b="1"/>
          </a:p>
          <a:p>
            <a:pPr eaLnBrk="0" hangingPunct="0"/>
            <a:r>
              <a:rPr lang="es-ES_tradnl" sz="2800" b="1"/>
              <a:t>	MOLINATE</a:t>
            </a:r>
          </a:p>
          <a:p>
            <a:pPr eaLnBrk="0" hangingPunct="0"/>
            <a:r>
              <a:rPr lang="es-ES_tradnl" sz="2800" b="1"/>
              <a:t>	CYCLOATE</a:t>
            </a:r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457200" y="4100513"/>
          <a:ext cx="6858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Imagen" r:id="rId5" imgW="882360" imgH="704520" progId="MS_ClipArt_Gallery.2">
                  <p:embed/>
                </p:oleObj>
              </mc:Choice>
              <mc:Fallback>
                <p:oleObj name="Imagen" r:id="rId5" imgW="882360" imgH="70452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00513"/>
                        <a:ext cx="6858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12725" y="168275"/>
            <a:ext cx="74533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/>
              <a:t>DIAGNÓSTICO DE LA INTOXICACIÓN</a:t>
            </a:r>
          </a:p>
          <a:p>
            <a:pPr eaLnBrk="0" hangingPunct="0"/>
            <a:r>
              <a:rPr lang="es-ES_tradnl" sz="3200" b="1"/>
              <a:t>POR HERBICIDAS BIPIRIDILOS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665163" y="2390775"/>
            <a:ext cx="797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PRUEBA DE LA DITIONITA EN ORINA (CUALITATIVA)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23838" y="3084513"/>
            <a:ext cx="2293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000" b="1"/>
              <a:t>5 CC DE ORINA +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23838" y="3505200"/>
            <a:ext cx="4692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000" b="1"/>
              <a:t>0,1 g DE BICARBONATO DE SODIO +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23838" y="3962400"/>
            <a:ext cx="45862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000" b="1"/>
              <a:t>0,1 g DE DITIONITA (HIDROSULFITO</a:t>
            </a:r>
          </a:p>
          <a:p>
            <a:pPr eaLnBrk="0" hangingPunct="0"/>
            <a:r>
              <a:rPr lang="es-ES_tradnl" sz="2000" b="1"/>
              <a:t>DE SODIO)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257800" y="4953000"/>
            <a:ext cx="3433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000" b="1"/>
              <a:t>COLOR AZUL  PARAQUAT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5257800" y="5867400"/>
            <a:ext cx="3163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000" b="1"/>
              <a:t>COLOR VERDE  DIQUAT</a:t>
            </a: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4495800" y="4953000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4495800" y="5791200"/>
            <a:ext cx="457200" cy="381000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53259" name="AutoShape 11"/>
          <p:cNvSpPr>
            <a:spLocks noChangeArrowheads="1"/>
          </p:cNvSpPr>
          <p:nvPr/>
        </p:nvSpPr>
        <p:spPr bwMode="auto">
          <a:xfrm rot="-4285705">
            <a:off x="5485606" y="3201194"/>
            <a:ext cx="733425" cy="1214438"/>
          </a:xfrm>
          <a:prstGeom prst="curvedLeftArrow">
            <a:avLst>
              <a:gd name="adj1" fmla="val 33117"/>
              <a:gd name="adj2" fmla="val 66234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12725" y="168275"/>
            <a:ext cx="7905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/>
              <a:t>DIAGNÓSTICO DE LA INTOXICACIÓN</a:t>
            </a:r>
          </a:p>
          <a:p>
            <a:pPr eaLnBrk="0" hangingPunct="0"/>
            <a:r>
              <a:rPr lang="es-ES_tradnl" sz="3200" b="1"/>
              <a:t>POR HERBICIDAS BIPIRIDILOS (CONT.)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685800" y="2133600"/>
            <a:ext cx="7007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DOSIFICACIÓN DE PARAQUAT Y DIQUAT POR</a:t>
            </a:r>
          </a:p>
          <a:p>
            <a:pPr eaLnBrk="0" hangingPunct="0"/>
            <a:r>
              <a:rPr lang="es-ES_tradnl" sz="2400" b="1"/>
              <a:t>ESPECTROFOTOMETRÍA, CROMATOGRAFÍA </a:t>
            </a:r>
          </a:p>
          <a:p>
            <a:pPr eaLnBrk="0" hangingPunct="0"/>
            <a:r>
              <a:rPr lang="es-ES_tradnl" sz="2400" b="1"/>
              <a:t>GASEOSA Y LÍQUIDA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143000" y="3733800"/>
            <a:ext cx="7397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NIVELES DE PARAQUAT ASOCIADOS CON ALTA</a:t>
            </a:r>
          </a:p>
          <a:p>
            <a:pPr eaLnBrk="0" hangingPunct="0"/>
            <a:r>
              <a:rPr lang="es-ES_tradnl" sz="2400" b="1"/>
              <a:t>PROBABILIDAD DE MUERTE SON: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143000" y="4876800"/>
            <a:ext cx="360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2 mg/L A LAS 4 HORAS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143000" y="5334000"/>
            <a:ext cx="385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0,9 mg/L A LAS 6 HORAS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143000" y="5867400"/>
            <a:ext cx="4027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0,1 mg/L A LAS 24 HORAS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5562600" y="5181600"/>
            <a:ext cx="2640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DESPUÉS DE LA</a:t>
            </a:r>
          </a:p>
          <a:p>
            <a:pPr eaLnBrk="0" hangingPunct="0"/>
            <a:r>
              <a:rPr lang="es-ES_tradnl" sz="2400" b="1"/>
              <a:t>INGESTIÓN</a:t>
            </a:r>
          </a:p>
        </p:txBody>
      </p:sp>
      <p:sp>
        <p:nvSpPr>
          <p:cNvPr id="54281" name="AutoShape 9"/>
          <p:cNvSpPr>
            <a:spLocks/>
          </p:cNvSpPr>
          <p:nvPr/>
        </p:nvSpPr>
        <p:spPr bwMode="auto">
          <a:xfrm>
            <a:off x="5105400" y="48768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solidFill>
            <a:srgbClr val="FF0000"/>
          </a:soli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12725" y="168275"/>
            <a:ext cx="7905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/>
              <a:t>DIAGNÓSTICO DE LA INTOXICACIÓN</a:t>
            </a:r>
          </a:p>
          <a:p>
            <a:pPr eaLnBrk="0" hangingPunct="0"/>
            <a:r>
              <a:rPr lang="es-ES_tradnl" sz="3200" b="1"/>
              <a:t>POR HERBICIDAS BIPIRIDILOS (CONT.)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04800" y="2209800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OTRAS PRUEBAS: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447800" y="3429000"/>
            <a:ext cx="4491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GASOMETRÍA ARTERIAL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1447800" y="4038600"/>
            <a:ext cx="6562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ESTUDIO DE Rx DE TORAX SERIADO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447800" y="4648200"/>
            <a:ext cx="67421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PRUEBAS FUNCIONALES HEPÁTICAS</a:t>
            </a:r>
          </a:p>
          <a:p>
            <a:pPr eaLnBrk="0" hangingPunct="0"/>
            <a:r>
              <a:rPr lang="es-ES_tradnl" sz="2800" b="1"/>
              <a:t>Y RENALES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365125" y="549275"/>
            <a:ext cx="835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/>
              <a:t>TRATAMIENTO DE LAS INTOXICACIONES</a:t>
            </a:r>
          </a:p>
          <a:p>
            <a:pPr eaLnBrk="0" hangingPunct="0"/>
            <a:r>
              <a:rPr lang="es-ES_tradnl" sz="3200" b="1"/>
              <a:t>AGUDAS POR HERBICIDAS BIPIRIDILOS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524000" y="2590800"/>
            <a:ext cx="4033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NO EXISTE ANTÍDOTO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524000" y="33528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EL TRATAMIENTO SE BASA EN: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133600" y="4343400"/>
            <a:ext cx="4906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MINIMIZAR LA ABSORCIÓN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2133600" y="4851400"/>
            <a:ext cx="4945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ACELERAR LA EXCRECIÓN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2133600" y="5359400"/>
            <a:ext cx="5911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MODIFICAR LA FISIOPATOLOGÍA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2133600" y="5867400"/>
            <a:ext cx="5437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TRATAR SÍNTOMAS Y SIGNOS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566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/>
              <a:t>TRATAMIENTO DE LAS INTOXICACIONES</a:t>
            </a:r>
          </a:p>
          <a:p>
            <a:pPr eaLnBrk="0" hangingPunct="0"/>
            <a:r>
              <a:rPr lang="es-ES_tradnl" sz="3200" b="1"/>
              <a:t>AGUDAS POR HERBICIDAS BIPIRIDILOS</a:t>
            </a:r>
          </a:p>
          <a:p>
            <a:pPr eaLnBrk="0" hangingPunct="0"/>
            <a:r>
              <a:rPr lang="es-ES_tradnl" sz="3200" b="1"/>
              <a:t>(CONT.)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65125" y="3036888"/>
            <a:ext cx="73120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APLIQUE MEDIDAS PARA EL SOSTÉN DE</a:t>
            </a:r>
          </a:p>
          <a:p>
            <a:pPr eaLnBrk="0" hangingPunct="0"/>
            <a:r>
              <a:rPr lang="es-ES_tradnl" sz="2800" b="1"/>
              <a:t>FUNCIONES VITALES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65125" y="4103688"/>
            <a:ext cx="8501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APLIQUE MEDIDAS PARA DESCONTAMINACIÓN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295400" y="5105400"/>
            <a:ext cx="6780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DESCONTAMINE LA PIEL Y MUCOSAS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73342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TRATAMIENTO DE LAS INTOXICACIONES</a:t>
            </a:r>
          </a:p>
          <a:p>
            <a:pPr eaLnBrk="0" hangingPunct="0"/>
            <a:r>
              <a:rPr lang="es-ES_tradnl" sz="2800" b="1"/>
              <a:t>AGUDAS POR HERBICIDAS BIPIRIDILOS</a:t>
            </a:r>
          </a:p>
          <a:p>
            <a:pPr eaLnBrk="0" hangingPunct="0"/>
            <a:r>
              <a:rPr lang="es-ES_tradnl" sz="2800" b="1"/>
              <a:t>(CONT.)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81000" y="2057400"/>
            <a:ext cx="4567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EN CASO DE INGESTIÓN: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524000" y="2819400"/>
            <a:ext cx="5815013" cy="946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0" hangingPunct="0"/>
            <a:r>
              <a:rPr lang="es-ES_tradnl" sz="2800" b="1"/>
              <a:t>ADMINISTRE INMEDIATAMENTE </a:t>
            </a:r>
          </a:p>
          <a:p>
            <a:pPr eaLnBrk="0" hangingPunct="0"/>
            <a:r>
              <a:rPr lang="es-ES_tradnl" sz="2800" b="1"/>
              <a:t>ADSORBENTES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65125" y="4002088"/>
            <a:ext cx="429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TIERRA DE FULLER AL 30%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81000" y="4495800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BENTONITA AL 7,5%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5346700" y="4038600"/>
            <a:ext cx="1858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100-150 g</a:t>
            </a:r>
          </a:p>
          <a:p>
            <a:pPr eaLnBrk="0" hangingPunct="0"/>
            <a:r>
              <a:rPr lang="es-ES_tradnl" sz="2400" b="1"/>
              <a:t>2g/kg/dosis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404100" y="4038600"/>
            <a:ext cx="1739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En adultos</a:t>
            </a:r>
          </a:p>
          <a:p>
            <a:pPr eaLnBrk="0" hangingPunct="0"/>
            <a:r>
              <a:rPr lang="es-ES_tradnl" sz="2400" b="1"/>
              <a:t>En niños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57200" y="5486400"/>
            <a:ext cx="7362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400" b="1"/>
              <a:t>CARBÓN ACTIVADO:  dosis repetidas de 0,5 g/kg</a:t>
            </a:r>
          </a:p>
          <a:p>
            <a:pPr eaLnBrk="0" hangingPunct="0"/>
            <a:r>
              <a:rPr lang="es-ES_tradnl" sz="2400" b="1"/>
              <a:t>en adultos y 0,25 g/kg en niños cada 4 horas</a:t>
            </a:r>
          </a:p>
        </p:txBody>
      </p:sp>
      <p:sp>
        <p:nvSpPr>
          <p:cNvPr id="58378" name="AutoShape 10"/>
          <p:cNvSpPr>
            <a:spLocks/>
          </p:cNvSpPr>
          <p:nvPr/>
        </p:nvSpPr>
        <p:spPr bwMode="auto">
          <a:xfrm>
            <a:off x="4876800" y="40386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27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73342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TRATAMIENTO DE LAS INTOXICACIONES</a:t>
            </a:r>
          </a:p>
          <a:p>
            <a:pPr eaLnBrk="0" hangingPunct="0"/>
            <a:r>
              <a:rPr lang="es-ES_tradnl" sz="2800" b="1"/>
              <a:t>AGUDAS POR HERBICIDAS BIPIRIDILOS</a:t>
            </a:r>
          </a:p>
          <a:p>
            <a:pPr eaLnBrk="0" hangingPunct="0"/>
            <a:r>
              <a:rPr lang="es-ES_tradnl" sz="2800" b="1"/>
              <a:t>(CONT.)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81000" y="1981200"/>
            <a:ext cx="4567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EN CASO DE INGESTIÓN: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990600" y="2895600"/>
            <a:ext cx="7575550" cy="946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0" hangingPunct="0"/>
            <a:r>
              <a:rPr lang="es-ES_tradnl" sz="2800" b="1"/>
              <a:t>ADMINISTRE CATÁRTICOS (Sólo una dosis</a:t>
            </a:r>
          </a:p>
          <a:p>
            <a:pPr eaLnBrk="0" hangingPunct="0"/>
            <a:r>
              <a:rPr lang="es-ES_tradnl" sz="2800" b="1"/>
              <a:t>si se administra carbón activado)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990600" y="4267200"/>
            <a:ext cx="6923088" cy="1800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0" hangingPunct="0"/>
            <a:r>
              <a:rPr lang="es-ES_tradnl" sz="2800" b="1"/>
              <a:t>LAVADO GÁSTRICO (sólo en la primera</a:t>
            </a:r>
          </a:p>
          <a:p>
            <a:pPr eaLnBrk="0" hangingPunct="0"/>
            <a:r>
              <a:rPr lang="es-ES_tradnl" sz="2800" b="1"/>
              <a:t>hora después de la ingestión. </a:t>
            </a:r>
          </a:p>
          <a:p>
            <a:pPr eaLnBrk="0" hangingPunct="0"/>
            <a:r>
              <a:rPr lang="es-ES_tradnl" sz="2800" b="1"/>
              <a:t>Posteriormente podría inducir una</a:t>
            </a:r>
          </a:p>
          <a:p>
            <a:pPr eaLnBrk="0" hangingPunct="0"/>
            <a:r>
              <a:rPr lang="es-ES_tradnl" sz="2800" b="1"/>
              <a:t>hemorragia o perforación)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1447800" y="381000"/>
            <a:ext cx="7334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sz="2800" b="1">
                <a:solidFill>
                  <a:srgbClr val="CC3300"/>
                </a:solidFill>
              </a:rPr>
              <a:t>TRATAMIENTO DE LAS INTOXICACIONES</a:t>
            </a:r>
          </a:p>
          <a:p>
            <a:pPr algn="ctr" eaLnBrk="0" hangingPunct="0"/>
            <a:r>
              <a:rPr lang="es-ES_tradnl" sz="2800" b="1">
                <a:solidFill>
                  <a:srgbClr val="CC3300"/>
                </a:solidFill>
              </a:rPr>
              <a:t>AGUDAS POR HERBICIDAS BIPIRIDILOS</a:t>
            </a:r>
          </a:p>
          <a:p>
            <a:pPr algn="ctr" eaLnBrk="0" hangingPunct="0"/>
            <a:r>
              <a:rPr lang="es-ES_tradnl" sz="1600" b="1"/>
              <a:t>(CONT.)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295400" y="4419600"/>
            <a:ext cx="7061200" cy="1800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0" hangingPunct="0"/>
            <a:r>
              <a:rPr lang="es-ES_tradnl" sz="2800" b="1">
                <a:solidFill>
                  <a:srgbClr val="FFFF00"/>
                </a:solidFill>
              </a:rPr>
              <a:t>HEMOPERFUSIÓN CON CARBÓN </a:t>
            </a:r>
          </a:p>
          <a:p>
            <a:pPr eaLnBrk="0" hangingPunct="0"/>
            <a:r>
              <a:rPr lang="es-ES_tradnl" sz="2800" b="1">
                <a:solidFill>
                  <a:srgbClr val="FFFF00"/>
                </a:solidFill>
              </a:rPr>
              <a:t>ACTIVADO, EN FORMA REPETIDA Y </a:t>
            </a:r>
          </a:p>
          <a:p>
            <a:pPr eaLnBrk="0" hangingPunct="0"/>
            <a:r>
              <a:rPr lang="es-ES_tradnl" sz="2800" b="1">
                <a:solidFill>
                  <a:srgbClr val="FFFF00"/>
                </a:solidFill>
              </a:rPr>
              <a:t>PROLONGADA (Se ha utilizado, pero no </a:t>
            </a:r>
          </a:p>
          <a:p>
            <a:pPr eaLnBrk="0" hangingPunct="0"/>
            <a:r>
              <a:rPr lang="es-ES_tradnl" sz="2800" b="1">
                <a:solidFill>
                  <a:srgbClr val="FFFF00"/>
                </a:solidFill>
              </a:rPr>
              <a:t>está demostrada su eficacia)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268413" y="1905000"/>
            <a:ext cx="5360987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0" hangingPunct="0"/>
            <a:r>
              <a:rPr lang="es-ES_tradnl" sz="2800" b="1">
                <a:solidFill>
                  <a:srgbClr val="FFFF00"/>
                </a:solidFill>
              </a:rPr>
              <a:t>TRATAMIENTO SINTOMÁTICO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243013" y="2971800"/>
            <a:ext cx="7672387" cy="946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0" hangingPunct="0"/>
            <a:r>
              <a:rPr lang="es-ES_tradnl" sz="2800" b="1">
                <a:solidFill>
                  <a:srgbClr val="FFFF00"/>
                </a:solidFill>
              </a:rPr>
              <a:t>NO ADMINISTRE OXÍGENO (a menos que el </a:t>
            </a:r>
          </a:p>
          <a:p>
            <a:pPr eaLnBrk="0" hangingPunct="0"/>
            <a:r>
              <a:rPr lang="es-ES_tradnl" sz="2800" b="1">
                <a:solidFill>
                  <a:srgbClr val="FFFF00"/>
                </a:solidFill>
              </a:rPr>
              <a:t>paciente desarrolle una hipoxemia severa)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143000" y="2209800"/>
            <a:ext cx="7162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/>
              <a:t>EN LAS INTOXICACIONES AGUDAS</a:t>
            </a:r>
          </a:p>
          <a:p>
            <a:pPr eaLnBrk="0" hangingPunct="0"/>
            <a:r>
              <a:rPr lang="es-ES_tradnl" sz="3200" b="1"/>
              <a:t>CON HERBICIDAS BIPIRIDILOS: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295400" y="3886200"/>
            <a:ext cx="7181850" cy="2041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0" hangingPunct="0"/>
            <a:r>
              <a:rPr lang="es-ES_tradnl" sz="3200" b="1"/>
              <a:t>MIENTRAS MÁS RÁPIDO SE INICIE </a:t>
            </a:r>
          </a:p>
          <a:p>
            <a:pPr eaLnBrk="0" hangingPunct="0"/>
            <a:r>
              <a:rPr lang="es-ES_tradnl" sz="3200" b="1"/>
              <a:t>EL TRATAMIENTO, EL DAÑO SERÁ </a:t>
            </a:r>
          </a:p>
          <a:p>
            <a:pPr eaLnBrk="0" hangingPunct="0"/>
            <a:r>
              <a:rPr lang="es-ES_tradnl" sz="3200" b="1"/>
              <a:t>MENOR Y MEJORARÁ EL </a:t>
            </a:r>
          </a:p>
          <a:p>
            <a:pPr eaLnBrk="0" hangingPunct="0"/>
            <a:r>
              <a:rPr lang="es-ES_tradnl" sz="3200" b="1"/>
              <a:t>PRONÓSTICO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2819400" y="685800"/>
            <a:ext cx="305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600" b="1"/>
              <a:t>¡RECUERDE!</a:t>
            </a:r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838200" y="228600"/>
          <a:ext cx="1752600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Imagen" r:id="rId3" imgW="952129" imgH="942857" progId="MS_ClipArt_Gallery.2">
                  <p:embed/>
                </p:oleObj>
              </mc:Choice>
              <mc:Fallback>
                <p:oleObj name="Imagen" r:id="rId3" imgW="952129" imgH="942857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"/>
                        <a:ext cx="1752600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43000"/>
          </a:xfrm>
        </p:spPr>
        <p:txBody>
          <a:bodyPr/>
          <a:lstStyle/>
          <a:p>
            <a:r>
              <a:rPr lang="es-ES_tradnl" sz="3200" b="1">
                <a:solidFill>
                  <a:srgbClr val="CC3300"/>
                </a:solidFill>
              </a:rPr>
              <a:t>HERBICIDAS</a:t>
            </a:r>
            <a:br>
              <a:rPr lang="es-ES_tradnl" sz="3200" b="1">
                <a:solidFill>
                  <a:srgbClr val="CC3300"/>
                </a:solidFill>
              </a:rPr>
            </a:br>
            <a:r>
              <a:rPr lang="es-ES_tradnl" sz="3200" b="1">
                <a:solidFill>
                  <a:srgbClr val="CC3300"/>
                </a:solidFill>
              </a:rPr>
              <a:t>CLASIFICACIÓN Y EJEMPLOS </a:t>
            </a:r>
            <a:r>
              <a:rPr lang="es-ES_tradnl" sz="1600" b="1">
                <a:solidFill>
                  <a:srgbClr val="CC3300"/>
                </a:solidFill>
              </a:rPr>
              <a:t>(Cont.)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905000" y="1627188"/>
            <a:ext cx="4202113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>
                <a:solidFill>
                  <a:srgbClr val="000066"/>
                </a:solidFill>
              </a:rPr>
              <a:t>DITIOCARBAMATOS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	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	METAM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533400" y="1676400"/>
          <a:ext cx="685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Imagen" r:id="rId3" imgW="882360" imgH="704520" progId="MS_ClipArt_Gallery.2">
                  <p:embed/>
                </p:oleObj>
              </mc:Choice>
              <mc:Fallback>
                <p:oleObj name="Imagen" r:id="rId3" imgW="882360" imgH="70452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6858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981200" y="3276600"/>
            <a:ext cx="4879975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>
                <a:solidFill>
                  <a:srgbClr val="000066"/>
                </a:solidFill>
              </a:rPr>
              <a:t>HERBICIDAS </a:t>
            </a:r>
          </a:p>
          <a:p>
            <a:pPr eaLnBrk="0" hangingPunct="0"/>
            <a:r>
              <a:rPr lang="es-ES_tradnl" sz="3200" b="1">
                <a:solidFill>
                  <a:srgbClr val="000066"/>
                </a:solidFill>
              </a:rPr>
              <a:t>ORGANOFOSFORADOS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	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	PIPEROFÓS</a:t>
            </a:r>
          </a:p>
          <a:p>
            <a:pPr eaLnBrk="0" hangingPunct="0"/>
            <a:r>
              <a:rPr lang="es-ES_tradnl" sz="2800" b="1">
                <a:solidFill>
                  <a:srgbClr val="000066"/>
                </a:solidFill>
              </a:rPr>
              <a:t>	MERFÓS</a:t>
            </a:r>
            <a:endParaRPr lang="es-ES_tradnl" sz="3200" b="1">
              <a:solidFill>
                <a:srgbClr val="000066"/>
              </a:solidFill>
            </a:endParaRP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533400" y="3352800"/>
          <a:ext cx="685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Imagen" r:id="rId5" imgW="882360" imgH="704520" progId="MS_ClipArt_Gallery.2">
                  <p:embed/>
                </p:oleObj>
              </mc:Choice>
              <mc:Fallback>
                <p:oleObj name="Imagen" r:id="rId5" imgW="882360" imgH="70452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52800"/>
                        <a:ext cx="6858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s-ES_tradnl" sz="2800">
                <a:solidFill>
                  <a:schemeClr val="hlink"/>
                </a:solidFill>
                <a:latin typeface="Arial Black" pitchFamily="34" charset="0"/>
              </a:rPr>
              <a:t>HERBICIDAS</a:t>
            </a:r>
            <a:br>
              <a:rPr lang="es-ES_tradnl" sz="2800">
                <a:solidFill>
                  <a:schemeClr val="hlink"/>
                </a:solidFill>
                <a:latin typeface="Arial Black" pitchFamily="34" charset="0"/>
              </a:rPr>
            </a:br>
            <a:r>
              <a:rPr lang="es-ES_tradnl" sz="2800">
                <a:solidFill>
                  <a:schemeClr val="hlink"/>
                </a:solidFill>
                <a:latin typeface="Arial Black" pitchFamily="34" charset="0"/>
              </a:rPr>
              <a:t>CLASIFICACIÓN Y EJEMPLOS (Cont.)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371600" y="1765300"/>
            <a:ext cx="49847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>
                <a:solidFill>
                  <a:srgbClr val="000066"/>
                </a:solidFill>
                <a:latin typeface="Arial Black" pitchFamily="34" charset="0"/>
              </a:rPr>
              <a:t>FOSFONOMETILGLICINA</a:t>
            </a:r>
          </a:p>
          <a:p>
            <a:pPr eaLnBrk="0" hangingPunct="0"/>
            <a:r>
              <a:rPr lang="es-ES_tradnl" sz="2800">
                <a:solidFill>
                  <a:srgbClr val="000066"/>
                </a:solidFill>
                <a:latin typeface="Arial Black" pitchFamily="34" charset="0"/>
              </a:rPr>
              <a:t>	</a:t>
            </a:r>
          </a:p>
          <a:p>
            <a:pPr eaLnBrk="0" hangingPunct="0"/>
            <a:r>
              <a:rPr lang="es-ES_tradnl" sz="2800">
                <a:solidFill>
                  <a:srgbClr val="000066"/>
                </a:solidFill>
                <a:latin typeface="Arial Black" pitchFamily="34" charset="0"/>
              </a:rPr>
              <a:t>	GLISOFATO</a:t>
            </a:r>
            <a:endParaRPr lang="es-ES_tradnl" sz="3200">
              <a:solidFill>
                <a:srgbClr val="000066"/>
              </a:solidFill>
              <a:latin typeface="Arial Black" pitchFamily="34" charset="0"/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381000" y="1752600"/>
          <a:ext cx="685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Imagen" r:id="rId3" imgW="882360" imgH="704520" progId="MS_ClipArt_Gallery.2">
                  <p:embed/>
                </p:oleObj>
              </mc:Choice>
              <mc:Fallback>
                <p:oleObj name="Imagen" r:id="rId3" imgW="882360" imgH="70452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52600"/>
                        <a:ext cx="6858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371600" y="3594100"/>
            <a:ext cx="7713663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>
                <a:solidFill>
                  <a:srgbClr val="000066"/>
                </a:solidFill>
                <a:latin typeface="Arial Black" pitchFamily="34" charset="0"/>
              </a:rPr>
              <a:t>DERIVADOS DE UREAS Y GUANIDINAS</a:t>
            </a:r>
          </a:p>
          <a:p>
            <a:pPr eaLnBrk="0" hangingPunct="0"/>
            <a:r>
              <a:rPr lang="es-ES_tradnl" sz="2800">
                <a:solidFill>
                  <a:srgbClr val="000066"/>
                </a:solidFill>
                <a:latin typeface="Arial Black" pitchFamily="34" charset="0"/>
              </a:rPr>
              <a:t>	</a:t>
            </a:r>
          </a:p>
          <a:p>
            <a:pPr eaLnBrk="0" hangingPunct="0"/>
            <a:r>
              <a:rPr lang="es-ES_tradnl" sz="2800">
                <a:solidFill>
                  <a:srgbClr val="000066"/>
                </a:solidFill>
                <a:latin typeface="Arial Black" pitchFamily="34" charset="0"/>
              </a:rPr>
              <a:t>	DIURÓN</a:t>
            </a:r>
          </a:p>
          <a:p>
            <a:pPr eaLnBrk="0" hangingPunct="0"/>
            <a:r>
              <a:rPr lang="es-ES_tradnl" sz="2800">
                <a:solidFill>
                  <a:srgbClr val="000066"/>
                </a:solidFill>
                <a:latin typeface="Arial Black" pitchFamily="34" charset="0"/>
              </a:rPr>
              <a:t>	BROMACIL</a:t>
            </a:r>
          </a:p>
          <a:p>
            <a:pPr eaLnBrk="0" hangingPunct="0"/>
            <a:r>
              <a:rPr lang="es-ES_tradnl" sz="2800">
                <a:solidFill>
                  <a:srgbClr val="000066"/>
                </a:solidFill>
                <a:latin typeface="Arial Black" pitchFamily="34" charset="0"/>
              </a:rPr>
              <a:t>	LINURÓN</a:t>
            </a: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81000" y="3581400"/>
          <a:ext cx="685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Imagen" r:id="rId5" imgW="882360" imgH="704520" progId="MS_ClipArt_Gallery.2">
                  <p:embed/>
                </p:oleObj>
              </mc:Choice>
              <mc:Fallback>
                <p:oleObj name="Imagen" r:id="rId5" imgW="882360" imgH="70452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81400"/>
                        <a:ext cx="6858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s-ES_tradnl" sz="3200" b="1"/>
              <a:t>HERBICIDAS</a:t>
            </a:r>
            <a:br>
              <a:rPr lang="es-ES_tradnl" sz="3200" b="1"/>
            </a:br>
            <a:r>
              <a:rPr lang="es-ES_tradnl" sz="3200" b="1"/>
              <a:t>CLASIFICACIÓN Y EJEMPLOS (Cont.)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371600" y="2133600"/>
            <a:ext cx="64658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DERIVADOS DE LA DINITROANILINA</a:t>
            </a:r>
          </a:p>
          <a:p>
            <a:pPr eaLnBrk="0" hangingPunct="0"/>
            <a:r>
              <a:rPr lang="es-ES_tradnl" sz="2800" b="1"/>
              <a:t>	</a:t>
            </a:r>
          </a:p>
          <a:p>
            <a:pPr eaLnBrk="0" hangingPunct="0"/>
            <a:r>
              <a:rPr lang="es-ES_tradnl" sz="2800" b="1"/>
              <a:t>	ISOPROPALINA</a:t>
            </a:r>
          </a:p>
          <a:p>
            <a:pPr eaLnBrk="0" hangingPunct="0"/>
            <a:r>
              <a:rPr lang="es-ES_tradnl" sz="2800" b="1"/>
              <a:t>	TRIFLURALINA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81000" y="2133600"/>
          <a:ext cx="685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Imagen" r:id="rId3" imgW="882360" imgH="704520" progId="MS_ClipArt_Gallery.2">
                  <p:embed/>
                </p:oleObj>
              </mc:Choice>
              <mc:Fallback>
                <p:oleObj name="Imagen" r:id="rId3" imgW="882360" imgH="70452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133600"/>
                        <a:ext cx="6858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371600" y="4800600"/>
            <a:ext cx="563721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ACETAMIDAS Y ACETANILIDAS</a:t>
            </a:r>
          </a:p>
          <a:p>
            <a:pPr eaLnBrk="0" hangingPunct="0"/>
            <a:r>
              <a:rPr lang="es-ES_tradnl" sz="2800" b="1"/>
              <a:t>	</a:t>
            </a:r>
          </a:p>
          <a:p>
            <a:pPr eaLnBrk="0" hangingPunct="0"/>
            <a:r>
              <a:rPr lang="es-ES_tradnl" sz="2800" b="1"/>
              <a:t>	PROPANILO	</a:t>
            </a:r>
          </a:p>
          <a:p>
            <a:pPr eaLnBrk="0" hangingPunct="0"/>
            <a:r>
              <a:rPr lang="es-ES_tradnl" sz="2800" b="1"/>
              <a:t>	METOLACLOR</a:t>
            </a:r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381000" y="4724400"/>
          <a:ext cx="685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Imagen" r:id="rId5" imgW="882360" imgH="704520" progId="MS_ClipArt_Gallery.2">
                  <p:embed/>
                </p:oleObj>
              </mc:Choice>
              <mc:Fallback>
                <p:oleObj name="Imagen" r:id="rId5" imgW="882360" imgH="70452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24400"/>
                        <a:ext cx="6858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s-ES_tradnl" sz="3200" b="1"/>
              <a:t>HERBICIDAS</a:t>
            </a:r>
            <a:br>
              <a:rPr lang="es-ES_tradnl" sz="3200" b="1"/>
            </a:br>
            <a:r>
              <a:rPr lang="es-ES_tradnl" sz="3200" b="1"/>
              <a:t>CLASIFICACIÓN Y EJEMPLOS (Cont.)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828800" y="2133600"/>
            <a:ext cx="4529138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TRIAZINAS Y TRIAZOLES</a:t>
            </a:r>
          </a:p>
          <a:p>
            <a:pPr eaLnBrk="0" hangingPunct="0"/>
            <a:r>
              <a:rPr lang="es-ES_tradnl" sz="2800" b="1"/>
              <a:t>	</a:t>
            </a:r>
          </a:p>
          <a:p>
            <a:pPr eaLnBrk="0" hangingPunct="0"/>
            <a:r>
              <a:rPr lang="es-ES_tradnl" sz="2800" b="1"/>
              <a:t>	ATRAZINA</a:t>
            </a:r>
          </a:p>
          <a:p>
            <a:pPr eaLnBrk="0" hangingPunct="0"/>
            <a:r>
              <a:rPr lang="es-ES_tradnl" sz="2800" b="1"/>
              <a:t>	AMETRINA</a:t>
            </a:r>
          </a:p>
          <a:p>
            <a:pPr eaLnBrk="0" hangingPunct="0"/>
            <a:r>
              <a:rPr lang="es-ES_tradnl" sz="2800" b="1"/>
              <a:t>	PROPAZINA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828800" y="4800600"/>
            <a:ext cx="563721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/>
              <a:t>ACETAMIDAS Y ACETANILIDAS</a:t>
            </a:r>
          </a:p>
          <a:p>
            <a:pPr eaLnBrk="0" hangingPunct="0"/>
            <a:endParaRPr lang="es-ES_tradnl" sz="2800" b="1"/>
          </a:p>
          <a:p>
            <a:pPr eaLnBrk="0" hangingPunct="0"/>
            <a:r>
              <a:rPr lang="es-ES_tradnl" sz="2800" b="1"/>
              <a:t>	PROPANILO</a:t>
            </a:r>
          </a:p>
          <a:p>
            <a:pPr eaLnBrk="0" hangingPunct="0"/>
            <a:r>
              <a:rPr lang="es-ES_tradnl" sz="2800" b="1"/>
              <a:t>	METOLACLOR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381000" y="2133600"/>
          <a:ext cx="685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Imagen" r:id="rId3" imgW="882360" imgH="704520" progId="MS_ClipArt_Gallery.2">
                  <p:embed/>
                </p:oleObj>
              </mc:Choice>
              <mc:Fallback>
                <p:oleObj name="Imagen" r:id="rId3" imgW="882360" imgH="70452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133600"/>
                        <a:ext cx="6858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381000" y="4724400"/>
          <a:ext cx="685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Imagen" r:id="rId5" imgW="882360" imgH="704520" progId="MS_ClipArt_Gallery.2">
                  <p:embed/>
                </p:oleObj>
              </mc:Choice>
              <mc:Fallback>
                <p:oleObj name="Imagen" r:id="rId5" imgW="882360" imgH="70452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24400"/>
                        <a:ext cx="6858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1426</Words>
  <Application>Microsoft Office PowerPoint</Application>
  <PresentationFormat>Presentación en pantalla (4:3)</PresentationFormat>
  <Paragraphs>495</Paragraphs>
  <Slides>58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3" baseType="lpstr">
      <vt:lpstr>Arial</vt:lpstr>
      <vt:lpstr>Arial Black</vt:lpstr>
      <vt:lpstr>Times New Roman</vt:lpstr>
      <vt:lpstr>Diseño predeterminado</vt:lpstr>
      <vt:lpstr>Galería de imágenes de Microsoft</vt:lpstr>
      <vt:lpstr>HERBICIDAS BIPERIDILICOS Y CLOROFENOXI</vt:lpstr>
      <vt:lpstr>OBJETIVOS</vt:lpstr>
      <vt:lpstr>OBJETIVOS</vt:lpstr>
      <vt:lpstr>HERBICIDAS CLASIFICACIÓN Y EJEMPLOS</vt:lpstr>
      <vt:lpstr>HERBICIDAS CLASIFICACIÓN Y EJEMPLOS (Cont.)</vt:lpstr>
      <vt:lpstr>HERBICIDAS CLASIFICACIÓN Y EJEMPLOS (Cont.)</vt:lpstr>
      <vt:lpstr>HERBICIDAS CLASIFICACIÓN Y EJEMPLOS (Cont.)</vt:lpstr>
      <vt:lpstr>HERBICIDAS CLASIFICACIÓN Y EJEMPLOS (Cont.)</vt:lpstr>
      <vt:lpstr>HERBICIDAS CLASIFICACIÓN Y EJEMPLOS (Cont.)</vt:lpstr>
      <vt:lpstr>HERBICIDAS CLASIFICACIÓN Y EJEMPLOS (Cont.)</vt:lpstr>
      <vt:lpstr>FÓRMULAS QUÍMICAS DE LOS HERBICIDAS CLOROFONEXI</vt:lpstr>
      <vt:lpstr>FÓRMULAS QUÍMICAS DE LOS HERBICIDAS CLOROFONEXI</vt:lpstr>
      <vt:lpstr>PRINCIPALES CARACTERÍSTICAS DE LOS HERBICIDAS CLOROFENOXI</vt:lpstr>
      <vt:lpstr>PRINCIPALES CARACTERÍSTICAS DE LOS HERBICIDAS CLOROFENOXI</vt:lpstr>
      <vt:lpstr>ALGUNOS PRODUCTOS COMERCIALES A BASE DE HERBICIDAS CLOROFENOXI</vt:lpstr>
      <vt:lpstr>TOXICOCINÉTICA DE LOS HERBICIDAS CLOROFENOXI</vt:lpstr>
      <vt:lpstr>TOXICOCINÉTICA DE LOS HERBICIDAS CLOROFENOXI</vt:lpstr>
      <vt:lpstr>TOXICOCINÉTICA DE LOS HERBICIDAS CLOROFENOXI (Cont.)</vt:lpstr>
      <vt:lpstr>MECANISMO DE ACCIÓN DE LOS  HERBICIDAS CLOROFENOXI</vt:lpstr>
      <vt:lpstr>CUADRO CLÍNICO DE LAS INTOXICACIONES AGUDAS POR HERBICIDAS CLOROFENOXI</vt:lpstr>
      <vt:lpstr>CUADRO CLÍNICO DE LAS INTOXICACIONES AGUDAS POR HERBICIDAS CLOROFENOXI</vt:lpstr>
      <vt:lpstr>CUADRO CLÍNICO DE LAS INTOXICACIONES AGUDAS POR HERBICIDAS CLOROFENOXI</vt:lpstr>
      <vt:lpstr>CUADRO CLÍNICO DE LAS INTOXICACIONES AGUDAS POR HERBICIDAS CLOROFENOXI</vt:lpstr>
      <vt:lpstr>DIAGNÓSTICO DE LA INTOXICACIÓN AGUDA POR HERBICIDAS CLOROFENOXI</vt:lpstr>
      <vt:lpstr>Presentación de PowerPoint</vt:lpstr>
      <vt:lpstr>Presentación de PowerPoint</vt:lpstr>
      <vt:lpstr>Presentación de PowerPoint</vt:lpstr>
      <vt:lpstr>TRATAMIENTO DE LAS INTOXICACIONES AGUDAS POR HERBICIDAS CLOROFENOXI</vt:lpstr>
      <vt:lpstr>TRATAMIENTO DE LAS INTOXICACIONES AGUDAS POR HERBICIDAS CLOROFENOXI</vt:lpstr>
      <vt:lpstr>TRATAMIENTO DE LAS INTOXICACIONES AGUDAS POR HERBICIDAS CLOROFENOXI (Cont.)</vt:lpstr>
      <vt:lpstr>HERBICIDAS BIPIRIDILOS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HERBICIDAS BIPERIDILICOS Y CLOROFENOXI</dc:title>
  <dc:creator>Usuario de Red</dc:creator>
  <cp:lastModifiedBy>adm</cp:lastModifiedBy>
  <cp:revision>6</cp:revision>
  <dcterms:created xsi:type="dcterms:W3CDTF">2004-03-11T19:12:09Z</dcterms:created>
  <dcterms:modified xsi:type="dcterms:W3CDTF">2013-08-26T17:26:59Z</dcterms:modified>
</cp:coreProperties>
</file>