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71" r:id="rId11"/>
    <p:sldId id="266" r:id="rId12"/>
    <p:sldId id="364" r:id="rId13"/>
    <p:sldId id="366" r:id="rId14"/>
    <p:sldId id="367" r:id="rId15"/>
    <p:sldId id="359" r:id="rId16"/>
    <p:sldId id="370" r:id="rId17"/>
    <p:sldId id="360" r:id="rId18"/>
    <p:sldId id="368" r:id="rId19"/>
    <p:sldId id="361" r:id="rId20"/>
    <p:sldId id="362" r:id="rId21"/>
    <p:sldId id="369" r:id="rId22"/>
    <p:sldId id="363" r:id="rId23"/>
    <p:sldId id="352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56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350" r:id="rId53"/>
    <p:sldId id="298" r:id="rId54"/>
    <p:sldId id="351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52E6A-288C-409B-A830-66FEF2AF3F7C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B6EC9-5FA7-4F79-B6AA-A3316AD3418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6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6EB5-C658-4C34-8791-F9D0A8A7ECAA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5B9F0-175A-467F-9C2B-40BF44B8E0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95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1460D-9358-412A-B560-E64B0DFC93C6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40E8C-3DC3-49C9-8224-B34C359BEF3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3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4A9AE-A4D8-491F-A6A1-4C84091E33E5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E44F9-2052-4769-9C74-AD8F8DC47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8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2B5F-8E03-4C4E-AA31-F3A8A67A2B26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96A5A-D962-4220-ADD2-C528F25EB0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1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0C67-DA82-4BE6-AEC7-3496F8411DA4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8343D-2367-4B33-8547-754052F4C4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8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87633-F026-4F81-A7D2-BF7F4F7CD147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1F0E8-98AB-4FAE-B3C5-F1D0016B1C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78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F2C9-F235-4E55-BD00-156A61AED304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7880A-3DE5-4393-9C01-C1E95D0E92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4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D7601-94A9-497A-9F3F-DF67B2C326C7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3025-7538-4708-90ED-E6430304F1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78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108E-D7CA-4C3B-A5B8-48AEC2F15095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C919-BC66-42BD-A3B4-00C7ABA138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59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6C003-9437-439C-98B4-3EDC09FAC0D5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F041-03F0-4801-9AF7-30E445A37C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22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1A4A4E-7867-4228-99D2-2953C3E71A2A}" type="datetimeFigureOut">
              <a:rPr lang="es-ES"/>
              <a:pPr>
                <a:defRPr/>
              </a:pPr>
              <a:t>26/08/2013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4E7727-396D-4B86-A66A-2BBC8A002A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Pipeline/Dropzone/5171/ser4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Pipeline/Dropzone/5171/ser2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Pipeline/Dropzone/5171/ser3.gi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Pipeline/Dropzone/5171/ser1.gi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file:///C:\WINDOWS\TEMP\t013140a.bm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http://www.icp.ucr.ac.cr/bpicadjn.jpg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http://www.bioclon.com.mx/Tratamiento/Serpientes/FOTOS/nauyaca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icp.ucr.ac.cr/lmutajv.jpg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http://www.galeon.com/serpientes_llorente/distri1.jpg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http://www.icp.ucr.ac.cr/malleni2.jpg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icp.ucr.ac.cr/micrucki.jpg" TargetMode="External"/><Relationship Id="rId4" Type="http://schemas.openxmlformats.org/officeDocument/2006/relationships/image" Target="../media/image39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http://www.icp.ucr.ac.cr/sepmar3.jpg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WINDOWS\TEMP\t014177a.bm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WINDOWS\TEMP\t014173a.bm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galeon.com/serpientes_llorente/Image%20percepcion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214313"/>
            <a:ext cx="65913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b="1" dirty="0">
                <a:solidFill>
                  <a:srgbClr val="990000"/>
                </a:solidFill>
              </a:rPr>
              <a:t>RIESGOS BIOLÓGICOS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785813"/>
            <a:ext cx="3857625" cy="500062"/>
          </a:xfrm>
        </p:spPr>
        <p:txBody>
          <a:bodyPr/>
          <a:lstStyle/>
          <a:p>
            <a:pPr eaLnBrk="1" hangingPunct="1"/>
            <a:r>
              <a:rPr lang="es-PA" sz="3600" b="1" smtClean="0">
                <a:latin typeface="Arial Black" pitchFamily="34" charset="0"/>
              </a:rPr>
              <a:t>OFIDISMO</a:t>
            </a:r>
            <a:endParaRPr lang="es-ES" sz="3600" b="1" smtClean="0">
              <a:latin typeface="Arial Black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 bwMode="auto">
          <a:xfrm>
            <a:off x="1571625" y="1301750"/>
            <a:ext cx="6505575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>
          <a:xfrm>
            <a:off x="214313" y="214313"/>
            <a:ext cx="8643937" cy="3786187"/>
          </a:xfrm>
        </p:spPr>
        <p:txBody>
          <a:bodyPr/>
          <a:lstStyle/>
          <a:p>
            <a:pPr algn="just">
              <a:defRPr/>
            </a:pP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ORGANO REPRODUCTOR: </a:t>
            </a:r>
            <a:r>
              <a:rPr lang="es-ES" sz="3200" dirty="0" smtClean="0">
                <a:solidFill>
                  <a:srgbClr val="210DB3"/>
                </a:solidFill>
                <a:latin typeface="Arial Black" pitchFamily="34" charset="0"/>
              </a:rPr>
              <a:t>LOS MACHOS TIENEN UN PAR DE ÓRGANOS COPULADORES ERÉCTILES, DENOMINADOS HEMIPENES, QUE SE ENCUENTRAN ALOJADOS, EN POSICIÓN DE REPOSO, EN EL INTERIOR DE LA BASE DE LA COLA DEL ANIMAL</a:t>
            </a:r>
          </a:p>
        </p:txBody>
      </p:sp>
      <p:pic>
        <p:nvPicPr>
          <p:cNvPr id="11267" name="Picture 2" descr="C:\Documents and Settings\LUIS\Mis documentos\Mis imágenes\HEMIPEN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4500" y="4124325"/>
            <a:ext cx="6122988" cy="2590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428750"/>
            <a:ext cx="8743950" cy="5286375"/>
          </a:xfrm>
        </p:spPr>
        <p:txBody>
          <a:bodyPr/>
          <a:lstStyle/>
          <a:p>
            <a:pPr eaLnBrk="1" hangingPunct="1"/>
            <a:r>
              <a:rPr lang="es-PA" sz="3600" b="1" smtClean="0">
                <a:solidFill>
                  <a:schemeClr val="accent2"/>
                </a:solidFill>
                <a:latin typeface="Arial Black" pitchFamily="34" charset="0"/>
              </a:rPr>
              <a:t>PACIENTE GRADO 2</a:t>
            </a:r>
            <a:endParaRPr lang="es-PA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MARCADO DOLOR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AREA DE EDEMA 12½ cm-25 cm. 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SÍNTOMAS GENERALES:  NAÚSEAS, VÓMITOS, MAREOS, CHOQUE O SÍNTOMAS NEUROTÓXICOS.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571500" y="142875"/>
            <a:ext cx="8115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4000" b="1">
                <a:solidFill>
                  <a:srgbClr val="800000"/>
                </a:solidFill>
                <a:latin typeface="Arial Black" pitchFamily="34" charset="0"/>
              </a:rPr>
              <a:t>CRITERIOS DE PARRISHY MCCOLOUGH Y GENNARD</a:t>
            </a:r>
            <a:endParaRPr lang="es-ES" sz="4000" b="1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557338"/>
            <a:ext cx="8743950" cy="4943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PA" sz="4000" b="1" smtClean="0">
                <a:solidFill>
                  <a:schemeClr val="accent2"/>
                </a:solidFill>
                <a:latin typeface="Arial Black" pitchFamily="34" charset="0"/>
              </a:rPr>
              <a:t>PACIENTE GRADO 3+</a:t>
            </a:r>
            <a:endParaRPr lang="es-PA" sz="40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PA" sz="4000" b="1" smtClean="0">
                <a:solidFill>
                  <a:srgbClr val="000066"/>
                </a:solidFill>
                <a:latin typeface="Arial Black" pitchFamily="34" charset="0"/>
              </a:rPr>
              <a:t>MARCADO DOLOR</a:t>
            </a:r>
          </a:p>
          <a:p>
            <a:pPr eaLnBrk="1" hangingPunct="1">
              <a:lnSpc>
                <a:spcPct val="90000"/>
              </a:lnSpc>
            </a:pPr>
            <a:r>
              <a:rPr lang="es-PA" sz="4000" b="1" smtClean="0">
                <a:solidFill>
                  <a:srgbClr val="000066"/>
                </a:solidFill>
                <a:latin typeface="Arial Black" pitchFamily="34" charset="0"/>
              </a:rPr>
              <a:t>EDEMA DE MÁS DE 25 CM</a:t>
            </a:r>
          </a:p>
          <a:p>
            <a:pPr eaLnBrk="1" hangingPunct="1">
              <a:lnSpc>
                <a:spcPct val="90000"/>
              </a:lnSpc>
            </a:pPr>
            <a:r>
              <a:rPr lang="es-PA" sz="4000" b="1" smtClean="0">
                <a:solidFill>
                  <a:srgbClr val="000066"/>
                </a:solidFill>
                <a:latin typeface="Arial Black" pitchFamily="34" charset="0"/>
              </a:rPr>
              <a:t>SÍNTOMAS GENERALES CON MANIFESTACIONES HEMORRÁGICAS:  PETEQUIAS Y EQUIMOSIS GENERALIZADAS</a:t>
            </a:r>
            <a:endParaRPr lang="en-US" sz="40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8688" y="214313"/>
            <a:ext cx="7543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4000" b="1">
                <a:solidFill>
                  <a:srgbClr val="800000"/>
                </a:solidFill>
                <a:latin typeface="Arial Black" pitchFamily="34" charset="0"/>
              </a:rPr>
              <a:t>CRITERIOS DE PARRISHY MCCOLOUGH Y GENNARD</a:t>
            </a:r>
            <a:endParaRPr lang="es-ES" sz="4000" b="1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28750"/>
            <a:ext cx="8672512" cy="5143500"/>
          </a:xfrm>
        </p:spPr>
        <p:txBody>
          <a:bodyPr/>
          <a:lstStyle/>
          <a:p>
            <a:pPr eaLnBrk="1" hangingPunct="1"/>
            <a:r>
              <a:rPr lang="es-PA" sz="3600" b="1" smtClean="0">
                <a:solidFill>
                  <a:schemeClr val="accent2"/>
                </a:solidFill>
                <a:latin typeface="Arial Black" pitchFamily="34" charset="0"/>
              </a:rPr>
              <a:t>PACIENTE GRADO</a:t>
            </a:r>
            <a:r>
              <a:rPr lang="es-PA" sz="3600" smtClean="0">
                <a:solidFill>
                  <a:schemeClr val="accent2"/>
                </a:solidFill>
                <a:latin typeface="Arial Black" pitchFamily="34" charset="0"/>
              </a:rPr>
              <a:t> 4</a:t>
            </a:r>
            <a:endParaRPr lang="es-PA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EDEMA EN TODA EL ÁREA O MÁS ALLÁ DEL ÁREA AFECTADA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FIEBRE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FALLA RENAL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HEMORRAGIA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HEMATEMESIS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SHOCK Y MUERTE.</a:t>
            </a:r>
            <a:endParaRPr lang="en-US" sz="36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500063" y="142875"/>
            <a:ext cx="80343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4000" b="1">
                <a:solidFill>
                  <a:srgbClr val="800000"/>
                </a:solidFill>
                <a:latin typeface="Arial Black" pitchFamily="34" charset="0"/>
              </a:rPr>
              <a:t>CRITERIOS DE PARRISHY MCCOLOUGH Y GENNARD</a:t>
            </a:r>
            <a:endParaRPr lang="es-ES" sz="4000" b="1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800000"/>
                </a:solidFill>
                <a:latin typeface="Arial Black" pitchFamily="34" charset="0"/>
              </a:rPr>
              <a:t>S.A.O SUERO ANTIOFÍDICO POLIVANTE</a:t>
            </a:r>
            <a:br>
              <a:rPr lang="es-PA" sz="4000" b="1" dirty="0">
                <a:solidFill>
                  <a:srgbClr val="800000"/>
                </a:solidFill>
                <a:latin typeface="Arial Black" pitchFamily="34" charset="0"/>
              </a:rPr>
            </a:br>
            <a:r>
              <a:rPr lang="es-PA" sz="4000" b="1" dirty="0">
                <a:solidFill>
                  <a:srgbClr val="800000"/>
                </a:solidFill>
                <a:latin typeface="Arial Black" pitchFamily="34" charset="0"/>
              </a:rPr>
              <a:t>SUERO DE CABALLO</a:t>
            </a:r>
            <a:endParaRPr lang="en-US" sz="4000" b="1" dirty="0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857375"/>
            <a:ext cx="8958263" cy="3781425"/>
          </a:xfrm>
        </p:spPr>
        <p:txBody>
          <a:bodyPr/>
          <a:lstStyle/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PRUEBA DE ALERGIA:1 AMPOLLA EN 500CC DE SOLUCION FISIOL. LENTA (30 MIN-1 HORA)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SI ES TOLERABLE COMPLETAR LA DOSIS EN 4-6 HORAS SEGÚN EL SIGUIENTE CRITERIO:</a:t>
            </a:r>
            <a:endParaRPr lang="en-US" sz="36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7772400" cy="9144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PA" sz="3200" b="1" smtClean="0">
                <a:solidFill>
                  <a:srgbClr val="C00000"/>
                </a:solidFill>
                <a:latin typeface="Arial Black" pitchFamily="34" charset="0"/>
              </a:rPr>
              <a:t>S.A.O.</a:t>
            </a:r>
            <a:br>
              <a:rPr lang="es-PA" sz="3200" b="1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s-PA" sz="3200" b="1" smtClean="0">
                <a:solidFill>
                  <a:srgbClr val="C00000"/>
                </a:solidFill>
                <a:latin typeface="Arial Black" pitchFamily="34" charset="0"/>
              </a:rPr>
              <a:t>SUERO ANTIOFIDICO</a:t>
            </a:r>
            <a:endParaRPr lang="en-US" sz="3200" b="1" smtClean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071563"/>
            <a:ext cx="4748213" cy="5143500"/>
          </a:xfrm>
        </p:spPr>
        <p:txBody>
          <a:bodyPr/>
          <a:lstStyle/>
          <a:p>
            <a:pPr eaLnBrk="1" hangingPunct="1"/>
            <a:r>
              <a:rPr lang="es-PA" sz="3600" b="1" smtClean="0">
                <a:solidFill>
                  <a:schemeClr val="folHlink"/>
                </a:solidFill>
                <a:latin typeface="Arial Black" pitchFamily="34" charset="0"/>
              </a:rPr>
              <a:t>GRADO 0-1</a:t>
            </a:r>
            <a:r>
              <a:rPr lang="es-PA" sz="3200" b="1" smtClean="0">
                <a:latin typeface="Arial Black" pitchFamily="34" charset="0"/>
              </a:rPr>
              <a:t> </a:t>
            </a:r>
          </a:p>
          <a:p>
            <a:pPr eaLnBrk="1" hangingPunct="1">
              <a:buFont typeface="Arial" charset="0"/>
              <a:buNone/>
            </a:pP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	NO REQUIERE ANTÍDOTO SÓLO VIGILANCIA.</a:t>
            </a:r>
          </a:p>
          <a:p>
            <a:pPr eaLnBrk="1" hangingPunct="1">
              <a:buFont typeface="Arial" charset="0"/>
              <a:buNone/>
            </a:pPr>
            <a:endParaRPr lang="es-PA" sz="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eaLnBrk="1" hangingPunct="1"/>
            <a:r>
              <a:rPr lang="es-PA" sz="3600" b="1" smtClean="0">
                <a:solidFill>
                  <a:schemeClr val="folHlink"/>
                </a:solidFill>
                <a:latin typeface="Arial Black" pitchFamily="34" charset="0"/>
              </a:rPr>
              <a:t>GRADO 2:</a:t>
            </a:r>
            <a:r>
              <a:rPr lang="es-PA" sz="3600" b="1" smtClean="0">
                <a:latin typeface="Arial Black" pitchFamily="34" charset="0"/>
              </a:rPr>
              <a:t>  </a:t>
            </a: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SUELE REQUERIR DE 3-4 AMPOLLAS</a:t>
            </a:r>
          </a:p>
          <a:p>
            <a:pPr eaLnBrk="1" hangingPunct="1">
              <a:buFont typeface="Wingdings" pitchFamily="2" charset="2"/>
              <a:buNone/>
            </a:pPr>
            <a:r>
              <a:rPr lang="es-PA" sz="2400" smtClean="0"/>
              <a:t>  </a:t>
            </a:r>
            <a:endParaRPr lang="en-US" sz="2400" smtClean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86313" y="1000125"/>
            <a:ext cx="4243387" cy="5072063"/>
          </a:xfrm>
        </p:spPr>
        <p:txBody>
          <a:bodyPr/>
          <a:lstStyle/>
          <a:p>
            <a:pPr eaLnBrk="1" hangingPunct="1"/>
            <a:r>
              <a:rPr lang="es-PA" sz="3600" b="1" smtClean="0">
                <a:solidFill>
                  <a:schemeClr val="folHlink"/>
                </a:solidFill>
                <a:latin typeface="Arial Black" pitchFamily="34" charset="0"/>
              </a:rPr>
              <a:t>GRADO 3:</a:t>
            </a:r>
            <a:r>
              <a:rPr lang="es-PA" sz="3600" b="1" smtClean="0">
                <a:latin typeface="Arial Black" pitchFamily="34" charset="0"/>
              </a:rPr>
              <a:t> </a:t>
            </a: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SUELE REQUERIR DE </a:t>
            </a:r>
          </a:p>
          <a:p>
            <a:pPr eaLnBrk="1" hangingPunct="1">
              <a:buFont typeface="Wingdings" pitchFamily="2" charset="2"/>
              <a:buNone/>
            </a:pP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	5-10 AMPOLLAS.</a:t>
            </a:r>
          </a:p>
          <a:p>
            <a:pPr eaLnBrk="1" hangingPunct="1"/>
            <a:r>
              <a:rPr lang="es-PA" sz="3600" b="1" smtClean="0">
                <a:solidFill>
                  <a:schemeClr val="folHlink"/>
                </a:solidFill>
                <a:latin typeface="Arial Black" pitchFamily="34" charset="0"/>
              </a:rPr>
              <a:t>GRADO 4:</a:t>
            </a:r>
            <a:r>
              <a:rPr lang="es-PA" sz="3600" b="1" smtClean="0">
                <a:latin typeface="Arial Black" pitchFamily="34" charset="0"/>
              </a:rPr>
              <a:t> </a:t>
            </a: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SUELE REQUERIR DE </a:t>
            </a:r>
          </a:p>
          <a:p>
            <a:pPr eaLnBrk="1" hangingPunct="1">
              <a:buFont typeface="Wingdings" pitchFamily="2" charset="2"/>
              <a:buNone/>
            </a:pPr>
            <a:r>
              <a:rPr lang="es-PA" sz="3200" b="1" smtClean="0">
                <a:solidFill>
                  <a:srgbClr val="000066"/>
                </a:solidFill>
                <a:latin typeface="Arial Black" pitchFamily="34" charset="0"/>
              </a:rPr>
              <a:t>	10-15 AMPOLLAS.</a:t>
            </a:r>
            <a:endParaRPr lang="en-US" sz="32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71438"/>
            <a:ext cx="7772400" cy="533400"/>
          </a:xfrm>
        </p:spPr>
        <p:txBody>
          <a:bodyPr/>
          <a:lstStyle/>
          <a:p>
            <a:pPr eaLnBrk="1" hangingPunct="1"/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2400" b="1" smtClean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571500"/>
            <a:ext cx="8815387" cy="6072188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UN MANEJO MÉDICO CORRECTO</a:t>
            </a: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b="1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 BUENAS MEDIDAS GENERALES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USO DEL FABOTERÁPICO ANTIVIPERINO PARA NORMALIZAR TANTO EL PERFIL DE COAGULACIÓN, EL DIÁMETRO DEL MIEMBRO AFECTADO Y LA CPK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ALEJA  LA NECESIDAD DE UN MANEJO QUIRÚRGICO Y MEJORA EL PRONÓSTICO, DEVOLVIENDO AL PACIENTE A LA VIDA PRODUCTIVA CON SECUELAS MÍNIMAS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b="1" smtClean="0">
              <a:solidFill>
                <a:srgbClr val="412878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71438"/>
            <a:ext cx="8315325" cy="928687"/>
          </a:xfrm>
        </p:spPr>
        <p:txBody>
          <a:bodyPr/>
          <a:lstStyle/>
          <a:p>
            <a:pPr algn="ctr" eaLnBrk="1" hangingPunct="1">
              <a:lnSpc>
                <a:spcPct val="75000"/>
              </a:lnSpc>
            </a:pPr>
            <a:r>
              <a:rPr lang="es-PA" b="1" smtClean="0">
                <a:solidFill>
                  <a:srgbClr val="000066"/>
                </a:solidFill>
                <a:latin typeface="Arial Black" pitchFamily="34" charset="0"/>
              </a:rPr>
              <a:t>SERPIENTE NO/SI VENENOSA</a:t>
            </a:r>
            <a:r>
              <a:rPr lang="es-PA" smtClean="0">
                <a:latin typeface="Arial Black" pitchFamily="34" charset="0"/>
              </a:rPr>
              <a:t> </a:t>
            </a:r>
          </a:p>
          <a:p>
            <a:pPr algn="ctr" eaLnBrk="1" hangingPunct="1">
              <a:lnSpc>
                <a:spcPct val="75000"/>
              </a:lnSpc>
            </a:pPr>
            <a:r>
              <a:rPr lang="es-PA" smtClean="0">
                <a:solidFill>
                  <a:srgbClr val="FF0066"/>
                </a:solidFill>
                <a:latin typeface="Arial Black" pitchFamily="34" charset="0"/>
              </a:rPr>
              <a:t>FORMAS DE  LA MORDEDURA</a:t>
            </a:r>
            <a:endParaRPr lang="es-ES" smtClean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12292" name="Picture 4" descr="SERPIENTES VENENOSAS Y 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6"/>
          <a:stretch>
            <a:fillRect/>
          </a:stretch>
        </p:blipFill>
        <p:spPr bwMode="auto">
          <a:xfrm>
            <a:off x="857250" y="912813"/>
            <a:ext cx="7805738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"/>
            <a:ext cx="7772400" cy="914400"/>
          </a:xfrm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SERPIENTE NO VENENOSA</a:t>
            </a:r>
            <a:r>
              <a:rPr lang="es-PA" sz="2800" smtClean="0">
                <a:latin typeface="Arial Black" pitchFamily="34" charset="0"/>
              </a:rPr>
              <a:t> </a:t>
            </a:r>
          </a:p>
          <a:p>
            <a:pPr algn="ctr">
              <a:lnSpc>
                <a:spcPct val="75000"/>
              </a:lnSpc>
            </a:pPr>
            <a:r>
              <a:rPr lang="es-PA" sz="2800" smtClean="0">
                <a:solidFill>
                  <a:srgbClr val="800000"/>
                </a:solidFill>
                <a:latin typeface="Arial Black" pitchFamily="34" charset="0"/>
              </a:rPr>
              <a:t>FORMAS DE  LA DENTADURA</a:t>
            </a:r>
            <a:endParaRPr lang="es-ES" sz="2800" smtClean="0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629025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5883275"/>
            <a:ext cx="8215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b="1" dirty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AGLIFA</a:t>
            </a:r>
            <a:br>
              <a:rPr lang="es-ES" b="1" dirty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(NO VENENOSA</a:t>
            </a:r>
            <a:r>
              <a:rPr lang="es-ES_tradnl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dirty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(BOA, PITON, ANACONDA)</a:t>
            </a:r>
            <a:endParaRPr lang="es-ES" b="1" dirty="0">
              <a:solidFill>
                <a:srgbClr val="FF0066"/>
              </a:solidFill>
            </a:endParaRPr>
          </a:p>
        </p:txBody>
      </p:sp>
      <p:pic>
        <p:nvPicPr>
          <p:cNvPr id="13318" name="Picture 6" descr="http://www.geocities.com/Pipeline/Dropzone/5171/ser4.gif"/>
          <p:cNvPicPr>
            <a:picLocks noChangeAspect="1" noChangeArrowheads="1"/>
          </p:cNvPicPr>
          <p:nvPr/>
        </p:nvPicPr>
        <p:blipFill>
          <a:blip r:embed="rId2" r:link="rId3">
            <a:lum bright="-50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15364" r="9544" b="6146"/>
          <a:stretch>
            <a:fillRect/>
          </a:stretch>
        </p:blipFill>
        <p:spPr bwMode="auto">
          <a:xfrm>
            <a:off x="611188" y="1190625"/>
            <a:ext cx="8059737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39737"/>
          </a:xfrm>
        </p:spPr>
        <p:txBody>
          <a:bodyPr/>
          <a:lstStyle/>
          <a:p>
            <a:pPr eaLnBrk="1" hangingPunct="1"/>
            <a:r>
              <a:rPr lang="es-ES" sz="3600" smtClean="0">
                <a:solidFill>
                  <a:srgbClr val="C00000"/>
                </a:solidFill>
                <a:latin typeface="Arial Black" pitchFamily="34" charset="0"/>
              </a:rPr>
              <a:t>AGLIFAS</a:t>
            </a: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929313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210DB3"/>
                </a:solidFill>
                <a:latin typeface="Arial Black" pitchFamily="34" charset="0"/>
              </a:rPr>
              <a:t>NO POSEEN LA CAPACIDAD DE LIBERAR VENENO O SALIVA DE PROPIEDADES TÓXICAS . TIENEN CUATRO HILERAS DE DIENTES EN LA PARTE SUPERIOR: DOS CORRESPONDEN A LOS MAXILARES Y DOS A LOS HUESOS PALATINOS, ADEMÁS LAS MANDÍBULAS PROVISTAS DE DIENTES NORMALES, LO QUE HACE UN TOTAL DE SEIS HILERAS DE DIENTES.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crantophis_dumerili_Sudliche_Madagaskarbo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38" b="29384"/>
          <a:stretch>
            <a:fillRect/>
          </a:stretch>
        </p:blipFill>
        <p:spPr bwMode="auto">
          <a:xfrm>
            <a:off x="228600" y="622300"/>
            <a:ext cx="86868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1438" y="152400"/>
            <a:ext cx="8964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>
                <a:solidFill>
                  <a:srgbClr val="800000"/>
                </a:solidFill>
                <a:latin typeface="Arial Black" pitchFamily="34" charset="0"/>
              </a:rPr>
              <a:t>SERPIENTES NO VENENOSAS </a:t>
            </a:r>
            <a:r>
              <a:rPr lang="es-ES_tradnl" sz="2000">
                <a:solidFill>
                  <a:srgbClr val="000066"/>
                </a:solidFill>
                <a:latin typeface="Arial Black" pitchFamily="34" charset="0"/>
              </a:rPr>
              <a:t>“BOA PITON. ANACONDA”</a:t>
            </a:r>
            <a:endParaRPr lang="es-ES" sz="20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214313"/>
            <a:ext cx="8893175" cy="6286500"/>
          </a:xfrm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SERPIENTE NO VENENOSA</a:t>
            </a:r>
            <a:r>
              <a:rPr lang="es-PA" sz="2800" smtClean="0">
                <a:latin typeface="Arial Black" pitchFamily="34" charset="0"/>
              </a:rPr>
              <a:t> </a:t>
            </a:r>
          </a:p>
          <a:p>
            <a:pPr algn="ctr">
              <a:lnSpc>
                <a:spcPct val="75000"/>
              </a:lnSpc>
            </a:pPr>
            <a:r>
              <a:rPr lang="es-PA" sz="2800" smtClean="0">
                <a:solidFill>
                  <a:srgbClr val="800000"/>
                </a:solidFill>
                <a:latin typeface="Arial Black" pitchFamily="34" charset="0"/>
              </a:rPr>
              <a:t>FORMAS DE  LA DENTADURA</a:t>
            </a:r>
          </a:p>
          <a:p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SERPIENTES OPISTOMEGADONTES:</a:t>
            </a:r>
            <a:endParaRPr lang="es-ES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/>
            <a:r>
              <a:rPr lang="es-ES" smtClean="0">
                <a:solidFill>
                  <a:srgbClr val="210DB3"/>
                </a:solidFill>
                <a:latin typeface="Arial Black" pitchFamily="34" charset="0"/>
              </a:rPr>
              <a:t>DENTADURA FORMADA POR DOS DIENTES POSTERIORES MÁS GRANDES QUE LOS RESTANTES.  SON UTILIZADOS PARA HERIR SEVERAMENTE A LAS PRESAS, PERO NO ESTÁN PROVISTOS DE CANAL PARA INTRODUCIR VENENO. ES UNA ESPECIALIZACIÓN DE LAS SERPIENTES AGLIFAS.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629025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75" y="214313"/>
            <a:ext cx="8786813" cy="1203325"/>
          </a:xfrm>
        </p:spPr>
        <p:txBody>
          <a:bodyPr/>
          <a:lstStyle/>
          <a:p>
            <a:pPr>
              <a:defRPr/>
            </a:pPr>
            <a:r>
              <a:rPr lang="es-ES" sz="2800" b="1" dirty="0" smtClean="0">
                <a:solidFill>
                  <a:srgbClr val="000066"/>
                </a:solidFill>
                <a:latin typeface="Arial Black" pitchFamily="34" charset="0"/>
              </a:rPr>
              <a:t>OPISTOMEGADONTE:  </a:t>
            </a:r>
            <a:r>
              <a:rPr lang="es-ES" sz="24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SERPIENTE INOFENSIVA SAPAMANARE (XENODON SEVERUS)</a:t>
            </a:r>
            <a:endParaRPr lang="es-ES" sz="2400" dirty="0"/>
          </a:p>
        </p:txBody>
      </p:sp>
      <p:pic>
        <p:nvPicPr>
          <p:cNvPr id="17411" name="Picture 1" descr="http://www.quintosol.8m.com/roze1-38.jpg"/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571625"/>
            <a:ext cx="5903912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geocities.com/Pipeline/Dropzone/5171/ser2.gif"/>
          <p:cNvPicPr>
            <a:picLocks noChangeAspect="1" noChangeArrowheads="1"/>
          </p:cNvPicPr>
          <p:nvPr/>
        </p:nvPicPr>
        <p:blipFill>
          <a:blip r:embed="rId2" r:link="rId3">
            <a:lum bright="-26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4168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86075" y="115888"/>
            <a:ext cx="411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s-ES" sz="2000">
                <a:solidFill>
                  <a:srgbClr val="660066"/>
                </a:solidFill>
                <a:latin typeface="Arial Black" pitchFamily="34" charset="0"/>
              </a:rPr>
              <a:t>SERPIENTES OPISTOGLIFA</a:t>
            </a:r>
            <a:r>
              <a:rPr lang="es-ES"/>
              <a:t>.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0825" y="549275"/>
            <a:ext cx="86423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DIENTES IGUAL AL GRUPO ANTERIOR, PERO TIENEN ADEMÁS UN PAR DE DIENTES POSTERIORES ALARGADOS, FIJOS Y SURCADOS POR UN CANAL LATERAL EXTERNO, PIEDEN ESCURRIR VENENO  EN MUY POCA CANTIDAD Y NO  MUY ACTIVO.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1117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OPISTOGLIFAS</a:t>
            </a:r>
            <a:endParaRPr lang="es-ES" sz="32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142875" y="571500"/>
            <a:ext cx="8715375" cy="5572125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dirty="0" smtClean="0">
                <a:solidFill>
                  <a:srgbClr val="210DB3"/>
                </a:solidFill>
                <a:latin typeface="Arial Black" pitchFamily="34" charset="0"/>
              </a:rPr>
              <a:t>SU APARATO VENENOSO CONSTA DE DOS O TRES DIENTES LIGERAMENTE ACANALADOS Y AGRANDADOS, INSERTADOS EN LA PARTE POSTERIOR DEL MAXILAR A CADA LADO ; LOS CONDUCTILLOS QUE TRANSPORTAN EL VENENO ES SECRETADO POR DOS GLÁNDULAS, LLAMADAS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GLÁNDULAS DE DUVERNOY </a:t>
            </a:r>
            <a:r>
              <a:rPr lang="es-ES" dirty="0" smtClean="0">
                <a:solidFill>
                  <a:srgbClr val="210DB3"/>
                </a:solidFill>
                <a:latin typeface="Arial Black" pitchFamily="34" charset="0"/>
              </a:rPr>
              <a:t>, EJEMPLOS SON: LAS BEJUQUILLAS.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381000" y="142875"/>
            <a:ext cx="853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dirty="0">
                <a:solidFill>
                  <a:srgbClr val="800000"/>
                </a:solidFill>
                <a:latin typeface="Arial Black" pitchFamily="34" charset="0"/>
              </a:rPr>
              <a:t>SERPIENTE BEJUQUILLA  SE ALIMENTA DE IGUANAS, LAGARTOS Y  OTRAS SERPIENTES. VENENOSA</a:t>
            </a:r>
            <a:r>
              <a:rPr lang="es-ES_tradnl" dirty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s-ES" dirty="0">
                <a:solidFill>
                  <a:srgbClr val="210DB3"/>
                </a:solidFill>
                <a:latin typeface="Arial Black" pitchFamily="34" charset="0"/>
              </a:rPr>
              <a:t>OPISTOGLIFA.</a:t>
            </a:r>
          </a:p>
        </p:txBody>
      </p:sp>
      <p:pic>
        <p:nvPicPr>
          <p:cNvPr id="20483" name="Picture 3" descr="bEJUQU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071563"/>
            <a:ext cx="7439025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285750"/>
            <a:ext cx="5067300" cy="476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14400"/>
            <a:ext cx="8815387" cy="5791200"/>
          </a:xfrm>
        </p:spPr>
        <p:txBody>
          <a:bodyPr/>
          <a:lstStyle/>
          <a:p>
            <a:pPr algn="just" eaLnBrk="1" hangingPunct="1"/>
            <a:r>
              <a:rPr lang="es-ES" sz="4400" b="1" smtClean="0">
                <a:solidFill>
                  <a:srgbClr val="800000"/>
                </a:solidFill>
                <a:cs typeface="Times New Roman" pitchFamily="18" charset="0"/>
              </a:rPr>
              <a:t>OFIDIOS</a:t>
            </a:r>
            <a:r>
              <a:rPr lang="es-PA" sz="4400" b="1" smtClean="0">
                <a:solidFill>
                  <a:srgbClr val="800000"/>
                </a:solidFill>
                <a:cs typeface="Times New Roman" pitchFamily="18" charset="0"/>
              </a:rPr>
              <a:t>:</a:t>
            </a:r>
            <a:r>
              <a:rPr lang="es-ES" sz="4000" b="1" smtClean="0">
                <a:solidFill>
                  <a:srgbClr val="003366"/>
                </a:solidFill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1C0767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LOS OFIDIOS O SERPIENTES PERTENECEN AL (PHILUM) DE LOS CORDADOS (CHORDATA), PUES POSEEN CUERDA DORSAL Y SIMETRÍA BILATERAL. AL GRUPO DE LOS VERTEBRADOS POR TENER UN ENDOESQUELETO Y UN CRÁNEO QUE ENVUELVE AL ENCÉFALO.</a:t>
            </a:r>
            <a:endParaRPr lang="es-ES" b="1" smtClean="0">
              <a:solidFill>
                <a:srgbClr val="1C0767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endParaRPr lang="es-ES" b="1" smtClean="0">
              <a:solidFill>
                <a:srgbClr val="1C0767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92088"/>
            <a:ext cx="8877300" cy="6477000"/>
          </a:xfrm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s-PA" b="1" smtClean="0">
                <a:solidFill>
                  <a:srgbClr val="000066"/>
                </a:solidFill>
                <a:latin typeface="Arial Black" pitchFamily="34" charset="0"/>
              </a:rPr>
              <a:t>SERPIENTES</a:t>
            </a:r>
            <a:r>
              <a:rPr lang="es-PA" smtClean="0">
                <a:latin typeface="Arial Black" pitchFamily="34" charset="0"/>
              </a:rPr>
              <a:t> </a:t>
            </a: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VENENOSAS</a:t>
            </a:r>
            <a:endParaRPr lang="es-PA" smtClean="0"/>
          </a:p>
          <a:p>
            <a:pPr algn="ctr">
              <a:lnSpc>
                <a:spcPct val="75000"/>
              </a:lnSpc>
              <a:buFontTx/>
              <a:buNone/>
            </a:pPr>
            <a:r>
              <a:rPr lang="es-ES" smtClean="0">
                <a:solidFill>
                  <a:srgbClr val="800000"/>
                </a:solidFill>
                <a:latin typeface="Arial Black" pitchFamily="34" charset="0"/>
              </a:rPr>
              <a:t>LOS COLMILLOS ESTÁN UBICADOS EN LA PORCIÓN ANTERIOR DEL MAXILAR SUPERIOR.</a:t>
            </a:r>
            <a:r>
              <a:rPr lang="es-ES" smtClean="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" y="57150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800" b="1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  <a:t>PROTEROGLIFA</a:t>
            </a:r>
            <a:br>
              <a:rPr lang="es-ES" sz="2800" b="1">
                <a:solidFill>
                  <a:srgbClr val="0000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b="1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(CORALES VENENOSA</a:t>
            </a:r>
            <a:r>
              <a:rPr lang="es-ES_tradnl" b="1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S</a:t>
            </a:r>
            <a:r>
              <a:rPr lang="es-ES" b="1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_tradnl" b="1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- PELAMIS PLATARUS</a:t>
            </a:r>
            <a:r>
              <a:rPr lang="es-ES" b="1">
                <a:solidFill>
                  <a:srgbClr val="993366"/>
                </a:solidFill>
                <a:latin typeface="Arial Black" pitchFamily="34" charset="0"/>
                <a:cs typeface="Times New Roman" pitchFamily="18" charset="0"/>
              </a:rPr>
              <a:t>)</a:t>
            </a:r>
            <a:r>
              <a:rPr lang="es-ES" sz="2800" b="1"/>
              <a:t> </a:t>
            </a:r>
          </a:p>
        </p:txBody>
      </p:sp>
      <p:pic>
        <p:nvPicPr>
          <p:cNvPr id="21509" name="Picture 5" descr="http://www.geocities.com/Pipeline/Dropzone/5171/ser3.gif"/>
          <p:cNvPicPr>
            <a:picLocks noChangeAspect="1" noChangeArrowheads="1"/>
          </p:cNvPicPr>
          <p:nvPr/>
        </p:nvPicPr>
        <p:blipFill>
          <a:blip r:embed="rId2" r:link="rId3">
            <a:lum bright="-42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3"/>
          <a:stretch>
            <a:fillRect/>
          </a:stretch>
        </p:blipFill>
        <p:spPr bwMode="auto">
          <a:xfrm>
            <a:off x="1143000" y="1820863"/>
            <a:ext cx="678180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25487"/>
          </a:xfrm>
        </p:spPr>
        <p:txBody>
          <a:bodyPr/>
          <a:lstStyle/>
          <a:p>
            <a:pPr>
              <a:defRPr/>
            </a:pP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PROTEROGLIFAS 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142875" y="785813"/>
            <a:ext cx="8715375" cy="5715000"/>
          </a:xfrm>
        </p:spPr>
        <p:txBody>
          <a:bodyPr/>
          <a:lstStyle/>
          <a:p>
            <a:pPr algn="just">
              <a:defRPr/>
            </a:pPr>
            <a:r>
              <a:rPr lang="es-ES" sz="2800" dirty="0" smtClean="0">
                <a:solidFill>
                  <a:srgbClr val="210DB3"/>
                </a:solidFill>
                <a:latin typeface="Arial Black" pitchFamily="34" charset="0"/>
              </a:rPr>
              <a:t>SU APARATO VENENOSO CONSTA DE UN DIENTE ACANALADO A CADA LADO DE LA PARTE ANTERIOR DE LA MAXILA Y DOS GLÁNDULAS PRODUCTORAS DE VENENO . LOS DIENTES INYECTORES DE LAS SERPIENTES PROTEROGLIFAS SON FIJOS Y CORTOS, CON UN ACTIVO VENENO NEUROTÓXICO. LAS ESPECIES PROTEROGLIFAS ESTÁN REPRESENTADAS PRINCIPALMENTE POR </a:t>
            </a:r>
            <a:r>
              <a:rPr lang="es-ES" sz="28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LAS SERPIENTE DE CORAL, Y LA SSERPIENTE MARINA. (PELAMIS PLATURUS)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029700" cy="6477000"/>
          </a:xfrm>
        </p:spPr>
        <p:txBody>
          <a:bodyPr/>
          <a:lstStyle/>
          <a:p>
            <a:pPr algn="ctr">
              <a:lnSpc>
                <a:spcPct val="75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SERPIENTES VENENOSA</a:t>
            </a:r>
            <a:endParaRPr lang="es-PA" sz="2800" smtClean="0">
              <a:latin typeface="Arial Black" pitchFamily="34" charset="0"/>
            </a:endParaRPr>
          </a:p>
          <a:p>
            <a:pPr algn="ctr">
              <a:lnSpc>
                <a:spcPct val="75000"/>
              </a:lnSpc>
            </a:pPr>
            <a:r>
              <a:rPr lang="es-PA" sz="2400" smtClean="0">
                <a:solidFill>
                  <a:srgbClr val="FF0066"/>
                </a:solidFill>
                <a:latin typeface="Arial Black" pitchFamily="34" charset="0"/>
              </a:rPr>
              <a:t>FORMAS DE  LA DENTADURA</a:t>
            </a:r>
            <a:r>
              <a:rPr lang="es-PA" sz="2800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400" smtClean="0">
                <a:solidFill>
                  <a:srgbClr val="000066"/>
                </a:solidFill>
                <a:latin typeface="Arial Black" pitchFamily="34" charset="0"/>
              </a:rPr>
              <a:t>SOLENOGLIFA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629025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443663" y="2344738"/>
            <a:ext cx="25209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ES" sz="2000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cs typeface="Times New Roman" pitchFamily="18" charset="0"/>
              </a:rPr>
              <a:t>(VENENOSAS: </a:t>
            </a:r>
            <a:r>
              <a:rPr lang="es-ES" sz="2000" b="1" dirty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BOTRHOPS, CASCABELES, </a:t>
            </a:r>
            <a:r>
              <a:rPr lang="es-ES" sz="2000" b="1" dirty="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TAIPAN, COBRAS, LACHESIS, MAMBAS NEGRAS)</a:t>
            </a:r>
            <a:r>
              <a:rPr lang="es-ES" sz="2000" b="1" dirty="0">
                <a:solidFill>
                  <a:srgbClr val="210DB3"/>
                </a:solidFill>
                <a:cs typeface="Times New Roman" pitchFamily="18" charset="0"/>
              </a:rPr>
              <a:t> </a:t>
            </a:r>
          </a:p>
        </p:txBody>
      </p:sp>
      <p:pic>
        <p:nvPicPr>
          <p:cNvPr id="23558" name="Picture 6" descr="http://www.geocities.com/Pipeline/Dropzone/5171/ser1.gif"/>
          <p:cNvPicPr>
            <a:picLocks noChangeAspect="1" noChangeArrowheads="1"/>
          </p:cNvPicPr>
          <p:nvPr/>
        </p:nvPicPr>
        <p:blipFill>
          <a:blip r:embed="rId2" r:link="rId3">
            <a:lum bright="-42000" contras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5559" r="7635" b="5559"/>
          <a:stretch>
            <a:fillRect/>
          </a:stretch>
        </p:blipFill>
        <p:spPr bwMode="auto">
          <a:xfrm>
            <a:off x="179388" y="2246313"/>
            <a:ext cx="63373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50825" y="1052513"/>
            <a:ext cx="8642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s-ES" sz="2000">
                <a:solidFill>
                  <a:srgbClr val="800000"/>
                </a:solidFill>
                <a:latin typeface="Arial Black" pitchFamily="34" charset="0"/>
              </a:rPr>
              <a:t>SU APARATO INOCULADOR DE VENENO SON DOS COLMILLOS, FUERTES, CURVADOS HACIA ATRÁS EN LA PARTE ANTERIOR DEL MAXILAR SUPERIOR.</a:t>
            </a:r>
            <a:r>
              <a:rPr lang="es-E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0"/>
            <a:ext cx="8870950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142875"/>
            <a:ext cx="8572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42900" indent="-342900" algn="ct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sz="3200" b="1" dirty="0">
                <a:solidFill>
                  <a:srgbClr val="000066"/>
                </a:solidFill>
                <a:latin typeface="Arial Black" pitchFamily="34" charset="0"/>
              </a:rPr>
              <a:t>SERPIENTE SI/NO VENENOSAS</a:t>
            </a:r>
            <a:r>
              <a:rPr lang="es-PA" sz="3200" dirty="0">
                <a:latin typeface="Arial Black" pitchFamily="34" charset="0"/>
              </a:rPr>
              <a:t> </a:t>
            </a:r>
          </a:p>
          <a:p>
            <a:pPr marL="342900" indent="-342900" algn="ctr" fontAlgn="auto">
              <a:lnSpc>
                <a:spcPct val="75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3200" b="1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POR SUS CARACTERISTICAS GENERALES:</a:t>
            </a:r>
            <a:endParaRPr lang="es-ES" sz="3200" dirty="0">
              <a:solidFill>
                <a:srgbClr val="FF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214313"/>
            <a:ext cx="7772400" cy="11858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SERPIENTE NO/SI VENENOSA</a:t>
            </a:r>
            <a:r>
              <a:rPr lang="es-PA" dirty="0">
                <a:latin typeface="Arial Black" pitchFamily="34" charset="0"/>
              </a:rPr>
              <a:t> </a:t>
            </a: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POR SUS CARACTERISTICAS GENERALES:</a:t>
            </a:r>
            <a:endParaRPr lang="es-ES" dirty="0">
              <a:solidFill>
                <a:srgbClr val="FF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" dirty="0">
              <a:solidFill>
                <a:srgbClr val="FF0066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43063" y="17145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cs typeface="Arial" charset="0"/>
              </a:rPr>
              <a:t>SERPIENTES VENENOSAS</a:t>
            </a:r>
            <a:r>
              <a:rPr lang="es-ES" sz="1200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25605" name="Group 6"/>
          <p:cNvGrpSpPr>
            <a:grpSpLocks/>
          </p:cNvGrpSpPr>
          <p:nvPr/>
        </p:nvGrpSpPr>
        <p:grpSpPr bwMode="auto">
          <a:xfrm>
            <a:off x="500063" y="1570038"/>
            <a:ext cx="8423275" cy="4987925"/>
            <a:chOff x="-177" y="313"/>
            <a:chExt cx="3417" cy="1011"/>
          </a:xfrm>
        </p:grpSpPr>
        <p:sp>
          <p:nvSpPr>
            <p:cNvPr id="25606" name="Rectangle 7"/>
            <p:cNvSpPr>
              <a:spLocks noChangeArrowheads="1"/>
            </p:cNvSpPr>
            <p:nvPr/>
          </p:nvSpPr>
          <p:spPr bwMode="auto">
            <a:xfrm>
              <a:off x="0" y="461"/>
              <a:ext cx="3240" cy="8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s-PA">
                <a:latin typeface="Calibri" pitchFamily="34" charset="0"/>
              </a:endParaRPr>
            </a:p>
          </p:txBody>
        </p:sp>
        <p:sp>
          <p:nvSpPr>
            <p:cNvPr id="25607" name="Rectangle 9"/>
            <p:cNvSpPr>
              <a:spLocks noChangeArrowheads="1"/>
            </p:cNvSpPr>
            <p:nvPr/>
          </p:nvSpPr>
          <p:spPr bwMode="auto">
            <a:xfrm>
              <a:off x="-177" y="313"/>
              <a:ext cx="3362" cy="10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/>
              <a:r>
                <a:rPr lang="es-ES" sz="3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CABEZA ANCHA CON CUELLO FINO</a:t>
              </a:r>
              <a:r>
                <a:rPr lang="es-ES" sz="3600" b="1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, </a:t>
              </a:r>
              <a:r>
                <a:rPr lang="es-ES" sz="3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ESCAMAS EN LA PARTE SUPERIOR DE LA CABEZA, UNA ESCAMA ENTRE LA NARIZ Y EL OJO, ESCAMAS CON CARENA (LINEA EN LA MITAD), COLA CORTA Y SE ADELGAZA BRUSCAMENTE,</a:t>
              </a:r>
              <a:r>
                <a:rPr lang="es-ES" sz="3600" b="1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s-ES" sz="3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OJO CON PUPILA VERTICAL,</a:t>
              </a:r>
              <a:r>
                <a:rPr lang="es-ES" sz="3600" b="1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s-ES" sz="36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NO LE TEME A LA PRESENCIA DEL HOMBRE</a:t>
              </a:r>
              <a:r>
                <a:rPr lang="es-ES" sz="2800" b="1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.</a:t>
              </a:r>
              <a:endParaRPr lang="es-E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ctr" eaLnBrk="0" hangingPunct="0"/>
              <a:endParaRPr lang="es-ES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0125" y="71438"/>
            <a:ext cx="7772400" cy="125730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SERPIENTE NO/SI VENENOSA</a:t>
            </a:r>
            <a:r>
              <a:rPr lang="es-PA" dirty="0">
                <a:latin typeface="Arial Black" pitchFamily="34" charset="0"/>
              </a:rPr>
              <a:t> </a:t>
            </a: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POR SUS CARACTERISTICAS GENERALES:</a:t>
            </a:r>
            <a:endParaRPr lang="es-ES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85938" y="1143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800" b="1">
                <a:solidFill>
                  <a:srgbClr val="FF0066"/>
                </a:solidFill>
                <a:latin typeface="Arial Black" pitchFamily="34" charset="0"/>
                <a:cs typeface="Arial" charset="0"/>
              </a:rPr>
              <a:t>SERPIENTES NO VENENOSAS</a:t>
            </a:r>
            <a:r>
              <a:rPr lang="es-ES" sz="1200" b="1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>
              <a:latin typeface="Arial Black" pitchFamily="34" charset="0"/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357188" y="1643063"/>
            <a:ext cx="8567737" cy="5072062"/>
            <a:chOff x="-3" y="458"/>
            <a:chExt cx="3246" cy="1099"/>
          </a:xfrm>
        </p:grpSpPr>
        <p:grpSp>
          <p:nvGrpSpPr>
            <p:cNvPr id="26630" name="Group 6"/>
            <p:cNvGrpSpPr>
              <a:grpSpLocks/>
            </p:cNvGrpSpPr>
            <p:nvPr/>
          </p:nvGrpSpPr>
          <p:grpSpPr bwMode="auto">
            <a:xfrm>
              <a:off x="0" y="461"/>
              <a:ext cx="3240" cy="1093"/>
              <a:chOff x="0" y="461"/>
              <a:chExt cx="3240" cy="1093"/>
            </a:xfrm>
          </p:grpSpPr>
          <p:sp>
            <p:nvSpPr>
              <p:cNvPr id="26632" name="Rectangle 7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3240" cy="109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s-PA">
                  <a:latin typeface="Calibri" pitchFamily="34" charset="0"/>
                </a:endParaRPr>
              </a:p>
            </p:txBody>
          </p:sp>
          <p:grpSp>
            <p:nvGrpSpPr>
              <p:cNvPr id="26633" name="Group 8"/>
              <p:cNvGrpSpPr>
                <a:grpSpLocks/>
              </p:cNvGrpSpPr>
              <p:nvPr/>
            </p:nvGrpSpPr>
            <p:grpSpPr bwMode="auto">
              <a:xfrm>
                <a:off x="0" y="461"/>
                <a:ext cx="3240" cy="1093"/>
                <a:chOff x="0" y="461"/>
                <a:chExt cx="3240" cy="1093"/>
              </a:xfrm>
            </p:grpSpPr>
            <p:sp>
              <p:nvSpPr>
                <p:cNvPr id="2663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1093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s-ES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CABEZA </a:t>
                  </a:r>
                  <a:r>
                    <a:rPr lang="es-PA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POCO</a:t>
                  </a:r>
                  <a:r>
                    <a:rPr lang="es-ES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 ANCHA CON CUELLO NO DEFINIDO. PLACAS EN LA PARTE SUPERIOR DE LA CABEZA.</a:t>
                  </a:r>
                  <a:br>
                    <a:rPr lang="es-ES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</a:br>
                  <a:r>
                    <a:rPr lang="es-ES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VARIAS ESCAMAS ENTRE LA NARIZ Y EL OJO, UN ORIFICIO A CADA LADO, ESCAMAS LISAS, SIN CARENA</a:t>
                  </a:r>
                  <a:r>
                    <a:rPr lang="es-PA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 (G</a:t>
                  </a:r>
                  <a:r>
                    <a:rPr lang="es-ES" sz="28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ENERALMENTE), COLA LARGA SE ADELGAZA GRADUALMENTE, OJO CON PUPILA REDONDA, Y HUYE A LA PRESENCIA DEL HOMBRE.</a:t>
                  </a:r>
                  <a:endParaRPr lang="es-ES" sz="2800" b="1">
                    <a:latin typeface="Arial Black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s-ES" sz="2800">
                    <a:latin typeface="Calibri" pitchFamily="34" charset="0"/>
                  </a:endParaRPr>
                </a:p>
              </p:txBody>
            </p:sp>
            <p:sp>
              <p:nvSpPr>
                <p:cNvPr id="26635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s-PA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26631" name="Rectangle 11"/>
            <p:cNvSpPr>
              <a:spLocks noChangeArrowheads="1"/>
            </p:cNvSpPr>
            <p:nvPr/>
          </p:nvSpPr>
          <p:spPr bwMode="auto">
            <a:xfrm>
              <a:off x="-3" y="458"/>
              <a:ext cx="3246" cy="109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PA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642938"/>
            <a:ext cx="8815387" cy="5986462"/>
          </a:xfrm>
        </p:spPr>
        <p:txBody>
          <a:bodyPr/>
          <a:lstStyle/>
          <a:p>
            <a:pPr marL="287338" indent="-287338" algn="just" eaLnBrk="1" hangingPunct="1"/>
            <a:r>
              <a:rPr lang="es-ES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DE LAS SERPIENTES </a:t>
            </a:r>
            <a:r>
              <a:rPr lang="es-PA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EXISTENTES EN PANAMÁ Y LAS FRONTERAS CON COSTA RICA Y COLOMBIA (</a:t>
            </a:r>
            <a:r>
              <a:rPr lang="es-ES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18 A 20) ESPECIES SON VENENOSAS. ESTAS SE UBICAN EN LAS FAMILIAS </a:t>
            </a:r>
            <a:r>
              <a:rPr lang="es-ES" sz="36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VIPERIDAE,</a:t>
            </a:r>
            <a:r>
              <a:rPr lang="es-ES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 CONOCIDAS COMO "TOBOBAS", </a:t>
            </a:r>
            <a:r>
              <a:rPr lang="es-ES" sz="36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HYDROPHIIDAE</a:t>
            </a:r>
            <a:r>
              <a:rPr lang="es-ES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 O "SERPIENTE DE MAR" Y </a:t>
            </a:r>
            <a:r>
              <a:rPr lang="es-ES" sz="36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ELAPIDAE</a:t>
            </a:r>
            <a:r>
              <a:rPr lang="es-ES" sz="3600" b="1" smtClean="0">
                <a:solidFill>
                  <a:srgbClr val="305238"/>
                </a:solidFill>
                <a:latin typeface="Arial Black" pitchFamily="34" charset="0"/>
                <a:cs typeface="Times New Roman" pitchFamily="18" charset="0"/>
              </a:rPr>
              <a:t> O "CORALES".</a:t>
            </a:r>
            <a:r>
              <a:rPr lang="es-ES" sz="3600" b="1" smtClean="0">
                <a:solidFill>
                  <a:srgbClr val="467852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3600" b="1" smtClean="0">
              <a:latin typeface="Arial Black" pitchFamily="34" charset="0"/>
            </a:endParaRPr>
          </a:p>
          <a:p>
            <a:pPr marL="287338" indent="-287338" eaLnBrk="1" hangingPunct="1"/>
            <a:endParaRPr lang="es-PA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613" y="142875"/>
            <a:ext cx="56007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b="1" dirty="0">
                <a:solidFill>
                  <a:srgbClr val="C00000"/>
                </a:solidFill>
                <a:latin typeface="Arial Black" pitchFamily="34" charset="0"/>
              </a:rPr>
              <a:t>OFIDISMO</a:t>
            </a:r>
            <a:endParaRPr lang="es-ES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491537" cy="5643563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LAS SERPIENTES DE LA FAMILIA VIPERIDAE SP (COMO LA BOTRHOPS-X) SON OFIDIOS DE GRAN DIVERSIDAD MORFOLÓGICA Y FISIOLÓGICA GRACIAS A LAS CUALES HAN PODIDO ADAPTARSE A LOS</a:t>
            </a:r>
            <a:r>
              <a:rPr lang="es-PA" sz="36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DIFERENTES</a:t>
            </a:r>
            <a:r>
              <a:rPr lang="es-ES" sz="36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HÁBITATS Y MICROHÁBITATS</a:t>
            </a:r>
            <a:r>
              <a:rPr lang="es-PA" sz="36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36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z="3600" b="1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s-ES" b="1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28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28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642938"/>
            <a:ext cx="8601075" cy="59864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PA" sz="2400" b="1" smtClean="0">
                <a:solidFill>
                  <a:srgbClr val="FF0066"/>
                </a:solidFill>
                <a:latin typeface="Arial Black" pitchFamily="34" charset="0"/>
              </a:rPr>
              <a:t>FAMILIA VIPIRIDAE.</a:t>
            </a:r>
            <a:r>
              <a:rPr lang="es-PA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PA" sz="2400" b="1" smtClean="0">
                <a:solidFill>
                  <a:schemeClr val="accent2"/>
                </a:solidFill>
                <a:latin typeface="Arial Black" pitchFamily="34" charset="0"/>
              </a:rPr>
              <a:t>SUBFAMILIA CROTALIDAE</a:t>
            </a:r>
            <a:r>
              <a:rPr lang="es-PA" sz="24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GENERO BOTRHOPS: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PICADOI: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TIMBA, SAPA</a:t>
            </a:r>
            <a:r>
              <a:rPr lang="es-PA" sz="24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ASPER.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EQUIS.TERCIOPELO</a:t>
            </a:r>
            <a:r>
              <a:rPr lang="es-PA" sz="2400" b="1" smtClean="0">
                <a:solidFill>
                  <a:schemeClr val="accent2"/>
                </a:solidFill>
                <a:latin typeface="Arial Black" pitchFamily="34" charset="0"/>
              </a:rPr>
              <a:t>.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MAPANÁ</a:t>
            </a:r>
            <a:r>
              <a:rPr lang="es-PA" sz="20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endParaRPr lang="es-PA" sz="2400" b="1" smtClean="0">
              <a:solidFill>
                <a:schemeClr val="hlink"/>
              </a:solidFill>
              <a:latin typeface="Arial Black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GODMANI: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TOBOBA DE ALTURA</a:t>
            </a: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LANSBERGI: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PATOQUILLA.PATOCA</a:t>
            </a:r>
            <a:r>
              <a:rPr lang="es-PA" sz="20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NIGROVIRIDIS: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TAMAGÁ VERDE</a:t>
            </a:r>
            <a:r>
              <a:rPr lang="es-PA" sz="2400" b="1" smtClean="0">
                <a:solidFill>
                  <a:schemeClr val="accent2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MONTICELLI NEGRETA: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RABO DE ZORRA, RABO DE RATÓN.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NUMMIFER: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NASUTUS.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TAMAGÁ.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LATERALIS: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ARBORICOLA. LORA.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BOTRHOPS SCHLEGELLI. </a:t>
            </a:r>
            <a:r>
              <a:rPr lang="es-PA" sz="2000" b="1" smtClean="0">
                <a:solidFill>
                  <a:schemeClr val="accent2"/>
                </a:solidFill>
                <a:latin typeface="Arial Black" pitchFamily="34" charset="0"/>
              </a:rPr>
              <a:t>BOCARACÁS. OROPEL.</a:t>
            </a:r>
            <a:endParaRPr lang="es-ES" sz="2000" b="1" smtClean="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14375"/>
            <a:ext cx="8929687" cy="5929313"/>
          </a:xfrm>
        </p:spPr>
        <p:txBody>
          <a:bodyPr/>
          <a:lstStyle/>
          <a:p>
            <a:pPr marL="609600" indent="-609600" eaLnBrk="1" hangingPunct="1"/>
            <a:r>
              <a:rPr lang="es-PA" sz="4400" b="1" smtClean="0">
                <a:solidFill>
                  <a:srgbClr val="0070C0"/>
                </a:solidFill>
                <a:latin typeface="Arial Black" pitchFamily="34" charset="0"/>
              </a:rPr>
              <a:t>FAMILIA VIPIRIDAE. </a:t>
            </a:r>
          </a:p>
          <a:p>
            <a:pPr marL="609600" indent="-609600" eaLnBrk="1" hangingPunct="1"/>
            <a:r>
              <a:rPr lang="es-PA" sz="4400" b="1" smtClean="0">
                <a:solidFill>
                  <a:srgbClr val="0070C0"/>
                </a:solidFill>
                <a:latin typeface="Arial Black" pitchFamily="34" charset="0"/>
              </a:rPr>
              <a:t>GENERO LACHESIS:</a:t>
            </a:r>
          </a:p>
          <a:p>
            <a:pPr marL="609600" indent="-609600" eaLnBrk="1" hangingPunct="1"/>
            <a:r>
              <a:rPr lang="es-PA" sz="4400" b="1" smtClean="0">
                <a:solidFill>
                  <a:srgbClr val="0070C0"/>
                </a:solidFill>
                <a:latin typeface="Arial Black" pitchFamily="34" charset="0"/>
              </a:rPr>
              <a:t>EXISTENCIA EXCEPCIONAL.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PA" sz="4400" b="1" smtClean="0">
                <a:solidFill>
                  <a:srgbClr val="0070C0"/>
                </a:solidFill>
                <a:latin typeface="Arial Black" pitchFamily="34" charset="0"/>
              </a:rPr>
              <a:t>LACHESIS STEMPRYS.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s-PA" sz="4400" b="1" smtClean="0">
                <a:solidFill>
                  <a:srgbClr val="210DB3"/>
                </a:solidFill>
                <a:latin typeface="Arial Black" pitchFamily="34" charset="0"/>
              </a:rPr>
              <a:t>LACHESIS MUTA. DORMILONA.VERRUGOSA</a:t>
            </a:r>
            <a:r>
              <a:rPr lang="es-PA" sz="4000" b="1" smtClean="0">
                <a:solidFill>
                  <a:srgbClr val="210DB3"/>
                </a:solidFill>
                <a:latin typeface="Arial Black" pitchFamily="34" charset="0"/>
              </a:rPr>
              <a:t>.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s-PA" sz="4000" b="1" smtClean="0">
                <a:solidFill>
                  <a:srgbClr val="210DB3"/>
                </a:solidFill>
                <a:latin typeface="Arial Black" pitchFamily="34" charset="0"/>
              </a:rPr>
              <a:t>	CASCABEL MUDA.</a:t>
            </a:r>
          </a:p>
          <a:p>
            <a:pPr marL="609600" indent="-609600" eaLnBrk="1" hangingPunct="1"/>
            <a:endParaRPr lang="es-PA" sz="2800" b="1" smtClean="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s-ES" sz="24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457200"/>
            <a:ext cx="5067300" cy="304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14400"/>
            <a:ext cx="8743950" cy="5791200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OFIDIOS</a:t>
            </a:r>
            <a:r>
              <a:rPr lang="es-PA" sz="40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1C0767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CLASE DE LOS REPTILES, POR TENER UN CORAZÓN CON TRES CAVIDADES, RESPIRACIÓN PULMONAR Y TEMPERATURA CORPORAL VARIABLE (POIQUILOTERMOS) INCLUIDO DENTRO DEL ORDEN DE LOS ESCAMOSOS,</a:t>
            </a:r>
          </a:p>
          <a:p>
            <a:pPr algn="just" eaLnBrk="1" hangingPunct="1"/>
            <a:r>
              <a:rPr lang="es-ES" sz="2800" b="1" smtClean="0">
                <a:solidFill>
                  <a:srgbClr val="1C0767"/>
                </a:solidFill>
                <a:latin typeface="Arial Black" pitchFamily="34" charset="0"/>
                <a:cs typeface="Times New Roman" pitchFamily="18" charset="0"/>
              </a:rPr>
              <a:t>(CUERPO CUBIERTO DE ESCAMAS EPIDÉRMICAS.) TIENEN CUERPO CILÍNDRICO CARENTE DE EXTREMIDADES.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5" y="142875"/>
            <a:ext cx="65913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b="1" dirty="0">
                <a:solidFill>
                  <a:srgbClr val="C00000"/>
                </a:solidFill>
              </a:rPr>
              <a:t>RIESGOS BIOLÓGICOS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642938"/>
            <a:ext cx="6286500" cy="4953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latin typeface="Arial Black" pitchFamily="34" charset="0"/>
              </a:rPr>
              <a:t>OFIDISMO: </a:t>
            </a:r>
            <a:r>
              <a:rPr lang="es-ES" sz="28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BOTHROPS ATROX</a:t>
            </a:r>
            <a:r>
              <a:rPr lang="es-PA" sz="28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“ASPER” </a:t>
            </a:r>
            <a:endParaRPr lang="es-PA" b="1" dirty="0">
              <a:latin typeface="Arial Black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b="1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686050" y="1752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31750" name="Picture 6" descr="file:///C:/WINDOWS/TEMP/t013140a.bmp"/>
          <p:cNvPicPr>
            <a:picLocks noChangeAspect="1" noChangeArrowheads="1"/>
          </p:cNvPicPr>
          <p:nvPr/>
        </p:nvPicPr>
        <p:blipFill>
          <a:blip r:embed="rId2" r:link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752600"/>
            <a:ext cx="50292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14375" y="6248400"/>
            <a:ext cx="8048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16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CAUSA DE LOS ATAQUES MAS GRAVES POR SU GRAN TAMAÑO.</a:t>
            </a:r>
            <a:endParaRPr lang="es-ES" sz="1600" b="1">
              <a:solidFill>
                <a:srgbClr val="6600CC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42875" y="1071563"/>
            <a:ext cx="37147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2800" b="1">
                <a:solidFill>
                  <a:srgbClr val="210DB3"/>
                </a:solidFill>
                <a:latin typeface="Arial Black" pitchFamily="34" charset="0"/>
              </a:rPr>
              <a:t>MAPANÁ. </a:t>
            </a:r>
            <a:r>
              <a:rPr lang="es-ES" sz="2800" b="1">
                <a:solidFill>
                  <a:srgbClr val="210DB3"/>
                </a:solidFill>
                <a:latin typeface="Arial Black" pitchFamily="34" charset="0"/>
              </a:rPr>
              <a:t>TERCIOPELO.  GUAYACÁN.  BARBA AMARILLA.   MACAUREL.  TAYA. </a:t>
            </a:r>
            <a:r>
              <a:rPr lang="es-PA" sz="2800" b="1">
                <a:solidFill>
                  <a:srgbClr val="210DB3"/>
                </a:solidFill>
                <a:latin typeface="Arial Black" pitchFamily="34" charset="0"/>
              </a:rPr>
              <a:t> EQUIS.</a:t>
            </a:r>
          </a:p>
          <a:p>
            <a:pPr eaLnBrk="1" hangingPunct="1">
              <a:spcBef>
                <a:spcPct val="50000"/>
              </a:spcBef>
            </a:pPr>
            <a:r>
              <a:rPr lang="es-PA" sz="2800" b="1">
                <a:solidFill>
                  <a:srgbClr val="210DB3"/>
                </a:solidFill>
                <a:latin typeface="Arial Black" pitchFamily="34" charset="0"/>
              </a:rPr>
              <a:t>VIBORA BLANCA.</a:t>
            </a:r>
          </a:p>
          <a:p>
            <a:pPr eaLnBrk="1" hangingPunct="1">
              <a:spcBef>
                <a:spcPct val="50000"/>
              </a:spcBef>
            </a:pPr>
            <a:r>
              <a:rPr lang="es-PA" sz="2800" b="1">
                <a:solidFill>
                  <a:srgbClr val="210DB3"/>
                </a:solidFill>
                <a:latin typeface="Arial Black" pitchFamily="34" charset="0"/>
              </a:rPr>
              <a:t>FER DE LANCE.</a:t>
            </a:r>
          </a:p>
          <a:p>
            <a:pPr eaLnBrk="1" hangingPunct="1">
              <a:spcBef>
                <a:spcPct val="50000"/>
              </a:spcBef>
            </a:pPr>
            <a:r>
              <a:rPr lang="es-PA" sz="2800" b="1">
                <a:solidFill>
                  <a:srgbClr val="210DB3"/>
                </a:solidFill>
                <a:latin typeface="Arial Black" pitchFamily="34" charset="0"/>
              </a:rPr>
              <a:t>VIBORA DE GAJO.</a:t>
            </a:r>
            <a:endParaRPr lang="es-ES" sz="2800" b="1">
              <a:solidFill>
                <a:srgbClr val="210DB3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/>
        </p:nvGraphicFramePr>
        <p:xfrm>
          <a:off x="642938" y="985838"/>
          <a:ext cx="7848600" cy="5643562"/>
        </p:xfrm>
        <a:graphic>
          <a:graphicData uri="http://schemas.openxmlformats.org/drawingml/2006/table">
            <a:tbl>
              <a:tblPr/>
              <a:tblGrid>
                <a:gridCol w="601663"/>
                <a:gridCol w="606425"/>
                <a:gridCol w="603250"/>
                <a:gridCol w="604837"/>
                <a:gridCol w="603250"/>
                <a:gridCol w="603250"/>
                <a:gridCol w="603250"/>
                <a:gridCol w="603250"/>
                <a:gridCol w="603250"/>
                <a:gridCol w="604838"/>
                <a:gridCol w="644525"/>
                <a:gridCol w="622300"/>
                <a:gridCol w="54451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1991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1993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1994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1997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1999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2001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1500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1798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1509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6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1151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1068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1185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1298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1127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1155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1388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1132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1425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5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5000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828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1676400" y="4572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A" b="1">
                <a:solidFill>
                  <a:srgbClr val="FF0066"/>
                </a:solidFill>
                <a:latin typeface="Arial Black" pitchFamily="34" charset="0"/>
              </a:rPr>
              <a:t>OFIDISMO EN PANAMÁ 1990 A 2001</a:t>
            </a:r>
            <a:endParaRPr lang="es-ES" b="1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 flipV="1">
            <a:off x="1428750" y="4357688"/>
            <a:ext cx="609600" cy="1219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4" name="Line 76"/>
          <p:cNvSpPr>
            <a:spLocks noChangeShapeType="1"/>
          </p:cNvSpPr>
          <p:nvPr/>
        </p:nvSpPr>
        <p:spPr bwMode="auto">
          <a:xfrm>
            <a:off x="2071688" y="4343400"/>
            <a:ext cx="457200" cy="304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 flipV="1">
            <a:off x="2500313" y="4038600"/>
            <a:ext cx="68580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 flipV="1">
            <a:off x="3571875" y="3733800"/>
            <a:ext cx="381000" cy="304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4000500" y="3810000"/>
            <a:ext cx="6096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V="1">
            <a:off x="4643438" y="4191000"/>
            <a:ext cx="228600" cy="152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 flipV="1">
            <a:off x="4886325" y="3505200"/>
            <a:ext cx="68580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50" name="Line 82"/>
          <p:cNvSpPr>
            <a:spLocks noChangeShapeType="1"/>
          </p:cNvSpPr>
          <p:nvPr/>
        </p:nvSpPr>
        <p:spPr bwMode="auto">
          <a:xfrm>
            <a:off x="5572125" y="3581400"/>
            <a:ext cx="457200" cy="762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 flipV="1">
            <a:off x="6143625" y="3200400"/>
            <a:ext cx="533400" cy="1066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 flipV="1">
            <a:off x="7000875" y="1828800"/>
            <a:ext cx="381000" cy="1143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7500938" y="1828800"/>
            <a:ext cx="381000" cy="152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381000"/>
            <a:ext cx="7772400" cy="6248400"/>
          </a:xfrm>
        </p:spPr>
        <p:txBody>
          <a:bodyPr/>
          <a:lstStyle/>
          <a:p>
            <a:pPr eaLnBrk="1" hangingPunct="1"/>
            <a:r>
              <a:rPr lang="es-PA" b="1" smtClean="0">
                <a:solidFill>
                  <a:srgbClr val="FF0066"/>
                </a:solidFill>
              </a:rPr>
              <a:t>BOTRHOPS ASPER O EQUIS</a:t>
            </a:r>
            <a:endParaRPr lang="es-ES" b="1" smtClean="0">
              <a:solidFill>
                <a:srgbClr val="FF0066"/>
              </a:solidFill>
            </a:endParaRPr>
          </a:p>
        </p:txBody>
      </p:sp>
      <p:pic>
        <p:nvPicPr>
          <p:cNvPr id="33795" name="Picture 4" descr="Bothrops As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03288"/>
            <a:ext cx="8001000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PA" sz="2800" smtClean="0">
                <a:solidFill>
                  <a:srgbClr val="660066"/>
                </a:solidFill>
                <a:latin typeface="Arial Black" pitchFamily="34" charset="0"/>
              </a:rPr>
              <a:t>BOTRHOPS ASPER O EQUIS</a:t>
            </a:r>
            <a:endParaRPr lang="es-ES" sz="2800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pic>
        <p:nvPicPr>
          <p:cNvPr id="34819" name="Picture 2" descr="C:\Documents and Settings\LUIS\Mis documentos\Mis imágenes\serpiente 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71500"/>
            <a:ext cx="828675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8" y="142875"/>
            <a:ext cx="6627812" cy="455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PA" sz="2800" smtClean="0">
                <a:solidFill>
                  <a:schemeClr val="hlink"/>
                </a:solidFill>
                <a:latin typeface="Arial Black" pitchFamily="34" charset="0"/>
              </a:rPr>
              <a:t>BOTRHOPS ASPER O EQUIS</a:t>
            </a:r>
            <a:endParaRPr lang="es-ES" sz="2800" smtClean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35843" name="Picture 5" descr="DSC01753"/>
          <p:cNvPicPr>
            <a:picLocks noChangeAspect="1" noChangeArrowheads="1"/>
          </p:cNvPicPr>
          <p:nvPr/>
        </p:nvPicPr>
        <p:blipFill>
          <a:blip r:embed="rId2">
            <a:lum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" t="23158" r="5211" b="39371"/>
          <a:stretch>
            <a:fillRect/>
          </a:stretch>
        </p:blipFill>
        <p:spPr bwMode="auto">
          <a:xfrm>
            <a:off x="428625" y="571500"/>
            <a:ext cx="8340725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 txBox="1">
            <a:spLocks noChangeArrowheads="1"/>
          </p:cNvSpPr>
          <p:nvPr/>
        </p:nvSpPr>
        <p:spPr bwMode="auto">
          <a:xfrm>
            <a:off x="428625" y="6143625"/>
            <a:ext cx="82153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PA" sz="2400">
                <a:solidFill>
                  <a:schemeClr val="hlink"/>
                </a:solidFill>
                <a:latin typeface="Arial Black" pitchFamily="34" charset="0"/>
              </a:rPr>
              <a:t>CAPTURADAS EN PANAMA OESTE. 2008</a:t>
            </a:r>
            <a:endParaRPr lang="es-ES" sz="2400">
              <a:solidFill>
                <a:schemeClr val="hlink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482013" cy="6038850"/>
          </a:xfrm>
        </p:spPr>
        <p:txBody>
          <a:bodyPr/>
          <a:lstStyle/>
          <a:p>
            <a:pPr algn="just" eaLnBrk="1" hangingPunct="1">
              <a:defRPr/>
            </a:pPr>
            <a:r>
              <a:rPr lang="es-PA" sz="40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EQUIS O FER DE LANCE O TERCIOPELO O MAPANÁ. </a:t>
            </a:r>
            <a:r>
              <a:rPr lang="es-PA" sz="4000" b="1" dirty="0" smtClean="0">
                <a:solidFill>
                  <a:srgbClr val="FFFF00"/>
                </a:solidFill>
                <a:latin typeface="Arial Black" pitchFamily="34" charset="0"/>
              </a:rPr>
              <a:t/>
            </a:r>
            <a:br>
              <a:rPr lang="es-PA" sz="4000" b="1" dirty="0" smtClean="0">
                <a:solidFill>
                  <a:srgbClr val="FFFF00"/>
                </a:solidFill>
                <a:latin typeface="Arial Black" pitchFamily="34" charset="0"/>
              </a:rPr>
            </a:br>
            <a:r>
              <a:rPr lang="es-PA" sz="4000" b="1" dirty="0" smtClean="0">
                <a:solidFill>
                  <a:srgbClr val="210DB3"/>
                </a:solidFill>
                <a:latin typeface="Arial Black" pitchFamily="34" charset="0"/>
              </a:rPr>
              <a:t>SE ENCUENTRAN  EN CUALQUIER ECOSISTEMA DE PANAMÁ. SON MUY AGRESIVAS Y VENENOSAS. LAS HEMBRAS PUEDEN PARIR 50 O MÁS EJEMPLARES POR PARTOS </a:t>
            </a:r>
            <a:r>
              <a:rPr lang="es-PA" sz="40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(VIVIPARAS).</a:t>
            </a:r>
            <a:endParaRPr lang="es-ES" sz="4000" b="1" dirty="0" smtClean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FF0066"/>
                </a:solidFill>
                <a:latin typeface="Arial Black" pitchFamily="34" charset="0"/>
              </a:rPr>
              <a:t>BOTRHOPS GODMANNI</a:t>
            </a:r>
            <a:endParaRPr lang="es-ES" sz="40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7438" y="714375"/>
            <a:ext cx="5214937" cy="714375"/>
          </a:xfrm>
        </p:spPr>
        <p:txBody>
          <a:bodyPr/>
          <a:lstStyle/>
          <a:p>
            <a:pPr eaLnBrk="1" hangingPunct="1"/>
            <a:r>
              <a:rPr lang="es-PA" b="1" smtClean="0">
                <a:solidFill>
                  <a:srgbClr val="000066"/>
                </a:solidFill>
                <a:latin typeface="Arial Black" pitchFamily="34" charset="0"/>
              </a:rPr>
              <a:t>TOBOBA DE ALTURA</a:t>
            </a:r>
            <a:endParaRPr lang="es-ES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37892" name="Picture 4" descr="Bothrops Godmani"/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28750"/>
            <a:ext cx="87503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600" b="1">
                <a:solidFill>
                  <a:srgbClr val="FF0066"/>
                </a:solidFill>
              </a:rPr>
              <a:t>BOTRHOPS LATERALIS</a:t>
            </a:r>
            <a:endParaRPr lang="es-ES" sz="3600" b="1">
              <a:solidFill>
                <a:srgbClr val="FF0066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14400"/>
            <a:ext cx="7848600" cy="5715000"/>
          </a:xfrm>
        </p:spPr>
        <p:txBody>
          <a:bodyPr/>
          <a:lstStyle/>
          <a:p>
            <a:pPr eaLnBrk="1" hangingPunct="1"/>
            <a:r>
              <a:rPr lang="es-PA" sz="2000" b="1" smtClean="0">
                <a:solidFill>
                  <a:srgbClr val="000066"/>
                </a:solidFill>
                <a:latin typeface="Arial Black" pitchFamily="34" charset="0"/>
              </a:rPr>
              <a:t>ETAPA DE CRÍA Y ADULTA. LORA</a:t>
            </a: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PA" sz="2000" b="1" smtClean="0">
                <a:solidFill>
                  <a:srgbClr val="000066"/>
                </a:solidFill>
                <a:latin typeface="Arial Black" pitchFamily="34" charset="0"/>
              </a:rPr>
              <a:t>ARBORICOLA.</a:t>
            </a:r>
          </a:p>
          <a:p>
            <a:pPr eaLnBrk="1" hangingPunct="1"/>
            <a:endParaRPr lang="es-ES" sz="20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38916" name="Picture 4" descr="Bothrops Laterali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396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Bothrops Lateral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810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>
                <a:solidFill>
                  <a:srgbClr val="FF0066"/>
                </a:solidFill>
              </a:rPr>
              <a:t>BOTRHOPS NIGROVIRIDIS</a:t>
            </a:r>
            <a:endParaRPr lang="es-ES" sz="4000" b="1">
              <a:solidFill>
                <a:srgbClr val="FF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7162800" cy="5334000"/>
          </a:xfrm>
        </p:spPr>
        <p:txBody>
          <a:bodyPr/>
          <a:lstStyle/>
          <a:p>
            <a:pPr eaLnBrk="1" hangingPunct="1"/>
            <a:r>
              <a:rPr lang="es-PA" sz="2400" b="1" smtClean="0">
                <a:solidFill>
                  <a:srgbClr val="305238"/>
                </a:solidFill>
                <a:latin typeface="Arial Black" pitchFamily="34" charset="0"/>
              </a:rPr>
              <a:t>TAMAGÁ VERDE. TOBOBA DE ARBOL.</a:t>
            </a:r>
            <a:endParaRPr lang="es-ES" sz="2400" b="1" smtClean="0">
              <a:solidFill>
                <a:srgbClr val="305238"/>
              </a:solidFill>
              <a:latin typeface="Arial Black" pitchFamily="34" charset="0"/>
            </a:endParaRPr>
          </a:p>
        </p:txBody>
      </p:sp>
      <p:pic>
        <p:nvPicPr>
          <p:cNvPr id="39940" name="Picture 4" descr="Bothrops Nigroviridis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905000"/>
            <a:ext cx="4641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 descr="Bothrops Nigrovirid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936750"/>
            <a:ext cx="26384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FF0066"/>
                </a:solidFill>
                <a:latin typeface="Arial Black" pitchFamily="34" charset="0"/>
              </a:rPr>
              <a:t>BOTRHOPS PICADOI</a:t>
            </a:r>
            <a:endParaRPr lang="es-ES" sz="32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40963" name="Rectangle 4"/>
          <p:cNvSpPr>
            <a:spLocks noChangeArrowheads="1" noTextEdit="1"/>
          </p:cNvSpPr>
          <p:nvPr/>
        </p:nvSpPr>
        <p:spPr bwMode="auto">
          <a:xfrm>
            <a:off x="7715250" y="2238375"/>
            <a:ext cx="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s-PA"/>
          </a:p>
        </p:txBody>
      </p:sp>
      <p:pic>
        <p:nvPicPr>
          <p:cNvPr id="40964" name="Picture 5" descr="http://www.icp.ucr.ac.cr/bpicadjn.jpg"/>
          <p:cNvPicPr>
            <a:picLocks noChangeAspect="1" noChangeArrowheads="1"/>
          </p:cNvPicPr>
          <p:nvPr/>
        </p:nvPicPr>
        <p:blipFill>
          <a:blip r:embed="rId2" r:link="rId3">
            <a:lum bright="20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000125"/>
            <a:ext cx="8602663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457200"/>
            <a:ext cx="50673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79120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OFIDIOS</a:t>
            </a:r>
            <a:r>
              <a:rPr lang="es-PA" sz="3600" b="1" smtClean="0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PRESENTAN EL HUESO CUADRADO LIBRE, QUE LES PERMITE ABRIR LA BOCA AMPLIAMENTE PARA ENGULLIR A SUS PRESAS. </a:t>
            </a:r>
            <a:endParaRPr lang="es-PA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TIENEN LENGUA BÍFIDA, DIENTES AFILADOS CURVADOS HACIA ATRÁS Y UNA ESCAMA TRANSPARENTE QUE LES CUBRE LOS OJOS.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71438"/>
            <a:ext cx="7772400" cy="857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600" b="1" dirty="0">
                <a:solidFill>
                  <a:srgbClr val="C00000"/>
                </a:solidFill>
                <a:latin typeface="Arial Black" pitchFamily="34" charset="0"/>
              </a:rPr>
              <a:t>ATROPOIDES NUMMIFER</a:t>
            </a:r>
            <a:r>
              <a:rPr lang="es-PA" sz="4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es-PA" sz="4000" b="1" dirty="0">
                <a:solidFill>
                  <a:srgbClr val="FF0066"/>
                </a:solidFill>
                <a:latin typeface="Arial Black" pitchFamily="34" charset="0"/>
              </a:rPr>
              <a:t/>
            </a:r>
            <a:br>
              <a:rPr lang="es-PA" sz="4000" b="1" dirty="0">
                <a:solidFill>
                  <a:srgbClr val="FF0066"/>
                </a:solidFill>
                <a:latin typeface="Arial Black" pitchFamily="34" charset="0"/>
              </a:rPr>
            </a:br>
            <a:r>
              <a:rPr lang="es-PA" sz="2800" b="1" dirty="0">
                <a:solidFill>
                  <a:srgbClr val="000066"/>
                </a:solidFill>
                <a:latin typeface="Arial Black" pitchFamily="34" charset="0"/>
              </a:rPr>
              <a:t>MANO DE PIEDRA</a:t>
            </a:r>
            <a:endParaRPr lang="es-ES" sz="2800" b="1" dirty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41987" name="Picture 4" descr="Bothrops Nummi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071563"/>
            <a:ext cx="8843962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FF0066"/>
                </a:solidFill>
                <a:latin typeface="Arial Black" pitchFamily="34" charset="0"/>
              </a:rPr>
              <a:t>BOTRHOPS</a:t>
            </a:r>
            <a:r>
              <a:rPr lang="es-ES" sz="40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(</a:t>
            </a:r>
            <a:r>
              <a:rPr lang="es-ES" sz="4000" b="1" i="1" dirty="0" err="1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nasuta</a:t>
            </a:r>
            <a:r>
              <a:rPr lang="es-ES" sz="40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) (tamagá): </a:t>
            </a:r>
          </a:p>
        </p:txBody>
      </p:sp>
      <p:pic>
        <p:nvPicPr>
          <p:cNvPr id="43011" name="Picture 3" descr="bnasuo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8650"/>
            <a:ext cx="4605338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bnasucl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4875" y="642938"/>
            <a:ext cx="4268788" cy="6062662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71438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500063"/>
            <a:ext cx="8886825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PA" sz="2800" smtClean="0">
                <a:latin typeface="Arial Black" pitchFamily="34" charset="0"/>
              </a:rPr>
              <a:t>BOTRHOPS SCHLEGELII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smtClean="0">
                <a:latin typeface="Arial Black" pitchFamily="34" charset="0"/>
              </a:rPr>
              <a:t>BOCARACÁ. OROPEL, TOBOBA DE PESTAÑAS.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b="1" smtClean="0">
                <a:solidFill>
                  <a:schemeClr val="hlink"/>
                </a:solidFill>
                <a:latin typeface="Arial Black" pitchFamily="34" charset="0"/>
                <a:cs typeface="Times New Roman" pitchFamily="18" charset="0"/>
              </a:rPr>
              <a:t>CRÓTALO CORNUDO DE SCHLEGEL</a:t>
            </a:r>
            <a:r>
              <a:rPr lang="es-PA" sz="2800" b="1" smtClean="0">
                <a:solidFill>
                  <a:schemeClr val="hlink"/>
                </a:solidFill>
                <a:latin typeface="Arial Black" pitchFamily="34" charset="0"/>
                <a:cs typeface="Times New Roman" pitchFamily="18" charset="0"/>
              </a:rPr>
              <a:t>II.</a:t>
            </a:r>
            <a:endParaRPr lang="es-ES" sz="2800" b="1" smtClean="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s-PA" sz="2800" smtClean="0">
              <a:latin typeface="Arial Black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  <a:p>
            <a:pPr eaLnBrk="1" hangingPunct="1">
              <a:lnSpc>
                <a:spcPct val="90000"/>
              </a:lnSpc>
            </a:pPr>
            <a:endParaRPr lang="es-PA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143250" y="2481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44037" name="Picture 5" descr="http://www.bioclon.com.mx/Tratamiento/Serpientes/FOTOS/nauyaca.jpg"/>
          <p:cNvPicPr>
            <a:picLocks noChangeAspect="1" noChangeArrowheads="1"/>
          </p:cNvPicPr>
          <p:nvPr/>
        </p:nvPicPr>
        <p:blipFill>
          <a:blip r:embed="rId2" r:link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9" t="38306"/>
          <a:stretch>
            <a:fillRect/>
          </a:stretch>
        </p:blipFill>
        <p:spPr bwMode="auto">
          <a:xfrm>
            <a:off x="1000125" y="2286000"/>
            <a:ext cx="67865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71438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C00000"/>
                </a:solidFill>
                <a:latin typeface="Arial Black" pitchFamily="34" charset="0"/>
              </a:rPr>
              <a:t>BOTRHOPS SCHLEGELII</a:t>
            </a:r>
            <a:endParaRPr lang="es-ES" sz="40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571500"/>
            <a:ext cx="7772400" cy="4381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VARIDAD PINTADA O BOCARACÁ</a:t>
            </a:r>
            <a:endParaRPr lang="es-ES" b="1" dirty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45060" name="Picture 4" descr="Bothrops Schlegelii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920750"/>
            <a:ext cx="4772025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715000" y="1676400"/>
            <a:ext cx="3352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UNA DE LAS 48 ESPECIES </a:t>
            </a:r>
            <a:r>
              <a:rPr lang="es-PA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D</a:t>
            </a:r>
            <a:r>
              <a:rPr lang="es-ES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EL GÉNERO BOTHROPS,</a:t>
            </a:r>
            <a:r>
              <a:rPr lang="es-PA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CABEZA TRIANGULAR Y APLANADA.  DORSO  DE COLOR VERDE CON FRANJAS TRANSVERSALES PARDORROJIZAS</a:t>
            </a:r>
            <a:r>
              <a:rPr lang="es-PA" b="1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.</a:t>
            </a:r>
            <a:endParaRPr lang="es-ES" b="1">
              <a:solidFill>
                <a:srgbClr val="C00000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FF0066"/>
                </a:solidFill>
                <a:latin typeface="Arial Black" pitchFamily="34" charset="0"/>
              </a:rPr>
              <a:t>BOTRHOPS SCHLEGELII</a:t>
            </a:r>
            <a:endParaRPr lang="es-ES" sz="40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642938"/>
            <a:ext cx="7772400" cy="4333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VARIEDAD AMARILLA U OROPEL</a:t>
            </a:r>
            <a:endParaRPr lang="es-ES" b="1" dirty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46084" name="Picture 4" descr="Bothrops Schlegel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16000"/>
            <a:ext cx="3586163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95800" y="1676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PA" b="1">
              <a:latin typeface="Calibri" pitchFamily="34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071938" y="1143000"/>
            <a:ext cx="4767262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s-ES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HABITA EN LA PLUVISILVA TROPICAL; </a:t>
            </a:r>
            <a:r>
              <a:rPr lang="es-ES" sz="28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ES ARBORÍCOLA Y POSEE UNA COLA PRENSIL</a:t>
            </a:r>
            <a:r>
              <a:rPr lang="es-ES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PA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MORDEDURA EN LA CABEZA Y CUELLO CON DIFUSION MÁS RAPIDA DEL VENENO</a:t>
            </a:r>
            <a:r>
              <a:rPr lang="es-PA" sz="28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PA" sz="2800" b="1">
                <a:solidFill>
                  <a:srgbClr val="9933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LAS HEMBRAS ALUMBRAN HASTA 60 CRÍAS. SU VENENO ES </a:t>
            </a:r>
            <a:r>
              <a:rPr lang="es-PA" b="1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MUY </a:t>
            </a:r>
            <a:r>
              <a:rPr lang="es-ES" b="1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TÓXICO PARA EL SER HUMANO.</a:t>
            </a:r>
            <a:endParaRPr lang="es-E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553450" cy="6038850"/>
          </a:xfrm>
        </p:spPr>
        <p:txBody>
          <a:bodyPr/>
          <a:lstStyle/>
          <a:p>
            <a:pPr algn="just" eaLnBrk="1" hangingPunct="1"/>
            <a:r>
              <a:rPr lang="es-PA" sz="4000" b="1" smtClean="0">
                <a:solidFill>
                  <a:srgbClr val="FFFF00"/>
                </a:solidFill>
                <a:latin typeface="Arial Black" pitchFamily="34" charset="0"/>
              </a:rPr>
              <a:t>	</a:t>
            </a:r>
            <a:r>
              <a:rPr lang="es-PA" sz="4000" b="1" smtClean="0">
                <a:solidFill>
                  <a:srgbClr val="333300"/>
                </a:solidFill>
                <a:latin typeface="Arial Black" pitchFamily="34" charset="0"/>
              </a:rPr>
              <a:t>BOCARACÁS</a:t>
            </a:r>
            <a:br>
              <a:rPr lang="es-PA" sz="4000" b="1" smtClean="0">
                <a:solidFill>
                  <a:srgbClr val="333300"/>
                </a:solidFill>
                <a:latin typeface="Arial Black" pitchFamily="34" charset="0"/>
              </a:rPr>
            </a:br>
            <a:r>
              <a:rPr lang="es-PA" sz="4000" b="1" smtClean="0">
                <a:solidFill>
                  <a:srgbClr val="210DB3"/>
                </a:solidFill>
                <a:latin typeface="Arial Black" pitchFamily="34" charset="0"/>
              </a:rPr>
              <a:t>SUELEN ENCONTRARSE EN LOS ÁRBOLES SOBRE TODO LOS FLOREADOS Y/O CON SEMILLAS YA QUE SE ALIMENTAN DE ELLAS O DE LAS AVES QUE ACUDEN A CONSUMIRLAS. SON MENOS AGRESIVAS QUE LAS EQUIS O LAS PATOCAS.</a:t>
            </a:r>
            <a:endParaRPr lang="es-ES" sz="4000" b="1" smtClean="0">
              <a:solidFill>
                <a:srgbClr val="210DB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243888" cy="428625"/>
          </a:xfrm>
        </p:spPr>
        <p:txBody>
          <a:bodyPr/>
          <a:lstStyle/>
          <a:p>
            <a:pPr eaLnBrk="1" hangingPunct="1"/>
            <a:r>
              <a:rPr lang="es-ES" sz="20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LACHESIS MUTA (MATABUEY O CASCABEL MUDA):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447800"/>
            <a:ext cx="7772400" cy="5181600"/>
          </a:xfrm>
        </p:spPr>
        <p:txBody>
          <a:bodyPr/>
          <a:lstStyle/>
          <a:p>
            <a:pPr eaLnBrk="1" hangingPunct="1"/>
            <a:endParaRPr lang="es-PA" b="1" smtClean="0">
              <a:solidFill>
                <a:srgbClr val="000066"/>
              </a:solidFill>
              <a:cs typeface="Times New Roman" pitchFamily="18" charset="0"/>
            </a:endParaRPr>
          </a:p>
          <a:p>
            <a:pPr eaLnBrk="1" hangingPunct="1"/>
            <a:endParaRPr lang="es-ES" b="1" smtClean="0">
              <a:solidFill>
                <a:srgbClr val="000066"/>
              </a:solidFill>
              <a:cs typeface="Times New Roman" pitchFamily="18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14325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48133" name="Picture 5" descr="http://www.icp.ucr.ac.cr/lmutajv.jpg"/>
          <p:cNvPicPr>
            <a:picLocks noChangeAspect="1" noChangeArrowheads="1"/>
          </p:cNvPicPr>
          <p:nvPr/>
        </p:nvPicPr>
        <p:blipFill>
          <a:blip r:embed="rId2" r:link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14350"/>
            <a:ext cx="7519987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410575" cy="6000750"/>
          </a:xfrm>
        </p:spPr>
        <p:txBody>
          <a:bodyPr/>
          <a:lstStyle/>
          <a:p>
            <a:pPr algn="just" eaLnBrk="1" hangingPunct="1">
              <a:defRPr/>
            </a:pPr>
            <a:r>
              <a:rPr lang="es-PA" sz="3600" b="1" dirty="0" smtClean="0">
                <a:solidFill>
                  <a:srgbClr val="FFFF00"/>
                </a:solidFill>
                <a:latin typeface="Arial Black" pitchFamily="34" charset="0"/>
              </a:rPr>
              <a:t>	</a:t>
            </a:r>
            <a:r>
              <a:rPr lang="es-PA" sz="3600" b="1" dirty="0" smtClean="0">
                <a:solidFill>
                  <a:srgbClr val="333300"/>
                </a:solidFill>
                <a:latin typeface="Arial Black" pitchFamily="34" charset="0"/>
              </a:rPr>
              <a:t>VERRUGOSA</a:t>
            </a:r>
            <a:br>
              <a:rPr lang="es-PA" sz="3600" b="1" dirty="0" smtClean="0">
                <a:solidFill>
                  <a:srgbClr val="333300"/>
                </a:solidFill>
                <a:latin typeface="Arial Black" pitchFamily="34" charset="0"/>
              </a:rPr>
            </a:br>
            <a:r>
              <a:rPr lang="es-PA" sz="3600" b="1" dirty="0" smtClean="0">
                <a:solidFill>
                  <a:srgbClr val="210DB3"/>
                </a:solidFill>
                <a:latin typeface="Arial Black" pitchFamily="34" charset="0"/>
              </a:rPr>
              <a:t>SUELEN ENCONTRARSE EN LA SELVA DE DARIEN, DONDE LE TEMEN MÁS QUE A LAS EQUIS. IGUAL QUE LAS EQUIS CRECEN MUCHO Y SON  MUY GRUESAS HASTA DOS METROS. LA UNICA DE LAS VIPIRIDAE QUE PONE HUEVOS </a:t>
            </a:r>
            <a:r>
              <a:rPr lang="es-PA" sz="36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(OVIPARA) </a:t>
            </a:r>
            <a:r>
              <a:rPr lang="es-PA" sz="3600" b="1" dirty="0" smtClean="0">
                <a:solidFill>
                  <a:srgbClr val="210DB3"/>
                </a:solidFill>
                <a:latin typeface="Arial Black" pitchFamily="34" charset="0"/>
              </a:rPr>
              <a:t>(14 DE PROMEDIO). IGUAL QUE LA EQUIS ES MUY VENENOSA. </a:t>
            </a:r>
            <a:endParaRPr lang="es-ES" sz="3600" b="1" dirty="0" smtClean="0">
              <a:solidFill>
                <a:srgbClr val="210DB3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0" y="71438"/>
            <a:ext cx="7772400" cy="1214437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SERPIENTE NO/SI VENENOSA</a:t>
            </a:r>
            <a:r>
              <a:rPr lang="es-PA" dirty="0">
                <a:latin typeface="Arial Black" pitchFamily="34" charset="0"/>
              </a:rPr>
              <a:t> </a:t>
            </a: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POR SUS CARACTERISTICAS GENERALES:</a:t>
            </a:r>
            <a:endParaRPr lang="es-ES" dirty="0">
              <a:solidFill>
                <a:srgbClr val="FF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" dirty="0">
              <a:solidFill>
                <a:srgbClr val="FF0066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786063" y="112395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800" b="1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CORALES VENENOSAS</a:t>
            </a:r>
            <a:endParaRPr lang="es-ES">
              <a:solidFill>
                <a:srgbClr val="C00000"/>
              </a:solidFill>
              <a:latin typeface="Times New Roman" pitchFamily="18" charset="0"/>
            </a:endParaRP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214313" y="1714500"/>
            <a:ext cx="8715375" cy="4857750"/>
            <a:chOff x="-3" y="458"/>
            <a:chExt cx="3246" cy="639"/>
          </a:xfrm>
        </p:grpSpPr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0" y="461"/>
              <a:ext cx="3240" cy="633"/>
              <a:chOff x="0" y="461"/>
              <a:chExt cx="3240" cy="633"/>
            </a:xfrm>
          </p:grpSpPr>
          <p:sp>
            <p:nvSpPr>
              <p:cNvPr id="50184" name="Rectangle 7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3240" cy="6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s-PA">
                  <a:latin typeface="Calibri" pitchFamily="34" charset="0"/>
                </a:endParaRPr>
              </a:p>
            </p:txBody>
          </p:sp>
          <p:grpSp>
            <p:nvGrpSpPr>
              <p:cNvPr id="50185" name="Group 8"/>
              <p:cNvGrpSpPr>
                <a:grpSpLocks/>
              </p:cNvGrpSpPr>
              <p:nvPr/>
            </p:nvGrpSpPr>
            <p:grpSpPr bwMode="auto">
              <a:xfrm>
                <a:off x="0" y="461"/>
                <a:ext cx="3240" cy="633"/>
                <a:chOff x="0" y="461"/>
                <a:chExt cx="3240" cy="633"/>
              </a:xfrm>
            </p:grpSpPr>
            <p:sp>
              <p:nvSpPr>
                <p:cNvPr id="5018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63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s-ES" sz="4000" b="1">
                      <a:solidFill>
                        <a:srgbClr val="000000"/>
                      </a:solidFill>
                      <a:latin typeface="Arial Black" pitchFamily="34" charset="0"/>
                      <a:cs typeface="Arial" charset="0"/>
                    </a:rPr>
                    <a:t>CABEZA PEQUEÑA SIN CUELLO DEFINIDO Y OJOS PEQUEÑOS, ANILLOS ROJOS, NEGROS Y BLANCO</a:t>
                  </a:r>
                  <a:r>
                    <a:rPr lang="es-PA" sz="4000" b="1">
                      <a:solidFill>
                        <a:srgbClr val="000000"/>
                      </a:solidFill>
                      <a:latin typeface="Arial Black" pitchFamily="34" charset="0"/>
                      <a:cs typeface="Arial" charset="0"/>
                    </a:rPr>
                    <a:t>-AMARILLO</a:t>
                  </a:r>
                  <a:r>
                    <a:rPr lang="es-ES" sz="4000" b="1">
                      <a:solidFill>
                        <a:srgbClr val="000000"/>
                      </a:solidFill>
                      <a:latin typeface="Arial Black" pitchFamily="34" charset="0"/>
                      <a:cs typeface="Arial" charset="0"/>
                    </a:rPr>
                    <a:t> QUE RODEAN EL CUERPO COMPLETAMENTE</a:t>
                  </a:r>
                  <a:endParaRPr lang="es-ES" sz="4000" b="1">
                    <a:latin typeface="Arial Black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s-ES" sz="2800">
                    <a:latin typeface="Times New Roman" pitchFamily="18" charset="0"/>
                  </a:endParaRPr>
                </a:p>
              </p:txBody>
            </p:sp>
            <p:sp>
              <p:nvSpPr>
                <p:cNvPr id="50187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s-PA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50183" name="Rectangle 11"/>
            <p:cNvSpPr>
              <a:spLocks noChangeArrowheads="1"/>
            </p:cNvSpPr>
            <p:nvPr/>
          </p:nvSpPr>
          <p:spPr bwMode="auto">
            <a:xfrm>
              <a:off x="-3" y="458"/>
              <a:ext cx="3246" cy="6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PA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0" y="214313"/>
            <a:ext cx="7772400" cy="1214437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000066"/>
                </a:solidFill>
                <a:latin typeface="Arial Black" pitchFamily="34" charset="0"/>
              </a:rPr>
              <a:t>SERPIENTE NO/SI VENENOSA</a:t>
            </a:r>
            <a:r>
              <a:rPr lang="es-PA" dirty="0">
                <a:latin typeface="Arial Black" pitchFamily="34" charset="0"/>
              </a:rPr>
              <a:t> </a:t>
            </a: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b="1" dirty="0">
                <a:solidFill>
                  <a:srgbClr val="000099"/>
                </a:solidFill>
                <a:latin typeface="Arial Black" pitchFamily="34" charset="0"/>
                <a:cs typeface="Arial" charset="0"/>
              </a:rPr>
              <a:t>POR SUS CARACTERISTICAS GENERALES:</a:t>
            </a:r>
            <a:endParaRPr lang="es-ES" dirty="0">
              <a:solidFill>
                <a:srgbClr val="FF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eaLnBrk="1" fontAlgn="auto" hangingPunct="1">
              <a:lnSpc>
                <a:spcPct val="7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s-ES" dirty="0">
              <a:solidFill>
                <a:srgbClr val="FF0066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033588" y="151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57375" y="13573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800" b="1">
                <a:solidFill>
                  <a:srgbClr val="FF0066"/>
                </a:solidFill>
                <a:latin typeface="Calibri" pitchFamily="34" charset="0"/>
                <a:cs typeface="Arial" charset="0"/>
              </a:rPr>
              <a:t>CORALES NO VENENOSAS</a:t>
            </a:r>
            <a:endParaRPr lang="es-ES" b="1">
              <a:solidFill>
                <a:srgbClr val="FF0066"/>
              </a:solidFill>
              <a:latin typeface="Times New Roman" pitchFamily="18" charset="0"/>
            </a:endParaRPr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357188" y="1857375"/>
            <a:ext cx="8253412" cy="4786313"/>
            <a:chOff x="-3" y="458"/>
            <a:chExt cx="3246" cy="639"/>
          </a:xfrm>
        </p:grpSpPr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0" y="461"/>
              <a:ext cx="3240" cy="633"/>
              <a:chOff x="0" y="461"/>
              <a:chExt cx="3240" cy="633"/>
            </a:xfrm>
          </p:grpSpPr>
          <p:sp>
            <p:nvSpPr>
              <p:cNvPr id="51208" name="Rectangle 7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3240" cy="63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s-PA">
                  <a:latin typeface="Calibri" pitchFamily="34" charset="0"/>
                </a:endParaRPr>
              </a:p>
            </p:txBody>
          </p:sp>
          <p:grpSp>
            <p:nvGrpSpPr>
              <p:cNvPr id="51209" name="Group 8"/>
              <p:cNvGrpSpPr>
                <a:grpSpLocks/>
              </p:cNvGrpSpPr>
              <p:nvPr/>
            </p:nvGrpSpPr>
            <p:grpSpPr bwMode="auto">
              <a:xfrm>
                <a:off x="0" y="461"/>
                <a:ext cx="3240" cy="633"/>
                <a:chOff x="0" y="461"/>
                <a:chExt cx="3240" cy="633"/>
              </a:xfrm>
            </p:grpSpPr>
            <p:sp>
              <p:nvSpPr>
                <p:cNvPr id="51210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633"/>
                </a:xfrm>
                <a:prstGeom prst="rect">
                  <a:avLst/>
                </a:prstGeom>
                <a:solidFill>
                  <a:srgbClr val="00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es-ES" sz="4000" b="1">
                      <a:solidFill>
                        <a:srgbClr val="0000FF"/>
                      </a:solidFill>
                      <a:latin typeface="Arial Black" pitchFamily="34" charset="0"/>
                      <a:cs typeface="Arial" charset="0"/>
                    </a:rPr>
                    <a:t>CABEZA GRANDE CON CUELLO DEFINIDO Y OJOS GRANDES, LOS ANILLOS NO RODEAN EL CUERPO COMPLETAMENTE, VIENTRE BLANCO</a:t>
                  </a:r>
                  <a:endParaRPr lang="es-ES" sz="4000" b="1">
                    <a:latin typeface="Arial Black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s-ES" sz="2800">
                    <a:latin typeface="Times New Roman" pitchFamily="18" charset="0"/>
                  </a:endParaRPr>
                </a:p>
              </p:txBody>
            </p:sp>
            <p:sp>
              <p:nvSpPr>
                <p:cNvPr id="51211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3240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s-PA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51207" name="Rectangle 11"/>
            <p:cNvSpPr>
              <a:spLocks noChangeArrowheads="1"/>
            </p:cNvSpPr>
            <p:nvPr/>
          </p:nvSpPr>
          <p:spPr bwMode="auto">
            <a:xfrm>
              <a:off x="-3" y="458"/>
              <a:ext cx="3246" cy="639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PA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71438"/>
            <a:ext cx="65913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b="1" dirty="0">
                <a:solidFill>
                  <a:srgbClr val="990000"/>
                </a:solidFill>
                <a:latin typeface="Arial Black" pitchFamily="34" charset="0"/>
              </a:rPr>
              <a:t>RIESGOS BIOLÓGICOS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642938"/>
            <a:ext cx="4929187" cy="428625"/>
          </a:xfrm>
        </p:spPr>
        <p:txBody>
          <a:bodyPr/>
          <a:lstStyle/>
          <a:p>
            <a:pPr eaLnBrk="1" hangingPunct="1"/>
            <a:r>
              <a:rPr lang="es-PA" sz="2000" b="1" smtClean="0"/>
              <a:t>OFIDISMO: FORMAS DE MOVIMIENTO.</a:t>
            </a:r>
            <a:endParaRPr lang="es-ES" sz="2000" b="1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781300" y="191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824038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t="2325" b="4652"/>
          <a:stretch>
            <a:fillRect/>
          </a:stretch>
        </p:blipFill>
        <p:spPr bwMode="auto">
          <a:xfrm>
            <a:off x="252413" y="1071563"/>
            <a:ext cx="8815387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214313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562600"/>
          </a:xfrm>
        </p:spPr>
        <p:txBody>
          <a:bodyPr/>
          <a:lstStyle/>
          <a:p>
            <a:pPr eaLnBrk="1" hangingPunct="1"/>
            <a:r>
              <a:rPr lang="es-PA" b="1" smtClean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</a:p>
          <a:p>
            <a:pPr eaLnBrk="1" hangingPunct="1"/>
            <a:r>
              <a:rPr lang="es-PA" b="1" smtClean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b="1" smtClean="0">
                <a:latin typeface="Arial Black" pitchFamily="34" charset="0"/>
              </a:rPr>
              <a:t> </a:t>
            </a:r>
            <a:r>
              <a:rPr lang="es-PA" b="1" smtClean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b="1" smtClean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b="1" smtClean="0">
                <a:latin typeface="Arial Black" pitchFamily="34" charset="0"/>
              </a:rPr>
              <a:t>R</a:t>
            </a:r>
            <a:r>
              <a:rPr lang="es-PA" b="1" smtClean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b="1" smtClean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b="1" smtClean="0">
                <a:solidFill>
                  <a:srgbClr val="FF0066"/>
                </a:solidFill>
                <a:latin typeface="Arial Black" pitchFamily="34" charset="0"/>
              </a:rPr>
              <a:t>.</a:t>
            </a:r>
          </a:p>
          <a:p>
            <a:pPr algn="just" eaLnBrk="1" hangingPunct="1"/>
            <a:r>
              <a:rPr lang="es-PA" sz="2800" b="1" smtClean="0">
                <a:solidFill>
                  <a:srgbClr val="6600CC"/>
                </a:solidFill>
                <a:latin typeface="Arial Black" pitchFamily="34" charset="0"/>
              </a:rPr>
              <a:t>SOSPECHA DE ATAQUES. TODAS LAS SERPIENTES DE CORAL EXHIBEN UN PATRÓN DE ANILLOS O BANDAS DE COLOR</a:t>
            </a:r>
            <a:r>
              <a:rPr lang="es-PA" sz="2800" b="1" smtClean="0">
                <a:latin typeface="Arial Black" pitchFamily="34" charset="0"/>
              </a:rPr>
              <a:t>, </a:t>
            </a:r>
            <a:r>
              <a:rPr lang="es-PA" sz="2800" b="1" smtClean="0">
                <a:solidFill>
                  <a:srgbClr val="FF3300"/>
                </a:solidFill>
                <a:latin typeface="Arial Black" pitchFamily="34" charset="0"/>
              </a:rPr>
              <a:t>ROJO BRILLANTE 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AMARILLO-</a:t>
            </a:r>
            <a:r>
              <a:rPr lang="es-PA" sz="2800" b="1" smtClean="0">
                <a:solidFill>
                  <a:srgbClr val="FFFF00"/>
                </a:solidFill>
                <a:latin typeface="Arial Black" pitchFamily="34" charset="0"/>
              </a:rPr>
              <a:t>-</a:t>
            </a:r>
            <a:r>
              <a:rPr lang="es-PA" sz="2800" b="1" smtClean="0">
                <a:solidFill>
                  <a:schemeClr val="accent1"/>
                </a:solidFill>
                <a:latin typeface="Arial Black" pitchFamily="34" charset="0"/>
              </a:rPr>
              <a:t>BLANCO</a:t>
            </a:r>
            <a:r>
              <a:rPr lang="es-PA" sz="2800" b="1" smtClean="0">
                <a:latin typeface="Arial Black" pitchFamily="34" charset="0"/>
              </a:rPr>
              <a:t> Y NEGRO. </a:t>
            </a:r>
          </a:p>
          <a:p>
            <a:pPr algn="just" eaLnBrk="1" hangingPunct="1"/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EL NOMBRE CIENTÍFICO DE LA CORAL AMERICANA O CORALILLA ES </a:t>
            </a:r>
            <a:r>
              <a:rPr lang="es-ES" sz="2800" b="1" smtClean="0">
                <a:latin typeface="Arial Black" pitchFamily="34" charset="0"/>
                <a:cs typeface="Times New Roman" pitchFamily="18" charset="0"/>
              </a:rPr>
              <a:t>MICRURUS FULVIUS.</a:t>
            </a:r>
          </a:p>
          <a:p>
            <a:pPr eaLnBrk="1" hangingPunct="1"/>
            <a:endParaRPr lang="es-PA" sz="2800" b="1" smtClean="0"/>
          </a:p>
          <a:p>
            <a:pPr eaLnBrk="1" hangingPunct="1"/>
            <a:endParaRPr lang="es-PA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600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  <a:endParaRPr lang="es-ES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14375"/>
            <a:ext cx="8743950" cy="6000750"/>
          </a:xfrm>
        </p:spPr>
        <p:txBody>
          <a:bodyPr/>
          <a:lstStyle/>
          <a:p>
            <a:pPr eaLnBrk="1" hangingPunct="1"/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sz="28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sz="2800" b="1" smtClean="0">
                <a:latin typeface="Arial Black" pitchFamily="34" charset="0"/>
              </a:rPr>
              <a:t> 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sz="2800" b="1" smtClean="0">
                <a:latin typeface="Arial Black" pitchFamily="34" charset="0"/>
              </a:rPr>
              <a:t>R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sz="2800" b="1" smtClean="0">
                <a:latin typeface="Arial Black" pitchFamily="34" charset="0"/>
              </a:rPr>
              <a:t>E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S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</a:rPr>
              <a:t>.</a:t>
            </a:r>
          </a:p>
          <a:p>
            <a:pPr algn="just" eaLnBrk="1" hangingPunct="1"/>
            <a:r>
              <a:rPr lang="es-ES" sz="2800" b="1" smtClean="0">
                <a:solidFill>
                  <a:srgbClr val="6600CC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ESTA FAMILIA CONSTA DE 4 ESPECIES VENENOSAS Y SE PUEDEN SUBDIVIDIR EN DOS SUBGRUPOS: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/>
            <a:r>
              <a:rPr lang="es-ES" sz="2800" b="1" smtClean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A-</a:t>
            </a:r>
            <a:r>
              <a:rPr lang="es-ES" sz="2800" b="1" smtClean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CORAL DE ANILLOS DE TRES COLORES:</a:t>
            </a:r>
            <a:r>
              <a:rPr lang="es-ES" sz="2800" b="1" smtClean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 AQUÍ SE UBICAN TRES ESPECIES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: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MICRURUS NIGROCINCTUS</a:t>
            </a: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,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MICRURUS ALLENI Y MICRURUS CLARCKI: </a:t>
            </a:r>
            <a:endParaRPr lang="es-PA" sz="2800" b="1" smtClean="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r>
              <a:rPr lang="es-ES" sz="2800" b="1" smtClean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B-</a:t>
            </a:r>
            <a:r>
              <a:rPr lang="es-ES" sz="2800" b="1" smtClean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CORAL DE ANILLOS DE DOS COLORES:</a:t>
            </a:r>
            <a:r>
              <a:rPr lang="es-ES" sz="2800" b="1" smtClean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ANTES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MICRURUS MIPARTITUS, PERO</a:t>
            </a: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EN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LA ACTUALIDAD M. MULTIFASCIATUS. </a:t>
            </a:r>
          </a:p>
          <a:p>
            <a:pPr eaLnBrk="1" hangingPunct="1"/>
            <a:endParaRPr lang="es-ES" sz="2400" b="1" smtClean="0">
              <a:solidFill>
                <a:srgbClr val="000066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Título"/>
          <p:cNvSpPr>
            <a:spLocks noGrp="1"/>
          </p:cNvSpPr>
          <p:nvPr>
            <p:ph type="title"/>
          </p:nvPr>
        </p:nvSpPr>
        <p:spPr>
          <a:xfrm>
            <a:off x="285750" y="71438"/>
            <a:ext cx="8286750" cy="1143000"/>
          </a:xfrm>
        </p:spPr>
        <p:txBody>
          <a:bodyPr/>
          <a:lstStyle/>
          <a:p>
            <a:pPr algn="just" eaLnBrk="1" hangingPunct="1"/>
            <a:r>
              <a:rPr lang="es-PA" smtClean="0">
                <a:solidFill>
                  <a:srgbClr val="C00000"/>
                </a:solidFill>
                <a:latin typeface="Arial Black" pitchFamily="34" charset="0"/>
              </a:rPr>
              <a:t>R</a:t>
            </a:r>
            <a:r>
              <a:rPr lang="es-PA" smtClean="0">
                <a:solidFill>
                  <a:srgbClr val="FFC000"/>
                </a:solidFill>
                <a:latin typeface="Arial Black" pitchFamily="34" charset="0"/>
              </a:rPr>
              <a:t>A</a:t>
            </a:r>
            <a:r>
              <a:rPr lang="es-PA" smtClean="0">
                <a:latin typeface="Arial Black" pitchFamily="34" charset="0"/>
              </a:rPr>
              <a:t>N</a:t>
            </a:r>
            <a:r>
              <a:rPr lang="es-PA" smtClean="0">
                <a:solidFill>
                  <a:srgbClr val="C00000"/>
                </a:solidFill>
                <a:latin typeface="Arial Black" pitchFamily="34" charset="0"/>
              </a:rPr>
              <a:t>A: </a:t>
            </a:r>
            <a:r>
              <a:rPr lang="es-PA" sz="2000" smtClean="0">
                <a:solidFill>
                  <a:srgbClr val="C00000"/>
                </a:solidFill>
                <a:latin typeface="Arial Black" pitchFamily="34" charset="0"/>
              </a:rPr>
              <a:t>COLORES DE LAS CORALES VENENOSAS</a:t>
            </a:r>
            <a:endParaRPr lang="es-ES" sz="2000" smtClean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54275" name="3 Imagen"/>
          <p:cNvPicPr>
            <a:picLocks noChangeAspect="1" noChangeArrowheads="1"/>
          </p:cNvPicPr>
          <p:nvPr/>
        </p:nvPicPr>
        <p:blipFill>
          <a:blip r:embed="rId2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00125"/>
            <a:ext cx="8072438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71438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</a:rPr>
              <a:t>RIESGOS BIOLÓGICOS: OFIDISMO</a:t>
            </a:r>
            <a:endParaRPr lang="es-ES" sz="3200" b="1" dirty="0">
              <a:solidFill>
                <a:srgbClr val="99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500063"/>
            <a:ext cx="7772400" cy="10763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b="1" dirty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b="1" dirty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b="1" dirty="0">
                <a:latin typeface="Arial Black" pitchFamily="34" charset="0"/>
              </a:rPr>
              <a:t> </a:t>
            </a:r>
            <a:r>
              <a:rPr lang="es-PA" b="1" dirty="0" smtClean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b="1" dirty="0" smtClean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b="1" dirty="0" smtClean="0">
                <a:latin typeface="Arial Black" pitchFamily="34" charset="0"/>
              </a:rPr>
              <a:t>R</a:t>
            </a:r>
            <a:r>
              <a:rPr lang="es-PA" b="1" dirty="0" smtClean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b="1" dirty="0" smtClean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b="1" dirty="0" smtClean="0">
                <a:solidFill>
                  <a:srgbClr val="FF0066"/>
                </a:solidFill>
                <a:latin typeface="Arial Black" pitchFamily="34" charset="0"/>
              </a:rPr>
              <a:t>.</a:t>
            </a:r>
            <a:endParaRPr lang="es-PA" b="1" dirty="0">
              <a:solidFill>
                <a:srgbClr val="FF0066"/>
              </a:solidFill>
              <a:latin typeface="Arial Black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A" sz="2800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A" sz="2800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A" sz="2800" b="1" dirty="0"/>
          </a:p>
        </p:txBody>
      </p:sp>
      <p:pic>
        <p:nvPicPr>
          <p:cNvPr id="55300" name="Picture 4" descr="http://www.galeon.com/serpientes_llorente/distri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85938"/>
            <a:ext cx="891222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95275" y="5715000"/>
            <a:ext cx="520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b="1">
                <a:solidFill>
                  <a:schemeClr val="bg1"/>
                </a:solidFill>
                <a:latin typeface="Calibri" pitchFamily="34" charset="0"/>
              </a:rPr>
              <a:t>SERPIENTE DE LECHE. NO VENENOSA. MIMETISMO</a:t>
            </a:r>
            <a:endParaRPr lang="es-ES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i="1" smtClean="0">
                <a:solidFill>
                  <a:srgbClr val="210DB3"/>
                </a:solidFill>
                <a:latin typeface="Arial Black" pitchFamily="34" charset="0"/>
              </a:rPr>
              <a:t>MICRURUS ANCORALIS Y C. DISSOLEUCUS. </a:t>
            </a:r>
          </a:p>
          <a:p>
            <a:pPr eaLnBrk="1" hangingPunct="1"/>
            <a:r>
              <a:rPr lang="es-ES" smtClean="0">
                <a:solidFill>
                  <a:srgbClr val="210DB3"/>
                </a:solidFill>
                <a:latin typeface="Arial Black" pitchFamily="34" charset="0"/>
              </a:rPr>
              <a:t>BICOLOREADAS: CON LOS ANILLOS NEGRO FORMANDO TRIADAS:</a:t>
            </a:r>
          </a:p>
          <a:p>
            <a:pPr eaLnBrk="1" hangingPunct="1"/>
            <a:endParaRPr lang="es-E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71438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  <a:endParaRPr lang="es-ES" sz="32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56324" name="4 Rectángulo"/>
          <p:cNvSpPr>
            <a:spLocks noChangeArrowheads="1"/>
          </p:cNvSpPr>
          <p:nvPr/>
        </p:nvSpPr>
        <p:spPr bwMode="auto">
          <a:xfrm>
            <a:off x="928688" y="571500"/>
            <a:ext cx="7072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PA" sz="2800" b="1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sz="2800" b="1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sz="2800" b="1">
                <a:latin typeface="Arial Black" pitchFamily="34" charset="0"/>
              </a:rPr>
              <a:t> </a:t>
            </a:r>
            <a:r>
              <a:rPr lang="es-PA" sz="2800" b="1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sz="2800" b="1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sz="2800" b="1">
                <a:latin typeface="Arial Black" pitchFamily="34" charset="0"/>
              </a:rPr>
              <a:t>R</a:t>
            </a:r>
            <a:r>
              <a:rPr lang="es-PA" sz="2800" b="1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sz="2800" b="1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sz="2800" b="1">
                <a:solidFill>
                  <a:srgbClr val="FF0066"/>
                </a:solidFill>
                <a:latin typeface="Arial Black" pitchFamily="34" charset="0"/>
              </a:rPr>
              <a:t>E</a:t>
            </a:r>
            <a:r>
              <a:rPr lang="es-PA" sz="2800" b="1">
                <a:latin typeface="Arial Black" pitchFamily="34" charset="0"/>
              </a:rPr>
              <a:t>S</a:t>
            </a:r>
            <a:r>
              <a:rPr lang="es-PA" sz="2800" b="1">
                <a:solidFill>
                  <a:srgbClr val="FF0066"/>
                </a:solidFill>
                <a:latin typeface="Arial Black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71438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  <a:endParaRPr lang="es-ES" sz="32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71500"/>
            <a:ext cx="8529637" cy="928688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sz="8000" b="1" dirty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sz="8000" b="1" dirty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sz="8000" b="1" dirty="0">
                <a:latin typeface="Arial Black" pitchFamily="34" charset="0"/>
              </a:rPr>
              <a:t> </a:t>
            </a:r>
            <a:r>
              <a:rPr lang="es-PA" sz="8000" b="1" dirty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sz="8000" b="1" dirty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sz="8000" b="1" dirty="0">
                <a:latin typeface="Arial Black" pitchFamily="34" charset="0"/>
              </a:rPr>
              <a:t>R</a:t>
            </a:r>
            <a:r>
              <a:rPr lang="es-PA" sz="8000" b="1" dirty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sz="8000" b="1" dirty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sz="8000" b="1" dirty="0">
                <a:solidFill>
                  <a:srgbClr val="FF0066"/>
                </a:solidFill>
                <a:latin typeface="Arial Black" pitchFamily="34" charset="0"/>
              </a:rPr>
              <a:t>E</a:t>
            </a:r>
            <a:r>
              <a:rPr lang="es-PA" sz="8000" b="1" dirty="0">
                <a:latin typeface="Arial Black" pitchFamily="34" charset="0"/>
              </a:rPr>
              <a:t>S</a:t>
            </a:r>
            <a:r>
              <a:rPr lang="es-PA" sz="8000" b="1" dirty="0">
                <a:solidFill>
                  <a:srgbClr val="FF0066"/>
                </a:solidFill>
                <a:latin typeface="Arial Black" pitchFamily="34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80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MICRURUS NIGROCINCTUS:</a:t>
            </a:r>
            <a:r>
              <a:rPr lang="es-PA" sz="80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8000" b="1" dirty="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EXISTEN </a:t>
            </a:r>
            <a:r>
              <a:rPr lang="es-ES" sz="8000" b="1" dirty="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DOS SUBESPECIES</a:t>
            </a:r>
            <a:r>
              <a:rPr lang="es-PA" sz="8000" b="1" dirty="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8000" b="1" dirty="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8000" b="1" dirty="0">
              <a:solidFill>
                <a:srgbClr val="210DB3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A" sz="2400" b="1" dirty="0">
              <a:solidFill>
                <a:srgbClr val="FF3300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" sz="2800" b="1" dirty="0">
                <a:solidFill>
                  <a:srgbClr val="FF0066"/>
                </a:solidFill>
              </a:rPr>
              <a:t> </a:t>
            </a:r>
          </a:p>
        </p:txBody>
      </p:sp>
      <p:pic>
        <p:nvPicPr>
          <p:cNvPr id="57348" name="Picture 4" descr="mnmosj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571625"/>
            <a:ext cx="42783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 descr="mnigngj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571625"/>
            <a:ext cx="473551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444750" y="21923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 b="1">
              <a:latin typeface="Calibri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7016750" y="2238375"/>
            <a:ext cx="0" cy="19050"/>
            <a:chOff x="6" y="0"/>
            <a:chExt cx="0" cy="12"/>
          </a:xfrm>
        </p:grpSpPr>
        <p:sp>
          <p:nvSpPr>
            <p:cNvPr id="57354" name="Rectangle 8"/>
            <p:cNvSpPr>
              <a:spLocks noChangeArrowheads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s-PA">
                <a:latin typeface="Calibri" pitchFamily="34" charset="0"/>
              </a:endParaRPr>
            </a:p>
          </p:txBody>
        </p:sp>
        <p:sp>
          <p:nvSpPr>
            <p:cNvPr id="57355" name="Rectangle 9"/>
            <p:cNvSpPr>
              <a:spLocks noChangeArrowheads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s-PA">
                <a:latin typeface="Calibri" pitchFamily="34" charset="0"/>
              </a:endParaRPr>
            </a:p>
          </p:txBody>
        </p:sp>
      </p:grp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571500" y="5257800"/>
            <a:ext cx="357187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000" b="1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M. N. NIGROCINCTUS</a:t>
            </a:r>
            <a:r>
              <a:rPr lang="es-ES" sz="2000" b="1"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000" b="1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PROPIAMENTE DICHA</a:t>
            </a:r>
            <a:r>
              <a:rPr lang="es-PA" sz="2000" b="1">
                <a:solidFill>
                  <a:schemeClr val="hlink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PA" b="1"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16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(IZQUIERDA)</a:t>
            </a:r>
            <a:r>
              <a:rPr lang="es-ES" b="1"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5257800" y="5257800"/>
            <a:ext cx="37338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000" b="1">
                <a:solidFill>
                  <a:srgbClr val="800000"/>
                </a:solidFill>
                <a:latin typeface="Arial Black" pitchFamily="34" charset="0"/>
                <a:cs typeface="Times New Roman" pitchFamily="18" charset="0"/>
              </a:rPr>
              <a:t>M. N. MOSQUITENSIS</a:t>
            </a:r>
            <a:r>
              <a:rPr lang="es-ES" b="1"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1600" b="1">
                <a:latin typeface="Arial Black" pitchFamily="34" charset="0"/>
                <a:cs typeface="Times New Roman" pitchFamily="18" charset="0"/>
              </a:rPr>
              <a:t>(</a:t>
            </a:r>
            <a:r>
              <a:rPr lang="es-ES" sz="16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DERECHA). </a:t>
            </a:r>
            <a:r>
              <a:rPr lang="es-PA" sz="16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COLORES MÁS INTENSOS Y ANILLOS AMARILOS MÁS ANCHOS</a:t>
            </a:r>
            <a:endParaRPr lang="es-ES" sz="1600" b="1">
              <a:solidFill>
                <a:srgbClr val="6600CC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42875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  <a:endParaRPr lang="es-ES" sz="3200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571500"/>
            <a:ext cx="7772400" cy="866775"/>
          </a:xfrm>
        </p:spPr>
        <p:txBody>
          <a:bodyPr/>
          <a:lstStyle/>
          <a:p>
            <a:pPr eaLnBrk="1" hangingPunct="1"/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sz="28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sz="2800" b="1" smtClean="0">
                <a:latin typeface="Arial Black" pitchFamily="34" charset="0"/>
              </a:rPr>
              <a:t> 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sz="2800" b="1" smtClean="0">
                <a:latin typeface="Arial Black" pitchFamily="34" charset="0"/>
              </a:rPr>
              <a:t>R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</a:rPr>
              <a:t>E</a:t>
            </a:r>
            <a:r>
              <a:rPr lang="es-PA" sz="2800" b="1" smtClean="0">
                <a:latin typeface="Arial Black" pitchFamily="34" charset="0"/>
              </a:rPr>
              <a:t>S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</a:rPr>
              <a:t>..</a:t>
            </a:r>
            <a:endParaRPr lang="es-ES" sz="2800" b="1" smtClean="0">
              <a:solidFill>
                <a:srgbClr val="FF0066"/>
              </a:solidFill>
              <a:latin typeface="Arial Black" pitchFamily="34" charset="0"/>
            </a:endParaRPr>
          </a:p>
        </p:txBody>
      </p:sp>
      <p:pic>
        <p:nvPicPr>
          <p:cNvPr id="58372" name="Picture 4" descr="http://www.icp.ucr.ac.cr/malleni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79538"/>
            <a:ext cx="45339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7953375" y="2238375"/>
            <a:ext cx="0" cy="19050"/>
            <a:chOff x="6" y="0"/>
            <a:chExt cx="0" cy="12"/>
          </a:xfrm>
        </p:grpSpPr>
        <p:sp>
          <p:nvSpPr>
            <p:cNvPr id="58377" name="Rectangle 6"/>
            <p:cNvSpPr>
              <a:spLocks noChangeArrowheads="1" noTextEdit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s-PA"/>
            </a:p>
          </p:txBody>
        </p:sp>
        <p:sp>
          <p:nvSpPr>
            <p:cNvPr id="58378" name="Rectangle 7"/>
            <p:cNvSpPr>
              <a:spLocks noChangeArrowheads="1" noTextEdit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s-PA"/>
            </a:p>
          </p:txBody>
        </p:sp>
      </p:grpSp>
      <p:pic>
        <p:nvPicPr>
          <p:cNvPr id="58374" name="Picture 8" descr="http://www.icp.ucr.ac.cr/micrucki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1357313"/>
            <a:ext cx="41465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643063" y="1000125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000" b="1">
                <a:solidFill>
                  <a:srgbClr val="8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MICRURUS ALLENI Y MICRURUS CLARCKI:</a:t>
            </a:r>
            <a:endParaRPr lang="es-ES" sz="2000" b="1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58376" name="Text Box 10"/>
          <p:cNvSpPr txBox="1">
            <a:spLocks noChangeArrowheads="1"/>
          </p:cNvSpPr>
          <p:nvPr/>
        </p:nvSpPr>
        <p:spPr bwMode="auto">
          <a:xfrm>
            <a:off x="304800" y="5495925"/>
            <a:ext cx="8553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EN </a:t>
            </a:r>
            <a:r>
              <a:rPr lang="es-PA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 </a:t>
            </a:r>
            <a:r>
              <a:rPr lang="es-ES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M. ALLENI (IZQUIERDA) </a:t>
            </a:r>
            <a:r>
              <a:rPr lang="es-PA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 PLACA </a:t>
            </a:r>
            <a:r>
              <a:rPr lang="es-PA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NEGRA SOBRE LA CABEZA </a:t>
            </a:r>
            <a:r>
              <a:rPr lang="es-ES" sz="1600" b="1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ES PEQUEÑA, MIENTRAS QUE EN M. CLARCKI (DERECHA) ESTA ES PROMINENTE Y CUBRE CASI LA TOTALIDAD DE LA CABEZA.</a:t>
            </a:r>
            <a:r>
              <a:rPr lang="es-ES" b="1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600" b="1" dirty="0">
                <a:solidFill>
                  <a:srgbClr val="467852"/>
                </a:solidFill>
                <a:latin typeface="Arial Black" pitchFamily="34" charset="0"/>
              </a:rPr>
              <a:t>FAMILIA ELAPIDAE</a:t>
            </a:r>
            <a:endParaRPr lang="es-ES" b="1" dirty="0">
              <a:solidFill>
                <a:srgbClr val="FF0066"/>
              </a:solidFill>
              <a:latin typeface="Arial Black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642938"/>
            <a:ext cx="7772400" cy="428625"/>
          </a:xfrm>
        </p:spPr>
        <p:txBody>
          <a:bodyPr/>
          <a:lstStyle/>
          <a:p>
            <a:pPr eaLnBrk="1" hangingPunct="1"/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</a:rPr>
              <a:t>GENERO MICRURUS</a:t>
            </a:r>
            <a:r>
              <a:rPr lang="es-PA" sz="2800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sz="2800" b="1" smtClean="0">
                <a:latin typeface="Arial Black" pitchFamily="34" charset="0"/>
              </a:rPr>
              <a:t> 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C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O</a:t>
            </a:r>
            <a:r>
              <a:rPr lang="es-PA" sz="2800" b="1" smtClean="0">
                <a:latin typeface="Arial Black" pitchFamily="34" charset="0"/>
              </a:rPr>
              <a:t>R</a:t>
            </a:r>
            <a:r>
              <a:rPr lang="es-PA" sz="2800" b="1" smtClean="0">
                <a:solidFill>
                  <a:srgbClr val="C00000"/>
                </a:solidFill>
                <a:latin typeface="Arial Black" pitchFamily="34" charset="0"/>
              </a:rPr>
              <a:t>A</a:t>
            </a:r>
            <a:r>
              <a:rPr lang="es-PA" sz="2800" b="1" smtClean="0">
                <a:solidFill>
                  <a:srgbClr val="FFC000"/>
                </a:solidFill>
                <a:latin typeface="Arial Black" pitchFamily="34" charset="0"/>
              </a:rPr>
              <a:t>L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</a:rPr>
              <a:t>E</a:t>
            </a:r>
            <a:r>
              <a:rPr lang="es-PA" sz="2800" b="1" smtClean="0">
                <a:latin typeface="Arial Black" pitchFamily="34" charset="0"/>
              </a:rPr>
              <a:t>S</a:t>
            </a:r>
            <a:r>
              <a:rPr lang="es-PA" sz="2800" b="1" smtClean="0">
                <a:solidFill>
                  <a:srgbClr val="FF0066"/>
                </a:solidFill>
                <a:latin typeface="Arial Black" pitchFamily="34" charset="0"/>
              </a:rPr>
              <a:t>.</a:t>
            </a:r>
            <a:r>
              <a:rPr lang="es-PA" sz="2800" b="1" smtClean="0">
                <a:solidFill>
                  <a:srgbClr val="FF0066"/>
                </a:solidFill>
              </a:rPr>
              <a:t>.</a:t>
            </a:r>
            <a:endParaRPr lang="es-ES" sz="2800" b="1" smtClean="0">
              <a:solidFill>
                <a:srgbClr val="FF0066"/>
              </a:solidFill>
            </a:endParaRPr>
          </a:p>
        </p:txBody>
      </p:sp>
      <p:pic>
        <p:nvPicPr>
          <p:cNvPr id="59396" name="Picture 4" descr="mmipar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60463"/>
            <a:ext cx="4111625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 descr="mmipar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1143000"/>
            <a:ext cx="4252912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207250" y="2476500"/>
            <a:ext cx="0" cy="19050"/>
            <a:chOff x="6" y="0"/>
            <a:chExt cx="0" cy="12"/>
          </a:xfrm>
        </p:grpSpPr>
        <p:sp>
          <p:nvSpPr>
            <p:cNvPr id="59400" name="Rectangle 7"/>
            <p:cNvSpPr>
              <a:spLocks noChangeArrowheads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s-PA">
                <a:latin typeface="Calibri" pitchFamily="34" charset="0"/>
              </a:endParaRPr>
            </a:p>
          </p:txBody>
        </p:sp>
        <p:sp>
          <p:nvSpPr>
            <p:cNvPr id="59401" name="Rectangle 8"/>
            <p:cNvSpPr>
              <a:spLocks noChangeArrowheads="1"/>
            </p:cNvSpPr>
            <p:nvPr/>
          </p:nvSpPr>
          <p:spPr bwMode="auto">
            <a:xfrm>
              <a:off x="6" y="0"/>
              <a:ext cx="0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s-PA">
                <a:latin typeface="Calibri" pitchFamily="34" charset="0"/>
              </a:endParaRPr>
            </a:p>
          </p:txBody>
        </p:sp>
      </p:grp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357188" y="4953000"/>
            <a:ext cx="84820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B-CORAL DE ANILLOS DE DOS COLORES:</a:t>
            </a:r>
            <a:r>
              <a:rPr lang="es-ES" b="1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s-ES" sz="2000">
                <a:solidFill>
                  <a:schemeClr val="hlink"/>
                </a:solidFill>
                <a:latin typeface="Arial Black" pitchFamily="34" charset="0"/>
                <a:cs typeface="Times New Roman" pitchFamily="18" charset="0"/>
              </a:rPr>
              <a:t>ANILLOS NEGRO Y ROJO O/ NEGRO Y BLANCO. SE LE CONOCE COMO "GARGANTILLA".  M. MULTIFASCIATUS</a:t>
            </a:r>
            <a:r>
              <a:rPr lang="es-ES" sz="2000">
                <a:solidFill>
                  <a:srgbClr val="210DB3"/>
                </a:solidFill>
                <a:latin typeface="Arial Black" pitchFamily="34" charset="0"/>
                <a:cs typeface="Times New Roman" pitchFamily="18" charset="0"/>
              </a:rPr>
              <a:t>. </a:t>
            </a:r>
            <a:r>
              <a:rPr lang="es-ES" sz="2000">
                <a:solidFill>
                  <a:srgbClr val="210DB3"/>
                </a:solidFill>
                <a:latin typeface="Arial Black" pitchFamily="34" charset="0"/>
              </a:rPr>
              <a:t>M. MIPARTITUS, Y M. STEWARTI</a:t>
            </a:r>
            <a:r>
              <a:rPr lang="es-ES" sz="2000" i="1"/>
              <a:t>.</a:t>
            </a:r>
            <a:endParaRPr lang="es-ES" sz="2000">
              <a:solidFill>
                <a:schemeClr val="hlink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7724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562600"/>
          </a:xfrm>
        </p:spPr>
        <p:txBody>
          <a:bodyPr/>
          <a:lstStyle/>
          <a:p>
            <a:pPr eaLnBrk="1" hangingPunct="1"/>
            <a:r>
              <a:rPr lang="es-PA" b="1" smtClean="0">
                <a:solidFill>
                  <a:srgbClr val="467852"/>
                </a:solidFill>
                <a:latin typeface="Arial Black" pitchFamily="34" charset="0"/>
              </a:rPr>
              <a:t>FAMILIA HIDROPHIIDAE. </a:t>
            </a:r>
          </a:p>
          <a:p>
            <a:pPr algn="just" eaLnBrk="1" hangingPunct="1"/>
            <a:r>
              <a:rPr lang="es-PA" b="1" smtClean="0">
                <a:solidFill>
                  <a:schemeClr val="accent2"/>
                </a:solidFill>
                <a:latin typeface="Arial Black" pitchFamily="34" charset="0"/>
              </a:rPr>
              <a:t>GENERO HIDROPHIS</a:t>
            </a:r>
            <a:r>
              <a:rPr lang="es-PA" b="1" smtClean="0">
                <a:solidFill>
                  <a:schemeClr val="hlink"/>
                </a:solidFill>
                <a:latin typeface="Arial Black" pitchFamily="34" charset="0"/>
              </a:rPr>
              <a:t>.</a:t>
            </a:r>
            <a:r>
              <a:rPr lang="es-PA" b="1" smtClean="0">
                <a:latin typeface="Arial Black" pitchFamily="34" charset="0"/>
              </a:rPr>
              <a:t> </a:t>
            </a:r>
            <a:r>
              <a:rPr lang="es-PA" sz="2400" b="1" smtClean="0">
                <a:solidFill>
                  <a:srgbClr val="FF3300"/>
                </a:solidFill>
                <a:latin typeface="Arial Black" pitchFamily="34" charset="0"/>
              </a:rPr>
              <a:t>SERPIENTES MARINAS.</a:t>
            </a: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 NO SE CONOCEN ACCIDENTES PUES EVITA EL CONTACTO CON HUMANOS. AUNQUE SON CAPTURADAS POR REDES DE PESCADORES. . EL GÉNERO MÁS ABUNDANTE DE ESTA FAMILIA ES HYDROPHIS. EL NOMBRE CIENTÍFICO DE LA SERPIENTE MARINA NEGRA Y AMARILLA ES</a:t>
            </a:r>
            <a:r>
              <a:rPr lang="es-PA" sz="2800" b="1" smtClean="0">
                <a:latin typeface="Arial Black" pitchFamily="34" charset="0"/>
              </a:rPr>
              <a:t> </a:t>
            </a:r>
            <a:r>
              <a:rPr lang="es-PA" sz="2800" b="1" smtClean="0">
                <a:solidFill>
                  <a:srgbClr val="FF3300"/>
                </a:solidFill>
                <a:latin typeface="Arial Black" pitchFamily="34" charset="0"/>
              </a:rPr>
              <a:t>Pelamis platurus</a:t>
            </a:r>
            <a:r>
              <a:rPr lang="es-PA" sz="2800" b="1" smtClean="0">
                <a:latin typeface="Arial Black" pitchFamily="34" charset="0"/>
              </a:rPr>
              <a:t>.</a:t>
            </a:r>
          </a:p>
          <a:p>
            <a:pPr eaLnBrk="1" hangingPunct="1"/>
            <a:endParaRPr lang="es-PA" sz="2800" b="1" smtClean="0"/>
          </a:p>
          <a:p>
            <a:pPr eaLnBrk="1" hangingPunct="1"/>
            <a:endParaRPr lang="es-PA" sz="2800" b="1" smtClean="0"/>
          </a:p>
          <a:p>
            <a:pPr eaLnBrk="1" hangingPunct="1"/>
            <a:endParaRPr lang="es-PA" sz="2800" b="1" smtClean="0"/>
          </a:p>
          <a:p>
            <a:pPr eaLnBrk="1" hangingPunct="1"/>
            <a:endParaRPr lang="es-PA" sz="2800" b="1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033588" y="76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60421" name="Picture 5" descr="SERPIENTE DE M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5400" r="3543" b="32396"/>
          <a:stretch>
            <a:fillRect/>
          </a:stretch>
        </p:blipFill>
        <p:spPr bwMode="auto">
          <a:xfrm>
            <a:off x="5410200" y="4822825"/>
            <a:ext cx="3733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752600" y="51054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b="1">
                <a:solidFill>
                  <a:srgbClr val="FF0066"/>
                </a:solidFill>
                <a:latin typeface="Calibri" pitchFamily="34" charset="0"/>
              </a:rPr>
              <a:t>SERPIENTE  VENENOSA</a:t>
            </a:r>
            <a:endParaRPr lang="es-ES" b="1">
              <a:solidFill>
                <a:srgbClr val="FF0066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FAMILIA </a:t>
            </a:r>
            <a:r>
              <a:rPr lang="es-PA" b="1" dirty="0">
                <a:solidFill>
                  <a:srgbClr val="C00000"/>
                </a:solidFill>
                <a:latin typeface="Arial Black" pitchFamily="34" charset="0"/>
              </a:rPr>
              <a:t>HIDROPHIIDAE. </a:t>
            </a:r>
            <a:endParaRPr lang="es-ES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642938"/>
            <a:ext cx="8715375" cy="142875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CONOCIDA COMO "SERPIENTE DE MAR" (PELAMIS PLATURUS). SE ENCUENTRA ÚNICAMENTE EN EL OCÉANO PACÍFICO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43250" y="238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61445" name="Picture 5" descr="http://www.icp.ucr.ac.cr/sepmar3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2214563"/>
            <a:ext cx="6232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371600" y="1981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PA" sz="2800" b="1">
              <a:solidFill>
                <a:srgbClr val="003366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14313" y="2895600"/>
            <a:ext cx="22098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20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GENERO </a:t>
            </a:r>
            <a:r>
              <a:rPr lang="es-ES" sz="20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HYDROPHI</a:t>
            </a:r>
            <a:r>
              <a:rPr lang="es-PA" sz="2000" b="1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S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ALCANZA TAMAÑOS ENTRE 90 cm</a:t>
            </a:r>
            <a:r>
              <a:rPr lang="es-PA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 1 m</a:t>
            </a:r>
            <a:r>
              <a:rPr lang="es-PA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DE LARGO</a:t>
            </a:r>
            <a:r>
              <a:rPr lang="es-PA" sz="2800" b="1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endParaRPr lang="es-ES" sz="2800" b="1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42875"/>
            <a:ext cx="7772400" cy="609600"/>
          </a:xfrm>
        </p:spPr>
        <p:txBody>
          <a:bodyPr/>
          <a:lstStyle/>
          <a:p>
            <a:pPr eaLnBrk="1" hangingPunct="1"/>
            <a:r>
              <a:rPr lang="es-PA" sz="3200" b="1" smtClean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smtClean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3500438" cy="4429125"/>
          </a:xfrm>
        </p:spPr>
        <p:txBody>
          <a:bodyPr rtlCol="0">
            <a:normAutofit fontScale="4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4200" b="1" dirty="0">
                <a:solidFill>
                  <a:srgbClr val="30476D"/>
                </a:solidFill>
                <a:latin typeface="Arial Black" pitchFamily="34" charset="0"/>
                <a:cs typeface="Times New Roman" pitchFamily="18" charset="0"/>
              </a:rPr>
              <a:t>SERPIENTE ENGULLENDO A SU </a:t>
            </a:r>
            <a:r>
              <a:rPr lang="es-ES" sz="4200" b="1" dirty="0" smtClean="0">
                <a:solidFill>
                  <a:srgbClr val="30476D"/>
                </a:solidFill>
                <a:latin typeface="Arial Black" pitchFamily="34" charset="0"/>
                <a:cs typeface="Times New Roman" pitchFamily="18" charset="0"/>
              </a:rPr>
              <a:t>PRESA: </a:t>
            </a:r>
            <a:r>
              <a:rPr lang="es-ES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LAS SERPIENTES, </a:t>
            </a:r>
            <a:r>
              <a:rPr lang="es-PA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SON </a:t>
            </a:r>
            <a:r>
              <a:rPr lang="es-ES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CARNÍVORAS, SE ALIMENTAN </a:t>
            </a:r>
            <a:r>
              <a:rPr lang="es-PA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ASI:</a:t>
            </a:r>
            <a:r>
              <a:rPr lang="es-ES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 LA MANDÍBULA INFERIOR, </a:t>
            </a:r>
            <a:r>
              <a:rPr lang="es-PA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ESTÁ </a:t>
            </a:r>
            <a:r>
              <a:rPr lang="es-ES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FORMADA POR DOS HUESOS UNIDOS EN LA BARBILLA POR UN LIGAMENTO </a:t>
            </a:r>
            <a:r>
              <a:rPr lang="es-PA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QUE</a:t>
            </a:r>
            <a:r>
              <a:rPr lang="es-ES" sz="4200" b="1" dirty="0" smtClean="0">
                <a:solidFill>
                  <a:srgbClr val="000066"/>
                </a:solidFill>
                <a:latin typeface="Arial Black" pitchFamily="34" charset="0"/>
                <a:cs typeface="Times New Roman" pitchFamily="18" charset="0"/>
              </a:rPr>
              <a:t>, PUEDE ABRIRSE PARA DAR CABIDA A ANIMALES ENTEROS.</a:t>
            </a:r>
            <a:endParaRPr lang="es-ES" sz="4200" dirty="0">
              <a:latin typeface="Arial Black" pitchFamily="34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66700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7173" name="Picture 5" descr="file:///C:/WINDOWS/TEMP/t014177a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85875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FAMILIA </a:t>
            </a:r>
            <a:r>
              <a:rPr lang="es-PA" sz="3600" b="1" dirty="0">
                <a:solidFill>
                  <a:srgbClr val="C00000"/>
                </a:solidFill>
                <a:latin typeface="Arial Black" pitchFamily="34" charset="0"/>
              </a:rPr>
              <a:t>HIDROPHIIDAE</a:t>
            </a:r>
            <a:r>
              <a:rPr lang="es-PA" sz="3600" b="1" dirty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32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/>
            </a:r>
            <a:br>
              <a:rPr lang="es-PA" sz="32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PA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GENERO </a:t>
            </a:r>
            <a:r>
              <a:rPr lang="es-ES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HYDROPHI</a:t>
            </a:r>
            <a:r>
              <a:rPr lang="es-PA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S</a:t>
            </a:r>
            <a:endParaRPr lang="es-ES" sz="2000" b="1" dirty="0">
              <a:solidFill>
                <a:srgbClr val="6600CC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74395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POSEE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BOCA PEQUEÑA Y</a:t>
            </a:r>
            <a:r>
              <a:rPr lang="es-PA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UN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PAR DE COLMILLOS FRONTALES FIJOS UBICADOS EN EL MAXILAR SUPERIOR (PROTEROGLIFA). </a:t>
            </a:r>
            <a:endParaRPr lang="es-PA" sz="28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VIENTRE GRISÁCEO,  DORSO NEGRO, UNA FRANJA AMARILLA A CADA LADO Y LA COLA EN FORMA APLANADA LATERALMENTE. </a:t>
            </a:r>
            <a:endParaRPr lang="es-PA" sz="28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 SU AMBIENTE NATURAL </a:t>
            </a:r>
            <a:r>
              <a:rPr lang="es-PA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EN CAUTIVERIO NO ES UNA ESPECIE AGRESIVA, PRODUCE POCA CANTIDAD DE VENENO</a:t>
            </a:r>
            <a:r>
              <a:rPr lang="es-PA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endParaRPr lang="es-ES" sz="2800" smtClean="0"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14313"/>
            <a:ext cx="77724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FAMILIA </a:t>
            </a:r>
            <a:r>
              <a:rPr lang="es-PA" sz="3600" b="1" dirty="0">
                <a:solidFill>
                  <a:srgbClr val="FF0066"/>
                </a:solidFill>
                <a:latin typeface="Arial Black" pitchFamily="34" charset="0"/>
              </a:rPr>
              <a:t>HIDROPHIIDAE</a:t>
            </a:r>
            <a:r>
              <a:rPr lang="es-PA" sz="3600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PA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br>
              <a:rPr lang="es-PA" b="1" dirty="0">
                <a:solidFill>
                  <a:srgbClr val="FF0066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PA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GENERO </a:t>
            </a:r>
            <a:r>
              <a:rPr lang="es-ES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HYDROPHI</a:t>
            </a:r>
            <a:r>
              <a:rPr lang="es-PA" sz="2000" b="1" dirty="0">
                <a:solidFill>
                  <a:srgbClr val="6600CC"/>
                </a:solidFill>
                <a:latin typeface="Arial Black" pitchFamily="34" charset="0"/>
                <a:cs typeface="Times New Roman" pitchFamily="18" charset="0"/>
              </a:rPr>
              <a:t>S</a:t>
            </a:r>
            <a:endParaRPr lang="es-ES" sz="2000" b="1" dirty="0">
              <a:solidFill>
                <a:srgbClr val="6600CC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672513" cy="52149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VIVE ESPECIALMENTE EN BAHÍAS Y GOLFOS, A 1-3 KM DE LA COSTA. </a:t>
            </a:r>
            <a:endParaRPr lang="es-PA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PARA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TA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ESPECIE NO HAY SUERO ANTIOFÍDICO, 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 PANAMÁ.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HAY TRATAMIENTO HOSPITALARIO, POR LO TANTO 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ANTE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UN ACCIDENTE CON EST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ESPECI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EN PARTICULAR, 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HAY QUE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TRASLAD</a:t>
            </a:r>
            <a:r>
              <a:rPr lang="es-PA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AR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 LA PERSONA DE INMEDIATO A UN CENTRO DE ATENCIÓN MÉDICA</a:t>
            </a:r>
            <a:r>
              <a:rPr lang="es-ES" smtClean="0">
                <a:latin typeface="Arial Black" pitchFamily="34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0125" y="142875"/>
            <a:ext cx="7772400" cy="900113"/>
          </a:xfrm>
        </p:spPr>
        <p:txBody>
          <a:bodyPr rtlCol="0">
            <a:normAutofit fontScale="925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A" sz="2000" b="1" dirty="0">
                <a:solidFill>
                  <a:srgbClr val="FF0066"/>
                </a:solidFill>
                <a:latin typeface="Arial Black" pitchFamily="34" charset="0"/>
              </a:rPr>
              <a:t>EFECTO DEL VENENO DE LA SERPIENTE</a:t>
            </a:r>
            <a:r>
              <a:rPr lang="es-PA" b="1" dirty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PA" sz="2000" b="1" dirty="0">
                <a:solidFill>
                  <a:srgbClr val="FF0066"/>
                </a:solidFill>
                <a:latin typeface="Arial Black" pitchFamily="34" charset="0"/>
              </a:rPr>
              <a:t>VENENOSA. </a:t>
            </a:r>
            <a:r>
              <a:rPr lang="es-PA" sz="2000" b="1" dirty="0">
                <a:solidFill>
                  <a:srgbClr val="000066"/>
                </a:solidFill>
                <a:latin typeface="Arial Black" pitchFamily="34" charset="0"/>
              </a:rPr>
              <a:t>NECROTOXICO.NEUROTOXICO Y HEMATOTOXICO.</a:t>
            </a:r>
            <a:endParaRPr lang="es-ES" sz="2000" b="1" dirty="0">
              <a:solidFill>
                <a:srgbClr val="000066"/>
              </a:solidFill>
              <a:latin typeface="Arial Black" pitchFamily="34" charset="0"/>
            </a:endParaRPr>
          </a:p>
        </p:txBody>
      </p:sp>
      <p:pic>
        <p:nvPicPr>
          <p:cNvPr id="64515" name="Picture 3" descr="EEFECTOS DEL VENE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04875"/>
            <a:ext cx="65151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  <a:latin typeface="Arial Black" pitchFamily="34" charset="0"/>
              </a:rPr>
              <a:t>RIESGOS BIOLÓGICOS: OFIDISMO</a:t>
            </a:r>
            <a:endParaRPr lang="es-ES" sz="3200" b="1" dirty="0">
              <a:solidFill>
                <a:srgbClr val="990000"/>
              </a:solidFill>
              <a:latin typeface="Arial Black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85813"/>
            <a:ext cx="8715375" cy="5786437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EL VENENO DE LA SERPIENTE ES UNA  MEZCLA  HETEROGÉNEA DE COMPUESTOS, BIOLÓGICA Y FARMACOLÓGICAMENTE ESPECIALIZADOS. </a:t>
            </a:r>
          </a:p>
          <a:p>
            <a:pPr eaLnBrk="1" hangingPunct="1"/>
            <a:r>
              <a:rPr lang="es-ES" sz="3600" b="1" smtClean="0">
                <a:solidFill>
                  <a:srgbClr val="000080"/>
                </a:solidFill>
                <a:latin typeface="Arial Black" pitchFamily="34" charset="0"/>
                <a:cs typeface="Arial" charset="0"/>
              </a:rPr>
              <a:t>LE SIRVEN PARA CAZAR, AYUDAR A SU DIGESTIÓN, Y DEFENDERLAS DE POSIBLES PREDADORES.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543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400" b="1" dirty="0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COMPONENTES ENZIMÁTICOS DEL VENENO DE LAS SERPIENTES VIPÉRIDAS</a:t>
            </a:r>
            <a:r>
              <a:rPr lang="es-PA" sz="2400" b="1" dirty="0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b="1" dirty="0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  DOS GRUPOS: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71563"/>
            <a:ext cx="8710612" cy="5557837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s-PA" sz="2800" b="1" smtClean="0">
                <a:solidFill>
                  <a:srgbClr val="003399"/>
                </a:solidFill>
                <a:cs typeface="Arial" charset="0"/>
              </a:rPr>
              <a:t>I. 	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FOSFOLIPASA A2, F- HIALURONIDASA, L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-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AMINOÁCIDO OX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DASA, FOSFATASA, DNA</a:t>
            </a:r>
            <a:r>
              <a:rPr lang="es-ES" sz="2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, RNA</a:t>
            </a:r>
            <a:r>
              <a:rPr lang="es-ES" sz="2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Y PEPTIDASA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COMUN EN TODA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SERPIENTE. </a:t>
            </a:r>
            <a:endParaRPr lang="es-PA" sz="2800" b="1" smtClean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</a:pPr>
            <a:r>
              <a:rPr lang="es-PA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II. 	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ENZIMAS QUE SOLO SON ENCONTRADAS EN LOS VIPÉRIDOS: </a:t>
            </a:r>
            <a:r>
              <a:rPr lang="es-ES" sz="2800" b="1" smtClean="0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CALICREINAS, TROMBINO-SERPENTINAS, FIBRINOGENASAS, ACTIVADOR DEL FACTOR X, Y METALOPROTEINASAS DE TEJIDO CONECTIVO. </a:t>
            </a:r>
            <a:r>
              <a:rPr lang="es-ES" sz="28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 </a:t>
            </a:r>
            <a:r>
              <a:rPr lang="es-ES" sz="2800" b="1" smtClean="0">
                <a:solidFill>
                  <a:srgbClr val="C00000"/>
                </a:solidFill>
                <a:cs typeface="Times New Roman" pitchFamily="18" charset="0"/>
              </a:rPr>
              <a:t>       </a:t>
            </a:r>
          </a:p>
          <a:p>
            <a:pPr marL="609600" indent="-609600" eaLnBrk="1" hangingPunct="1"/>
            <a:endParaRPr lang="es-ES" sz="2800" b="1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524000"/>
            <a:ext cx="8258175" cy="4724400"/>
          </a:xfrm>
        </p:spPr>
        <p:txBody>
          <a:bodyPr/>
          <a:lstStyle/>
          <a:p>
            <a:pPr marL="838200" indent="-838200" algn="l" eaLnBrk="1" hangingPunct="1"/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	1.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CITOTOXICIDAD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/>
            </a:r>
            <a:b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2.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HEMÓLISIS, MIONECRÓSIS, 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 	</a:t>
            </a:r>
            <a:b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3.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NEUROTOXICIDAD Y ANTICOAGULACIÓN; </a:t>
            </a:r>
            <a:b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4.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HIDROLÍTICAMENTE SOBRE LA LECITÍNA EN EL CARBONO 2.</a:t>
            </a:r>
            <a:b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FORMA LISOLECITINA, LA CUAL DESTRUYE EL ERITROCITO Y PRODUCE HEMÓLISIS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INDIRECTA</a:t>
            </a:r>
            <a:r>
              <a:rPr lang="es-ES" sz="2800" smtClean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INTRAVASCULAR</a:t>
            </a:r>
            <a:endParaRPr lang="es-ES" smtClean="0">
              <a:solidFill>
                <a:srgbClr val="000000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357188" y="214313"/>
            <a:ext cx="84915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2800" b="1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LAS FOSFOLIPASAS A2 PARTICIPAN EN</a:t>
            </a:r>
            <a:r>
              <a:rPr lang="es-PA" sz="2800" b="1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b="1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LOS EFECTOS DEL VENENO</a:t>
            </a:r>
            <a:r>
              <a:rPr lang="es-PA" sz="2800" b="1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b="1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COMO</a:t>
            </a:r>
            <a:r>
              <a:rPr lang="es-ES" sz="2800">
                <a:solidFill>
                  <a:srgbClr val="C00000"/>
                </a:solidFill>
                <a:latin typeface="Arial Black" pitchFamily="34" charset="0"/>
                <a:cs typeface="Arial" charset="0"/>
              </a:rPr>
              <a:t>: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85750"/>
            <a:ext cx="8743950" cy="10096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800" b="1" dirty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LOS EFECTOS ANTICOAGULANTES SE DEBEN A LA ACCIÓN DE :</a:t>
            </a:r>
            <a:r>
              <a:rPr lang="es-ES" b="1" dirty="0">
                <a:solidFill>
                  <a:srgbClr val="7030A0"/>
                </a:solidFill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00200"/>
            <a:ext cx="8672513" cy="4953000"/>
          </a:xfrm>
        </p:spPr>
        <p:txBody>
          <a:bodyPr rtlCol="0">
            <a:normAutofit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PA" sz="2800" b="1" dirty="0">
                <a:solidFill>
                  <a:srgbClr val="33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400" b="1" dirty="0">
                <a:solidFill>
                  <a:srgbClr val="312250"/>
                </a:solidFill>
                <a:latin typeface="Arial Black" pitchFamily="34" charset="0"/>
                <a:cs typeface="Arial" charset="0"/>
              </a:rPr>
              <a:t>1.INHIBIDORES DE LA ACTIVACIÓN DEL FACTOR X, ACTIVACIÓN DE LA TROMBINA Y PROTROMBINA.</a:t>
            </a:r>
            <a:endParaRPr lang="es-ES" sz="2400" b="1" dirty="0">
              <a:solidFill>
                <a:srgbClr val="312250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b="1" dirty="0">
                <a:solidFill>
                  <a:srgbClr val="312250"/>
                </a:solidFill>
                <a:latin typeface="Arial Black" pitchFamily="34" charset="0"/>
                <a:cs typeface="Arial" charset="0"/>
              </a:rPr>
              <a:t>2.ACTIVIDAD DEGRADATIVA SOBRE EL FIBRINÓGENO Y LA FIBRINA DE LAS FIBRINOGENASAS. </a:t>
            </a:r>
            <a:endParaRPr lang="es-ES" sz="2400" b="1" dirty="0">
              <a:solidFill>
                <a:srgbClr val="312250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2400" b="1" dirty="0">
                <a:solidFill>
                  <a:srgbClr val="312250"/>
                </a:solidFill>
                <a:latin typeface="Arial Black" pitchFamily="34" charset="0"/>
                <a:cs typeface="Arial" charset="0"/>
              </a:rPr>
              <a:t>3.GENERACIÓN DE "FIBRINA ANÓMALA" POR PARTE DE LAS TROMBINOSERPENTINAS.</a:t>
            </a:r>
            <a:r>
              <a:rPr lang="es-ES" sz="2400" b="1" dirty="0">
                <a:solidFill>
                  <a:srgbClr val="333399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400" dirty="0"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PA" sz="2400" b="1" dirty="0">
                <a:solidFill>
                  <a:srgbClr val="33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400" b="1" dirty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LOS COÁGULOS ASÍ FORMADOS SON INESTABLES, PORQUE LAS TROMBINOSERPENTINAS NO ACTIVAN EL FACTOR XIII, y LA FIBCR13 PRODUCIDA ES ESTRUCTURALMENTE DISTINTA A LA TROMBINA.</a:t>
            </a:r>
            <a:r>
              <a:rPr lang="es-ES" sz="2800" dirty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dirty="0">
              <a:solidFill>
                <a:schemeClr val="accent2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Group 2"/>
          <p:cNvGraphicFramePr>
            <a:graphicFrameLocks noGrp="1"/>
          </p:cNvGraphicFramePr>
          <p:nvPr/>
        </p:nvGraphicFramePr>
        <p:xfrm>
          <a:off x="357188" y="457200"/>
          <a:ext cx="8634412" cy="5481639"/>
        </p:xfrm>
        <a:graphic>
          <a:graphicData uri="http://schemas.openxmlformats.org/drawingml/2006/table">
            <a:tbl>
              <a:tblPr/>
              <a:tblGrid>
                <a:gridCol w="2571759"/>
                <a:gridCol w="3357574"/>
                <a:gridCol w="2705079"/>
              </a:tblGrid>
              <a:tr h="82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ENVENENA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MIENTO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LOCAL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SISTEM</a:t>
                      </a: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I</a:t>
                      </a: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CO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SOSPECHA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HUELLA</a:t>
                      </a:r>
                      <a:r>
                        <a:rPr kumimoji="0" lang="es-P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</a:t>
                      </a: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DE COLMILLO</a:t>
                      </a:r>
                      <a:r>
                        <a:rPr kumimoji="0" lang="es-P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</a:t>
                      </a:r>
                      <a:endParaRPr kumimoji="0" lang="es-E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 Black" pitchFamily="34" charset="0"/>
                        </a:rPr>
                        <a:t>SIN SINTOMAS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6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LEVE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HUELLA</a:t>
                      </a: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</a:t>
                      </a: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DE COLMILLOS.</a:t>
                      </a:r>
                      <a:b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DOLOR, EDEMA (HINCHAZON), ERITEMA ENROJECIMIENT</a:t>
                      </a: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O</a:t>
                      </a: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 DE 2.5 A 12 CM.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MAREO.</a:t>
                      </a:r>
                      <a:b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SUDORACIÓN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/>
          <p:cNvGraphicFramePr>
            <a:graphicFrameLocks noGrp="1"/>
          </p:cNvGraphicFramePr>
          <p:nvPr/>
        </p:nvGraphicFramePr>
        <p:xfrm>
          <a:off x="357188" y="457200"/>
          <a:ext cx="8634413" cy="6004443"/>
        </p:xfrm>
        <a:graphic>
          <a:graphicData uri="http://schemas.openxmlformats.org/drawingml/2006/table">
            <a:tbl>
              <a:tblPr/>
              <a:tblGrid>
                <a:gridCol w="3000385"/>
                <a:gridCol w="2928948"/>
                <a:gridCol w="2705080"/>
              </a:tblGrid>
              <a:tr h="914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ENVENENA</a:t>
                      </a:r>
                      <a:endParaRPr kumimoji="0" lang="es-PA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MIENTO</a:t>
                      </a: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LOCAL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SISTEM</a:t>
                      </a: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I</a:t>
                      </a: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CO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MODERADO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DOLOR SEVERO.</a:t>
                      </a:r>
                      <a:b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EDEMA Y ERITEMA DE 15 A 30 CM.</a:t>
                      </a:r>
                      <a:b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HEMORRAGIA LOCAL.</a:t>
                      </a:r>
                      <a:endParaRPr kumimoji="0" lang="es-E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LABORATORIO ANORMAL.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HIPOTENSIÓN LEVE,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GINGIOVORRAGIACOAGULOPATÍA DE CONSUMO.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P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EMOPTISIS. HEMATURIA.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9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SEVERO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EXTENSIÓN DEL EDEMA Y ERITEMA A TODO EL MIEMBRO AFECTADO.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HEMORRAGIA</a:t>
                      </a: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.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FLICTENAS Y NECROSIS.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DISFUNCIÓN ORGÁNICA MÚLTIPLE.</a:t>
                      </a:r>
                      <a:b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ÍND</a:t>
                      </a: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.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HEMORRÁGICO MÚLTIPLE. </a:t>
                      </a: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DAÑO DE SNC. 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INSUF</a:t>
                      </a: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. 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RENAL</a:t>
                      </a: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. S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HO</a:t>
                      </a:r>
                      <a:r>
                        <a:rPr kumimoji="0" lang="es-P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CK</a:t>
                      </a:r>
                      <a:r>
                        <a:rPr kumimoji="0" lang="es-E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.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Group 2"/>
          <p:cNvGraphicFramePr>
            <a:graphicFrameLocks noGrp="1"/>
          </p:cNvGraphicFramePr>
          <p:nvPr/>
        </p:nvGraphicFramePr>
        <p:xfrm>
          <a:off x="214313" y="457200"/>
          <a:ext cx="8705850" cy="5391265"/>
        </p:xfrm>
        <a:graphic>
          <a:graphicData uri="http://schemas.openxmlformats.org/drawingml/2006/table">
            <a:tbl>
              <a:tblPr/>
              <a:tblGrid>
                <a:gridCol w="2611755"/>
                <a:gridCol w="3192145"/>
                <a:gridCol w="2901950"/>
              </a:tblGrid>
              <a:tr h="895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ENVENENA</a:t>
                      </a:r>
                      <a:endParaRPr kumimoji="0" lang="es-P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MIENTO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LOCAL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SISTEM</a:t>
                      </a:r>
                      <a:r>
                        <a:rPr kumimoji="0" lang="es-P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I</a:t>
                      </a: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CO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MUY SEVERO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PA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LOS MISMOS SÍNTOMAS DEL CUADRO ANTERIOR MAS </a:t>
                      </a:r>
                      <a:r>
                        <a:rPr kumimoji="0" lang="es-E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ACENTUADOS.</a:t>
                      </a:r>
                      <a:endParaRPr kumimoji="0" lang="es-E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CUADRO ANTERIOR MAS ACENTUADO.</a:t>
                      </a:r>
                      <a:b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</a:br>
                      <a:r>
                        <a:rPr kumimoji="0" lang="es-E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Black" pitchFamily="34" charset="0"/>
                          <a:cs typeface="Arial" charset="0"/>
                        </a:rPr>
                        <a:t>ALTERACIÓN DE VARIOS ÓRGANOS Y PÉRDIDA DE LA CONCIENCIA.</a:t>
                      </a:r>
                      <a:endParaRPr kumimoji="0" lang="es-E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 Blac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81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990000"/>
                </a:solidFill>
              </a:rPr>
              <a:t>RIESGOS BIOLÓGICOS: OFIDISMO</a:t>
            </a:r>
            <a:endParaRPr lang="es-ES" sz="3200" b="1" dirty="0">
              <a:solidFill>
                <a:srgbClr val="99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428625"/>
            <a:ext cx="7772400" cy="5715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30476D"/>
                </a:solidFill>
                <a:cs typeface="Times New Roman" pitchFamily="18" charset="0"/>
              </a:rPr>
              <a:t>ANATOMÍA DE UNA SERPIENTE</a:t>
            </a:r>
            <a:r>
              <a:rPr lang="es-ES" smtClean="0"/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0" y="185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8197" name="Picture 5" descr="file:///C:/WINDOWS/TEMP/t014173a.bmp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000125"/>
            <a:ext cx="7391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1438" y="2714625"/>
            <a:ext cx="2428875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210DB3"/>
                </a:solidFill>
                <a:latin typeface="Arial Black" pitchFamily="34" charset="0"/>
              </a:rPr>
              <a:t>LAS SERPIENTES PUEDEN SER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OVÍPARAS</a:t>
            </a:r>
            <a:r>
              <a:rPr lang="es-ES" dirty="0">
                <a:solidFill>
                  <a:srgbClr val="210DB3"/>
                </a:solidFill>
                <a:latin typeface="Arial Black" pitchFamily="34" charset="0"/>
              </a:rPr>
              <a:t>: QUE PONEN HUEVOS,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O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VIVÍPARAS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: </a:t>
            </a:r>
            <a:r>
              <a:rPr lang="es-ES" dirty="0">
                <a:solidFill>
                  <a:srgbClr val="210DB3"/>
                </a:solidFill>
                <a:latin typeface="Arial Black" pitchFamily="34" charset="0"/>
              </a:rPr>
              <a:t>QUE LLEVAN LOS HUEVOS EN EL VIENTRE, COMO SUCEDE CON CASI TODAS LAS VÍBORAS.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439737"/>
          </a:xfrm>
        </p:spPr>
        <p:txBody>
          <a:bodyPr/>
          <a:lstStyle/>
          <a:p>
            <a:pPr eaLnBrk="1" hangingPunct="1"/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LA GRAVEDAD DE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MORDIDA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DEPENDE:</a:t>
            </a:r>
            <a:r>
              <a:rPr lang="es-ES" sz="240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(1)</a:t>
            </a:r>
            <a:endParaRPr lang="es-ES" sz="2400" b="1" smtClean="0">
              <a:solidFill>
                <a:srgbClr val="C00000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42938"/>
            <a:ext cx="8229600" cy="592931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LA </a:t>
            </a: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DOSIS INOCULADA DE VENENO.</a:t>
            </a:r>
            <a:r>
              <a:rPr lang="es-ES" b="1" smtClean="0">
                <a:solidFill>
                  <a:schemeClr val="hlink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chemeClr val="accent1"/>
                </a:solidFill>
                <a:latin typeface="Arial Black" pitchFamily="34" charset="0"/>
                <a:cs typeface="Times New Roman" pitchFamily="18" charset="0"/>
              </a:rPr>
              <a:t>EST</a:t>
            </a:r>
            <a:r>
              <a:rPr lang="es-PA" b="1" smtClean="0">
                <a:solidFill>
                  <a:schemeClr val="accent1"/>
                </a:solidFill>
                <a:latin typeface="Arial Black" pitchFamily="34" charset="0"/>
                <a:cs typeface="Times New Roman" pitchFamily="18" charset="0"/>
              </a:rPr>
              <a:t>O</a:t>
            </a:r>
            <a:r>
              <a:rPr lang="es-ES" b="1" smtClean="0">
                <a:solidFill>
                  <a:schemeClr val="accent1"/>
                </a:solidFill>
                <a:latin typeface="Arial Black" pitchFamily="34" charset="0"/>
                <a:cs typeface="Times New Roman" pitchFamily="18" charset="0"/>
              </a:rPr>
              <a:t>  DEPENDE</a:t>
            </a:r>
            <a:r>
              <a:rPr lang="es-PA" b="1" smtClean="0">
                <a:solidFill>
                  <a:schemeClr val="accent1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mtClean="0">
                <a:latin typeface="Arial Black" pitchFamily="34" charset="0"/>
                <a:cs typeface="Times New Roman" pitchFamily="18" charset="0"/>
              </a:rPr>
              <a:t> </a:t>
            </a:r>
            <a:endParaRPr lang="es-PA" smtClean="0">
              <a:latin typeface="Arial Black" pitchFamily="34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DEL NÚMERO DE MORDIDAS</a:t>
            </a:r>
            <a:r>
              <a:rPr lang="es-PA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b="1" smtClean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DEL TAMAÑO DE LA SERPIENTE; AUNQUE </a:t>
            </a:r>
            <a:r>
              <a:rPr lang="es-PA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PEQUEÑAS SERPIENTES PUEDEN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INOCULAR GRANDES CANTIDADES DE VENENO.  </a:t>
            </a:r>
            <a:endParaRPr lang="es-PA" b="1" smtClean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PA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D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EL GRADO DE AGRESIVIDAD</a:t>
            </a:r>
            <a:r>
              <a:rPr lang="es-PA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b="1" smtClean="0">
              <a:solidFill>
                <a:srgbClr val="003399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SI ESTÁ PREÑADA, FUE MOLESTADA O SE ENCUENTRA EN CACERÍA.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439737"/>
          </a:xfrm>
        </p:spPr>
        <p:txBody>
          <a:bodyPr/>
          <a:lstStyle/>
          <a:p>
            <a:pPr eaLnBrk="1" hangingPunct="1"/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LA GRAVEDAD DE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MORDIDA</a:t>
            </a:r>
            <a:r>
              <a:rPr lang="es-ES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DEPENDE:</a:t>
            </a:r>
            <a:r>
              <a:rPr lang="es-ES" sz="2400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400" b="1" smtClean="0">
                <a:solidFill>
                  <a:srgbClr val="C00000"/>
                </a:solidFill>
                <a:latin typeface="Arial Black" pitchFamily="34" charset="0"/>
                <a:cs typeface="Times New Roman" pitchFamily="18" charset="0"/>
              </a:rPr>
              <a:t>(2)</a:t>
            </a:r>
            <a:endParaRPr lang="es-ES" sz="2400" b="1" smtClean="0">
              <a:solidFill>
                <a:srgbClr val="C00000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75"/>
            <a:ext cx="8229600" cy="5786438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SUSCEPTIBILIDAD DEL HUÉSPED</a:t>
            </a: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ESTADO DE SALUD PREVIO AL ACCIDENTE</a:t>
            </a: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ENFERMEDADES COMO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endParaRPr lang="es-PA" smtClean="0">
              <a:solidFill>
                <a:srgbClr val="000000"/>
              </a:solidFill>
              <a:latin typeface="Arial Black" pitchFamily="34" charset="0"/>
              <a:cs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PA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a. </a:t>
            </a:r>
            <a:r>
              <a:rPr lang="es-ES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DIABETES, </a:t>
            </a:r>
            <a:endParaRPr lang="es-PA" b="1" smtClean="0">
              <a:solidFill>
                <a:srgbClr val="322973"/>
              </a:solidFill>
              <a:latin typeface="Arial Black" pitchFamily="34" charset="0"/>
              <a:cs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PA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b. </a:t>
            </a:r>
            <a:r>
              <a:rPr lang="es-ES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TUBERCULOSIS</a:t>
            </a:r>
            <a:r>
              <a:rPr lang="es-PA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 </a:t>
            </a:r>
            <a:endParaRPr lang="es-PA" b="1" smtClean="0">
              <a:solidFill>
                <a:srgbClr val="322973"/>
              </a:solidFill>
              <a:latin typeface="Arial Black" pitchFamily="34" charset="0"/>
              <a:cs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PA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c. </a:t>
            </a:r>
            <a:r>
              <a:rPr lang="es-ES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DESNUTRICIÓN O CUALQUIER OTRA PATOLOGÍA PUEDEN SER IMPORTANTES</a:t>
            </a:r>
            <a:r>
              <a:rPr lang="es-PA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 Y AGRAVAR EL ACCIDENTE</a:t>
            </a:r>
            <a:r>
              <a:rPr lang="es-ES" b="1" smtClean="0">
                <a:solidFill>
                  <a:srgbClr val="322973"/>
                </a:solidFill>
                <a:latin typeface="Arial Black" pitchFamily="34" charset="0"/>
                <a:cs typeface="Arial" charset="0"/>
              </a:rPr>
              <a:t>.</a:t>
            </a:r>
            <a:endParaRPr lang="es-ES" b="1" smtClean="0">
              <a:solidFill>
                <a:srgbClr val="322973"/>
              </a:solidFill>
              <a:latin typeface="Arial Black" pitchFamily="34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s-ES" sz="2800" b="1" smtClean="0">
              <a:solidFill>
                <a:srgbClr val="322973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8715375" cy="4397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600" b="1" dirty="0">
                <a:solidFill>
                  <a:srgbClr val="C00000"/>
                </a:solidFill>
                <a:cs typeface="Times New Roman" pitchFamily="18" charset="0"/>
              </a:rPr>
              <a:t>LA GRAVEDAD DE</a:t>
            </a:r>
            <a:r>
              <a:rPr lang="es-PA" sz="3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s-ES" sz="3600" b="1" dirty="0">
                <a:solidFill>
                  <a:srgbClr val="C00000"/>
                </a:solidFill>
                <a:cs typeface="Times New Roman" pitchFamily="18" charset="0"/>
              </a:rPr>
              <a:t>L</a:t>
            </a:r>
            <a:r>
              <a:rPr lang="es-PA" sz="3600" b="1" dirty="0">
                <a:solidFill>
                  <a:srgbClr val="C00000"/>
                </a:solidFill>
                <a:cs typeface="Times New Roman" pitchFamily="18" charset="0"/>
              </a:rPr>
              <a:t>A</a:t>
            </a:r>
            <a:r>
              <a:rPr lang="es-ES" sz="3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s-PA" sz="3600" b="1" dirty="0">
                <a:solidFill>
                  <a:srgbClr val="C00000"/>
                </a:solidFill>
                <a:cs typeface="Times New Roman" pitchFamily="18" charset="0"/>
              </a:rPr>
              <a:t>MORDIDA</a:t>
            </a:r>
            <a:r>
              <a:rPr lang="es-ES" sz="3600" b="1" dirty="0">
                <a:solidFill>
                  <a:srgbClr val="C00000"/>
                </a:solidFill>
                <a:cs typeface="Times New Roman" pitchFamily="18" charset="0"/>
              </a:rPr>
              <a:t> DEPENDE:</a:t>
            </a:r>
            <a:r>
              <a:rPr lang="es-ES" sz="36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s-PA" sz="2000" b="1" dirty="0">
                <a:solidFill>
                  <a:srgbClr val="C00000"/>
                </a:solidFill>
                <a:cs typeface="Times New Roman" pitchFamily="18" charset="0"/>
              </a:rPr>
              <a:t>(3)</a:t>
            </a:r>
            <a:endParaRPr lang="es-ES" sz="20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75"/>
            <a:ext cx="8229600" cy="58578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 1.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SITIO ANATÓMICO DE LA 	LESIÓN.</a:t>
            </a:r>
            <a:endParaRPr lang="es-PA" b="1" smtClean="0">
              <a:solidFill>
                <a:srgbClr val="5B3F93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 2.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TIEMPO TRANSCURRIDO 	ENTRE 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LA 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MORDIDA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Y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 E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 	INICIO DEL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TRATAMIENTO. 	DOS HORAS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DESPUÉS DEL 	ACCIDENTE, MAS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DEL 30% 	DEL VENENO SE HA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DIFUNDIDO DEL SITIO DE LA </a:t>
            </a:r>
            <a:r>
              <a:rPr lang="es-PA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LESIÓN AL RESTO DEL 	CUERPO.</a:t>
            </a:r>
            <a:r>
              <a:rPr lang="es-ES" sz="2800" b="1" smtClean="0">
                <a:solidFill>
                  <a:srgbClr val="5B3F93"/>
                </a:solidFill>
                <a:latin typeface="Arial Black" pitchFamily="34" charset="0"/>
                <a:cs typeface="Arial" charset="0"/>
              </a:rPr>
              <a:t> </a:t>
            </a:r>
            <a:endParaRPr lang="es-ES" sz="2800" b="1" smtClean="0">
              <a:solidFill>
                <a:srgbClr val="5B3F93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/>
            <a:endParaRPr lang="es-ES" sz="280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8575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b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MEDIDAS GENERALES.</a:t>
            </a:r>
            <a:endParaRPr lang="es-ES" sz="28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3571875"/>
            <a:ext cx="7772400" cy="2786063"/>
          </a:xfrm>
        </p:spPr>
        <p:txBody>
          <a:bodyPr rtlCol="0">
            <a:normAutofit fontScale="400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A" sz="2800" b="1" dirty="0">
              <a:solidFill>
                <a:srgbClr val="412878"/>
              </a:solidFill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9000" b="1" dirty="0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PA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A</a:t>
            </a:r>
            <a:r>
              <a:rPr lang="es-ES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MORDEDURA </a:t>
            </a:r>
            <a:r>
              <a:rPr lang="es-PA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Y </a:t>
            </a:r>
            <a:r>
              <a:rPr lang="es-ES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ENVENENAMIENTO POR  SERPIENTE </a:t>
            </a:r>
            <a:r>
              <a:rPr lang="es-PA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9000" b="1" dirty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ES MORTAL Y REPRESENTA UNA CARRERA CONTRA EL TIEMPO.</a:t>
            </a:r>
            <a:r>
              <a:rPr lang="es-ES" sz="9000" dirty="0">
                <a:latin typeface="Arial Black" pitchFamily="34" charset="0"/>
              </a:rPr>
              <a:t> </a:t>
            </a:r>
          </a:p>
        </p:txBody>
      </p:sp>
      <p:pic>
        <p:nvPicPr>
          <p:cNvPr id="75780" name="Picture 4" descr="SERPIENTES VENENOSAS Y 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9" t="32396" r="7086" b="28346"/>
          <a:stretch>
            <a:fillRect/>
          </a:stretch>
        </p:blipFill>
        <p:spPr bwMode="auto">
          <a:xfrm>
            <a:off x="2786063" y="1219200"/>
            <a:ext cx="4114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b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MEDIDAS GENERALES.</a:t>
            </a:r>
            <a:endParaRPr lang="es-ES" sz="28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3362325"/>
            <a:ext cx="8701088" cy="3352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36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TODA MORDEDURA DE UNA SERPIENTE DEBE SER CONSIDERADA COMO UN CASO GRAVE HASTA QUE NO SE DEMUESTRE LO CONTRARIO.</a:t>
            </a:r>
            <a:r>
              <a:rPr lang="es-ES" sz="36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76804" name="Picture 4" descr="SERPIENTES VENENOSAS Y 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9" t="32396" r="7086" b="28346"/>
          <a:stretch>
            <a:fillRect/>
          </a:stretch>
        </p:blipFill>
        <p:spPr bwMode="auto">
          <a:xfrm>
            <a:off x="2857500" y="857250"/>
            <a:ext cx="41910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b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MEDIDAS GENERALES.</a:t>
            </a:r>
            <a:endParaRPr lang="es-ES" sz="28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9200"/>
            <a:ext cx="8672512" cy="4876800"/>
          </a:xfrm>
        </p:spPr>
        <p:txBody>
          <a:bodyPr rtlCol="0">
            <a:normAutofit fontScale="92500"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sz="3600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DEBERÁ APLICARSE TORNIQUETE EN LA EXTREMIDAD MORDIDA</a:t>
            </a:r>
            <a:r>
              <a:rPr lang="es-PA" sz="3600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b="1" dirty="0">
              <a:solidFill>
                <a:srgbClr val="5B3F9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sz="3600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SUCCIONAR O HACER CORTES SOBRE EL ÁREA</a:t>
            </a:r>
            <a:r>
              <a:rPr lang="es-PA" sz="3600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3600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3600" b="1" dirty="0">
              <a:solidFill>
                <a:srgbClr val="5B3F9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PA" sz="3600" b="1" dirty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</a:t>
            </a:r>
            <a:r>
              <a:rPr lang="es-ES" sz="3600" b="1" dirty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PUEDE OCASIONAR</a:t>
            </a:r>
            <a:r>
              <a:rPr lang="es-PA" sz="3600" b="1" dirty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marL="533400" indent="-533400" algn="just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INFECCION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SECUNDARIA, AGRAVAR EL EDEMA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dirty="0">
              <a:solidFill>
                <a:srgbClr val="32297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fontAlgn="auto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ACENTUAR LA HIPOXIA TISULAR Y</a:t>
            </a:r>
            <a:endParaRPr lang="es-PA" sz="2800" b="1" dirty="0">
              <a:solidFill>
                <a:srgbClr val="32297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fontAlgn="auto" hangingPunct="1">
              <a:lnSpc>
                <a:spcPct val="75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OCASIONAR NECROSIS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dirty="0">
                <a:solidFill>
                  <a:srgbClr val="5B3F9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b="1" dirty="0">
              <a:solidFill>
                <a:srgbClr val="5B3F9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b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s-PA" sz="28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MEDIDAS GENERALES.</a:t>
            </a:r>
            <a:endParaRPr lang="es-ES" sz="28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743950" cy="4953000"/>
          </a:xfrm>
        </p:spPr>
        <p:txBody>
          <a:bodyPr rtlCol="0">
            <a:normAutofit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sz="2800" b="1" dirty="0">
                <a:solidFill>
                  <a:srgbClr val="FF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RETIRAR</a:t>
            </a:r>
            <a:r>
              <a:rPr lang="es-PA" sz="2800" b="1" dirty="0">
                <a:solidFill>
                  <a:srgbClr val="FF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 b="1" dirty="0">
                <a:solidFill>
                  <a:srgbClr val="0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ANILLO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 PULSERA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  PRENDAS AJUSTADAS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NTERRUMP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EN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LA CIRCULACIÓN SANGUÍNEA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dirty="0">
              <a:solidFill>
                <a:srgbClr val="32297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s-ES" sz="2800" b="1" dirty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FORMACIÓN DE EDEMA ES FRECUENTE Y  PUEDE EMPEORAR EL CUADRO E INCLUSO PRODUCIR O AGRAVAR LA HIPOXIA TISULAR Y NECROSIS </a:t>
            </a:r>
          </a:p>
          <a:p>
            <a:pPr marL="533400" indent="-533400" algn="just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s-PA" sz="2800" b="1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2.	</a:t>
            </a:r>
            <a:r>
              <a:rPr lang="es-ES" sz="2800" b="1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NO</a:t>
            </a:r>
            <a:r>
              <a:rPr lang="es-PA" sz="2800" b="1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ADMINISTRAR</a:t>
            </a:r>
            <a:r>
              <a:rPr lang="es-PA" sz="2800" b="1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: 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LÍQUIDOS O ALIMENTOS, 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POR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 RIESGO 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 BRONCOASPIRACIÓN, </a:t>
            </a:r>
            <a:r>
              <a:rPr lang="es-PA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SOBRE TODO</a:t>
            </a:r>
            <a:r>
              <a:rPr lang="es-ES" sz="2800" b="1" dirty="0">
                <a:solidFill>
                  <a:srgbClr val="322973"/>
                </a:solidFill>
                <a:latin typeface="Arial Black" pitchFamily="34" charset="0"/>
                <a:cs typeface="Times New Roman" pitchFamily="18" charset="0"/>
              </a:rPr>
              <a:t> EN  INTOXICACIÓN MODERADA Y SEVERA</a:t>
            </a:r>
            <a:r>
              <a:rPr lang="es-ES" sz="2800" b="1" dirty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ES" sz="28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642938"/>
            <a:ext cx="8672512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POR EL</a:t>
            </a:r>
            <a:r>
              <a:rPr lang="es-ES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DAÑO LOCAL Y MULTISISTÉMICO </a:t>
            </a:r>
            <a:r>
              <a:rPr lang="es-PA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LA MORDEDURA DE SERPIENTE, EL PACIENTE DEBE </a:t>
            </a:r>
            <a:r>
              <a:rPr lang="es-PA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ACUDIR LO MÁS</a:t>
            </a:r>
            <a:r>
              <a:rPr lang="es-ES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PRONTO POSIBLE</a:t>
            </a:r>
            <a:r>
              <a:rPr lang="es-PA" sz="2800" b="1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 LA ATENCIÓN MEDICA.</a:t>
            </a:r>
            <a:endParaRPr lang="es-ES" sz="2800" b="1" smtClean="0">
              <a:solidFill>
                <a:srgbClr val="0070C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a. ES NECESARIO REALIZAR ESTUDIOS DE LABORATORIO Y CLASIFICACIÓN DE LA GRAVEDAD DEL CASO.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b. SOLICITAR BH COMPLET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 CON  PLAQUETAS, TIEMPO DE PROTROMBINA, TIEMPO PARCIAL DE TROMBOPLÁSTINA, FIBRINÓGENO, URIANÁLISIS, CPK (necrosis), DHL, Y CULTIVO DE SECRECIONES CUANDO SEA NECESARIO.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772400" cy="642937"/>
          </a:xfrm>
        </p:spPr>
        <p:txBody>
          <a:bodyPr/>
          <a:lstStyle/>
          <a:p>
            <a:pPr eaLnBrk="1" hangingPunct="1"/>
            <a:r>
              <a:rPr lang="es-PA" sz="3200" b="1" smtClean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r>
              <a:rPr lang="es-PA" sz="2400" b="1" smtClean="0">
                <a:solidFill>
                  <a:srgbClr val="FF33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2400" b="1" smtClean="0">
              <a:solidFill>
                <a:srgbClr val="FF33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66800"/>
            <a:ext cx="8672512" cy="54864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210DB3"/>
                </a:solidFill>
                <a:latin typeface="Arial Black" pitchFamily="34" charset="0"/>
                <a:cs typeface="Arial" charset="0"/>
              </a:rPr>
              <a:t>POR MORDEDURA DE SERPIENTE VIPÉRIDAE SP </a:t>
            </a:r>
            <a:r>
              <a:rPr lang="es-ES" sz="2400" b="1" smtClean="0">
                <a:solidFill>
                  <a:srgbClr val="210DB3"/>
                </a:solidFill>
                <a:latin typeface="Arial Black" pitchFamily="34" charset="0"/>
                <a:cs typeface="Arial" charset="0"/>
              </a:rPr>
              <a:t>(CROTALUS, BOTHROPS,...)</a:t>
            </a:r>
            <a:r>
              <a:rPr lang="es-ES" b="1" smtClean="0">
                <a:solidFill>
                  <a:srgbClr val="210DB3"/>
                </a:solidFill>
                <a:latin typeface="Arial Black" pitchFamily="34" charset="0"/>
                <a:cs typeface="Arial" charset="0"/>
              </a:rPr>
              <a:t> SE BASA EN:</a:t>
            </a:r>
            <a:endParaRPr lang="es-ES" b="1" smtClean="0">
              <a:solidFill>
                <a:srgbClr val="210DB3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a. LA APLICACIÓN DEL FABOTERÁPICO PARA ELIMINAR LA ACCIÓN DEL AGENTE TÓXICO,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b. TERAPIA DE APOYO,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c. Y MANEJO MÉDICO ADECUADO DEL DAÑO QUE HAYA EJERCIDO EL VENENO INTERNA Y EXTERNAMENTE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14313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672512" cy="54864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DURANTE EL EMBARAZO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DEBE APLICARSE EL TRATAMIENTO SIN RESERVAS POR LA POTENCIA DE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VENENO SOBRE EL PRODUCTO. DE NO APLICARSE HAY UN ALTO RIESGO DE MUERTE INTRAUTERINA DEL PRODUCTO O DE INICIO DE TRABAJO DE PARTO PREMATURO.</a:t>
            </a:r>
            <a:endParaRPr lang="es-ES" b="1" smtClean="0">
              <a:solidFill>
                <a:srgbClr val="412878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42875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dirty="0">
                <a:solidFill>
                  <a:schemeClr val="accent2"/>
                </a:solidFill>
                <a:latin typeface="Arial Black" pitchFamily="34" charset="0"/>
              </a:rPr>
              <a:t>OFIDISMO</a:t>
            </a:r>
            <a:endParaRPr lang="es-ES" dirty="0">
              <a:solidFill>
                <a:schemeClr val="accent2"/>
              </a:solidFill>
              <a:latin typeface="Arial Black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785813"/>
            <a:ext cx="7772400" cy="1057275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" b="1" u="sng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PERCEPCIÓN DEL CALOR </a:t>
            </a:r>
            <a:endParaRPr lang="es-PA" b="1" u="sng" dirty="0">
              <a:solidFill>
                <a:srgbClr val="FF3300"/>
              </a:solidFill>
              <a:latin typeface="Arial Black" pitchFamily="34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ES" b="1" u="sng" dirty="0">
                <a:solidFill>
                  <a:srgbClr val="FF3300"/>
                </a:solidFill>
                <a:latin typeface="Arial Black" pitchFamily="34" charset="0"/>
                <a:cs typeface="Times New Roman" pitchFamily="18" charset="0"/>
              </a:rPr>
              <a:t>CON ÓRGANOS TERMOSENSIBLES</a:t>
            </a:r>
            <a:r>
              <a:rPr lang="es-ES" dirty="0"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362200" y="2066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>
              <a:latin typeface="Calibri" pitchFamily="34" charset="0"/>
            </a:endParaRPr>
          </a:p>
        </p:txBody>
      </p:sp>
      <p:pic>
        <p:nvPicPr>
          <p:cNvPr id="9221" name="Picture 5" descr="http://www.galeon.com/serpientes_llorente/Image%20percepcion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57375"/>
            <a:ext cx="75438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5626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NO DEBERÁ APLICARSE EL FABOTERÁPICO</a:t>
            </a: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HASTA QUE LA SINTOMATOLOGÍA INDIQUE QUE EXISTE UNA INTOXICACIÓN POR VENENO DE SERPIENTE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NO EN TODOS LOS CASOS EXISTE INTOXICACIÓN.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PUEDE 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HABER 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HUELLAS DE COLMILLOS, SIN  QUE EL OFIDIO HAYA INOCULADO VENENO.</a:t>
            </a:r>
            <a:r>
              <a:rPr lang="es-ES" smtClean="0"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</a:t>
            </a:r>
            <a:r>
              <a:rPr lang="es-PA" sz="3200" b="1" dirty="0">
                <a:solidFill>
                  <a:srgbClr val="FF33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3200" b="1" dirty="0">
              <a:solidFill>
                <a:srgbClr val="FF33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90600"/>
            <a:ext cx="8743950" cy="5867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CUANDO NO SE OBSERVAN SÍNTOMAS LOCALES NI SISTÉMICOS</a:t>
            </a:r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(1):</a:t>
            </a:r>
            <a:r>
              <a:rPr lang="es-ES" sz="28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endParaRPr lang="es-PA" sz="28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PASOS TERAPÉUTI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OS:</a:t>
            </a: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a. TRANQUILIZAR AL PACIENTE.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b. ATENDER HIGIÉNICAMENTE EL SITIO DE LA MORDEDURA. LA EXTREMIDAD AFECTADA DEBERÁ LAVARSE CON SOLUCIÓN SALINA Y ANTISÉPTIC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. LA  LIMPIEZA DEL ÁREA AFECTADA DEBE SER ESTRICTA, VIGILANDO EL CUADRO DE INFECCIÓN.</a:t>
            </a:r>
            <a:r>
              <a:rPr lang="es-ES" sz="28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990600"/>
            <a:ext cx="8629650" cy="5867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CUANDO NO SE OBSERVAN SÍNTOMAS LOCALES NI SISTÉMICOS</a:t>
            </a:r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(2):</a:t>
            </a:r>
            <a:r>
              <a:rPr lang="es-ES" sz="2800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 </a:t>
            </a:r>
            <a:endParaRPr lang="es-PA" sz="28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PASOS TERAPÉUTI</a:t>
            </a:r>
            <a:r>
              <a:rPr lang="es-PA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OS:</a:t>
            </a:r>
            <a:endParaRPr lang="es-PA" sz="2800" b="1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c. MEDIR Y MARCAR EL ÁREA EN DONDE SE MUESTRAN LAS HUELLAS DE COLMILLOS EN TRES PUNTOS DISTINTOS PARA LA VALORACIÓN SUBSECUENTE DE LA ZONA AFECTADA. 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d. SE ENTABLILLA O INMOVILIZA LA EXTREMIDAD AFECTADA PARA DISMINUIR LA DISEMINACIÓN DEL VENENO</a:t>
            </a:r>
            <a:r>
              <a:rPr lang="es-ES" sz="28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b="1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701087" cy="4953000"/>
          </a:xfrm>
        </p:spPr>
        <p:txBody>
          <a:bodyPr/>
          <a:lstStyle/>
          <a:p>
            <a:pPr marL="609600" indent="-609600" algn="ctr" eaLnBrk="1" hangingPunct="1"/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CUANDO NO SE OBSERVAN SÍNTOMAS LOCALES NI SISTÉMICOS</a:t>
            </a:r>
            <a:r>
              <a:rPr lang="es-PA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(3):</a:t>
            </a:r>
            <a:endParaRPr lang="es-PA" sz="2800" smtClean="0">
              <a:solidFill>
                <a:schemeClr val="accent2"/>
              </a:solidFill>
              <a:latin typeface="Arial Black" pitchFamily="34" charset="0"/>
              <a:cs typeface="Arial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e. CANALIZAR Y MANTENER PERMEABLE LA VÍA ENDOVENOSA </a:t>
            </a:r>
            <a:endParaRPr lang="es-ES" b="1" smtClean="0">
              <a:solidFill>
                <a:srgbClr val="412878"/>
              </a:solidFill>
              <a:latin typeface="Arial Black" pitchFamily="34" charset="0"/>
            </a:endParaRPr>
          </a:p>
          <a:p>
            <a:pPr marL="609600" indent="-609600" eaLnBrk="1" hangingPunct="1">
              <a:buFont typeface="Arial" charset="0"/>
              <a:buNone/>
            </a:pP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f. MANTENER EL CONTROL DE LÍQUIDOS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s-ES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g. INSTALAR SONDA VESICAL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66800"/>
            <a:ext cx="8601075" cy="5486400"/>
          </a:xfrm>
        </p:spPr>
        <p:txBody>
          <a:bodyPr/>
          <a:lstStyle/>
          <a:p>
            <a:pPr marL="533400" indent="-533400" algn="just" eaLnBrk="1" hangingPunct="1"/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LUEGO DE OBSERVACIÓN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-15 HORAS - SIN EVOLUCION DE  LA INTOXICACIÓN, SE APLICA EL TOXOIDE TETÁNICO, SI  EL PACIENTE NO TIENE LA VACUNA, Y SE DA DE ALTA.</a:t>
            </a:r>
            <a:endParaRPr lang="es-ES" sz="2800" smtClean="0"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/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 SE OBSERVAN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SÍNTOMAS DE ENVENENAMIENTO</a:t>
            </a:r>
            <a:r>
              <a:rPr lang="es-PA" sz="2800" b="1" smtClean="0">
                <a:solidFill>
                  <a:srgbClr val="00008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00008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INMEDIATAMENTE SE APLICA EL FABOTERÁPICO ANTIVIPERINO SEGÚN LA DOSIFICACIÓN MARCADA EN EL ESQUEMA POSOLÓGICO.</a:t>
            </a:r>
            <a:endParaRPr lang="es-ES" sz="280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14313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66800"/>
            <a:ext cx="8743950" cy="54864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 EL PACIENTE ACUDE EN ESTADO AVANZADO DE INTOXICACIÓN</a:t>
            </a:r>
            <a:r>
              <a:rPr lang="es-ES" b="1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INMEDIATAMENTE SE IMPLEMENTAN LOS PASOS ANTERIORES INICIANDO LA VALORACIÓN DEL GRADO DE INTOXICACIÓN PARA DETERMINAR LA DOSIFICACIÓN ( CONTENIDA DENTRO DEL ESQUEMA POSOLÓGICO)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b="1" smtClean="0">
              <a:solidFill>
                <a:srgbClr val="412878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8672513" cy="38100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 EL PACIENTE SE PRESENTA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CON UN TORNIQUETE, NO QUITARLO DE INMEDIATO. </a:t>
            </a:r>
            <a:endParaRPr lang="es-PA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AFLOJARLO LENTA Y PROGRESIVAMENTE MIENTRAS SE APLICA EL FABOTERÁPICO ANTIVIPERINO</a:t>
            </a:r>
            <a:r>
              <a:rPr lang="es-PA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8575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486400"/>
          </a:xfrm>
        </p:spPr>
        <p:txBody>
          <a:bodyPr/>
          <a:lstStyle/>
          <a:p>
            <a:pPr marL="533400" indent="-533400" algn="just" eaLnBrk="1" hangingPunct="1"/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CONSIDERANDO</a:t>
            </a:r>
            <a:r>
              <a:rPr lang="es-PA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:</a:t>
            </a:r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LAS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CARACTERÍSTICAS DEL PACIENTE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 LA SERPIENTE AGRESORA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DEL TIEMPO TRANSCURRIDO DESDE LA MORDEDURA A LA APLICACIÓN DEL ANTIVIPERINO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LA CANTIDAD DE VENENO INOCULADA, ETC., NO ES IGUAL EN TODOS LOS CASOS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PA" sz="2800" b="1" smtClean="0">
              <a:solidFill>
                <a:srgbClr val="412878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533400" indent="-533400" algn="just" eaLnBrk="1" hangingPunct="1">
              <a:buFont typeface="Wingdings" pitchFamily="2" charset="2"/>
              <a:buAutoNum type="arabicPeriod"/>
            </a:pPr>
            <a:r>
              <a:rPr lang="es-ES" sz="2800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NO PUEDE ESTABLECERSE UNA DOSIS TOTAL GENERALIZADA.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8575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66800"/>
            <a:ext cx="8672512" cy="548640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EL ESQUEMA  DE TRATAMIENTO</a:t>
            </a:r>
            <a:r>
              <a:rPr lang="es-PA" sz="36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,</a:t>
            </a:r>
            <a:r>
              <a:rPr lang="es-ES" sz="36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DEBE SER UTILIZADO COMO UNA GUÍA PARA LA ACCIÓN TERAPÉUTICA DEL PACIENTE, ADEMÁS DE SEGUIR LAS RECOMENDACIONES </a:t>
            </a:r>
            <a:r>
              <a:rPr lang="es-PA" sz="36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ANEXAS </a:t>
            </a:r>
            <a:r>
              <a:rPr lang="es-ES" sz="36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672513" cy="54864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1. </a:t>
            </a: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CUANTO MÁS TEMPRANAMENTE SE INICIE LA APLICACIÓN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 ANTIVIPERINO, MEJOR SERÁ EL RESULTADO Y EL PRONÓSTICO. </a:t>
            </a:r>
          </a:p>
          <a:p>
            <a:pPr algn="just"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2. </a:t>
            </a: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EL MODO DE ADMINISTRACIÓN</a:t>
            </a: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 APLICAR DIRECTAMENTE POR VÍA ENDOVENOSA LA MITAD DE LAS DOSIS DE INICIO, Y LA MITAD RESTANTE DILUIRLA EN 50 ML. DE SOLUCIÓN SALINA AL 0.9% </a:t>
            </a:r>
          </a:p>
          <a:p>
            <a:pPr eaLnBrk="1" hangingPunct="1"/>
            <a:endParaRPr lang="es-ES" b="1" smtClean="0">
              <a:solidFill>
                <a:srgbClr val="412878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609600"/>
          </a:xfrm>
        </p:spPr>
        <p:txBody>
          <a:bodyPr/>
          <a:lstStyle/>
          <a:p>
            <a:pPr eaLnBrk="1" hangingPunct="1"/>
            <a:r>
              <a:rPr lang="es-ES" sz="3200" b="1" u="sng" smtClean="0">
                <a:solidFill>
                  <a:srgbClr val="FF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ÓRGANO DE JACOBSON</a:t>
            </a:r>
            <a:endParaRPr lang="es-ES" sz="3200" b="1" smtClean="0">
              <a:solidFill>
                <a:srgbClr val="FF33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785813"/>
            <a:ext cx="8672512" cy="2571750"/>
          </a:xfrm>
        </p:spPr>
        <p:txBody>
          <a:bodyPr/>
          <a:lstStyle/>
          <a:p>
            <a:pPr algn="just" eaLnBrk="1" hangingPunct="1"/>
            <a:r>
              <a:rPr lang="es-ES" sz="24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ÓRGANO SENSORIAL EXTRA DEL PALADAR DE LA SERPIENTE ACENTÚA SU OLFATO.  CONSISTE EN DOS ESTRUCTURAS SACULARES HUECAS MUY SENSIBLES. EL OLFATO DE LA SERPIENTE LE PERMITE LOCALIZAR A SUS PRESAS.</a:t>
            </a:r>
          </a:p>
        </p:txBody>
      </p:sp>
      <p:pic>
        <p:nvPicPr>
          <p:cNvPr id="10244" name="Picture 4" descr="Image%20org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14625"/>
            <a:ext cx="66960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66800"/>
            <a:ext cx="8743950" cy="54864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3. LA DOSIS EN NIÑOS TIENDE A SER MAYORES DEBIDO A LA CONCENTRACIÓN MÁS ELEVADA DE VENENO POR KGR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P. LA DOSIS SE REPITE, 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SEGÚN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LA EVOLUCIÓN 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CLÍNICA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DEL PACIENTE, C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4 HORAS </a:t>
            </a:r>
          </a:p>
          <a:p>
            <a:pPr algn="just" eaLnBrk="1" hangingPunct="1"/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4. AUN 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SI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EL PACIENTE E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ATENDIDO TARDÍAMENTE, ES ÚTIL LA APLICACIÓN DEL SUERO ANTIVIPERINO PARA NEUTRALIZAR LAS FRACCIONES RESIDUALES DEL VENENO.</a:t>
            </a:r>
            <a:endParaRPr lang="es-ES" sz="2800" b="1" smtClean="0">
              <a:solidFill>
                <a:srgbClr val="412878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66800"/>
            <a:ext cx="8815387" cy="54864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5. VALORAR  INTENSIDAD DE  SÍNTOMAS CADA HORA. AL MENOS DURANTE LAS PRIMERAS 12 HORAS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6.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CONSIDERAR LA </a:t>
            </a:r>
            <a:r>
              <a:rPr lang="es-ES" sz="20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(CREAT</a:t>
            </a:r>
            <a:r>
              <a:rPr lang="es-PA" sz="20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IN</a:t>
            </a:r>
            <a:r>
              <a:rPr lang="es-ES" sz="20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FOSFOKINASA)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CPK Y </a:t>
            </a:r>
            <a:r>
              <a:rPr lang="es-ES" sz="24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(DEHIDROGENASA LÁCTICA)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DHL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SI ES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cs typeface="Times New Roman" pitchFamily="18" charset="0"/>
              </a:rPr>
              <a:t>TAN  ELEVADAS, SE REQUIEREN DOSIS ADICIONALES HASTA LOGRAR SU REMISIÓN.</a:t>
            </a:r>
            <a:r>
              <a:rPr lang="es-ES" sz="2800" smtClean="0">
                <a:latin typeface="Arial Black" pitchFamily="34" charset="0"/>
                <a:cs typeface="Times New Roman" pitchFamily="18" charset="0"/>
              </a:rPr>
              <a:t> </a:t>
            </a:r>
            <a:endParaRPr lang="es-PA" sz="2800" smtClean="0"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PRIMERO SE ESTABILIZA LA COAGULACIÓN</a:t>
            </a:r>
            <a:r>
              <a:rPr lang="es-PA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2400" b="1" smtClean="0">
              <a:solidFill>
                <a:schemeClr val="folHlink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POSTERIORMENTE SE CONTIENE EL EDEMA</a:t>
            </a:r>
            <a:r>
              <a:rPr lang="es-PA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PA" sz="2400" b="1" smtClean="0">
              <a:solidFill>
                <a:schemeClr val="folHlink"/>
              </a:solidFill>
              <a:latin typeface="Arial Black" pitchFamily="34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s-ES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FINALMENTE SE NEUTRALIZA LA MIONECROSIS</a:t>
            </a:r>
            <a:r>
              <a:rPr lang="es-PA" sz="24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66800"/>
            <a:ext cx="8672512" cy="54864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7. LA PROGRESIÓN DE LOS SÍNTOMAS OBLIGA A  RECLASIFICA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EL GRADO DE INTOXICACIÓN Y  LAS DOSIS RECOMENDADAS. NO EXISTE UN NÚMERO TOTAL DE DOSIS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DEPENDE</a:t>
            </a:r>
            <a:r>
              <a:rPr lang="es-PA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DE LA NEUTRALIZACIÓN DEL VENENO Y SUS EFECTOS.</a:t>
            </a:r>
          </a:p>
          <a:p>
            <a:pPr algn="just" eaLnBrk="1" hangingPunct="1"/>
            <a:r>
              <a:rPr lang="es-ES" sz="28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8. LA INFILTRACIÓN DEL FABOTERÁPICO ALREDEDOR DEL SITIO DE LA MORDEDURA, NO TIENE EFICACIA PARA NEUTRALIZAR EL VENENO.</a:t>
            </a:r>
            <a:r>
              <a:rPr lang="es-ES" sz="28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s-ES" sz="280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142875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</a:t>
            </a:r>
            <a:r>
              <a:rPr lang="es-PA" sz="3200" b="1" dirty="0">
                <a:solidFill>
                  <a:srgbClr val="FF330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  <a:endParaRPr lang="es-ES" sz="3200" b="1" dirty="0">
              <a:solidFill>
                <a:srgbClr val="FF33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672513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9. LA VÍA INTRAMUSCULAR REDUCE LA EFICACIA DE ANTIVIPERINO EN CUANTO AL TIEMPO DE RESPUESTA AL VENENO, POR LO QUE SOLAMENTE SE USA EN CASOS QUE NO PUEDA APLICARSE POR VÍA ENDOVENOSA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10. LA DOSIS FINAL RECOMENDADA ES UNA CANTIDAD IGUAL A LA QUE LOGRÓ CONTENER EL EDEMA.</a:t>
            </a:r>
            <a:r>
              <a:rPr lang="es-ES" b="1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s-ES" b="1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14313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66800"/>
            <a:ext cx="8672512" cy="54864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11 EL TRATAMIENTO GENERAL PUEDE INCLUIR:</a:t>
            </a: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a. HIDRATACIÓN PARENTERAL, </a:t>
            </a:r>
            <a:endParaRPr lang="es-ES" sz="2800" b="1" smtClean="0">
              <a:solidFill>
                <a:schemeClr val="folHlink"/>
              </a:solidFill>
              <a:latin typeface="Arial Black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b. ANALGÉSICOS DE TIPO CENTRAL,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 JAMÁS </a:t>
            </a:r>
            <a:r>
              <a:rPr lang="es-ES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Á</a:t>
            </a:r>
            <a:r>
              <a:rPr lang="es-PA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A</a:t>
            </a:r>
            <a:r>
              <a:rPr lang="es-PA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PA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PA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 AINE</a:t>
            </a:r>
            <a:r>
              <a:rPr lang="es-PA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, YA QUE POTENCIALIZAN EL EFECTO HEMORRAG</a:t>
            </a:r>
            <a:r>
              <a:rPr lang="es-ES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Í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PARO DEL VENENO </a:t>
            </a:r>
            <a:endParaRPr lang="es-ES" sz="2800" b="1" smtClean="0">
              <a:solidFill>
                <a:schemeClr val="folHlink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c. TRANSFUSI</a:t>
            </a:r>
            <a:r>
              <a:rPr lang="es-ES" sz="2800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Ó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N SANGUÍNEA, </a:t>
            </a:r>
            <a:endParaRPr lang="es-ES" sz="2800" b="1" smtClean="0">
              <a:solidFill>
                <a:schemeClr val="folHlink"/>
              </a:solidFill>
              <a:latin typeface="Arial Black" pitchFamily="34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d. ANTIBIÓTICOS</a:t>
            </a:r>
            <a:r>
              <a:rPr lang="es-PA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DE AMPLIO ESPECTRO </a:t>
            </a:r>
            <a:endParaRPr lang="es-PA" sz="2800" b="1" smtClean="0">
              <a:solidFill>
                <a:schemeClr val="folHlink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e. T</a:t>
            </a:r>
            <a:r>
              <a:rPr lang="es-PA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T</a:t>
            </a:r>
            <a:r>
              <a:rPr lang="es-PA" sz="2800" b="1" smtClean="0">
                <a:solidFill>
                  <a:schemeClr val="folHlink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b="1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b="1" smtClean="0">
              <a:solidFill>
                <a:schemeClr val="accent2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7724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3200" b="1" dirty="0">
                <a:solidFill>
                  <a:srgbClr val="C000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TRATAMIENTO DEL OFIDISMO.</a:t>
            </a:r>
            <a:endParaRPr lang="es-ES" sz="3200" b="1" dirty="0">
              <a:solidFill>
                <a:srgbClr val="C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66800"/>
            <a:ext cx="8743950" cy="5486400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412878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12. EL TRATAMIENTO QUIRÚRGICO QUE INCLUYE FASCICOTOMÍA SE DEBERÁ APLICAR SÓLO EN PRESENCIA DE "SÍNDROME COMPARTAMENTAL".</a:t>
            </a:r>
            <a:r>
              <a:rPr lang="es-ES" sz="400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  <a:endParaRPr lang="es-ES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b="1" dirty="0">
                <a:solidFill>
                  <a:srgbClr val="800000"/>
                </a:solidFill>
                <a:latin typeface="Arial Black" pitchFamily="34" charset="0"/>
              </a:rPr>
              <a:t>SÍNDROME COMPARTAMENTAL</a:t>
            </a:r>
            <a:r>
              <a:rPr lang="es-PA" dirty="0">
                <a:latin typeface="Arial Black" pitchFamily="34" charset="0"/>
              </a:rPr>
              <a:t>: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PA" b="1" smtClean="0">
                <a:solidFill>
                  <a:srgbClr val="000066"/>
                </a:solidFill>
                <a:latin typeface="Arial Black" pitchFamily="34" charset="0"/>
              </a:rPr>
              <a:t>CUALQUIER PARTE DE LA EXTREMIDAD</a:t>
            </a:r>
          </a:p>
          <a:p>
            <a:pPr algn="just" eaLnBrk="1" hangingPunct="1"/>
            <a:r>
              <a:rPr lang="es-PA" b="1" smtClean="0">
                <a:solidFill>
                  <a:srgbClr val="000066"/>
                </a:solidFill>
                <a:latin typeface="Arial Black" pitchFamily="34" charset="0"/>
              </a:rPr>
              <a:t>AUMENTO SÚBITO DE LA PRESIÓN EN UN ESPACIO CERRADO QUE AFECTA EL FLUJO SANGUÍNEO DE LAS ESTRUCTURAS DENTRO DE ÉL POR EL EDEMA Y LA CONGESTION .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A" b="1" smtClean="0">
                <a:solidFill>
                  <a:srgbClr val="800000"/>
                </a:solidFill>
                <a:latin typeface="Arial Black" pitchFamily="34" charset="0"/>
              </a:rPr>
              <a:t>FASCIOTOMÍA</a:t>
            </a:r>
            <a:endParaRPr lang="en-US" b="1" smtClean="0">
              <a:solidFill>
                <a:srgbClr val="800000"/>
              </a:solidFill>
              <a:latin typeface="Arial Black" pitchFamily="34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PA" sz="4000" b="1" smtClean="0">
                <a:solidFill>
                  <a:srgbClr val="000066"/>
                </a:solidFill>
                <a:latin typeface="Arial Black" pitchFamily="34" charset="0"/>
              </a:rPr>
              <a:t>DE URGENCIA</a:t>
            </a:r>
          </a:p>
          <a:p>
            <a:pPr eaLnBrk="1" hangingPunct="1"/>
            <a:r>
              <a:rPr lang="es-PA" sz="4000" b="1" smtClean="0">
                <a:solidFill>
                  <a:srgbClr val="000066"/>
                </a:solidFill>
                <a:latin typeface="Arial Black" pitchFamily="34" charset="0"/>
              </a:rPr>
              <a:t>EN FORMA LONGITUDINAL EN DIRECCIÓN DE LAS FIBRAS MUSCULARES.</a:t>
            </a:r>
            <a:endParaRPr lang="en-US" sz="40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A" sz="4000" b="1" dirty="0">
                <a:solidFill>
                  <a:srgbClr val="800000"/>
                </a:solidFill>
                <a:latin typeface="Arial Black" pitchFamily="34" charset="0"/>
              </a:rPr>
              <a:t>CRITERIOS DE PARRISHY MCCOLOUGH Y GENNARD</a:t>
            </a:r>
            <a:r>
              <a:rPr lang="es-PA" sz="4000" dirty="0">
                <a:latin typeface="Arial Black" pitchFamily="34" charset="0"/>
              </a:rPr>
              <a:t>  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PA" sz="2800" b="1" smtClean="0">
                <a:solidFill>
                  <a:srgbClr val="6600CC"/>
                </a:solidFill>
                <a:latin typeface="Arial Black" pitchFamily="34" charset="0"/>
              </a:rPr>
              <a:t>PACIENTE GRADO 0: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PRIMERAS 12 HORAS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NO HAY EVIDENCIA CLÍNICA DE ENVENENAMIENTO.  SÓLO OBSERVACIÓN DE COLMILLOS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DOLOR MÍNIMO O AUSENTE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ÁREA DE ERITEMA O EDEMA NO MÁS DE 2</a:t>
            </a:r>
            <a:r>
              <a:rPr lang="es-PA" sz="2400" b="1" smtClean="0">
                <a:solidFill>
                  <a:srgbClr val="000066"/>
                </a:solidFill>
                <a:latin typeface="Arial Black" pitchFamily="34" charset="0"/>
              </a:rPr>
              <a:t>cm</a:t>
            </a: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 DE DIÁMETRO</a:t>
            </a:r>
          </a:p>
          <a:p>
            <a:pPr eaLnBrk="1" hangingPunct="1">
              <a:lnSpc>
                <a:spcPct val="90000"/>
              </a:lnSpc>
            </a:pPr>
            <a:r>
              <a:rPr lang="es-PA" sz="2800" b="1" smtClean="0">
                <a:solidFill>
                  <a:srgbClr val="000066"/>
                </a:solidFill>
                <a:latin typeface="Arial Black" pitchFamily="34" charset="0"/>
              </a:rPr>
              <a:t>NO HAY SÍNTOMAS GENERALES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501062" cy="49291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PA" sz="3600" b="1" u="sng" smtClean="0">
                <a:solidFill>
                  <a:schemeClr val="accent2"/>
                </a:solidFill>
                <a:latin typeface="Arial Black" pitchFamily="34" charset="0"/>
              </a:rPr>
              <a:t>PACIENTE GRADO 1: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DOLOR MODERADO A SEVERO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RADIO DE 2</a:t>
            </a:r>
            <a:r>
              <a:rPr lang="es-PA" sz="3600" b="1" baseline="-25000" smtClean="0">
                <a:solidFill>
                  <a:srgbClr val="000066"/>
                </a:solidFill>
                <a:latin typeface="Arial Black" pitchFamily="34" charset="0"/>
              </a:rPr>
              <a:t>1/2</a:t>
            </a:r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 cm -12</a:t>
            </a:r>
            <a:r>
              <a:rPr lang="es-PA" sz="3600" b="1" baseline="-25000" smtClean="0">
                <a:solidFill>
                  <a:srgbClr val="000066"/>
                </a:solidFill>
                <a:latin typeface="Arial Black" pitchFamily="34" charset="0"/>
              </a:rPr>
              <a:t>1/2</a:t>
            </a:r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 cm 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NO HAY SÍNTOMAS GENERALES</a:t>
            </a:r>
          </a:p>
          <a:p>
            <a:pPr eaLnBrk="1" hangingPunct="1"/>
            <a:r>
              <a:rPr lang="es-PA" sz="3600" b="1" smtClean="0">
                <a:solidFill>
                  <a:srgbClr val="000066"/>
                </a:solidFill>
                <a:latin typeface="Arial Black" pitchFamily="34" charset="0"/>
              </a:rPr>
              <a:t>MARCA DE LOS COLMILLOS</a:t>
            </a:r>
            <a:endParaRPr lang="en-US" sz="3600" b="1" smtClean="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000125" y="285750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A" sz="4000" b="1">
                <a:solidFill>
                  <a:srgbClr val="800000"/>
                </a:solidFill>
                <a:latin typeface="Arial Black" pitchFamily="34" charset="0"/>
              </a:rPr>
              <a:t>CRITERIOS DE PARRISHY MCCOLOUGH Y GENNARD</a:t>
            </a:r>
            <a:endParaRPr lang="es-ES" sz="4000" b="1">
              <a:solidFill>
                <a:srgbClr val="8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3485</Words>
  <Application>Microsoft Office PowerPoint</Application>
  <PresentationFormat>Presentación en pantalla (4:3)</PresentationFormat>
  <Paragraphs>478</Paragraphs>
  <Slides>105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105</vt:i4>
      </vt:variant>
    </vt:vector>
  </HeadingPairs>
  <TitlesOfParts>
    <vt:vector size="112" baseType="lpstr">
      <vt:lpstr>Arial</vt:lpstr>
      <vt:lpstr>Calibri</vt:lpstr>
      <vt:lpstr>Arial Black</vt:lpstr>
      <vt:lpstr>Times New Roman</vt:lpstr>
      <vt:lpstr>Arial Unicode MS</vt:lpstr>
      <vt:lpstr>Wingdings</vt:lpstr>
      <vt:lpstr>Tema de Office</vt:lpstr>
      <vt:lpstr>RIESGOS BIOLÓGICOS</vt:lpstr>
      <vt:lpstr>RIESGOS BIOLÓGICOS</vt:lpstr>
      <vt:lpstr>RIESGOS BIOLÓGICOS</vt:lpstr>
      <vt:lpstr>RIESGOS BIOLÓGICOS</vt:lpstr>
      <vt:lpstr>RIESGOS BIOLÓGICOS</vt:lpstr>
      <vt:lpstr>RIESGOS BIOLÓGICOS: OFIDISMO</vt:lpstr>
      <vt:lpstr>RIESGOS BIOLÓGICOS: OFIDISMO</vt:lpstr>
      <vt:lpstr>OFIDISMO</vt:lpstr>
      <vt:lpstr>ÓRGANO DE JACOBSON</vt:lpstr>
      <vt:lpstr>ORGANO REPRODUCTOR: LOS MACHOS TIENEN UN PAR DE ÓRGANOS COPULADORES ERÉCTILES, DENOMINADOS HEMIPENES, QUE SE ENCUENTRAN ALOJADOS, EN POSICIÓN DE REPOSO, EN EL INTERIOR DE LA BASE DE LA COLA DEL ANIMAL</vt:lpstr>
      <vt:lpstr>Presentación de PowerPoint</vt:lpstr>
      <vt:lpstr>Presentación de PowerPoint</vt:lpstr>
      <vt:lpstr>AGLIFAS</vt:lpstr>
      <vt:lpstr>Presentación de PowerPoint</vt:lpstr>
      <vt:lpstr>Presentación de PowerPoint</vt:lpstr>
      <vt:lpstr>OPISTOMEGADONTE:  SERPIENTE INOFENSIVA SAPAMANARE (XENODON SEVERUS)</vt:lpstr>
      <vt:lpstr>Presentación de PowerPoint</vt:lpstr>
      <vt:lpstr>OPISTOGLIFAS</vt:lpstr>
      <vt:lpstr>Presentación de PowerPoint</vt:lpstr>
      <vt:lpstr>Presentación de PowerPoint</vt:lpstr>
      <vt:lpstr>PROTEROGLIFAS .</vt:lpstr>
      <vt:lpstr>Presentación de PowerPoint</vt:lpstr>
      <vt:lpstr>Presentación de PowerPoint</vt:lpstr>
      <vt:lpstr>Presentación de PowerPoint</vt:lpstr>
      <vt:lpstr>Presentación de PowerPoint</vt:lpstr>
      <vt:lpstr>RIESGOS BIOLÓGICOS: OFIDISMO</vt:lpstr>
      <vt:lpstr>OFIDISMO</vt:lpstr>
      <vt:lpstr>RIESGOS BIOLÓGICOS: OFIDISMO</vt:lpstr>
      <vt:lpstr>RIESGOS BIOLÓGICOS: OFIDISMO</vt:lpstr>
      <vt:lpstr>RIESGOS BIOLÓGICOS</vt:lpstr>
      <vt:lpstr>Presentación de PowerPoint</vt:lpstr>
      <vt:lpstr>Presentación de PowerPoint</vt:lpstr>
      <vt:lpstr>BOTRHOPS ASPER O EQUIS</vt:lpstr>
      <vt:lpstr>Presentación de PowerPoint</vt:lpstr>
      <vt:lpstr>EQUIS O FER DE LANCE O TERCIOPELO O MAPANÁ.  SE ENCUENTRAN  EN CUALQUIER ECOSISTEMA DE PANAMÁ. SON MUY AGRESIVAS Y VENENOSAS. LAS HEMBRAS PUEDEN PARIR 50 O MÁS EJEMPLARES POR PARTOS (VIVIPARAS).</vt:lpstr>
      <vt:lpstr>BOTRHOPS GODMANNI</vt:lpstr>
      <vt:lpstr>BOTRHOPS LATERALIS</vt:lpstr>
      <vt:lpstr>BOTRHOPS NIGROVIRIDIS</vt:lpstr>
      <vt:lpstr>BOTRHOPS PICADOI</vt:lpstr>
      <vt:lpstr>ATROPOIDES NUMMIFER  MANO DE PIEDRA</vt:lpstr>
      <vt:lpstr>BOTRHOPS(nasuta) (tamagá): </vt:lpstr>
      <vt:lpstr>RIESGOS BIOLÓGICOS: OFIDISMO</vt:lpstr>
      <vt:lpstr>BOTRHOPS SCHLEGELII</vt:lpstr>
      <vt:lpstr>BOTRHOPS SCHLEGELII</vt:lpstr>
      <vt:lpstr> BOCARACÁS SUELEN ENCONTRARSE EN LOS ÁRBOLES SOBRE TODO LOS FLOREADOS Y/O CON SEMILLAS YA QUE SE ALIMENTAN DE ELLAS O DE LAS AVES QUE ACUDEN A CONSUMIRLAS. SON MENOS AGRESIVAS QUE LAS EQUIS O LAS PATOCAS.</vt:lpstr>
      <vt:lpstr>LACHESIS MUTA (MATABUEY O CASCABEL MUDA):</vt:lpstr>
      <vt:lpstr> VERRUGOSA SUELEN ENCONTRARSE EN LA SELVA DE DARIEN, DONDE LE TEMEN MÁS QUE A LAS EQUIS. IGUAL QUE LAS EQUIS CRECEN MUCHO Y SON  MUY GRUESAS HASTA DOS METROS. LA UNICA DE LAS VIPIRIDAE QUE PONE HUEVOS (OVIPARA) (14 DE PROMEDIO). IGUAL QUE LA EQUIS ES MUY VENENOSA. </vt:lpstr>
      <vt:lpstr>Presentación de PowerPoint</vt:lpstr>
      <vt:lpstr>Presentación de PowerPoint</vt:lpstr>
      <vt:lpstr>RIESGOS BIOLÓGICOS: OFIDISMO</vt:lpstr>
      <vt:lpstr>FAMILIA ELAPIDAE</vt:lpstr>
      <vt:lpstr>RANA: COLORES DE LAS CORALES VENENOSAS</vt:lpstr>
      <vt:lpstr>RIESGOS BIOLÓGICOS: OFIDISMO</vt:lpstr>
      <vt:lpstr>FAMILIA ELAPIDAE</vt:lpstr>
      <vt:lpstr>FAMILIA ELAPIDAE</vt:lpstr>
      <vt:lpstr>FAMILIA ELAPIDAE</vt:lpstr>
      <vt:lpstr>FAMILIA ELAPIDAE</vt:lpstr>
      <vt:lpstr>RIESGOS BIOLÓGICOS: OFIDISMO</vt:lpstr>
      <vt:lpstr>FAMILIA HIDROPHIIDAE. </vt:lpstr>
      <vt:lpstr>FAMILIA HIDROPHIIDAE:  GENERO HYDROPHIS</vt:lpstr>
      <vt:lpstr>FAMILIA HIDROPHIIDAE:  GENERO HYDROPHIS</vt:lpstr>
      <vt:lpstr>Presentación de PowerPoint</vt:lpstr>
      <vt:lpstr>RIESGOS BIOLÓGICOS: OFIDISMO</vt:lpstr>
      <vt:lpstr>COMPONENTES ENZIMÁTICOS DEL VENENO DE LAS SERPIENTES VIPÉRIDAS.  DOS GRUPOS:</vt:lpstr>
      <vt:lpstr> 1. CITOTOXICIDAD.  2. HEMÓLISIS, MIONECRÓSIS,     3. NEUROTOXICIDAD Y ANTICOAGULACIÓN;  4. HIDROLÍTICAMENTE SOBRE LA LECITÍNA EN EL CARBONO 2. FORMA LISOLECITINA, LA CUAL DESTRUYE EL ERITROCITO Y PRODUCE HEMÓLISIS INDIRECTA INTRAVASCULAR</vt:lpstr>
      <vt:lpstr>LOS EFECTOS ANTICOAGULANTES SE DEBEN A LA ACCIÓN DE : </vt:lpstr>
      <vt:lpstr>Presentación de PowerPoint</vt:lpstr>
      <vt:lpstr>Presentación de PowerPoint</vt:lpstr>
      <vt:lpstr>Presentación de PowerPoint</vt:lpstr>
      <vt:lpstr>LA GRAVEDAD DE LA MORDIDA DEPENDE: (1)</vt:lpstr>
      <vt:lpstr>LA GRAVEDAD DE LA MORDIDA DEPENDE: (2)</vt:lpstr>
      <vt:lpstr>LA GRAVEDAD DE LA MORDIDA DEPENDE: (3)</vt:lpstr>
      <vt:lpstr>TRATAMIENTO DEL OFIDISMO. MEDIDAS GENERALES.</vt:lpstr>
      <vt:lpstr>TRATAMIENTO DEL OFIDISMO. MEDIDAS GENERALES.</vt:lpstr>
      <vt:lpstr>TRATAMIENTO DEL OFIDISMO. MEDIDAS GENERALES.</vt:lpstr>
      <vt:lpstr>TRATAMIENTO DEL OFIDISMO. MEDIDAS GENERALES.</vt:lpstr>
      <vt:lpstr>TRATAMIENTO DEL OFIDISMO.</vt:lpstr>
      <vt:lpstr>TRATAMIENTO DEL OFIDISMO..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TRATAMIENTO DEL OFIDISMO.</vt:lpstr>
      <vt:lpstr>SÍNDROME COMPARTAMENTAL:</vt:lpstr>
      <vt:lpstr>FASCIOTOMÍA</vt:lpstr>
      <vt:lpstr>CRITERIOS DE PARRISHY MCCOLOUGH Y GENNARD  </vt:lpstr>
      <vt:lpstr>Presentación de PowerPoint</vt:lpstr>
      <vt:lpstr>Presentación de PowerPoint</vt:lpstr>
      <vt:lpstr>Presentación de PowerPoint</vt:lpstr>
      <vt:lpstr>Presentación de PowerPoint</vt:lpstr>
      <vt:lpstr>S.A.O SUERO ANTIOFÍDICO POLIVANTE SUERO DE CABALLO</vt:lpstr>
      <vt:lpstr>S.A.O. SUERO ANTIOFIDICO</vt:lpstr>
      <vt:lpstr>TRATAMIENTO DEL OFIDISMO.</vt:lpstr>
    </vt:vector>
  </TitlesOfParts>
  <Company>GUERRA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RIESGOS BIOLÓGICOS</dc:title>
  <dc:creator>SALVATIERRA</dc:creator>
  <cp:lastModifiedBy>adm</cp:lastModifiedBy>
  <cp:revision>63</cp:revision>
  <dcterms:created xsi:type="dcterms:W3CDTF">2008-12-07T21:34:20Z</dcterms:created>
  <dcterms:modified xsi:type="dcterms:W3CDTF">2013-08-26T17:16:51Z</dcterms:modified>
</cp:coreProperties>
</file>