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7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2C9B-E222-4C27-919A-16289257DE3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87E9-DF19-4698-9B5D-C5DA149A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87E9-DF19-4698-9B5D-C5DA149A6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87E9-DF19-4698-9B5D-C5DA149A6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87E9-DF19-4698-9B5D-C5DA149A6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750A-33D3-450B-A8E8-2310828D438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2089-03D2-4029-B275-2C1F89FD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686" y="2276872"/>
            <a:ext cx="79815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b="1" dirty="0" smtClean="0"/>
              <a:t>Impact </a:t>
            </a:r>
            <a:r>
              <a:rPr lang="de-DE" sz="4800" b="1" dirty="0" err="1" smtClean="0"/>
              <a:t>of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average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calculation</a:t>
            </a:r>
            <a:r>
              <a:rPr lang="de-DE" sz="4800" b="1" dirty="0" smtClean="0"/>
              <a:t> on </a:t>
            </a:r>
            <a:r>
              <a:rPr lang="de-DE" sz="4800" b="1" dirty="0" err="1" smtClean="0"/>
              <a:t>brake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deceleration</a:t>
            </a:r>
            <a:r>
              <a:rPr lang="de-DE" sz="4800" b="1" dirty="0" smtClean="0"/>
              <a:t> </a:t>
            </a:r>
            <a:r>
              <a:rPr lang="de-DE" sz="4800" b="1" dirty="0" err="1" smtClean="0"/>
              <a:t>considerations</a:t>
            </a:r>
            <a:endParaRPr lang="de-DE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505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2805" y="425118"/>
            <a:ext cx="1516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 smtClean="0"/>
              <a:t>RESULT</a:t>
            </a:r>
            <a:r>
              <a:rPr lang="de-DE" sz="3200" b="1" dirty="0" smtClean="0"/>
              <a:t>: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323004" y="1311830"/>
            <a:ext cx="4583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rgbClr val="002060"/>
                </a:solidFill>
              </a:rPr>
              <a:t>x_ex_avgPT1</a:t>
            </a:r>
            <a:r>
              <a:rPr lang="de-DE" sz="3200" dirty="0" smtClean="0">
                <a:solidFill>
                  <a:srgbClr val="C00000"/>
                </a:solidFill>
              </a:rPr>
              <a:t>  </a:t>
            </a:r>
            <a:r>
              <a:rPr lang="de-DE" sz="3200" b="1" dirty="0" smtClean="0">
                <a:solidFill>
                  <a:srgbClr val="C00000"/>
                </a:solidFill>
              </a:rPr>
              <a:t>&lt;</a:t>
            </a:r>
            <a:r>
              <a:rPr lang="de-DE" sz="3200" dirty="0" smtClean="0">
                <a:solidFill>
                  <a:srgbClr val="C00000"/>
                </a:solidFill>
              </a:rPr>
              <a:t>  </a:t>
            </a:r>
            <a:r>
              <a:rPr lang="de-DE" sz="3200" dirty="0" smtClean="0">
                <a:solidFill>
                  <a:srgbClr val="002060"/>
                </a:solidFill>
              </a:rPr>
              <a:t>x_ex_PT1</a:t>
            </a:r>
            <a:r>
              <a:rPr lang="de-DE" sz="3200" dirty="0" smtClean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319556" y="2066534"/>
            <a:ext cx="46602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b="1" dirty="0" smtClean="0">
                <a:solidFill>
                  <a:srgbClr val="002060"/>
                </a:solidFill>
              </a:rPr>
              <a:t>35,9 m  </a:t>
            </a:r>
            <a:r>
              <a:rPr lang="de-DE" sz="4800" b="1" dirty="0" smtClean="0">
                <a:solidFill>
                  <a:srgbClr val="C00000"/>
                </a:solidFill>
              </a:rPr>
              <a:t>&lt;  </a:t>
            </a:r>
            <a:r>
              <a:rPr lang="de-DE" sz="4800" b="1" dirty="0" smtClean="0">
                <a:solidFill>
                  <a:srgbClr val="002060"/>
                </a:solidFill>
              </a:rPr>
              <a:t>40,1 m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0722" y="1021388"/>
            <a:ext cx="5360862" cy="2102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69107" y="3690807"/>
            <a:ext cx="1604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 smtClean="0"/>
              <a:t>LESSON</a:t>
            </a:r>
            <a:r>
              <a:rPr lang="de-DE" sz="3200" b="1" dirty="0" smtClean="0"/>
              <a:t>: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791457" y="4373814"/>
            <a:ext cx="7559394" cy="18100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5935" y="4493984"/>
            <a:ext cx="8071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… </a:t>
            </a:r>
            <a:r>
              <a:rPr lang="de-DE" sz="3200" dirty="0" err="1" smtClean="0">
                <a:solidFill>
                  <a:srgbClr val="002060"/>
                </a:solidFill>
              </a:rPr>
              <a:t>the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average-consideration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of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the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deceleration</a:t>
            </a:r>
            <a:r>
              <a:rPr lang="de-DE" sz="3200" dirty="0" smtClean="0">
                <a:solidFill>
                  <a:srgbClr val="002060"/>
                </a:solidFill>
              </a:rPr>
              <a:t> (</a:t>
            </a:r>
            <a:r>
              <a:rPr lang="de-DE" sz="3200" dirty="0" err="1" smtClean="0">
                <a:solidFill>
                  <a:srgbClr val="002060"/>
                </a:solidFill>
              </a:rPr>
              <a:t>slightly</a:t>
            </a:r>
            <a:r>
              <a:rPr lang="de-DE" sz="3200" dirty="0" smtClean="0">
                <a:solidFill>
                  <a:srgbClr val="002060"/>
                </a:solidFill>
              </a:rPr>
              <a:t>)</a:t>
            </a:r>
            <a:r>
              <a:rPr lang="en-US" sz="3200" dirty="0"/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sophisticates</a:t>
            </a:r>
            <a:endParaRPr lang="de-DE" sz="3200" dirty="0" smtClean="0">
              <a:solidFill>
                <a:srgbClr val="002060"/>
              </a:solidFill>
            </a:endParaRPr>
          </a:p>
          <a:p>
            <a:pPr algn="ctr"/>
            <a:r>
              <a:rPr lang="de-DE" sz="3200" dirty="0" err="1" smtClean="0">
                <a:solidFill>
                  <a:srgbClr val="002060"/>
                </a:solidFill>
              </a:rPr>
              <a:t>the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calculated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brake</a:t>
            </a:r>
            <a:r>
              <a:rPr lang="de-DE" sz="3200" dirty="0" smtClean="0">
                <a:solidFill>
                  <a:srgbClr val="002060"/>
                </a:solidFill>
              </a:rPr>
              <a:t> </a:t>
            </a:r>
            <a:r>
              <a:rPr lang="de-DE" sz="3200" dirty="0" err="1" smtClean="0">
                <a:solidFill>
                  <a:srgbClr val="002060"/>
                </a:solidFill>
              </a:rPr>
              <a:t>distance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251584" y="4184460"/>
            <a:ext cx="7617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b="1" dirty="0" smtClean="0">
                <a:solidFill>
                  <a:srgbClr val="002060"/>
                </a:solidFill>
              </a:rPr>
              <a:t>!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5910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" y="559059"/>
            <a:ext cx="9078327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411955" y="847091"/>
            <a:ext cx="360040" cy="21602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5811" y="4960775"/>
            <a:ext cx="576064" cy="21602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3" b="44647"/>
          <a:stretch/>
        </p:blipFill>
        <p:spPr bwMode="auto">
          <a:xfrm>
            <a:off x="46002" y="5667056"/>
            <a:ext cx="2211424" cy="100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1591975" y="6127361"/>
            <a:ext cx="432656" cy="21602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5734564"/>
            <a:ext cx="561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via SPD: </a:t>
            </a:r>
            <a:r>
              <a:rPr lang="de-DE" dirty="0" err="1" smtClean="0">
                <a:solidFill>
                  <a:srgbClr val="C00000"/>
                </a:solidFill>
              </a:rPr>
              <a:t>avg_dec</a:t>
            </a:r>
            <a:r>
              <a:rPr lang="de-DE" dirty="0" smtClean="0">
                <a:solidFill>
                  <a:srgbClr val="C00000"/>
                </a:solidFill>
              </a:rPr>
              <a:t> = dv/</a:t>
            </a:r>
            <a:r>
              <a:rPr lang="de-DE" dirty="0" err="1" smtClean="0">
                <a:solidFill>
                  <a:srgbClr val="C00000"/>
                </a:solidFill>
              </a:rPr>
              <a:t>dt</a:t>
            </a:r>
            <a:r>
              <a:rPr lang="de-DE" dirty="0" smtClean="0">
                <a:solidFill>
                  <a:srgbClr val="C00000"/>
                </a:solidFill>
              </a:rPr>
              <a:t> = -22,64/3,905 = -5,798 m/</a:t>
            </a:r>
            <a:r>
              <a:rPr lang="de-DE" dirty="0" err="1" smtClean="0">
                <a:solidFill>
                  <a:srgbClr val="C00000"/>
                </a:solidFill>
              </a:rPr>
              <a:t>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0" y="615871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via DEC: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avg_dec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= AVG(all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dec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) = -5,793 m/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039" y="116632"/>
            <a:ext cx="680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: XBR „-8“ 80 &gt;&gt; 0 (OXTS IMU </a:t>
            </a:r>
            <a:r>
              <a:rPr lang="de-DE" dirty="0" err="1" smtClean="0"/>
              <a:t>measurements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411955" y="1268760"/>
            <a:ext cx="360040" cy="2160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60259" y="5176799"/>
            <a:ext cx="52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brake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distance</a:t>
            </a:r>
            <a:r>
              <a:rPr lang="de-DE" dirty="0" smtClean="0">
                <a:solidFill>
                  <a:srgbClr val="002060"/>
                </a:solidFill>
              </a:rPr>
              <a:t>:     </a:t>
            </a:r>
            <a:r>
              <a:rPr lang="de-DE" dirty="0" err="1" smtClean="0">
                <a:solidFill>
                  <a:srgbClr val="002060"/>
                </a:solidFill>
              </a:rPr>
              <a:t>x_meas</a:t>
            </a:r>
            <a:r>
              <a:rPr lang="de-DE" dirty="0" smtClean="0">
                <a:solidFill>
                  <a:srgbClr val="002060"/>
                </a:solidFill>
              </a:rPr>
              <a:t> = 45,9 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732436" y="5696863"/>
            <a:ext cx="336488" cy="860995"/>
          </a:xfrm>
          <a:prstGeom prst="rightBrace">
            <a:avLst>
              <a:gd name="adj1" fmla="val 3699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76953" y="5804195"/>
            <a:ext cx="92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both</a:t>
            </a:r>
            <a:r>
              <a:rPr lang="de-DE" dirty="0" smtClean="0"/>
              <a:t>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616" y="188640"/>
            <a:ext cx="69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BACKWARDS: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braking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/>
              <a:t> </a:t>
            </a:r>
            <a:r>
              <a:rPr lang="de-DE" dirty="0" smtClean="0"/>
              <a:t>(via </a:t>
            </a:r>
            <a:r>
              <a:rPr lang="de-DE" dirty="0" err="1" smtClean="0"/>
              <a:t>avg</a:t>
            </a:r>
            <a:r>
              <a:rPr lang="de-DE" dirty="0" smtClean="0"/>
              <a:t> </a:t>
            </a:r>
            <a:r>
              <a:rPr lang="de-DE" dirty="0" err="1" smtClean="0"/>
              <a:t>deceleration</a:t>
            </a:r>
            <a:r>
              <a:rPr lang="de-DE" dirty="0" smtClean="0"/>
              <a:t>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5852" y="1125538"/>
            <a:ext cx="69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C00000"/>
                </a:solidFill>
              </a:rPr>
              <a:t>Formula</a:t>
            </a:r>
            <a:r>
              <a:rPr lang="de-DE" dirty="0" smtClean="0">
                <a:solidFill>
                  <a:srgbClr val="C00000"/>
                </a:solidFill>
              </a:rPr>
              <a:t>: 	      </a:t>
            </a:r>
            <a:r>
              <a:rPr lang="de-DE" b="1" dirty="0" smtClean="0">
                <a:solidFill>
                  <a:srgbClr val="C00000"/>
                </a:solidFill>
              </a:rPr>
              <a:t>x = </a:t>
            </a:r>
            <a:r>
              <a:rPr lang="de-DE" b="1" dirty="0" err="1" smtClean="0">
                <a:solidFill>
                  <a:srgbClr val="C00000"/>
                </a:solidFill>
              </a:rPr>
              <a:t>v_init</a:t>
            </a:r>
            <a:r>
              <a:rPr lang="de-DE" b="1" dirty="0" smtClean="0">
                <a:solidFill>
                  <a:srgbClr val="C00000"/>
                </a:solidFill>
              </a:rPr>
              <a:t> * </a:t>
            </a:r>
            <a:r>
              <a:rPr lang="de-DE" b="1" dirty="0" err="1" smtClean="0">
                <a:solidFill>
                  <a:srgbClr val="C00000"/>
                </a:solidFill>
              </a:rPr>
              <a:t>t_stop</a:t>
            </a:r>
            <a:r>
              <a:rPr lang="de-DE" b="1" dirty="0" smtClean="0">
                <a:solidFill>
                  <a:srgbClr val="C00000"/>
                </a:solidFill>
              </a:rPr>
              <a:t> – 0.5 * </a:t>
            </a:r>
            <a:r>
              <a:rPr lang="de-DE" b="1" dirty="0" err="1" smtClean="0">
                <a:solidFill>
                  <a:srgbClr val="C00000"/>
                </a:solidFill>
              </a:rPr>
              <a:t>avg_dec</a:t>
            </a:r>
            <a:r>
              <a:rPr lang="de-DE" b="1" dirty="0" smtClean="0">
                <a:solidFill>
                  <a:srgbClr val="C00000"/>
                </a:solidFill>
              </a:rPr>
              <a:t> * (</a:t>
            </a:r>
            <a:r>
              <a:rPr lang="de-DE" b="1" dirty="0" err="1" smtClean="0">
                <a:solidFill>
                  <a:srgbClr val="C00000"/>
                </a:solidFill>
              </a:rPr>
              <a:t>t_stop</a:t>
            </a:r>
            <a:r>
              <a:rPr lang="de-DE" b="1" dirty="0" smtClean="0">
                <a:solidFill>
                  <a:srgbClr val="C00000"/>
                </a:solidFill>
              </a:rPr>
              <a:t>)^2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2" y="1988840"/>
            <a:ext cx="8192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C00000"/>
                </a:solidFill>
              </a:rPr>
              <a:t>avg_dec</a:t>
            </a:r>
            <a:r>
              <a:rPr lang="de-DE" dirty="0" smtClean="0">
                <a:solidFill>
                  <a:srgbClr val="C00000"/>
                </a:solidFill>
              </a:rPr>
              <a:t> = 5.795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smtClean="0">
                <a:solidFill>
                  <a:srgbClr val="C00000"/>
                </a:solidFill>
              </a:rPr>
              <a:t>m/</a:t>
            </a:r>
            <a:r>
              <a:rPr lang="de-DE" dirty="0" err="1" smtClean="0">
                <a:solidFill>
                  <a:srgbClr val="C00000"/>
                </a:solidFill>
              </a:rPr>
              <a:t>ss</a:t>
            </a:r>
            <a:r>
              <a:rPr lang="de-DE" dirty="0" smtClean="0">
                <a:solidFill>
                  <a:srgbClr val="C00000"/>
                </a:solidFill>
              </a:rPr>
              <a:t>: 	      </a:t>
            </a:r>
            <a:r>
              <a:rPr lang="de-DE" dirty="0" err="1" smtClean="0">
                <a:solidFill>
                  <a:srgbClr val="C00000"/>
                </a:solidFill>
              </a:rPr>
              <a:t>x_calc</a:t>
            </a:r>
            <a:r>
              <a:rPr lang="de-DE" dirty="0" smtClean="0">
                <a:solidFill>
                  <a:srgbClr val="C00000"/>
                </a:solidFill>
              </a:rPr>
              <a:t> = 22.13 * 3.905 – 0.5 * 5.795 * (3.905)^2</a:t>
            </a:r>
          </a:p>
          <a:p>
            <a:pPr algn="ctr"/>
            <a:endParaRPr lang="de-DE" dirty="0" smtClean="0">
              <a:solidFill>
                <a:srgbClr val="C00000"/>
              </a:solidFill>
            </a:endParaRPr>
          </a:p>
          <a:p>
            <a:pPr algn="ctr"/>
            <a:r>
              <a:rPr lang="de-DE" dirty="0" smtClean="0">
                <a:solidFill>
                  <a:srgbClr val="C00000"/>
                </a:solidFill>
              </a:rPr>
              <a:t> 			            &gt;&gt;   </a:t>
            </a:r>
            <a:r>
              <a:rPr lang="de-DE" dirty="0" err="1" smtClean="0">
                <a:solidFill>
                  <a:srgbClr val="C00000"/>
                </a:solidFill>
              </a:rPr>
              <a:t>x_calc</a:t>
            </a:r>
            <a:r>
              <a:rPr lang="de-DE" dirty="0" smtClean="0">
                <a:solidFill>
                  <a:srgbClr val="C00000"/>
                </a:solidFill>
              </a:rPr>
              <a:t> = 42,2 m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3345" y="3332019"/>
            <a:ext cx="4055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 smtClean="0"/>
              <a:t>UPCOMING PROBLEM</a:t>
            </a:r>
            <a:r>
              <a:rPr lang="de-DE" sz="3200" b="1" dirty="0" smtClean="0"/>
              <a:t>: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672198" y="4338967"/>
            <a:ext cx="3469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 smtClean="0">
                <a:solidFill>
                  <a:srgbClr val="C00000"/>
                </a:solidFill>
              </a:rPr>
              <a:t>x_meas</a:t>
            </a:r>
            <a:r>
              <a:rPr lang="de-DE" sz="3200" dirty="0" smtClean="0">
                <a:solidFill>
                  <a:srgbClr val="C00000"/>
                </a:solidFill>
              </a:rPr>
              <a:t>  </a:t>
            </a:r>
            <a:r>
              <a:rPr lang="de-DE" sz="3200" dirty="0" smtClean="0">
                <a:solidFill>
                  <a:srgbClr val="C00000"/>
                </a:solidFill>
              </a:rPr>
              <a:t>↔  </a:t>
            </a:r>
            <a:r>
              <a:rPr lang="de-DE" sz="3200" dirty="0" err="1" smtClean="0">
                <a:solidFill>
                  <a:srgbClr val="C00000"/>
                </a:solidFill>
              </a:rPr>
              <a:t>x_calc</a:t>
            </a:r>
            <a:r>
              <a:rPr lang="de-DE" sz="3200" dirty="0" smtClean="0">
                <a:solidFill>
                  <a:srgbClr val="C00000"/>
                </a:solidFill>
              </a:rPr>
              <a:t> 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020791" y="5112355"/>
            <a:ext cx="51603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b="1" dirty="0" smtClean="0">
                <a:solidFill>
                  <a:srgbClr val="C00000"/>
                </a:solidFill>
              </a:rPr>
              <a:t>45,9 m  </a:t>
            </a:r>
            <a:r>
              <a:rPr lang="de-DE" sz="4800" b="1" dirty="0" smtClean="0">
                <a:solidFill>
                  <a:srgbClr val="C00000"/>
                </a:solidFill>
              </a:rPr>
              <a:t>↔  42,2 m</a:t>
            </a:r>
            <a:r>
              <a:rPr lang="de-DE" sz="4800" b="1" dirty="0" smtClean="0">
                <a:solidFill>
                  <a:srgbClr val="C00000"/>
                </a:solidFill>
              </a:rPr>
              <a:t> 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1827534" y="4067208"/>
            <a:ext cx="5360862" cy="21023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085" y="980727"/>
            <a:ext cx="915808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b="1" dirty="0" smtClean="0"/>
              <a:t>ASSUMPTION</a:t>
            </a:r>
            <a:r>
              <a:rPr lang="de-DE" sz="4000" b="1" dirty="0" smtClean="0"/>
              <a:t>:</a:t>
            </a:r>
          </a:p>
          <a:p>
            <a:pPr algn="ctr"/>
            <a:endParaRPr lang="de-DE" sz="2400" b="1" dirty="0" smtClean="0"/>
          </a:p>
          <a:p>
            <a:pPr algn="ctr"/>
            <a:endParaRPr lang="de-DE" sz="2400" b="1" dirty="0"/>
          </a:p>
          <a:p>
            <a:pPr algn="ctr"/>
            <a:r>
              <a:rPr lang="de-DE" sz="2300" dirty="0" smtClean="0"/>
              <a:t>real/</a:t>
            </a:r>
            <a:r>
              <a:rPr lang="de-DE" sz="2300" dirty="0" err="1" smtClean="0"/>
              <a:t>ramped</a:t>
            </a:r>
            <a:r>
              <a:rPr lang="de-DE" sz="2300" dirty="0" smtClean="0"/>
              <a:t> (PT1) </a:t>
            </a:r>
            <a:r>
              <a:rPr lang="de-DE" sz="2300" dirty="0" err="1" smtClean="0"/>
              <a:t>deceleration</a:t>
            </a:r>
            <a:r>
              <a:rPr lang="de-DE" sz="2300" dirty="0" smtClean="0"/>
              <a:t> </a:t>
            </a:r>
            <a:r>
              <a:rPr lang="de-DE" sz="2300" dirty="0" err="1" smtClean="0"/>
              <a:t>results</a:t>
            </a:r>
            <a:r>
              <a:rPr lang="de-DE" sz="2300" dirty="0" smtClean="0"/>
              <a:t> in a </a:t>
            </a:r>
            <a:r>
              <a:rPr lang="de-DE" sz="2300" dirty="0" err="1" smtClean="0"/>
              <a:t>braking</a:t>
            </a:r>
            <a:r>
              <a:rPr lang="de-DE" sz="2300" dirty="0" smtClean="0"/>
              <a:t> </a:t>
            </a:r>
            <a:r>
              <a:rPr lang="de-DE" sz="2300" dirty="0" err="1" smtClean="0"/>
              <a:t>distance</a:t>
            </a:r>
            <a:r>
              <a:rPr lang="de-DE" sz="2300" dirty="0" smtClean="0"/>
              <a:t> </a:t>
            </a:r>
            <a:r>
              <a:rPr lang="de-DE" sz="2300" dirty="0" err="1" smtClean="0"/>
              <a:t>being</a:t>
            </a:r>
            <a:r>
              <a:rPr lang="de-DE" sz="2300" dirty="0" smtClean="0"/>
              <a:t> </a:t>
            </a:r>
            <a:r>
              <a:rPr lang="de-DE" sz="2300" dirty="0" err="1" smtClean="0"/>
              <a:t>higher</a:t>
            </a:r>
            <a:r>
              <a:rPr lang="de-DE" sz="2300" dirty="0" smtClean="0"/>
              <a:t> </a:t>
            </a:r>
          </a:p>
          <a:p>
            <a:pPr algn="ctr"/>
            <a:endParaRPr lang="de-DE" sz="2300" b="1" dirty="0" smtClean="0"/>
          </a:p>
          <a:p>
            <a:pPr algn="ctr"/>
            <a:r>
              <a:rPr lang="de-DE" sz="2300" b="1" dirty="0" err="1" smtClean="0"/>
              <a:t>than</a:t>
            </a:r>
            <a:r>
              <a:rPr lang="de-DE" sz="2300" b="1" dirty="0" smtClean="0"/>
              <a:t> </a:t>
            </a:r>
          </a:p>
          <a:p>
            <a:pPr algn="ctr"/>
            <a:endParaRPr lang="de-DE" sz="2300" b="1" dirty="0" smtClean="0"/>
          </a:p>
          <a:p>
            <a:pPr algn="ctr"/>
            <a:r>
              <a:rPr lang="de-DE" sz="2300" dirty="0" err="1" smtClean="0"/>
              <a:t>the</a:t>
            </a:r>
            <a:r>
              <a:rPr lang="de-DE" sz="2300" dirty="0" smtClean="0"/>
              <a:t> </a:t>
            </a:r>
            <a:r>
              <a:rPr lang="de-DE" sz="2300" dirty="0" err="1" smtClean="0"/>
              <a:t>braking</a:t>
            </a:r>
            <a:r>
              <a:rPr lang="de-DE" sz="2300" dirty="0" smtClean="0"/>
              <a:t> </a:t>
            </a:r>
            <a:r>
              <a:rPr lang="de-DE" sz="2300" dirty="0" err="1" smtClean="0"/>
              <a:t>distance</a:t>
            </a:r>
            <a:r>
              <a:rPr lang="de-DE" sz="2300" dirty="0" smtClean="0"/>
              <a:t> </a:t>
            </a:r>
            <a:r>
              <a:rPr lang="de-DE" sz="2300" dirty="0" err="1" smtClean="0"/>
              <a:t>determined</a:t>
            </a:r>
            <a:r>
              <a:rPr lang="de-DE" sz="2300" dirty="0" smtClean="0"/>
              <a:t> via </a:t>
            </a:r>
            <a:r>
              <a:rPr lang="de-DE" sz="2300" dirty="0" err="1" smtClean="0"/>
              <a:t>average</a:t>
            </a:r>
            <a:r>
              <a:rPr lang="de-DE" sz="2300" dirty="0" smtClean="0"/>
              <a:t> </a:t>
            </a:r>
            <a:r>
              <a:rPr lang="de-DE" sz="2300" dirty="0" err="1" smtClean="0"/>
              <a:t>deceleration</a:t>
            </a:r>
            <a:endParaRPr lang="de-DE" sz="2300" dirty="0" smtClean="0"/>
          </a:p>
          <a:p>
            <a:pPr algn="ctr"/>
            <a:endParaRPr lang="de-DE" sz="2400" dirty="0"/>
          </a:p>
          <a:p>
            <a:pPr algn="ctr"/>
            <a:r>
              <a:rPr lang="de-DE" sz="7200" b="1" dirty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97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712" y="1700808"/>
            <a:ext cx="8088753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 smtClean="0"/>
              <a:t>INVESTIGATION via </a:t>
            </a:r>
            <a:r>
              <a:rPr lang="de-DE" sz="4000" b="1" dirty="0" err="1" smtClean="0"/>
              <a:t>Matlab</a:t>
            </a:r>
            <a:r>
              <a:rPr lang="de-DE" sz="4000" b="1" dirty="0" smtClean="0"/>
              <a:t>/Simulink:</a:t>
            </a:r>
          </a:p>
          <a:p>
            <a:pPr algn="ctr"/>
            <a:endParaRPr lang="de-DE" sz="2400" b="1" dirty="0" smtClean="0"/>
          </a:p>
          <a:p>
            <a:pPr algn="ctr"/>
            <a:endParaRPr lang="de-DE" sz="2400" b="1" dirty="0"/>
          </a:p>
          <a:p>
            <a:pPr algn="ctr"/>
            <a:r>
              <a:rPr lang="de-DE" sz="2400" dirty="0" err="1" smtClean="0"/>
              <a:t>braking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</a:t>
            </a:r>
            <a:r>
              <a:rPr lang="de-DE" sz="2400" dirty="0" smtClean="0"/>
              <a:t> „PT1-deceleration“ </a:t>
            </a:r>
          </a:p>
          <a:p>
            <a:pPr algn="ctr"/>
            <a:endParaRPr lang="de-DE" sz="2400" b="1" dirty="0" smtClean="0"/>
          </a:p>
          <a:p>
            <a:pPr algn="ctr"/>
            <a:r>
              <a:rPr lang="de-DE" sz="2400" b="1" dirty="0" smtClean="0"/>
              <a:t>VS. </a:t>
            </a:r>
          </a:p>
          <a:p>
            <a:pPr algn="ctr"/>
            <a:endParaRPr lang="de-DE" sz="2400" b="1" dirty="0" smtClean="0"/>
          </a:p>
          <a:p>
            <a:pPr algn="ctr"/>
            <a:r>
              <a:rPr lang="de-DE" sz="2400" dirty="0" err="1" smtClean="0"/>
              <a:t>braking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</a:t>
            </a:r>
            <a:r>
              <a:rPr lang="de-DE" sz="2400" dirty="0" smtClean="0"/>
              <a:t> „</a:t>
            </a:r>
            <a:r>
              <a:rPr lang="de-DE" sz="2400" dirty="0" err="1" smtClean="0"/>
              <a:t>average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PT1-deceleration“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5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8456" y="138014"/>
            <a:ext cx="5964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b="1" dirty="0" err="1" smtClean="0"/>
              <a:t>braking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distance</a:t>
            </a:r>
            <a:r>
              <a:rPr lang="de-DE" sz="2400" b="1" dirty="0" smtClean="0"/>
              <a:t> „PT1-deceleration“ - MODEL</a:t>
            </a:r>
            <a:endParaRPr lang="de-DE" sz="24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50" y="800730"/>
            <a:ext cx="6444333" cy="52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4708" y="6264324"/>
            <a:ext cx="52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example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brake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distance</a:t>
            </a:r>
            <a:r>
              <a:rPr lang="de-DE" dirty="0" smtClean="0">
                <a:solidFill>
                  <a:srgbClr val="002060"/>
                </a:solidFill>
              </a:rPr>
              <a:t> „PT1“:     x_ex_PT1 = 40,1 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0157" y="5832276"/>
            <a:ext cx="636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deceleration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:    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avg_ex_dec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= -6,886 m/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5559" y="138014"/>
            <a:ext cx="6069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b="1" dirty="0" err="1" smtClean="0"/>
              <a:t>braking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distance</a:t>
            </a:r>
            <a:r>
              <a:rPr lang="de-DE" sz="2400" b="1" dirty="0" smtClean="0"/>
              <a:t> „PT1-deceleration“ - GRAPHS</a:t>
            </a:r>
            <a:endParaRPr lang="de-DE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98" y="1253307"/>
            <a:ext cx="73437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6224" y="138014"/>
            <a:ext cx="7288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b="1" dirty="0" err="1" smtClean="0"/>
              <a:t>braking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distance</a:t>
            </a:r>
            <a:r>
              <a:rPr lang="de-DE" sz="2400" b="1" dirty="0" smtClean="0"/>
              <a:t> „</a:t>
            </a:r>
            <a:r>
              <a:rPr lang="de-DE" sz="2400" b="1" dirty="0" err="1" smtClean="0"/>
              <a:t>average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PT1-deceleration“- MODEL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0175" y="6021288"/>
            <a:ext cx="626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2060"/>
                </a:solidFill>
              </a:rPr>
              <a:t>example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brake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distance</a:t>
            </a:r>
            <a:r>
              <a:rPr lang="de-DE" dirty="0" smtClean="0">
                <a:solidFill>
                  <a:srgbClr val="002060"/>
                </a:solidFill>
              </a:rPr>
              <a:t> „</a:t>
            </a:r>
            <a:r>
              <a:rPr lang="de-DE" dirty="0" err="1" smtClean="0">
                <a:solidFill>
                  <a:srgbClr val="002060"/>
                </a:solidFill>
              </a:rPr>
              <a:t>average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of</a:t>
            </a:r>
            <a:r>
              <a:rPr lang="de-DE" dirty="0" smtClean="0">
                <a:solidFill>
                  <a:srgbClr val="002060"/>
                </a:solidFill>
              </a:rPr>
              <a:t> PT1“:     </a:t>
            </a:r>
            <a:r>
              <a:rPr lang="de-DE" dirty="0" err="1" smtClean="0">
                <a:solidFill>
                  <a:srgbClr val="002060"/>
                </a:solidFill>
              </a:rPr>
              <a:t>x_ex_avg</a:t>
            </a:r>
            <a:r>
              <a:rPr lang="de-DE" dirty="0" smtClean="0">
                <a:solidFill>
                  <a:srgbClr val="002060"/>
                </a:solidFill>
              </a:rPr>
              <a:t> = 35,9 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1" y="1052736"/>
            <a:ext cx="7794863" cy="459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19" y="1845695"/>
            <a:ext cx="283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avg_ex_dec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= -6,886 m/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6" y="231210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5" y="138014"/>
            <a:ext cx="835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 err="1" smtClean="0"/>
              <a:t>braking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distance</a:t>
            </a:r>
            <a:r>
              <a:rPr lang="de-DE" sz="2400" b="1" dirty="0" smtClean="0"/>
              <a:t> „</a:t>
            </a:r>
            <a:r>
              <a:rPr lang="de-DE" sz="2400" b="1" dirty="0" err="1" smtClean="0"/>
              <a:t>average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PT1-deceleration“ - GRAPHS</a:t>
            </a:r>
            <a:endParaRPr lang="de-DE" sz="24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14438"/>
            <a:ext cx="73342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(4:3)</PresentationFormat>
  <Paragraphs>50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FIATGROUP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F58925B</dc:creator>
  <cp:lastModifiedBy>F58925B</cp:lastModifiedBy>
  <cp:revision>45</cp:revision>
  <dcterms:created xsi:type="dcterms:W3CDTF">2019-05-10T09:29:56Z</dcterms:created>
  <dcterms:modified xsi:type="dcterms:W3CDTF">2019-05-10T12:16:01Z</dcterms:modified>
</cp:coreProperties>
</file>