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1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&amp;D Corporate" id="{FF020616-36F1-42EE-BCE4-EC87C16DD3B9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16">
          <p15:clr>
            <a:srgbClr val="A4A3A4"/>
          </p15:clr>
        </p15:guide>
        <p15:guide id="2" orient="horz" pos="4216">
          <p15:clr>
            <a:srgbClr val="A4A3A4"/>
          </p15:clr>
        </p15:guide>
        <p15:guide id="3" pos="2744">
          <p15:clr>
            <a:srgbClr val="A4A3A4"/>
          </p15:clr>
        </p15:guide>
        <p15:guide id="4" pos="204">
          <p15:clr>
            <a:srgbClr val="A4A3A4"/>
          </p15:clr>
        </p15:guide>
        <p15:guide id="5" pos="2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eczki, Bogdan (B.)" initials="BB(" lastIdx="2" clrIdx="0">
    <p:extLst/>
  </p:cmAuthor>
  <p:cmAuthor id="2" name="Esser, Matthias (059)" initials="ESSERM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85E"/>
    <a:srgbClr val="000000"/>
    <a:srgbClr val="83786F"/>
    <a:srgbClr val="4698CB"/>
    <a:srgbClr val="1E2336"/>
    <a:srgbClr val="D6D2C4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444" autoAdjust="0"/>
  </p:normalViewPr>
  <p:slideViewPr>
    <p:cSldViewPr snapToGrid="0" showGuides="1">
      <p:cViewPr varScale="1">
        <p:scale>
          <a:sx n="74" d="100"/>
          <a:sy n="74" d="100"/>
        </p:scale>
        <p:origin x="-1458" y="-90"/>
      </p:cViewPr>
      <p:guideLst>
        <p:guide orient="horz" pos="1616"/>
        <p:guide orient="horz" pos="4216"/>
        <p:guide pos="2744"/>
        <p:guide pos="204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5F4B-B537-4A2C-B9A8-DF99F0EDE9E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761B-1504-4E61-A87E-621C3328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196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61C8-8DF5-47CB-BD86-D922F2F22B3D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A511-CC1B-4C01-A34F-522DDC4E14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14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F85C-1F14-4DAF-8DBC-A0FA6213F7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1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7164288" y="5644541"/>
            <a:ext cx="21602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>
            <a:off x="-180528" y="5644541"/>
            <a:ext cx="21602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5868144" y="5932573"/>
            <a:ext cx="3096344" cy="28073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en-US" noProof="0" dirty="0" smtClean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179512" y="6213309"/>
            <a:ext cx="3096344" cy="38404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6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en-US" noProof="0" dirty="0" err="1" smtClean="0"/>
              <a:t>Référence</a:t>
            </a:r>
            <a:r>
              <a:rPr lang="en-US" noProof="0" dirty="0" smtClean="0"/>
              <a:t> Version  - Date - </a:t>
            </a:r>
            <a:r>
              <a:rPr lang="en-US" noProof="0" dirty="0" err="1" smtClean="0"/>
              <a:t>Propriétaire</a:t>
            </a:r>
            <a:endParaRPr lang="en-US" noProof="0" dirty="0" smtClean="0"/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868144" y="6213309"/>
            <a:ext cx="3096344" cy="28073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6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en-US" noProof="0" dirty="0" err="1" smtClean="0"/>
              <a:t>Niveau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Confidentialité</a:t>
            </a:r>
            <a:r>
              <a:rPr lang="en-US" noProof="0" dirty="0" smtClean="0"/>
              <a:t>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1912168" y="2516901"/>
            <a:ext cx="5684168" cy="528057"/>
          </a:xfrm>
          <a:noFill/>
        </p:spPr>
        <p:txBody>
          <a:bodyPr>
            <a:normAutofit/>
          </a:bodyPr>
          <a:lstStyle>
            <a:lvl1pPr algn="l">
              <a:defRPr sz="1600" b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CLIQUEZ POUR CHANGER LE TITRE</a:t>
            </a:r>
            <a:endParaRPr lang="en-US" noProof="0" dirty="0"/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1915616" y="3068960"/>
            <a:ext cx="64008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rgbClr val="D6D2C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des sous-</a:t>
            </a:r>
            <a:r>
              <a:rPr lang="en-US" noProof="0" dirty="0" err="1" smtClean="0"/>
              <a:t>titres</a:t>
            </a:r>
            <a:r>
              <a:rPr lang="en-US" noProof="0" dirty="0" smtClean="0"/>
              <a:t> du masque</a:t>
            </a:r>
            <a:endParaRPr lang="en-US" noProof="0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1" y="5068478"/>
            <a:ext cx="1359031" cy="7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41"/>
            <a:ext cx="8712968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4" y="740701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6309321"/>
            <a:ext cx="1919242" cy="384043"/>
          </a:xfrm>
        </p:spPr>
        <p:txBody>
          <a:bodyPr/>
          <a:lstStyle/>
          <a:p>
            <a:fld id="{0F93E2AF-52FA-49AE-99E6-1B1ECCFCFE2D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6405332"/>
            <a:ext cx="3507630" cy="298307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6368403"/>
            <a:ext cx="2160240" cy="221564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394994"/>
            <a:ext cx="3240360" cy="249697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</p:spTree>
    <p:extLst>
      <p:ext uri="{BB962C8B-B14F-4D97-AF65-F5344CB8AC3E}">
        <p14:creationId xmlns:p14="http://schemas.microsoft.com/office/powerpoint/2010/main" val="423435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41"/>
            <a:ext cx="8712968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754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96865" y="740701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7" y="6309321"/>
            <a:ext cx="1919242" cy="384043"/>
          </a:xfrm>
        </p:spPr>
        <p:txBody>
          <a:bodyPr/>
          <a:lstStyle/>
          <a:p>
            <a:fld id="{0F93E2AF-52FA-49AE-99E6-1B1ECCFCFE2D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6405332"/>
            <a:ext cx="3507630" cy="298307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6368403"/>
            <a:ext cx="2160240" cy="221564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394994"/>
            <a:ext cx="3240360" cy="249697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</p:spTree>
    <p:extLst>
      <p:ext uri="{BB962C8B-B14F-4D97-AF65-F5344CB8AC3E}">
        <p14:creationId xmlns:p14="http://schemas.microsoft.com/office/powerpoint/2010/main" val="367750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87ED-C666-410F-8D51-10E9CFC4C5DA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67B1-E64E-4C3E-8F49-361857DFC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39"/>
            <a:ext cx="7904173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96863" y="740701"/>
            <a:ext cx="8595617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433881" y="6309320"/>
            <a:ext cx="530607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296864" y="1028735"/>
            <a:ext cx="8523609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marL="892175" lvl="2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86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7918" y="3180448"/>
            <a:ext cx="5438379" cy="1498283"/>
          </a:xfrm>
        </p:spPr>
        <p:txBody>
          <a:bodyPr anchor="t"/>
          <a:lstStyle>
            <a:lvl1pPr algn="l">
              <a:defRPr sz="1600" b="0" cap="all"/>
            </a:lvl1pPr>
          </a:lstStyle>
          <a:p>
            <a:r>
              <a:rPr lang="fr-FR" dirty="0" smtClean="0"/>
              <a:t>Modifiez le titre DU CHAPITRE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63688" y="1604797"/>
            <a:ext cx="5472608" cy="1479640"/>
          </a:xfrm>
        </p:spPr>
        <p:txBody>
          <a:bodyPr anchor="b">
            <a:normAutofit/>
          </a:bodyPr>
          <a:lstStyle>
            <a:lvl1pPr marL="0" indent="0">
              <a:buNone/>
              <a:defRPr sz="3200" b="0" baseline="0">
                <a:solidFill>
                  <a:srgbClr val="83786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01 N° Chapitre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1907704" y="3087048"/>
            <a:ext cx="5328592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482519" y="6309320"/>
            <a:ext cx="48196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20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4742964" y="1028733"/>
            <a:ext cx="4059113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fr-FR" sz="1600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2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0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Modifiez les styles du texte du masque</a:t>
            </a:r>
          </a:p>
          <a:p>
            <a:pPr marL="631825" lvl="1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892175" lvl="2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341926" y="1028733"/>
            <a:ext cx="4059113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fr-FR" sz="1600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>
              <a:buClr>
                <a:srgbClr val="83786F"/>
              </a:buClr>
              <a:buNone/>
              <a:defRPr lang="fr-FR" sz="12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0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Modifiez les styles du texte du masque</a:t>
            </a:r>
          </a:p>
          <a:p>
            <a:pPr marL="631825" lvl="1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892175" lvl="2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39"/>
            <a:ext cx="7874990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296863" y="740701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492247" y="6309320"/>
            <a:ext cx="472241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4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4742964" y="1892830"/>
            <a:ext cx="4059113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fr-FR" sz="1400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2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Modifiez les styles du texte du masque</a:t>
            </a:r>
          </a:p>
          <a:p>
            <a:pPr marL="631825" lvl="1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341926" y="1892830"/>
            <a:ext cx="4059113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fr-FR" sz="1400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2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Modifiez les styles du texte du masque</a:t>
            </a:r>
          </a:p>
          <a:p>
            <a:pPr marL="631825" lvl="1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39"/>
            <a:ext cx="793335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4" y="1061045"/>
            <a:ext cx="4059113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06690" y="1061045"/>
            <a:ext cx="4113783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dirty="0" smtClean="0"/>
              <a:t>Modifiez les styles du texte du masque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96863" y="740701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511702" y="6309320"/>
            <a:ext cx="45278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63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74639"/>
            <a:ext cx="789444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3" y="740701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492247" y="6309320"/>
            <a:ext cx="472241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501974" y="6309320"/>
            <a:ext cx="462514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84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3563888" y="260648"/>
            <a:ext cx="5328592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fr-FR" sz="1600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2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0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Modifiez les styles du texte du masque</a:t>
            </a:r>
          </a:p>
          <a:p>
            <a:pPr marL="631825" lvl="1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892175" lvl="2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3" y="273050"/>
            <a:ext cx="3286004" cy="371641"/>
          </a:xfrm>
        </p:spPr>
        <p:txBody>
          <a:bodyPr anchor="b"/>
          <a:lstStyle>
            <a:lvl1pPr algn="l">
              <a:defRPr sz="14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513" y="644692"/>
            <a:ext cx="3286004" cy="518457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8531157" y="6309320"/>
            <a:ext cx="433331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53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8568" y="228600"/>
            <a:ext cx="7939964" cy="914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08568" y="1600200"/>
            <a:ext cx="7939964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172200"/>
            <a:ext cx="1828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1F7C7A37-8E90-487D-9DA3-64F2DB12F89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30316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512" y="274639"/>
            <a:ext cx="7806897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4" y="1028735"/>
            <a:ext cx="8523609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marL="892175" lvl="2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19797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1157" y="6309320"/>
            <a:ext cx="550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texte 3"/>
          <p:cNvSpPr txBox="1">
            <a:spLocks/>
          </p:cNvSpPr>
          <p:nvPr userDrawn="1"/>
        </p:nvSpPr>
        <p:spPr>
          <a:xfrm>
            <a:off x="1979712" y="6319629"/>
            <a:ext cx="3110883" cy="55106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fr-FR"/>
            </a:defPPr>
            <a:lvl1pPr lvl="0" indent="0">
              <a:spcBef>
                <a:spcPct val="20000"/>
              </a:spcBef>
              <a:buSzPct val="150000"/>
              <a:buFont typeface="+mj-lt"/>
              <a:buNone/>
              <a:defRPr sz="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spcBef>
                <a:spcPct val="20000"/>
              </a:spcBef>
              <a:buFont typeface="+mj-lt"/>
              <a:buNone/>
              <a:defRPr sz="1200">
                <a:solidFill>
                  <a:srgbClr val="2938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0">
              <a:spcBef>
                <a:spcPct val="20000"/>
              </a:spcBef>
              <a:buFont typeface="Arial" panose="020B0604020202020204" pitchFamily="34" charset="0"/>
              <a:buNone/>
              <a:defRPr sz="1000">
                <a:solidFill>
                  <a:srgbClr val="2938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900">
                <a:solidFill>
                  <a:srgbClr val="ACA39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900">
                <a:solidFill>
                  <a:srgbClr val="ACA39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0">
              <a:spcBef>
                <a:spcPct val="20000"/>
              </a:spcBef>
              <a:buFont typeface="Arial" panose="020B0604020202020204" pitchFamily="34" charset="0"/>
              <a:buNone/>
              <a:defRPr sz="900"/>
            </a:lvl6pPr>
            <a:lvl7pPr indent="0">
              <a:spcBef>
                <a:spcPct val="20000"/>
              </a:spcBef>
              <a:buFont typeface="Arial" panose="020B0604020202020204" pitchFamily="34" charset="0"/>
              <a:buNone/>
              <a:defRPr sz="900"/>
            </a:lvl7pPr>
            <a:lvl8pPr indent="0">
              <a:spcBef>
                <a:spcPct val="20000"/>
              </a:spcBef>
              <a:buFont typeface="Arial" panose="020B0604020202020204" pitchFamily="34" charset="0"/>
              <a:buNone/>
              <a:defRPr sz="900"/>
            </a:lvl8pPr>
            <a:lvl9pPr indent="0">
              <a:spcBef>
                <a:spcPct val="20000"/>
              </a:spcBef>
              <a:buFont typeface="Arial" panose="020B0604020202020204" pitchFamily="34" charset="0"/>
              <a:buNone/>
              <a:defRPr sz="900"/>
            </a:lvl9pPr>
          </a:lstStyle>
          <a:p>
            <a:pPr lvl="0"/>
            <a:endParaRPr lang="en-US" sz="1000" noProof="0" dirty="0"/>
          </a:p>
        </p:txBody>
      </p:sp>
    </p:spTree>
    <p:extLst>
      <p:ext uri="{BB962C8B-B14F-4D97-AF65-F5344CB8AC3E}">
        <p14:creationId xmlns:p14="http://schemas.microsoft.com/office/powerpoint/2010/main" val="24455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8" r:id="rId9"/>
    <p:sldLayoutId id="2147483685" r:id="rId10"/>
    <p:sldLayoutId id="2147483696" r:id="rId11"/>
    <p:sldLayoutId id="214748369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SzPct val="150000"/>
        <a:buFont typeface="Wingdings" panose="05000000000000000000" pitchFamily="2" charset="2"/>
        <a:buChar char="§"/>
        <a:defRPr lang="fr-FR" sz="1600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spcBef>
          <a:spcPts val="0"/>
        </a:spcBef>
        <a:spcAft>
          <a:spcPts val="600"/>
        </a:spcAft>
        <a:buSzPct val="120000"/>
        <a:buFont typeface="Arial" panose="020B0604020202020204" pitchFamily="34" charset="0"/>
        <a:buChar char="•"/>
        <a:defRPr lang="fr-FR" sz="12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0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8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1988009" y="973130"/>
            <a:ext cx="3838642" cy="958566"/>
          </a:xfrm>
          <a:prstGeom prst="triangle">
            <a:avLst>
              <a:gd name="adj" fmla="val 51385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 algn="ctr"/>
            <a:r>
              <a:rPr lang="en-US" sz="1400" dirty="0"/>
              <a:t>Certification </a:t>
            </a:r>
            <a:br>
              <a:rPr lang="en-US" sz="1400" dirty="0"/>
            </a:br>
            <a:r>
              <a:rPr lang="en-US" sz="1400" dirty="0"/>
              <a:t>of Automated Driving Systems (L3-L5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Rechteck 5"/>
          <p:cNvSpPr/>
          <p:nvPr/>
        </p:nvSpPr>
        <p:spPr>
          <a:xfrm>
            <a:off x="1988009" y="2027230"/>
            <a:ext cx="1096991" cy="2847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t"/>
          <a:lstStyle/>
          <a:p>
            <a:pPr algn="ctr" defTabSz="685703"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CorpoS"/>
              </a:rPr>
              <a:t>Tests on test track</a:t>
            </a:r>
            <a:endParaRPr lang="en-US" sz="1400" kern="0" dirty="0">
              <a:solidFill>
                <a:srgbClr val="FFFFFF"/>
              </a:solidFill>
              <a:latin typeface="Corpo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211032" y="2040903"/>
            <a:ext cx="1222751" cy="28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t"/>
          <a:lstStyle/>
          <a:p>
            <a:pPr algn="ctr" defTabSz="685703"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CorpoS"/>
              </a:rPr>
              <a:t>Real-world test-drive</a:t>
            </a:r>
            <a:endParaRPr lang="en-US" sz="1400" kern="0" dirty="0">
              <a:solidFill>
                <a:srgbClr val="FFFFFF"/>
              </a:solidFill>
              <a:latin typeface="Corpo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03897" y="2040903"/>
            <a:ext cx="1222753" cy="28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t"/>
          <a:lstStyle/>
          <a:p>
            <a:pPr algn="ctr" defTabSz="685703">
              <a:defRPr/>
            </a:pPr>
            <a:r>
              <a:rPr lang="en-US" sz="1400" kern="0" dirty="0">
                <a:solidFill>
                  <a:srgbClr val="FFFFFF"/>
                </a:solidFill>
                <a:latin typeface="CorpoS"/>
              </a:rPr>
              <a:t>Audit and 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OICA / CLEPA priorities for Automated Driving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169581" y="2476903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Longitudinal Control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1169581" y="2734809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Transition </a:t>
            </a:r>
            <a:r>
              <a:rPr lang="fr-FR" sz="1400" dirty="0" err="1"/>
              <a:t>demand</a:t>
            </a:r>
            <a:r>
              <a:rPr lang="fr-FR" sz="1400" dirty="0"/>
              <a:t> (HMI)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69581" y="2992715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Driver </a:t>
            </a:r>
            <a:r>
              <a:rPr lang="fr-FR" sz="1400" dirty="0" err="1"/>
              <a:t>availability</a:t>
            </a:r>
            <a:r>
              <a:rPr lang="fr-FR" sz="1400" dirty="0"/>
              <a:t> recognition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69581" y="3250621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Information to the Driver (HMI)</a:t>
            </a:r>
            <a:endParaRPr lang="fr-FR" sz="1400" dirty="0"/>
          </a:p>
        </p:txBody>
      </p:sp>
      <p:sp>
        <p:nvSpPr>
          <p:cNvPr id="35" name="Rectangle 34"/>
          <p:cNvSpPr/>
          <p:nvPr/>
        </p:nvSpPr>
        <p:spPr>
          <a:xfrm>
            <a:off x="1169581" y="3508527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Minimum </a:t>
            </a:r>
            <a:r>
              <a:rPr lang="fr-FR" sz="1400" dirty="0" err="1"/>
              <a:t>Risk</a:t>
            </a:r>
            <a:r>
              <a:rPr lang="fr-FR" sz="1400" dirty="0"/>
              <a:t> </a:t>
            </a:r>
            <a:r>
              <a:rPr lang="fr-FR" sz="1400" dirty="0" err="1"/>
              <a:t>Manoeuver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169581" y="3766433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Electronic System </a:t>
            </a:r>
            <a:r>
              <a:rPr lang="en-US" sz="1400" dirty="0" smtClean="0"/>
              <a:t>(</a:t>
            </a:r>
            <a:r>
              <a:rPr lang="en-US" sz="1400" dirty="0"/>
              <a:t>Complex Electronics Development)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69581" y="4024339"/>
            <a:ext cx="4827182" cy="2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Data Storage System for </a:t>
            </a:r>
            <a:r>
              <a:rPr lang="fr-FR" sz="1400" dirty="0" err="1"/>
              <a:t>Automated</a:t>
            </a:r>
            <a:r>
              <a:rPr lang="fr-FR" sz="1400" dirty="0"/>
              <a:t> </a:t>
            </a:r>
            <a:r>
              <a:rPr lang="fr-FR" sz="1400" dirty="0" err="1"/>
              <a:t>Driving</a:t>
            </a:r>
            <a:r>
              <a:rPr lang="fr-FR" sz="1400" dirty="0"/>
              <a:t> (DSSAD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38" name="Rectangle 37"/>
          <p:cNvSpPr/>
          <p:nvPr/>
        </p:nvSpPr>
        <p:spPr>
          <a:xfrm>
            <a:off x="1169581" y="4282245"/>
            <a:ext cx="4827182" cy="2077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Platooning</a:t>
            </a:r>
            <a:r>
              <a:rPr lang="fr-FR" sz="1400" dirty="0"/>
              <a:t> (HCV)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66443" y="4548280"/>
            <a:ext cx="4827182" cy="2077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Data communications between towing vehicle and trailer(s)</a:t>
            </a:r>
            <a:endParaRPr lang="fr-FR" sz="1400" dirty="0"/>
          </a:p>
        </p:txBody>
      </p:sp>
      <p:sp>
        <p:nvSpPr>
          <p:cNvPr id="40" name="Rechteck 6"/>
          <p:cNvSpPr/>
          <p:nvPr/>
        </p:nvSpPr>
        <p:spPr>
          <a:xfrm>
            <a:off x="6148417" y="2044351"/>
            <a:ext cx="1222751" cy="282800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t"/>
          <a:lstStyle/>
          <a:p>
            <a:pPr algn="ctr" defTabSz="685703"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CorpoS"/>
              </a:rPr>
              <a:t>Cyber Security</a:t>
            </a:r>
            <a:endParaRPr lang="en-US" sz="1400" kern="0" dirty="0">
              <a:solidFill>
                <a:srgbClr val="FFFFFF"/>
              </a:solidFill>
              <a:latin typeface="CorpoS"/>
            </a:endParaRPr>
          </a:p>
        </p:txBody>
      </p:sp>
      <p:sp>
        <p:nvSpPr>
          <p:cNvPr id="41" name="Rechteck 8"/>
          <p:cNvSpPr/>
          <p:nvPr/>
        </p:nvSpPr>
        <p:spPr>
          <a:xfrm>
            <a:off x="7541282" y="2044351"/>
            <a:ext cx="1222753" cy="282800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t"/>
          <a:lstStyle/>
          <a:p>
            <a:pPr algn="ctr" defTabSz="685703"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CorpoS"/>
              </a:rPr>
              <a:t>SW update</a:t>
            </a:r>
            <a:endParaRPr lang="en-US" sz="1400" kern="0" dirty="0">
              <a:solidFill>
                <a:srgbClr val="FFFFFF"/>
              </a:solidFill>
              <a:latin typeface="Corpo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5536" y="5430204"/>
            <a:ext cx="3809595" cy="2574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ACSF Cat B2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965536" y="5731429"/>
            <a:ext cx="3809595" cy="2574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ACSF Cat C (2 steps HMI)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965536" y="6032654"/>
            <a:ext cx="3809595" cy="2574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Hands-Off Driving Functionalities (as Level 2)</a:t>
            </a:r>
            <a:endParaRPr lang="fr-FR" sz="1400" dirty="0"/>
          </a:p>
        </p:txBody>
      </p:sp>
      <p:sp>
        <p:nvSpPr>
          <p:cNvPr id="45" name="Rectangle 44"/>
          <p:cNvSpPr/>
          <p:nvPr/>
        </p:nvSpPr>
        <p:spPr>
          <a:xfrm>
            <a:off x="5112233" y="5440528"/>
            <a:ext cx="3809595" cy="2574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Adaptive Cruise </a:t>
            </a:r>
            <a:r>
              <a:rPr lang="fr-FR" sz="1400" dirty="0" smtClean="0">
                <a:solidFill>
                  <a:schemeClr val="tx1"/>
                </a:solidFill>
              </a:rPr>
              <a:t>Control (ACC)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233" y="5741753"/>
            <a:ext cx="3809595" cy="2574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Periodic Technical Inspection Provisions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12233" y="6042978"/>
            <a:ext cx="3809595" cy="449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Night Vision / Rear crossing alert / Door-open blind spot detection / Around view monitor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404037" y="5034440"/>
            <a:ext cx="8601740" cy="2370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5710797" y="5268355"/>
            <a:ext cx="2521274" cy="13503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863197" y="5268355"/>
            <a:ext cx="2521274" cy="13503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 rot="16200000">
            <a:off x="-292023" y="3169821"/>
            <a:ext cx="1755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Priority 1</a:t>
            </a:r>
            <a:endParaRPr lang="en-US" dirty="0"/>
          </a:p>
        </p:txBody>
      </p:sp>
      <p:sp>
        <p:nvSpPr>
          <p:cNvPr id="57" name="ZoneTexte 56"/>
          <p:cNvSpPr txBox="1"/>
          <p:nvPr/>
        </p:nvSpPr>
        <p:spPr>
          <a:xfrm rot="16200000">
            <a:off x="35717" y="5690239"/>
            <a:ext cx="1099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Priority 1</a:t>
            </a:r>
            <a:endParaRPr lang="en-US" dirty="0"/>
          </a:p>
        </p:txBody>
      </p:sp>
      <p:sp>
        <p:nvSpPr>
          <p:cNvPr id="58" name="ZoneTexte 57"/>
          <p:cNvSpPr txBox="1"/>
          <p:nvPr/>
        </p:nvSpPr>
        <p:spPr>
          <a:xfrm rot="16200000">
            <a:off x="348677" y="4334463"/>
            <a:ext cx="473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P 2</a:t>
            </a:r>
            <a:endParaRPr lang="en-US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68" y="432096"/>
            <a:ext cx="1664829" cy="6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Рисунок 1" descr="C:\Users\EMR001-1\Downloads\nouveaulogooic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654" y="348332"/>
            <a:ext cx="1498600" cy="74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7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que_PPT_Groupe_PSA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1_Masque_PPT_Groupe_PSA</vt:lpstr>
      <vt:lpstr>OICA / CLEPA priorities for Automated Driving</vt:lpstr>
    </vt:vector>
  </TitlesOfParts>
  <Company>PSA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GAELLE PENGLOAN - U153793</dc:creator>
  <cp:lastModifiedBy>F58925B</cp:lastModifiedBy>
  <cp:revision>194</cp:revision>
  <dcterms:created xsi:type="dcterms:W3CDTF">2016-04-22T08:09:21Z</dcterms:created>
  <dcterms:modified xsi:type="dcterms:W3CDTF">2018-12-11T12:46:41Z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psa_titre">
    <vt:lpwstr>Vendredi de l'Expertise : UN Regulation on Cybersecurity and SW updates Over The Air</vt:lpwstr>
  </property>
  <property fmtid="{D5CDD505-2E9C-101B-9397-08002B2CF9AE}" pid="4" name="psa_reference">
    <vt:lpwstr>01442_18_00900</vt:lpwstr>
  </property>
  <property fmtid="{D5CDD505-2E9C-101B-9397-08002B2CF9AE}" pid="5" name="psa_date_creation">
    <vt:lpwstr>29/03/2018 20:51</vt:lpwstr>
  </property>
  <property fmtid="{D5CDD505-2E9C-101B-9397-08002B2CF9AE}" pid="6" name="psa_date_modification">
    <vt:lpwstr>12/04/2018 01:06</vt:lpwstr>
  </property>
  <property fmtid="{D5CDD505-2E9C-101B-9397-08002B2CF9AE}" pid="7" name="psa_auteur">
    <vt:lpwstr>ZASTROW KAI FREDERIK - J597066  </vt:lpwstr>
  </property>
  <property fmtid="{D5CDD505-2E9C-101B-9397-08002B2CF9AE}" pid="8" name="psa_emetteur">
    <vt:lpwstr>ZASTROW KAI FREDERIK - J597066  </vt:lpwstr>
  </property>
  <property fmtid="{D5CDD505-2E9C-101B-9397-08002B2CF9AE}" pid="9" name="psa_version">
    <vt:lpwstr>1.3</vt:lpwstr>
  </property>
  <property fmtid="{D5CDD505-2E9C-101B-9397-08002B2CF9AE}" pid="10" name="psa_commentaire">
    <vt:lpwstr/>
  </property>
  <property fmtid="{D5CDD505-2E9C-101B-9397-08002B2CF9AE}" pid="11" name="psa_langue_principale">
    <vt:lpwstr>Français</vt:lpwstr>
  </property>
  <property fmtid="{D5CDD505-2E9C-101B-9397-08002B2CF9AE}" pid="12" name="psa_status">
    <vt:lpwstr>brouillon</vt:lpwstr>
  </property>
  <property fmtid="{D5CDD505-2E9C-101B-9397-08002B2CF9AE}" pid="13" name="psa_type_doc">
    <vt:lpwstr>Présentation</vt:lpwstr>
  </property>
  <property fmtid="{D5CDD505-2E9C-101B-9397-08002B2CF9AE}" pid="14" name="psa_communaute">
    <vt:lpwstr>Métier Réglementation homologation normes</vt:lpwstr>
  </property>
  <property fmtid="{D5CDD505-2E9C-101B-9397-08002B2CF9AE}" pid="15" name="psa_niveau_confidentialite">
    <vt:lpwstr>C1 - Non sensible</vt:lpwstr>
  </property>
  <property fmtid="{D5CDD505-2E9C-101B-9397-08002B2CF9AE}" pid="16" name="psa_url_fiche">
    <vt:lpwstr>http://docinfogroupe.inetpsa.com/ead/doc/ref.01442_18_00900/v.1.3</vt:lpwstr>
  </property>
  <property fmtid="{D5CDD505-2E9C-101B-9397-08002B2CF9AE}" pid="17" name="psa_url_modification">
    <vt:lpwstr>http://docinfogroupe.inetpsa.com/ead/doc/modif/ref.01442_18_00900/fiche</vt:lpwstr>
  </property>
  <property fmtid="{D5CDD505-2E9C-101B-9397-08002B2CF9AE}" pid="18" name="psa_date_publication">
    <vt:lpwstr>03/04/2018 17:24</vt:lpwstr>
  </property>
</Properties>
</file>