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43a33f4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43a33f4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42aa57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42aa57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3954cf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43954cf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Balocco demo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to be shown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 speed lane centering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Driver assisted lane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Roadworks handling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16800" y="31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Balocco demo loop 1 (90 kph)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5" y="1093925"/>
            <a:ext cx="6477551" cy="38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 rot="-2130717">
            <a:off x="2451571" y="2191533"/>
            <a:ext cx="232925" cy="74596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38750" y="1515275"/>
            <a:ext cx="128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Maneuver 1: Overtake s</a:t>
            </a:r>
            <a:r>
              <a:rPr lang="en">
                <a:solidFill>
                  <a:srgbClr val="E69138"/>
                </a:solidFill>
              </a:rPr>
              <a:t>low vehicle moving at 40 kph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69" name="Google Shape;69;p15"/>
          <p:cNvCxnSpPr>
            <a:endCxn id="67" idx="0"/>
          </p:cNvCxnSpPr>
          <p:nvPr/>
        </p:nvCxnSpPr>
        <p:spPr>
          <a:xfrm>
            <a:off x="2192884" y="1976531"/>
            <a:ext cx="353400" cy="2220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6735375" y="1093925"/>
            <a:ext cx="2408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min_acc_speed to </a:t>
            </a:r>
            <a:r>
              <a:rPr lang="en">
                <a:solidFill>
                  <a:srgbClr val="FF0000"/>
                </a:solidFill>
              </a:rPr>
              <a:t>90 kph</a:t>
            </a:r>
            <a:r>
              <a:rPr lang="en"/>
              <a:t> in iveco-3.yml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Drive on right lane in CW direction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Overtake slow vehicle moving at 40 kph ( see figure on left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Driver assisted lane change to left ( see figure on left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Driver assisted lane change to right ( see figure on left )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114200" y="3584500"/>
            <a:ext cx="128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Maneuver 2. Driver assisted lane change to left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4708450" y="3435275"/>
            <a:ext cx="425100" cy="2358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3280250" y="4200100"/>
            <a:ext cx="211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Maneuver 3. Driver assisted l</a:t>
            </a:r>
            <a:r>
              <a:rPr lang="en">
                <a:solidFill>
                  <a:srgbClr val="E69138"/>
                </a:solidFill>
              </a:rPr>
              <a:t>ane change to right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3010400" y="4274150"/>
            <a:ext cx="425100" cy="2358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2544803" y="2686150"/>
            <a:ext cx="1176025" cy="1069500"/>
          </a:xfrm>
          <a:custGeom>
            <a:rect b="b" l="l" r="r" t="t"/>
            <a:pathLst>
              <a:path extrusionOk="0" h="42780" w="47041">
                <a:moveTo>
                  <a:pt x="47041" y="32234"/>
                </a:moveTo>
                <a:cubicBezTo>
                  <a:pt x="43062" y="33959"/>
                  <a:pt x="29929" y="41785"/>
                  <a:pt x="23164" y="42581"/>
                </a:cubicBezTo>
                <a:cubicBezTo>
                  <a:pt x="16399" y="43377"/>
                  <a:pt x="10297" y="40525"/>
                  <a:pt x="6450" y="37010"/>
                </a:cubicBezTo>
                <a:cubicBezTo>
                  <a:pt x="2603" y="33495"/>
                  <a:pt x="415" y="26531"/>
                  <a:pt x="83" y="21490"/>
                </a:cubicBezTo>
                <a:cubicBezTo>
                  <a:pt x="-248" y="16449"/>
                  <a:pt x="2140" y="10348"/>
                  <a:pt x="4461" y="6766"/>
                </a:cubicBezTo>
                <a:cubicBezTo>
                  <a:pt x="6782" y="3184"/>
                  <a:pt x="12419" y="1128"/>
                  <a:pt x="14011" y="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" name="Google Shape;76;p15"/>
          <p:cNvSpPr txBox="1"/>
          <p:nvPr/>
        </p:nvSpPr>
        <p:spPr>
          <a:xfrm>
            <a:off x="4815200" y="388000"/>
            <a:ext cx="22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Need 1 additional vehicle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16800" y="31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Balocco demo loop 2 (80 kph)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25" y="1093925"/>
            <a:ext cx="6477551" cy="38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 rot="-2130717">
            <a:off x="2405217" y="2251225"/>
            <a:ext cx="232925" cy="74596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5E5E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038750" y="1515275"/>
            <a:ext cx="128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Maneuver 1: Nudge for vehicle on shoulder</a:t>
            </a:r>
            <a:endParaRPr>
              <a:solidFill>
                <a:srgbClr val="E69138"/>
              </a:solidFill>
            </a:endParaRPr>
          </a:p>
        </p:txBody>
      </p:sp>
      <p:cxnSp>
        <p:nvCxnSpPr>
          <p:cNvPr id="85" name="Google Shape;85;p16"/>
          <p:cNvCxnSpPr>
            <a:endCxn id="83" idx="0"/>
          </p:cNvCxnSpPr>
          <p:nvPr/>
        </p:nvCxnSpPr>
        <p:spPr>
          <a:xfrm>
            <a:off x="2146530" y="2036223"/>
            <a:ext cx="353400" cy="2220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6735375" y="1093925"/>
            <a:ext cx="240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min_acc_speed to </a:t>
            </a:r>
            <a:r>
              <a:rPr lang="en">
                <a:solidFill>
                  <a:srgbClr val="FF0000"/>
                </a:solidFill>
              </a:rPr>
              <a:t>80 kph</a:t>
            </a:r>
            <a:r>
              <a:rPr lang="en"/>
              <a:t> in iveco-3.yml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Drive on right lane in CW direction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Nudge for vehicle on shoulder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Stop for lanes blocking road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114200" y="3584500"/>
            <a:ext cx="128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Maneuver 2. Stop for lanes blocking road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544803" y="2686150"/>
            <a:ext cx="1176025" cy="1069500"/>
          </a:xfrm>
          <a:custGeom>
            <a:rect b="b" l="l" r="r" t="t"/>
            <a:pathLst>
              <a:path extrusionOk="0" h="42780" w="47041">
                <a:moveTo>
                  <a:pt x="47041" y="32234"/>
                </a:moveTo>
                <a:cubicBezTo>
                  <a:pt x="43062" y="33959"/>
                  <a:pt x="29929" y="41785"/>
                  <a:pt x="23164" y="42581"/>
                </a:cubicBezTo>
                <a:cubicBezTo>
                  <a:pt x="16399" y="43377"/>
                  <a:pt x="10297" y="40525"/>
                  <a:pt x="6450" y="37010"/>
                </a:cubicBezTo>
                <a:cubicBezTo>
                  <a:pt x="2603" y="33495"/>
                  <a:pt x="415" y="26531"/>
                  <a:pt x="83" y="21490"/>
                </a:cubicBezTo>
                <a:cubicBezTo>
                  <a:pt x="-248" y="16449"/>
                  <a:pt x="2140" y="10348"/>
                  <a:pt x="4461" y="6766"/>
                </a:cubicBezTo>
                <a:cubicBezTo>
                  <a:pt x="6782" y="3184"/>
                  <a:pt x="12419" y="1128"/>
                  <a:pt x="14011" y="0"/>
                </a:cubicBezTo>
              </a:path>
            </a:pathLst>
          </a:cu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9" name="Google Shape;89;p16"/>
          <p:cNvSpPr txBox="1"/>
          <p:nvPr/>
        </p:nvSpPr>
        <p:spPr>
          <a:xfrm>
            <a:off x="4815200" y="388000"/>
            <a:ext cx="22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Need 1 additional vehicle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3913400" y="3714575"/>
            <a:ext cx="79500" cy="79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913400" y="3866975"/>
            <a:ext cx="79500" cy="79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913400" y="4019375"/>
            <a:ext cx="79500" cy="79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>
            <a:stCxn id="87" idx="1"/>
          </p:cNvCxnSpPr>
          <p:nvPr/>
        </p:nvCxnSpPr>
        <p:spPr>
          <a:xfrm rot="10800000">
            <a:off x="4178500" y="3890050"/>
            <a:ext cx="935700" cy="2178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