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0" r:id="rId6"/>
  </p:sldMasterIdLst>
  <p:notesMasterIdLst>
    <p:notesMasterId r:id="rId26"/>
  </p:notesMasterIdLst>
  <p:handoutMasterIdLst>
    <p:handoutMasterId r:id="rId27"/>
  </p:handoutMasterIdLst>
  <p:sldIdLst>
    <p:sldId id="263" r:id="rId7"/>
    <p:sldId id="534" r:id="rId8"/>
    <p:sldId id="545" r:id="rId9"/>
    <p:sldId id="533" r:id="rId10"/>
    <p:sldId id="540" r:id="rId11"/>
    <p:sldId id="535" r:id="rId12"/>
    <p:sldId id="536" r:id="rId13"/>
    <p:sldId id="537" r:id="rId14"/>
    <p:sldId id="538" r:id="rId15"/>
    <p:sldId id="539" r:id="rId16"/>
    <p:sldId id="546" r:id="rId17"/>
    <p:sldId id="541" r:id="rId18"/>
    <p:sldId id="542" r:id="rId19"/>
    <p:sldId id="543" r:id="rId20"/>
    <p:sldId id="544" r:id="rId21"/>
    <p:sldId id="548" r:id="rId22"/>
    <p:sldId id="549" r:id="rId23"/>
    <p:sldId id="547" r:id="rId24"/>
    <p:sldId id="532" r:id="rId25"/>
  </p:sldIdLst>
  <p:sldSz cx="9144000" cy="6858000" type="screen4x3"/>
  <p:notesSz cx="9942513" cy="6810375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1"/>
    <a:srgbClr val="F2F2F2"/>
    <a:srgbClr val="D6DAE1"/>
    <a:srgbClr val="C3231E"/>
    <a:srgbClr val="B1452E"/>
    <a:srgbClr val="6E6E6E"/>
    <a:srgbClr val="953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7165" autoAdjust="0"/>
  </p:normalViewPr>
  <p:slideViewPr>
    <p:cSldViewPr snapToObjects="1" showGuides="1">
      <p:cViewPr>
        <p:scale>
          <a:sx n="100" d="100"/>
          <a:sy n="100" d="100"/>
        </p:scale>
        <p:origin x="-2676" y="-582"/>
      </p:cViewPr>
      <p:guideLst>
        <p:guide orient="horz" pos="760"/>
        <p:guide pos="4096"/>
        <p:guide pos="289"/>
        <p:guide pos="1352"/>
        <p:guide pos="2002"/>
        <p:guide pos="2838"/>
        <p:guide pos="3302"/>
        <p:guide pos="1564"/>
        <p:guide pos="1713"/>
      </p:guideLst>
    </p:cSldViewPr>
  </p:slideViewPr>
  <p:outlineViewPr>
    <p:cViewPr>
      <p:scale>
        <a:sx n="33" d="100"/>
        <a:sy n="33" d="100"/>
      </p:scale>
      <p:origin x="0" y="1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3" d="100"/>
          <a:sy n="93" d="100"/>
        </p:scale>
        <p:origin x="-2130" y="-96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>
              <a:latin typeface="Gill Sans MT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32365" y="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92D5-9EBB-E847-9931-EF6E16186753}" type="datetime1">
              <a:rPr lang="it-IT" smtClean="0">
                <a:latin typeface="Gill Sans MT"/>
              </a:rPr>
              <a:pPr/>
              <a:t>10/09/2018</a:t>
            </a:fld>
            <a:endParaRPr lang="it-IT">
              <a:latin typeface="Gill Sans MT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6828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>
              <a:latin typeface="Gill Sans M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32365" y="646828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C75B5-60F1-6445-AB72-1F30929110D1}" type="slidenum">
              <a:rPr lang="it-IT" smtClean="0">
                <a:latin typeface="Gill Sans MT"/>
              </a:rPr>
              <a:pPr/>
              <a:t>‹Nr.›</a:t>
            </a:fld>
            <a:endParaRPr lang="it-IT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31646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32365" y="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E0EF2FB9-173A-6946-9410-B0C04CCFFB3C}" type="datetime1">
              <a:rPr lang="it-IT" smtClean="0"/>
              <a:pPr/>
              <a:t>10/09/2018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51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4252" y="3234928"/>
            <a:ext cx="7954010" cy="306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6828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32365" y="6468280"/>
            <a:ext cx="4308422" cy="3405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D6CBB44B-55DC-D44A-B854-7BA97431354A}" type="slidenum">
              <a:rPr lang="it-IT" smtClean="0"/>
              <a:pPr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071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67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68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689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689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2692-119C-4518-9A20-ECEDE3B0DC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68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4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8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12416" y="2294992"/>
            <a:ext cx="6708056" cy="615552"/>
          </a:xfrm>
          <a:prstGeom prst="rect">
            <a:avLst/>
          </a:prstGeom>
        </p:spPr>
        <p:txBody>
          <a:bodyPr lIns="0" bIns="0"/>
          <a:lstStyle>
            <a:lvl1pPr>
              <a:defRPr>
                <a:solidFill>
                  <a:srgbClr val="C3231E"/>
                </a:solidFill>
                <a:latin typeface="Gill Sans MT"/>
                <a:cs typeface="Gill Sans M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12416" y="2930058"/>
            <a:ext cx="6400800" cy="345637"/>
          </a:xfrm>
          <a:prstGeom prst="rect">
            <a:avLst/>
          </a:prstGeom>
        </p:spPr>
        <p:txBody>
          <a:bodyPr lIns="0" rIns="0" bIns="0" anchor="t"/>
          <a:lstStyle>
            <a:lvl1pPr marL="0" indent="0" algn="l">
              <a:buNone/>
              <a:defRPr>
                <a:solidFill>
                  <a:srgbClr val="6E6E6E"/>
                </a:solidFill>
                <a:latin typeface="Gill Sans MT"/>
                <a:cs typeface="Gill Sans M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2112416" y="4725144"/>
            <a:ext cx="2362200" cy="457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>
                <a:solidFill>
                  <a:srgbClr val="6E6E6E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it-IT" dirty="0" err="1" smtClean="0"/>
              <a:t>Name</a:t>
            </a:r>
            <a:r>
              <a:rPr lang="it-IT" dirty="0" smtClean="0"/>
              <a:t> and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2962" y="5311357"/>
            <a:ext cx="2361653" cy="344806"/>
          </a:xfrm>
          <a:prstGeom prst="rect">
            <a:avLst/>
          </a:prstGeom>
        </p:spPr>
        <p:txBody>
          <a:bodyPr vert="horz" lIns="0" rIns="0"/>
          <a:lstStyle>
            <a:lvl1pPr>
              <a:defRPr>
                <a:solidFill>
                  <a:srgbClr val="C3231E"/>
                </a:solidFill>
                <a:latin typeface="Gill Sans MT"/>
                <a:cs typeface="Gill Sans MT"/>
              </a:defRPr>
            </a:lvl1pPr>
            <a:lvl2pPr>
              <a:defRPr>
                <a:solidFill>
                  <a:srgbClr val="C3231E"/>
                </a:solidFill>
              </a:defRPr>
            </a:lvl2pPr>
            <a:lvl3pPr>
              <a:defRPr>
                <a:solidFill>
                  <a:srgbClr val="C3231E"/>
                </a:solidFill>
              </a:defRPr>
            </a:lvl3pPr>
            <a:lvl4pPr>
              <a:defRPr>
                <a:solidFill>
                  <a:srgbClr val="C3231E"/>
                </a:solidFill>
              </a:defRPr>
            </a:lvl4pPr>
            <a:lvl5pPr>
              <a:defRPr>
                <a:solidFill>
                  <a:srgbClr val="C3231E"/>
                </a:solidFill>
              </a:defRPr>
            </a:lvl5pPr>
          </a:lstStyle>
          <a:p>
            <a:pPr lvl="0"/>
            <a:r>
              <a:rPr lang="it-IT" dirty="0" smtClean="0"/>
              <a:t>City, </a:t>
            </a:r>
            <a:r>
              <a:rPr lang="it-IT" dirty="0" err="1" smtClean="0"/>
              <a:t>Nation</a:t>
            </a:r>
            <a:endParaRPr lang="it-IT" dirty="0" smtClean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6"/>
          </p:nvPr>
        </p:nvSpPr>
        <p:spPr>
          <a:xfrm>
            <a:off x="2112964" y="6014721"/>
            <a:ext cx="7031037" cy="233680"/>
          </a:xfrm>
          <a:prstGeom prst="rect">
            <a:avLst/>
          </a:prstGeom>
        </p:spPr>
        <p:txBody>
          <a:bodyPr vert="horz" wrap="none" lIns="0" tIns="0" rIns="0" bIns="0"/>
          <a:lstStyle>
            <a:lvl1pPr>
              <a:defRPr sz="800">
                <a:latin typeface="Gill Sans MT"/>
                <a:cs typeface="Gill Sans MT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17" hasCustomPrompt="1"/>
          </p:nvPr>
        </p:nvSpPr>
        <p:spPr>
          <a:xfrm>
            <a:off x="2112962" y="5689600"/>
            <a:ext cx="2361653" cy="2286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solidFill>
                  <a:srgbClr val="6E6E6E"/>
                </a:solidFill>
                <a:latin typeface="Gill Sans MT"/>
                <a:cs typeface="Gill Sans MT"/>
              </a:defRPr>
            </a:lvl1pPr>
          </a:lstStyle>
          <a:p>
            <a:r>
              <a:rPr lang="it-IT" sz="1200" dirty="0" smtClean="0">
                <a:solidFill>
                  <a:srgbClr val="6E6E6E"/>
                </a:solidFill>
                <a:latin typeface="Arial"/>
                <a:cs typeface="Arial"/>
              </a:rPr>
              <a:t>08-01-2018</a:t>
            </a:r>
            <a:endParaRPr lang="it-IT" sz="1200" dirty="0">
              <a:solidFill>
                <a:srgbClr val="6E6E6E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6358098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04F2263D-2B56-3241-AE08-5B72161B4332}" type="slidenum">
              <a:rPr lang="it-IT" smtClean="0"/>
              <a:pPr/>
              <a:t>‹Nr.›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200" y="140290"/>
            <a:ext cx="8291264" cy="4235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>
                <a:latin typeface="Gill Sans MT"/>
                <a:cs typeface="Gill Sans MT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0" y="936091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457200" y="563877"/>
            <a:ext cx="8291264" cy="34480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457200" y="1600201"/>
            <a:ext cx="4042792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  <a:latin typeface="Gill Sans MT"/>
                <a:cs typeface="Gill Sans MT"/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  <a:latin typeface="Gill Sans MT"/>
                <a:cs typeface="Gill Sans MT"/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  <a:latin typeface="Gill Sans MT"/>
                <a:cs typeface="Gill Sans MT"/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  <a:latin typeface="Gill Sans MT"/>
                <a:cs typeface="Gill Sans MT"/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  <a:latin typeface="Gill Sans MT"/>
                <a:cs typeface="Gill Sans MT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682067" y="1600201"/>
            <a:ext cx="4042792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  <a:latin typeface="Gill Sans MT"/>
                <a:cs typeface="Gill Sans MT"/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  <a:latin typeface="Gill Sans MT"/>
                <a:cs typeface="Gill Sans MT"/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  <a:latin typeface="Gill Sans MT"/>
                <a:cs typeface="Gill Sans MT"/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  <a:latin typeface="Gill Sans MT"/>
                <a:cs typeface="Gill Sans MT"/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  <a:latin typeface="Gill Sans MT"/>
                <a:cs typeface="Gill Sans MT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>
              <a:buFont typeface="Wingdings" charset="2"/>
              <a:buChar char="§"/>
              <a:defRPr sz="1800">
                <a:solidFill>
                  <a:srgbClr val="000000"/>
                </a:solidFill>
                <a:latin typeface="Gill Sans MT"/>
                <a:cs typeface="Gill Sans MT"/>
              </a:defRPr>
            </a:lvl1pPr>
            <a:lvl2pPr marL="742950" indent="-285750">
              <a:buSzPct val="120000"/>
              <a:buFont typeface="Arial"/>
              <a:buChar char="•"/>
              <a:defRPr sz="1600">
                <a:solidFill>
                  <a:srgbClr val="000000"/>
                </a:solidFill>
                <a:latin typeface="Gill Sans MT"/>
                <a:cs typeface="Gill Sans MT"/>
              </a:defRPr>
            </a:lvl2pPr>
            <a:lvl3pPr marL="1200150" indent="-285750">
              <a:buSzPct val="80000"/>
              <a:buFont typeface="Wingdings" charset="2"/>
              <a:buChar char="ü"/>
              <a:defRPr sz="1400">
                <a:solidFill>
                  <a:srgbClr val="000000"/>
                </a:solidFill>
                <a:latin typeface="Gill Sans MT"/>
                <a:cs typeface="Gill Sans MT"/>
              </a:defRPr>
            </a:lvl3pPr>
            <a:lvl4pPr marL="1543050" indent="-171450">
              <a:buSzPct val="80000"/>
              <a:buFont typeface="Courier New"/>
              <a:buChar char="o"/>
              <a:defRPr sz="1200">
                <a:solidFill>
                  <a:srgbClr val="000000"/>
                </a:solidFill>
                <a:latin typeface="Gill Sans MT"/>
                <a:cs typeface="Gill Sans MT"/>
              </a:defRPr>
            </a:lvl4pPr>
            <a:lvl5pPr marL="2000250" indent="-171450">
              <a:buSzPct val="80000"/>
              <a:buFont typeface="Wingdings" charset="2"/>
              <a:buChar char="²"/>
              <a:defRPr sz="1200">
                <a:solidFill>
                  <a:srgbClr val="000000"/>
                </a:solidFill>
                <a:latin typeface="Gill Sans MT"/>
                <a:cs typeface="Gill Sans MT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457200" y="140290"/>
            <a:ext cx="8291264" cy="4235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>
                <a:latin typeface="Gill Sans MT"/>
                <a:cs typeface="Gill Sans MT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0" y="936091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457200" y="563877"/>
            <a:ext cx="8291264" cy="34480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457200" y="140290"/>
            <a:ext cx="8291264" cy="4235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>
                <a:latin typeface="Gill Sans MT"/>
                <a:cs typeface="Gill Sans MT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cxnSp>
        <p:nvCxnSpPr>
          <p:cNvPr id="13" name="Connettore 1 12"/>
          <p:cNvCxnSpPr/>
          <p:nvPr userDrawn="1"/>
        </p:nvCxnSpPr>
        <p:spPr>
          <a:xfrm>
            <a:off x="0" y="936091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457200" y="563877"/>
            <a:ext cx="8291264" cy="34480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Te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457200" y="140290"/>
            <a:ext cx="8291264" cy="4235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200" b="1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0" y="936091"/>
            <a:ext cx="1439664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457200" y="563877"/>
            <a:ext cx="8291264" cy="34480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6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88424" y="6379633"/>
            <a:ext cx="457200" cy="3435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9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AW_CNH_Industrial_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0" y="395622"/>
            <a:ext cx="1705493" cy="1079889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r="10535" b="15579"/>
          <a:stretch/>
        </p:blipFill>
        <p:spPr>
          <a:xfrm>
            <a:off x="-5479" y="2819400"/>
            <a:ext cx="9144000" cy="407260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-5479" y="5989310"/>
            <a:ext cx="9149479" cy="216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Gill Sans MT"/>
            </a:endParaRPr>
          </a:p>
        </p:txBody>
      </p:sp>
      <p:pic>
        <p:nvPicPr>
          <p:cNvPr id="5" name="Immagine 4" descr="12_FP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06" y="6453514"/>
            <a:ext cx="650694" cy="184887"/>
          </a:xfrm>
          <a:prstGeom prst="rect">
            <a:avLst/>
          </a:prstGeom>
        </p:spPr>
      </p:pic>
      <p:pic>
        <p:nvPicPr>
          <p:cNvPr id="7" name="Immagine 6" descr="10_Magiru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64" y="6440608"/>
            <a:ext cx="886451" cy="147742"/>
          </a:xfrm>
          <a:prstGeom prst="rect">
            <a:avLst/>
          </a:prstGeom>
        </p:spPr>
      </p:pic>
      <p:pic>
        <p:nvPicPr>
          <p:cNvPr id="8" name="Immagine 7" descr="09_Heuliez_Bu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46" y="6445305"/>
            <a:ext cx="351728" cy="260295"/>
          </a:xfrm>
          <a:prstGeom prst="rect">
            <a:avLst/>
          </a:prstGeom>
        </p:spPr>
      </p:pic>
      <p:pic>
        <p:nvPicPr>
          <p:cNvPr id="9" name="Immagine 8" descr="08_Iveco_Bu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7" y="6479136"/>
            <a:ext cx="439659" cy="169563"/>
          </a:xfrm>
          <a:prstGeom prst="rect">
            <a:avLst/>
          </a:prstGeom>
        </p:spPr>
      </p:pic>
      <p:pic>
        <p:nvPicPr>
          <p:cNvPr id="10" name="Immagine 9" descr="07_Iveco Astr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7" y="6480144"/>
            <a:ext cx="439659" cy="171721"/>
          </a:xfrm>
          <a:prstGeom prst="rect">
            <a:avLst/>
          </a:prstGeom>
        </p:spPr>
      </p:pic>
      <p:pic>
        <p:nvPicPr>
          <p:cNvPr id="11" name="Immagine 10" descr="06_Ivec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97" y="6480144"/>
            <a:ext cx="521729" cy="108206"/>
          </a:xfrm>
          <a:prstGeom prst="rect">
            <a:avLst/>
          </a:prstGeom>
        </p:spPr>
      </p:pic>
      <p:pic>
        <p:nvPicPr>
          <p:cNvPr id="12" name="Immagine 11" descr="03_Cas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63" y="6475775"/>
            <a:ext cx="463108" cy="150425"/>
          </a:xfrm>
          <a:prstGeom prst="rect">
            <a:avLst/>
          </a:prstGeom>
        </p:spPr>
      </p:pic>
      <p:pic>
        <p:nvPicPr>
          <p:cNvPr id="14" name="Immagine 13" descr="02_Stey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52" y="6497632"/>
            <a:ext cx="498280" cy="95415"/>
          </a:xfrm>
          <a:prstGeom prst="rect">
            <a:avLst/>
          </a:prstGeom>
        </p:spPr>
      </p:pic>
      <p:pic>
        <p:nvPicPr>
          <p:cNvPr id="15" name="Immagine 14" descr="01_CASE_IH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7" y="6468274"/>
            <a:ext cx="597937" cy="170957"/>
          </a:xfrm>
          <a:prstGeom prst="rect">
            <a:avLst/>
          </a:prstGeom>
        </p:spPr>
      </p:pic>
      <p:pic>
        <p:nvPicPr>
          <p:cNvPr id="16" name="Immagine 15" descr="NHCE_LOGO_3D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92" y="6463055"/>
            <a:ext cx="533867" cy="176176"/>
          </a:xfrm>
          <a:prstGeom prst="rect">
            <a:avLst/>
          </a:prstGeom>
        </p:spPr>
      </p:pic>
      <p:pic>
        <p:nvPicPr>
          <p:cNvPr id="17" name="Immagine 16" descr="NHAG_LOGO_3D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3" y="6461111"/>
            <a:ext cx="537244" cy="177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456937" y="6397560"/>
            <a:ext cx="7692543" cy="216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Gill Sans M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647825" y="6383867"/>
            <a:ext cx="1530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noProof="0" dirty="0" smtClean="0">
                <a:solidFill>
                  <a:srgbClr val="FFFFFF"/>
                </a:solidFill>
                <a:latin typeface="Gill Sans MT"/>
              </a:rPr>
              <a:t>January 2018</a:t>
            </a:r>
          </a:p>
        </p:txBody>
      </p:sp>
      <p:pic>
        <p:nvPicPr>
          <p:cNvPr id="7" name="Immagine 6" descr="AW_CNH_Industrial_Color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6307189"/>
            <a:ext cx="579490" cy="366923"/>
          </a:xfrm>
          <a:prstGeom prst="rect">
            <a:avLst/>
          </a:prstGeom>
        </p:spPr>
      </p:pic>
      <p:sp>
        <p:nvSpPr>
          <p:cNvPr id="8" name="Segnaposto numero diapositiva 2"/>
          <p:cNvSpPr>
            <a:spLocks noGrp="1"/>
          </p:cNvSpPr>
          <p:nvPr userDrawn="1"/>
        </p:nvSpPr>
        <p:spPr>
          <a:xfrm>
            <a:off x="8708454" y="6381328"/>
            <a:ext cx="40005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1B2959"/>
                </a:solidFill>
                <a:latin typeface="Gill Sans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AE374D44-4BA1-4527-BF5E-E3145253C996}" type="slidenum">
              <a:rPr lang="it-IT" smtClean="0">
                <a:solidFill>
                  <a:schemeClr val="bg1"/>
                </a:solidFill>
                <a:latin typeface="Gill Sans MT"/>
              </a:rPr>
              <a:pPr>
                <a:defRPr/>
              </a:pPr>
              <a:t>‹Nr.›</a:t>
            </a:fld>
            <a:endParaRPr lang="it-IT" dirty="0">
              <a:solidFill>
                <a:schemeClr val="bg1"/>
              </a:solidFill>
              <a:latin typeface="Gill Sans MT"/>
            </a:endParaRPr>
          </a:p>
        </p:txBody>
      </p:sp>
      <p:sp>
        <p:nvSpPr>
          <p:cNvPr id="9" name="Segnaposto piè di pagina 3"/>
          <p:cNvSpPr>
            <a:spLocks noGrp="1"/>
          </p:cNvSpPr>
          <p:nvPr userDrawn="1"/>
        </p:nvSpPr>
        <p:spPr bwMode="auto">
          <a:xfrm>
            <a:off x="2377008" y="6425778"/>
            <a:ext cx="5867400" cy="195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1B2959"/>
                </a:solidFill>
                <a:latin typeface="Gill Sans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it-IT" sz="900" dirty="0" smtClean="0">
                <a:solidFill>
                  <a:schemeClr val="bg1"/>
                </a:solidFill>
                <a:latin typeface="Gill Sans MT"/>
              </a:rPr>
              <a:t>GRRF-85</a:t>
            </a:r>
            <a:r>
              <a:rPr lang="it-IT" sz="900" baseline="0" dirty="0" smtClean="0">
                <a:solidFill>
                  <a:schemeClr val="bg1"/>
                </a:solidFill>
                <a:latin typeface="Gill Sans MT"/>
              </a:rPr>
              <a:t> </a:t>
            </a:r>
            <a:r>
              <a:rPr lang="it-IT" sz="900" baseline="0" dirty="0" err="1" smtClean="0">
                <a:solidFill>
                  <a:schemeClr val="bg1"/>
                </a:solidFill>
                <a:latin typeface="Gill Sans MT"/>
              </a:rPr>
              <a:t>transitional</a:t>
            </a:r>
            <a:r>
              <a:rPr lang="it-IT" sz="900" baseline="0" dirty="0" smtClean="0">
                <a:solidFill>
                  <a:schemeClr val="bg1"/>
                </a:solidFill>
                <a:latin typeface="Gill Sans MT"/>
              </a:rPr>
              <a:t> </a:t>
            </a:r>
            <a:r>
              <a:rPr lang="it-IT" sz="900" baseline="0" dirty="0" err="1" smtClean="0">
                <a:solidFill>
                  <a:schemeClr val="bg1"/>
                </a:solidFill>
                <a:latin typeface="Gill Sans MT"/>
              </a:rPr>
              <a:t>provisions</a:t>
            </a:r>
            <a:endParaRPr lang="en-US" sz="900" dirty="0" smtClean="0">
              <a:solidFill>
                <a:schemeClr val="bg1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12416" y="2294992"/>
            <a:ext cx="6708056" cy="1422040"/>
          </a:xfrm>
        </p:spPr>
        <p:txBody>
          <a:bodyPr/>
          <a:lstStyle/>
          <a:p>
            <a:r>
              <a:rPr lang="en-US" sz="2400" b="1" dirty="0" smtClean="0"/>
              <a:t>GRRF-85 main approved contents</a:t>
            </a:r>
            <a:br>
              <a:rPr lang="en-US" sz="2400" b="1" dirty="0" smtClean="0"/>
            </a:b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Contains confidential proprietary and trade secrets information of CNH Industrial. Any use of this work without express written consent is strictly prohibited.</a:t>
            </a:r>
          </a:p>
          <a:p>
            <a:endParaRPr lang="en-US"/>
          </a:p>
        </p:txBody>
      </p:sp>
      <p:sp>
        <p:nvSpPr>
          <p:cNvPr id="11" name="Segnaposto testo 5"/>
          <p:cNvSpPr>
            <a:spLocks noGrp="1"/>
          </p:cNvSpPr>
          <p:nvPr>
            <p:ph type="body" sz="quarter" idx="14"/>
          </p:nvPr>
        </p:nvSpPr>
        <p:spPr>
          <a:xfrm>
            <a:off x="2112962" y="5311357"/>
            <a:ext cx="2361653" cy="344806"/>
          </a:xfrm>
        </p:spPr>
        <p:txBody>
          <a:bodyPr/>
          <a:lstStyle/>
          <a:p>
            <a:r>
              <a:rPr lang="it-IT" dirty="0" err="1" smtClean="0"/>
              <a:t>Turin</a:t>
            </a:r>
            <a:r>
              <a:rPr lang="it-IT" dirty="0" smtClean="0"/>
              <a:t>, </a:t>
            </a:r>
            <a:r>
              <a:rPr lang="it-IT" dirty="0" err="1" smtClean="0"/>
              <a:t>Italy</a:t>
            </a:r>
            <a:endParaRPr lang="it-IT" dirty="0"/>
          </a:p>
        </p:txBody>
      </p:sp>
      <p:sp>
        <p:nvSpPr>
          <p:cNvPr id="12" name="Segnaposto testo 12"/>
          <p:cNvSpPr>
            <a:spLocks noGrp="1"/>
          </p:cNvSpPr>
          <p:nvPr>
            <p:ph type="body" sz="quarter" idx="17"/>
          </p:nvPr>
        </p:nvSpPr>
        <p:spPr>
          <a:xfrm>
            <a:off x="2112962" y="5656163"/>
            <a:ext cx="2361653" cy="228600"/>
          </a:xfrm>
        </p:spPr>
        <p:txBody>
          <a:bodyPr/>
          <a:lstStyle/>
          <a:p>
            <a:r>
              <a:rPr lang="en-US" dirty="0" smtClean="0"/>
              <a:t>January 2018</a:t>
            </a:r>
            <a:endParaRPr lang="en-US" dirty="0"/>
          </a:p>
        </p:txBody>
      </p:sp>
      <p:sp>
        <p:nvSpPr>
          <p:cNvPr id="8" name="Segnaposto testo 4"/>
          <p:cNvSpPr txBox="1">
            <a:spLocks/>
          </p:cNvSpPr>
          <p:nvPr/>
        </p:nvSpPr>
        <p:spPr>
          <a:xfrm>
            <a:off x="2112416" y="4725144"/>
            <a:ext cx="4364584" cy="457200"/>
          </a:xfrm>
          <a:prstGeom prst="rect">
            <a:avLst/>
          </a:prstGeom>
        </p:spPr>
        <p:txBody>
          <a:bodyPr vert="horz"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6E6E6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Claudio </a:t>
            </a:r>
            <a:r>
              <a:rPr lang="it-IT" dirty="0" err="1" smtClean="0"/>
              <a:t>Prina</a:t>
            </a:r>
            <a:endParaRPr lang="it-IT" dirty="0" smtClean="0"/>
          </a:p>
          <a:p>
            <a:r>
              <a:rPr lang="it-IT" dirty="0" smtClean="0">
                <a:latin typeface="Gill Sans" charset="0"/>
              </a:rPr>
              <a:t>IVECO EHSA – </a:t>
            </a:r>
            <a:r>
              <a:rPr lang="it-IT" dirty="0" err="1" smtClean="0">
                <a:latin typeface="Gill Sans" charset="0"/>
              </a:rPr>
              <a:t>Hydraulics&amp;Pneumatics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sz="24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b="1" dirty="0" err="1" smtClean="0">
                <a:solidFill>
                  <a:schemeClr val="dk1"/>
                </a:solidFill>
              </a:rPr>
              <a:t>Tests</a:t>
            </a:r>
            <a:r>
              <a:rPr lang="it-IT" sz="2400" b="1" dirty="0" smtClean="0">
                <a:solidFill>
                  <a:schemeClr val="dk1"/>
                </a:solidFill>
              </a:rPr>
              <a:t> to be </a:t>
            </a:r>
            <a:r>
              <a:rPr lang="it-IT" sz="2400" b="1" dirty="0" err="1" smtClean="0">
                <a:solidFill>
                  <a:schemeClr val="dk1"/>
                </a:solidFill>
              </a:rPr>
              <a:t>performed</a:t>
            </a:r>
            <a:endParaRPr lang="it-IT" sz="2400" b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it-IT" sz="2400" b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err="1" smtClean="0">
                <a:solidFill>
                  <a:schemeClr val="dk1"/>
                </a:solidFill>
              </a:rPr>
              <a:t>If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not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specified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otherwise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all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 test </a:t>
            </a:r>
            <a:r>
              <a:rPr lang="it-IT" sz="2400" dirty="0" err="1" smtClean="0">
                <a:solidFill>
                  <a:schemeClr val="dk1"/>
                </a:solidFill>
              </a:rPr>
              <a:t>speeds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based</a:t>
            </a:r>
            <a:r>
              <a:rPr lang="it-IT" sz="2400" dirty="0" smtClean="0">
                <a:solidFill>
                  <a:schemeClr val="dk1"/>
                </a:solidFill>
              </a:rPr>
              <a:t> on 130 km/h. </a:t>
            </a:r>
            <a:r>
              <a:rPr lang="it-IT" sz="2400" dirty="0" err="1" smtClean="0">
                <a:solidFill>
                  <a:schemeClr val="dk1"/>
                </a:solidFill>
              </a:rPr>
              <a:t>If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not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specified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otherwise</a:t>
            </a:r>
            <a:r>
              <a:rPr lang="it-IT" sz="2400" dirty="0" smtClean="0">
                <a:solidFill>
                  <a:schemeClr val="dk1"/>
                </a:solidFill>
              </a:rPr>
              <a:t>, the </a:t>
            </a:r>
            <a:r>
              <a:rPr lang="it-IT" sz="2400" dirty="0" err="1" smtClean="0">
                <a:solidFill>
                  <a:schemeClr val="dk1"/>
                </a:solidFill>
              </a:rPr>
              <a:t>approaching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be a </a:t>
            </a:r>
            <a:r>
              <a:rPr lang="it-IT" sz="2400" dirty="0" err="1" smtClean="0">
                <a:solidFill>
                  <a:schemeClr val="dk1"/>
                </a:solidFill>
              </a:rPr>
              <a:t>type-approved</a:t>
            </a:r>
            <a:r>
              <a:rPr lang="it-IT" sz="2400" dirty="0" smtClean="0">
                <a:solidFill>
                  <a:schemeClr val="dk1"/>
                </a:solidFill>
              </a:rPr>
              <a:t> high volume </a:t>
            </a:r>
            <a:r>
              <a:rPr lang="it-IT" sz="2400" dirty="0" err="1" smtClean="0">
                <a:solidFill>
                  <a:schemeClr val="dk1"/>
                </a:solidFill>
              </a:rPr>
              <a:t>series</a:t>
            </a:r>
            <a:r>
              <a:rPr lang="it-IT" sz="2400" dirty="0" smtClean="0">
                <a:solidFill>
                  <a:schemeClr val="dk1"/>
                </a:solidFill>
              </a:rPr>
              <a:t> production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. The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manufacturer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demonstrate</a:t>
            </a:r>
            <a:r>
              <a:rPr lang="it-IT" sz="2400" dirty="0" smtClean="0">
                <a:solidFill>
                  <a:schemeClr val="dk1"/>
                </a:solidFill>
              </a:rPr>
              <a:t> to the </a:t>
            </a:r>
            <a:r>
              <a:rPr lang="it-IT" sz="2400" dirty="0" err="1" smtClean="0">
                <a:solidFill>
                  <a:schemeClr val="dk1"/>
                </a:solidFill>
              </a:rPr>
              <a:t>satisfaction</a:t>
            </a:r>
            <a:r>
              <a:rPr lang="it-IT" sz="2400" dirty="0" smtClean="0">
                <a:solidFill>
                  <a:schemeClr val="dk1"/>
                </a:solidFill>
              </a:rPr>
              <a:t> of the Technical Service </a:t>
            </a:r>
            <a:r>
              <a:rPr lang="it-IT" sz="2400" dirty="0" err="1" smtClean="0">
                <a:solidFill>
                  <a:schemeClr val="dk1"/>
                </a:solidFill>
              </a:rPr>
              <a:t>that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requirements</a:t>
            </a:r>
            <a:r>
              <a:rPr lang="it-IT" sz="2400" dirty="0" smtClean="0">
                <a:solidFill>
                  <a:schemeClr val="dk1"/>
                </a:solidFill>
              </a:rPr>
              <a:t> are </a:t>
            </a:r>
            <a:r>
              <a:rPr lang="it-IT" sz="2400" dirty="0" err="1" smtClean="0">
                <a:solidFill>
                  <a:schemeClr val="dk1"/>
                </a:solidFill>
              </a:rPr>
              <a:t>fulfilled</a:t>
            </a:r>
            <a:r>
              <a:rPr lang="it-IT" sz="2400" dirty="0" smtClean="0">
                <a:solidFill>
                  <a:schemeClr val="dk1"/>
                </a:solidFill>
              </a:rPr>
              <a:t> for the </a:t>
            </a:r>
            <a:r>
              <a:rPr lang="it-IT" sz="2400" dirty="0" err="1" smtClean="0">
                <a:solidFill>
                  <a:schemeClr val="dk1"/>
                </a:solidFill>
              </a:rPr>
              <a:t>whole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speed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range</a:t>
            </a:r>
            <a:r>
              <a:rPr lang="it-IT" sz="2400" dirty="0">
                <a:solidFill>
                  <a:schemeClr val="dk1"/>
                </a:solidFill>
              </a:rPr>
              <a:t> </a:t>
            </a:r>
            <a:r>
              <a:rPr lang="it-IT" sz="2400" dirty="0" smtClean="0">
                <a:solidFill>
                  <a:schemeClr val="dk1"/>
                </a:solidFill>
              </a:rPr>
              <a:t>and </a:t>
            </a:r>
            <a:r>
              <a:rPr lang="it-IT" sz="2400" dirty="0" err="1" smtClean="0">
                <a:solidFill>
                  <a:schemeClr val="dk1"/>
                </a:solidFill>
              </a:rPr>
              <a:t>this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may</a:t>
            </a:r>
            <a:r>
              <a:rPr lang="it-IT" sz="2400" dirty="0" smtClean="0">
                <a:solidFill>
                  <a:schemeClr val="dk1"/>
                </a:solidFill>
              </a:rPr>
              <a:t> be </a:t>
            </a:r>
            <a:r>
              <a:rPr lang="it-IT" sz="2400" dirty="0" err="1" smtClean="0">
                <a:solidFill>
                  <a:schemeClr val="dk1"/>
                </a:solidFill>
              </a:rPr>
              <a:t>achieved</a:t>
            </a:r>
            <a:r>
              <a:rPr lang="it-IT" sz="2400" dirty="0" smtClean="0">
                <a:solidFill>
                  <a:schemeClr val="dk1"/>
                </a:solidFill>
              </a:rPr>
              <a:t> on the </a:t>
            </a:r>
            <a:r>
              <a:rPr lang="it-IT" sz="2400" dirty="0" err="1" smtClean="0">
                <a:solidFill>
                  <a:schemeClr val="dk1"/>
                </a:solidFill>
              </a:rPr>
              <a:t>basis</a:t>
            </a:r>
            <a:r>
              <a:rPr lang="it-IT" sz="2400" dirty="0" smtClean="0">
                <a:solidFill>
                  <a:schemeClr val="dk1"/>
                </a:solidFill>
              </a:rPr>
              <a:t> of appropriate </a:t>
            </a:r>
            <a:r>
              <a:rPr lang="it-IT" sz="2400" dirty="0" err="1" smtClean="0">
                <a:solidFill>
                  <a:schemeClr val="dk1"/>
                </a:solidFill>
              </a:rPr>
              <a:t>documentation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appended</a:t>
            </a:r>
            <a:r>
              <a:rPr lang="it-IT" sz="2400" dirty="0" smtClean="0">
                <a:solidFill>
                  <a:schemeClr val="dk1"/>
                </a:solidFill>
              </a:rPr>
              <a:t> to the test report.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chemeClr val="dk1"/>
                </a:solidFill>
              </a:rPr>
              <a:t>The </a:t>
            </a:r>
            <a:r>
              <a:rPr lang="it-IT" sz="2400" dirty="0" err="1" smtClean="0">
                <a:solidFill>
                  <a:schemeClr val="dk1"/>
                </a:solidFill>
              </a:rPr>
              <a:t>following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tests</a:t>
            </a:r>
            <a:r>
              <a:rPr lang="it-IT" sz="2400" dirty="0" smtClean="0">
                <a:solidFill>
                  <a:schemeClr val="dk1"/>
                </a:solidFill>
              </a:rPr>
              <a:t> are </a:t>
            </a:r>
            <a:r>
              <a:rPr lang="it-IT" sz="2400" dirty="0" err="1" smtClean="0">
                <a:solidFill>
                  <a:schemeClr val="dk1"/>
                </a:solidFill>
              </a:rPr>
              <a:t>prescribed</a:t>
            </a:r>
            <a:r>
              <a:rPr lang="it-IT" sz="2400" dirty="0" smtClean="0">
                <a:solidFill>
                  <a:schemeClr val="dk1"/>
                </a:solidFill>
              </a:rPr>
              <a:t>:</a:t>
            </a:r>
            <a:endParaRPr lang="it-IT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smtClean="0"/>
              <a:t>-)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functional</a:t>
            </a:r>
            <a:r>
              <a:rPr lang="it-IT" sz="2400" dirty="0" smtClean="0"/>
              <a:t> test;</a:t>
            </a:r>
          </a:p>
          <a:p>
            <a:pPr marL="0" indent="0">
              <a:buNone/>
            </a:pPr>
            <a:r>
              <a:rPr lang="it-IT" sz="2400" dirty="0" smtClean="0"/>
              <a:t>-) minimum </a:t>
            </a:r>
            <a:r>
              <a:rPr lang="it-IT" sz="2400" dirty="0" err="1" smtClean="0"/>
              <a:t>activation</a:t>
            </a:r>
            <a:r>
              <a:rPr lang="it-IT" sz="2400" dirty="0" smtClean="0"/>
              <a:t> </a:t>
            </a:r>
            <a:r>
              <a:rPr lang="it-IT" sz="2400" dirty="0" err="1" smtClean="0"/>
              <a:t>speed</a:t>
            </a:r>
            <a:r>
              <a:rPr lang="it-IT" sz="2400" dirty="0" smtClean="0"/>
              <a:t> test;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overriding</a:t>
            </a:r>
            <a:r>
              <a:rPr lang="it-IT" sz="2400" dirty="0" smtClean="0"/>
              <a:t> test;</a:t>
            </a:r>
          </a:p>
          <a:p>
            <a:pPr marL="0" indent="0">
              <a:buNone/>
            </a:pPr>
            <a:r>
              <a:rPr lang="it-IT" sz="2400" dirty="0" smtClean="0"/>
              <a:t>-)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suppression</a:t>
            </a:r>
            <a:r>
              <a:rPr lang="it-IT" sz="2400" dirty="0" smtClean="0"/>
              <a:t> test;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sensor</a:t>
            </a:r>
            <a:r>
              <a:rPr lang="it-IT" sz="2400" dirty="0" smtClean="0"/>
              <a:t> performance test;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sensor</a:t>
            </a:r>
            <a:r>
              <a:rPr lang="it-IT" sz="2400" dirty="0" smtClean="0"/>
              <a:t> </a:t>
            </a:r>
            <a:r>
              <a:rPr lang="it-IT" sz="2400" dirty="0" err="1" smtClean="0"/>
              <a:t>blindness</a:t>
            </a:r>
            <a:r>
              <a:rPr lang="it-IT" sz="2400" dirty="0" smtClean="0"/>
              <a:t> test;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engine</a:t>
            </a:r>
            <a:r>
              <a:rPr lang="it-IT" sz="2400" dirty="0" smtClean="0"/>
              <a:t> start/</a:t>
            </a:r>
            <a:r>
              <a:rPr lang="it-IT" sz="2400" dirty="0" err="1" smtClean="0"/>
              <a:t>run</a:t>
            </a:r>
            <a:r>
              <a:rPr lang="it-IT" sz="2400" dirty="0" smtClean="0"/>
              <a:t> </a:t>
            </a:r>
            <a:r>
              <a:rPr lang="it-IT" sz="2400" dirty="0" err="1" smtClean="0"/>
              <a:t>cycle</a:t>
            </a:r>
            <a:r>
              <a:rPr lang="it-IT" sz="2400" dirty="0" smtClean="0"/>
              <a:t> test;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ACSF </a:t>
            </a:r>
            <a:r>
              <a:rPr lang="it-IT" dirty="0" err="1" smtClean="0"/>
              <a:t>Cat</a:t>
            </a:r>
            <a:r>
              <a:rPr lang="it-IT" dirty="0" smtClean="0"/>
              <a:t>. C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sz="5600" b="0" dirty="0" smtClean="0">
                <a:solidFill>
                  <a:schemeClr val="bg1"/>
                </a:solidFill>
              </a:rPr>
              <a:t>Backup</a:t>
            </a:r>
            <a:endParaRPr lang="it-IT" sz="5600" b="0" dirty="0">
              <a:solidFill>
                <a:schemeClr val="bg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 smtClean="0"/>
              <a:t>ESF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23269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4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i="1" dirty="0" smtClean="0">
                <a:solidFill>
                  <a:schemeClr val="dk1"/>
                </a:solidFill>
              </a:rPr>
              <a:t>Emergency </a:t>
            </a:r>
            <a:r>
              <a:rPr lang="it-IT" sz="2400" i="1" dirty="0" err="1" smtClean="0">
                <a:solidFill>
                  <a:schemeClr val="dk1"/>
                </a:solidFill>
              </a:rPr>
              <a:t>steering</a:t>
            </a:r>
            <a:r>
              <a:rPr lang="it-IT" sz="2400" i="1" dirty="0" smtClean="0">
                <a:solidFill>
                  <a:schemeClr val="dk1"/>
                </a:solidFill>
              </a:rPr>
              <a:t> </a:t>
            </a:r>
            <a:r>
              <a:rPr lang="it-IT" sz="2400" i="1" dirty="0" err="1" smtClean="0">
                <a:solidFill>
                  <a:schemeClr val="dk1"/>
                </a:solidFill>
              </a:rPr>
              <a:t>function</a:t>
            </a:r>
            <a:r>
              <a:rPr lang="it-IT" sz="2400" i="1" dirty="0">
                <a:solidFill>
                  <a:schemeClr val="dk1"/>
                </a:solidFill>
              </a:rPr>
              <a:t> </a:t>
            </a:r>
            <a:r>
              <a:rPr lang="it-IT" sz="2400" i="1" dirty="0" smtClean="0">
                <a:solidFill>
                  <a:schemeClr val="dk1"/>
                </a:solidFill>
              </a:rPr>
              <a:t>(ESF)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means</a:t>
            </a:r>
            <a:r>
              <a:rPr lang="it-IT" sz="2400" dirty="0" smtClean="0">
                <a:solidFill>
                  <a:schemeClr val="dk1"/>
                </a:solidFill>
              </a:rPr>
              <a:t> a control </a:t>
            </a:r>
            <a:r>
              <a:rPr lang="it-IT" sz="2400" dirty="0" err="1" smtClean="0">
                <a:solidFill>
                  <a:schemeClr val="dk1"/>
                </a:solidFill>
              </a:rPr>
              <a:t>function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which</a:t>
            </a:r>
            <a:r>
              <a:rPr lang="it-IT" sz="2400" dirty="0" smtClean="0">
                <a:solidFill>
                  <a:schemeClr val="dk1"/>
                </a:solidFill>
              </a:rPr>
              <a:t> can </a:t>
            </a:r>
            <a:r>
              <a:rPr lang="it-IT" sz="2400" dirty="0" err="1" smtClean="0">
                <a:solidFill>
                  <a:schemeClr val="dk1"/>
                </a:solidFill>
              </a:rPr>
              <a:t>automatically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detect</a:t>
            </a:r>
            <a:r>
              <a:rPr lang="it-IT" sz="2400" dirty="0" smtClean="0">
                <a:solidFill>
                  <a:schemeClr val="dk1"/>
                </a:solidFill>
              </a:rPr>
              <a:t> a </a:t>
            </a:r>
            <a:r>
              <a:rPr lang="it-IT" sz="2400" dirty="0" err="1" smtClean="0">
                <a:solidFill>
                  <a:schemeClr val="dk1"/>
                </a:solidFill>
              </a:rPr>
              <a:t>potential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collision</a:t>
            </a:r>
            <a:r>
              <a:rPr lang="it-IT" sz="2400" dirty="0" smtClean="0">
                <a:solidFill>
                  <a:schemeClr val="dk1"/>
                </a:solidFill>
              </a:rPr>
              <a:t> and </a:t>
            </a:r>
            <a:r>
              <a:rPr lang="it-IT" sz="2400" dirty="0" err="1" smtClean="0">
                <a:solidFill>
                  <a:schemeClr val="dk1"/>
                </a:solidFill>
              </a:rPr>
              <a:t>automatically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activate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steering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 for a </a:t>
            </a:r>
            <a:r>
              <a:rPr lang="it-IT" sz="2400" dirty="0" err="1" smtClean="0">
                <a:solidFill>
                  <a:schemeClr val="dk1"/>
                </a:solidFill>
              </a:rPr>
              <a:t>limited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duration</a:t>
            </a:r>
            <a:r>
              <a:rPr lang="it-IT" sz="2400" dirty="0" smtClean="0">
                <a:solidFill>
                  <a:schemeClr val="dk1"/>
                </a:solidFill>
              </a:rPr>
              <a:t>, to </a:t>
            </a:r>
            <a:r>
              <a:rPr lang="it-IT" sz="2400" dirty="0" err="1" smtClean="0">
                <a:solidFill>
                  <a:schemeClr val="dk1"/>
                </a:solidFill>
              </a:rPr>
              <a:t>steer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 with the </a:t>
            </a:r>
            <a:r>
              <a:rPr lang="it-IT" sz="2400" dirty="0" err="1" smtClean="0">
                <a:solidFill>
                  <a:schemeClr val="dk1"/>
                </a:solidFill>
              </a:rPr>
              <a:t>purpose</a:t>
            </a:r>
            <a:r>
              <a:rPr lang="it-IT" sz="2400" dirty="0" smtClean="0">
                <a:solidFill>
                  <a:schemeClr val="dk1"/>
                </a:solidFill>
              </a:rPr>
              <a:t> of </a:t>
            </a:r>
            <a:r>
              <a:rPr lang="it-IT" sz="2400" dirty="0" err="1" smtClean="0">
                <a:solidFill>
                  <a:schemeClr val="dk1"/>
                </a:solidFill>
              </a:rPr>
              <a:t>avoiding</a:t>
            </a:r>
            <a:r>
              <a:rPr lang="it-IT" sz="2400" dirty="0" smtClean="0">
                <a:solidFill>
                  <a:schemeClr val="dk1"/>
                </a:solidFill>
              </a:rPr>
              <a:t> or </a:t>
            </a:r>
            <a:r>
              <a:rPr lang="it-IT" sz="2400" dirty="0" err="1" smtClean="0">
                <a:solidFill>
                  <a:schemeClr val="dk1"/>
                </a:solidFill>
              </a:rPr>
              <a:t>mitigating</a:t>
            </a:r>
            <a:r>
              <a:rPr lang="it-IT" sz="2400" dirty="0" smtClean="0">
                <a:solidFill>
                  <a:schemeClr val="dk1"/>
                </a:solidFill>
              </a:rPr>
              <a:t> a </a:t>
            </a:r>
            <a:r>
              <a:rPr lang="it-IT" sz="2400" dirty="0" err="1" smtClean="0">
                <a:solidFill>
                  <a:schemeClr val="dk1"/>
                </a:solidFill>
              </a:rPr>
              <a:t>collision</a:t>
            </a:r>
            <a:r>
              <a:rPr lang="it-IT" sz="2400" dirty="0" smtClean="0">
                <a:solidFill>
                  <a:schemeClr val="dk1"/>
                </a:solidFill>
              </a:rPr>
              <a:t>, with: 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another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driving</a:t>
            </a:r>
            <a:r>
              <a:rPr lang="it-IT" sz="2400" dirty="0" smtClean="0"/>
              <a:t>* in an </a:t>
            </a:r>
            <a:r>
              <a:rPr lang="it-IT" sz="2400" dirty="0" err="1" smtClean="0"/>
              <a:t>adjacent</a:t>
            </a:r>
            <a:r>
              <a:rPr lang="it-IT" sz="2400" dirty="0" smtClean="0"/>
              <a:t> lane: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i) </a:t>
            </a:r>
            <a:r>
              <a:rPr lang="it-IT" sz="2400" dirty="0" err="1" smtClean="0"/>
              <a:t>drifting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the </a:t>
            </a:r>
            <a:r>
              <a:rPr lang="it-IT" sz="2400" dirty="0" err="1" smtClean="0"/>
              <a:t>path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subject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and/or;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ii)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path</a:t>
            </a:r>
            <a:r>
              <a:rPr lang="it-IT" sz="2400" dirty="0" smtClean="0"/>
              <a:t> the </a:t>
            </a:r>
            <a:r>
              <a:rPr lang="it-IT" sz="2400" dirty="0" err="1" smtClean="0"/>
              <a:t>subject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drifting</a:t>
            </a:r>
            <a:r>
              <a:rPr lang="it-IT" sz="2400" dirty="0" smtClean="0"/>
              <a:t> and/or;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iii)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lane the driver </a:t>
            </a:r>
            <a:r>
              <a:rPr lang="it-IT" sz="2400" dirty="0" err="1" smtClean="0"/>
              <a:t>initates</a:t>
            </a:r>
            <a:r>
              <a:rPr lang="it-IT" sz="2400" dirty="0" smtClean="0"/>
              <a:t> a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r>
              <a:rPr lang="it-IT" sz="2400" dirty="0" smtClean="0"/>
              <a:t>-) an </a:t>
            </a:r>
            <a:r>
              <a:rPr lang="it-IT" sz="2400" dirty="0" err="1" smtClean="0"/>
              <a:t>obstacle</a:t>
            </a:r>
            <a:r>
              <a:rPr lang="it-IT" sz="2400" dirty="0" smtClean="0"/>
              <a:t> </a:t>
            </a:r>
            <a:r>
              <a:rPr lang="it-IT" sz="2400" dirty="0" err="1" smtClean="0"/>
              <a:t>obstructing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path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subject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or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</a:t>
            </a:r>
            <a:r>
              <a:rPr lang="it-IT" sz="2400" dirty="0" err="1" smtClean="0"/>
              <a:t>obstruction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subject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vehicle’s</a:t>
            </a:r>
            <a:r>
              <a:rPr lang="it-IT" sz="2400" dirty="0" smtClean="0"/>
              <a:t> </a:t>
            </a:r>
            <a:r>
              <a:rPr lang="it-IT" sz="2400" dirty="0" err="1" smtClean="0"/>
              <a:t>path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deemed</a:t>
            </a:r>
            <a:r>
              <a:rPr lang="it-IT" sz="2400" dirty="0" smtClean="0"/>
              <a:t> </a:t>
            </a:r>
            <a:r>
              <a:rPr lang="it-IT" sz="2400" dirty="0" err="1" smtClean="0"/>
              <a:t>imminent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dirty="0" smtClean="0"/>
              <a:t>*</a:t>
            </a:r>
            <a:r>
              <a:rPr lang="it-IT" i="1" dirty="0" smtClean="0"/>
              <a:t>the </a:t>
            </a:r>
            <a:r>
              <a:rPr lang="it-IT" i="1" dirty="0" err="1" smtClean="0"/>
              <a:t>vehicle</a:t>
            </a:r>
            <a:r>
              <a:rPr lang="it-IT" i="1" dirty="0" smtClean="0"/>
              <a:t> </a:t>
            </a:r>
            <a:r>
              <a:rPr lang="it-IT" i="1" dirty="0" err="1" smtClean="0"/>
              <a:t>may</a:t>
            </a:r>
            <a:r>
              <a:rPr lang="it-IT" i="1" dirty="0" smtClean="0"/>
              <a:t> be </a:t>
            </a:r>
            <a:r>
              <a:rPr lang="it-IT" i="1" dirty="0" err="1" smtClean="0"/>
              <a:t>driving</a:t>
            </a:r>
            <a:r>
              <a:rPr lang="it-IT" i="1" dirty="0" smtClean="0"/>
              <a:t> in the </a:t>
            </a:r>
            <a:r>
              <a:rPr lang="it-IT" i="1" dirty="0" err="1" smtClean="0"/>
              <a:t>same</a:t>
            </a:r>
            <a:r>
              <a:rPr lang="it-IT" i="1" dirty="0" smtClean="0"/>
              <a:t> or the opposite </a:t>
            </a:r>
            <a:r>
              <a:rPr lang="it-IT" i="1" dirty="0" err="1" smtClean="0"/>
              <a:t>direction</a:t>
            </a:r>
            <a:r>
              <a:rPr lang="it-IT" i="1" dirty="0" smtClean="0"/>
              <a:t> </a:t>
            </a:r>
            <a:r>
              <a:rPr lang="it-IT" i="1" dirty="0" err="1" smtClean="0"/>
              <a:t>as</a:t>
            </a:r>
            <a:r>
              <a:rPr lang="it-IT" i="1" dirty="0" smtClean="0"/>
              <a:t> the </a:t>
            </a:r>
            <a:r>
              <a:rPr lang="it-IT" i="1" dirty="0" err="1" smtClean="0"/>
              <a:t>subject</a:t>
            </a:r>
            <a:r>
              <a:rPr lang="it-IT" i="1" dirty="0" smtClean="0"/>
              <a:t> </a:t>
            </a:r>
            <a:r>
              <a:rPr lang="it-IT" i="1" dirty="0" err="1" smtClean="0"/>
              <a:t>vehicle</a:t>
            </a:r>
            <a:endParaRPr lang="it-IT" dirty="0"/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ESF (Emergency </a:t>
            </a:r>
            <a:r>
              <a:rPr lang="it-IT" dirty="0" err="1" smtClean="0"/>
              <a:t>Steering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340768"/>
            <a:ext cx="8291264" cy="4536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every</a:t>
            </a:r>
            <a:r>
              <a:rPr lang="it-IT" sz="2400" dirty="0" smtClean="0"/>
              <a:t>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immediately</a:t>
            </a:r>
            <a:r>
              <a:rPr lang="it-IT" sz="2400" dirty="0" smtClean="0"/>
              <a:t> be </a:t>
            </a:r>
            <a:r>
              <a:rPr lang="it-IT" sz="2400" dirty="0" err="1" smtClean="0"/>
              <a:t>indicated</a:t>
            </a:r>
            <a:r>
              <a:rPr lang="it-IT" sz="2400" dirty="0" smtClean="0"/>
              <a:t> to the driver by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displayed</a:t>
            </a:r>
            <a:r>
              <a:rPr lang="it-IT" sz="2400" dirty="0" smtClean="0"/>
              <a:t> for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least</a:t>
            </a:r>
            <a:r>
              <a:rPr lang="it-IT" sz="2400" dirty="0" smtClean="0"/>
              <a:t> 1 s or </a:t>
            </a:r>
            <a:r>
              <a:rPr lang="it-IT" sz="2400" dirty="0" err="1" smtClean="0"/>
              <a:t>as</a:t>
            </a:r>
            <a:r>
              <a:rPr lang="it-IT" sz="2400" dirty="0" smtClean="0"/>
              <a:t> long </a:t>
            </a:r>
            <a:r>
              <a:rPr lang="it-IT" sz="2400" dirty="0" err="1" smtClean="0"/>
              <a:t>as</a:t>
            </a:r>
            <a:r>
              <a:rPr lang="it-IT" sz="2400" dirty="0" smtClean="0"/>
              <a:t> the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exists</a:t>
            </a:r>
            <a:r>
              <a:rPr lang="it-IT" sz="2400" dirty="0" smtClean="0"/>
              <a:t>, </a:t>
            </a:r>
            <a:r>
              <a:rPr lang="it-IT" sz="2400" dirty="0" err="1" smtClean="0"/>
              <a:t>whichever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longer</a:t>
            </a:r>
            <a:r>
              <a:rPr lang="it-IT" sz="2400" dirty="0" smtClean="0"/>
              <a:t>. In the case the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controlled</a:t>
            </a:r>
            <a:r>
              <a:rPr lang="it-IT" sz="2400" dirty="0" smtClean="0"/>
              <a:t> by an </a:t>
            </a:r>
            <a:r>
              <a:rPr lang="it-IT" sz="2400" dirty="0" err="1" smtClean="0"/>
              <a:t>electronic</a:t>
            </a:r>
            <a:r>
              <a:rPr lang="it-IT" sz="2400" dirty="0" smtClean="0"/>
              <a:t> </a:t>
            </a:r>
            <a:r>
              <a:rPr lang="it-IT" sz="2400" dirty="0" err="1" smtClean="0"/>
              <a:t>stability</a:t>
            </a:r>
            <a:r>
              <a:rPr lang="it-IT" sz="2400" dirty="0" smtClean="0"/>
              <a:t> control (ESC) or a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stability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, the ESC </a:t>
            </a:r>
            <a:r>
              <a:rPr lang="it-IT" sz="2400" dirty="0" err="1" smtClean="0"/>
              <a:t>flashing</a:t>
            </a:r>
            <a:r>
              <a:rPr lang="it-IT" sz="2400" dirty="0" smtClean="0"/>
              <a:t> </a:t>
            </a:r>
            <a:r>
              <a:rPr lang="it-IT" sz="2400" dirty="0" err="1" smtClean="0"/>
              <a:t>tell</a:t>
            </a:r>
            <a:r>
              <a:rPr lang="it-IT" sz="2400" dirty="0" smtClean="0"/>
              <a:t>-tale </a:t>
            </a:r>
            <a:r>
              <a:rPr lang="it-IT" sz="2400" dirty="0" err="1" smtClean="0"/>
              <a:t>indicating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of ESC </a:t>
            </a:r>
            <a:r>
              <a:rPr lang="it-IT" sz="2400" dirty="0" err="1" smtClean="0"/>
              <a:t>may</a:t>
            </a:r>
            <a:r>
              <a:rPr lang="it-IT" sz="2400" dirty="0" smtClean="0"/>
              <a:t> be </a:t>
            </a:r>
            <a:r>
              <a:rPr lang="it-IT" sz="2400" dirty="0" err="1" smtClean="0"/>
              <a:t>used</a:t>
            </a:r>
            <a:r>
              <a:rPr lang="it-IT" sz="2400" dirty="0" smtClean="0"/>
              <a:t>, </a:t>
            </a:r>
            <a:r>
              <a:rPr lang="it-IT" sz="2400" dirty="0" err="1" smtClean="0"/>
              <a:t>as</a:t>
            </a:r>
            <a:r>
              <a:rPr lang="it-IT" sz="2400" dirty="0" smtClean="0"/>
              <a:t> long </a:t>
            </a:r>
            <a:r>
              <a:rPr lang="it-IT" sz="2400" dirty="0" err="1" smtClean="0"/>
              <a:t>as</a:t>
            </a:r>
            <a:r>
              <a:rPr lang="it-IT" sz="2400" dirty="0" smtClean="0"/>
              <a:t> the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exists</a:t>
            </a:r>
            <a:r>
              <a:rPr lang="it-IT" sz="2400" dirty="0" smtClean="0"/>
              <a:t>, </a:t>
            </a:r>
            <a:r>
              <a:rPr lang="it-IT" sz="2400" dirty="0" err="1" smtClean="0"/>
              <a:t>as</a:t>
            </a:r>
            <a:r>
              <a:rPr lang="it-IT" sz="2400" dirty="0" smtClean="0"/>
              <a:t> an alternative to the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any</a:t>
            </a:r>
            <a:r>
              <a:rPr lang="it-IT" sz="2400" dirty="0" smtClean="0"/>
              <a:t> ESF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only</a:t>
            </a:r>
            <a:r>
              <a:rPr lang="it-IT" sz="2400" dirty="0" smtClean="0"/>
              <a:t> start an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in the case </a:t>
            </a:r>
            <a:r>
              <a:rPr lang="it-IT" sz="2400" dirty="0" err="1" smtClean="0"/>
              <a:t>where</a:t>
            </a:r>
            <a:r>
              <a:rPr lang="it-IT" sz="2400" dirty="0" smtClean="0"/>
              <a:t> a </a:t>
            </a:r>
            <a:r>
              <a:rPr lang="it-IT" sz="2400" dirty="0" err="1" smtClean="0"/>
              <a:t>risk</a:t>
            </a:r>
            <a:r>
              <a:rPr lang="it-IT" sz="2400" dirty="0" smtClean="0"/>
              <a:t> of a </a:t>
            </a:r>
            <a:r>
              <a:rPr lang="it-IT" sz="2400" dirty="0" err="1" smtClean="0"/>
              <a:t>collision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detected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any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fitted</a:t>
            </a:r>
            <a:r>
              <a:rPr lang="it-IT" sz="2400" dirty="0" smtClean="0"/>
              <a:t> with ESF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 </a:t>
            </a:r>
            <a:r>
              <a:rPr lang="it-IT" sz="2400" dirty="0" err="1" smtClean="0"/>
              <a:t>means</a:t>
            </a:r>
            <a:r>
              <a:rPr lang="it-IT" sz="2400" dirty="0" smtClean="0"/>
              <a:t> to monitor the </a:t>
            </a:r>
            <a:r>
              <a:rPr lang="it-IT" sz="2400" dirty="0" err="1" smtClean="0"/>
              <a:t>driving</a:t>
            </a:r>
            <a:r>
              <a:rPr lang="it-IT" sz="2400" dirty="0" smtClean="0"/>
              <a:t>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 (e.g.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, road </a:t>
            </a:r>
            <a:r>
              <a:rPr lang="it-IT" sz="2400" dirty="0" err="1" smtClean="0"/>
              <a:t>edge</a:t>
            </a:r>
            <a:r>
              <a:rPr lang="it-IT" sz="2400" dirty="0" smtClean="0"/>
              <a:t>, </a:t>
            </a:r>
            <a:r>
              <a:rPr lang="it-IT" sz="2400" dirty="0" err="1" smtClean="0"/>
              <a:t>other</a:t>
            </a:r>
            <a:r>
              <a:rPr lang="it-IT" sz="2400" dirty="0" smtClean="0"/>
              <a:t> road </a:t>
            </a:r>
            <a:r>
              <a:rPr lang="it-IT" sz="2400" dirty="0" err="1" smtClean="0"/>
              <a:t>users</a:t>
            </a:r>
            <a:r>
              <a:rPr lang="it-IT" sz="2400" dirty="0" smtClean="0"/>
              <a:t>) in line with the </a:t>
            </a:r>
            <a:r>
              <a:rPr lang="it-IT" sz="2400" dirty="0" err="1" smtClean="0"/>
              <a:t>specified</a:t>
            </a:r>
            <a:r>
              <a:rPr lang="it-IT" sz="2400" dirty="0" smtClean="0"/>
              <a:t> use case and </a:t>
            </a:r>
            <a:r>
              <a:rPr lang="it-IT" sz="2400" dirty="0" err="1" smtClean="0"/>
              <a:t>these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monitor the </a:t>
            </a:r>
            <a:r>
              <a:rPr lang="it-IT" sz="2400" dirty="0" err="1" smtClean="0"/>
              <a:t>driving</a:t>
            </a:r>
            <a:r>
              <a:rPr lang="it-IT" sz="2400" dirty="0" smtClean="0"/>
              <a:t>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any</a:t>
            </a:r>
            <a:r>
              <a:rPr lang="it-IT" sz="2400" dirty="0" smtClean="0"/>
              <a:t> time the ESF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active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an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</a:t>
            </a:r>
            <a:r>
              <a:rPr lang="it-IT" sz="2400" dirty="0" err="1" smtClean="0"/>
              <a:t>avoidance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initiated</a:t>
            </a:r>
            <a:r>
              <a:rPr lang="it-IT" sz="2400" dirty="0" smtClean="0"/>
              <a:t> by an ESF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lead</a:t>
            </a:r>
            <a:r>
              <a:rPr lang="it-IT" sz="2400" dirty="0" smtClean="0"/>
              <a:t>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to </a:t>
            </a:r>
            <a:r>
              <a:rPr lang="it-IT" sz="2400" dirty="0" err="1" smtClean="0"/>
              <a:t>leave</a:t>
            </a:r>
            <a:r>
              <a:rPr lang="it-IT" sz="2400" dirty="0" smtClean="0"/>
              <a:t> the road;</a:t>
            </a:r>
          </a:p>
          <a:p>
            <a:pPr marL="0" indent="0">
              <a:buNone/>
            </a:pPr>
            <a:r>
              <a:rPr lang="it-IT" sz="2400" dirty="0" smtClean="0"/>
              <a:t>-) in the case of an ESF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on a road o a lane </a:t>
            </a:r>
            <a:r>
              <a:rPr lang="it-IT" sz="2400" dirty="0" err="1" smtClean="0"/>
              <a:t>delimited</a:t>
            </a:r>
            <a:r>
              <a:rPr lang="it-IT" sz="2400" dirty="0" smtClean="0"/>
              <a:t> with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 on </a:t>
            </a:r>
            <a:r>
              <a:rPr lang="it-IT" sz="2400" dirty="0" err="1" smtClean="0"/>
              <a:t>one</a:t>
            </a:r>
            <a:r>
              <a:rPr lang="it-IT" sz="2400" dirty="0" smtClean="0"/>
              <a:t> or </a:t>
            </a:r>
            <a:r>
              <a:rPr lang="it-IT" sz="2400" dirty="0" err="1" smtClean="0"/>
              <a:t>both</a:t>
            </a:r>
            <a:r>
              <a:rPr lang="it-IT" sz="2400" dirty="0" smtClean="0"/>
              <a:t> side(s), an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</a:t>
            </a:r>
            <a:r>
              <a:rPr lang="it-IT" sz="2400" dirty="0" err="1" smtClean="0"/>
              <a:t>avoidance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initiated</a:t>
            </a:r>
            <a:r>
              <a:rPr lang="it-IT" sz="2400" dirty="0" smtClean="0"/>
              <a:t> by an ESF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lead</a:t>
            </a:r>
            <a:r>
              <a:rPr lang="it-IT" sz="2400" dirty="0" smtClean="0"/>
              <a:t>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to cross a lane </a:t>
            </a:r>
            <a:r>
              <a:rPr lang="it-IT" sz="2400" dirty="0" err="1" smtClean="0"/>
              <a:t>marking</a:t>
            </a:r>
            <a:r>
              <a:rPr lang="it-IT" sz="2400" dirty="0" smtClean="0"/>
              <a:t>; </a:t>
            </a: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if</a:t>
            </a:r>
            <a:r>
              <a:rPr lang="it-IT" sz="2400" dirty="0" smtClean="0"/>
              <a:t> the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starts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a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performed</a:t>
            </a:r>
            <a:r>
              <a:rPr lang="it-IT" sz="2400" dirty="0" smtClean="0"/>
              <a:t> by the driver or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an </a:t>
            </a:r>
            <a:r>
              <a:rPr lang="it-IT" sz="2400" dirty="0" err="1" smtClean="0"/>
              <a:t>unintentional</a:t>
            </a:r>
            <a:r>
              <a:rPr lang="it-IT" sz="2400" dirty="0" smtClean="0"/>
              <a:t> </a:t>
            </a:r>
            <a:r>
              <a:rPr lang="it-IT" sz="2400" dirty="0" err="1" smtClean="0"/>
              <a:t>drift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the </a:t>
            </a:r>
            <a:r>
              <a:rPr lang="it-IT" sz="2400" dirty="0" err="1" smtClean="0"/>
              <a:t>adjacent</a:t>
            </a:r>
            <a:r>
              <a:rPr lang="it-IT" sz="2400" dirty="0" smtClean="0"/>
              <a:t> lane,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may</a:t>
            </a:r>
            <a:r>
              <a:rPr lang="it-IT" sz="2400" dirty="0" smtClean="0"/>
              <a:t> </a:t>
            </a:r>
            <a:r>
              <a:rPr lang="it-IT" sz="2400" dirty="0" err="1" smtClean="0"/>
              <a:t>steer</a:t>
            </a:r>
            <a:r>
              <a:rPr lang="it-IT" sz="2400" dirty="0" smtClean="0"/>
              <a:t>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back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originale lane of </a:t>
            </a:r>
            <a:r>
              <a:rPr lang="it-IT" sz="2400" dirty="0" err="1" smtClean="0"/>
              <a:t>travel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in the </a:t>
            </a:r>
            <a:r>
              <a:rPr lang="it-IT" sz="2400" dirty="0" err="1" smtClean="0"/>
              <a:t>absence</a:t>
            </a:r>
            <a:r>
              <a:rPr lang="it-IT" sz="2400" dirty="0" smtClean="0"/>
              <a:t> of a lane </a:t>
            </a:r>
            <a:r>
              <a:rPr lang="it-IT" sz="2400" dirty="0" err="1" smtClean="0"/>
              <a:t>marking</a:t>
            </a:r>
            <a:r>
              <a:rPr lang="it-IT" sz="2400" dirty="0" smtClean="0"/>
              <a:t> on </a:t>
            </a:r>
            <a:r>
              <a:rPr lang="it-IT" sz="2400" dirty="0" err="1" smtClean="0"/>
              <a:t>one</a:t>
            </a:r>
            <a:r>
              <a:rPr lang="it-IT" sz="2400" dirty="0" smtClean="0"/>
              <a:t> or on </a:t>
            </a:r>
            <a:r>
              <a:rPr lang="it-IT" sz="2400" dirty="0" err="1" smtClean="0"/>
              <a:t>both</a:t>
            </a:r>
            <a:r>
              <a:rPr lang="it-IT" sz="2400" dirty="0" smtClean="0"/>
              <a:t> side(s) of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, a single ESF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permitted</a:t>
            </a:r>
            <a:r>
              <a:rPr lang="it-IT" sz="2400" dirty="0" smtClean="0"/>
              <a:t>,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doesn’t</a:t>
            </a:r>
            <a:r>
              <a:rPr lang="it-IT" sz="2400" dirty="0" smtClean="0"/>
              <a:t> produce a </a:t>
            </a:r>
            <a:r>
              <a:rPr lang="it-IT" sz="2400" dirty="0" err="1" smtClean="0"/>
              <a:t>lateral</a:t>
            </a:r>
            <a:r>
              <a:rPr lang="it-IT" sz="2400" dirty="0" smtClean="0"/>
              <a:t> offset of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greater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0.75 m in a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where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marking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absent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ESF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lead</a:t>
            </a:r>
            <a:r>
              <a:rPr lang="it-IT" sz="2400" dirty="0" smtClean="0"/>
              <a:t>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to collide with </a:t>
            </a:r>
            <a:r>
              <a:rPr lang="it-IT" sz="2400" dirty="0" err="1" smtClean="0"/>
              <a:t>another</a:t>
            </a:r>
            <a:r>
              <a:rPr lang="it-IT" sz="2400" dirty="0" smtClean="0"/>
              <a:t> road </a:t>
            </a:r>
            <a:r>
              <a:rPr lang="it-IT" sz="2400" dirty="0" err="1" smtClean="0"/>
              <a:t>user</a:t>
            </a:r>
            <a:r>
              <a:rPr lang="it-IT" sz="2400" dirty="0" smtClean="0"/>
              <a:t>;;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any</a:t>
            </a:r>
            <a:r>
              <a:rPr lang="it-IT" sz="2400" dirty="0" smtClean="0"/>
              <a:t>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 of an ESF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indicated</a:t>
            </a:r>
            <a:r>
              <a:rPr lang="it-IT" sz="2400" dirty="0" smtClean="0"/>
              <a:t> to the driver with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and with an </a:t>
            </a:r>
            <a:r>
              <a:rPr lang="it-IT" sz="2400" dirty="0" err="1" smtClean="0"/>
              <a:t>acoustic</a:t>
            </a:r>
            <a:r>
              <a:rPr lang="it-IT" sz="2400" dirty="0" smtClean="0"/>
              <a:t> or </a:t>
            </a:r>
            <a:r>
              <a:rPr lang="it-IT" sz="2400" dirty="0" err="1" smtClean="0"/>
              <a:t>haptic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to be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the </a:t>
            </a:r>
            <a:r>
              <a:rPr lang="it-IT" sz="2400" dirty="0" err="1" smtClean="0"/>
              <a:t>latest</a:t>
            </a:r>
            <a:r>
              <a:rPr lang="it-IT" sz="2400" dirty="0" smtClean="0"/>
              <a:t> with start of ESF </a:t>
            </a:r>
            <a:r>
              <a:rPr lang="it-IT" sz="2400" dirty="0" err="1" smtClean="0"/>
              <a:t>intervention</a:t>
            </a:r>
            <a:r>
              <a:rPr lang="it-IT" sz="2400" dirty="0" smtClean="0"/>
              <a:t>; for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purpose</a:t>
            </a:r>
            <a:r>
              <a:rPr lang="it-IT" sz="2400" dirty="0" smtClean="0"/>
              <a:t>, appropriate </a:t>
            </a:r>
            <a:r>
              <a:rPr lang="it-IT" sz="2400" dirty="0" err="1" smtClean="0"/>
              <a:t>signals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by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(e.g. </a:t>
            </a:r>
            <a:r>
              <a:rPr lang="it-IT" sz="2400" dirty="0" err="1" smtClean="0"/>
              <a:t>blind</a:t>
            </a:r>
            <a:r>
              <a:rPr lang="it-IT" sz="2400" dirty="0" smtClean="0"/>
              <a:t> spot </a:t>
            </a:r>
            <a:r>
              <a:rPr lang="it-IT" sz="2400" dirty="0" err="1" smtClean="0"/>
              <a:t>detection</a:t>
            </a:r>
            <a:r>
              <a:rPr lang="it-IT" sz="2400" dirty="0" smtClean="0"/>
              <a:t>, lane </a:t>
            </a:r>
            <a:r>
              <a:rPr lang="it-IT" sz="2400" dirty="0" err="1" smtClean="0"/>
              <a:t>departure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, </a:t>
            </a:r>
            <a:r>
              <a:rPr lang="it-IT" sz="2400" dirty="0" err="1" smtClean="0"/>
              <a:t>forward</a:t>
            </a:r>
            <a:r>
              <a:rPr lang="it-IT" sz="2400" dirty="0" smtClean="0"/>
              <a:t> </a:t>
            </a:r>
            <a:r>
              <a:rPr lang="it-IT" sz="2400" dirty="0" err="1" smtClean="0"/>
              <a:t>collision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) are </a:t>
            </a:r>
            <a:r>
              <a:rPr lang="it-IT" sz="2400" dirty="0" err="1" smtClean="0"/>
              <a:t>deemed</a:t>
            </a:r>
            <a:r>
              <a:rPr lang="it-IT" sz="2400" dirty="0" smtClean="0"/>
              <a:t> to be </a:t>
            </a:r>
            <a:r>
              <a:rPr lang="it-IT" sz="2400" dirty="0" err="1" smtClean="0"/>
              <a:t>sufficient</a:t>
            </a:r>
            <a:r>
              <a:rPr lang="it-IT" sz="2400" dirty="0" smtClean="0"/>
              <a:t> to </a:t>
            </a:r>
            <a:r>
              <a:rPr lang="it-IT" sz="2400" dirty="0" err="1" smtClean="0"/>
              <a:t>fulfill</a:t>
            </a:r>
            <a:r>
              <a:rPr lang="it-IT" sz="2400" dirty="0" smtClean="0"/>
              <a:t> the </a:t>
            </a:r>
            <a:r>
              <a:rPr lang="it-IT" sz="2400" dirty="0" err="1" smtClean="0"/>
              <a:t>requirements</a:t>
            </a:r>
            <a:r>
              <a:rPr lang="it-IT" sz="2400" dirty="0" smtClean="0"/>
              <a:t> for the </a:t>
            </a:r>
            <a:r>
              <a:rPr lang="it-IT" sz="2400" dirty="0" err="1" smtClean="0"/>
              <a:t>respective</a:t>
            </a:r>
            <a:r>
              <a:rPr lang="it-IT" sz="2400" dirty="0" smtClean="0"/>
              <a:t>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, </a:t>
            </a:r>
            <a:r>
              <a:rPr lang="it-IT" sz="2400" dirty="0" err="1" smtClean="0"/>
              <a:t>acoustic</a:t>
            </a:r>
            <a:r>
              <a:rPr lang="it-IT" sz="2400" dirty="0" smtClean="0"/>
              <a:t> or </a:t>
            </a:r>
            <a:r>
              <a:rPr lang="it-IT" sz="2400" dirty="0" err="1" smtClean="0"/>
              <a:t>haptic</a:t>
            </a:r>
            <a:r>
              <a:rPr lang="it-IT" sz="2400" dirty="0" smtClean="0"/>
              <a:t> </a:t>
            </a:r>
            <a:r>
              <a:rPr lang="it-IT" sz="2400" dirty="0" err="1" smtClean="0"/>
              <a:t>signals</a:t>
            </a:r>
            <a:r>
              <a:rPr lang="it-IT" sz="2400" dirty="0" smtClean="0"/>
              <a:t> </a:t>
            </a:r>
            <a:r>
              <a:rPr lang="it-IT" sz="2400" dirty="0" err="1" smtClean="0"/>
              <a:t>above</a:t>
            </a:r>
            <a:r>
              <a:rPr lang="it-IT" sz="2400" dirty="0" smtClean="0"/>
              <a:t>;;</a:t>
            </a:r>
          </a:p>
          <a:p>
            <a:pPr marL="0" indent="0">
              <a:buNone/>
            </a:pPr>
            <a:r>
              <a:rPr lang="it-IT" sz="2400" dirty="0" smtClean="0"/>
              <a:t>-) a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failure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indicated</a:t>
            </a:r>
            <a:r>
              <a:rPr lang="it-IT" sz="2400" dirty="0" smtClean="0"/>
              <a:t> to the driver with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control </a:t>
            </a:r>
            <a:r>
              <a:rPr lang="it-IT" sz="2400" dirty="0" err="1" smtClean="0"/>
              <a:t>effort</a:t>
            </a:r>
            <a:r>
              <a:rPr lang="it-IT" sz="2400" dirty="0" smtClean="0"/>
              <a:t> </a:t>
            </a:r>
            <a:r>
              <a:rPr lang="it-IT" sz="2400" dirty="0" err="1" smtClean="0"/>
              <a:t>necessary</a:t>
            </a:r>
            <a:r>
              <a:rPr lang="it-IT" sz="2400" dirty="0" smtClean="0"/>
              <a:t> to </a:t>
            </a:r>
            <a:r>
              <a:rPr lang="it-IT" sz="2400" dirty="0" err="1" smtClean="0"/>
              <a:t>override</a:t>
            </a:r>
            <a:r>
              <a:rPr lang="it-IT" sz="2400" dirty="0" smtClean="0"/>
              <a:t> the </a:t>
            </a:r>
            <a:r>
              <a:rPr lang="it-IT" sz="2400" dirty="0" err="1" smtClean="0"/>
              <a:t>directional</a:t>
            </a:r>
            <a:r>
              <a:rPr lang="it-IT" sz="2400" dirty="0" smtClean="0"/>
              <a:t> control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exceed</a:t>
            </a:r>
            <a:r>
              <a:rPr lang="it-IT" sz="2400" dirty="0" smtClean="0"/>
              <a:t> 50 N;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endParaRPr lang="it-IT" sz="2400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ESF (Emergency </a:t>
            </a:r>
            <a:r>
              <a:rPr lang="it-IT" dirty="0" err="1" smtClean="0"/>
              <a:t>Steering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340768"/>
            <a:ext cx="8291264" cy="4536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b="1" dirty="0" smtClean="0"/>
              <a:t>System information data</a:t>
            </a:r>
          </a:p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r>
              <a:rPr lang="it-IT" sz="2400" dirty="0" smtClean="0"/>
              <a:t>The </a:t>
            </a:r>
            <a:r>
              <a:rPr lang="it-IT" sz="2400" dirty="0" err="1" smtClean="0"/>
              <a:t>following</a:t>
            </a:r>
            <a:r>
              <a:rPr lang="it-IT" sz="2400" dirty="0" smtClean="0"/>
              <a:t> data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, </a:t>
            </a:r>
            <a:r>
              <a:rPr lang="it-IT" sz="2400" dirty="0" err="1" smtClean="0"/>
              <a:t>beyond</a:t>
            </a:r>
            <a:r>
              <a:rPr lang="it-IT" sz="2400" dirty="0" smtClean="0"/>
              <a:t>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, to the Technical Service </a:t>
            </a:r>
            <a:r>
              <a:rPr lang="it-IT" sz="2400" u="sng" dirty="0" err="1" smtClean="0"/>
              <a:t>at</a:t>
            </a:r>
            <a:r>
              <a:rPr lang="it-IT" sz="2400" u="sng" dirty="0" smtClean="0"/>
              <a:t> the time of </a:t>
            </a:r>
            <a:r>
              <a:rPr lang="it-IT" sz="2400" b="1" u="sng" dirty="0" err="1" smtClean="0"/>
              <a:t>type</a:t>
            </a:r>
            <a:r>
              <a:rPr lang="it-IT" sz="2400" b="1" u="sng" dirty="0" smtClean="0"/>
              <a:t> </a:t>
            </a:r>
            <a:r>
              <a:rPr lang="it-IT" sz="2400" b="1" u="sng" dirty="0" err="1" smtClean="0"/>
              <a:t>approval</a:t>
            </a:r>
            <a:r>
              <a:rPr lang="it-IT" sz="2400" u="sng" dirty="0" smtClean="0"/>
              <a:t>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-) use case(s) </a:t>
            </a:r>
            <a:r>
              <a:rPr lang="it-IT" sz="2400" dirty="0" err="1" smtClean="0"/>
              <a:t>where</a:t>
            </a:r>
            <a:r>
              <a:rPr lang="it-IT" sz="2400" dirty="0" smtClean="0"/>
              <a:t> ESF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designed</a:t>
            </a:r>
            <a:r>
              <a:rPr lang="it-IT" sz="2400" dirty="0" smtClean="0"/>
              <a:t> to operate;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under </a:t>
            </a:r>
            <a:r>
              <a:rPr lang="it-IT" sz="2400" dirty="0" err="1" smtClean="0"/>
              <a:t>which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active</a:t>
            </a:r>
            <a:r>
              <a:rPr lang="it-IT" sz="2400" dirty="0" smtClean="0"/>
              <a:t> (e.g.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speed</a:t>
            </a:r>
            <a:r>
              <a:rPr lang="it-IT" sz="2400" dirty="0" smtClean="0"/>
              <a:t> </a:t>
            </a:r>
            <a:r>
              <a:rPr lang="it-IT" sz="2400" dirty="0" err="1" smtClean="0"/>
              <a:t>range</a:t>
            </a:r>
            <a:r>
              <a:rPr lang="it-IT" sz="2400" dirty="0" smtClean="0"/>
              <a:t>);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how</a:t>
            </a:r>
            <a:r>
              <a:rPr lang="it-IT" sz="2400" dirty="0" smtClean="0"/>
              <a:t> ESF </a:t>
            </a:r>
            <a:r>
              <a:rPr lang="it-IT" sz="2400" dirty="0" err="1" smtClean="0"/>
              <a:t>detects</a:t>
            </a:r>
            <a:r>
              <a:rPr lang="it-IT" sz="2400" dirty="0" smtClean="0"/>
              <a:t> a </a:t>
            </a:r>
            <a:r>
              <a:rPr lang="it-IT" sz="2400" dirty="0" err="1" smtClean="0"/>
              <a:t>risk</a:t>
            </a:r>
            <a:r>
              <a:rPr lang="it-IT" sz="2400" dirty="0" smtClean="0"/>
              <a:t> of </a:t>
            </a:r>
            <a:r>
              <a:rPr lang="it-IT" sz="2400" dirty="0" err="1" smtClean="0"/>
              <a:t>collision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means</a:t>
            </a:r>
            <a:r>
              <a:rPr lang="it-IT" sz="2400" dirty="0" smtClean="0"/>
              <a:t> to </a:t>
            </a:r>
            <a:r>
              <a:rPr lang="it-IT" sz="2400" dirty="0" err="1" smtClean="0"/>
              <a:t>detect</a:t>
            </a:r>
            <a:r>
              <a:rPr lang="it-IT" sz="2400" dirty="0" smtClean="0"/>
              <a:t> the </a:t>
            </a:r>
            <a:r>
              <a:rPr lang="it-IT" sz="2400" dirty="0" err="1" smtClean="0"/>
              <a:t>driving</a:t>
            </a:r>
            <a:r>
              <a:rPr lang="it-IT" sz="2400" dirty="0" smtClean="0"/>
              <a:t>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how</a:t>
            </a:r>
            <a:r>
              <a:rPr lang="it-IT" sz="2400" dirty="0" smtClean="0"/>
              <a:t> to </a:t>
            </a:r>
            <a:r>
              <a:rPr lang="it-IT" sz="2400" dirty="0" err="1" smtClean="0"/>
              <a:t>deactivate</a:t>
            </a:r>
            <a:r>
              <a:rPr lang="it-IT" sz="2400" dirty="0" smtClean="0"/>
              <a:t>/</a:t>
            </a:r>
            <a:r>
              <a:rPr lang="it-IT" sz="2400" dirty="0" err="1" smtClean="0"/>
              <a:t>activate</a:t>
            </a:r>
            <a:r>
              <a:rPr lang="it-IT" sz="2400" dirty="0" smtClean="0"/>
              <a:t> the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ensured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</a:t>
            </a:r>
            <a:r>
              <a:rPr lang="it-IT" sz="2400" dirty="0" err="1" smtClean="0"/>
              <a:t>overriding</a:t>
            </a:r>
            <a:r>
              <a:rPr lang="it-IT" sz="2400" dirty="0" smtClean="0"/>
              <a:t> force </a:t>
            </a:r>
            <a:r>
              <a:rPr lang="it-IT" sz="2400" dirty="0" err="1" smtClean="0"/>
              <a:t>does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exceed</a:t>
            </a:r>
            <a:r>
              <a:rPr lang="it-IT" sz="2400" dirty="0" smtClean="0"/>
              <a:t> the </a:t>
            </a:r>
            <a:r>
              <a:rPr lang="it-IT" sz="2400" dirty="0" err="1" smtClean="0"/>
              <a:t>limit</a:t>
            </a:r>
            <a:r>
              <a:rPr lang="it-IT" sz="2400" dirty="0" smtClean="0"/>
              <a:t> of 50 N.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ESF (Emergency </a:t>
            </a:r>
            <a:r>
              <a:rPr lang="it-IT" dirty="0" err="1" smtClean="0"/>
              <a:t>Steering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340768"/>
            <a:ext cx="8291264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 smtClean="0"/>
              <a:t>Tests</a:t>
            </a:r>
            <a:r>
              <a:rPr lang="it-IT" sz="2400" b="1" dirty="0" smtClean="0"/>
              <a:t> to be </a:t>
            </a:r>
            <a:r>
              <a:rPr lang="it-IT" sz="2400" b="1" dirty="0" err="1" smtClean="0"/>
              <a:t>performed</a:t>
            </a:r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r>
              <a:rPr lang="it-IT" sz="2400" dirty="0" smtClean="0"/>
              <a:t>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driven</a:t>
            </a:r>
            <a:r>
              <a:rPr lang="it-IT" sz="2400" dirty="0" smtClean="0"/>
              <a:t> with an </a:t>
            </a:r>
            <a:r>
              <a:rPr lang="it-IT" sz="2400" dirty="0" err="1" smtClean="0"/>
              <a:t>activated</a:t>
            </a:r>
            <a:r>
              <a:rPr lang="it-IT" sz="2400" dirty="0" smtClean="0"/>
              <a:t> ESF on a road with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 on </a:t>
            </a:r>
            <a:r>
              <a:rPr lang="it-IT" sz="2400" dirty="0" err="1" smtClean="0"/>
              <a:t>each</a:t>
            </a:r>
            <a:r>
              <a:rPr lang="it-IT" sz="2400" dirty="0" smtClean="0"/>
              <a:t> side and </a:t>
            </a:r>
            <a:r>
              <a:rPr lang="it-IT" sz="2400" dirty="0" err="1" smtClean="0"/>
              <a:t>positioned</a:t>
            </a:r>
            <a:r>
              <a:rPr lang="it-IT" sz="2400" dirty="0" smtClean="0"/>
              <a:t> </a:t>
            </a:r>
            <a:r>
              <a:rPr lang="it-IT" sz="2400" dirty="0" err="1" smtClean="0"/>
              <a:t>within</a:t>
            </a:r>
            <a:r>
              <a:rPr lang="it-IT" sz="2400" dirty="0" smtClean="0"/>
              <a:t> </a:t>
            </a:r>
            <a:r>
              <a:rPr lang="it-IT" sz="2400" dirty="0" err="1" smtClean="0"/>
              <a:t>those</a:t>
            </a:r>
            <a:r>
              <a:rPr lang="it-IT" sz="2400" dirty="0" smtClean="0"/>
              <a:t>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. The test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and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speeds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within</a:t>
            </a:r>
            <a:r>
              <a:rPr lang="it-IT" sz="2400" dirty="0" smtClean="0"/>
              <a:t> the </a:t>
            </a:r>
            <a:r>
              <a:rPr lang="it-IT" sz="2400" dirty="0" err="1" smtClean="0"/>
              <a:t>operating</a:t>
            </a:r>
            <a:r>
              <a:rPr lang="it-IT" sz="2400" dirty="0" smtClean="0"/>
              <a:t> </a:t>
            </a:r>
            <a:r>
              <a:rPr lang="it-IT" sz="2400" dirty="0" err="1" smtClean="0"/>
              <a:t>range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declared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manufacturer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unintentional</a:t>
            </a:r>
            <a:r>
              <a:rPr lang="it-IT" sz="2400" dirty="0" smtClean="0"/>
              <a:t> </a:t>
            </a:r>
            <a:r>
              <a:rPr lang="it-IT" sz="2400" dirty="0" err="1" smtClean="0"/>
              <a:t>lateral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intentional</a:t>
            </a:r>
            <a:r>
              <a:rPr lang="it-IT" sz="2400" dirty="0" smtClean="0"/>
              <a:t> </a:t>
            </a:r>
            <a:r>
              <a:rPr lang="it-IT" sz="2400" dirty="0" err="1" smtClean="0"/>
              <a:t>lateral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object</a:t>
            </a:r>
            <a:r>
              <a:rPr lang="it-IT" sz="2400" dirty="0" smtClean="0"/>
              <a:t> </a:t>
            </a:r>
            <a:r>
              <a:rPr lang="it-IT" sz="2400" dirty="0" err="1" smtClean="0"/>
              <a:t>avoidance</a:t>
            </a:r>
            <a:r>
              <a:rPr lang="it-IT" sz="2400" dirty="0" smtClean="0"/>
              <a:t> (with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 and </a:t>
            </a:r>
            <a:r>
              <a:rPr lang="it-IT" sz="2400" dirty="0" err="1" smtClean="0"/>
              <a:t>without</a:t>
            </a:r>
            <a:r>
              <a:rPr lang="it-IT" sz="2400" dirty="0" smtClean="0"/>
              <a:t>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);</a:t>
            </a:r>
          </a:p>
          <a:p>
            <a:pPr marL="0" indent="0">
              <a:buNone/>
            </a:pPr>
            <a:r>
              <a:rPr lang="it-IT" sz="2400" dirty="0" smtClean="0"/>
              <a:t>-) false </a:t>
            </a:r>
            <a:r>
              <a:rPr lang="it-IT" sz="2400" dirty="0" err="1" smtClean="0"/>
              <a:t>reaction</a:t>
            </a:r>
            <a:r>
              <a:rPr lang="it-IT" sz="2400" dirty="0" smtClean="0"/>
              <a:t> test.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ESF (Emergency </a:t>
            </a:r>
            <a:r>
              <a:rPr lang="it-IT" dirty="0" err="1" smtClean="0"/>
              <a:t>Steering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sz="5600" b="0" dirty="0" smtClean="0">
                <a:solidFill>
                  <a:schemeClr val="bg1"/>
                </a:solidFill>
              </a:rPr>
              <a:t>Backup</a:t>
            </a:r>
            <a:endParaRPr lang="it-IT" sz="5600" b="0" dirty="0">
              <a:solidFill>
                <a:schemeClr val="bg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 smtClean="0"/>
              <a:t>Special </a:t>
            </a:r>
            <a:r>
              <a:rPr lang="it-IT" sz="7200" dirty="0" err="1" smtClean="0"/>
              <a:t>requirements</a:t>
            </a:r>
            <a:r>
              <a:rPr lang="it-IT" sz="7200" dirty="0" smtClean="0"/>
              <a:t> to be </a:t>
            </a:r>
            <a:r>
              <a:rPr lang="it-IT" sz="7200" dirty="0" err="1" smtClean="0"/>
              <a:t>applied</a:t>
            </a:r>
            <a:r>
              <a:rPr lang="it-IT" sz="7200" dirty="0" smtClean="0"/>
              <a:t> to </a:t>
            </a:r>
            <a:r>
              <a:rPr lang="it-IT" sz="7200" dirty="0" err="1" smtClean="0"/>
              <a:t>safety</a:t>
            </a:r>
            <a:r>
              <a:rPr lang="it-IT" sz="7200" dirty="0" smtClean="0"/>
              <a:t> </a:t>
            </a:r>
            <a:r>
              <a:rPr lang="it-IT" sz="7200" dirty="0" err="1" smtClean="0"/>
              <a:t>aspects</a:t>
            </a:r>
            <a:r>
              <a:rPr lang="it-IT" sz="7200" dirty="0" smtClean="0"/>
              <a:t> of </a:t>
            </a:r>
            <a:r>
              <a:rPr lang="it-IT" sz="7200" dirty="0" err="1" smtClean="0"/>
              <a:t>electronic</a:t>
            </a:r>
            <a:r>
              <a:rPr lang="it-IT" sz="7200" dirty="0" smtClean="0"/>
              <a:t> control </a:t>
            </a:r>
            <a:r>
              <a:rPr lang="it-IT" sz="7200" dirty="0" err="1" smtClean="0"/>
              <a:t>systems</a:t>
            </a:r>
            <a:endParaRPr lang="it-IT" sz="7200" dirty="0"/>
          </a:p>
          <a:p>
            <a:pPr algn="ctr"/>
            <a:r>
              <a:rPr lang="it-IT" sz="7200" dirty="0" err="1" smtClean="0"/>
              <a:t>Annex</a:t>
            </a:r>
            <a:r>
              <a:rPr lang="it-IT" sz="7200" dirty="0" smtClean="0"/>
              <a:t> 6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41913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51125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sz="24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dk1"/>
                </a:solidFill>
              </a:rPr>
              <a:t>In </a:t>
            </a:r>
            <a:r>
              <a:rPr lang="it-IT" sz="2400" dirty="0" err="1" smtClean="0">
                <a:solidFill>
                  <a:schemeClr val="dk1"/>
                </a:solidFill>
              </a:rPr>
              <a:t>Annex</a:t>
            </a:r>
            <a:r>
              <a:rPr lang="it-IT" sz="2400" dirty="0" smtClean="0">
                <a:solidFill>
                  <a:schemeClr val="dk1"/>
                </a:solidFill>
              </a:rPr>
              <a:t> 6 special </a:t>
            </a:r>
            <a:r>
              <a:rPr lang="it-IT" sz="2400" dirty="0" err="1" smtClean="0">
                <a:solidFill>
                  <a:schemeClr val="dk1"/>
                </a:solidFill>
              </a:rPr>
              <a:t>requirements</a:t>
            </a:r>
            <a:r>
              <a:rPr lang="it-IT" sz="2400" dirty="0" smtClean="0">
                <a:solidFill>
                  <a:schemeClr val="dk1"/>
                </a:solidFill>
              </a:rPr>
              <a:t> are </a:t>
            </a:r>
            <a:r>
              <a:rPr lang="it-IT" sz="2400" dirty="0" err="1" smtClean="0">
                <a:solidFill>
                  <a:schemeClr val="dk1"/>
                </a:solidFill>
              </a:rPr>
              <a:t>prescribed</a:t>
            </a:r>
            <a:r>
              <a:rPr lang="it-IT" sz="2400" dirty="0" smtClean="0">
                <a:solidFill>
                  <a:schemeClr val="dk1"/>
                </a:solidFill>
              </a:rPr>
              <a:t> for </a:t>
            </a:r>
            <a:r>
              <a:rPr lang="it-IT" sz="2400" dirty="0" err="1" smtClean="0">
                <a:solidFill>
                  <a:schemeClr val="dk1"/>
                </a:solidFill>
              </a:rPr>
              <a:t>documentation</a:t>
            </a:r>
            <a:r>
              <a:rPr lang="it-IT" sz="2400" dirty="0" smtClean="0">
                <a:solidFill>
                  <a:schemeClr val="dk1"/>
                </a:solidFill>
              </a:rPr>
              <a:t>, fault </a:t>
            </a:r>
            <a:r>
              <a:rPr lang="it-IT" sz="2400" dirty="0" err="1" smtClean="0">
                <a:solidFill>
                  <a:schemeClr val="dk1"/>
                </a:solidFill>
              </a:rPr>
              <a:t>strategy</a:t>
            </a:r>
            <a:r>
              <a:rPr lang="it-IT" sz="2400" dirty="0" smtClean="0">
                <a:solidFill>
                  <a:schemeClr val="dk1"/>
                </a:solidFill>
              </a:rPr>
              <a:t> and </a:t>
            </a:r>
            <a:r>
              <a:rPr lang="it-IT" sz="2400" dirty="0" err="1" smtClean="0">
                <a:solidFill>
                  <a:schemeClr val="dk1"/>
                </a:solidFill>
              </a:rPr>
              <a:t>verification</a:t>
            </a:r>
            <a:r>
              <a:rPr lang="it-IT" sz="2400" dirty="0" smtClean="0">
                <a:solidFill>
                  <a:schemeClr val="dk1"/>
                </a:solidFill>
              </a:rPr>
              <a:t> with </a:t>
            </a:r>
            <a:r>
              <a:rPr lang="it-IT" sz="2400" dirty="0" err="1" smtClean="0">
                <a:solidFill>
                  <a:schemeClr val="dk1"/>
                </a:solidFill>
              </a:rPr>
              <a:t>respect</a:t>
            </a:r>
            <a:r>
              <a:rPr lang="it-IT" sz="2400" dirty="0" smtClean="0">
                <a:solidFill>
                  <a:schemeClr val="dk1"/>
                </a:solidFill>
              </a:rPr>
              <a:t> to the </a:t>
            </a:r>
            <a:r>
              <a:rPr lang="it-IT" sz="2400" b="1" dirty="0" err="1" smtClean="0">
                <a:solidFill>
                  <a:schemeClr val="dk1"/>
                </a:solidFill>
              </a:rPr>
              <a:t>safety</a:t>
            </a:r>
            <a:r>
              <a:rPr lang="it-IT" sz="2400" b="1" dirty="0" smtClean="0">
                <a:solidFill>
                  <a:schemeClr val="dk1"/>
                </a:solidFill>
              </a:rPr>
              <a:t> </a:t>
            </a:r>
            <a:r>
              <a:rPr lang="it-IT" sz="2400" b="1" dirty="0" err="1" smtClean="0">
                <a:solidFill>
                  <a:schemeClr val="dk1"/>
                </a:solidFill>
              </a:rPr>
              <a:t>aspects</a:t>
            </a:r>
            <a:r>
              <a:rPr lang="it-IT" sz="2400" b="1" dirty="0" smtClean="0">
                <a:solidFill>
                  <a:schemeClr val="dk1"/>
                </a:solidFill>
              </a:rPr>
              <a:t> </a:t>
            </a:r>
            <a:r>
              <a:rPr lang="it-IT" sz="2400" dirty="0" smtClean="0">
                <a:solidFill>
                  <a:schemeClr val="dk1"/>
                </a:solidFill>
              </a:rPr>
              <a:t>of </a:t>
            </a:r>
            <a:r>
              <a:rPr lang="it-IT" sz="2400" dirty="0" err="1" smtClean="0">
                <a:solidFill>
                  <a:schemeClr val="dk1"/>
                </a:solidFill>
              </a:rPr>
              <a:t>Complex</a:t>
            </a:r>
            <a:r>
              <a:rPr lang="it-IT" sz="2400" dirty="0" smtClean="0">
                <a:solidFill>
                  <a:schemeClr val="dk1"/>
                </a:solidFill>
              </a:rPr>
              <a:t> Electronic Systems </a:t>
            </a:r>
            <a:r>
              <a:rPr lang="it-IT" sz="2400" dirty="0" err="1" smtClean="0">
                <a:solidFill>
                  <a:schemeClr val="dk1"/>
                </a:solidFill>
              </a:rPr>
              <a:t>as</a:t>
            </a:r>
            <a:r>
              <a:rPr lang="it-IT" sz="2400" dirty="0" smtClean="0">
                <a:solidFill>
                  <a:schemeClr val="dk1"/>
                </a:solidFill>
              </a:rPr>
              <a:t> far </a:t>
            </a:r>
            <a:r>
              <a:rPr lang="it-IT" sz="2400" dirty="0" err="1" smtClean="0">
                <a:solidFill>
                  <a:schemeClr val="dk1"/>
                </a:solidFill>
              </a:rPr>
              <a:t>as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it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refers</a:t>
            </a:r>
            <a:r>
              <a:rPr lang="it-IT" sz="2400" dirty="0" smtClean="0">
                <a:solidFill>
                  <a:schemeClr val="dk1"/>
                </a:solidFill>
              </a:rPr>
              <a:t> to Reg. 79.</a:t>
            </a:r>
          </a:p>
          <a:p>
            <a:pPr marL="0" indent="0">
              <a:buNone/>
            </a:pPr>
            <a:r>
              <a:rPr lang="it-IT" sz="2400" i="1" dirty="0" err="1" smtClean="0">
                <a:solidFill>
                  <a:schemeClr val="dk1"/>
                </a:solidFill>
              </a:rPr>
              <a:t>Complex</a:t>
            </a:r>
            <a:r>
              <a:rPr lang="it-IT" sz="2400" i="1" dirty="0" smtClean="0">
                <a:solidFill>
                  <a:schemeClr val="dk1"/>
                </a:solidFill>
              </a:rPr>
              <a:t> Electronic </a:t>
            </a:r>
            <a:r>
              <a:rPr lang="it-IT" sz="2400" i="1" dirty="0" err="1" smtClean="0">
                <a:solidFill>
                  <a:schemeClr val="dk1"/>
                </a:solidFill>
              </a:rPr>
              <a:t>Vehicle</a:t>
            </a:r>
            <a:r>
              <a:rPr lang="it-IT" sz="2400" i="1" dirty="0" smtClean="0">
                <a:solidFill>
                  <a:schemeClr val="dk1"/>
                </a:solidFill>
              </a:rPr>
              <a:t> Control Systems</a:t>
            </a:r>
            <a:r>
              <a:rPr lang="it-IT" sz="2400" dirty="0" smtClean="0">
                <a:solidFill>
                  <a:schemeClr val="dk1"/>
                </a:solidFill>
              </a:rPr>
              <a:t> are </a:t>
            </a:r>
            <a:r>
              <a:rPr lang="it-IT" sz="2400" dirty="0" err="1" smtClean="0">
                <a:solidFill>
                  <a:schemeClr val="dk1"/>
                </a:solidFill>
              </a:rPr>
              <a:t>those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electronic</a:t>
            </a:r>
            <a:r>
              <a:rPr lang="it-IT" sz="2400" dirty="0" smtClean="0">
                <a:solidFill>
                  <a:schemeClr val="dk1"/>
                </a:solidFill>
              </a:rPr>
              <a:t> control </a:t>
            </a:r>
            <a:r>
              <a:rPr lang="it-IT" sz="2400" dirty="0" err="1" smtClean="0">
                <a:solidFill>
                  <a:schemeClr val="dk1"/>
                </a:solidFill>
              </a:rPr>
              <a:t>systems</a:t>
            </a:r>
            <a:r>
              <a:rPr lang="it-IT" sz="2400" dirty="0" smtClean="0">
                <a:solidFill>
                  <a:schemeClr val="dk1"/>
                </a:solidFill>
              </a:rPr>
              <a:t> in </a:t>
            </a:r>
            <a:r>
              <a:rPr lang="it-IT" sz="2400" dirty="0" err="1" smtClean="0">
                <a:solidFill>
                  <a:schemeClr val="dk1"/>
                </a:solidFill>
              </a:rPr>
              <a:t>which</a:t>
            </a:r>
            <a:r>
              <a:rPr lang="it-IT" sz="2400" dirty="0" smtClean="0">
                <a:solidFill>
                  <a:schemeClr val="dk1"/>
                </a:solidFill>
              </a:rPr>
              <a:t> a </a:t>
            </a:r>
            <a:r>
              <a:rPr lang="it-IT" sz="2400" dirty="0" err="1" smtClean="0">
                <a:solidFill>
                  <a:schemeClr val="dk1"/>
                </a:solidFill>
              </a:rPr>
              <a:t>function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controlled</a:t>
            </a:r>
            <a:r>
              <a:rPr lang="it-IT" sz="2400" dirty="0" smtClean="0">
                <a:solidFill>
                  <a:schemeClr val="dk1"/>
                </a:solidFill>
              </a:rPr>
              <a:t> by an </a:t>
            </a:r>
            <a:r>
              <a:rPr lang="it-IT" sz="2400" dirty="0" err="1" smtClean="0">
                <a:solidFill>
                  <a:schemeClr val="dk1"/>
                </a:solidFill>
              </a:rPr>
              <a:t>electronic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 or the driver </a:t>
            </a:r>
            <a:r>
              <a:rPr lang="it-IT" sz="2400" dirty="0" err="1" smtClean="0">
                <a:solidFill>
                  <a:schemeClr val="dk1"/>
                </a:solidFill>
              </a:rPr>
              <a:t>may</a:t>
            </a:r>
            <a:r>
              <a:rPr lang="it-IT" sz="2400" dirty="0" smtClean="0">
                <a:solidFill>
                  <a:schemeClr val="dk1"/>
                </a:solidFill>
              </a:rPr>
              <a:t> be over-</a:t>
            </a:r>
            <a:r>
              <a:rPr lang="it-IT" sz="2400" dirty="0" err="1" smtClean="0">
                <a:solidFill>
                  <a:schemeClr val="dk1"/>
                </a:solidFill>
              </a:rPr>
              <a:t>ridden</a:t>
            </a:r>
            <a:r>
              <a:rPr lang="it-IT" sz="2400" dirty="0" smtClean="0">
                <a:solidFill>
                  <a:schemeClr val="dk1"/>
                </a:solidFill>
              </a:rPr>
              <a:t> by a </a:t>
            </a:r>
            <a:r>
              <a:rPr lang="it-IT" sz="2400" dirty="0" err="1" smtClean="0">
                <a:solidFill>
                  <a:schemeClr val="dk1"/>
                </a:solidFill>
              </a:rPr>
              <a:t>higher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level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electronic</a:t>
            </a:r>
            <a:r>
              <a:rPr lang="it-IT" sz="2400" dirty="0" smtClean="0">
                <a:solidFill>
                  <a:schemeClr val="dk1"/>
                </a:solidFill>
              </a:rPr>
              <a:t> control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/</a:t>
            </a:r>
            <a:r>
              <a:rPr lang="it-IT" sz="2400" dirty="0" err="1" smtClean="0">
                <a:solidFill>
                  <a:schemeClr val="dk1"/>
                </a:solidFill>
              </a:rPr>
              <a:t>function</a:t>
            </a:r>
            <a:r>
              <a:rPr lang="it-IT" sz="2400" dirty="0" smtClean="0">
                <a:solidFill>
                  <a:schemeClr val="dk1"/>
                </a:solidFill>
              </a:rPr>
              <a:t>.  A </a:t>
            </a:r>
            <a:r>
              <a:rPr lang="it-IT" sz="2400" dirty="0" err="1" smtClean="0">
                <a:solidFill>
                  <a:schemeClr val="dk1"/>
                </a:solidFill>
              </a:rPr>
              <a:t>function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which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is</a:t>
            </a:r>
            <a:r>
              <a:rPr lang="it-IT" sz="2400" dirty="0" smtClean="0">
                <a:solidFill>
                  <a:schemeClr val="dk1"/>
                </a:solidFill>
              </a:rPr>
              <a:t> over-</a:t>
            </a:r>
            <a:r>
              <a:rPr lang="it-IT" sz="2400" dirty="0" err="1" smtClean="0">
                <a:solidFill>
                  <a:schemeClr val="dk1"/>
                </a:solidFill>
              </a:rPr>
              <a:t>ridden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becomes</a:t>
            </a:r>
            <a:r>
              <a:rPr lang="it-IT" sz="2400" dirty="0" smtClean="0">
                <a:solidFill>
                  <a:schemeClr val="dk1"/>
                </a:solidFill>
              </a:rPr>
              <a:t> part of the </a:t>
            </a:r>
            <a:r>
              <a:rPr lang="it-IT" sz="2400" dirty="0" err="1" smtClean="0">
                <a:solidFill>
                  <a:schemeClr val="dk1"/>
                </a:solidFill>
              </a:rPr>
              <a:t>complex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, </a:t>
            </a:r>
            <a:r>
              <a:rPr lang="it-IT" sz="2400" dirty="0" err="1" smtClean="0">
                <a:solidFill>
                  <a:schemeClr val="dk1"/>
                </a:solidFill>
              </a:rPr>
              <a:t>as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well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any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overriding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/</a:t>
            </a:r>
            <a:r>
              <a:rPr lang="it-IT" sz="2400" dirty="0" err="1" smtClean="0">
                <a:solidFill>
                  <a:schemeClr val="dk1"/>
                </a:solidFill>
              </a:rPr>
              <a:t>function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withing</a:t>
            </a:r>
            <a:r>
              <a:rPr lang="it-IT" sz="2400" dirty="0" smtClean="0">
                <a:solidFill>
                  <a:schemeClr val="dk1"/>
                </a:solidFill>
              </a:rPr>
              <a:t> the scope of the UN-ECE Reg.79. The </a:t>
            </a:r>
            <a:r>
              <a:rPr lang="it-IT" sz="2400" dirty="0" err="1" smtClean="0">
                <a:solidFill>
                  <a:schemeClr val="dk1"/>
                </a:solidFill>
              </a:rPr>
              <a:t>transmission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links</a:t>
            </a:r>
            <a:r>
              <a:rPr lang="it-IT" sz="2400" dirty="0" smtClean="0">
                <a:solidFill>
                  <a:schemeClr val="dk1"/>
                </a:solidFill>
              </a:rPr>
              <a:t> to and from </a:t>
            </a:r>
            <a:r>
              <a:rPr lang="it-IT" sz="2400" dirty="0" err="1" smtClean="0">
                <a:solidFill>
                  <a:schemeClr val="dk1"/>
                </a:solidFill>
              </a:rPr>
              <a:t>overriding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/</a:t>
            </a:r>
            <a:r>
              <a:rPr lang="it-IT" sz="2400" dirty="0" err="1" smtClean="0">
                <a:solidFill>
                  <a:schemeClr val="dk1"/>
                </a:solidFill>
              </a:rPr>
              <a:t>functions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outside</a:t>
            </a:r>
            <a:r>
              <a:rPr lang="it-IT" sz="2400" dirty="0" smtClean="0">
                <a:solidFill>
                  <a:schemeClr val="dk1"/>
                </a:solidFill>
              </a:rPr>
              <a:t> the scope of </a:t>
            </a:r>
            <a:r>
              <a:rPr lang="it-IT" sz="2400" dirty="0" err="1" smtClean="0">
                <a:solidFill>
                  <a:schemeClr val="dk1"/>
                </a:solidFill>
              </a:rPr>
              <a:t>this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regulations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also</a:t>
            </a:r>
            <a:r>
              <a:rPr lang="it-IT" sz="2400" dirty="0" smtClean="0">
                <a:solidFill>
                  <a:schemeClr val="dk1"/>
                </a:solidFill>
              </a:rPr>
              <a:t> be </a:t>
            </a:r>
            <a:r>
              <a:rPr lang="it-IT" sz="2400" dirty="0" err="1" smtClean="0">
                <a:solidFill>
                  <a:schemeClr val="dk1"/>
                </a:solidFill>
              </a:rPr>
              <a:t>included</a:t>
            </a:r>
            <a:r>
              <a:rPr lang="it-IT" sz="2400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endParaRPr lang="it-IT" sz="2400" i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dk1"/>
                </a:solidFill>
              </a:rPr>
              <a:t>The Technical Service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assess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documentation</a:t>
            </a:r>
            <a:r>
              <a:rPr lang="it-IT" sz="2400" dirty="0" smtClean="0">
                <a:solidFill>
                  <a:schemeClr val="dk1"/>
                </a:solidFill>
              </a:rPr>
              <a:t> package to show </a:t>
            </a:r>
            <a:r>
              <a:rPr lang="it-IT" sz="2400" dirty="0" err="1" smtClean="0">
                <a:solidFill>
                  <a:schemeClr val="dk1"/>
                </a:solidFill>
              </a:rPr>
              <a:t>that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system</a:t>
            </a:r>
            <a:r>
              <a:rPr lang="it-IT" sz="2400" dirty="0" smtClean="0">
                <a:solidFill>
                  <a:schemeClr val="dk1"/>
                </a:solidFill>
              </a:rPr>
              <a:t>:</a:t>
            </a:r>
          </a:p>
          <a:p>
            <a:pPr marL="457200" indent="-457200">
              <a:buAutoNum type="alphaLcParenR"/>
            </a:pPr>
            <a:r>
              <a:rPr lang="it-IT" sz="2400" dirty="0" err="1" smtClean="0">
                <a:solidFill>
                  <a:schemeClr val="dk1"/>
                </a:solidFill>
              </a:rPr>
              <a:t>Is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designed</a:t>
            </a:r>
            <a:r>
              <a:rPr lang="it-IT" sz="2400" dirty="0" smtClean="0">
                <a:solidFill>
                  <a:schemeClr val="dk1"/>
                </a:solidFill>
              </a:rPr>
              <a:t> to operate, under non-fault and fault </a:t>
            </a:r>
            <a:r>
              <a:rPr lang="it-IT" sz="2400" dirty="0" err="1" smtClean="0">
                <a:solidFill>
                  <a:schemeClr val="dk1"/>
                </a:solidFill>
              </a:rPr>
              <a:t>conditions</a:t>
            </a:r>
            <a:r>
              <a:rPr lang="it-IT" sz="2400" dirty="0" smtClean="0">
                <a:solidFill>
                  <a:schemeClr val="dk1"/>
                </a:solidFill>
              </a:rPr>
              <a:t>, in </a:t>
            </a:r>
            <a:r>
              <a:rPr lang="it-IT" sz="2400" dirty="0" err="1" smtClean="0">
                <a:solidFill>
                  <a:schemeClr val="dk1"/>
                </a:solidFill>
              </a:rPr>
              <a:t>such</a:t>
            </a:r>
            <a:r>
              <a:rPr lang="it-IT" sz="2400" dirty="0" smtClean="0">
                <a:solidFill>
                  <a:schemeClr val="dk1"/>
                </a:solidFill>
              </a:rPr>
              <a:t> a way </a:t>
            </a:r>
            <a:r>
              <a:rPr lang="it-IT" sz="2400" dirty="0" err="1" smtClean="0">
                <a:solidFill>
                  <a:schemeClr val="dk1"/>
                </a:solidFill>
              </a:rPr>
              <a:t>that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it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does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not</a:t>
            </a:r>
            <a:r>
              <a:rPr lang="it-IT" sz="2400" dirty="0" smtClean="0">
                <a:solidFill>
                  <a:schemeClr val="dk1"/>
                </a:solidFill>
              </a:rPr>
              <a:t> induce </a:t>
            </a:r>
            <a:r>
              <a:rPr lang="it-IT" sz="2400" dirty="0" err="1" smtClean="0">
                <a:solidFill>
                  <a:schemeClr val="dk1"/>
                </a:solidFill>
              </a:rPr>
              <a:t>safety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critical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risks</a:t>
            </a:r>
            <a:r>
              <a:rPr lang="it-IT" sz="2400" dirty="0" smtClean="0">
                <a:solidFill>
                  <a:schemeClr val="dk1"/>
                </a:solidFill>
              </a:rPr>
              <a:t>;</a:t>
            </a:r>
          </a:p>
          <a:p>
            <a:pPr marL="457200" indent="-457200">
              <a:buAutoNum type="alphaLcParenR"/>
            </a:pPr>
            <a:r>
              <a:rPr lang="it-IT" sz="2400" dirty="0" err="1" smtClean="0">
                <a:solidFill>
                  <a:schemeClr val="dk1"/>
                </a:solidFill>
              </a:rPr>
              <a:t>Respects</a:t>
            </a:r>
            <a:r>
              <a:rPr lang="it-IT" sz="2400" dirty="0" smtClean="0">
                <a:solidFill>
                  <a:schemeClr val="dk1"/>
                </a:solidFill>
              </a:rPr>
              <a:t>, under non-fault and fault </a:t>
            </a:r>
            <a:r>
              <a:rPr lang="it-IT" sz="2400" dirty="0" err="1" smtClean="0">
                <a:solidFill>
                  <a:schemeClr val="dk1"/>
                </a:solidFill>
              </a:rPr>
              <a:t>conditions</a:t>
            </a:r>
            <a:r>
              <a:rPr lang="it-IT" sz="2400" dirty="0" smtClean="0">
                <a:solidFill>
                  <a:schemeClr val="dk1"/>
                </a:solidFill>
              </a:rPr>
              <a:t>, </a:t>
            </a:r>
            <a:r>
              <a:rPr lang="it-IT" sz="2400" dirty="0" err="1" smtClean="0">
                <a:solidFill>
                  <a:schemeClr val="dk1"/>
                </a:solidFill>
              </a:rPr>
              <a:t>all</a:t>
            </a:r>
            <a:r>
              <a:rPr lang="it-IT" sz="2400" dirty="0" smtClean="0">
                <a:solidFill>
                  <a:schemeClr val="dk1"/>
                </a:solidFill>
              </a:rPr>
              <a:t> the appropriate performance </a:t>
            </a:r>
            <a:r>
              <a:rPr lang="it-IT" sz="2400" dirty="0" err="1" smtClean="0">
                <a:solidFill>
                  <a:schemeClr val="dk1"/>
                </a:solidFill>
              </a:rPr>
              <a:t>requirements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specified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elsewhere</a:t>
            </a:r>
            <a:r>
              <a:rPr lang="it-IT" sz="2400" dirty="0" smtClean="0">
                <a:solidFill>
                  <a:schemeClr val="dk1"/>
                </a:solidFill>
              </a:rPr>
              <a:t> in Reg.79;</a:t>
            </a:r>
          </a:p>
          <a:p>
            <a:pPr marL="457200" indent="-457200">
              <a:buAutoNum type="alphaLcParenR"/>
            </a:pPr>
            <a:r>
              <a:rPr lang="it-IT" sz="2400" dirty="0" err="1" smtClean="0">
                <a:solidFill>
                  <a:schemeClr val="dk1"/>
                </a:solidFill>
              </a:rPr>
              <a:t>Was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developed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according</a:t>
            </a:r>
            <a:r>
              <a:rPr lang="it-IT" sz="2400" dirty="0" smtClean="0">
                <a:solidFill>
                  <a:schemeClr val="dk1"/>
                </a:solidFill>
              </a:rPr>
              <a:t> to the </a:t>
            </a:r>
            <a:r>
              <a:rPr lang="it-IT" sz="2400" dirty="0" err="1" smtClean="0">
                <a:solidFill>
                  <a:schemeClr val="dk1"/>
                </a:solidFill>
              </a:rPr>
              <a:t>development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process</a:t>
            </a:r>
            <a:r>
              <a:rPr lang="it-IT" sz="2400" dirty="0" smtClean="0">
                <a:solidFill>
                  <a:schemeClr val="dk1"/>
                </a:solidFill>
              </a:rPr>
              <a:t>/</a:t>
            </a:r>
            <a:r>
              <a:rPr lang="it-IT" sz="2400" dirty="0" err="1" smtClean="0">
                <a:solidFill>
                  <a:schemeClr val="dk1"/>
                </a:solidFill>
              </a:rPr>
              <a:t>method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declared</a:t>
            </a:r>
            <a:r>
              <a:rPr lang="it-IT" sz="2400" dirty="0" smtClean="0">
                <a:solidFill>
                  <a:schemeClr val="dk1"/>
                </a:solidFill>
              </a:rPr>
              <a:t> by the </a:t>
            </a:r>
            <a:r>
              <a:rPr lang="it-IT" sz="2400" dirty="0" err="1" smtClean="0">
                <a:solidFill>
                  <a:schemeClr val="dk1"/>
                </a:solidFill>
              </a:rPr>
              <a:t>manufacturer</a:t>
            </a:r>
            <a:endParaRPr lang="it-IT" sz="2400" dirty="0" smtClean="0">
              <a:solidFill>
                <a:schemeClr val="dk1"/>
              </a:solidFill>
            </a:endParaRPr>
          </a:p>
          <a:p>
            <a:pPr marL="457200" indent="-457200">
              <a:buAutoNum type="alphaLcParenR"/>
            </a:pPr>
            <a:endParaRPr lang="it-IT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err="1" smtClean="0">
                <a:solidFill>
                  <a:schemeClr val="dk1"/>
                </a:solidFill>
              </a:rPr>
              <a:t>Documentation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be made </a:t>
            </a:r>
            <a:r>
              <a:rPr lang="it-IT" sz="2400" dirty="0" err="1" smtClean="0">
                <a:solidFill>
                  <a:schemeClr val="dk1"/>
                </a:solidFill>
              </a:rPr>
              <a:t>available</a:t>
            </a:r>
            <a:r>
              <a:rPr lang="it-IT" sz="2400" dirty="0" smtClean="0">
                <a:solidFill>
                  <a:schemeClr val="dk1"/>
                </a:solidFill>
              </a:rPr>
              <a:t> in </a:t>
            </a:r>
            <a:r>
              <a:rPr lang="it-IT" sz="2400" dirty="0" err="1" smtClean="0">
                <a:solidFill>
                  <a:schemeClr val="dk1"/>
                </a:solidFill>
              </a:rPr>
              <a:t>two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parts</a:t>
            </a:r>
            <a:r>
              <a:rPr lang="it-IT" sz="2400" dirty="0" smtClean="0">
                <a:solidFill>
                  <a:schemeClr val="dk1"/>
                </a:solidFill>
              </a:rPr>
              <a:t>:</a:t>
            </a:r>
          </a:p>
          <a:p>
            <a:pPr marL="457200" indent="-457200">
              <a:buAutoNum type="alphaLcParenR"/>
            </a:pPr>
            <a:r>
              <a:rPr lang="it-IT" sz="2400" dirty="0" err="1" smtClean="0">
                <a:solidFill>
                  <a:schemeClr val="dk1"/>
                </a:solidFill>
              </a:rPr>
              <a:t>Formal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documentation</a:t>
            </a:r>
            <a:r>
              <a:rPr lang="it-IT" sz="2400" dirty="0" smtClean="0">
                <a:solidFill>
                  <a:schemeClr val="dk1"/>
                </a:solidFill>
              </a:rPr>
              <a:t> package (</a:t>
            </a:r>
            <a:r>
              <a:rPr lang="it-IT" sz="2400" dirty="0" err="1" smtClean="0">
                <a:solidFill>
                  <a:schemeClr val="dk1"/>
                </a:solidFill>
              </a:rPr>
              <a:t>supplied</a:t>
            </a:r>
            <a:r>
              <a:rPr lang="it-IT" sz="2400" dirty="0" smtClean="0">
                <a:solidFill>
                  <a:schemeClr val="dk1"/>
                </a:solidFill>
              </a:rPr>
              <a:t> to Technical Service </a:t>
            </a:r>
            <a:r>
              <a:rPr lang="it-IT" sz="2400" dirty="0" err="1" smtClean="0">
                <a:solidFill>
                  <a:schemeClr val="dk1"/>
                </a:solidFill>
              </a:rPr>
              <a:t>at</a:t>
            </a:r>
            <a:r>
              <a:rPr lang="it-IT" sz="2400" dirty="0" smtClean="0">
                <a:solidFill>
                  <a:schemeClr val="dk1"/>
                </a:solidFill>
              </a:rPr>
              <a:t> the time of </a:t>
            </a:r>
            <a:r>
              <a:rPr lang="it-IT" sz="2400" dirty="0" err="1" smtClean="0">
                <a:solidFill>
                  <a:schemeClr val="dk1"/>
                </a:solidFill>
              </a:rPr>
              <a:t>submission</a:t>
            </a:r>
            <a:r>
              <a:rPr lang="it-IT" sz="2400" dirty="0" smtClean="0">
                <a:solidFill>
                  <a:schemeClr val="dk1"/>
                </a:solidFill>
              </a:rPr>
              <a:t> of the </a:t>
            </a:r>
            <a:r>
              <a:rPr lang="it-IT" sz="2400" dirty="0" err="1" smtClean="0">
                <a:solidFill>
                  <a:schemeClr val="dk1"/>
                </a:solidFill>
              </a:rPr>
              <a:t>type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approval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application</a:t>
            </a:r>
            <a:r>
              <a:rPr lang="it-IT" sz="2400" dirty="0" smtClean="0">
                <a:solidFill>
                  <a:schemeClr val="dk1"/>
                </a:solidFill>
              </a:rPr>
              <a:t>) </a:t>
            </a:r>
            <a:r>
              <a:rPr lang="it-IT" sz="2400" dirty="0" err="1" smtClean="0">
                <a:solidFill>
                  <a:schemeClr val="dk1"/>
                </a:solidFill>
              </a:rPr>
              <a:t>available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at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Approval</a:t>
            </a:r>
            <a:r>
              <a:rPr lang="it-IT" sz="2400" dirty="0" smtClean="0">
                <a:solidFill>
                  <a:schemeClr val="dk1"/>
                </a:solidFill>
              </a:rPr>
              <a:t> Authority for </a:t>
            </a:r>
            <a:r>
              <a:rPr lang="it-IT" sz="2400" dirty="0" err="1" smtClean="0">
                <a:solidFill>
                  <a:schemeClr val="dk1"/>
                </a:solidFill>
              </a:rPr>
              <a:t>at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least</a:t>
            </a:r>
            <a:r>
              <a:rPr lang="it-IT" sz="2400" dirty="0" smtClean="0">
                <a:solidFill>
                  <a:schemeClr val="dk1"/>
                </a:solidFill>
              </a:rPr>
              <a:t> 10 </a:t>
            </a:r>
            <a:r>
              <a:rPr lang="it-IT" sz="2400" dirty="0" err="1" smtClean="0">
                <a:solidFill>
                  <a:schemeClr val="dk1"/>
                </a:solidFill>
              </a:rPr>
              <a:t>years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counted</a:t>
            </a:r>
            <a:r>
              <a:rPr lang="it-IT" sz="2400" dirty="0" smtClean="0">
                <a:solidFill>
                  <a:schemeClr val="dk1"/>
                </a:solidFill>
              </a:rPr>
              <a:t> from the time </a:t>
            </a:r>
            <a:r>
              <a:rPr lang="it-IT" sz="2400" dirty="0" err="1" smtClean="0">
                <a:solidFill>
                  <a:schemeClr val="dk1"/>
                </a:solidFill>
              </a:rPr>
              <a:t>when</a:t>
            </a:r>
            <a:r>
              <a:rPr lang="it-IT" sz="2400" dirty="0" smtClean="0">
                <a:solidFill>
                  <a:schemeClr val="dk1"/>
                </a:solidFill>
              </a:rPr>
              <a:t> production of the </a:t>
            </a:r>
            <a:r>
              <a:rPr lang="it-IT" sz="2400" dirty="0" err="1" smtClean="0">
                <a:solidFill>
                  <a:schemeClr val="dk1"/>
                </a:solidFill>
              </a:rPr>
              <a:t>vehicle</a:t>
            </a:r>
            <a:r>
              <a:rPr lang="it-IT" sz="2400" dirty="0" smtClean="0">
                <a:solidFill>
                  <a:schemeClr val="dk1"/>
                </a:solidFill>
              </a:rPr>
              <a:t> id </a:t>
            </a:r>
            <a:r>
              <a:rPr lang="it-IT" sz="2400" dirty="0" err="1" smtClean="0">
                <a:solidFill>
                  <a:schemeClr val="dk1"/>
                </a:solidFill>
              </a:rPr>
              <a:t>definitely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discontinued</a:t>
            </a:r>
            <a:r>
              <a:rPr lang="it-IT" sz="2400" dirty="0" smtClean="0">
                <a:solidFill>
                  <a:schemeClr val="dk1"/>
                </a:solidFill>
              </a:rPr>
              <a:t>;</a:t>
            </a:r>
          </a:p>
          <a:p>
            <a:pPr marL="457200" indent="-457200">
              <a:buFont typeface="Wingdings" charset="2"/>
              <a:buAutoNum type="alphaLcParenR"/>
            </a:pPr>
            <a:r>
              <a:rPr lang="it-IT" sz="2400" dirty="0" err="1" smtClean="0">
                <a:solidFill>
                  <a:schemeClr val="dk1"/>
                </a:solidFill>
              </a:rPr>
              <a:t>Additional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material</a:t>
            </a:r>
            <a:r>
              <a:rPr lang="it-IT" sz="2400" dirty="0" smtClean="0">
                <a:solidFill>
                  <a:schemeClr val="dk1"/>
                </a:solidFill>
              </a:rPr>
              <a:t>, and </a:t>
            </a:r>
            <a:r>
              <a:rPr lang="it-IT" sz="2400" dirty="0" err="1" smtClean="0">
                <a:solidFill>
                  <a:schemeClr val="dk1"/>
                </a:solidFill>
              </a:rPr>
              <a:t>analysis</a:t>
            </a:r>
            <a:r>
              <a:rPr lang="it-IT" sz="2400" dirty="0" smtClean="0">
                <a:solidFill>
                  <a:schemeClr val="dk1"/>
                </a:solidFill>
              </a:rPr>
              <a:t> data, </a:t>
            </a:r>
            <a:r>
              <a:rPr lang="it-IT" sz="2400" dirty="0" err="1" smtClean="0">
                <a:solidFill>
                  <a:schemeClr val="dk1"/>
                </a:solidFill>
              </a:rPr>
              <a:t>which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shall</a:t>
            </a:r>
            <a:r>
              <a:rPr lang="it-IT" sz="2400" dirty="0" smtClean="0">
                <a:solidFill>
                  <a:schemeClr val="dk1"/>
                </a:solidFill>
              </a:rPr>
              <a:t> be </a:t>
            </a:r>
            <a:r>
              <a:rPr lang="it-IT" sz="2400" dirty="0" err="1" smtClean="0">
                <a:solidFill>
                  <a:schemeClr val="dk1"/>
                </a:solidFill>
              </a:rPr>
              <a:t>retained</a:t>
            </a:r>
            <a:r>
              <a:rPr lang="it-IT" sz="2400" dirty="0" smtClean="0">
                <a:solidFill>
                  <a:schemeClr val="dk1"/>
                </a:solidFill>
              </a:rPr>
              <a:t> by the </a:t>
            </a:r>
            <a:r>
              <a:rPr lang="it-IT" sz="2400" dirty="0" err="1" smtClean="0">
                <a:solidFill>
                  <a:schemeClr val="dk1"/>
                </a:solidFill>
              </a:rPr>
              <a:t>manufacturer</a:t>
            </a:r>
            <a:r>
              <a:rPr lang="it-IT" sz="2400" dirty="0" smtClean="0">
                <a:solidFill>
                  <a:schemeClr val="dk1"/>
                </a:solidFill>
              </a:rPr>
              <a:t>, </a:t>
            </a:r>
            <a:r>
              <a:rPr lang="it-IT" sz="2400" dirty="0" err="1" smtClean="0">
                <a:solidFill>
                  <a:schemeClr val="dk1"/>
                </a:solidFill>
              </a:rPr>
              <a:t>but</a:t>
            </a:r>
            <a:r>
              <a:rPr lang="it-IT" sz="2400" dirty="0" smtClean="0">
                <a:solidFill>
                  <a:schemeClr val="dk1"/>
                </a:solidFill>
              </a:rPr>
              <a:t> made open for </a:t>
            </a:r>
            <a:r>
              <a:rPr lang="it-IT" sz="2400" dirty="0" err="1" smtClean="0">
                <a:solidFill>
                  <a:schemeClr val="dk1"/>
                </a:solidFill>
              </a:rPr>
              <a:t>inspection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at</a:t>
            </a:r>
            <a:r>
              <a:rPr lang="it-IT" sz="2400" dirty="0" smtClean="0">
                <a:solidFill>
                  <a:schemeClr val="dk1"/>
                </a:solidFill>
              </a:rPr>
              <a:t> the time of </a:t>
            </a:r>
            <a:r>
              <a:rPr lang="it-IT" sz="2400" dirty="0" err="1" smtClean="0">
                <a:solidFill>
                  <a:schemeClr val="dk1"/>
                </a:solidFill>
              </a:rPr>
              <a:t>type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approval</a:t>
            </a:r>
            <a:r>
              <a:rPr lang="it-IT" sz="2400" dirty="0" smtClean="0">
                <a:solidFill>
                  <a:schemeClr val="dk1"/>
                </a:solidFill>
              </a:rPr>
              <a:t>, and </a:t>
            </a:r>
            <a:r>
              <a:rPr lang="it-IT" sz="2400" dirty="0" err="1" smtClean="0">
                <a:solidFill>
                  <a:schemeClr val="dk1"/>
                </a:solidFill>
              </a:rPr>
              <a:t>available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at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manufacturer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>
                <a:solidFill>
                  <a:schemeClr val="dk1"/>
                </a:solidFill>
              </a:rPr>
              <a:t>for </a:t>
            </a:r>
            <a:r>
              <a:rPr lang="it-IT" sz="2400" dirty="0" err="1">
                <a:solidFill>
                  <a:schemeClr val="dk1"/>
                </a:solidFill>
              </a:rPr>
              <a:t>at</a:t>
            </a:r>
            <a:r>
              <a:rPr lang="it-IT" sz="2400" dirty="0">
                <a:solidFill>
                  <a:schemeClr val="dk1"/>
                </a:solidFill>
              </a:rPr>
              <a:t> </a:t>
            </a:r>
            <a:r>
              <a:rPr lang="it-IT" sz="2400" dirty="0" err="1">
                <a:solidFill>
                  <a:schemeClr val="dk1"/>
                </a:solidFill>
              </a:rPr>
              <a:t>least</a:t>
            </a:r>
            <a:r>
              <a:rPr lang="it-IT" sz="2400" dirty="0">
                <a:solidFill>
                  <a:schemeClr val="dk1"/>
                </a:solidFill>
              </a:rPr>
              <a:t> 10 </a:t>
            </a:r>
            <a:r>
              <a:rPr lang="it-IT" sz="2400" dirty="0" err="1">
                <a:solidFill>
                  <a:schemeClr val="dk1"/>
                </a:solidFill>
              </a:rPr>
              <a:t>years</a:t>
            </a:r>
            <a:r>
              <a:rPr lang="it-IT" sz="2400" dirty="0">
                <a:solidFill>
                  <a:schemeClr val="dk1"/>
                </a:solidFill>
              </a:rPr>
              <a:t> </a:t>
            </a:r>
            <a:r>
              <a:rPr lang="it-IT" sz="2400" dirty="0" err="1">
                <a:solidFill>
                  <a:schemeClr val="dk1"/>
                </a:solidFill>
              </a:rPr>
              <a:t>counted</a:t>
            </a:r>
            <a:r>
              <a:rPr lang="it-IT" sz="2400" dirty="0">
                <a:solidFill>
                  <a:schemeClr val="dk1"/>
                </a:solidFill>
              </a:rPr>
              <a:t> from the time </a:t>
            </a:r>
            <a:r>
              <a:rPr lang="it-IT" sz="2400" dirty="0" err="1">
                <a:solidFill>
                  <a:schemeClr val="dk1"/>
                </a:solidFill>
              </a:rPr>
              <a:t>when</a:t>
            </a:r>
            <a:r>
              <a:rPr lang="it-IT" sz="2400" dirty="0">
                <a:solidFill>
                  <a:schemeClr val="dk1"/>
                </a:solidFill>
              </a:rPr>
              <a:t> production of the </a:t>
            </a:r>
            <a:r>
              <a:rPr lang="it-IT" sz="2400" dirty="0" err="1">
                <a:solidFill>
                  <a:schemeClr val="dk1"/>
                </a:solidFill>
              </a:rPr>
              <a:t>vehicle</a:t>
            </a:r>
            <a:r>
              <a:rPr lang="it-IT" sz="2400" dirty="0">
                <a:solidFill>
                  <a:schemeClr val="dk1"/>
                </a:solidFill>
              </a:rPr>
              <a:t> id </a:t>
            </a:r>
            <a:r>
              <a:rPr lang="it-IT" sz="2400" dirty="0" err="1">
                <a:solidFill>
                  <a:schemeClr val="dk1"/>
                </a:solidFill>
              </a:rPr>
              <a:t>definitely</a:t>
            </a:r>
            <a:r>
              <a:rPr lang="it-IT" sz="2400" dirty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discontinued</a:t>
            </a:r>
            <a:r>
              <a:rPr lang="it-IT" sz="2400" dirty="0" smtClean="0">
                <a:solidFill>
                  <a:schemeClr val="dk1"/>
                </a:solidFill>
              </a:rPr>
              <a:t>:</a:t>
            </a:r>
            <a:endParaRPr lang="it-IT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i) a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gives</a:t>
            </a:r>
            <a:r>
              <a:rPr lang="it-IT" sz="2400" dirty="0" smtClean="0"/>
              <a:t> a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</a:t>
            </a:r>
            <a:r>
              <a:rPr lang="it-IT" sz="2400" dirty="0" err="1" smtClean="0"/>
              <a:t>explanation</a:t>
            </a:r>
            <a:r>
              <a:rPr lang="it-IT" sz="2400" dirty="0" smtClean="0"/>
              <a:t> of the control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 and </a:t>
            </a:r>
            <a:r>
              <a:rPr lang="it-IT" sz="2400" dirty="0" err="1" smtClean="0"/>
              <a:t>methods</a:t>
            </a:r>
            <a:r>
              <a:rPr lang="it-IT" sz="2400" dirty="0" smtClean="0"/>
              <a:t> to </a:t>
            </a:r>
            <a:r>
              <a:rPr lang="it-IT" sz="2400" dirty="0" err="1" smtClean="0"/>
              <a:t>achieve</a:t>
            </a:r>
            <a:r>
              <a:rPr lang="it-IT" sz="2400" dirty="0" smtClean="0"/>
              <a:t> the </a:t>
            </a:r>
            <a:r>
              <a:rPr lang="it-IT" sz="2400" dirty="0" err="1" smtClean="0"/>
              <a:t>objectives</a:t>
            </a:r>
            <a:r>
              <a:rPr lang="it-IT" sz="2400" dirty="0" smtClean="0"/>
              <a:t>, </a:t>
            </a:r>
            <a:r>
              <a:rPr lang="it-IT" sz="2400" dirty="0" err="1" smtClean="0"/>
              <a:t>including</a:t>
            </a:r>
            <a:r>
              <a:rPr lang="it-IT" sz="2400" dirty="0" smtClean="0"/>
              <a:t> a statement of the </a:t>
            </a:r>
            <a:r>
              <a:rPr lang="it-IT" sz="2400" dirty="0" err="1" smtClean="0"/>
              <a:t>mechanism</a:t>
            </a:r>
            <a:r>
              <a:rPr lang="it-IT" sz="2400" dirty="0" smtClean="0"/>
              <a:t>(s) by </a:t>
            </a:r>
            <a:r>
              <a:rPr lang="it-IT" sz="2400" dirty="0" err="1" smtClean="0"/>
              <a:t>whiche</a:t>
            </a:r>
            <a:r>
              <a:rPr lang="it-IT" sz="2400" dirty="0"/>
              <a:t> </a:t>
            </a:r>
            <a:r>
              <a:rPr lang="it-IT" sz="2400" dirty="0" smtClean="0"/>
              <a:t>control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exercised</a:t>
            </a:r>
            <a:r>
              <a:rPr lang="it-IT" sz="2400" dirty="0" smtClean="0"/>
              <a:t>;;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ii) </a:t>
            </a:r>
            <a:r>
              <a:rPr lang="it-IT" sz="2400" dirty="0" err="1" smtClean="0"/>
              <a:t>interconnections</a:t>
            </a:r>
            <a:r>
              <a:rPr lang="it-IT" sz="2400" dirty="0" smtClean="0"/>
              <a:t> </a:t>
            </a:r>
            <a:r>
              <a:rPr lang="it-IT" sz="2400" dirty="0" err="1" smtClean="0"/>
              <a:t>within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shown</a:t>
            </a:r>
            <a:r>
              <a:rPr lang="it-IT" sz="2400" dirty="0" smtClean="0"/>
              <a:t> by a </a:t>
            </a:r>
            <a:r>
              <a:rPr lang="it-IT" sz="2400" dirty="0" err="1" smtClean="0"/>
              <a:t>circuit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for the </a:t>
            </a:r>
            <a:r>
              <a:rPr lang="it-IT" sz="2400" dirty="0" err="1" smtClean="0"/>
              <a:t>electric</a:t>
            </a:r>
            <a:r>
              <a:rPr lang="it-IT" sz="2400" dirty="0" smtClean="0"/>
              <a:t> </a:t>
            </a:r>
            <a:r>
              <a:rPr lang="it-IT" sz="2400" dirty="0" err="1" smtClean="0"/>
              <a:t>transmission</a:t>
            </a:r>
            <a:r>
              <a:rPr lang="it-IT" sz="2400" dirty="0" smtClean="0"/>
              <a:t> </a:t>
            </a:r>
            <a:r>
              <a:rPr lang="it-IT" sz="2400" dirty="0" err="1" smtClean="0"/>
              <a:t>links</a:t>
            </a:r>
            <a:r>
              <a:rPr lang="it-IT" sz="2400" dirty="0" smtClean="0"/>
              <a:t>, by a </a:t>
            </a:r>
            <a:r>
              <a:rPr lang="it-IT" sz="2400" dirty="0" err="1" smtClean="0"/>
              <a:t>piping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r>
              <a:rPr lang="it-IT" sz="2400" dirty="0" smtClean="0"/>
              <a:t> for </a:t>
            </a:r>
            <a:r>
              <a:rPr lang="it-IT" sz="2400" dirty="0" err="1" smtClean="0"/>
              <a:t>pneumatic</a:t>
            </a:r>
            <a:r>
              <a:rPr lang="it-IT" sz="2400" dirty="0" smtClean="0"/>
              <a:t> or </a:t>
            </a:r>
            <a:r>
              <a:rPr lang="it-IT" sz="2400" dirty="0" err="1" smtClean="0"/>
              <a:t>hydraulic</a:t>
            </a:r>
            <a:r>
              <a:rPr lang="it-IT" sz="2400" dirty="0" smtClean="0"/>
              <a:t> </a:t>
            </a:r>
            <a:r>
              <a:rPr lang="it-IT" sz="2400" dirty="0" err="1" smtClean="0"/>
              <a:t>transmission</a:t>
            </a:r>
            <a:r>
              <a:rPr lang="it-IT" sz="2400" dirty="0" smtClean="0"/>
              <a:t>  </a:t>
            </a:r>
            <a:r>
              <a:rPr lang="it-IT" sz="2400" dirty="0" err="1" smtClean="0"/>
              <a:t>equipment</a:t>
            </a:r>
            <a:r>
              <a:rPr lang="it-IT" sz="2400" dirty="0" smtClean="0"/>
              <a:t> and by a </a:t>
            </a:r>
            <a:r>
              <a:rPr lang="it-IT" sz="2400" dirty="0" err="1" smtClean="0"/>
              <a:t>simplified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diagrammatic</a:t>
            </a:r>
            <a:r>
              <a:rPr lang="it-IT" sz="2400" dirty="0" smtClean="0"/>
              <a:t> layout for </a:t>
            </a:r>
            <a:r>
              <a:rPr lang="it-IT" sz="2400" dirty="0" err="1" smtClean="0"/>
              <a:t>mechanical</a:t>
            </a:r>
            <a:r>
              <a:rPr lang="it-IT" sz="2400" dirty="0" smtClean="0"/>
              <a:t> </a:t>
            </a:r>
            <a:r>
              <a:rPr lang="it-IT" sz="2400" dirty="0" err="1" smtClean="0"/>
              <a:t>linkages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iii)  a statement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Manufacturer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affirms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</a:t>
            </a:r>
            <a:r>
              <a:rPr lang="it-IT" sz="2400" dirty="0" err="1" smtClean="0"/>
              <a:t>strategy</a:t>
            </a:r>
            <a:r>
              <a:rPr lang="it-IT" sz="2400" dirty="0" smtClean="0"/>
              <a:t>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to </a:t>
            </a:r>
            <a:r>
              <a:rPr lang="it-IT" sz="2400" dirty="0" err="1" smtClean="0"/>
              <a:t>achieve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objectives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, under non-fault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, </a:t>
            </a:r>
            <a:r>
              <a:rPr lang="it-IT" sz="2400" dirty="0" err="1" smtClean="0"/>
              <a:t>prejudice</a:t>
            </a:r>
            <a:r>
              <a:rPr lang="it-IT" sz="2400" dirty="0" smtClean="0"/>
              <a:t> the </a:t>
            </a:r>
            <a:r>
              <a:rPr lang="it-IT" sz="2400" dirty="0" err="1" smtClean="0"/>
              <a:t>safe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	iv) </a:t>
            </a:r>
            <a:r>
              <a:rPr lang="it-IT" sz="2400" dirty="0" err="1" smtClean="0"/>
              <a:t>regarding</a:t>
            </a:r>
            <a:r>
              <a:rPr lang="it-IT" sz="2400" dirty="0" smtClean="0"/>
              <a:t> software, the </a:t>
            </a:r>
            <a:r>
              <a:rPr lang="it-IT" sz="2400" dirty="0" err="1" smtClean="0"/>
              <a:t>outline</a:t>
            </a:r>
            <a:r>
              <a:rPr lang="it-IT" sz="2400" dirty="0" smtClean="0"/>
              <a:t> </a:t>
            </a:r>
            <a:r>
              <a:rPr lang="it-IT" sz="2400" dirty="0" err="1" smtClean="0"/>
              <a:t>architecture</a:t>
            </a:r>
            <a:r>
              <a:rPr lang="it-IT" sz="2400" dirty="0" smtClean="0"/>
              <a:t>, design </a:t>
            </a:r>
            <a:r>
              <a:rPr lang="it-IT" sz="2400" dirty="0" err="1" smtClean="0"/>
              <a:t>methods</a:t>
            </a:r>
            <a:r>
              <a:rPr lang="it-IT" sz="2400" dirty="0" smtClean="0"/>
              <a:t> and </a:t>
            </a:r>
            <a:r>
              <a:rPr lang="it-IT" sz="2400" dirty="0" err="1" smtClean="0"/>
              <a:t>tools</a:t>
            </a:r>
            <a:r>
              <a:rPr lang="it-IT" sz="2400" dirty="0" smtClean="0"/>
              <a:t>, the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how</a:t>
            </a:r>
            <a:r>
              <a:rPr lang="it-IT" sz="2400" dirty="0" smtClean="0"/>
              <a:t> the </a:t>
            </a:r>
            <a:r>
              <a:rPr lang="it-IT" sz="2400" dirty="0" err="1" smtClean="0"/>
              <a:t>realization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logic</a:t>
            </a:r>
            <a:r>
              <a:rPr lang="it-IT" sz="2400" dirty="0" smtClean="0"/>
              <a:t> </a:t>
            </a:r>
            <a:r>
              <a:rPr lang="it-IT" sz="2400" dirty="0" err="1" smtClean="0"/>
              <a:t>was</a:t>
            </a:r>
            <a:r>
              <a:rPr lang="it-IT" sz="2400" dirty="0" smtClean="0"/>
              <a:t> </a:t>
            </a:r>
            <a:r>
              <a:rPr lang="it-IT" sz="2400" dirty="0" err="1" smtClean="0"/>
              <a:t>determined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</a:t>
            </a:r>
            <a:r>
              <a:rPr lang="it-IT" sz="2400" dirty="0" err="1" smtClean="0"/>
              <a:t>process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v) </a:t>
            </a:r>
            <a:r>
              <a:rPr lang="it-IT" sz="2400" dirty="0" err="1" smtClean="0"/>
              <a:t>explanation</a:t>
            </a:r>
            <a:r>
              <a:rPr lang="it-IT" sz="2400" dirty="0" smtClean="0"/>
              <a:t> to the Technical Service of the design </a:t>
            </a:r>
            <a:r>
              <a:rPr lang="it-IT" sz="2400" dirty="0" err="1" smtClean="0"/>
              <a:t>provisions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so </a:t>
            </a:r>
            <a:r>
              <a:rPr lang="it-IT" sz="2400" dirty="0" err="1" smtClean="0"/>
              <a:t>as</a:t>
            </a:r>
            <a:r>
              <a:rPr lang="it-IT" sz="2400" dirty="0" smtClean="0"/>
              <a:t> to generate </a:t>
            </a:r>
            <a:r>
              <a:rPr lang="it-IT" sz="2400" dirty="0" err="1" smtClean="0"/>
              <a:t>safe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under fault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vi)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data (</a:t>
            </a:r>
            <a:r>
              <a:rPr lang="it-IT" sz="2400" dirty="0" err="1" smtClean="0"/>
              <a:t>Hazard</a:t>
            </a:r>
            <a:r>
              <a:rPr lang="it-IT" sz="2400" dirty="0" smtClean="0"/>
              <a:t>/</a:t>
            </a:r>
            <a:r>
              <a:rPr lang="it-IT" sz="2400" dirty="0" err="1" smtClean="0"/>
              <a:t>Risk</a:t>
            </a:r>
            <a:r>
              <a:rPr lang="it-IT" sz="2400" dirty="0" smtClean="0"/>
              <a:t>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, FMEA/FTA, </a:t>
            </a:r>
            <a:r>
              <a:rPr lang="it-IT" sz="2400" dirty="0" err="1" smtClean="0"/>
              <a:t>validation</a:t>
            </a:r>
            <a:r>
              <a:rPr lang="it-IT" sz="2400" dirty="0" smtClean="0"/>
              <a:t> </a:t>
            </a:r>
            <a:r>
              <a:rPr lang="it-IT" sz="2400" dirty="0" err="1" smtClean="0"/>
              <a:t>plans</a:t>
            </a:r>
            <a:r>
              <a:rPr lang="it-IT" sz="2400" dirty="0" smtClean="0"/>
              <a:t> and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, HIL,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testing</a:t>
            </a:r>
            <a:r>
              <a:rPr lang="it-IT" sz="2400" dirty="0" smtClean="0"/>
              <a:t>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Special </a:t>
            </a:r>
            <a:r>
              <a:rPr lang="it-IT" dirty="0" err="1" smtClean="0"/>
              <a:t>requirements</a:t>
            </a:r>
            <a:r>
              <a:rPr lang="it-IT" dirty="0" smtClean="0"/>
              <a:t> of </a:t>
            </a:r>
            <a:r>
              <a:rPr lang="it-IT" dirty="0" err="1" smtClean="0"/>
              <a:t>electronic</a:t>
            </a:r>
            <a:r>
              <a:rPr lang="it-IT" dirty="0" smtClean="0"/>
              <a:t> control </a:t>
            </a:r>
            <a:r>
              <a:rPr lang="it-IT" dirty="0" err="1" smtClean="0"/>
              <a:t>systems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sz="5600" b="0" dirty="0" smtClean="0">
                <a:solidFill>
                  <a:schemeClr val="bg1"/>
                </a:solidFill>
              </a:rPr>
              <a:t>Backup</a:t>
            </a:r>
            <a:endParaRPr lang="it-IT" sz="5600" b="0" dirty="0">
              <a:solidFill>
                <a:schemeClr val="bg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 err="1" smtClean="0"/>
              <a:t>Transitional</a:t>
            </a:r>
            <a:r>
              <a:rPr lang="it-IT" sz="7200" dirty="0" smtClean="0"/>
              <a:t> </a:t>
            </a:r>
            <a:r>
              <a:rPr lang="it-IT" sz="7200" dirty="0" err="1" smtClean="0"/>
              <a:t>provisions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27383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457200" y="140290"/>
            <a:ext cx="8291264" cy="42358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Transitional</a:t>
            </a:r>
            <a:r>
              <a:rPr lang="it-IT" dirty="0" smtClean="0"/>
              <a:t> </a:t>
            </a:r>
            <a:r>
              <a:rPr lang="it-IT" dirty="0" err="1" smtClean="0"/>
              <a:t>provisions</a:t>
            </a:r>
            <a:r>
              <a:rPr lang="it-IT" dirty="0" smtClean="0"/>
              <a:t> Reg. 79 for 02 and 03 </a:t>
            </a:r>
            <a:r>
              <a:rPr lang="it-IT" dirty="0" err="1" smtClean="0"/>
              <a:t>series</a:t>
            </a:r>
            <a:r>
              <a:rPr lang="it-IT" dirty="0" smtClean="0"/>
              <a:t> of </a:t>
            </a:r>
            <a:r>
              <a:rPr lang="it-IT" dirty="0" err="1" smtClean="0"/>
              <a:t>amendments</a:t>
            </a:r>
            <a:r>
              <a:rPr lang="it-IT" dirty="0" smtClean="0"/>
              <a:t>*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9530" y="1559551"/>
            <a:ext cx="721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/>
              <a:t>Applicable</a:t>
            </a:r>
            <a:r>
              <a:rPr lang="it-IT" sz="1600" b="1" dirty="0" smtClean="0"/>
              <a:t> to the </a:t>
            </a:r>
            <a:r>
              <a:rPr lang="it-IT" sz="1600" b="1" dirty="0" err="1" smtClean="0"/>
              <a:t>series</a:t>
            </a:r>
            <a:r>
              <a:rPr lang="it-IT" sz="1600" b="1" dirty="0" smtClean="0"/>
              <a:t> 02 (ACSF </a:t>
            </a:r>
            <a:r>
              <a:rPr lang="it-IT" sz="1600" b="1" dirty="0" err="1" smtClean="0"/>
              <a:t>cat</a:t>
            </a:r>
            <a:r>
              <a:rPr lang="it-IT" sz="1600" b="1" dirty="0" smtClean="0"/>
              <a:t>. A and B1) of </a:t>
            </a:r>
            <a:r>
              <a:rPr lang="it-IT" sz="1600" b="1" dirty="0" err="1" smtClean="0"/>
              <a:t>amendments</a:t>
            </a:r>
            <a:endParaRPr lang="en-US" sz="1600" b="1" dirty="0"/>
          </a:p>
        </p:txBody>
      </p:sp>
      <p:sp>
        <p:nvSpPr>
          <p:cNvPr id="7" name="Freccia a destra 6"/>
          <p:cNvSpPr/>
          <p:nvPr/>
        </p:nvSpPr>
        <p:spPr>
          <a:xfrm>
            <a:off x="65400" y="1983205"/>
            <a:ext cx="1406280" cy="30675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cisione 7"/>
          <p:cNvSpPr/>
          <p:nvPr/>
        </p:nvSpPr>
        <p:spPr>
          <a:xfrm>
            <a:off x="1337512" y="877335"/>
            <a:ext cx="216024" cy="30675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/>
          <p:cNvSpPr txBox="1"/>
          <p:nvPr/>
        </p:nvSpPr>
        <p:spPr>
          <a:xfrm>
            <a:off x="30843" y="2005779"/>
            <a:ext cx="2340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Series 01 UN-TA </a:t>
            </a:r>
            <a:r>
              <a:rPr lang="it-IT" sz="1100" b="1" dirty="0" err="1" smtClean="0"/>
              <a:t>acceptance</a:t>
            </a:r>
            <a:endParaRPr lang="en-US" sz="1100" b="1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1445746" y="1155106"/>
            <a:ext cx="36004" cy="5106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Gallone 43"/>
          <p:cNvSpPr/>
          <p:nvPr/>
        </p:nvSpPr>
        <p:spPr>
          <a:xfrm>
            <a:off x="878793" y="692697"/>
            <a:ext cx="1971840" cy="18463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smtClean="0">
                <a:solidFill>
                  <a:schemeClr val="bg1"/>
                </a:solidFill>
              </a:rPr>
              <a:t>2018</a:t>
            </a:r>
            <a:endParaRPr lang="it-IT" sz="1600" b="1" i="1" dirty="0">
              <a:solidFill>
                <a:schemeClr val="bg1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262889" y="5589240"/>
            <a:ext cx="580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* To be </a:t>
            </a:r>
            <a:r>
              <a:rPr lang="it-IT" sz="1600" b="1" dirty="0" err="1" smtClean="0">
                <a:solidFill>
                  <a:srgbClr val="FF0000"/>
                </a:solidFill>
              </a:rPr>
              <a:t>submitted</a:t>
            </a:r>
            <a:r>
              <a:rPr lang="it-IT" sz="1600" b="1" dirty="0" smtClean="0">
                <a:solidFill>
                  <a:srgbClr val="FF0000"/>
                </a:solidFill>
              </a:rPr>
              <a:t> to March 2018 session of WP29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Gallone 47"/>
          <p:cNvSpPr/>
          <p:nvPr/>
        </p:nvSpPr>
        <p:spPr>
          <a:xfrm>
            <a:off x="2895017" y="692696"/>
            <a:ext cx="1971840" cy="18463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smtClean="0">
                <a:solidFill>
                  <a:schemeClr val="bg1"/>
                </a:solidFill>
              </a:rPr>
              <a:t>2019</a:t>
            </a:r>
            <a:endParaRPr lang="it-IT" sz="1600" b="1" i="1" dirty="0">
              <a:solidFill>
                <a:schemeClr val="bg1"/>
              </a:solidFill>
            </a:endParaRPr>
          </a:p>
        </p:txBody>
      </p:sp>
      <p:sp>
        <p:nvSpPr>
          <p:cNvPr id="49" name="Gallone 48"/>
          <p:cNvSpPr/>
          <p:nvPr/>
        </p:nvSpPr>
        <p:spPr>
          <a:xfrm>
            <a:off x="4911241" y="692696"/>
            <a:ext cx="1971840" cy="18463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smtClean="0">
                <a:solidFill>
                  <a:schemeClr val="bg1"/>
                </a:solidFill>
              </a:rPr>
              <a:t>2020</a:t>
            </a:r>
            <a:endParaRPr lang="it-IT" sz="1600" b="1" i="1" dirty="0">
              <a:solidFill>
                <a:schemeClr val="bg1"/>
              </a:solidFill>
            </a:endParaRPr>
          </a:p>
        </p:txBody>
      </p:sp>
      <p:sp>
        <p:nvSpPr>
          <p:cNvPr id="50" name="Gallone 49"/>
          <p:cNvSpPr/>
          <p:nvPr/>
        </p:nvSpPr>
        <p:spPr>
          <a:xfrm>
            <a:off x="6927465" y="692696"/>
            <a:ext cx="1971840" cy="18463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smtClean="0">
                <a:solidFill>
                  <a:schemeClr val="bg1"/>
                </a:solidFill>
              </a:rPr>
              <a:t>2021</a:t>
            </a:r>
            <a:endParaRPr lang="it-IT" sz="1600" b="1" i="1" dirty="0">
              <a:solidFill>
                <a:schemeClr val="bg1"/>
              </a:solidFill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1078646" y="955272"/>
            <a:ext cx="78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1st APR</a:t>
            </a:r>
            <a:endParaRPr lang="en-US" sz="1100" b="1" dirty="0"/>
          </a:p>
        </p:txBody>
      </p:sp>
      <p:sp>
        <p:nvSpPr>
          <p:cNvPr id="52" name="Decisione 51"/>
          <p:cNvSpPr/>
          <p:nvPr/>
        </p:nvSpPr>
        <p:spPr>
          <a:xfrm>
            <a:off x="7279138" y="857205"/>
            <a:ext cx="216024" cy="30675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7020272" y="935142"/>
            <a:ext cx="78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1st APR</a:t>
            </a:r>
            <a:endParaRPr lang="en-US" sz="1100" b="1" dirty="0"/>
          </a:p>
        </p:txBody>
      </p:sp>
      <p:sp>
        <p:nvSpPr>
          <p:cNvPr id="54" name="Decisione 53"/>
          <p:cNvSpPr/>
          <p:nvPr/>
        </p:nvSpPr>
        <p:spPr>
          <a:xfrm>
            <a:off x="4188815" y="857205"/>
            <a:ext cx="216024" cy="306759"/>
          </a:xfrm>
          <a:prstGeom prst="flowChartDecision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sellaDiTesto 54"/>
          <p:cNvSpPr txBox="1"/>
          <p:nvPr/>
        </p:nvSpPr>
        <p:spPr>
          <a:xfrm>
            <a:off x="3929949" y="935142"/>
            <a:ext cx="78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1st SEP</a:t>
            </a:r>
            <a:endParaRPr lang="en-US" sz="1100" b="1" dirty="0"/>
          </a:p>
        </p:txBody>
      </p:sp>
      <p:sp>
        <p:nvSpPr>
          <p:cNvPr id="56" name="Decisione 55"/>
          <p:cNvSpPr/>
          <p:nvPr/>
        </p:nvSpPr>
        <p:spPr>
          <a:xfrm>
            <a:off x="8149255" y="857205"/>
            <a:ext cx="216024" cy="306759"/>
          </a:xfrm>
          <a:prstGeom prst="flowChartDecision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sellaDiTesto 56"/>
          <p:cNvSpPr txBox="1"/>
          <p:nvPr/>
        </p:nvSpPr>
        <p:spPr>
          <a:xfrm>
            <a:off x="7890389" y="935142"/>
            <a:ext cx="78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1st SEP</a:t>
            </a:r>
            <a:endParaRPr lang="en-US" sz="1100" b="1" dirty="0"/>
          </a:p>
        </p:txBody>
      </p:sp>
      <p:sp>
        <p:nvSpPr>
          <p:cNvPr id="58" name="Freccia a destra 57"/>
          <p:cNvSpPr/>
          <p:nvPr/>
        </p:nvSpPr>
        <p:spPr>
          <a:xfrm>
            <a:off x="1437528" y="2330153"/>
            <a:ext cx="5942784" cy="30675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ttore 1 58"/>
          <p:cNvCxnSpPr/>
          <p:nvPr/>
        </p:nvCxnSpPr>
        <p:spPr>
          <a:xfrm>
            <a:off x="7380312" y="1196752"/>
            <a:ext cx="36004" cy="5106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1573690" y="2330153"/>
            <a:ext cx="5590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Series 01 UN-TA </a:t>
            </a:r>
            <a:r>
              <a:rPr lang="it-IT" sz="1100" b="1" dirty="0" err="1" smtClean="0"/>
              <a:t>acceptance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only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if</a:t>
            </a:r>
            <a:r>
              <a:rPr lang="it-IT" sz="1100" b="1" dirty="0" smtClean="0"/>
              <a:t> first </a:t>
            </a:r>
            <a:r>
              <a:rPr lang="it-IT" sz="1100" b="1" dirty="0" err="1" smtClean="0"/>
              <a:t>issued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before</a:t>
            </a:r>
            <a:r>
              <a:rPr lang="it-IT" sz="1100" b="1" dirty="0" smtClean="0"/>
              <a:t> 1st April 2021</a:t>
            </a:r>
            <a:endParaRPr lang="en-US" sz="1100" b="1" dirty="0"/>
          </a:p>
        </p:txBody>
      </p:sp>
      <p:sp>
        <p:nvSpPr>
          <p:cNvPr id="62" name="Freccia a destra 61"/>
          <p:cNvSpPr/>
          <p:nvPr/>
        </p:nvSpPr>
        <p:spPr>
          <a:xfrm>
            <a:off x="7413304" y="2690193"/>
            <a:ext cx="1551183" cy="30675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sellaDiTesto 62"/>
          <p:cNvSpPr txBox="1"/>
          <p:nvPr/>
        </p:nvSpPr>
        <p:spPr>
          <a:xfrm>
            <a:off x="6606788" y="2712767"/>
            <a:ext cx="239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No </a:t>
            </a:r>
            <a:r>
              <a:rPr lang="it-IT" sz="1100" b="1" dirty="0" err="1" smtClean="0"/>
              <a:t>series</a:t>
            </a:r>
            <a:r>
              <a:rPr lang="it-IT" sz="1100" b="1" dirty="0" smtClean="0"/>
              <a:t> 01 UN-TA </a:t>
            </a:r>
            <a:r>
              <a:rPr lang="it-IT" sz="1100" b="1" dirty="0" err="1" smtClean="0"/>
              <a:t>acceptance</a:t>
            </a:r>
            <a:endParaRPr lang="en-US" sz="1100" b="1" dirty="0"/>
          </a:p>
        </p:txBody>
      </p:sp>
      <p:cxnSp>
        <p:nvCxnSpPr>
          <p:cNvPr id="64" name="Connettore 1 63"/>
          <p:cNvCxnSpPr/>
          <p:nvPr/>
        </p:nvCxnSpPr>
        <p:spPr>
          <a:xfrm>
            <a:off x="4294209" y="1163964"/>
            <a:ext cx="36004" cy="51068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8244408" y="1196752"/>
            <a:ext cx="36004" cy="51068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reccia a destra 66"/>
          <p:cNvSpPr/>
          <p:nvPr/>
        </p:nvSpPr>
        <p:spPr>
          <a:xfrm>
            <a:off x="1463747" y="3855413"/>
            <a:ext cx="2830461" cy="30675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sellaDiTesto 67"/>
          <p:cNvSpPr txBox="1"/>
          <p:nvPr/>
        </p:nvSpPr>
        <p:spPr>
          <a:xfrm>
            <a:off x="1727684" y="3887470"/>
            <a:ext cx="2340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Series 02 UN-TA </a:t>
            </a:r>
            <a:r>
              <a:rPr lang="it-IT" sz="1100" b="1" dirty="0" err="1" smtClean="0"/>
              <a:t>acceptance</a:t>
            </a:r>
            <a:endParaRPr lang="en-US" sz="1100" b="1" dirty="0"/>
          </a:p>
        </p:txBody>
      </p:sp>
      <p:sp>
        <p:nvSpPr>
          <p:cNvPr id="69" name="Freccia a destra 68"/>
          <p:cNvSpPr/>
          <p:nvPr/>
        </p:nvSpPr>
        <p:spPr>
          <a:xfrm>
            <a:off x="4330213" y="4202361"/>
            <a:ext cx="3999004" cy="30675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sellaDiTesto 69"/>
          <p:cNvSpPr txBox="1"/>
          <p:nvPr/>
        </p:nvSpPr>
        <p:spPr>
          <a:xfrm>
            <a:off x="2943280" y="4247510"/>
            <a:ext cx="5304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Series 02 UN-TA </a:t>
            </a:r>
            <a:r>
              <a:rPr lang="it-IT" sz="1100" b="1" dirty="0" err="1" smtClean="0"/>
              <a:t>acceptance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only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if</a:t>
            </a:r>
            <a:r>
              <a:rPr lang="it-IT" sz="1100" b="1" dirty="0" smtClean="0"/>
              <a:t> first </a:t>
            </a:r>
            <a:r>
              <a:rPr lang="it-IT" sz="1100" b="1" dirty="0" err="1" smtClean="0"/>
              <a:t>issued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before</a:t>
            </a:r>
            <a:r>
              <a:rPr lang="it-IT" sz="1100" b="1" dirty="0" smtClean="0"/>
              <a:t> 1st </a:t>
            </a:r>
            <a:r>
              <a:rPr lang="it-IT" sz="1100" b="1" dirty="0" err="1" smtClean="0"/>
              <a:t>September</a:t>
            </a:r>
            <a:r>
              <a:rPr lang="it-IT" sz="1100" b="1" dirty="0" smtClean="0"/>
              <a:t> 2019</a:t>
            </a:r>
            <a:endParaRPr lang="en-US" sz="1100" b="1" dirty="0"/>
          </a:p>
        </p:txBody>
      </p:sp>
      <p:sp>
        <p:nvSpPr>
          <p:cNvPr id="71" name="Freccia a destra 70"/>
          <p:cNvSpPr/>
          <p:nvPr/>
        </p:nvSpPr>
        <p:spPr>
          <a:xfrm>
            <a:off x="8262410" y="4562401"/>
            <a:ext cx="706730" cy="30675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sellaDiTesto 71"/>
          <p:cNvSpPr txBox="1"/>
          <p:nvPr/>
        </p:nvSpPr>
        <p:spPr>
          <a:xfrm>
            <a:off x="6781411" y="4562401"/>
            <a:ext cx="2362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No </a:t>
            </a:r>
            <a:r>
              <a:rPr lang="it-IT" sz="1100" b="1" dirty="0" err="1" smtClean="0"/>
              <a:t>series</a:t>
            </a:r>
            <a:r>
              <a:rPr lang="it-IT" sz="1100" b="1" dirty="0" smtClean="0"/>
              <a:t> 02 UN-TA </a:t>
            </a:r>
            <a:r>
              <a:rPr lang="it-IT" sz="1100" b="1" dirty="0" err="1" smtClean="0"/>
              <a:t>acceptance</a:t>
            </a:r>
            <a:r>
              <a:rPr lang="it-IT" sz="1100" b="1" dirty="0" smtClean="0"/>
              <a:t>*</a:t>
            </a:r>
            <a:endParaRPr lang="en-US" sz="1100" b="1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179512" y="3522494"/>
            <a:ext cx="8185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/>
              <a:t>Applicable</a:t>
            </a:r>
            <a:r>
              <a:rPr lang="it-IT" sz="1600" b="1" dirty="0" smtClean="0"/>
              <a:t> to the </a:t>
            </a:r>
            <a:r>
              <a:rPr lang="it-IT" sz="1600" b="1" dirty="0" err="1" smtClean="0"/>
              <a:t>series</a:t>
            </a:r>
            <a:r>
              <a:rPr lang="it-IT" sz="1600" b="1" dirty="0" smtClean="0"/>
              <a:t> 03 (ACSF </a:t>
            </a:r>
            <a:r>
              <a:rPr lang="it-IT" sz="1600" b="1" dirty="0" err="1" smtClean="0"/>
              <a:t>cat</a:t>
            </a:r>
            <a:r>
              <a:rPr lang="it-IT" sz="1600" b="1" dirty="0" smtClean="0"/>
              <a:t>. C, ESF, </a:t>
            </a:r>
            <a:r>
              <a:rPr lang="it-IT" sz="1600" b="1" dirty="0" err="1" smtClean="0"/>
              <a:t>Annex</a:t>
            </a:r>
            <a:r>
              <a:rPr lang="it-IT" sz="1600" b="1" dirty="0" smtClean="0"/>
              <a:t> 6 – CEL) of </a:t>
            </a:r>
            <a:r>
              <a:rPr lang="it-IT" sz="1600" b="1" dirty="0" err="1" smtClean="0"/>
              <a:t>amendments</a:t>
            </a:r>
            <a:endParaRPr lang="en-US" sz="1600" b="1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6745915" y="4869160"/>
            <a:ext cx="2362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*</a:t>
            </a:r>
            <a:r>
              <a:rPr lang="it-IT" sz="1100" b="1" dirty="0" err="1" smtClean="0"/>
              <a:t>except</a:t>
            </a:r>
            <a:r>
              <a:rPr lang="it-IT" sz="1100" b="1" dirty="0" smtClean="0"/>
              <a:t> for </a:t>
            </a:r>
            <a:r>
              <a:rPr lang="it-IT" sz="1100" b="1" dirty="0" err="1" smtClean="0"/>
              <a:t>vehicles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not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affected</a:t>
            </a:r>
            <a:r>
              <a:rPr lang="it-IT" sz="1100" b="1" dirty="0" smtClean="0"/>
              <a:t> by </a:t>
            </a:r>
            <a:r>
              <a:rPr lang="it-IT" sz="1100" b="1" dirty="0" err="1" smtClean="0"/>
              <a:t>provisions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introduced</a:t>
            </a:r>
            <a:r>
              <a:rPr lang="it-IT" sz="1100" b="1" dirty="0" smtClean="0"/>
              <a:t> with </a:t>
            </a:r>
            <a:r>
              <a:rPr lang="it-IT" sz="1100" b="1" dirty="0" err="1" smtClean="0"/>
              <a:t>series</a:t>
            </a:r>
            <a:r>
              <a:rPr lang="it-IT" sz="1100" b="1" dirty="0" smtClean="0"/>
              <a:t> 03 (ESF, ASCF-C, CEL </a:t>
            </a:r>
            <a:r>
              <a:rPr lang="it-IT" sz="1100" b="1" dirty="0" err="1" smtClean="0"/>
              <a:t>Annex</a:t>
            </a:r>
            <a:r>
              <a:rPr lang="it-IT" sz="1100" b="1" dirty="0" smtClean="0"/>
              <a:t> 6): for </a:t>
            </a:r>
            <a:r>
              <a:rPr lang="it-IT" sz="1100" b="1" dirty="0" err="1" smtClean="0"/>
              <a:t>them</a:t>
            </a:r>
            <a:r>
              <a:rPr lang="it-IT" sz="1100" b="1" dirty="0" smtClean="0"/>
              <a:t> </a:t>
            </a:r>
            <a:r>
              <a:rPr lang="it-IT" sz="1100" b="1" dirty="0" err="1" smtClean="0"/>
              <a:t>series</a:t>
            </a:r>
            <a:r>
              <a:rPr lang="it-IT" sz="1100" b="1" dirty="0" smtClean="0"/>
              <a:t> 02  UN-TA </a:t>
            </a:r>
            <a:r>
              <a:rPr lang="it-IT" sz="1100" b="1" dirty="0" err="1" smtClean="0"/>
              <a:t>will</a:t>
            </a:r>
            <a:r>
              <a:rPr lang="it-IT" sz="1100" b="1" dirty="0" smtClean="0"/>
              <a:t> continue to be </a:t>
            </a:r>
            <a:r>
              <a:rPr lang="it-IT" sz="1100" b="1" dirty="0" err="1" smtClean="0"/>
              <a:t>accepted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286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items</a:t>
            </a:r>
            <a:r>
              <a:rPr lang="it-IT" sz="2400" dirty="0" smtClean="0"/>
              <a:t> </a:t>
            </a:r>
            <a:r>
              <a:rPr lang="it-IT" sz="2400" dirty="0" err="1" smtClean="0"/>
              <a:t>reviewed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last session:</a:t>
            </a:r>
          </a:p>
          <a:p>
            <a:pPr marL="0" indent="0">
              <a:buNone/>
            </a:pPr>
            <a:r>
              <a:rPr lang="it-IT" sz="2400" dirty="0" smtClean="0"/>
              <a:t>-) ACSF (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</a:t>
            </a:r>
            <a:r>
              <a:rPr lang="it-IT" sz="2400" dirty="0" err="1" smtClean="0"/>
              <a:t>Commanded</a:t>
            </a:r>
            <a:r>
              <a:rPr lang="it-IT" sz="2400" dirty="0" smtClean="0"/>
              <a:t>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) </a:t>
            </a:r>
            <a:r>
              <a:rPr lang="it-IT" sz="2400" dirty="0" err="1" smtClean="0"/>
              <a:t>Cat</a:t>
            </a:r>
            <a:r>
              <a:rPr lang="it-IT" sz="2400" dirty="0" smtClean="0"/>
              <a:t>. C </a:t>
            </a:r>
            <a:r>
              <a:rPr lang="it-IT" sz="2400" dirty="0" err="1" smtClean="0"/>
              <a:t>requirements</a:t>
            </a:r>
            <a:r>
              <a:rPr lang="it-IT" sz="2400" dirty="0" smtClean="0"/>
              <a:t> and </a:t>
            </a:r>
            <a:r>
              <a:rPr lang="it-IT" sz="2400" dirty="0" err="1" smtClean="0"/>
              <a:t>tests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ESF (Emergency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) </a:t>
            </a:r>
            <a:r>
              <a:rPr lang="it-IT" sz="2400" dirty="0" err="1" smtClean="0"/>
              <a:t>requirements</a:t>
            </a:r>
            <a:r>
              <a:rPr lang="it-IT" sz="2400" dirty="0" smtClean="0"/>
              <a:t> and </a:t>
            </a:r>
            <a:r>
              <a:rPr lang="it-IT" sz="2400" dirty="0" err="1" smtClean="0"/>
              <a:t>tests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Special </a:t>
            </a:r>
            <a:r>
              <a:rPr lang="it-IT" sz="2400" dirty="0" err="1" smtClean="0"/>
              <a:t>requirements</a:t>
            </a:r>
            <a:r>
              <a:rPr lang="it-IT" sz="2400" dirty="0" smtClean="0"/>
              <a:t> to be </a:t>
            </a:r>
            <a:r>
              <a:rPr lang="it-IT" sz="2400" dirty="0" err="1" smtClean="0"/>
              <a:t>applied</a:t>
            </a:r>
            <a:r>
              <a:rPr lang="it-IT" sz="2400" dirty="0" smtClean="0"/>
              <a:t> to the </a:t>
            </a:r>
            <a:r>
              <a:rPr lang="it-IT" sz="2400" dirty="0" err="1" smtClean="0"/>
              <a:t>safety</a:t>
            </a:r>
            <a:r>
              <a:rPr lang="it-IT" sz="2400" dirty="0" smtClean="0"/>
              <a:t> </a:t>
            </a:r>
            <a:r>
              <a:rPr lang="it-IT" sz="2400" dirty="0" err="1" smtClean="0"/>
              <a:t>aspects</a:t>
            </a:r>
            <a:r>
              <a:rPr lang="it-IT" sz="2400" dirty="0" smtClean="0"/>
              <a:t> of </a:t>
            </a:r>
            <a:r>
              <a:rPr lang="it-IT" sz="2400" dirty="0" err="1" smtClean="0"/>
              <a:t>electronic</a:t>
            </a:r>
            <a:r>
              <a:rPr lang="it-IT" sz="2400" dirty="0" smtClean="0"/>
              <a:t> control </a:t>
            </a:r>
            <a:r>
              <a:rPr lang="it-IT" sz="2400" dirty="0" err="1" smtClean="0"/>
              <a:t>systems</a:t>
            </a:r>
            <a:r>
              <a:rPr lang="it-IT" sz="2400" dirty="0"/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Annex</a:t>
            </a:r>
            <a:r>
              <a:rPr lang="it-IT" sz="2400" dirty="0" smtClean="0"/>
              <a:t> 6)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Transitional</a:t>
            </a:r>
            <a:r>
              <a:rPr lang="it-IT" sz="2400" dirty="0" smtClean="0"/>
              <a:t> </a:t>
            </a:r>
            <a:r>
              <a:rPr lang="it-IT" sz="2400" dirty="0" err="1" smtClean="0"/>
              <a:t>provisions</a:t>
            </a:r>
            <a:r>
              <a:rPr lang="it-IT" sz="2400" dirty="0" smtClean="0"/>
              <a:t> for </a:t>
            </a:r>
            <a:r>
              <a:rPr lang="it-IT" sz="2400" dirty="0" err="1" smtClean="0"/>
              <a:t>series</a:t>
            </a:r>
            <a:r>
              <a:rPr lang="it-IT" sz="2400" dirty="0" smtClean="0"/>
              <a:t> 02 (ASCF </a:t>
            </a:r>
            <a:r>
              <a:rPr lang="it-IT" sz="2400" dirty="0" err="1" smtClean="0"/>
              <a:t>cat</a:t>
            </a:r>
            <a:r>
              <a:rPr lang="it-IT" sz="2400" dirty="0" smtClean="0"/>
              <a:t>. A and B1) and 03 (ACSF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C, ESF,  </a:t>
            </a:r>
            <a:r>
              <a:rPr lang="it-IT" sz="2400" dirty="0" err="1" smtClean="0"/>
              <a:t>Annex</a:t>
            </a:r>
            <a:r>
              <a:rPr lang="it-IT" sz="2400" dirty="0" smtClean="0"/>
              <a:t> 6 – CEL) of </a:t>
            </a:r>
            <a:r>
              <a:rPr lang="it-IT" sz="2400" dirty="0" err="1" smtClean="0"/>
              <a:t>amendments</a:t>
            </a:r>
            <a:r>
              <a:rPr lang="it-IT" sz="2400" dirty="0" smtClean="0"/>
              <a:t> to reg. 79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The text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submitted</a:t>
            </a:r>
            <a:r>
              <a:rPr lang="it-IT" sz="2400" dirty="0" smtClean="0"/>
              <a:t> to WP.29 (</a:t>
            </a:r>
            <a:r>
              <a:rPr lang="it-IT" sz="2400" i="1" dirty="0" smtClean="0"/>
              <a:t>World Forum for </a:t>
            </a:r>
            <a:r>
              <a:rPr lang="it-IT" sz="2400" i="1" dirty="0" err="1" smtClean="0"/>
              <a:t>Harmonization</a:t>
            </a:r>
            <a:r>
              <a:rPr lang="it-IT" sz="2400" i="1" dirty="0" smtClean="0"/>
              <a:t> of </a:t>
            </a:r>
            <a:r>
              <a:rPr lang="it-IT" sz="2400" i="1" dirty="0" err="1" smtClean="0"/>
              <a:t>Vehicle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Regulations</a:t>
            </a:r>
            <a:r>
              <a:rPr lang="it-IT" sz="2400" dirty="0" smtClean="0"/>
              <a:t>) March 2018 session.</a:t>
            </a:r>
            <a:endParaRPr lang="en-US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GRRF-85 (Geneva, </a:t>
            </a:r>
            <a:r>
              <a:rPr lang="it-IT" dirty="0" err="1" smtClean="0"/>
              <a:t>December</a:t>
            </a:r>
            <a:r>
              <a:rPr lang="it-IT" dirty="0" smtClean="0"/>
              <a:t> 11th 2017)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54462"/>
              </p:ext>
            </p:extLst>
          </p:nvPr>
        </p:nvGraphicFramePr>
        <p:xfrm>
          <a:off x="7668344" y="48071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8344" y="48071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3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sz="5600" b="0" dirty="0" smtClean="0">
                <a:solidFill>
                  <a:schemeClr val="bg1"/>
                </a:solidFill>
              </a:rPr>
              <a:t>Backup</a:t>
            </a:r>
            <a:endParaRPr lang="it-IT" sz="5600" b="0" dirty="0">
              <a:solidFill>
                <a:schemeClr val="bg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 smtClean="0"/>
              <a:t>ACSF </a:t>
            </a:r>
            <a:r>
              <a:rPr lang="it-IT" sz="7200" dirty="0" err="1" smtClean="0"/>
              <a:t>Cat</a:t>
            </a:r>
            <a:r>
              <a:rPr lang="it-IT" sz="7200" dirty="0" smtClean="0"/>
              <a:t>. C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23737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/>
          <p:cNvSpPr txBox="1">
            <a:spLocks/>
          </p:cNvSpPr>
          <p:nvPr/>
        </p:nvSpPr>
        <p:spPr>
          <a:xfrm>
            <a:off x="323528" y="128180"/>
            <a:ext cx="8704436" cy="840438"/>
          </a:xfrm>
          <a:prstGeom prst="rect">
            <a:avLst/>
          </a:prstGeom>
        </p:spPr>
        <p:txBody>
          <a:bodyPr lIns="0" r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latin typeface="Gill Sans MT" pitchFamily="34" charset="0"/>
              </a:rPr>
              <a:t>Automatically commanded steering function (ACSF)</a:t>
            </a:r>
            <a:endParaRPr lang="en-US" dirty="0">
              <a:latin typeface="Gill Sans MT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26140"/>
              </p:ext>
            </p:extLst>
          </p:nvPr>
        </p:nvGraphicFramePr>
        <p:xfrm>
          <a:off x="35496" y="836712"/>
          <a:ext cx="9105835" cy="531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20"/>
                <a:gridCol w="1224748"/>
                <a:gridCol w="1151516"/>
                <a:gridCol w="1440160"/>
                <a:gridCol w="1296144"/>
                <a:gridCol w="1296144"/>
                <a:gridCol w="1617003"/>
              </a:tblGrid>
              <a:tr h="57606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commanded steering function (ACSF)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means the function within an electronic control system where actuation of the steering system can result from automatic evaluation of signals initiated on-board the vehicle, possibly in conjunction with passive infrastructure features, to generate control action in order to assist the driver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ACSF assists the driver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carries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 the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ACSF </a:t>
                      </a:r>
                      <a:r>
                        <a:rPr lang="it-IT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initiated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activated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the driver and ACSF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performs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(ECE-UN Reg. 79)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that operates at a speed no greater than 10 km/h to assist the driver, on demand, in low speed or parking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manoeuvering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endParaRPr lang="it-IT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it-IT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it-IT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</a:t>
                      </a:r>
                      <a:r>
                        <a:rPr lang="it-IT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remote parking control (RPC).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which assists the driver in keeping the vehicle within the chosen lane, by influencing the lateral movement of the vehicle.</a:t>
                      </a:r>
                    </a:p>
                    <a:p>
                      <a:pPr marL="0" algn="ctr" defTabSz="457200" rtl="0" eaLnBrk="1" latinLnBrk="0" hangingPunct="1"/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it-IT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which is initiated/activated by the driver and which keeps the vehicle within its lane by influencing the lateral movement of the vehicle for extended periods without further driver command or confirmation</a:t>
                      </a:r>
                    </a:p>
                    <a:p>
                      <a:pPr algn="ctr"/>
                      <a:endParaRPr lang="it-IT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-off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which is initiated/activated by the driver and which can perform a single lateral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(e.g. lane change) when commanded by the driver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which is initiated/activated by the driver and which can indicate the possibility of a single lateral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(e.g. lane change) but performs that function only following a confirmation by the driver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which is initiated/activated by the driver and which can continuously determine the possibility of a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(e.g. lane change) and complete these manoeuvers for extended periods without further driver command/confirmation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Parking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Lane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keeping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/>
                        <a:t>Lane </a:t>
                      </a:r>
                      <a:r>
                        <a:rPr lang="it-IT" sz="1000" dirty="0" err="1" smtClean="0"/>
                        <a:t>keeping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ateral</a:t>
                      </a: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(lane </a:t>
                      </a:r>
                      <a:r>
                        <a:rPr lang="it-IT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ateral</a:t>
                      </a: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(lane </a:t>
                      </a:r>
                      <a:r>
                        <a:rPr lang="it-IT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ateral</a:t>
                      </a: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manoeuvre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(lane </a:t>
                      </a:r>
                      <a:r>
                        <a:rPr lang="it-IT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</a:t>
                      </a:r>
                      <a:r>
                        <a:rPr lang="it-IT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Driver/ACSF</a:t>
                      </a:r>
                      <a:r>
                        <a:rPr lang="it-IT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commands</a:t>
                      </a:r>
                      <a:endParaRPr lang="it-IT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ACSF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 </a:t>
                      </a:r>
                      <a:r>
                        <a:rPr lang="it-IT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operates</a:t>
                      </a:r>
                      <a:endParaRPr lang="it-IT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ACSF assists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/>
                        <a:t>ACSF </a:t>
                      </a:r>
                      <a:r>
                        <a:rPr lang="it-IT" sz="1000" dirty="0" err="1" smtClean="0"/>
                        <a:t>operates</a:t>
                      </a:r>
                      <a:r>
                        <a:rPr lang="it-IT" sz="1000" dirty="0" smtClean="0"/>
                        <a:t>;</a:t>
                      </a:r>
                      <a:r>
                        <a:rPr lang="it-IT" sz="1000" baseline="0" dirty="0" smtClean="0"/>
                        <a:t> Driver </a:t>
                      </a:r>
                      <a:r>
                        <a:rPr lang="it-IT" sz="1000" baseline="0" dirty="0" err="1" smtClean="0"/>
                        <a:t>commands</a:t>
                      </a:r>
                      <a:r>
                        <a:rPr lang="it-IT" sz="1000" baseline="0" dirty="0" smtClean="0"/>
                        <a:t>/</a:t>
                      </a:r>
                      <a:r>
                        <a:rPr lang="it-IT" sz="1000" baseline="0" dirty="0" err="1" smtClean="0"/>
                        <a:t>confirms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smtClean="0"/>
                        <a:t>ACSF </a:t>
                      </a:r>
                      <a:r>
                        <a:rPr lang="it-IT" sz="1000" dirty="0" err="1" smtClean="0"/>
                        <a:t>operates</a:t>
                      </a:r>
                      <a:r>
                        <a:rPr lang="it-IT" sz="1000" dirty="0" smtClean="0"/>
                        <a:t>;</a:t>
                      </a:r>
                      <a:r>
                        <a:rPr lang="it-IT" sz="1000" baseline="0" dirty="0" smtClean="0"/>
                        <a:t> Driver </a:t>
                      </a:r>
                      <a:r>
                        <a:rPr lang="it-IT" sz="1000" baseline="0" dirty="0" err="1" smtClean="0"/>
                        <a:t>commands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smtClean="0"/>
                        <a:t>ACSF </a:t>
                      </a:r>
                      <a:r>
                        <a:rPr lang="it-IT" sz="1000" dirty="0" err="1" smtClean="0"/>
                        <a:t>operates</a:t>
                      </a:r>
                      <a:r>
                        <a:rPr lang="it-IT" sz="1000" dirty="0" smtClean="0"/>
                        <a:t>;</a:t>
                      </a:r>
                      <a:r>
                        <a:rPr lang="it-IT" sz="1000" baseline="0" dirty="0" smtClean="0"/>
                        <a:t> Driver </a:t>
                      </a:r>
                      <a:r>
                        <a:rPr lang="it-IT" sz="1000" baseline="0" dirty="0" err="1" smtClean="0"/>
                        <a:t>confirms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smtClean="0"/>
                        <a:t>ACSF </a:t>
                      </a:r>
                      <a:r>
                        <a:rPr lang="it-IT" sz="1000" dirty="0" err="1" smtClean="0"/>
                        <a:t>operates</a:t>
                      </a:r>
                      <a:r>
                        <a:rPr lang="it-IT" sz="1000" dirty="0" smtClean="0"/>
                        <a:t>;</a:t>
                      </a:r>
                      <a:r>
                        <a:rPr lang="it-IT" sz="1000" baseline="0" dirty="0" smtClean="0"/>
                        <a:t> Driver </a:t>
                      </a:r>
                      <a:r>
                        <a:rPr lang="it-IT" sz="1000" baseline="0" dirty="0" err="1" smtClean="0"/>
                        <a:t>initiates</a:t>
                      </a:r>
                      <a:r>
                        <a:rPr lang="it-IT" sz="1000" baseline="0" dirty="0" smtClean="0"/>
                        <a:t> the </a:t>
                      </a:r>
                      <a:r>
                        <a:rPr lang="it-IT" sz="1000" baseline="0" dirty="0" err="1" smtClean="0"/>
                        <a:t>function</a:t>
                      </a:r>
                      <a:r>
                        <a:rPr lang="it-IT" sz="1000" baseline="0" dirty="0" smtClean="0"/>
                        <a:t> </a:t>
                      </a:r>
                      <a:r>
                        <a:rPr lang="it-IT" sz="1000" baseline="0" dirty="0" err="1" smtClean="0"/>
                        <a:t>then</a:t>
                      </a:r>
                      <a:r>
                        <a:rPr lang="it-IT" sz="1000" baseline="0" dirty="0" smtClean="0"/>
                        <a:t> no </a:t>
                      </a:r>
                      <a:r>
                        <a:rPr lang="it-IT" sz="1000" baseline="0" dirty="0" err="1" smtClean="0"/>
                        <a:t>commands</a:t>
                      </a:r>
                      <a:r>
                        <a:rPr lang="it-IT" sz="1000" baseline="0" dirty="0" smtClean="0"/>
                        <a:t> or </a:t>
                      </a:r>
                      <a:r>
                        <a:rPr lang="it-IT" sz="1000" baseline="0" dirty="0" err="1" smtClean="0"/>
                        <a:t>confirmations</a:t>
                      </a:r>
                      <a:endParaRPr lang="en-US" sz="1000" dirty="0" smtClean="0"/>
                    </a:p>
                    <a:p>
                      <a:pPr marL="0" algn="ctr" defTabSz="457200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115616" y="6021288"/>
            <a:ext cx="237626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FF0000"/>
                </a:solidFill>
              </a:rPr>
              <a:t>SERIES 02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932040" y="6021288"/>
            <a:ext cx="12961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FF0000"/>
                </a:solidFill>
              </a:rPr>
              <a:t>SERIES 03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605784" y="6021288"/>
            <a:ext cx="1296144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0070C0"/>
                </a:solidFill>
              </a:rPr>
              <a:t>TBR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300191" y="6032726"/>
            <a:ext cx="2841139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>
                <a:solidFill>
                  <a:srgbClr val="0070C0"/>
                </a:solidFill>
              </a:rPr>
              <a:t>TBR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sz="24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b="1" dirty="0" smtClean="0">
                <a:solidFill>
                  <a:schemeClr val="dk1"/>
                </a:solidFill>
              </a:rPr>
              <a:t>Lane </a:t>
            </a:r>
            <a:r>
              <a:rPr lang="it-IT" sz="2400" b="1" dirty="0" err="1" smtClean="0">
                <a:solidFill>
                  <a:schemeClr val="dk1"/>
                </a:solidFill>
              </a:rPr>
              <a:t>change</a:t>
            </a:r>
            <a:r>
              <a:rPr lang="it-IT" sz="2400" b="1" dirty="0" smtClean="0">
                <a:solidFill>
                  <a:schemeClr val="dk1"/>
                </a:solidFill>
              </a:rPr>
              <a:t> procedure</a:t>
            </a:r>
          </a:p>
          <a:p>
            <a:pPr marL="0" indent="0">
              <a:buNone/>
            </a:pPr>
            <a:endParaRPr lang="it-IT" sz="2400" b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dk1"/>
                </a:solidFill>
              </a:rPr>
              <a:t>A lane </a:t>
            </a:r>
            <a:r>
              <a:rPr lang="it-IT" sz="2400" dirty="0" err="1" smtClean="0">
                <a:solidFill>
                  <a:schemeClr val="dk1"/>
                </a:solidFill>
              </a:rPr>
              <a:t>change</a:t>
            </a:r>
            <a:r>
              <a:rPr lang="it-IT" sz="2400" dirty="0" smtClean="0">
                <a:solidFill>
                  <a:schemeClr val="dk1"/>
                </a:solidFill>
              </a:rPr>
              <a:t> procedure in the case of ACSF </a:t>
            </a:r>
            <a:r>
              <a:rPr lang="it-IT" sz="2400" dirty="0" err="1" smtClean="0">
                <a:solidFill>
                  <a:schemeClr val="dk1"/>
                </a:solidFill>
              </a:rPr>
              <a:t>Cat</a:t>
            </a:r>
            <a:r>
              <a:rPr lang="it-IT" sz="2400" dirty="0" smtClean="0">
                <a:solidFill>
                  <a:schemeClr val="dk1"/>
                </a:solidFill>
              </a:rPr>
              <a:t>. C </a:t>
            </a:r>
            <a:r>
              <a:rPr lang="it-IT" sz="2400" dirty="0" err="1" smtClean="0">
                <a:solidFill>
                  <a:schemeClr val="dk1"/>
                </a:solidFill>
              </a:rPr>
              <a:t>starts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when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direction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indicator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lamps</a:t>
            </a:r>
            <a:r>
              <a:rPr lang="it-IT" sz="2400" dirty="0" smtClean="0">
                <a:solidFill>
                  <a:schemeClr val="dk1"/>
                </a:solidFill>
              </a:rPr>
              <a:t> are </a:t>
            </a:r>
            <a:r>
              <a:rPr lang="it-IT" sz="2400" dirty="0" err="1" smtClean="0">
                <a:solidFill>
                  <a:schemeClr val="dk1"/>
                </a:solidFill>
              </a:rPr>
              <a:t>activated</a:t>
            </a:r>
            <a:r>
              <a:rPr lang="it-IT" sz="2400" dirty="0" smtClean="0">
                <a:solidFill>
                  <a:schemeClr val="dk1"/>
                </a:solidFill>
              </a:rPr>
              <a:t> by a deliberate </a:t>
            </a:r>
            <a:r>
              <a:rPr lang="it-IT" sz="2400" dirty="0" err="1" smtClean="0">
                <a:solidFill>
                  <a:schemeClr val="dk1"/>
                </a:solidFill>
              </a:rPr>
              <a:t>action</a:t>
            </a:r>
            <a:r>
              <a:rPr lang="it-IT" sz="2400" dirty="0" smtClean="0">
                <a:solidFill>
                  <a:schemeClr val="dk1"/>
                </a:solidFill>
              </a:rPr>
              <a:t> of the driver and </a:t>
            </a:r>
            <a:r>
              <a:rPr lang="it-IT" sz="2400" dirty="0" err="1" smtClean="0">
                <a:solidFill>
                  <a:schemeClr val="dk1"/>
                </a:solidFill>
              </a:rPr>
              <a:t>ends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when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direction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indicator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lamps</a:t>
            </a:r>
            <a:r>
              <a:rPr lang="it-IT" sz="2400" dirty="0" smtClean="0">
                <a:solidFill>
                  <a:schemeClr val="dk1"/>
                </a:solidFill>
              </a:rPr>
              <a:t> are </a:t>
            </a:r>
            <a:r>
              <a:rPr lang="it-IT" sz="2400" dirty="0" err="1" smtClean="0">
                <a:solidFill>
                  <a:schemeClr val="dk1"/>
                </a:solidFill>
              </a:rPr>
              <a:t>deactivated</a:t>
            </a:r>
            <a:r>
              <a:rPr lang="it-IT" sz="2400" dirty="0" smtClean="0">
                <a:solidFill>
                  <a:schemeClr val="dk1"/>
                </a:solidFill>
              </a:rPr>
              <a:t>. </a:t>
            </a:r>
            <a:r>
              <a:rPr lang="it-IT" sz="2400" dirty="0" err="1" smtClean="0">
                <a:solidFill>
                  <a:schemeClr val="dk1"/>
                </a:solidFill>
              </a:rPr>
              <a:t>It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comprises</a:t>
            </a:r>
            <a:r>
              <a:rPr lang="it-IT" sz="2400" dirty="0" smtClean="0">
                <a:solidFill>
                  <a:schemeClr val="dk1"/>
                </a:solidFill>
              </a:rPr>
              <a:t> the </a:t>
            </a:r>
            <a:r>
              <a:rPr lang="it-IT" sz="2400" dirty="0" err="1" smtClean="0">
                <a:solidFill>
                  <a:schemeClr val="dk1"/>
                </a:solidFill>
              </a:rPr>
              <a:t>following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operations</a:t>
            </a:r>
            <a:r>
              <a:rPr lang="it-IT" sz="2400" dirty="0" smtClean="0">
                <a:solidFill>
                  <a:schemeClr val="dk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activation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</a:t>
            </a:r>
            <a:r>
              <a:rPr lang="it-IT" sz="2400" dirty="0" smtClean="0"/>
              <a:t> </a:t>
            </a:r>
            <a:r>
              <a:rPr lang="it-IT" sz="2400" dirty="0" err="1" smtClean="0"/>
              <a:t>lamps</a:t>
            </a:r>
            <a:r>
              <a:rPr lang="it-IT" sz="2400" dirty="0" smtClean="0"/>
              <a:t> by a deliberate </a:t>
            </a:r>
            <a:r>
              <a:rPr lang="it-IT" sz="2400" dirty="0" err="1" smtClean="0"/>
              <a:t>action</a:t>
            </a:r>
            <a:r>
              <a:rPr lang="it-IT" sz="2400" dirty="0" smtClean="0"/>
              <a:t> of the driver;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lateral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boundary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i="1" dirty="0" smtClean="0"/>
              <a:t>lane </a:t>
            </a:r>
            <a:r>
              <a:rPr lang="it-IT" sz="2400" i="1" dirty="0" err="1" smtClean="0"/>
              <a:t>change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manoeuvre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resumption</a:t>
            </a:r>
            <a:r>
              <a:rPr lang="it-IT" sz="2400" dirty="0" smtClean="0"/>
              <a:t> of the lane </a:t>
            </a:r>
            <a:r>
              <a:rPr lang="it-IT" sz="2400" dirty="0" err="1" smtClean="0"/>
              <a:t>keeping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deactivation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</a:t>
            </a:r>
            <a:r>
              <a:rPr lang="it-IT" sz="2400" dirty="0" smtClean="0"/>
              <a:t> </a:t>
            </a:r>
            <a:r>
              <a:rPr lang="it-IT" sz="2400" dirty="0" err="1" smtClean="0"/>
              <a:t>lamps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r>
              <a:rPr lang="it-IT" sz="2400" dirty="0" smtClean="0"/>
              <a:t>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part of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and: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starts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</a:t>
            </a:r>
            <a:r>
              <a:rPr lang="it-IT" sz="2400" dirty="0" err="1" smtClean="0"/>
              <a:t>outside</a:t>
            </a:r>
            <a:r>
              <a:rPr lang="it-IT" sz="2400" dirty="0" smtClean="0"/>
              <a:t> </a:t>
            </a:r>
            <a:r>
              <a:rPr lang="it-IT" sz="2400" dirty="0" err="1" smtClean="0"/>
              <a:t>edge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tyre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vehicle’s</a:t>
            </a:r>
            <a:r>
              <a:rPr lang="it-IT" sz="2400" dirty="0" smtClean="0"/>
              <a:t> front </a:t>
            </a:r>
            <a:r>
              <a:rPr lang="it-IT" sz="2400" dirty="0" err="1" smtClean="0"/>
              <a:t>wheel</a:t>
            </a:r>
            <a:r>
              <a:rPr lang="it-IT" sz="2400" dirty="0" smtClean="0"/>
              <a:t> </a:t>
            </a:r>
            <a:r>
              <a:rPr lang="it-IT" sz="2400" dirty="0" err="1" smtClean="0"/>
              <a:t>closest</a:t>
            </a:r>
            <a:r>
              <a:rPr lang="it-IT" sz="2400" dirty="0" smtClean="0"/>
              <a:t> to the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 </a:t>
            </a:r>
            <a:r>
              <a:rPr lang="it-IT" sz="2400" dirty="0" err="1" smtClean="0"/>
              <a:t>touches</a:t>
            </a:r>
            <a:r>
              <a:rPr lang="it-IT" sz="2400" dirty="0" smtClean="0"/>
              <a:t> the inside </a:t>
            </a:r>
            <a:r>
              <a:rPr lang="it-IT" sz="2400" dirty="0" err="1" smtClean="0"/>
              <a:t>edge</a:t>
            </a:r>
            <a:r>
              <a:rPr lang="it-IT" sz="2400" dirty="0" smtClean="0"/>
              <a:t> of the lane </a:t>
            </a:r>
            <a:r>
              <a:rPr lang="it-IT" sz="2400" dirty="0" err="1" smtClean="0"/>
              <a:t>marking</a:t>
            </a:r>
            <a:r>
              <a:rPr lang="it-IT" sz="2400" dirty="0" smtClean="0"/>
              <a:t> to </a:t>
            </a:r>
            <a:r>
              <a:rPr lang="it-IT" sz="2400" dirty="0" err="1" smtClean="0"/>
              <a:t>which</a:t>
            </a:r>
            <a:r>
              <a:rPr lang="it-IT" sz="2400" dirty="0" smtClean="0"/>
              <a:t>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being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manoeuvred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ends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</a:t>
            </a:r>
            <a:r>
              <a:rPr lang="it-IT" sz="2400" dirty="0" err="1" smtClean="0"/>
              <a:t>rear</a:t>
            </a:r>
            <a:r>
              <a:rPr lang="it-IT" sz="2400" dirty="0" smtClean="0"/>
              <a:t> </a:t>
            </a:r>
            <a:r>
              <a:rPr lang="it-IT" sz="2400" dirty="0" err="1" smtClean="0"/>
              <a:t>wheels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fully</a:t>
            </a:r>
            <a:r>
              <a:rPr lang="it-IT" sz="2400" dirty="0" smtClean="0"/>
              <a:t> </a:t>
            </a:r>
            <a:r>
              <a:rPr lang="it-IT" sz="2400" dirty="0" err="1" smtClean="0"/>
              <a:t>crossed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marking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ACSF </a:t>
            </a:r>
            <a:r>
              <a:rPr lang="it-IT" dirty="0" err="1" smtClean="0"/>
              <a:t>Cat</a:t>
            </a:r>
            <a:r>
              <a:rPr lang="it-IT" dirty="0" smtClean="0"/>
              <a:t>. C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sz="2400" b="1" i="1" dirty="0" smtClean="0"/>
              <a:t>ACSF </a:t>
            </a:r>
            <a:r>
              <a:rPr lang="it-IT" sz="2400" b="1" i="1" dirty="0" err="1" smtClean="0"/>
              <a:t>Cat</a:t>
            </a:r>
            <a:r>
              <a:rPr lang="it-IT" sz="2400" b="1" i="1" dirty="0" smtClean="0"/>
              <a:t>. C </a:t>
            </a:r>
            <a:r>
              <a:rPr lang="it-IT" sz="2400" b="1" i="1" dirty="0" err="1" smtClean="0"/>
              <a:t>is</a:t>
            </a:r>
            <a:r>
              <a:rPr lang="it-IT" sz="2400" b="1" i="1" dirty="0" smtClean="0"/>
              <a:t> </a:t>
            </a:r>
            <a:r>
              <a:rPr lang="en-US" sz="2400" b="1" i="1" dirty="0">
                <a:solidFill>
                  <a:schemeClr val="dk1"/>
                </a:solidFill>
              </a:rPr>
              <a:t>a function which is initiated/activated by the driver and which can perform a single lateral </a:t>
            </a:r>
            <a:r>
              <a:rPr lang="en-US" sz="2400" b="1" i="1" dirty="0" err="1">
                <a:solidFill>
                  <a:schemeClr val="dk1"/>
                </a:solidFill>
              </a:rPr>
              <a:t>manoeuvre</a:t>
            </a:r>
            <a:r>
              <a:rPr lang="en-US" sz="2400" b="1" i="1" dirty="0">
                <a:solidFill>
                  <a:schemeClr val="dk1"/>
                </a:solidFill>
              </a:rPr>
              <a:t> (e.g. lane change) when commanded by the </a:t>
            </a:r>
            <a:r>
              <a:rPr lang="en-US" sz="2400" b="1" i="1" dirty="0" smtClean="0">
                <a:solidFill>
                  <a:schemeClr val="dk1"/>
                </a:solidFill>
              </a:rPr>
              <a:t>driver</a:t>
            </a:r>
          </a:p>
          <a:p>
            <a:pPr marL="0" indent="0">
              <a:buNone/>
            </a:pPr>
            <a:endParaRPr lang="en-US" sz="2400" b="1" i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b="1" dirty="0" err="1" smtClean="0">
                <a:solidFill>
                  <a:schemeClr val="dk1"/>
                </a:solidFill>
              </a:rPr>
              <a:t>Main</a:t>
            </a:r>
            <a:r>
              <a:rPr lang="it-IT" sz="2400" b="1" dirty="0" smtClean="0">
                <a:solidFill>
                  <a:schemeClr val="dk1"/>
                </a:solidFill>
              </a:rPr>
              <a:t> general </a:t>
            </a:r>
            <a:r>
              <a:rPr lang="it-IT" sz="2400" b="1" dirty="0" err="1" smtClean="0">
                <a:solidFill>
                  <a:schemeClr val="dk1"/>
                </a:solidFill>
              </a:rPr>
              <a:t>requirements</a:t>
            </a:r>
            <a:r>
              <a:rPr lang="it-IT" sz="2400" i="1" dirty="0" smtClean="0">
                <a:solidFill>
                  <a:schemeClr val="dk1"/>
                </a:solidFill>
              </a:rPr>
              <a:t>: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-) a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 an ACSF of </a:t>
            </a:r>
            <a:r>
              <a:rPr lang="it-IT" sz="2400" dirty="0" err="1" smtClean="0"/>
              <a:t>Cat</a:t>
            </a:r>
            <a:r>
              <a:rPr lang="it-IT" sz="2400" dirty="0" smtClean="0"/>
              <a:t>. C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be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 an ACSF of </a:t>
            </a:r>
            <a:r>
              <a:rPr lang="it-IT" sz="2400" dirty="0" err="1" smtClean="0"/>
              <a:t>Cat</a:t>
            </a:r>
            <a:r>
              <a:rPr lang="it-IT" sz="2400" dirty="0" smtClean="0"/>
              <a:t>. B1 (i.e. lane </a:t>
            </a:r>
            <a:r>
              <a:rPr lang="it-IT" sz="2400" dirty="0" err="1" smtClean="0"/>
              <a:t>keeping</a:t>
            </a:r>
            <a:r>
              <a:rPr lang="it-IT" sz="2400" dirty="0" smtClean="0"/>
              <a:t> with </a:t>
            </a:r>
            <a:r>
              <a:rPr lang="it-IT" sz="2400" dirty="0" err="1" smtClean="0"/>
              <a:t>hands</a:t>
            </a:r>
            <a:r>
              <a:rPr lang="it-IT" sz="2400" dirty="0" smtClean="0"/>
              <a:t> on);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C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activated</a:t>
            </a:r>
            <a:r>
              <a:rPr lang="it-IT" sz="2400" dirty="0" smtClean="0"/>
              <a:t> (standby) the ACSF of </a:t>
            </a:r>
            <a:r>
              <a:rPr lang="it-IT" sz="2400" dirty="0" err="1" smtClean="0"/>
              <a:t>Cat</a:t>
            </a:r>
            <a:r>
              <a:rPr lang="it-IT" sz="2400" dirty="0" smtClean="0"/>
              <a:t>. B1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aim</a:t>
            </a:r>
            <a:r>
              <a:rPr lang="it-IT" sz="2400" dirty="0" smtClean="0"/>
              <a:t> to center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in the lane;</a:t>
            </a:r>
          </a:p>
          <a:p>
            <a:pPr marL="0" indent="0">
              <a:buNone/>
            </a:pPr>
            <a:r>
              <a:rPr lang="it-IT" sz="2400" dirty="0" smtClean="0"/>
              <a:t>-) the default status of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off (</a:t>
            </a:r>
            <a:r>
              <a:rPr lang="it-IT" sz="2400" dirty="0" err="1" smtClean="0"/>
              <a:t>unless</a:t>
            </a:r>
            <a:r>
              <a:rPr lang="it-IT" sz="2400" dirty="0" smtClean="0"/>
              <a:t> in stop/start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);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means</a:t>
            </a:r>
            <a:r>
              <a:rPr lang="it-IT" sz="2400" dirty="0" smtClean="0"/>
              <a:t> for the driver to </a:t>
            </a:r>
            <a:r>
              <a:rPr lang="it-IT" sz="2400" dirty="0" err="1" smtClean="0"/>
              <a:t>activate</a:t>
            </a:r>
            <a:r>
              <a:rPr lang="it-IT" sz="2400" dirty="0" smtClean="0"/>
              <a:t> (standby) and </a:t>
            </a:r>
            <a:r>
              <a:rPr lang="it-IT" sz="2400" dirty="0" err="1" smtClean="0"/>
              <a:t>deactivate</a:t>
            </a:r>
            <a:r>
              <a:rPr lang="it-IT" sz="2400" dirty="0" smtClean="0"/>
              <a:t> (off)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.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for an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B1(lane </a:t>
            </a:r>
            <a:r>
              <a:rPr lang="it-IT" sz="2400" dirty="0" err="1" smtClean="0"/>
              <a:t>keeping</a:t>
            </a:r>
            <a:r>
              <a:rPr lang="it-IT" sz="2400" dirty="0" smtClean="0"/>
              <a:t>) </a:t>
            </a:r>
            <a:r>
              <a:rPr lang="it-IT" sz="2400" dirty="0" err="1" smtClean="0"/>
              <a:t>may</a:t>
            </a:r>
            <a:r>
              <a:rPr lang="it-IT" sz="2400" dirty="0" smtClean="0"/>
              <a:t> be </a:t>
            </a:r>
            <a:r>
              <a:rPr lang="it-IT" sz="2400" dirty="0" err="1" smtClean="0"/>
              <a:t>used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only</a:t>
            </a:r>
            <a:r>
              <a:rPr lang="it-IT" sz="2400" dirty="0" smtClean="0"/>
              <a:t> be </a:t>
            </a:r>
            <a:r>
              <a:rPr lang="it-IT" sz="2400" dirty="0" err="1" smtClean="0"/>
              <a:t>activated</a:t>
            </a:r>
            <a:r>
              <a:rPr lang="it-IT" sz="2400" dirty="0" smtClean="0"/>
              <a:t> (standby) </a:t>
            </a:r>
            <a:r>
              <a:rPr lang="it-IT" sz="2400" dirty="0" err="1" smtClean="0"/>
              <a:t>after</a:t>
            </a:r>
            <a:r>
              <a:rPr lang="it-IT" sz="2400" dirty="0" smtClean="0"/>
              <a:t> a deliberate </a:t>
            </a:r>
            <a:r>
              <a:rPr lang="it-IT" sz="2400" dirty="0" err="1" smtClean="0"/>
              <a:t>action</a:t>
            </a:r>
            <a:r>
              <a:rPr lang="it-IT" sz="2400" dirty="0" smtClean="0"/>
              <a:t> by the driver. </a:t>
            </a:r>
            <a:r>
              <a:rPr lang="it-IT" sz="2400" dirty="0" err="1" smtClean="0"/>
              <a:t>Activation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only</a:t>
            </a:r>
            <a:r>
              <a:rPr lang="it-IT" sz="2400" dirty="0" smtClean="0"/>
              <a:t> be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on </a:t>
            </a:r>
            <a:r>
              <a:rPr lang="it-IT" sz="2400" dirty="0" err="1" smtClean="0"/>
              <a:t>roads</a:t>
            </a:r>
            <a:r>
              <a:rPr lang="it-IT" sz="2400" dirty="0" smtClean="0"/>
              <a:t> </a:t>
            </a:r>
            <a:r>
              <a:rPr lang="it-IT" sz="2400" dirty="0" err="1" smtClean="0"/>
              <a:t>where</a:t>
            </a:r>
            <a:r>
              <a:rPr lang="it-IT" sz="2400" dirty="0" smtClean="0"/>
              <a:t> </a:t>
            </a:r>
            <a:r>
              <a:rPr lang="it-IT" sz="2400" dirty="0" err="1" smtClean="0"/>
              <a:t>pedestrians</a:t>
            </a:r>
            <a:r>
              <a:rPr lang="it-IT" sz="2400" dirty="0" smtClean="0"/>
              <a:t> and </a:t>
            </a:r>
            <a:r>
              <a:rPr lang="it-IT" sz="2400" dirty="0" err="1" smtClean="0"/>
              <a:t>cyclists</a:t>
            </a:r>
            <a:r>
              <a:rPr lang="it-IT" sz="2400" dirty="0" smtClean="0"/>
              <a:t> are </a:t>
            </a:r>
            <a:r>
              <a:rPr lang="it-IT" sz="2400" dirty="0" err="1" smtClean="0"/>
              <a:t>prohibited</a:t>
            </a:r>
            <a:r>
              <a:rPr lang="it-IT" sz="2400" dirty="0" smtClean="0"/>
              <a:t> and </a:t>
            </a:r>
            <a:r>
              <a:rPr lang="it-IT" sz="2400" dirty="0" err="1" smtClean="0"/>
              <a:t>which</a:t>
            </a:r>
            <a:r>
              <a:rPr lang="it-IT" sz="2400" dirty="0" smtClean="0"/>
              <a:t> are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physical</a:t>
            </a:r>
            <a:r>
              <a:rPr lang="it-IT" sz="2400" dirty="0" smtClean="0"/>
              <a:t> </a:t>
            </a:r>
            <a:r>
              <a:rPr lang="it-IT" sz="2400" dirty="0" err="1" smtClean="0"/>
              <a:t>separation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divides</a:t>
            </a:r>
            <a:r>
              <a:rPr lang="it-IT" sz="2400" dirty="0" smtClean="0"/>
              <a:t> the </a:t>
            </a:r>
            <a:r>
              <a:rPr lang="it-IT" sz="2400" dirty="0" err="1" smtClean="0"/>
              <a:t>traffic</a:t>
            </a:r>
            <a:r>
              <a:rPr lang="it-IT" sz="2400" dirty="0" smtClean="0"/>
              <a:t> </a:t>
            </a:r>
            <a:r>
              <a:rPr lang="it-IT" sz="2400" dirty="0" err="1" smtClean="0"/>
              <a:t>moving</a:t>
            </a:r>
            <a:r>
              <a:rPr lang="it-IT" sz="2400" dirty="0" smtClean="0"/>
              <a:t> in opposite </a:t>
            </a:r>
            <a:r>
              <a:rPr lang="it-IT" sz="2400" dirty="0" err="1" smtClean="0"/>
              <a:t>directions</a:t>
            </a:r>
            <a:r>
              <a:rPr lang="it-IT" sz="2400" dirty="0" smtClean="0"/>
              <a:t> and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least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lanes</a:t>
            </a:r>
            <a:r>
              <a:rPr lang="it-IT" sz="2400" dirty="0" smtClean="0"/>
              <a:t> in the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the </a:t>
            </a:r>
            <a:r>
              <a:rPr lang="it-IT" sz="2400" dirty="0" err="1" smtClean="0"/>
              <a:t>vehicles</a:t>
            </a:r>
            <a:r>
              <a:rPr lang="it-IT" sz="2400" dirty="0" smtClean="0"/>
              <a:t> are </a:t>
            </a:r>
            <a:r>
              <a:rPr lang="it-IT" sz="2400" dirty="0" err="1" smtClean="0"/>
              <a:t>driving</a:t>
            </a:r>
            <a:r>
              <a:rPr lang="it-IT" sz="2400" dirty="0" smtClean="0"/>
              <a:t>; in case of a </a:t>
            </a:r>
            <a:r>
              <a:rPr lang="it-IT" sz="2400" dirty="0" err="1" smtClean="0"/>
              <a:t>transition</a:t>
            </a:r>
            <a:r>
              <a:rPr lang="it-IT" sz="2400" dirty="0" smtClean="0"/>
              <a:t> from a road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permitting</a:t>
            </a:r>
            <a:r>
              <a:rPr lang="it-IT" sz="2400" dirty="0" smtClean="0"/>
              <a:t> ACSF </a:t>
            </a:r>
            <a:r>
              <a:rPr lang="it-IT" sz="2400" dirty="0" err="1" smtClean="0"/>
              <a:t>Cat.C</a:t>
            </a:r>
            <a:r>
              <a:rPr lang="it-IT" sz="2400" dirty="0" smtClean="0"/>
              <a:t> to a road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permitting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,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deactivated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</a:t>
            </a:r>
            <a:r>
              <a:rPr lang="it-IT" sz="2400" dirty="0" err="1" smtClean="0"/>
              <a:t>deactivate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(off)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any</a:t>
            </a:r>
            <a:r>
              <a:rPr lang="it-IT" sz="2400" dirty="0" smtClean="0"/>
              <a:t> time by a single </a:t>
            </a:r>
            <a:r>
              <a:rPr lang="it-IT" sz="2400" dirty="0" err="1" smtClean="0"/>
              <a:t>action</a:t>
            </a:r>
            <a:r>
              <a:rPr lang="it-IT" sz="2400" dirty="0" smtClean="0"/>
              <a:t> of the driver, and </a:t>
            </a:r>
            <a:r>
              <a:rPr lang="it-IT" sz="2400" dirty="0" err="1" smtClean="0"/>
              <a:t>further</a:t>
            </a:r>
            <a:r>
              <a:rPr lang="it-IT" sz="2400" dirty="0" smtClean="0"/>
              <a:t> to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action</a:t>
            </a:r>
            <a:r>
              <a:rPr lang="it-IT" sz="2400" dirty="0" smtClean="0"/>
              <a:t>,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only</a:t>
            </a:r>
            <a:r>
              <a:rPr lang="it-IT" sz="2400" dirty="0" smtClean="0"/>
              <a:t>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be </a:t>
            </a:r>
            <a:r>
              <a:rPr lang="it-IT" sz="2400" dirty="0" err="1" smtClean="0"/>
              <a:t>reactivated</a:t>
            </a:r>
            <a:r>
              <a:rPr lang="it-IT" sz="2400" dirty="0" smtClean="0"/>
              <a:t> (standby) by a deliberate </a:t>
            </a:r>
            <a:r>
              <a:rPr lang="it-IT" sz="2400" dirty="0" err="1" smtClean="0"/>
              <a:t>action</a:t>
            </a:r>
            <a:r>
              <a:rPr lang="it-IT" sz="2400" dirty="0" smtClean="0"/>
              <a:t> of the driver;</a:t>
            </a:r>
          </a:p>
          <a:p>
            <a:pPr marL="0" indent="0">
              <a:buNone/>
            </a:pPr>
            <a:r>
              <a:rPr lang="it-IT" sz="2400" dirty="0" smtClean="0"/>
              <a:t>-) a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input by the driver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override</a:t>
            </a:r>
            <a:r>
              <a:rPr lang="it-IT" sz="2400" dirty="0" smtClean="0"/>
              <a:t>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</a:t>
            </a:r>
            <a:r>
              <a:rPr lang="it-IT" sz="2400" dirty="0" err="1" smtClean="0"/>
              <a:t>action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, </a:t>
            </a:r>
            <a:r>
              <a:rPr lang="it-IT" sz="2400" dirty="0" err="1" smtClean="0"/>
              <a:t>applying</a:t>
            </a:r>
            <a:r>
              <a:rPr lang="it-IT" sz="2400" dirty="0" smtClean="0"/>
              <a:t> a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</a:t>
            </a:r>
            <a:r>
              <a:rPr lang="it-IT" sz="2400" dirty="0" err="1" smtClean="0"/>
              <a:t>effort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exceeding</a:t>
            </a:r>
            <a:r>
              <a:rPr lang="it-IT" sz="2400" dirty="0" smtClean="0"/>
              <a:t> 50N;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b="1" dirty="0" smtClean="0">
                <a:solidFill>
                  <a:schemeClr val="dk1"/>
                </a:solidFill>
              </a:rPr>
              <a:t>HMI</a:t>
            </a:r>
            <a:r>
              <a:rPr lang="it-IT" sz="2400" i="1" dirty="0" smtClean="0">
                <a:solidFill>
                  <a:schemeClr val="dk1"/>
                </a:solidFill>
              </a:rPr>
              <a:t>: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in standby mode (</a:t>
            </a:r>
            <a:r>
              <a:rPr lang="it-IT" sz="2400" dirty="0" err="1" smtClean="0"/>
              <a:t>i.e</a:t>
            </a:r>
            <a:r>
              <a:rPr lang="it-IT" sz="2400" dirty="0" smtClean="0"/>
              <a:t> ready to </a:t>
            </a:r>
            <a:r>
              <a:rPr lang="it-IT" sz="2400" dirty="0" err="1" smtClean="0"/>
              <a:t>intervene</a:t>
            </a:r>
            <a:r>
              <a:rPr lang="it-IT" sz="2400" dirty="0" smtClean="0"/>
              <a:t>),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to the driver;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ongoing</a:t>
            </a:r>
            <a:r>
              <a:rPr lang="it-IT" sz="2400" dirty="0" smtClean="0"/>
              <a:t>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to the driver;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when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suppressed</a:t>
            </a:r>
            <a:r>
              <a:rPr lang="it-IT" sz="2400" dirty="0" smtClean="0"/>
              <a:t> ,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clearly</a:t>
            </a:r>
            <a:r>
              <a:rPr lang="it-IT" sz="2400" dirty="0" smtClean="0"/>
              <a:t> </a:t>
            </a:r>
            <a:r>
              <a:rPr lang="it-IT" sz="2400" dirty="0" err="1" smtClean="0"/>
              <a:t>inform</a:t>
            </a:r>
            <a:r>
              <a:rPr lang="it-IT" sz="2400" dirty="0" smtClean="0"/>
              <a:t> the driver by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and </a:t>
            </a:r>
            <a:r>
              <a:rPr lang="it-IT" sz="2400" dirty="0" err="1" smtClean="0"/>
              <a:t>additionally</a:t>
            </a:r>
            <a:r>
              <a:rPr lang="it-IT" sz="2400" dirty="0" smtClean="0"/>
              <a:t> by an </a:t>
            </a:r>
            <a:r>
              <a:rPr lang="it-IT" sz="2400" dirty="0" err="1" smtClean="0"/>
              <a:t>acoustic</a:t>
            </a:r>
            <a:r>
              <a:rPr lang="it-IT" sz="2400" dirty="0" smtClean="0"/>
              <a:t> or </a:t>
            </a:r>
            <a:r>
              <a:rPr lang="it-IT" sz="2400" dirty="0" err="1" smtClean="0"/>
              <a:t>haptic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a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failure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signalled</a:t>
            </a:r>
            <a:r>
              <a:rPr lang="it-IT" sz="2400" dirty="0" smtClean="0"/>
              <a:t> </a:t>
            </a:r>
            <a:r>
              <a:rPr lang="it-IT" sz="2400" dirty="0" err="1" smtClean="0"/>
              <a:t>immediately</a:t>
            </a:r>
            <a:r>
              <a:rPr lang="it-IT" sz="2400" dirty="0" smtClean="0"/>
              <a:t> to the driver by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; </a:t>
            </a:r>
            <a:r>
              <a:rPr lang="it-IT" sz="2400" dirty="0" err="1" smtClean="0"/>
              <a:t>if</a:t>
            </a:r>
            <a:r>
              <a:rPr lang="it-IT" sz="2400" dirty="0" smtClean="0"/>
              <a:t> a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failure</a:t>
            </a:r>
            <a:r>
              <a:rPr lang="it-IT" sz="2400" dirty="0" smtClean="0"/>
              <a:t> </a:t>
            </a:r>
            <a:r>
              <a:rPr lang="it-IT" sz="2400" dirty="0" err="1" smtClean="0"/>
              <a:t>occurs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a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, the </a:t>
            </a:r>
            <a:r>
              <a:rPr lang="it-IT" sz="2400" dirty="0" err="1" smtClean="0"/>
              <a:t>failure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signalled</a:t>
            </a:r>
            <a:r>
              <a:rPr lang="it-IT" sz="2400" dirty="0" smtClean="0"/>
              <a:t> to the driver by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, and an </a:t>
            </a:r>
            <a:r>
              <a:rPr lang="it-IT" sz="2400" dirty="0" err="1" smtClean="0"/>
              <a:t>acoustic</a:t>
            </a:r>
            <a:r>
              <a:rPr lang="it-IT" sz="2400" dirty="0" smtClean="0"/>
              <a:t> or </a:t>
            </a:r>
            <a:r>
              <a:rPr lang="it-IT" sz="2400" dirty="0" err="1" smtClean="0"/>
              <a:t>haptic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a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</a:t>
            </a:r>
            <a:r>
              <a:rPr lang="it-IT" sz="2400" dirty="0" err="1" smtClean="0"/>
              <a:t>detecting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driver </a:t>
            </a:r>
            <a:r>
              <a:rPr lang="it-IT" sz="2400" dirty="0" err="1" smtClean="0"/>
              <a:t>is</a:t>
            </a:r>
            <a:r>
              <a:rPr lang="it-IT" sz="2400" dirty="0" smtClean="0"/>
              <a:t> holding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control: </a:t>
            </a:r>
            <a:r>
              <a:rPr lang="it-IT" sz="2400" dirty="0" err="1" smtClean="0"/>
              <a:t>if</a:t>
            </a:r>
            <a:r>
              <a:rPr lang="it-IT" sz="2400" dirty="0" smtClean="0"/>
              <a:t> , </a:t>
            </a:r>
            <a:r>
              <a:rPr lang="it-IT" sz="2400" dirty="0" err="1" smtClean="0"/>
              <a:t>after</a:t>
            </a:r>
            <a:r>
              <a:rPr lang="it-IT" sz="2400" dirty="0" smtClean="0"/>
              <a:t> a </a:t>
            </a:r>
            <a:r>
              <a:rPr lang="it-IT" sz="2400" dirty="0" err="1" smtClean="0"/>
              <a:t>period</a:t>
            </a:r>
            <a:r>
              <a:rPr lang="it-IT" sz="2400" dirty="0" smtClean="0"/>
              <a:t> no </a:t>
            </a:r>
            <a:r>
              <a:rPr lang="it-IT" sz="2400" dirty="0" err="1" smtClean="0"/>
              <a:t>longer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3 s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</a:t>
            </a:r>
            <a:r>
              <a:rPr lang="it-IT" sz="2400" dirty="0" err="1" smtClean="0"/>
              <a:t>initiation</a:t>
            </a:r>
            <a:r>
              <a:rPr lang="it-IT" sz="2400" dirty="0" smtClean="0"/>
              <a:t>  of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procedure, the driver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holding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control, an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. The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active</a:t>
            </a:r>
            <a:r>
              <a:rPr lang="it-IT" sz="2400" dirty="0" smtClean="0"/>
              <a:t> </a:t>
            </a:r>
            <a:r>
              <a:rPr lang="it-IT" sz="2400" dirty="0" err="1" smtClean="0"/>
              <a:t>until</a:t>
            </a:r>
            <a:r>
              <a:rPr lang="it-IT" sz="2400" dirty="0" smtClean="0"/>
              <a:t> the driver </a:t>
            </a:r>
            <a:r>
              <a:rPr lang="it-IT" sz="2400" dirty="0" err="1" smtClean="0"/>
              <a:t>is</a:t>
            </a:r>
            <a:r>
              <a:rPr lang="it-IT" sz="2400" dirty="0" smtClean="0"/>
              <a:t> holding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control or </a:t>
            </a:r>
            <a:r>
              <a:rPr lang="it-IT" sz="2400" dirty="0" err="1" smtClean="0"/>
              <a:t>until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deactivated</a:t>
            </a:r>
            <a:r>
              <a:rPr lang="it-IT" sz="2400" dirty="0" smtClean="0"/>
              <a:t>;;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all</a:t>
            </a:r>
            <a:r>
              <a:rPr lang="it-IT" sz="2400" dirty="0" smtClean="0"/>
              <a:t> </a:t>
            </a:r>
            <a:r>
              <a:rPr lang="it-IT" sz="2400" dirty="0" err="1" smtClean="0"/>
              <a:t>these</a:t>
            </a:r>
            <a:r>
              <a:rPr lang="it-IT" sz="2400" dirty="0" smtClean="0"/>
              <a:t> HMI </a:t>
            </a:r>
            <a:r>
              <a:rPr lang="it-IT" sz="2400" dirty="0" err="1" smtClean="0"/>
              <a:t>optical</a:t>
            </a:r>
            <a:r>
              <a:rPr lang="it-IT" sz="2400" dirty="0" smtClean="0"/>
              <a:t> </a:t>
            </a:r>
            <a:r>
              <a:rPr lang="it-IT" sz="2400" dirty="0" err="1" smtClean="0"/>
              <a:t>signals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easily</a:t>
            </a:r>
            <a:r>
              <a:rPr lang="it-IT" sz="2400" dirty="0" smtClean="0"/>
              <a:t> </a:t>
            </a:r>
            <a:r>
              <a:rPr lang="it-IT" sz="2400" dirty="0" err="1" smtClean="0"/>
              <a:t>distinguishable</a:t>
            </a:r>
            <a:r>
              <a:rPr lang="it-IT" sz="2400" dirty="0" smtClean="0"/>
              <a:t> from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other</a:t>
            </a:r>
            <a:r>
              <a:rPr lang="it-IT" sz="2400" dirty="0" smtClean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ACSF </a:t>
            </a:r>
            <a:r>
              <a:rPr lang="it-IT" dirty="0" err="1" smtClean="0"/>
              <a:t>Cat</a:t>
            </a:r>
            <a:r>
              <a:rPr lang="it-IT" dirty="0" smtClean="0"/>
              <a:t>. C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51125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sz="2400" b="1" dirty="0" smtClean="0">
                <a:solidFill>
                  <a:schemeClr val="dk1"/>
                </a:solidFill>
              </a:rPr>
              <a:t>Lane </a:t>
            </a:r>
            <a:r>
              <a:rPr lang="it-IT" sz="2400" b="1" dirty="0" err="1" smtClean="0">
                <a:solidFill>
                  <a:schemeClr val="dk1"/>
                </a:solidFill>
              </a:rPr>
              <a:t>change</a:t>
            </a:r>
            <a:r>
              <a:rPr lang="it-IT" sz="2400" b="1" dirty="0" smtClean="0">
                <a:solidFill>
                  <a:schemeClr val="dk1"/>
                </a:solidFill>
              </a:rPr>
              <a:t> procedure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initiation</a:t>
            </a:r>
            <a:r>
              <a:rPr lang="it-IT" sz="2400" dirty="0" smtClean="0"/>
              <a:t> of a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of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C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only</a:t>
            </a:r>
            <a:r>
              <a:rPr lang="it-IT" sz="2400" dirty="0" smtClean="0"/>
              <a:t> be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</a:t>
            </a:r>
            <a:r>
              <a:rPr lang="it-IT" sz="2400" dirty="0" err="1" smtClean="0"/>
              <a:t>if</a:t>
            </a:r>
            <a:r>
              <a:rPr lang="it-IT" sz="2400" dirty="0" smtClean="0"/>
              <a:t> an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B1 (lane </a:t>
            </a:r>
            <a:r>
              <a:rPr lang="it-IT" sz="2400" dirty="0" err="1" smtClean="0"/>
              <a:t>keeping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already</a:t>
            </a:r>
            <a:r>
              <a:rPr lang="it-IT" sz="2400" dirty="0" smtClean="0"/>
              <a:t> </a:t>
            </a:r>
            <a:r>
              <a:rPr lang="it-IT" sz="2400" dirty="0" err="1" smtClean="0"/>
              <a:t>active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requires</a:t>
            </a:r>
            <a:r>
              <a:rPr lang="it-IT" sz="2400" dirty="0" smtClean="0"/>
              <a:t> and </a:t>
            </a:r>
            <a:r>
              <a:rPr lang="it-IT" sz="2400" dirty="0" err="1" smtClean="0"/>
              <a:t>shall</a:t>
            </a:r>
            <a:r>
              <a:rPr lang="it-IT" sz="2400" dirty="0" smtClean="0"/>
              <a:t> start </a:t>
            </a:r>
            <a:r>
              <a:rPr lang="it-IT" sz="2400" dirty="0" err="1" smtClean="0"/>
              <a:t>immediately</a:t>
            </a:r>
            <a:r>
              <a:rPr lang="it-IT" sz="2400" dirty="0" smtClean="0"/>
              <a:t> </a:t>
            </a:r>
            <a:r>
              <a:rPr lang="it-IT" sz="2400" dirty="0" err="1" smtClean="0"/>
              <a:t>after</a:t>
            </a:r>
            <a:r>
              <a:rPr lang="it-IT" sz="2400" dirty="0" smtClean="0"/>
              <a:t> a </a:t>
            </a:r>
            <a:r>
              <a:rPr lang="it-IT" sz="2400" dirty="0" err="1" smtClean="0"/>
              <a:t>manual</a:t>
            </a:r>
            <a:r>
              <a:rPr lang="it-IT" sz="2400" dirty="0" smtClean="0"/>
              <a:t> </a:t>
            </a:r>
            <a:r>
              <a:rPr lang="it-IT" sz="2400" dirty="0" err="1" smtClean="0"/>
              <a:t>activation</a:t>
            </a:r>
            <a:r>
              <a:rPr lang="it-IT" sz="2400" dirty="0" smtClean="0"/>
              <a:t> by the driver of the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</a:t>
            </a:r>
            <a:r>
              <a:rPr lang="it-IT" sz="2400" dirty="0" smtClean="0"/>
              <a:t> to the </a:t>
            </a:r>
            <a:r>
              <a:rPr lang="it-IT" sz="2400" dirty="0" err="1" smtClean="0"/>
              <a:t>intended</a:t>
            </a:r>
            <a:r>
              <a:rPr lang="it-IT" sz="2400" dirty="0" smtClean="0"/>
              <a:t> side for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lateral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start </a:t>
            </a:r>
            <a:r>
              <a:rPr lang="it-IT" sz="2400" dirty="0" err="1" smtClean="0"/>
              <a:t>earlier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1 s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start of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and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completed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a </a:t>
            </a:r>
            <a:r>
              <a:rPr lang="it-IT" sz="2400" dirty="0" err="1" smtClean="0"/>
              <a:t>continuous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completed</a:t>
            </a:r>
            <a:r>
              <a:rPr lang="it-IT" sz="2400" dirty="0" smtClean="0"/>
              <a:t> in </a:t>
            </a: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-) 5 s (M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, N</a:t>
            </a:r>
            <a:r>
              <a:rPr lang="it-IT" sz="2400" baseline="-25000" dirty="0" smtClean="0"/>
              <a:t>1</a:t>
            </a:r>
            <a:r>
              <a:rPr lang="it-IT" sz="2400" dirty="0" smtClean="0"/>
              <a:t>)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-) 10 s (M</a:t>
            </a:r>
            <a:r>
              <a:rPr lang="it-IT" sz="2400" baseline="-25000" dirty="0" smtClean="0"/>
              <a:t>2</a:t>
            </a:r>
            <a:r>
              <a:rPr lang="it-IT" sz="2400" dirty="0" smtClean="0"/>
              <a:t>, N</a:t>
            </a:r>
            <a:r>
              <a:rPr lang="it-IT" sz="2400" baseline="-25000" dirty="0"/>
              <a:t>2</a:t>
            </a:r>
            <a:r>
              <a:rPr lang="it-IT" sz="2400" dirty="0" smtClean="0"/>
              <a:t>, M</a:t>
            </a:r>
            <a:r>
              <a:rPr lang="it-IT" sz="2400" baseline="-25000" dirty="0"/>
              <a:t>3</a:t>
            </a:r>
            <a:r>
              <a:rPr lang="it-IT" sz="2400" dirty="0" smtClean="0"/>
              <a:t>, N</a:t>
            </a:r>
            <a:r>
              <a:rPr lang="it-IT" sz="2400" baseline="-25000" dirty="0" smtClean="0"/>
              <a:t>3</a:t>
            </a:r>
            <a:r>
              <a:rPr lang="it-IT" sz="2400" dirty="0" smtClean="0"/>
              <a:t>);</a:t>
            </a:r>
          </a:p>
          <a:p>
            <a:pPr marL="0" indent="0">
              <a:buNone/>
            </a:pPr>
            <a:r>
              <a:rPr lang="it-IT" sz="2400" dirty="0" smtClean="0"/>
              <a:t>-) once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completed</a:t>
            </a:r>
            <a:r>
              <a:rPr lang="it-IT" sz="2400" dirty="0" smtClean="0"/>
              <a:t>, 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B1 lane </a:t>
            </a:r>
            <a:r>
              <a:rPr lang="it-IT" sz="2400" dirty="0" err="1" smtClean="0"/>
              <a:t>keeping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resume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remain</a:t>
            </a:r>
            <a:r>
              <a:rPr lang="it-IT" sz="2400" dirty="0" smtClean="0"/>
              <a:t> </a:t>
            </a:r>
            <a:r>
              <a:rPr lang="it-IT" sz="2400" dirty="0" err="1" smtClean="0"/>
              <a:t>active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throughout</a:t>
            </a:r>
            <a:r>
              <a:rPr lang="it-IT" sz="2400" dirty="0" smtClean="0"/>
              <a:t> the </a:t>
            </a:r>
            <a:r>
              <a:rPr lang="it-IT" sz="2400" dirty="0" err="1" smtClean="0"/>
              <a:t>whole</a:t>
            </a:r>
            <a:r>
              <a:rPr lang="it-IT" sz="2400" dirty="0" smtClean="0"/>
              <a:t> </a:t>
            </a:r>
            <a:r>
              <a:rPr lang="it-IT" sz="2400" dirty="0" err="1" smtClean="0"/>
              <a:t>period</a:t>
            </a:r>
            <a:r>
              <a:rPr lang="it-IT" sz="2400" dirty="0" smtClean="0"/>
              <a:t> of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and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deactivated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no </a:t>
            </a:r>
            <a:r>
              <a:rPr lang="it-IT" sz="2400" dirty="0" err="1" smtClean="0"/>
              <a:t>later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0.5 s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resumption</a:t>
            </a:r>
            <a:r>
              <a:rPr lang="it-IT" sz="2400" dirty="0" smtClean="0"/>
              <a:t> of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B1 lane </a:t>
            </a:r>
            <a:r>
              <a:rPr lang="it-IT" sz="2400" dirty="0" err="1" smtClean="0"/>
              <a:t>keeping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a </a:t>
            </a:r>
            <a:r>
              <a:rPr lang="it-IT" sz="2400" dirty="0" err="1" smtClean="0"/>
              <a:t>critical</a:t>
            </a:r>
            <a:r>
              <a:rPr lang="it-IT" sz="2400" dirty="0" smtClean="0"/>
              <a:t> situation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deemed</a:t>
            </a:r>
            <a:r>
              <a:rPr lang="it-IT" sz="2400" dirty="0" smtClean="0"/>
              <a:t> to be </a:t>
            </a:r>
            <a:r>
              <a:rPr lang="it-IT" sz="2400" b="1" dirty="0" err="1" smtClean="0"/>
              <a:t>critical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, </a:t>
            </a:r>
            <a:r>
              <a:rPr lang="it-IT" sz="2400" dirty="0" err="1" smtClean="0"/>
              <a:t>at</a:t>
            </a:r>
            <a:r>
              <a:rPr lang="it-IT" sz="2400" dirty="0" smtClean="0"/>
              <a:t> the time of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starts</a:t>
            </a:r>
            <a:r>
              <a:rPr lang="it-IT" sz="2400" dirty="0" smtClean="0"/>
              <a:t>, an </a:t>
            </a:r>
            <a:r>
              <a:rPr lang="it-IT" sz="2400" dirty="0" err="1" smtClean="0"/>
              <a:t>approaching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in the target lane </a:t>
            </a:r>
            <a:r>
              <a:rPr lang="it-IT" sz="2400" dirty="0" err="1" smtClean="0"/>
              <a:t>would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to decelerate </a:t>
            </a:r>
            <a:r>
              <a:rPr lang="it-IT" sz="2400" dirty="0" err="1" smtClean="0"/>
              <a:t>at</a:t>
            </a:r>
            <a:r>
              <a:rPr lang="it-IT" sz="2400" dirty="0" smtClean="0"/>
              <a:t> a </a:t>
            </a:r>
            <a:r>
              <a:rPr lang="it-IT" sz="2400" dirty="0" err="1" smtClean="0"/>
              <a:t>higher</a:t>
            </a:r>
            <a:r>
              <a:rPr lang="it-IT" sz="2400" dirty="0" smtClean="0"/>
              <a:t> </a:t>
            </a:r>
            <a:r>
              <a:rPr lang="it-IT" sz="2400" dirty="0" err="1" smtClean="0"/>
              <a:t>level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3 m/s</a:t>
            </a:r>
            <a:r>
              <a:rPr lang="it-IT" sz="2400" baseline="30000" dirty="0" smtClean="0"/>
              <a:t>2</a:t>
            </a:r>
            <a:r>
              <a:rPr lang="it-IT" sz="2400" dirty="0" smtClean="0"/>
              <a:t>, 0.4 </a:t>
            </a:r>
            <a:r>
              <a:rPr lang="it-IT" sz="2400" dirty="0" err="1" smtClean="0"/>
              <a:t>seconds</a:t>
            </a:r>
            <a:r>
              <a:rPr lang="it-IT" sz="2400" dirty="0" smtClean="0"/>
              <a:t>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started</a:t>
            </a:r>
            <a:r>
              <a:rPr lang="it-IT" sz="2400" dirty="0" smtClean="0"/>
              <a:t>, to </a:t>
            </a:r>
            <a:r>
              <a:rPr lang="it-IT" sz="2400" dirty="0" err="1" smtClean="0"/>
              <a:t>ensure</a:t>
            </a:r>
            <a:r>
              <a:rPr lang="it-IT" sz="2400" dirty="0" smtClean="0"/>
              <a:t> the </a:t>
            </a:r>
            <a:r>
              <a:rPr lang="it-IT" sz="2400" dirty="0" err="1" smtClean="0"/>
              <a:t>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the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never</a:t>
            </a:r>
            <a:r>
              <a:rPr lang="it-IT" sz="2400" dirty="0" smtClean="0"/>
              <a:t> </a:t>
            </a: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vehicles</a:t>
            </a:r>
            <a:r>
              <a:rPr lang="it-IT" sz="2400" dirty="0" smtClean="0"/>
              <a:t> </a:t>
            </a:r>
            <a:r>
              <a:rPr lang="it-IT" sz="2400" dirty="0" err="1" smtClean="0"/>
              <a:t>travels</a:t>
            </a:r>
            <a:r>
              <a:rPr lang="it-IT" sz="2400" dirty="0" smtClean="0"/>
              <a:t> in 1 </a:t>
            </a:r>
            <a:r>
              <a:rPr lang="it-IT" sz="2400" dirty="0" err="1" smtClean="0"/>
              <a:t>second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suppressed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a)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detects</a:t>
            </a:r>
            <a:r>
              <a:rPr lang="it-IT" sz="2400" dirty="0" smtClean="0"/>
              <a:t> a </a:t>
            </a:r>
            <a:r>
              <a:rPr lang="it-IT" sz="2400" dirty="0" err="1" smtClean="0"/>
              <a:t>critical</a:t>
            </a:r>
            <a:r>
              <a:rPr lang="it-IT" sz="2400" dirty="0" smtClean="0"/>
              <a:t> situation;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b)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overriden</a:t>
            </a:r>
            <a:r>
              <a:rPr lang="it-IT" sz="2400" dirty="0" smtClean="0"/>
              <a:t> or </a:t>
            </a:r>
            <a:r>
              <a:rPr lang="it-IT" sz="2400" dirty="0" err="1" smtClean="0"/>
              <a:t>switched</a:t>
            </a:r>
            <a:r>
              <a:rPr lang="it-IT" sz="2400" dirty="0" smtClean="0"/>
              <a:t> off by the driver;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c)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reaches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</a:t>
            </a:r>
            <a:r>
              <a:rPr lang="it-IT" sz="2400" dirty="0" err="1" smtClean="0"/>
              <a:t>boundaries</a:t>
            </a:r>
            <a:r>
              <a:rPr lang="it-IT" sz="2400" dirty="0" smtClean="0"/>
              <a:t> (e.g. lane </a:t>
            </a:r>
            <a:r>
              <a:rPr lang="it-IT" sz="2400" dirty="0" err="1" smtClean="0"/>
              <a:t>markings</a:t>
            </a:r>
            <a:r>
              <a:rPr lang="it-IT" sz="2400" dirty="0" smtClean="0"/>
              <a:t> are no </a:t>
            </a:r>
            <a:r>
              <a:rPr lang="it-IT" sz="2400" dirty="0" err="1" smtClean="0"/>
              <a:t>longer</a:t>
            </a:r>
            <a:r>
              <a:rPr lang="it-IT" sz="2400" dirty="0" smtClean="0"/>
              <a:t> </a:t>
            </a:r>
            <a:r>
              <a:rPr lang="it-IT" sz="2400" dirty="0" err="1" smtClean="0"/>
              <a:t>detected</a:t>
            </a:r>
            <a:r>
              <a:rPr lang="it-IT" sz="2400" dirty="0" smtClean="0"/>
              <a:t>);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d)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detected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driver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holding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control </a:t>
            </a:r>
            <a:r>
              <a:rPr lang="it-IT" sz="2400" dirty="0" err="1" smtClean="0"/>
              <a:t>at</a:t>
            </a:r>
            <a:r>
              <a:rPr lang="it-IT" sz="2400" dirty="0" smtClean="0"/>
              <a:t> the start of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e) the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lamps</a:t>
            </a:r>
            <a:r>
              <a:rPr lang="it-IT" sz="2400" dirty="0" smtClean="0"/>
              <a:t> are </a:t>
            </a:r>
            <a:r>
              <a:rPr lang="it-IT" sz="2400" dirty="0" err="1" smtClean="0"/>
              <a:t>manually</a:t>
            </a:r>
            <a:r>
              <a:rPr lang="it-IT" sz="2400" dirty="0" smtClean="0"/>
              <a:t> </a:t>
            </a:r>
            <a:r>
              <a:rPr lang="it-IT" sz="2400" dirty="0" err="1" smtClean="0"/>
              <a:t>deactivated</a:t>
            </a:r>
            <a:r>
              <a:rPr lang="it-IT" sz="2400" dirty="0" smtClean="0"/>
              <a:t> by the driver;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f)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 </a:t>
            </a:r>
            <a:r>
              <a:rPr lang="it-IT" sz="2400" dirty="0" err="1" smtClean="0"/>
              <a:t>commenced</a:t>
            </a:r>
            <a:r>
              <a:rPr lang="it-IT" sz="2400" dirty="0" smtClean="0"/>
              <a:t> </a:t>
            </a:r>
            <a:r>
              <a:rPr lang="it-IT" sz="2400" dirty="0" err="1" smtClean="0"/>
              <a:t>within</a:t>
            </a:r>
            <a:r>
              <a:rPr lang="it-IT" sz="2400" dirty="0" smtClean="0"/>
              <a:t> 5 s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</a:t>
            </a:r>
            <a:r>
              <a:rPr lang="it-IT" sz="2400" dirty="0" err="1" smtClean="0"/>
              <a:t>manual</a:t>
            </a:r>
            <a:r>
              <a:rPr lang="it-IT" sz="2400" dirty="0" smtClean="0"/>
              <a:t> </a:t>
            </a:r>
            <a:r>
              <a:rPr lang="it-IT" sz="2400" dirty="0" err="1" smtClean="0"/>
              <a:t>activation</a:t>
            </a:r>
            <a:r>
              <a:rPr lang="it-IT" sz="2400" dirty="0" smtClean="0"/>
              <a:t> by the driver of the </a:t>
            </a:r>
            <a:r>
              <a:rPr lang="it-IT" sz="2400" dirty="0" err="1" smtClean="0"/>
              <a:t>direction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indicators</a:t>
            </a:r>
            <a:r>
              <a:rPr lang="it-IT" sz="2400" dirty="0" smtClean="0"/>
              <a:t>;;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g) the </a:t>
            </a:r>
            <a:r>
              <a:rPr lang="it-IT" sz="2400" dirty="0" err="1" smtClean="0"/>
              <a:t>lateral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continuous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C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</a:t>
            </a:r>
            <a:r>
              <a:rPr lang="it-IT" sz="2400" dirty="0" err="1" smtClean="0"/>
              <a:t>detect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vehicles</a:t>
            </a:r>
            <a:r>
              <a:rPr lang="it-IT" sz="2400" dirty="0" smtClean="0"/>
              <a:t> </a:t>
            </a:r>
            <a:r>
              <a:rPr lang="it-IT" sz="2400" dirty="0" err="1" smtClean="0"/>
              <a:t>approaching</a:t>
            </a:r>
            <a:r>
              <a:rPr lang="it-IT" sz="2400" dirty="0" smtClean="0"/>
              <a:t> from the </a:t>
            </a:r>
            <a:r>
              <a:rPr lang="it-IT" sz="2400" dirty="0" err="1" smtClean="0"/>
              <a:t>rear</a:t>
            </a:r>
            <a:r>
              <a:rPr lang="it-IT" sz="2400" dirty="0" smtClean="0"/>
              <a:t> in an </a:t>
            </a:r>
            <a:r>
              <a:rPr lang="it-IT" sz="2400" dirty="0" err="1" smtClean="0"/>
              <a:t>adjacent</a:t>
            </a:r>
            <a:r>
              <a:rPr lang="it-IT" sz="2400" dirty="0" smtClean="0"/>
              <a:t> lane up to a </a:t>
            </a:r>
            <a:r>
              <a:rPr lang="it-IT" sz="2400" dirty="0" err="1" smtClean="0"/>
              <a:t>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S</a:t>
            </a:r>
            <a:r>
              <a:rPr lang="it-IT" sz="2400" baseline="-25000" dirty="0" err="1" smtClean="0"/>
              <a:t>rear</a:t>
            </a:r>
            <a:r>
              <a:rPr lang="it-IT" sz="2400" dirty="0" smtClean="0"/>
              <a:t> </a:t>
            </a:r>
            <a:r>
              <a:rPr lang="it-IT" sz="2400" dirty="0" err="1" smtClean="0"/>
              <a:t>declared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</a:t>
            </a:r>
            <a:r>
              <a:rPr lang="it-IT" sz="2400" dirty="0" err="1" smtClean="0"/>
              <a:t>manufacturer</a:t>
            </a:r>
            <a:r>
              <a:rPr lang="it-IT" sz="2400" dirty="0" smtClean="0"/>
              <a:t> and </a:t>
            </a:r>
            <a:r>
              <a:rPr lang="it-IT" sz="2400" dirty="0" err="1" smtClean="0"/>
              <a:t>shall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be </a:t>
            </a:r>
            <a:r>
              <a:rPr lang="it-IT" sz="2400" dirty="0" err="1" smtClean="0"/>
              <a:t>less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55 m; the test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conducted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a </a:t>
            </a:r>
            <a:r>
              <a:rPr lang="it-IT" sz="2400" dirty="0" err="1" smtClean="0"/>
              <a:t>two-wheeled</a:t>
            </a:r>
            <a:r>
              <a:rPr lang="it-IT" sz="2400" dirty="0" smtClean="0"/>
              <a:t> </a:t>
            </a:r>
            <a:r>
              <a:rPr lang="it-IT" sz="2400" dirty="0" err="1" smtClean="0"/>
              <a:t>motor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 of </a:t>
            </a:r>
            <a:r>
              <a:rPr lang="it-IT" sz="2400" dirty="0" err="1" smtClean="0"/>
              <a:t>Cat</a:t>
            </a:r>
            <a:r>
              <a:rPr lang="it-IT" sz="2400" dirty="0" smtClean="0"/>
              <a:t>. L3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approaching</a:t>
            </a:r>
            <a:r>
              <a:rPr lang="it-IT" sz="2400" dirty="0" smtClean="0"/>
              <a:t> </a:t>
            </a:r>
            <a:r>
              <a:rPr lang="it-IT" sz="2400" dirty="0" err="1" smtClean="0"/>
              <a:t>vehicle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the ACSF </a:t>
            </a:r>
            <a:r>
              <a:rPr lang="it-IT" sz="2400" dirty="0" err="1" smtClean="0"/>
              <a:t>Cat</a:t>
            </a:r>
            <a:r>
              <a:rPr lang="it-IT" sz="2400" dirty="0" smtClean="0"/>
              <a:t>. C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</a:t>
            </a:r>
            <a:r>
              <a:rPr lang="it-IT" sz="2400" dirty="0" err="1" smtClean="0"/>
              <a:t>detect</a:t>
            </a:r>
            <a:r>
              <a:rPr lang="it-IT" sz="2400" dirty="0" smtClean="0"/>
              <a:t> the </a:t>
            </a:r>
            <a:r>
              <a:rPr lang="it-IT" sz="2400" dirty="0" err="1" smtClean="0"/>
              <a:t>blindness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sensor</a:t>
            </a:r>
            <a:r>
              <a:rPr lang="it-IT" sz="2400" dirty="0" smtClean="0"/>
              <a:t> (e.g. due to  </a:t>
            </a:r>
            <a:r>
              <a:rPr lang="it-IT" sz="2400" dirty="0" err="1" smtClean="0"/>
              <a:t>dirt</a:t>
            </a:r>
            <a:r>
              <a:rPr lang="it-IT" sz="2400" dirty="0" smtClean="0"/>
              <a:t>, </a:t>
            </a:r>
            <a:r>
              <a:rPr lang="it-IT" sz="2400" dirty="0" err="1" smtClean="0"/>
              <a:t>ice</a:t>
            </a:r>
            <a:r>
              <a:rPr lang="it-IT" sz="2400" dirty="0" smtClean="0"/>
              <a:t>, </a:t>
            </a:r>
            <a:r>
              <a:rPr lang="it-IT" sz="2400" dirty="0" err="1" smtClean="0"/>
              <a:t>snow</a:t>
            </a:r>
            <a:r>
              <a:rPr lang="it-IT" sz="2400" dirty="0" smtClean="0"/>
              <a:t>) and , </a:t>
            </a:r>
            <a:r>
              <a:rPr lang="it-IT" sz="2400" dirty="0" err="1" smtClean="0"/>
              <a:t>upon</a:t>
            </a:r>
            <a:r>
              <a:rPr lang="it-IT" sz="2400" dirty="0" smtClean="0"/>
              <a:t> </a:t>
            </a:r>
            <a:r>
              <a:rPr lang="it-IT" sz="2400" dirty="0" err="1" smtClean="0"/>
              <a:t>detection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blindness</a:t>
            </a:r>
            <a:r>
              <a:rPr lang="it-IT" sz="2400" dirty="0" smtClean="0"/>
              <a:t>, </a:t>
            </a:r>
            <a:r>
              <a:rPr lang="it-IT" sz="2400" dirty="0" err="1" smtClean="0"/>
              <a:t>prevented</a:t>
            </a:r>
            <a:r>
              <a:rPr lang="it-IT" sz="2400" dirty="0" smtClean="0"/>
              <a:t> from </a:t>
            </a:r>
            <a:r>
              <a:rPr lang="it-IT" sz="2400" dirty="0" err="1" smtClean="0"/>
              <a:t>performing</a:t>
            </a:r>
            <a:r>
              <a:rPr lang="it-IT" sz="2400" dirty="0" smtClean="0"/>
              <a:t> the lane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</a:t>
            </a:r>
            <a:r>
              <a:rPr lang="it-IT" sz="2400" dirty="0" err="1" smtClean="0"/>
              <a:t>manoeuvre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ACSF </a:t>
            </a:r>
            <a:r>
              <a:rPr lang="it-IT" dirty="0" err="1" smtClean="0"/>
              <a:t>Cat</a:t>
            </a:r>
            <a:r>
              <a:rPr lang="it-IT" dirty="0" smtClean="0"/>
              <a:t>. C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ACSF </a:t>
            </a:r>
            <a:r>
              <a:rPr lang="it-IT" dirty="0" err="1" smtClean="0"/>
              <a:t>Cat</a:t>
            </a:r>
            <a:r>
              <a:rPr lang="it-IT" dirty="0" smtClean="0"/>
              <a:t>. C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– </a:t>
            </a:r>
            <a:r>
              <a:rPr lang="it-IT" dirty="0" err="1" smtClean="0"/>
              <a:t>Steering</a:t>
            </a:r>
            <a:r>
              <a:rPr lang="it-IT" dirty="0" smtClean="0"/>
              <a:t>- Lane </a:t>
            </a:r>
            <a:r>
              <a:rPr lang="it-IT" dirty="0" err="1" smtClean="0"/>
              <a:t>change</a:t>
            </a:r>
            <a:r>
              <a:rPr lang="it-IT" dirty="0" smtClean="0"/>
              <a:t> procedure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094580"/>
            <a:ext cx="9036496" cy="49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0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80729" y="1052736"/>
            <a:ext cx="8291264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sz="24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b="1" dirty="0" smtClean="0">
                <a:solidFill>
                  <a:schemeClr val="dk1"/>
                </a:solidFill>
              </a:rPr>
              <a:t>System information data</a:t>
            </a:r>
          </a:p>
          <a:p>
            <a:pPr marL="0" indent="0">
              <a:buNone/>
            </a:pPr>
            <a:endParaRPr lang="it-IT" sz="2400" b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chemeClr val="dk1"/>
                </a:solidFill>
              </a:rPr>
              <a:t>Beyond </a:t>
            </a:r>
            <a:r>
              <a:rPr lang="it-IT" sz="2400" dirty="0" err="1" smtClean="0">
                <a:solidFill>
                  <a:schemeClr val="dk1"/>
                </a:solidFill>
              </a:rPr>
              <a:t>what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dirty="0" err="1" smtClean="0">
                <a:solidFill>
                  <a:schemeClr val="dk1"/>
                </a:solidFill>
              </a:rPr>
              <a:t>prescribed</a:t>
            </a:r>
            <a:r>
              <a:rPr lang="it-IT" sz="2400" dirty="0" smtClean="0">
                <a:solidFill>
                  <a:schemeClr val="dk1"/>
                </a:solidFill>
              </a:rPr>
              <a:t> in </a:t>
            </a:r>
            <a:r>
              <a:rPr lang="it-IT" sz="2400" dirty="0" err="1" smtClean="0">
                <a:solidFill>
                  <a:schemeClr val="dk1"/>
                </a:solidFill>
              </a:rPr>
              <a:t>Annex</a:t>
            </a:r>
            <a:r>
              <a:rPr lang="it-IT" sz="2400" dirty="0" smtClean="0">
                <a:solidFill>
                  <a:schemeClr val="dk1"/>
                </a:solidFill>
              </a:rPr>
              <a:t> 6 of Reg. 79, the </a:t>
            </a:r>
            <a:r>
              <a:rPr lang="it-IT" sz="2400" dirty="0" err="1" smtClean="0">
                <a:solidFill>
                  <a:schemeClr val="dk1"/>
                </a:solidFill>
              </a:rPr>
              <a:t>following</a:t>
            </a:r>
            <a:r>
              <a:rPr lang="it-IT" sz="2400" dirty="0" smtClean="0">
                <a:solidFill>
                  <a:schemeClr val="dk1"/>
                </a:solidFill>
              </a:rPr>
              <a:t> </a:t>
            </a:r>
            <a:r>
              <a:rPr lang="it-IT" sz="2400" u="sng" dirty="0" smtClean="0">
                <a:solidFill>
                  <a:schemeClr val="dk1"/>
                </a:solidFill>
              </a:rPr>
              <a:t>data </a:t>
            </a:r>
            <a:r>
              <a:rPr lang="it-IT" sz="2400" u="sng" dirty="0" err="1" smtClean="0">
                <a:solidFill>
                  <a:schemeClr val="dk1"/>
                </a:solidFill>
              </a:rPr>
              <a:t>shall</a:t>
            </a:r>
            <a:r>
              <a:rPr lang="it-IT" sz="2400" u="sng" dirty="0" smtClean="0">
                <a:solidFill>
                  <a:schemeClr val="dk1"/>
                </a:solidFill>
              </a:rPr>
              <a:t> be </a:t>
            </a:r>
            <a:r>
              <a:rPr lang="it-IT" sz="2400" u="sng" dirty="0" err="1" smtClean="0">
                <a:solidFill>
                  <a:schemeClr val="dk1"/>
                </a:solidFill>
              </a:rPr>
              <a:t>provided</a:t>
            </a:r>
            <a:r>
              <a:rPr lang="it-IT" sz="2400" u="sng" dirty="0" smtClean="0">
                <a:solidFill>
                  <a:schemeClr val="dk1"/>
                </a:solidFill>
              </a:rPr>
              <a:t> to the Technical Service </a:t>
            </a:r>
            <a:r>
              <a:rPr lang="it-IT" sz="2400" u="sng" dirty="0" err="1" smtClean="0">
                <a:solidFill>
                  <a:schemeClr val="dk1"/>
                </a:solidFill>
              </a:rPr>
              <a:t>at</a:t>
            </a:r>
            <a:r>
              <a:rPr lang="it-IT" sz="2400" u="sng" dirty="0" smtClean="0">
                <a:solidFill>
                  <a:schemeClr val="dk1"/>
                </a:solidFill>
              </a:rPr>
              <a:t> the time of </a:t>
            </a:r>
            <a:r>
              <a:rPr lang="it-IT" sz="2400" b="1" u="sng" dirty="0" err="1" smtClean="0">
                <a:solidFill>
                  <a:schemeClr val="dk1"/>
                </a:solidFill>
              </a:rPr>
              <a:t>type</a:t>
            </a:r>
            <a:r>
              <a:rPr lang="it-IT" sz="2400" b="1" u="sng" dirty="0" smtClean="0">
                <a:solidFill>
                  <a:schemeClr val="dk1"/>
                </a:solidFill>
              </a:rPr>
              <a:t> </a:t>
            </a:r>
            <a:r>
              <a:rPr lang="it-IT" sz="2400" b="1" u="sng" dirty="0" err="1" smtClean="0">
                <a:solidFill>
                  <a:schemeClr val="dk1"/>
                </a:solidFill>
              </a:rPr>
              <a:t>approval</a:t>
            </a:r>
            <a:r>
              <a:rPr lang="it-IT" sz="2400" u="sng" dirty="0" smtClean="0">
                <a:solidFill>
                  <a:schemeClr val="dk1"/>
                </a:solidFill>
              </a:rPr>
              <a:t>:</a:t>
            </a:r>
            <a:endParaRPr lang="it-IT" sz="2400" u="sng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 under </a:t>
            </a:r>
            <a:r>
              <a:rPr lang="it-IT" sz="2400" dirty="0" err="1" smtClean="0"/>
              <a:t>which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activated</a:t>
            </a:r>
            <a:r>
              <a:rPr lang="it-IT" sz="2400" dirty="0" smtClean="0"/>
              <a:t> and the </a:t>
            </a:r>
            <a:r>
              <a:rPr lang="it-IT" sz="2400" dirty="0" err="1" smtClean="0"/>
              <a:t>boundary</a:t>
            </a:r>
            <a:r>
              <a:rPr lang="it-IT" sz="2400" dirty="0" smtClean="0"/>
              <a:t> </a:t>
            </a:r>
            <a:r>
              <a:rPr lang="it-IT" sz="2400" dirty="0" err="1" smtClean="0"/>
              <a:t>conditions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information </a:t>
            </a:r>
            <a:r>
              <a:rPr lang="it-IT" sz="2400" dirty="0" err="1" smtClean="0"/>
              <a:t>about</a:t>
            </a:r>
            <a:r>
              <a:rPr lang="it-IT" sz="2400" dirty="0" smtClean="0"/>
              <a:t> </a:t>
            </a:r>
            <a:r>
              <a:rPr lang="it-IT" sz="2400" dirty="0" err="1" smtClean="0"/>
              <a:t>how</a:t>
            </a:r>
            <a:r>
              <a:rPr lang="it-IT" sz="2400" dirty="0" smtClean="0"/>
              <a:t> the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detects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the driver </a:t>
            </a:r>
            <a:r>
              <a:rPr lang="it-IT" sz="2400" dirty="0" err="1" smtClean="0"/>
              <a:t>is</a:t>
            </a:r>
            <a:r>
              <a:rPr lang="it-IT" sz="2400" dirty="0" smtClean="0"/>
              <a:t> holding the </a:t>
            </a:r>
            <a:r>
              <a:rPr lang="it-IT" sz="2400" dirty="0" err="1" smtClean="0"/>
              <a:t>steering</a:t>
            </a:r>
            <a:r>
              <a:rPr lang="it-IT" sz="2400" dirty="0" smtClean="0"/>
              <a:t> control;</a:t>
            </a:r>
          </a:p>
          <a:p>
            <a:pPr marL="0" indent="0">
              <a:buNone/>
            </a:pPr>
            <a:r>
              <a:rPr lang="it-IT" sz="2400" dirty="0" smtClean="0"/>
              <a:t>-) the </a:t>
            </a:r>
            <a:r>
              <a:rPr lang="it-IT" sz="2400" dirty="0" err="1" smtClean="0"/>
              <a:t>means</a:t>
            </a:r>
            <a:r>
              <a:rPr lang="it-IT" sz="2400" dirty="0" smtClean="0"/>
              <a:t> to </a:t>
            </a:r>
            <a:r>
              <a:rPr lang="it-IT" sz="2400" dirty="0" err="1" smtClean="0"/>
              <a:t>override</a:t>
            </a:r>
            <a:r>
              <a:rPr lang="it-IT" sz="2400" dirty="0" smtClean="0"/>
              <a:t> and to </a:t>
            </a:r>
            <a:r>
              <a:rPr lang="it-IT" sz="2400" dirty="0" err="1" smtClean="0"/>
              <a:t>suppress</a:t>
            </a:r>
            <a:r>
              <a:rPr lang="it-IT" sz="2400" dirty="0" smtClean="0"/>
              <a:t> or </a:t>
            </a:r>
            <a:r>
              <a:rPr lang="it-IT" sz="2400" dirty="0" err="1" smtClean="0"/>
              <a:t>cancel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information </a:t>
            </a:r>
            <a:r>
              <a:rPr lang="it-IT" sz="2400" dirty="0" err="1" smtClean="0"/>
              <a:t>about</a:t>
            </a:r>
            <a:r>
              <a:rPr lang="it-IT" sz="2400" dirty="0" smtClean="0"/>
              <a:t> </a:t>
            </a:r>
            <a:r>
              <a:rPr lang="it-IT" sz="2400" dirty="0" err="1" smtClean="0"/>
              <a:t>how</a:t>
            </a:r>
            <a:r>
              <a:rPr lang="it-IT" sz="2400" dirty="0" smtClean="0"/>
              <a:t> the </a:t>
            </a:r>
            <a:r>
              <a:rPr lang="it-IT" sz="2400" dirty="0" err="1" smtClean="0"/>
              <a:t>failure</a:t>
            </a:r>
            <a:r>
              <a:rPr lang="it-IT" sz="2400" dirty="0" smtClean="0"/>
              <a:t> </a:t>
            </a:r>
            <a:r>
              <a:rPr lang="it-IT" sz="2400" dirty="0" err="1" smtClean="0"/>
              <a:t>warning</a:t>
            </a:r>
            <a:r>
              <a:rPr lang="it-IT" sz="2400" dirty="0" smtClean="0"/>
              <a:t> </a:t>
            </a:r>
            <a:r>
              <a:rPr lang="it-IT" sz="2400" dirty="0" err="1" smtClean="0"/>
              <a:t>signal</a:t>
            </a:r>
            <a:r>
              <a:rPr lang="it-IT" sz="2400" dirty="0" smtClean="0"/>
              <a:t> status and the </a:t>
            </a:r>
            <a:r>
              <a:rPr lang="it-IT" sz="2400" dirty="0" err="1" smtClean="0"/>
              <a:t>confirmation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valid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ACSF performance can be </a:t>
            </a:r>
            <a:r>
              <a:rPr lang="it-IT" sz="2400" dirty="0" err="1" smtClean="0"/>
              <a:t>checked</a:t>
            </a:r>
            <a:r>
              <a:rPr lang="it-IT" sz="2400" dirty="0" smtClean="0"/>
              <a:t> via the use of an </a:t>
            </a:r>
            <a:r>
              <a:rPr lang="it-IT" sz="2400" dirty="0" err="1" smtClean="0"/>
              <a:t>electronic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r>
              <a:rPr lang="it-IT" sz="2400" dirty="0" smtClean="0"/>
              <a:t>;</a:t>
            </a:r>
          </a:p>
          <a:p>
            <a:pPr marL="0" indent="0">
              <a:buNone/>
            </a:pPr>
            <a:r>
              <a:rPr lang="it-IT" sz="2400" dirty="0" smtClean="0"/>
              <a:t>-)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about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ACSF </a:t>
            </a:r>
            <a:r>
              <a:rPr lang="it-IT" sz="2400" dirty="0" err="1" smtClean="0"/>
              <a:t>perfomance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valid</a:t>
            </a:r>
            <a:r>
              <a:rPr lang="it-IT" sz="2400" dirty="0" smtClean="0"/>
              <a:t>.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shall</a:t>
            </a:r>
            <a:r>
              <a:rPr lang="it-IT" sz="2400" dirty="0" smtClean="0"/>
              <a:t> be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whenever</a:t>
            </a:r>
            <a:r>
              <a:rPr lang="it-IT" sz="2400" dirty="0" smtClean="0"/>
              <a:t> a software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dirty="0" err="1" smtClean="0"/>
              <a:t>was</a:t>
            </a:r>
            <a:r>
              <a:rPr lang="it-IT" sz="2400" dirty="0" smtClean="0"/>
              <a:t> </a:t>
            </a:r>
            <a:r>
              <a:rPr lang="it-IT" sz="2400" dirty="0" err="1" smtClean="0"/>
              <a:t>amended</a:t>
            </a:r>
            <a:r>
              <a:rPr lang="it-IT" sz="2400" dirty="0" smtClean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ACSF </a:t>
            </a:r>
            <a:r>
              <a:rPr lang="it-IT" dirty="0" err="1" smtClean="0"/>
              <a:t>Cat</a:t>
            </a:r>
            <a:r>
              <a:rPr lang="it-IT" dirty="0" smtClean="0"/>
              <a:t>. C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Revision</a:t>
            </a:r>
            <a:r>
              <a:rPr lang="it-IT" dirty="0" smtClean="0"/>
              <a:t> of UN-ECE Reg. 79 - </a:t>
            </a:r>
            <a:r>
              <a:rPr lang="it-IT" dirty="0" err="1" smtClean="0"/>
              <a:t>Steering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Corporate_ALL_Brand_E (4_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i Office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885ECAD5D3FD4BB4EEF206C749E354" ma:contentTypeVersion="0" ma:contentTypeDescription="Create a new document." ma:contentTypeScope="" ma:versionID="5172bc6bc81d76393a6a0615e31205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i="http://www.w3.org/2001/XMLSchema-instance" xmlns:xsd="http://www.w3.org/2001/XMLSchema" xmlns="http://www.boldonjames.com/2008/01/sie/internal/label" sislVersion="0" policy="18fbfd49-c8e6-4618-a77f-5ef25245836c">
  <element uid="4ecbf47d-2ec6-497d-85fc-f65b66e62fe7" value=""/>
</sisl>
</file>

<file path=customXml/itemProps1.xml><?xml version="1.0" encoding="utf-8"?>
<ds:datastoreItem xmlns:ds="http://schemas.openxmlformats.org/officeDocument/2006/customXml" ds:itemID="{E9F63E18-37EE-4115-8D19-FD6A1E8EC3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E48ED7-039F-4104-901B-AD18C7031AE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39F9756-5F49-44B7-A242-966915181E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C62C5D9-9A81-4CF2-82EA-D25F4CF4E02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Master_Corporate_ALL_Brand_E (4_3)</Template>
  <TotalTime>0</TotalTime>
  <Words>2821</Words>
  <Application>Microsoft Office PowerPoint</Application>
  <PresentationFormat>Bildschirmpräsentation (4:3)</PresentationFormat>
  <Paragraphs>258</Paragraphs>
  <Slides>19</Slides>
  <Notes>19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Master_Corporate_ALL_Brand_E (4_3)</vt:lpstr>
      <vt:lpstr>1_Tema di Office</vt:lpstr>
      <vt:lpstr>Document</vt:lpstr>
      <vt:lpstr>GRRF-85 main approved contents   </vt:lpstr>
      <vt:lpstr>GRRF-85 (Geneva, December 11th 2017)</vt:lpstr>
      <vt:lpstr>Backup</vt:lpstr>
      <vt:lpstr>PowerPoint-Präsentation</vt:lpstr>
      <vt:lpstr>ACSF Cat. C</vt:lpstr>
      <vt:lpstr>ACSF Cat. C</vt:lpstr>
      <vt:lpstr>ACSF Cat. C</vt:lpstr>
      <vt:lpstr>ACSF Cat. C</vt:lpstr>
      <vt:lpstr>ACSF Cat. C</vt:lpstr>
      <vt:lpstr>ACSF Cat. C</vt:lpstr>
      <vt:lpstr>Backup</vt:lpstr>
      <vt:lpstr>ESF (Emergency Steering Function)</vt:lpstr>
      <vt:lpstr>ESF (Emergency Steering Function)</vt:lpstr>
      <vt:lpstr>ESF (Emergency Steering Function)</vt:lpstr>
      <vt:lpstr>ESF (Emergency Steering Function)</vt:lpstr>
      <vt:lpstr>Backup</vt:lpstr>
      <vt:lpstr>Special requirements of electronic control systems</vt:lpstr>
      <vt:lpstr>Backup</vt:lpstr>
      <vt:lpstr>Transitional provisions Reg. 79 for 02 and 03 series of amendments*</vt:lpstr>
    </vt:vector>
  </TitlesOfParts>
  <Company>FIATGROUP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Administrator</dc:creator>
  <cp:lastModifiedBy>Administrator</cp:lastModifiedBy>
  <cp:revision>869</cp:revision>
  <cp:lastPrinted>2018-01-08T15:12:25Z</cp:lastPrinted>
  <dcterms:created xsi:type="dcterms:W3CDTF">2013-10-16T09:39:47Z</dcterms:created>
  <dcterms:modified xsi:type="dcterms:W3CDTF">2018-09-10T06:31:15Z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0x010100F3885ECAD5D3FD4BB4EEF206C749E354</vt:lpwstr>
  </property>
  <property fmtid="{D5CDD505-2E9C-101B-9397-08002B2CF9AE}" pid="3" name="docIndexRef">
    <vt:lpwstr>97b4189d-6225-4b6f-ba60-fd40b9937b95</vt:lpwstr>
  </property>
  <property fmtid="{D5CDD505-2E9C-101B-9397-08002B2CF9AE}" pid="4" name="bjSaver">
    <vt:lpwstr>0cZOJjmGOStAm+G4O9KVE/F50fR/2SA2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policy="18fbfd49-c8e6-4618-a77f-5ef25245836c" xmlns="http://www.boldonjames.com/2008/01/sie/i</vt:lpwstr>
  </property>
  <property fmtid="{D5CDD505-2E9C-101B-9397-08002B2CF9AE}" pid="6" name="bjDocumentLabelXML-0">
    <vt:lpwstr>nternal/label"&gt;&lt;element uid="4ecbf47d-2ec6-497d-85fc-f65b66e62fe7" value="" /&gt;&lt;/sisl&gt;</vt:lpwstr>
  </property>
  <property fmtid="{D5CDD505-2E9C-101B-9397-08002B2CF9AE}" pid="7" name="bjDocumentSecurityLabel">
    <vt:lpwstr>CNH Industrial: GENERAL BUSINESS [Minor prejudice to Company from unauthorised disclosure.]</vt:lpwstr>
  </property>
  <property fmtid="{D5CDD505-2E9C-101B-9397-08002B2CF9AE}" pid="8" name="CNH-LabelledBy:">
    <vt:lpwstr>TO740,08/01/2018 17:33:05,GENERAL BUSINESS</vt:lpwstr>
  </property>
  <property fmtid="{D5CDD505-2E9C-101B-9397-08002B2CF9AE}" pid="9" name="CNH-Classification">
    <vt:lpwstr>[GENERAL BUSINESS]</vt:lpwstr>
  </property>
</Properties>
</file>