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94" r:id="rId3"/>
    <p:sldId id="312" r:id="rId4"/>
    <p:sldId id="272" r:id="rId5"/>
    <p:sldId id="328" r:id="rId6"/>
    <p:sldId id="295" r:id="rId7"/>
    <p:sldId id="273" r:id="rId8"/>
    <p:sldId id="274" r:id="rId9"/>
    <p:sldId id="275" r:id="rId10"/>
    <p:sldId id="283" r:id="rId11"/>
    <p:sldId id="310" r:id="rId12"/>
    <p:sldId id="371" r:id="rId13"/>
    <p:sldId id="296" r:id="rId14"/>
    <p:sldId id="325" r:id="rId15"/>
    <p:sldId id="326" r:id="rId16"/>
    <p:sldId id="324" r:id="rId17"/>
    <p:sldId id="280" r:id="rId18"/>
    <p:sldId id="303" r:id="rId19"/>
    <p:sldId id="370" r:id="rId20"/>
    <p:sldId id="304" r:id="rId21"/>
    <p:sldId id="330" r:id="rId22"/>
    <p:sldId id="323" r:id="rId23"/>
    <p:sldId id="369" r:id="rId24"/>
    <p:sldId id="313" r:id="rId25"/>
    <p:sldId id="364" r:id="rId26"/>
    <p:sldId id="365" r:id="rId27"/>
    <p:sldId id="278" r:id="rId28"/>
    <p:sldId id="297" r:id="rId29"/>
    <p:sldId id="331" r:id="rId30"/>
    <p:sldId id="298" r:id="rId31"/>
    <p:sldId id="266" r:id="rId32"/>
    <p:sldId id="267" r:id="rId33"/>
    <p:sldId id="268" r:id="rId34"/>
    <p:sldId id="332" r:id="rId35"/>
    <p:sldId id="334" r:id="rId36"/>
    <p:sldId id="335" r:id="rId37"/>
    <p:sldId id="336" r:id="rId38"/>
    <p:sldId id="337" r:id="rId39"/>
    <p:sldId id="338" r:id="rId40"/>
    <p:sldId id="339" r:id="rId41"/>
    <p:sldId id="340" r:id="rId42"/>
    <p:sldId id="341" r:id="rId43"/>
    <p:sldId id="342" r:id="rId44"/>
    <p:sldId id="360" r:id="rId45"/>
    <p:sldId id="361" r:id="rId46"/>
    <p:sldId id="362" r:id="rId47"/>
    <p:sldId id="363" r:id="rId48"/>
    <p:sldId id="333" r:id="rId49"/>
    <p:sldId id="343" r:id="rId50"/>
    <p:sldId id="344" r:id="rId51"/>
    <p:sldId id="345" r:id="rId52"/>
    <p:sldId id="346" r:id="rId53"/>
    <p:sldId id="347" r:id="rId54"/>
    <p:sldId id="348" r:id="rId55"/>
    <p:sldId id="349" r:id="rId56"/>
    <p:sldId id="350" r:id="rId57"/>
    <p:sldId id="351" r:id="rId58"/>
    <p:sldId id="352" r:id="rId59"/>
    <p:sldId id="353" r:id="rId60"/>
    <p:sldId id="354" r:id="rId61"/>
    <p:sldId id="355" r:id="rId62"/>
    <p:sldId id="356" r:id="rId63"/>
    <p:sldId id="357" r:id="rId64"/>
    <p:sldId id="358" r:id="rId65"/>
    <p:sldId id="359"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hramm, Peter (059)" initials="SP(" lastIdx="6" clrIdx="0">
    <p:extLst/>
  </p:cmAuthor>
  <p:cmAuthor id="2" name="Esser, Matthias (059)" initials="ESSERMA" lastIdx="2"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BB3"/>
    <a:srgbClr val="0082B3"/>
    <a:srgbClr val="9E9E9E"/>
    <a:srgbClr val="002060"/>
    <a:srgbClr val="385D8A"/>
    <a:srgbClr val="355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74" d="100"/>
          <a:sy n="74" d="100"/>
        </p:scale>
        <p:origin x="-456" y="-9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2DC98E-03BA-47B5-949F-E08C706377E6}" type="doc">
      <dgm:prSet loTypeId="urn:microsoft.com/office/officeart/2005/8/layout/pyramid1" loCatId="pyramid" qsTypeId="urn:microsoft.com/office/officeart/2005/8/quickstyle/3d2" qsCatId="3D" csTypeId="urn:microsoft.com/office/officeart/2005/8/colors/accent3_2" csCatId="accent3" phldr="1"/>
      <dgm:spPr/>
    </dgm:pt>
    <dgm:pt modelId="{A4148734-5752-47C0-A610-417EB0337941}">
      <dgm:prSet phldrT="[Text]" custT="1"/>
      <dgm:spPr>
        <a:solidFill>
          <a:srgbClr val="0082B3"/>
        </a:solidFill>
        <a:ln>
          <a:solidFill>
            <a:schemeClr val="tx1"/>
          </a:solidFill>
        </a:ln>
      </dgm:spPr>
      <dgm:t>
        <a:bodyPr/>
        <a:lstStyle/>
        <a:p>
          <a:r>
            <a:rPr lang="de-DE" sz="3000" dirty="0" smtClean="0"/>
            <a:t>Real- World- Test Drive</a:t>
          </a:r>
          <a:endParaRPr lang="de-DE" sz="3000" dirty="0"/>
        </a:p>
      </dgm:t>
    </dgm:pt>
    <dgm:pt modelId="{481F7247-3936-4109-8356-28C52C6AD535}" type="parTrans" cxnId="{35ABD2D5-8FC3-4383-AC46-1B8C7D80839D}">
      <dgm:prSet/>
      <dgm:spPr/>
      <dgm:t>
        <a:bodyPr/>
        <a:lstStyle/>
        <a:p>
          <a:endParaRPr lang="de-DE"/>
        </a:p>
      </dgm:t>
    </dgm:pt>
    <dgm:pt modelId="{F5F35D73-2006-454C-BCC3-F10F003CA182}" type="sibTrans" cxnId="{35ABD2D5-8FC3-4383-AC46-1B8C7D80839D}">
      <dgm:prSet/>
      <dgm:spPr/>
      <dgm:t>
        <a:bodyPr/>
        <a:lstStyle/>
        <a:p>
          <a:endParaRPr lang="de-DE"/>
        </a:p>
      </dgm:t>
    </dgm:pt>
    <dgm:pt modelId="{4C9D13FF-5DB9-4806-B278-734E57944E82}">
      <dgm:prSet phldrT="[Text]" custT="1"/>
      <dgm:spPr>
        <a:solidFill>
          <a:srgbClr val="9E9E9E"/>
        </a:solidFill>
        <a:ln>
          <a:solidFill>
            <a:schemeClr val="tx1"/>
          </a:solidFill>
        </a:ln>
      </dgm:spPr>
      <dgm:t>
        <a:bodyPr/>
        <a:lstStyle/>
        <a:p>
          <a:r>
            <a:rPr lang="de-DE" sz="3000" dirty="0" err="1" smtClean="0">
              <a:solidFill>
                <a:schemeClr val="bg1"/>
              </a:solidFill>
            </a:rPr>
            <a:t>Physical</a:t>
          </a:r>
          <a:r>
            <a:rPr lang="de-DE" sz="3000" dirty="0" smtClean="0">
              <a:solidFill>
                <a:schemeClr val="bg1"/>
              </a:solidFill>
            </a:rPr>
            <a:t> </a:t>
          </a:r>
          <a:r>
            <a:rPr lang="de-DE" sz="3000" dirty="0" err="1" smtClean="0">
              <a:solidFill>
                <a:schemeClr val="bg1"/>
              </a:solidFill>
            </a:rPr>
            <a:t>Certification</a:t>
          </a:r>
          <a:r>
            <a:rPr lang="de-DE" sz="3000" dirty="0" smtClean="0">
              <a:solidFill>
                <a:schemeClr val="bg1"/>
              </a:solidFill>
            </a:rPr>
            <a:t> Tests</a:t>
          </a:r>
          <a:endParaRPr lang="de-DE" sz="3000" dirty="0">
            <a:solidFill>
              <a:schemeClr val="bg1"/>
            </a:solidFill>
          </a:endParaRPr>
        </a:p>
      </dgm:t>
    </dgm:pt>
    <dgm:pt modelId="{3522009D-6DF4-48A2-A9DC-937912A4C51D}" type="parTrans" cxnId="{8C9D7C7E-EF39-4358-A5E1-92689B5D7FBA}">
      <dgm:prSet/>
      <dgm:spPr/>
      <dgm:t>
        <a:bodyPr/>
        <a:lstStyle/>
        <a:p>
          <a:endParaRPr lang="de-DE"/>
        </a:p>
      </dgm:t>
    </dgm:pt>
    <dgm:pt modelId="{CBB04FEA-6E49-40FF-B4AA-DE829D4552FC}" type="sibTrans" cxnId="{8C9D7C7E-EF39-4358-A5E1-92689B5D7FBA}">
      <dgm:prSet/>
      <dgm:spPr/>
      <dgm:t>
        <a:bodyPr/>
        <a:lstStyle/>
        <a:p>
          <a:endParaRPr lang="de-DE"/>
        </a:p>
      </dgm:t>
    </dgm:pt>
    <dgm:pt modelId="{D37F469A-218F-4FAD-984C-575D17E093B0}">
      <dgm:prSet phldrT="[Text]" custT="1"/>
      <dgm:spPr>
        <a:solidFill>
          <a:srgbClr val="002060"/>
        </a:solidFill>
        <a:ln>
          <a:solidFill>
            <a:schemeClr val="tx1"/>
          </a:solidFill>
        </a:ln>
      </dgm:spPr>
      <dgm:t>
        <a:bodyPr/>
        <a:lstStyle/>
        <a:p>
          <a:r>
            <a:rPr lang="de-DE" sz="3000" dirty="0" smtClean="0">
              <a:solidFill>
                <a:schemeClr val="bg1"/>
              </a:solidFill>
            </a:rPr>
            <a:t>Audit </a:t>
          </a:r>
          <a:r>
            <a:rPr lang="de-DE" sz="3000" dirty="0" err="1" smtClean="0">
              <a:solidFill>
                <a:schemeClr val="bg1"/>
              </a:solidFill>
            </a:rPr>
            <a:t>and</a:t>
          </a:r>
          <a:r>
            <a:rPr lang="de-DE" sz="3000" dirty="0" smtClean="0">
              <a:solidFill>
                <a:schemeClr val="bg1"/>
              </a:solidFill>
            </a:rPr>
            <a:t> Assessment</a:t>
          </a:r>
          <a:endParaRPr lang="de-DE" sz="3000" dirty="0">
            <a:solidFill>
              <a:schemeClr val="bg1"/>
            </a:solidFill>
          </a:endParaRPr>
        </a:p>
      </dgm:t>
    </dgm:pt>
    <dgm:pt modelId="{E6E23447-3DD7-4358-92E8-5F47AAE28A79}" type="parTrans" cxnId="{7F2901A7-862E-4F1A-963A-FD73C3651F24}">
      <dgm:prSet/>
      <dgm:spPr/>
      <dgm:t>
        <a:bodyPr/>
        <a:lstStyle/>
        <a:p>
          <a:endParaRPr lang="de-DE"/>
        </a:p>
      </dgm:t>
    </dgm:pt>
    <dgm:pt modelId="{CFAA20F3-130E-4B3B-8B2B-896DC457474D}" type="sibTrans" cxnId="{7F2901A7-862E-4F1A-963A-FD73C3651F24}">
      <dgm:prSet/>
      <dgm:spPr/>
      <dgm:t>
        <a:bodyPr/>
        <a:lstStyle/>
        <a:p>
          <a:endParaRPr lang="de-DE"/>
        </a:p>
      </dgm:t>
    </dgm:pt>
    <dgm:pt modelId="{AD652D37-A741-47F5-A527-25324A2EE3B4}" type="pres">
      <dgm:prSet presAssocID="{532DC98E-03BA-47B5-949F-E08C706377E6}" presName="Name0" presStyleCnt="0">
        <dgm:presLayoutVars>
          <dgm:dir/>
          <dgm:animLvl val="lvl"/>
          <dgm:resizeHandles val="exact"/>
        </dgm:presLayoutVars>
      </dgm:prSet>
      <dgm:spPr/>
    </dgm:pt>
    <dgm:pt modelId="{1AD7647F-42BB-476E-9F26-8174CD3C8AB6}" type="pres">
      <dgm:prSet presAssocID="{A4148734-5752-47C0-A610-417EB0337941}" presName="Name8" presStyleCnt="0"/>
      <dgm:spPr/>
    </dgm:pt>
    <dgm:pt modelId="{EB1EF0E0-3FF3-4E6D-ABD7-1123074F1B6E}" type="pres">
      <dgm:prSet presAssocID="{A4148734-5752-47C0-A610-417EB0337941}" presName="level" presStyleLbl="node1" presStyleIdx="0" presStyleCnt="3" custLinFactNeighborX="-522" custLinFactNeighborY="-22616">
        <dgm:presLayoutVars>
          <dgm:chMax val="1"/>
          <dgm:bulletEnabled val="1"/>
        </dgm:presLayoutVars>
      </dgm:prSet>
      <dgm:spPr/>
      <dgm:t>
        <a:bodyPr/>
        <a:lstStyle/>
        <a:p>
          <a:endParaRPr lang="de-DE"/>
        </a:p>
      </dgm:t>
    </dgm:pt>
    <dgm:pt modelId="{983B48C6-E449-4133-AA1A-EEF4551E8288}" type="pres">
      <dgm:prSet presAssocID="{A4148734-5752-47C0-A610-417EB0337941}" presName="levelTx" presStyleLbl="revTx" presStyleIdx="0" presStyleCnt="0">
        <dgm:presLayoutVars>
          <dgm:chMax val="1"/>
          <dgm:bulletEnabled val="1"/>
        </dgm:presLayoutVars>
      </dgm:prSet>
      <dgm:spPr/>
      <dgm:t>
        <a:bodyPr/>
        <a:lstStyle/>
        <a:p>
          <a:endParaRPr lang="de-DE"/>
        </a:p>
      </dgm:t>
    </dgm:pt>
    <dgm:pt modelId="{4D54DCBB-7B48-4DB7-9769-737D46BCA600}" type="pres">
      <dgm:prSet presAssocID="{4C9D13FF-5DB9-4806-B278-734E57944E82}" presName="Name8" presStyleCnt="0"/>
      <dgm:spPr/>
    </dgm:pt>
    <dgm:pt modelId="{0A049459-781A-4DD7-A3E5-224F8EAFDCAB}" type="pres">
      <dgm:prSet presAssocID="{4C9D13FF-5DB9-4806-B278-734E57944E82}" presName="level" presStyleLbl="node1" presStyleIdx="1" presStyleCnt="3" custLinFactNeighborX="-261" custLinFactNeighborY="307">
        <dgm:presLayoutVars>
          <dgm:chMax val="1"/>
          <dgm:bulletEnabled val="1"/>
        </dgm:presLayoutVars>
      </dgm:prSet>
      <dgm:spPr/>
      <dgm:t>
        <a:bodyPr/>
        <a:lstStyle/>
        <a:p>
          <a:endParaRPr lang="de-DE"/>
        </a:p>
      </dgm:t>
    </dgm:pt>
    <dgm:pt modelId="{8F5E734F-2BC0-4BB7-B6C5-9CCEF4C41DA2}" type="pres">
      <dgm:prSet presAssocID="{4C9D13FF-5DB9-4806-B278-734E57944E82}" presName="levelTx" presStyleLbl="revTx" presStyleIdx="0" presStyleCnt="0">
        <dgm:presLayoutVars>
          <dgm:chMax val="1"/>
          <dgm:bulletEnabled val="1"/>
        </dgm:presLayoutVars>
      </dgm:prSet>
      <dgm:spPr/>
      <dgm:t>
        <a:bodyPr/>
        <a:lstStyle/>
        <a:p>
          <a:endParaRPr lang="de-DE"/>
        </a:p>
      </dgm:t>
    </dgm:pt>
    <dgm:pt modelId="{B02E706E-E80B-42B4-93A3-C90992A450F7}" type="pres">
      <dgm:prSet presAssocID="{D37F469A-218F-4FAD-984C-575D17E093B0}" presName="Name8" presStyleCnt="0"/>
      <dgm:spPr/>
    </dgm:pt>
    <dgm:pt modelId="{8DC83636-3E4D-441C-873E-1DD21C0742DB}" type="pres">
      <dgm:prSet presAssocID="{D37F469A-218F-4FAD-984C-575D17E093B0}" presName="level" presStyleLbl="node1" presStyleIdx="2" presStyleCnt="3" custLinFactNeighborY="19385">
        <dgm:presLayoutVars>
          <dgm:chMax val="1"/>
          <dgm:bulletEnabled val="1"/>
        </dgm:presLayoutVars>
      </dgm:prSet>
      <dgm:spPr/>
      <dgm:t>
        <a:bodyPr/>
        <a:lstStyle/>
        <a:p>
          <a:endParaRPr lang="de-DE"/>
        </a:p>
      </dgm:t>
    </dgm:pt>
    <dgm:pt modelId="{E75D6260-A5FB-47E6-8415-C1B70AD5D3C7}" type="pres">
      <dgm:prSet presAssocID="{D37F469A-218F-4FAD-984C-575D17E093B0}" presName="levelTx" presStyleLbl="revTx" presStyleIdx="0" presStyleCnt="0">
        <dgm:presLayoutVars>
          <dgm:chMax val="1"/>
          <dgm:bulletEnabled val="1"/>
        </dgm:presLayoutVars>
      </dgm:prSet>
      <dgm:spPr/>
      <dgm:t>
        <a:bodyPr/>
        <a:lstStyle/>
        <a:p>
          <a:endParaRPr lang="de-DE"/>
        </a:p>
      </dgm:t>
    </dgm:pt>
  </dgm:ptLst>
  <dgm:cxnLst>
    <dgm:cxn modelId="{4EF61227-2C2E-4D4E-8B47-A5F6937AD5BA}" type="presOf" srcId="{4C9D13FF-5DB9-4806-B278-734E57944E82}" destId="{0A049459-781A-4DD7-A3E5-224F8EAFDCAB}" srcOrd="0" destOrd="0" presId="urn:microsoft.com/office/officeart/2005/8/layout/pyramid1"/>
    <dgm:cxn modelId="{35ABD2D5-8FC3-4383-AC46-1B8C7D80839D}" srcId="{532DC98E-03BA-47B5-949F-E08C706377E6}" destId="{A4148734-5752-47C0-A610-417EB0337941}" srcOrd="0" destOrd="0" parTransId="{481F7247-3936-4109-8356-28C52C6AD535}" sibTransId="{F5F35D73-2006-454C-BCC3-F10F003CA182}"/>
    <dgm:cxn modelId="{978347D3-34DB-44CC-AE7A-A0C06503257E}" type="presOf" srcId="{A4148734-5752-47C0-A610-417EB0337941}" destId="{EB1EF0E0-3FF3-4E6D-ABD7-1123074F1B6E}" srcOrd="0" destOrd="0" presId="urn:microsoft.com/office/officeart/2005/8/layout/pyramid1"/>
    <dgm:cxn modelId="{D6063C37-3ACA-4234-B1F4-031D8F55CD23}" type="presOf" srcId="{D37F469A-218F-4FAD-984C-575D17E093B0}" destId="{E75D6260-A5FB-47E6-8415-C1B70AD5D3C7}" srcOrd="1" destOrd="0" presId="urn:microsoft.com/office/officeart/2005/8/layout/pyramid1"/>
    <dgm:cxn modelId="{86ACF7F3-DE7C-4F2C-898C-3D3DEAE6471C}" type="presOf" srcId="{D37F469A-218F-4FAD-984C-575D17E093B0}" destId="{8DC83636-3E4D-441C-873E-1DD21C0742DB}" srcOrd="0" destOrd="0" presId="urn:microsoft.com/office/officeart/2005/8/layout/pyramid1"/>
    <dgm:cxn modelId="{7F2901A7-862E-4F1A-963A-FD73C3651F24}" srcId="{532DC98E-03BA-47B5-949F-E08C706377E6}" destId="{D37F469A-218F-4FAD-984C-575D17E093B0}" srcOrd="2" destOrd="0" parTransId="{E6E23447-3DD7-4358-92E8-5F47AAE28A79}" sibTransId="{CFAA20F3-130E-4B3B-8B2B-896DC457474D}"/>
    <dgm:cxn modelId="{9DDEEBA5-2251-4754-8D75-5AF6FE5B5483}" type="presOf" srcId="{A4148734-5752-47C0-A610-417EB0337941}" destId="{983B48C6-E449-4133-AA1A-EEF4551E8288}" srcOrd="1" destOrd="0" presId="urn:microsoft.com/office/officeart/2005/8/layout/pyramid1"/>
    <dgm:cxn modelId="{AE646576-0690-42ED-BE42-F3E62AF58964}" type="presOf" srcId="{532DC98E-03BA-47B5-949F-E08C706377E6}" destId="{AD652D37-A741-47F5-A527-25324A2EE3B4}" srcOrd="0" destOrd="0" presId="urn:microsoft.com/office/officeart/2005/8/layout/pyramid1"/>
    <dgm:cxn modelId="{8C9D7C7E-EF39-4358-A5E1-92689B5D7FBA}" srcId="{532DC98E-03BA-47B5-949F-E08C706377E6}" destId="{4C9D13FF-5DB9-4806-B278-734E57944E82}" srcOrd="1" destOrd="0" parTransId="{3522009D-6DF4-48A2-A9DC-937912A4C51D}" sibTransId="{CBB04FEA-6E49-40FF-B4AA-DE829D4552FC}"/>
    <dgm:cxn modelId="{720D30F3-5154-48A3-A539-0923C499ED83}" type="presOf" srcId="{4C9D13FF-5DB9-4806-B278-734E57944E82}" destId="{8F5E734F-2BC0-4BB7-B6C5-9CCEF4C41DA2}" srcOrd="1" destOrd="0" presId="urn:microsoft.com/office/officeart/2005/8/layout/pyramid1"/>
    <dgm:cxn modelId="{57A347AB-DB2C-49CE-8690-ADDC5F2C9A3D}" type="presParOf" srcId="{AD652D37-A741-47F5-A527-25324A2EE3B4}" destId="{1AD7647F-42BB-476E-9F26-8174CD3C8AB6}" srcOrd="0" destOrd="0" presId="urn:microsoft.com/office/officeart/2005/8/layout/pyramid1"/>
    <dgm:cxn modelId="{14D85D82-312B-42D9-918D-5739D1A63F17}" type="presParOf" srcId="{1AD7647F-42BB-476E-9F26-8174CD3C8AB6}" destId="{EB1EF0E0-3FF3-4E6D-ABD7-1123074F1B6E}" srcOrd="0" destOrd="0" presId="urn:microsoft.com/office/officeart/2005/8/layout/pyramid1"/>
    <dgm:cxn modelId="{C487F483-C495-4C63-8861-849D4BEB1084}" type="presParOf" srcId="{1AD7647F-42BB-476E-9F26-8174CD3C8AB6}" destId="{983B48C6-E449-4133-AA1A-EEF4551E8288}" srcOrd="1" destOrd="0" presId="urn:microsoft.com/office/officeart/2005/8/layout/pyramid1"/>
    <dgm:cxn modelId="{1F4C9FC9-B3B0-4FF9-9BA3-CFD3B2CEF5F5}" type="presParOf" srcId="{AD652D37-A741-47F5-A527-25324A2EE3B4}" destId="{4D54DCBB-7B48-4DB7-9769-737D46BCA600}" srcOrd="1" destOrd="0" presId="urn:microsoft.com/office/officeart/2005/8/layout/pyramid1"/>
    <dgm:cxn modelId="{E6172FB2-0496-4437-9D8C-AE0C47EF7F98}" type="presParOf" srcId="{4D54DCBB-7B48-4DB7-9769-737D46BCA600}" destId="{0A049459-781A-4DD7-A3E5-224F8EAFDCAB}" srcOrd="0" destOrd="0" presId="urn:microsoft.com/office/officeart/2005/8/layout/pyramid1"/>
    <dgm:cxn modelId="{6F812B45-FA97-44AA-8396-923BF8D21D3B}" type="presParOf" srcId="{4D54DCBB-7B48-4DB7-9769-737D46BCA600}" destId="{8F5E734F-2BC0-4BB7-B6C5-9CCEF4C41DA2}" srcOrd="1" destOrd="0" presId="urn:microsoft.com/office/officeart/2005/8/layout/pyramid1"/>
    <dgm:cxn modelId="{C175FB79-27A0-481B-AD33-7771F7CF06AD}" type="presParOf" srcId="{AD652D37-A741-47F5-A527-25324A2EE3B4}" destId="{B02E706E-E80B-42B4-93A3-C90992A450F7}" srcOrd="2" destOrd="0" presId="urn:microsoft.com/office/officeart/2005/8/layout/pyramid1"/>
    <dgm:cxn modelId="{CF9D8AC8-B70A-4F89-9871-B6DBE4B6F200}" type="presParOf" srcId="{B02E706E-E80B-42B4-93A3-C90992A450F7}" destId="{8DC83636-3E4D-441C-873E-1DD21C0742DB}" srcOrd="0" destOrd="0" presId="urn:microsoft.com/office/officeart/2005/8/layout/pyramid1"/>
    <dgm:cxn modelId="{708DBD64-6ADC-405F-A56D-8BD96DD7B2C5}" type="presParOf" srcId="{B02E706E-E80B-42B4-93A3-C90992A450F7}" destId="{E75D6260-A5FB-47E6-8415-C1B70AD5D3C7}" srcOrd="1" destOrd="0" presId="urn:microsoft.com/office/officeart/2005/8/layout/pyramid1"/>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EF0E0-3FF3-4E6D-ABD7-1123074F1B6E}">
      <dsp:nvSpPr>
        <dsp:cNvPr id="0" name=""/>
        <dsp:cNvSpPr/>
      </dsp:nvSpPr>
      <dsp:spPr>
        <a:xfrm>
          <a:off x="1598927" y="0"/>
          <a:ext cx="1607318" cy="1557891"/>
        </a:xfrm>
        <a:prstGeom prst="trapezoid">
          <a:avLst>
            <a:gd name="adj" fmla="val 51586"/>
          </a:avLst>
        </a:prstGeom>
        <a:solidFill>
          <a:srgbClr val="0082B3"/>
        </a:solidFill>
        <a:ln>
          <a:solidFill>
            <a:schemeClr val="tx1"/>
          </a:solid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de-DE" sz="3000" kern="1200" dirty="0" smtClean="0"/>
            <a:t>Real- World- Test Drive</a:t>
          </a:r>
          <a:endParaRPr lang="de-DE" sz="3000" kern="1200" dirty="0"/>
        </a:p>
      </dsp:txBody>
      <dsp:txXfrm>
        <a:off x="1598927" y="0"/>
        <a:ext cx="1607318" cy="1557891"/>
      </dsp:txXfrm>
    </dsp:sp>
    <dsp:sp modelId="{0A049459-781A-4DD7-A3E5-224F8EAFDCAB}">
      <dsp:nvSpPr>
        <dsp:cNvPr id="0" name=""/>
        <dsp:cNvSpPr/>
      </dsp:nvSpPr>
      <dsp:spPr>
        <a:xfrm>
          <a:off x="795268" y="1562674"/>
          <a:ext cx="3214636" cy="1557891"/>
        </a:xfrm>
        <a:prstGeom prst="trapezoid">
          <a:avLst>
            <a:gd name="adj" fmla="val 51586"/>
          </a:avLst>
        </a:prstGeom>
        <a:solidFill>
          <a:srgbClr val="9E9E9E"/>
        </a:solidFill>
        <a:ln>
          <a:solidFill>
            <a:schemeClr val="tx1"/>
          </a:solid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de-DE" sz="3000" kern="1200" dirty="0" err="1" smtClean="0">
              <a:solidFill>
                <a:schemeClr val="bg1"/>
              </a:solidFill>
            </a:rPr>
            <a:t>Physical</a:t>
          </a:r>
          <a:r>
            <a:rPr lang="de-DE" sz="3000" kern="1200" dirty="0" smtClean="0">
              <a:solidFill>
                <a:schemeClr val="bg1"/>
              </a:solidFill>
            </a:rPr>
            <a:t> </a:t>
          </a:r>
          <a:r>
            <a:rPr lang="de-DE" sz="3000" kern="1200" dirty="0" err="1" smtClean="0">
              <a:solidFill>
                <a:schemeClr val="bg1"/>
              </a:solidFill>
            </a:rPr>
            <a:t>Certification</a:t>
          </a:r>
          <a:r>
            <a:rPr lang="de-DE" sz="3000" kern="1200" dirty="0" smtClean="0">
              <a:solidFill>
                <a:schemeClr val="bg1"/>
              </a:solidFill>
            </a:rPr>
            <a:t> Tests</a:t>
          </a:r>
          <a:endParaRPr lang="de-DE" sz="3000" kern="1200" dirty="0">
            <a:solidFill>
              <a:schemeClr val="bg1"/>
            </a:solidFill>
          </a:endParaRPr>
        </a:p>
      </dsp:txBody>
      <dsp:txXfrm>
        <a:off x="1357830" y="1562674"/>
        <a:ext cx="2089513" cy="1557891"/>
      </dsp:txXfrm>
    </dsp:sp>
    <dsp:sp modelId="{8DC83636-3E4D-441C-873E-1DD21C0742DB}">
      <dsp:nvSpPr>
        <dsp:cNvPr id="0" name=""/>
        <dsp:cNvSpPr/>
      </dsp:nvSpPr>
      <dsp:spPr>
        <a:xfrm>
          <a:off x="0" y="3115783"/>
          <a:ext cx="4821953" cy="1557891"/>
        </a:xfrm>
        <a:prstGeom prst="trapezoid">
          <a:avLst>
            <a:gd name="adj" fmla="val 51586"/>
          </a:avLst>
        </a:prstGeom>
        <a:solidFill>
          <a:srgbClr val="002060"/>
        </a:solidFill>
        <a:ln>
          <a:solidFill>
            <a:schemeClr val="tx1"/>
          </a:solid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de-DE" sz="3000" kern="1200" dirty="0" smtClean="0">
              <a:solidFill>
                <a:schemeClr val="bg1"/>
              </a:solidFill>
            </a:rPr>
            <a:t>Audit </a:t>
          </a:r>
          <a:r>
            <a:rPr lang="de-DE" sz="3000" kern="1200" dirty="0" err="1" smtClean="0">
              <a:solidFill>
                <a:schemeClr val="bg1"/>
              </a:solidFill>
            </a:rPr>
            <a:t>and</a:t>
          </a:r>
          <a:r>
            <a:rPr lang="de-DE" sz="3000" kern="1200" dirty="0" smtClean="0">
              <a:solidFill>
                <a:schemeClr val="bg1"/>
              </a:solidFill>
            </a:rPr>
            <a:t> Assessment</a:t>
          </a:r>
          <a:endParaRPr lang="de-DE" sz="3000" kern="1200" dirty="0">
            <a:solidFill>
              <a:schemeClr val="bg1"/>
            </a:solidFill>
          </a:endParaRPr>
        </a:p>
      </dsp:txBody>
      <dsp:txXfrm>
        <a:off x="843841" y="3115783"/>
        <a:ext cx="3134270" cy="1557891"/>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22F65E-60A1-44C3-879B-77028890763F}" type="datetimeFigureOut">
              <a:rPr lang="en-GB" smtClean="0"/>
              <a:t>11/12/2018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B1F85C-1F14-4DAF-8DBC-A0FA6213F795}" type="slidenum">
              <a:rPr lang="en-GB" smtClean="0"/>
              <a:t>‹#›</a:t>
            </a:fld>
            <a:endParaRPr lang="en-GB"/>
          </a:p>
        </p:txBody>
      </p:sp>
    </p:spTree>
    <p:extLst>
      <p:ext uri="{BB962C8B-B14F-4D97-AF65-F5344CB8AC3E}">
        <p14:creationId xmlns:p14="http://schemas.microsoft.com/office/powerpoint/2010/main" val="1120473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E9E72B7-31AD-495E-85BD-38B210EA31A8}" type="slidenum">
              <a:rPr lang="de-DE" smtClean="0"/>
              <a:t>35</a:t>
            </a:fld>
            <a:endParaRPr lang="de-DE"/>
          </a:p>
        </p:txBody>
      </p:sp>
    </p:spTree>
    <p:extLst>
      <p:ext uri="{BB962C8B-B14F-4D97-AF65-F5344CB8AC3E}">
        <p14:creationId xmlns:p14="http://schemas.microsoft.com/office/powerpoint/2010/main" val="2045829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D9F7D1-C267-48B6-88F7-4DE5E763AABE}" type="slidenum">
              <a:rPr lang="en-GB" smtClean="0"/>
              <a:t>54</a:t>
            </a:fld>
            <a:endParaRPr lang="en-GB"/>
          </a:p>
        </p:txBody>
      </p:sp>
    </p:spTree>
    <p:extLst>
      <p:ext uri="{BB962C8B-B14F-4D97-AF65-F5344CB8AC3E}">
        <p14:creationId xmlns:p14="http://schemas.microsoft.com/office/powerpoint/2010/main" val="368116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E9E72B7-31AD-495E-85BD-38B210EA31A8}" type="slidenum">
              <a:rPr lang="de-DE" smtClean="0"/>
              <a:t>36</a:t>
            </a:fld>
            <a:endParaRPr lang="de-DE"/>
          </a:p>
        </p:txBody>
      </p:sp>
    </p:spTree>
    <p:extLst>
      <p:ext uri="{BB962C8B-B14F-4D97-AF65-F5344CB8AC3E}">
        <p14:creationId xmlns:p14="http://schemas.microsoft.com/office/powerpoint/2010/main" val="3161881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E9E72B7-31AD-495E-85BD-38B210EA31A8}" type="slidenum">
              <a:rPr lang="de-DE" smtClean="0"/>
              <a:t>37</a:t>
            </a:fld>
            <a:endParaRPr lang="de-DE"/>
          </a:p>
        </p:txBody>
      </p:sp>
    </p:spTree>
    <p:extLst>
      <p:ext uri="{BB962C8B-B14F-4D97-AF65-F5344CB8AC3E}">
        <p14:creationId xmlns:p14="http://schemas.microsoft.com/office/powerpoint/2010/main" val="4017638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E9E72B7-31AD-495E-85BD-38B210EA31A8}" type="slidenum">
              <a:rPr lang="de-DE" smtClean="0"/>
              <a:t>38</a:t>
            </a:fld>
            <a:endParaRPr lang="de-DE"/>
          </a:p>
        </p:txBody>
      </p:sp>
    </p:spTree>
    <p:extLst>
      <p:ext uri="{BB962C8B-B14F-4D97-AF65-F5344CB8AC3E}">
        <p14:creationId xmlns:p14="http://schemas.microsoft.com/office/powerpoint/2010/main" val="1375456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E9E72B7-31AD-495E-85BD-38B210EA31A8}" type="slidenum">
              <a:rPr lang="de-DE" smtClean="0"/>
              <a:t>39</a:t>
            </a:fld>
            <a:endParaRPr lang="de-DE"/>
          </a:p>
        </p:txBody>
      </p:sp>
    </p:spTree>
    <p:extLst>
      <p:ext uri="{BB962C8B-B14F-4D97-AF65-F5344CB8AC3E}">
        <p14:creationId xmlns:p14="http://schemas.microsoft.com/office/powerpoint/2010/main" val="538668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E9E72B7-31AD-495E-85BD-38B210EA31A8}" type="slidenum">
              <a:rPr lang="de-DE" smtClean="0"/>
              <a:t>40</a:t>
            </a:fld>
            <a:endParaRPr lang="de-DE"/>
          </a:p>
        </p:txBody>
      </p:sp>
    </p:spTree>
    <p:extLst>
      <p:ext uri="{BB962C8B-B14F-4D97-AF65-F5344CB8AC3E}">
        <p14:creationId xmlns:p14="http://schemas.microsoft.com/office/powerpoint/2010/main" val="1506829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E9E72B7-31AD-495E-85BD-38B210EA31A8}" type="slidenum">
              <a:rPr lang="de-DE" smtClean="0"/>
              <a:t>41</a:t>
            </a:fld>
            <a:endParaRPr lang="de-DE"/>
          </a:p>
        </p:txBody>
      </p:sp>
    </p:spTree>
    <p:extLst>
      <p:ext uri="{BB962C8B-B14F-4D97-AF65-F5344CB8AC3E}">
        <p14:creationId xmlns:p14="http://schemas.microsoft.com/office/powerpoint/2010/main" val="4176871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E9E72B7-31AD-495E-85BD-38B210EA31A8}" type="slidenum">
              <a:rPr lang="de-DE" smtClean="0"/>
              <a:t>42</a:t>
            </a:fld>
            <a:endParaRPr lang="de-DE"/>
          </a:p>
        </p:txBody>
      </p:sp>
    </p:spTree>
    <p:extLst>
      <p:ext uri="{BB962C8B-B14F-4D97-AF65-F5344CB8AC3E}">
        <p14:creationId xmlns:p14="http://schemas.microsoft.com/office/powerpoint/2010/main" val="848084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E9E72B7-31AD-495E-85BD-38B210EA31A8}" type="slidenum">
              <a:rPr lang="de-DE" smtClean="0"/>
              <a:t>43</a:t>
            </a:fld>
            <a:endParaRPr lang="de-DE"/>
          </a:p>
        </p:txBody>
      </p:sp>
    </p:spTree>
    <p:extLst>
      <p:ext uri="{BB962C8B-B14F-4D97-AF65-F5344CB8AC3E}">
        <p14:creationId xmlns:p14="http://schemas.microsoft.com/office/powerpoint/2010/main" val="1781134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97487ED-C666-410F-8D51-10E9CFC4C5DA}" type="datetimeFigureOut">
              <a:rPr lang="en-GB" smtClean="0"/>
              <a:t>11/12/2018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2967B1-E64E-4C3E-8F49-361857DFC82F}" type="slidenum">
              <a:rPr lang="en-GB" smtClean="0"/>
              <a:t>‹#›</a:t>
            </a:fld>
            <a:endParaRPr lang="en-GB"/>
          </a:p>
        </p:txBody>
      </p:sp>
    </p:spTree>
    <p:extLst>
      <p:ext uri="{BB962C8B-B14F-4D97-AF65-F5344CB8AC3E}">
        <p14:creationId xmlns:p14="http://schemas.microsoft.com/office/powerpoint/2010/main" val="3642655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97487ED-C666-410F-8D51-10E9CFC4C5DA}" type="datetimeFigureOut">
              <a:rPr lang="en-GB" smtClean="0"/>
              <a:t>11/12/2018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2967B1-E64E-4C3E-8F49-361857DFC82F}" type="slidenum">
              <a:rPr lang="en-GB" smtClean="0"/>
              <a:t>‹#›</a:t>
            </a:fld>
            <a:endParaRPr lang="en-GB"/>
          </a:p>
        </p:txBody>
      </p:sp>
    </p:spTree>
    <p:extLst>
      <p:ext uri="{BB962C8B-B14F-4D97-AF65-F5344CB8AC3E}">
        <p14:creationId xmlns:p14="http://schemas.microsoft.com/office/powerpoint/2010/main" val="572634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97487ED-C666-410F-8D51-10E9CFC4C5DA}" type="datetimeFigureOut">
              <a:rPr lang="en-GB" smtClean="0"/>
              <a:t>11/12/2018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2967B1-E64E-4C3E-8F49-361857DFC82F}" type="slidenum">
              <a:rPr lang="en-GB" smtClean="0"/>
              <a:t>‹#›</a:t>
            </a:fld>
            <a:endParaRPr lang="en-GB"/>
          </a:p>
        </p:txBody>
      </p:sp>
    </p:spTree>
    <p:extLst>
      <p:ext uri="{BB962C8B-B14F-4D97-AF65-F5344CB8AC3E}">
        <p14:creationId xmlns:p14="http://schemas.microsoft.com/office/powerpoint/2010/main" val="4247541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Large Statement Slide">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282096" y="2231579"/>
            <a:ext cx="9627811" cy="2521857"/>
          </a:xfrm>
        </p:spPr>
        <p:txBody>
          <a:bodyPr/>
          <a:lstStyle>
            <a:lvl1pPr marL="0" indent="0" algn="l">
              <a:lnSpc>
                <a:spcPts val="4240"/>
              </a:lnSpc>
              <a:buNone/>
              <a:defRPr sz="3200"/>
            </a:lvl1pPr>
            <a:lvl2pPr marL="0" indent="0" algn="ctr">
              <a:buNone/>
              <a:defRPr sz="2667"/>
            </a:lvl2pPr>
            <a:lvl3pPr marL="0" indent="0" algn="ctr">
              <a:buNone/>
              <a:defRPr sz="2667"/>
            </a:lvl3pPr>
            <a:lvl4pPr marL="0" indent="0" algn="ctr">
              <a:buNone/>
              <a:defRPr sz="2667"/>
            </a:lvl4pPr>
            <a:lvl5pPr marL="0" indent="0" algn="ctr">
              <a:buNone/>
              <a:defRPr sz="2667"/>
            </a:lvl5pPr>
          </a:lstStyle>
          <a:p>
            <a:pPr lvl="0"/>
            <a:r>
              <a:rPr lang="en-US" dirty="0" smtClean="0"/>
              <a:t>Click to edit Master text styles</a:t>
            </a:r>
            <a:endParaRPr lang="en-US" dirty="0"/>
          </a:p>
        </p:txBody>
      </p:sp>
      <p:sp>
        <p:nvSpPr>
          <p:cNvPr id="6" name="Title 5"/>
          <p:cNvSpPr>
            <a:spLocks noGrp="1"/>
          </p:cNvSpPr>
          <p:nvPr>
            <p:ph type="title"/>
          </p:nvPr>
        </p:nvSpPr>
        <p:spPr/>
        <p:txBody>
          <a:bodyPr/>
          <a:lstStyle>
            <a:lvl1pPr>
              <a:defRPr cap="all"/>
            </a:lvl1pPr>
          </a:lstStyle>
          <a:p>
            <a:r>
              <a:rPr lang="en-US" dirty="0" smtClean="0"/>
              <a:t>Click to edit Master title style</a:t>
            </a:r>
            <a:endParaRPr lang="en-US" dirty="0"/>
          </a:p>
        </p:txBody>
      </p:sp>
      <p:sp>
        <p:nvSpPr>
          <p:cNvPr id="4" name="Slide Number Placeholder 4"/>
          <p:cNvSpPr>
            <a:spLocks noGrp="1"/>
          </p:cNvSpPr>
          <p:nvPr>
            <p:ph type="sldNum" sz="quarter" idx="11"/>
          </p:nvPr>
        </p:nvSpPr>
        <p:spPr/>
        <p:txBody>
          <a:bodyPr/>
          <a:lstStyle>
            <a:lvl1pPr>
              <a:defRPr/>
            </a:lvl1pPr>
          </a:lstStyle>
          <a:p>
            <a:pPr>
              <a:defRPr/>
            </a:pPr>
            <a:fld id="{F9032037-87EA-4A27-9592-E8D0F0213666}" type="slidenum">
              <a:rPr lang="en-US" altLang="en-US"/>
              <a:pPr>
                <a:defRPr/>
              </a:pPr>
              <a:t>‹#›</a:t>
            </a:fld>
            <a:endParaRPr lang="en-US" altLang="en-US"/>
          </a:p>
        </p:txBody>
      </p:sp>
      <p:sp>
        <p:nvSpPr>
          <p:cNvPr id="5" name="Date Placeholder 1"/>
          <p:cNvSpPr>
            <a:spLocks noGrp="1"/>
          </p:cNvSpPr>
          <p:nvPr>
            <p:ph type="dt" sz="half" idx="12"/>
          </p:nvPr>
        </p:nvSpPr>
        <p:spPr/>
        <p:txBody>
          <a:bodyPr/>
          <a:lstStyle>
            <a:lvl1pPr>
              <a:defRPr/>
            </a:lvl1pPr>
          </a:lstStyle>
          <a:p>
            <a:pPr>
              <a:defRPr/>
            </a:pPr>
            <a:r>
              <a:rPr lang="de-DE"/>
              <a:t>11. April 2018</a:t>
            </a:r>
            <a:endParaRPr lang="en-US"/>
          </a:p>
        </p:txBody>
      </p:sp>
      <p:sp>
        <p:nvSpPr>
          <p:cNvPr id="7" name="Footer Placeholder 2"/>
          <p:cNvSpPr>
            <a:spLocks noGrp="1"/>
          </p:cNvSpPr>
          <p:nvPr>
            <p:ph type="ftr" sz="quarter" idx="13"/>
          </p:nvPr>
        </p:nvSpPr>
        <p:spPr/>
        <p:txBody>
          <a:bodyPr/>
          <a:lstStyle>
            <a:lvl1pPr>
              <a:defRPr/>
            </a:lvl1pPr>
          </a:lstStyle>
          <a:p>
            <a:pPr>
              <a:defRPr/>
            </a:pPr>
            <a:r>
              <a:rPr lang="en-US"/>
              <a:t>FORD CONFIDENTIAL – </a:t>
            </a:r>
            <a:r>
              <a:rPr lang="de-DE" smtClean="0"/>
              <a:t>Zertifizierung von automatisierten / autonomen Fahrzeugen</a:t>
            </a:r>
            <a:endParaRPr lang="en-US"/>
          </a:p>
        </p:txBody>
      </p:sp>
    </p:spTree>
    <p:extLst>
      <p:ext uri="{BB962C8B-B14F-4D97-AF65-F5344CB8AC3E}">
        <p14:creationId xmlns:p14="http://schemas.microsoft.com/office/powerpoint/2010/main" val="3825444326"/>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ext Full Page">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28416" y="989015"/>
            <a:ext cx="10972800" cy="486092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lvl1pPr>
              <a:defRPr cap="all"/>
            </a:lvl1pPr>
          </a:lstStyle>
          <a:p>
            <a:r>
              <a:rPr lang="en-US" dirty="0" smtClean="0"/>
              <a:t>Click to edit Master title style</a:t>
            </a:r>
            <a:endParaRPr lang="en-US" dirty="0"/>
          </a:p>
        </p:txBody>
      </p:sp>
      <p:sp>
        <p:nvSpPr>
          <p:cNvPr id="4" name="Slide Number Placeholder 4"/>
          <p:cNvSpPr>
            <a:spLocks noGrp="1"/>
          </p:cNvSpPr>
          <p:nvPr>
            <p:ph type="sldNum" sz="quarter" idx="11"/>
          </p:nvPr>
        </p:nvSpPr>
        <p:spPr/>
        <p:txBody>
          <a:bodyPr/>
          <a:lstStyle>
            <a:lvl1pPr>
              <a:defRPr/>
            </a:lvl1pPr>
          </a:lstStyle>
          <a:p>
            <a:pPr>
              <a:defRPr/>
            </a:pPr>
            <a:fld id="{B4C5FB47-EBC3-4A99-ACDF-2F04881F7FA9}" type="slidenum">
              <a:rPr lang="en-US" altLang="en-US"/>
              <a:pPr>
                <a:defRPr/>
              </a:pPr>
              <a:t>‹#›</a:t>
            </a:fld>
            <a:endParaRPr lang="en-US" altLang="en-US"/>
          </a:p>
        </p:txBody>
      </p:sp>
      <p:sp>
        <p:nvSpPr>
          <p:cNvPr id="5" name="Date Placeholder 1"/>
          <p:cNvSpPr>
            <a:spLocks noGrp="1"/>
          </p:cNvSpPr>
          <p:nvPr>
            <p:ph type="dt" sz="half" idx="12"/>
          </p:nvPr>
        </p:nvSpPr>
        <p:spPr/>
        <p:txBody>
          <a:bodyPr/>
          <a:lstStyle>
            <a:lvl1pPr>
              <a:defRPr/>
            </a:lvl1pPr>
          </a:lstStyle>
          <a:p>
            <a:pPr>
              <a:defRPr/>
            </a:pPr>
            <a:fld id="{57CADF7C-9385-4E85-9BD2-574C49659BC8}" type="datetime1">
              <a:rPr lang="de-DE"/>
              <a:pPr>
                <a:defRPr/>
              </a:pPr>
              <a:t>11.12.2018</a:t>
            </a:fld>
            <a:endParaRPr lang="en-US" dirty="0"/>
          </a:p>
        </p:txBody>
      </p:sp>
      <p:sp>
        <p:nvSpPr>
          <p:cNvPr id="7" name="Footer Placeholder 2"/>
          <p:cNvSpPr>
            <a:spLocks noGrp="1"/>
          </p:cNvSpPr>
          <p:nvPr>
            <p:ph type="ftr" sz="quarter" idx="13"/>
          </p:nvPr>
        </p:nvSpPr>
        <p:spPr/>
        <p:txBody>
          <a:bodyPr/>
          <a:lstStyle>
            <a:lvl1pPr>
              <a:defRPr/>
            </a:lvl1pPr>
          </a:lstStyle>
          <a:p>
            <a:pPr>
              <a:defRPr/>
            </a:pPr>
            <a:r>
              <a:rPr lang="en-US"/>
              <a:t>FORD CONFIDENTIAL – Presentation title</a:t>
            </a:r>
            <a:endParaRPr lang="en-US" dirty="0"/>
          </a:p>
        </p:txBody>
      </p:sp>
    </p:spTree>
    <p:extLst>
      <p:ext uri="{BB962C8B-B14F-4D97-AF65-F5344CB8AC3E}">
        <p14:creationId xmlns:p14="http://schemas.microsoft.com/office/powerpoint/2010/main" val="356303330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97487ED-C666-410F-8D51-10E9CFC4C5DA}" type="datetimeFigureOut">
              <a:rPr lang="en-GB" smtClean="0"/>
              <a:t>11/12/2018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2967B1-E64E-4C3E-8F49-361857DFC82F}" type="slidenum">
              <a:rPr lang="en-GB" smtClean="0"/>
              <a:t>‹#›</a:t>
            </a:fld>
            <a:endParaRPr lang="en-GB"/>
          </a:p>
        </p:txBody>
      </p:sp>
    </p:spTree>
    <p:extLst>
      <p:ext uri="{BB962C8B-B14F-4D97-AF65-F5344CB8AC3E}">
        <p14:creationId xmlns:p14="http://schemas.microsoft.com/office/powerpoint/2010/main" val="33535264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7487ED-C666-410F-8D51-10E9CFC4C5DA}" type="datetimeFigureOut">
              <a:rPr lang="en-GB" smtClean="0"/>
              <a:t>11/12/2018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2967B1-E64E-4C3E-8F49-361857DFC82F}" type="slidenum">
              <a:rPr lang="en-GB" smtClean="0"/>
              <a:t>‹#›</a:t>
            </a:fld>
            <a:endParaRPr lang="en-GB"/>
          </a:p>
        </p:txBody>
      </p:sp>
    </p:spTree>
    <p:extLst>
      <p:ext uri="{BB962C8B-B14F-4D97-AF65-F5344CB8AC3E}">
        <p14:creationId xmlns:p14="http://schemas.microsoft.com/office/powerpoint/2010/main" val="243152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97487ED-C666-410F-8D51-10E9CFC4C5DA}" type="datetimeFigureOut">
              <a:rPr lang="en-GB" smtClean="0"/>
              <a:t>11/12/2018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2967B1-E64E-4C3E-8F49-361857DFC82F}" type="slidenum">
              <a:rPr lang="en-GB" smtClean="0"/>
              <a:t>‹#›</a:t>
            </a:fld>
            <a:endParaRPr lang="en-GB"/>
          </a:p>
        </p:txBody>
      </p:sp>
    </p:spTree>
    <p:extLst>
      <p:ext uri="{BB962C8B-B14F-4D97-AF65-F5344CB8AC3E}">
        <p14:creationId xmlns:p14="http://schemas.microsoft.com/office/powerpoint/2010/main" val="2622278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97487ED-C666-410F-8D51-10E9CFC4C5DA}" type="datetimeFigureOut">
              <a:rPr lang="en-GB" smtClean="0"/>
              <a:t>11/12/2018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A2967B1-E64E-4C3E-8F49-361857DFC82F}" type="slidenum">
              <a:rPr lang="en-GB" smtClean="0"/>
              <a:t>‹#›</a:t>
            </a:fld>
            <a:endParaRPr lang="en-GB"/>
          </a:p>
        </p:txBody>
      </p:sp>
    </p:spTree>
    <p:extLst>
      <p:ext uri="{BB962C8B-B14F-4D97-AF65-F5344CB8AC3E}">
        <p14:creationId xmlns:p14="http://schemas.microsoft.com/office/powerpoint/2010/main" val="3474014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97487ED-C666-410F-8D51-10E9CFC4C5DA}" type="datetimeFigureOut">
              <a:rPr lang="en-GB" smtClean="0"/>
              <a:t>11/12/2018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A2967B1-E64E-4C3E-8F49-361857DFC82F}" type="slidenum">
              <a:rPr lang="en-GB" smtClean="0"/>
              <a:t>‹#›</a:t>
            </a:fld>
            <a:endParaRPr lang="en-GB"/>
          </a:p>
        </p:txBody>
      </p:sp>
    </p:spTree>
    <p:extLst>
      <p:ext uri="{BB962C8B-B14F-4D97-AF65-F5344CB8AC3E}">
        <p14:creationId xmlns:p14="http://schemas.microsoft.com/office/powerpoint/2010/main" val="3184056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7487ED-C666-410F-8D51-10E9CFC4C5DA}" type="datetimeFigureOut">
              <a:rPr lang="en-GB" smtClean="0"/>
              <a:t>11/12/2018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A2967B1-E64E-4C3E-8F49-361857DFC82F}" type="slidenum">
              <a:rPr lang="en-GB" smtClean="0"/>
              <a:t>‹#›</a:t>
            </a:fld>
            <a:endParaRPr lang="en-GB"/>
          </a:p>
        </p:txBody>
      </p:sp>
    </p:spTree>
    <p:extLst>
      <p:ext uri="{BB962C8B-B14F-4D97-AF65-F5344CB8AC3E}">
        <p14:creationId xmlns:p14="http://schemas.microsoft.com/office/powerpoint/2010/main" val="154438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97487ED-C666-410F-8D51-10E9CFC4C5DA}" type="datetimeFigureOut">
              <a:rPr lang="en-GB" smtClean="0"/>
              <a:t>11/12/2018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2967B1-E64E-4C3E-8F49-361857DFC82F}" type="slidenum">
              <a:rPr lang="en-GB" smtClean="0"/>
              <a:t>‹#›</a:t>
            </a:fld>
            <a:endParaRPr lang="en-GB"/>
          </a:p>
        </p:txBody>
      </p:sp>
    </p:spTree>
    <p:extLst>
      <p:ext uri="{BB962C8B-B14F-4D97-AF65-F5344CB8AC3E}">
        <p14:creationId xmlns:p14="http://schemas.microsoft.com/office/powerpoint/2010/main" val="300505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97487ED-C666-410F-8D51-10E9CFC4C5DA}" type="datetimeFigureOut">
              <a:rPr lang="en-GB" smtClean="0"/>
              <a:t>11/12/2018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2967B1-E64E-4C3E-8F49-361857DFC82F}" type="slidenum">
              <a:rPr lang="en-GB" smtClean="0"/>
              <a:t>‹#›</a:t>
            </a:fld>
            <a:endParaRPr lang="en-GB"/>
          </a:p>
        </p:txBody>
      </p:sp>
    </p:spTree>
    <p:extLst>
      <p:ext uri="{BB962C8B-B14F-4D97-AF65-F5344CB8AC3E}">
        <p14:creationId xmlns:p14="http://schemas.microsoft.com/office/powerpoint/2010/main" val="266171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7487ED-C666-410F-8D51-10E9CFC4C5DA}" type="datetimeFigureOut">
              <a:rPr lang="en-GB" smtClean="0"/>
              <a:t>11/12/2018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2967B1-E64E-4C3E-8F49-361857DFC82F}" type="slidenum">
              <a:rPr lang="en-GB" smtClean="0"/>
              <a:t>‹#›</a:t>
            </a:fld>
            <a:endParaRPr lang="en-GB"/>
          </a:p>
        </p:txBody>
      </p:sp>
      <p:pic>
        <p:nvPicPr>
          <p:cNvPr id="8" name="Рисунок 1" descr="C:\Users\EMR001-1\Downloads\nouveaulogooica.jpg"/>
          <p:cNvPicPr/>
          <p:nvPr userDrawn="1"/>
        </p:nvPicPr>
        <p:blipFill>
          <a:blip r:embed="rId15" cstate="print"/>
          <a:srcRect/>
          <a:stretch>
            <a:fillRect/>
          </a:stretch>
        </p:blipFill>
        <p:spPr bwMode="auto">
          <a:xfrm>
            <a:off x="10587599" y="0"/>
            <a:ext cx="1549028" cy="779214"/>
          </a:xfrm>
          <a:prstGeom prst="rect">
            <a:avLst/>
          </a:prstGeom>
          <a:noFill/>
          <a:ln w="9525">
            <a:noFill/>
            <a:miter lim="800000"/>
            <a:headEnd/>
            <a:tailEnd/>
          </a:ln>
        </p:spPr>
      </p:pic>
    </p:spTree>
    <p:extLst>
      <p:ext uri="{BB962C8B-B14F-4D97-AF65-F5344CB8AC3E}">
        <p14:creationId xmlns:p14="http://schemas.microsoft.com/office/powerpoint/2010/main" val="2872665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xml"/><Relationship Id="rId7" Type="http://schemas.openxmlformats.org/officeDocument/2006/relationships/image" Target="../media/image3.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slideLayout" Target="../slideLayouts/slideLayout2.xml"/><Relationship Id="rId9"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3889" y="1122363"/>
            <a:ext cx="10916239" cy="2387600"/>
          </a:xfrm>
        </p:spPr>
        <p:txBody>
          <a:bodyPr>
            <a:normAutofit fontScale="90000"/>
          </a:bodyPr>
          <a:lstStyle/>
          <a:p>
            <a:r>
              <a:rPr lang="en-GB" smtClean="0"/>
              <a:t>Future </a:t>
            </a:r>
            <a:r>
              <a:rPr lang="en-GB" dirty="0" smtClean="0"/>
              <a:t>Certification </a:t>
            </a:r>
            <a:r>
              <a:rPr lang="en-GB" dirty="0"/>
              <a:t>of  Automated/Autonomous Driving Systems</a:t>
            </a:r>
          </a:p>
        </p:txBody>
      </p:sp>
      <p:sp>
        <p:nvSpPr>
          <p:cNvPr id="3" name="Subtitle 2"/>
          <p:cNvSpPr>
            <a:spLocks noGrp="1"/>
          </p:cNvSpPr>
          <p:nvPr>
            <p:ph type="subTitle" idx="1"/>
          </p:nvPr>
        </p:nvSpPr>
        <p:spPr>
          <a:xfrm>
            <a:off x="273377" y="3602038"/>
            <a:ext cx="11557262" cy="1655762"/>
          </a:xfrm>
        </p:spPr>
        <p:txBody>
          <a:bodyPr/>
          <a:lstStyle/>
          <a:p>
            <a:r>
              <a:rPr lang="en-US" dirty="0" smtClean="0"/>
              <a:t>2019/01/28 - 2019/01/01, GRVA-02</a:t>
            </a:r>
          </a:p>
          <a:p>
            <a:r>
              <a:rPr lang="en-US" dirty="0" smtClean="0"/>
              <a:t>Submitted </a:t>
            </a:r>
            <a:r>
              <a:rPr lang="en-US" dirty="0"/>
              <a:t>by the experts of OICA</a:t>
            </a:r>
          </a:p>
        </p:txBody>
      </p:sp>
    </p:spTree>
    <p:extLst>
      <p:ext uri="{BB962C8B-B14F-4D97-AF65-F5344CB8AC3E}">
        <p14:creationId xmlns:p14="http://schemas.microsoft.com/office/powerpoint/2010/main" val="25646782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r>
              <a:rPr lang="de-DE" sz="4900" kern="0" dirty="0" err="1" smtClean="0"/>
              <a:t>Paradigm</a:t>
            </a:r>
            <a:r>
              <a:rPr lang="de-DE" sz="4900" kern="0" dirty="0" smtClean="0"/>
              <a:t> </a:t>
            </a:r>
            <a:r>
              <a:rPr lang="de-DE" sz="4900" kern="0" dirty="0" err="1" smtClean="0"/>
              <a:t>shift</a:t>
            </a:r>
            <a:r>
              <a:rPr lang="de-DE" sz="4900" kern="0" dirty="0" smtClean="0"/>
              <a:t> - </a:t>
            </a:r>
            <a:r>
              <a:rPr lang="de-DE" sz="4900" kern="0" dirty="0" err="1" smtClean="0"/>
              <a:t>new</a:t>
            </a:r>
            <a:r>
              <a:rPr lang="de-DE" sz="4900" kern="0" dirty="0" smtClean="0"/>
              <a:t> </a:t>
            </a:r>
            <a:r>
              <a:rPr lang="de-DE" sz="4900" kern="0" dirty="0" err="1"/>
              <a:t>approach</a:t>
            </a:r>
            <a:r>
              <a:rPr lang="de-DE" sz="4900" kern="0" dirty="0"/>
              <a:t> </a:t>
            </a:r>
            <a:r>
              <a:rPr lang="de-DE" sz="4900" kern="0" dirty="0" err="1" smtClean="0"/>
              <a:t>required</a:t>
            </a:r>
            <a:r>
              <a:rPr lang="en-US" b="1" dirty="0"/>
              <a:t/>
            </a:r>
            <a:br>
              <a:rPr lang="en-US" b="1" dirty="0"/>
            </a:br>
            <a:endParaRPr lang="en-US" kern="0" dirty="0"/>
          </a:p>
        </p:txBody>
      </p:sp>
      <p:sp>
        <p:nvSpPr>
          <p:cNvPr id="119" name="Rounded Rectangle 33"/>
          <p:cNvSpPr/>
          <p:nvPr/>
        </p:nvSpPr>
        <p:spPr>
          <a:xfrm>
            <a:off x="7623622" y="1823430"/>
            <a:ext cx="2775104" cy="4482243"/>
          </a:xfrm>
          <a:prstGeom prst="roundRect">
            <a:avLst>
              <a:gd name="adj" fmla="val 7741"/>
            </a:avLst>
          </a:prstGeom>
          <a:solidFill>
            <a:srgbClr val="8064A2">
              <a:lumMod val="20000"/>
              <a:lumOff val="80000"/>
            </a:srgbClr>
          </a:solidFill>
          <a:ln w="25400" cap="flat" cmpd="sng" algn="ctr">
            <a:solidFill>
              <a:srgbClr val="8064A2">
                <a:lumMod val="60000"/>
                <a:lumOff val="4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120" name="Rounded Rectangle 43"/>
          <p:cNvSpPr/>
          <p:nvPr/>
        </p:nvSpPr>
        <p:spPr>
          <a:xfrm>
            <a:off x="1793274" y="1819886"/>
            <a:ext cx="2775104" cy="4482243"/>
          </a:xfrm>
          <a:prstGeom prst="roundRect">
            <a:avLst>
              <a:gd name="adj" fmla="val 7741"/>
            </a:avLst>
          </a:prstGeom>
          <a:solidFill>
            <a:srgbClr val="4BACC6">
              <a:lumMod val="20000"/>
              <a:lumOff val="80000"/>
            </a:srgbClr>
          </a:solidFill>
          <a:ln w="25400" cap="flat" cmpd="sng" algn="ctr">
            <a:solidFill>
              <a:srgbClr val="4BACC6">
                <a:lumMod val="60000"/>
                <a:lumOff val="4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grpSp>
        <p:nvGrpSpPr>
          <p:cNvPr id="121" name="Group 13"/>
          <p:cNvGrpSpPr/>
          <p:nvPr/>
        </p:nvGrpSpPr>
        <p:grpSpPr>
          <a:xfrm>
            <a:off x="1926134" y="4401059"/>
            <a:ext cx="643433" cy="1567086"/>
            <a:chOff x="5123897" y="905521"/>
            <a:chExt cx="649548" cy="1851735"/>
          </a:xfrm>
        </p:grpSpPr>
        <p:sp>
          <p:nvSpPr>
            <p:cNvPr id="170" name="Oval 6"/>
            <p:cNvSpPr/>
            <p:nvPr/>
          </p:nvSpPr>
          <p:spPr>
            <a:xfrm>
              <a:off x="5285913" y="905521"/>
              <a:ext cx="324774" cy="346229"/>
            </a:xfrm>
            <a:prstGeom prst="ellipse">
              <a:avLst/>
            </a:prstGeom>
            <a:solidFill>
              <a:srgbClr val="4F81BD"/>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171" name="Flowchart: Alternate Process 7"/>
            <p:cNvSpPr/>
            <p:nvPr/>
          </p:nvSpPr>
          <p:spPr>
            <a:xfrm>
              <a:off x="5257800" y="1295400"/>
              <a:ext cx="381000" cy="838200"/>
            </a:xfrm>
            <a:prstGeom prst="flowChartAlternateProcess">
              <a:avLst/>
            </a:prstGeom>
            <a:solidFill>
              <a:srgbClr val="4F81BD"/>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172" name="Flowchart: Alternate Process 9"/>
            <p:cNvSpPr/>
            <p:nvPr/>
          </p:nvSpPr>
          <p:spPr>
            <a:xfrm>
              <a:off x="5655076" y="1327213"/>
              <a:ext cx="118369" cy="609600"/>
            </a:xfrm>
            <a:prstGeom prst="flowChartAlternateProcess">
              <a:avLst/>
            </a:prstGeom>
            <a:solidFill>
              <a:srgbClr val="4F81BD"/>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173" name="Flowchart: Alternate Process 10"/>
            <p:cNvSpPr/>
            <p:nvPr/>
          </p:nvSpPr>
          <p:spPr>
            <a:xfrm>
              <a:off x="5257800" y="2147656"/>
              <a:ext cx="152400" cy="609600"/>
            </a:xfrm>
            <a:prstGeom prst="flowChartAlternateProcess">
              <a:avLst/>
            </a:prstGeom>
            <a:solidFill>
              <a:srgbClr val="4F81BD"/>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174" name="Flowchart: Alternate Process 11"/>
            <p:cNvSpPr/>
            <p:nvPr/>
          </p:nvSpPr>
          <p:spPr>
            <a:xfrm>
              <a:off x="5486400" y="2147656"/>
              <a:ext cx="152400" cy="609600"/>
            </a:xfrm>
            <a:prstGeom prst="flowChartAlternateProcess">
              <a:avLst/>
            </a:prstGeom>
            <a:solidFill>
              <a:srgbClr val="4F81BD"/>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175" name="Flowchart: Alternate Process 12"/>
            <p:cNvSpPr/>
            <p:nvPr/>
          </p:nvSpPr>
          <p:spPr>
            <a:xfrm>
              <a:off x="5123897" y="1337570"/>
              <a:ext cx="118369" cy="609600"/>
            </a:xfrm>
            <a:prstGeom prst="flowChartAlternateProcess">
              <a:avLst/>
            </a:prstGeom>
            <a:solidFill>
              <a:srgbClr val="4F81BD"/>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grpSp>
      <p:sp>
        <p:nvSpPr>
          <p:cNvPr id="122" name="TextBox 17"/>
          <p:cNvSpPr txBox="1"/>
          <p:nvPr/>
        </p:nvSpPr>
        <p:spPr>
          <a:xfrm>
            <a:off x="1746139" y="1442977"/>
            <a:ext cx="289752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effectLst/>
                <a:uLnTx/>
                <a:uFillTx/>
                <a:latin typeface="Calibri"/>
                <a:ea typeface="+mn-ea"/>
                <a:cs typeface="+mn-cs"/>
              </a:rPr>
              <a:t>Manual and assisted Driving</a:t>
            </a:r>
            <a:endParaRPr kumimoji="0" lang="en-US" sz="1800" b="0" i="0" u="none" strike="noStrike" kern="1200" cap="none" spc="0" normalizeH="0" baseline="0" noProof="0" dirty="0">
              <a:ln>
                <a:noFill/>
              </a:ln>
              <a:effectLst/>
              <a:uLnTx/>
              <a:uFillTx/>
              <a:latin typeface="Calibri"/>
              <a:ea typeface="+mn-ea"/>
              <a:cs typeface="+mn-cs"/>
            </a:endParaRPr>
          </a:p>
        </p:txBody>
      </p:sp>
      <p:sp>
        <p:nvSpPr>
          <p:cNvPr id="123" name="TextBox 18"/>
          <p:cNvSpPr txBox="1"/>
          <p:nvPr/>
        </p:nvSpPr>
        <p:spPr>
          <a:xfrm>
            <a:off x="7726388" y="1444458"/>
            <a:ext cx="292304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dirty="0" smtClean="0">
                <a:ln>
                  <a:noFill/>
                </a:ln>
                <a:solidFill>
                  <a:sysClr val="windowText" lastClr="000000"/>
                </a:solidFill>
                <a:effectLst/>
                <a:uLnTx/>
                <a:uFillTx/>
                <a:latin typeface="Calibri"/>
                <a:ea typeface="+mn-ea"/>
                <a:cs typeface="+mn-cs"/>
              </a:rPr>
              <a:t>High/Full</a:t>
            </a:r>
            <a:r>
              <a:rPr kumimoji="0" lang="en-US" sz="1800" b="0" i="0" u="none" strike="noStrike" kern="1200" cap="none" spc="0" normalizeH="0" dirty="0" smtClean="0">
                <a:ln>
                  <a:noFill/>
                </a:ln>
                <a:solidFill>
                  <a:sysClr val="windowText" lastClr="000000"/>
                </a:solidFill>
                <a:effectLst/>
                <a:uLnTx/>
                <a:uFillTx/>
                <a:latin typeface="Calibri"/>
                <a:ea typeface="+mn-ea"/>
                <a:cs typeface="+mn-cs"/>
              </a:rPr>
              <a:t> Driving Automation</a:t>
            </a:r>
            <a:endParaRPr kumimoji="0" lang="en-US" sz="1800" b="0" i="0" u="none" strike="noStrike" kern="1200" cap="none" spc="0" normalizeH="0" baseline="0" dirty="0">
              <a:ln>
                <a:noFill/>
              </a:ln>
              <a:solidFill>
                <a:sysClr val="windowText" lastClr="000000"/>
              </a:solidFill>
              <a:effectLst/>
              <a:uLnTx/>
              <a:uFillTx/>
              <a:latin typeface="Calibri"/>
              <a:ea typeface="+mn-ea"/>
              <a:cs typeface="+mn-cs"/>
            </a:endParaRPr>
          </a:p>
        </p:txBody>
      </p:sp>
      <p:sp>
        <p:nvSpPr>
          <p:cNvPr id="125" name="TextBox 29"/>
          <p:cNvSpPr txBox="1"/>
          <p:nvPr/>
        </p:nvSpPr>
        <p:spPr>
          <a:xfrm>
            <a:off x="7925632" y="4525720"/>
            <a:ext cx="2389977" cy="7386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solidFill>
                  <a:sysClr val="windowText" lastClr="000000"/>
                </a:solidFill>
                <a:effectLst/>
                <a:uLnTx/>
                <a:uFillTx/>
                <a:latin typeface="Calibri"/>
              </a:rPr>
              <a:t>Audit/Assessment</a:t>
            </a:r>
            <a:endParaRPr lang="en-US" sz="1400" dirty="0" smtClean="0">
              <a:solidFill>
                <a:sysClr val="windowText" lastClr="000000"/>
              </a:solidFill>
              <a:latin typeface="Calibri"/>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solidFill>
                  <a:sysClr val="windowText" lastClr="000000"/>
                </a:solidFill>
                <a:effectLst/>
                <a:uLnTx/>
                <a:uFillTx/>
                <a:latin typeface="Calibri"/>
              </a:rPr>
              <a:t>Physical</a:t>
            </a:r>
            <a:r>
              <a:rPr kumimoji="0" lang="en-US" sz="1400" b="0" i="0" u="none" strike="noStrike" kern="1200" cap="none" spc="0" normalizeH="0" noProof="0" dirty="0" smtClean="0">
                <a:ln>
                  <a:noFill/>
                </a:ln>
                <a:solidFill>
                  <a:sysClr val="windowText" lastClr="000000"/>
                </a:solidFill>
                <a:effectLst/>
                <a:uLnTx/>
                <a:uFillTx/>
                <a:latin typeface="Calibri"/>
              </a:rPr>
              <a:t> Certification Tests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aseline="0" dirty="0" smtClean="0">
                <a:solidFill>
                  <a:sysClr val="windowText" lastClr="000000"/>
                </a:solidFill>
                <a:latin typeface="Calibri"/>
              </a:rPr>
              <a:t>Real-World-Test</a:t>
            </a:r>
            <a:r>
              <a:rPr lang="en-US" sz="1400" dirty="0" smtClean="0">
                <a:solidFill>
                  <a:sysClr val="windowText" lastClr="000000"/>
                </a:solidFill>
                <a:latin typeface="Calibri"/>
              </a:rPr>
              <a:t> Drive</a:t>
            </a:r>
            <a:endParaRPr kumimoji="0" lang="en-US" sz="1400" b="0" i="0" u="none" strike="noStrike" kern="1200" cap="none" spc="0" normalizeH="0" baseline="0" noProof="0" dirty="0" smtClean="0">
              <a:ln>
                <a:noFill/>
              </a:ln>
              <a:solidFill>
                <a:srgbClr val="FF0000"/>
              </a:solidFill>
              <a:effectLst/>
              <a:uLnTx/>
              <a:uFillTx/>
              <a:latin typeface="Calibri"/>
            </a:endParaRPr>
          </a:p>
        </p:txBody>
      </p:sp>
      <p:sp>
        <p:nvSpPr>
          <p:cNvPr id="126" name="TextBox 30"/>
          <p:cNvSpPr txBox="1"/>
          <p:nvPr/>
        </p:nvSpPr>
        <p:spPr>
          <a:xfrm>
            <a:off x="2968695" y="5075538"/>
            <a:ext cx="1722108"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7475" indent="-117475">
              <a:buFont typeface="Arial" panose="020B0604020202020204" pitchFamily="34" charset="0"/>
              <a:buChar char="•"/>
              <a:defRPr/>
            </a:pPr>
            <a:r>
              <a:rPr lang="en-US" sz="1400" dirty="0">
                <a:solidFill>
                  <a:sysClr val="windowText" lastClr="000000"/>
                </a:solidFill>
              </a:rPr>
              <a:t>Theoretical Test</a:t>
            </a: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solidFill>
                  <a:sysClr val="windowText" lastClr="000000"/>
                </a:solidFill>
                <a:effectLst/>
                <a:uLnTx/>
                <a:uFillTx/>
                <a:latin typeface="Calibri"/>
              </a:rPr>
              <a:t>Practical test</a:t>
            </a: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Calibri"/>
              </a:rPr>
              <a:t>Excerpt</a:t>
            </a:r>
            <a:r>
              <a:rPr kumimoji="0" lang="en-US" sz="1400" b="0" i="0" u="none" strike="noStrike" kern="1200" cap="none" spc="0" normalizeH="0" baseline="0" noProof="0" dirty="0" smtClean="0">
                <a:ln>
                  <a:noFill/>
                </a:ln>
                <a:effectLst/>
                <a:uLnTx/>
                <a:uFillTx/>
                <a:latin typeface="Calibri"/>
              </a:rPr>
              <a:t> of driver‘s</a:t>
            </a:r>
            <a:r>
              <a:rPr lang="en-US" sz="1400" dirty="0" smtClean="0">
                <a:latin typeface="Calibri"/>
              </a:rPr>
              <a:t> </a:t>
            </a:r>
            <a:r>
              <a:rPr kumimoji="0" lang="en-US" sz="1400" b="0" i="0" u="none" strike="noStrike" kern="1200" cap="none" spc="0" normalizeH="0" baseline="0" noProof="0" dirty="0" smtClean="0">
                <a:ln>
                  <a:noFill/>
                </a:ln>
                <a:effectLst/>
                <a:uLnTx/>
                <a:uFillTx/>
                <a:latin typeface="Calibri"/>
              </a:rPr>
              <a:t>capabilities</a:t>
            </a:r>
            <a:endParaRPr kumimoji="0" lang="en-US" sz="1400" b="0" i="0" u="none" strike="noStrike" kern="1200" cap="none" spc="0" normalizeH="0" baseline="0" noProof="0" dirty="0">
              <a:ln>
                <a:noFill/>
              </a:ln>
              <a:effectLst/>
              <a:uLnTx/>
              <a:uFillTx/>
              <a:latin typeface="Calibri"/>
            </a:endParaRPr>
          </a:p>
        </p:txBody>
      </p:sp>
      <p:sp>
        <p:nvSpPr>
          <p:cNvPr id="127" name="Rectangle 31"/>
          <p:cNvSpPr/>
          <p:nvPr/>
        </p:nvSpPr>
        <p:spPr>
          <a:xfrm>
            <a:off x="2943309" y="4734841"/>
            <a:ext cx="1524969"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ysClr val="windowText" lastClr="000000"/>
                </a:solidFill>
                <a:effectLst/>
                <a:uLnTx/>
                <a:uFillTx/>
                <a:latin typeface="Calibri"/>
                <a:ea typeface="+mn-ea"/>
                <a:cs typeface="+mn-cs"/>
              </a:rPr>
              <a:t>Driving Permit</a:t>
            </a:r>
          </a:p>
        </p:txBody>
      </p:sp>
      <p:sp>
        <p:nvSpPr>
          <p:cNvPr id="128" name="Down Arrow 32"/>
          <p:cNvSpPr/>
          <p:nvPr/>
        </p:nvSpPr>
        <p:spPr>
          <a:xfrm rot="5400000">
            <a:off x="2637252" y="5008249"/>
            <a:ext cx="310719" cy="230792"/>
          </a:xfrm>
          <a:prstGeom prst="downArrow">
            <a:avLst/>
          </a:prstGeom>
          <a:noFill/>
          <a:ln w="25400" cap="flat" cmpd="sng" algn="ctr">
            <a:solidFill>
              <a:srgbClr val="4F81BD">
                <a:shade val="5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grpSp>
        <p:nvGrpSpPr>
          <p:cNvPr id="129" name="Group 35"/>
          <p:cNvGrpSpPr/>
          <p:nvPr/>
        </p:nvGrpSpPr>
        <p:grpSpPr>
          <a:xfrm>
            <a:off x="1928601" y="2635242"/>
            <a:ext cx="2503037" cy="967396"/>
            <a:chOff x="1211790" y="1394804"/>
            <a:chExt cx="2503037" cy="967396"/>
          </a:xfrm>
        </p:grpSpPr>
        <p:sp>
          <p:nvSpPr>
            <p:cNvPr id="167" name="Freeform 36"/>
            <p:cNvSpPr/>
            <p:nvPr/>
          </p:nvSpPr>
          <p:spPr>
            <a:xfrm>
              <a:off x="1211790" y="1394804"/>
              <a:ext cx="2503037" cy="771348"/>
            </a:xfrm>
            <a:custGeom>
              <a:avLst/>
              <a:gdLst>
                <a:gd name="connsiteX0" fmla="*/ 381740 w 2414726"/>
                <a:gd name="connsiteY0" fmla="*/ 745724 h 745724"/>
                <a:gd name="connsiteX1" fmla="*/ 0 w 2414726"/>
                <a:gd name="connsiteY1" fmla="*/ 745724 h 745724"/>
                <a:gd name="connsiteX2" fmla="*/ 8877 w 2414726"/>
                <a:gd name="connsiteY2" fmla="*/ 639192 h 745724"/>
                <a:gd name="connsiteX3" fmla="*/ 159798 w 2414726"/>
                <a:gd name="connsiteY3" fmla="*/ 426128 h 745724"/>
                <a:gd name="connsiteX4" fmla="*/ 754602 w 2414726"/>
                <a:gd name="connsiteY4" fmla="*/ 266330 h 745724"/>
                <a:gd name="connsiteX5" fmla="*/ 1127464 w 2414726"/>
                <a:gd name="connsiteY5" fmla="*/ 8877 h 745724"/>
                <a:gd name="connsiteX6" fmla="*/ 2112885 w 2414726"/>
                <a:gd name="connsiteY6" fmla="*/ 0 h 745724"/>
                <a:gd name="connsiteX7" fmla="*/ 2396971 w 2414726"/>
                <a:gd name="connsiteY7" fmla="*/ 319596 h 745724"/>
                <a:gd name="connsiteX8" fmla="*/ 2414726 w 2414726"/>
                <a:gd name="connsiteY8" fmla="*/ 656947 h 745724"/>
                <a:gd name="connsiteX9" fmla="*/ 2139518 w 2414726"/>
                <a:gd name="connsiteY9" fmla="*/ 656947 h 745724"/>
                <a:gd name="connsiteX10" fmla="*/ 381740 w 2414726"/>
                <a:gd name="connsiteY10" fmla="*/ 745724 h 745724"/>
                <a:gd name="connsiteX0" fmla="*/ 381740 w 2414726"/>
                <a:gd name="connsiteY0" fmla="*/ 745724 h 754601"/>
                <a:gd name="connsiteX1" fmla="*/ 0 w 2414726"/>
                <a:gd name="connsiteY1" fmla="*/ 745724 h 754601"/>
                <a:gd name="connsiteX2" fmla="*/ 8877 w 2414726"/>
                <a:gd name="connsiteY2" fmla="*/ 639192 h 754601"/>
                <a:gd name="connsiteX3" fmla="*/ 159798 w 2414726"/>
                <a:gd name="connsiteY3" fmla="*/ 426128 h 754601"/>
                <a:gd name="connsiteX4" fmla="*/ 754602 w 2414726"/>
                <a:gd name="connsiteY4" fmla="*/ 266330 h 754601"/>
                <a:gd name="connsiteX5" fmla="*/ 1127464 w 2414726"/>
                <a:gd name="connsiteY5" fmla="*/ 8877 h 754601"/>
                <a:gd name="connsiteX6" fmla="*/ 2112885 w 2414726"/>
                <a:gd name="connsiteY6" fmla="*/ 0 h 754601"/>
                <a:gd name="connsiteX7" fmla="*/ 2396971 w 2414726"/>
                <a:gd name="connsiteY7" fmla="*/ 319596 h 754601"/>
                <a:gd name="connsiteX8" fmla="*/ 2414726 w 2414726"/>
                <a:gd name="connsiteY8" fmla="*/ 656947 h 754601"/>
                <a:gd name="connsiteX9" fmla="*/ 2130640 w 2414726"/>
                <a:gd name="connsiteY9" fmla="*/ 754601 h 754601"/>
                <a:gd name="connsiteX10" fmla="*/ 381740 w 2414726"/>
                <a:gd name="connsiteY10" fmla="*/ 745724 h 754601"/>
                <a:gd name="connsiteX0" fmla="*/ 381740 w 2414726"/>
                <a:gd name="connsiteY0" fmla="*/ 745724 h 754601"/>
                <a:gd name="connsiteX1" fmla="*/ 0 w 2414726"/>
                <a:gd name="connsiteY1" fmla="*/ 745724 h 754601"/>
                <a:gd name="connsiteX2" fmla="*/ 8877 w 2414726"/>
                <a:gd name="connsiteY2" fmla="*/ 577049 h 754601"/>
                <a:gd name="connsiteX3" fmla="*/ 159798 w 2414726"/>
                <a:gd name="connsiteY3" fmla="*/ 426128 h 754601"/>
                <a:gd name="connsiteX4" fmla="*/ 754602 w 2414726"/>
                <a:gd name="connsiteY4" fmla="*/ 266330 h 754601"/>
                <a:gd name="connsiteX5" fmla="*/ 1127464 w 2414726"/>
                <a:gd name="connsiteY5" fmla="*/ 8877 h 754601"/>
                <a:gd name="connsiteX6" fmla="*/ 2112885 w 2414726"/>
                <a:gd name="connsiteY6" fmla="*/ 0 h 754601"/>
                <a:gd name="connsiteX7" fmla="*/ 2396971 w 2414726"/>
                <a:gd name="connsiteY7" fmla="*/ 319596 h 754601"/>
                <a:gd name="connsiteX8" fmla="*/ 2414726 w 2414726"/>
                <a:gd name="connsiteY8" fmla="*/ 656947 h 754601"/>
                <a:gd name="connsiteX9" fmla="*/ 2130640 w 2414726"/>
                <a:gd name="connsiteY9" fmla="*/ 754601 h 754601"/>
                <a:gd name="connsiteX10" fmla="*/ 381740 w 2414726"/>
                <a:gd name="connsiteY10" fmla="*/ 745724 h 754601"/>
                <a:gd name="connsiteX0" fmla="*/ 381740 w 2414726"/>
                <a:gd name="connsiteY0" fmla="*/ 736847 h 745724"/>
                <a:gd name="connsiteX1" fmla="*/ 0 w 2414726"/>
                <a:gd name="connsiteY1" fmla="*/ 736847 h 745724"/>
                <a:gd name="connsiteX2" fmla="*/ 8877 w 2414726"/>
                <a:gd name="connsiteY2" fmla="*/ 568172 h 745724"/>
                <a:gd name="connsiteX3" fmla="*/ 159798 w 2414726"/>
                <a:gd name="connsiteY3" fmla="*/ 417251 h 745724"/>
                <a:gd name="connsiteX4" fmla="*/ 754602 w 2414726"/>
                <a:gd name="connsiteY4" fmla="*/ 257453 h 745724"/>
                <a:gd name="connsiteX5" fmla="*/ 1127464 w 2414726"/>
                <a:gd name="connsiteY5" fmla="*/ 0 h 745724"/>
                <a:gd name="connsiteX6" fmla="*/ 2095129 w 2414726"/>
                <a:gd name="connsiteY6" fmla="*/ 44389 h 745724"/>
                <a:gd name="connsiteX7" fmla="*/ 2396971 w 2414726"/>
                <a:gd name="connsiteY7" fmla="*/ 310719 h 745724"/>
                <a:gd name="connsiteX8" fmla="*/ 2414726 w 2414726"/>
                <a:gd name="connsiteY8" fmla="*/ 648070 h 745724"/>
                <a:gd name="connsiteX9" fmla="*/ 2130640 w 2414726"/>
                <a:gd name="connsiteY9" fmla="*/ 745724 h 745724"/>
                <a:gd name="connsiteX10" fmla="*/ 381740 w 2414726"/>
                <a:gd name="connsiteY10" fmla="*/ 736847 h 745724"/>
                <a:gd name="connsiteX0" fmla="*/ 381740 w 2414726"/>
                <a:gd name="connsiteY0" fmla="*/ 736847 h 745724"/>
                <a:gd name="connsiteX1" fmla="*/ 0 w 2414726"/>
                <a:gd name="connsiteY1" fmla="*/ 736847 h 745724"/>
                <a:gd name="connsiteX2" fmla="*/ 8877 w 2414726"/>
                <a:gd name="connsiteY2" fmla="*/ 568172 h 745724"/>
                <a:gd name="connsiteX3" fmla="*/ 159798 w 2414726"/>
                <a:gd name="connsiteY3" fmla="*/ 417251 h 745724"/>
                <a:gd name="connsiteX4" fmla="*/ 754602 w 2414726"/>
                <a:gd name="connsiteY4" fmla="*/ 257453 h 745724"/>
                <a:gd name="connsiteX5" fmla="*/ 1127464 w 2414726"/>
                <a:gd name="connsiteY5" fmla="*/ 0 h 745724"/>
                <a:gd name="connsiteX6" fmla="*/ 2095129 w 2414726"/>
                <a:gd name="connsiteY6" fmla="*/ 44389 h 745724"/>
                <a:gd name="connsiteX7" fmla="*/ 2299316 w 2414726"/>
                <a:gd name="connsiteY7" fmla="*/ 346230 h 745724"/>
                <a:gd name="connsiteX8" fmla="*/ 2414726 w 2414726"/>
                <a:gd name="connsiteY8" fmla="*/ 648070 h 745724"/>
                <a:gd name="connsiteX9" fmla="*/ 2130640 w 2414726"/>
                <a:gd name="connsiteY9" fmla="*/ 745724 h 745724"/>
                <a:gd name="connsiteX10" fmla="*/ 381740 w 2414726"/>
                <a:gd name="connsiteY10" fmla="*/ 736847 h 745724"/>
                <a:gd name="connsiteX0" fmla="*/ 381740 w 2414726"/>
                <a:gd name="connsiteY0" fmla="*/ 736847 h 745724"/>
                <a:gd name="connsiteX1" fmla="*/ 0 w 2414726"/>
                <a:gd name="connsiteY1" fmla="*/ 736847 h 745724"/>
                <a:gd name="connsiteX2" fmla="*/ 8877 w 2414726"/>
                <a:gd name="connsiteY2" fmla="*/ 568172 h 745724"/>
                <a:gd name="connsiteX3" fmla="*/ 159798 w 2414726"/>
                <a:gd name="connsiteY3" fmla="*/ 417251 h 745724"/>
                <a:gd name="connsiteX4" fmla="*/ 754602 w 2414726"/>
                <a:gd name="connsiteY4" fmla="*/ 257453 h 745724"/>
                <a:gd name="connsiteX5" fmla="*/ 1127464 w 2414726"/>
                <a:gd name="connsiteY5" fmla="*/ 0 h 745724"/>
                <a:gd name="connsiteX6" fmla="*/ 1784411 w 2414726"/>
                <a:gd name="connsiteY6" fmla="*/ 17756 h 745724"/>
                <a:gd name="connsiteX7" fmla="*/ 2299316 w 2414726"/>
                <a:gd name="connsiteY7" fmla="*/ 346230 h 745724"/>
                <a:gd name="connsiteX8" fmla="*/ 2414726 w 2414726"/>
                <a:gd name="connsiteY8" fmla="*/ 648070 h 745724"/>
                <a:gd name="connsiteX9" fmla="*/ 2130640 w 2414726"/>
                <a:gd name="connsiteY9" fmla="*/ 745724 h 745724"/>
                <a:gd name="connsiteX10" fmla="*/ 381740 w 2414726"/>
                <a:gd name="connsiteY10" fmla="*/ 736847 h 745724"/>
                <a:gd name="connsiteX0" fmla="*/ 381740 w 2414726"/>
                <a:gd name="connsiteY0" fmla="*/ 736847 h 745724"/>
                <a:gd name="connsiteX1" fmla="*/ 0 w 2414726"/>
                <a:gd name="connsiteY1" fmla="*/ 736847 h 745724"/>
                <a:gd name="connsiteX2" fmla="*/ 8877 w 2414726"/>
                <a:gd name="connsiteY2" fmla="*/ 568172 h 745724"/>
                <a:gd name="connsiteX3" fmla="*/ 159798 w 2414726"/>
                <a:gd name="connsiteY3" fmla="*/ 417251 h 745724"/>
                <a:gd name="connsiteX4" fmla="*/ 754602 w 2414726"/>
                <a:gd name="connsiteY4" fmla="*/ 257453 h 745724"/>
                <a:gd name="connsiteX5" fmla="*/ 1127464 w 2414726"/>
                <a:gd name="connsiteY5" fmla="*/ 0 h 745724"/>
                <a:gd name="connsiteX6" fmla="*/ 1784411 w 2414726"/>
                <a:gd name="connsiteY6" fmla="*/ 17756 h 745724"/>
                <a:gd name="connsiteX7" fmla="*/ 2015231 w 2414726"/>
                <a:gd name="connsiteY7" fmla="*/ 301842 h 745724"/>
                <a:gd name="connsiteX8" fmla="*/ 2414726 w 2414726"/>
                <a:gd name="connsiteY8" fmla="*/ 648070 h 745724"/>
                <a:gd name="connsiteX9" fmla="*/ 2130640 w 2414726"/>
                <a:gd name="connsiteY9" fmla="*/ 745724 h 745724"/>
                <a:gd name="connsiteX10" fmla="*/ 381740 w 2414726"/>
                <a:gd name="connsiteY10" fmla="*/ 736847 h 745724"/>
                <a:gd name="connsiteX0" fmla="*/ 381740 w 2414726"/>
                <a:gd name="connsiteY0" fmla="*/ 736847 h 745724"/>
                <a:gd name="connsiteX1" fmla="*/ 0 w 2414726"/>
                <a:gd name="connsiteY1" fmla="*/ 736847 h 745724"/>
                <a:gd name="connsiteX2" fmla="*/ 8877 w 2414726"/>
                <a:gd name="connsiteY2" fmla="*/ 568172 h 745724"/>
                <a:gd name="connsiteX3" fmla="*/ 159798 w 2414726"/>
                <a:gd name="connsiteY3" fmla="*/ 417251 h 745724"/>
                <a:gd name="connsiteX4" fmla="*/ 754602 w 2414726"/>
                <a:gd name="connsiteY4" fmla="*/ 257453 h 745724"/>
                <a:gd name="connsiteX5" fmla="*/ 1127464 w 2414726"/>
                <a:gd name="connsiteY5" fmla="*/ 0 h 745724"/>
                <a:gd name="connsiteX6" fmla="*/ 1784411 w 2414726"/>
                <a:gd name="connsiteY6" fmla="*/ 17756 h 745724"/>
                <a:gd name="connsiteX7" fmla="*/ 2015231 w 2414726"/>
                <a:gd name="connsiteY7" fmla="*/ 301842 h 745724"/>
                <a:gd name="connsiteX8" fmla="*/ 2112885 w 2414726"/>
                <a:gd name="connsiteY8" fmla="*/ 372861 h 745724"/>
                <a:gd name="connsiteX9" fmla="*/ 2414726 w 2414726"/>
                <a:gd name="connsiteY9" fmla="*/ 648070 h 745724"/>
                <a:gd name="connsiteX10" fmla="*/ 2130640 w 2414726"/>
                <a:gd name="connsiteY10" fmla="*/ 745724 h 745724"/>
                <a:gd name="connsiteX11" fmla="*/ 381740 w 2414726"/>
                <a:gd name="connsiteY11" fmla="*/ 736847 h 745724"/>
                <a:gd name="connsiteX0" fmla="*/ 381740 w 2414726"/>
                <a:gd name="connsiteY0" fmla="*/ 736847 h 745724"/>
                <a:gd name="connsiteX1" fmla="*/ 0 w 2414726"/>
                <a:gd name="connsiteY1" fmla="*/ 736847 h 745724"/>
                <a:gd name="connsiteX2" fmla="*/ 8877 w 2414726"/>
                <a:gd name="connsiteY2" fmla="*/ 568172 h 745724"/>
                <a:gd name="connsiteX3" fmla="*/ 159798 w 2414726"/>
                <a:gd name="connsiteY3" fmla="*/ 417251 h 745724"/>
                <a:gd name="connsiteX4" fmla="*/ 754602 w 2414726"/>
                <a:gd name="connsiteY4" fmla="*/ 257453 h 745724"/>
                <a:gd name="connsiteX5" fmla="*/ 1127464 w 2414726"/>
                <a:gd name="connsiteY5" fmla="*/ 0 h 745724"/>
                <a:gd name="connsiteX6" fmla="*/ 1784411 w 2414726"/>
                <a:gd name="connsiteY6" fmla="*/ 17756 h 745724"/>
                <a:gd name="connsiteX7" fmla="*/ 2015231 w 2414726"/>
                <a:gd name="connsiteY7" fmla="*/ 301842 h 745724"/>
                <a:gd name="connsiteX8" fmla="*/ 2405848 w 2414726"/>
                <a:gd name="connsiteY8" fmla="*/ 372861 h 745724"/>
                <a:gd name="connsiteX9" fmla="*/ 2414726 w 2414726"/>
                <a:gd name="connsiteY9" fmla="*/ 648070 h 745724"/>
                <a:gd name="connsiteX10" fmla="*/ 2130640 w 2414726"/>
                <a:gd name="connsiteY10" fmla="*/ 745724 h 745724"/>
                <a:gd name="connsiteX11" fmla="*/ 381740 w 2414726"/>
                <a:gd name="connsiteY11" fmla="*/ 736847 h 745724"/>
                <a:gd name="connsiteX0" fmla="*/ 413263 w 2446249"/>
                <a:gd name="connsiteY0" fmla="*/ 736847 h 745724"/>
                <a:gd name="connsiteX1" fmla="*/ 31523 w 2446249"/>
                <a:gd name="connsiteY1" fmla="*/ 736847 h 745724"/>
                <a:gd name="connsiteX2" fmla="*/ 40400 w 2446249"/>
                <a:gd name="connsiteY2" fmla="*/ 568172 h 745724"/>
                <a:gd name="connsiteX3" fmla="*/ 191321 w 2446249"/>
                <a:gd name="connsiteY3" fmla="*/ 417251 h 745724"/>
                <a:gd name="connsiteX4" fmla="*/ 786125 w 2446249"/>
                <a:gd name="connsiteY4" fmla="*/ 257453 h 745724"/>
                <a:gd name="connsiteX5" fmla="*/ 1158987 w 2446249"/>
                <a:gd name="connsiteY5" fmla="*/ 0 h 745724"/>
                <a:gd name="connsiteX6" fmla="*/ 1815934 w 2446249"/>
                <a:gd name="connsiteY6" fmla="*/ 17756 h 745724"/>
                <a:gd name="connsiteX7" fmla="*/ 2046754 w 2446249"/>
                <a:gd name="connsiteY7" fmla="*/ 301842 h 745724"/>
                <a:gd name="connsiteX8" fmla="*/ 2437371 w 2446249"/>
                <a:gd name="connsiteY8" fmla="*/ 372861 h 745724"/>
                <a:gd name="connsiteX9" fmla="*/ 2446249 w 2446249"/>
                <a:gd name="connsiteY9" fmla="*/ 648070 h 745724"/>
                <a:gd name="connsiteX10" fmla="*/ 2162163 w 2446249"/>
                <a:gd name="connsiteY10" fmla="*/ 745724 h 745724"/>
                <a:gd name="connsiteX11" fmla="*/ 413263 w 2446249"/>
                <a:gd name="connsiteY11" fmla="*/ 736847 h 745724"/>
                <a:gd name="connsiteX0" fmla="*/ 413263 w 2446249"/>
                <a:gd name="connsiteY0" fmla="*/ 736847 h 745724"/>
                <a:gd name="connsiteX1" fmla="*/ 31523 w 2446249"/>
                <a:gd name="connsiteY1" fmla="*/ 736847 h 745724"/>
                <a:gd name="connsiteX2" fmla="*/ 40400 w 2446249"/>
                <a:gd name="connsiteY2" fmla="*/ 568172 h 745724"/>
                <a:gd name="connsiteX3" fmla="*/ 191321 w 2446249"/>
                <a:gd name="connsiteY3" fmla="*/ 417251 h 745724"/>
                <a:gd name="connsiteX4" fmla="*/ 786125 w 2446249"/>
                <a:gd name="connsiteY4" fmla="*/ 257453 h 745724"/>
                <a:gd name="connsiteX5" fmla="*/ 1158987 w 2446249"/>
                <a:gd name="connsiteY5" fmla="*/ 0 h 745724"/>
                <a:gd name="connsiteX6" fmla="*/ 1815934 w 2446249"/>
                <a:gd name="connsiteY6" fmla="*/ 17756 h 745724"/>
                <a:gd name="connsiteX7" fmla="*/ 2046754 w 2446249"/>
                <a:gd name="connsiteY7" fmla="*/ 301842 h 745724"/>
                <a:gd name="connsiteX8" fmla="*/ 2437371 w 2446249"/>
                <a:gd name="connsiteY8" fmla="*/ 372861 h 745724"/>
                <a:gd name="connsiteX9" fmla="*/ 2446249 w 2446249"/>
                <a:gd name="connsiteY9" fmla="*/ 648070 h 745724"/>
                <a:gd name="connsiteX10" fmla="*/ 2162163 w 2446249"/>
                <a:gd name="connsiteY10" fmla="*/ 745724 h 745724"/>
                <a:gd name="connsiteX11" fmla="*/ 413263 w 2446249"/>
                <a:gd name="connsiteY11" fmla="*/ 736847 h 745724"/>
                <a:gd name="connsiteX0" fmla="*/ 413263 w 2446249"/>
                <a:gd name="connsiteY0" fmla="*/ 762471 h 771348"/>
                <a:gd name="connsiteX1" fmla="*/ 31523 w 2446249"/>
                <a:gd name="connsiteY1" fmla="*/ 762471 h 771348"/>
                <a:gd name="connsiteX2" fmla="*/ 40400 w 2446249"/>
                <a:gd name="connsiteY2" fmla="*/ 593796 h 771348"/>
                <a:gd name="connsiteX3" fmla="*/ 191321 w 2446249"/>
                <a:gd name="connsiteY3" fmla="*/ 442875 h 771348"/>
                <a:gd name="connsiteX4" fmla="*/ 786125 w 2446249"/>
                <a:gd name="connsiteY4" fmla="*/ 283077 h 771348"/>
                <a:gd name="connsiteX5" fmla="*/ 1158987 w 2446249"/>
                <a:gd name="connsiteY5" fmla="*/ 25624 h 771348"/>
                <a:gd name="connsiteX6" fmla="*/ 1815934 w 2446249"/>
                <a:gd name="connsiteY6" fmla="*/ 43380 h 771348"/>
                <a:gd name="connsiteX7" fmla="*/ 2046754 w 2446249"/>
                <a:gd name="connsiteY7" fmla="*/ 327466 h 771348"/>
                <a:gd name="connsiteX8" fmla="*/ 2437371 w 2446249"/>
                <a:gd name="connsiteY8" fmla="*/ 398485 h 771348"/>
                <a:gd name="connsiteX9" fmla="*/ 2446249 w 2446249"/>
                <a:gd name="connsiteY9" fmla="*/ 673694 h 771348"/>
                <a:gd name="connsiteX10" fmla="*/ 2162163 w 2446249"/>
                <a:gd name="connsiteY10" fmla="*/ 771348 h 771348"/>
                <a:gd name="connsiteX11" fmla="*/ 413263 w 2446249"/>
                <a:gd name="connsiteY11" fmla="*/ 762471 h 771348"/>
                <a:gd name="connsiteX0" fmla="*/ 413263 w 2510029"/>
                <a:gd name="connsiteY0" fmla="*/ 762471 h 771348"/>
                <a:gd name="connsiteX1" fmla="*/ 31523 w 2510029"/>
                <a:gd name="connsiteY1" fmla="*/ 762471 h 771348"/>
                <a:gd name="connsiteX2" fmla="*/ 40400 w 2510029"/>
                <a:gd name="connsiteY2" fmla="*/ 593796 h 771348"/>
                <a:gd name="connsiteX3" fmla="*/ 191321 w 2510029"/>
                <a:gd name="connsiteY3" fmla="*/ 442875 h 771348"/>
                <a:gd name="connsiteX4" fmla="*/ 786125 w 2510029"/>
                <a:gd name="connsiteY4" fmla="*/ 283077 h 771348"/>
                <a:gd name="connsiteX5" fmla="*/ 1158987 w 2510029"/>
                <a:gd name="connsiteY5" fmla="*/ 25624 h 771348"/>
                <a:gd name="connsiteX6" fmla="*/ 1815934 w 2510029"/>
                <a:gd name="connsiteY6" fmla="*/ 43380 h 771348"/>
                <a:gd name="connsiteX7" fmla="*/ 2046754 w 2510029"/>
                <a:gd name="connsiteY7" fmla="*/ 327466 h 771348"/>
                <a:gd name="connsiteX8" fmla="*/ 2437371 w 2510029"/>
                <a:gd name="connsiteY8" fmla="*/ 398485 h 771348"/>
                <a:gd name="connsiteX9" fmla="*/ 2446249 w 2510029"/>
                <a:gd name="connsiteY9" fmla="*/ 673694 h 771348"/>
                <a:gd name="connsiteX10" fmla="*/ 2162163 w 2510029"/>
                <a:gd name="connsiteY10" fmla="*/ 771348 h 771348"/>
                <a:gd name="connsiteX11" fmla="*/ 413263 w 2510029"/>
                <a:gd name="connsiteY11" fmla="*/ 762471 h 771348"/>
                <a:gd name="connsiteX0" fmla="*/ 413263 w 2503477"/>
                <a:gd name="connsiteY0" fmla="*/ 762471 h 771348"/>
                <a:gd name="connsiteX1" fmla="*/ 31523 w 2503477"/>
                <a:gd name="connsiteY1" fmla="*/ 762471 h 771348"/>
                <a:gd name="connsiteX2" fmla="*/ 40400 w 2503477"/>
                <a:gd name="connsiteY2" fmla="*/ 593796 h 771348"/>
                <a:gd name="connsiteX3" fmla="*/ 191321 w 2503477"/>
                <a:gd name="connsiteY3" fmla="*/ 442875 h 771348"/>
                <a:gd name="connsiteX4" fmla="*/ 786125 w 2503477"/>
                <a:gd name="connsiteY4" fmla="*/ 283077 h 771348"/>
                <a:gd name="connsiteX5" fmla="*/ 1158987 w 2503477"/>
                <a:gd name="connsiteY5" fmla="*/ 25624 h 771348"/>
                <a:gd name="connsiteX6" fmla="*/ 1815934 w 2503477"/>
                <a:gd name="connsiteY6" fmla="*/ 43380 h 771348"/>
                <a:gd name="connsiteX7" fmla="*/ 2046754 w 2503477"/>
                <a:gd name="connsiteY7" fmla="*/ 327466 h 771348"/>
                <a:gd name="connsiteX8" fmla="*/ 2437371 w 2503477"/>
                <a:gd name="connsiteY8" fmla="*/ 398485 h 771348"/>
                <a:gd name="connsiteX9" fmla="*/ 2446249 w 2503477"/>
                <a:gd name="connsiteY9" fmla="*/ 673694 h 771348"/>
                <a:gd name="connsiteX10" fmla="*/ 2162163 w 2503477"/>
                <a:gd name="connsiteY10" fmla="*/ 771348 h 771348"/>
                <a:gd name="connsiteX11" fmla="*/ 413263 w 2503477"/>
                <a:gd name="connsiteY11" fmla="*/ 762471 h 771348"/>
                <a:gd name="connsiteX0" fmla="*/ 415690 w 2505904"/>
                <a:gd name="connsiteY0" fmla="*/ 762471 h 771348"/>
                <a:gd name="connsiteX1" fmla="*/ 33950 w 2505904"/>
                <a:gd name="connsiteY1" fmla="*/ 762471 h 771348"/>
                <a:gd name="connsiteX2" fmla="*/ 42827 w 2505904"/>
                <a:gd name="connsiteY2" fmla="*/ 593796 h 771348"/>
                <a:gd name="connsiteX3" fmla="*/ 247014 w 2505904"/>
                <a:gd name="connsiteY3" fmla="*/ 389609 h 771348"/>
                <a:gd name="connsiteX4" fmla="*/ 788552 w 2505904"/>
                <a:gd name="connsiteY4" fmla="*/ 283077 h 771348"/>
                <a:gd name="connsiteX5" fmla="*/ 1161414 w 2505904"/>
                <a:gd name="connsiteY5" fmla="*/ 25624 h 771348"/>
                <a:gd name="connsiteX6" fmla="*/ 1818361 w 2505904"/>
                <a:gd name="connsiteY6" fmla="*/ 43380 h 771348"/>
                <a:gd name="connsiteX7" fmla="*/ 2049181 w 2505904"/>
                <a:gd name="connsiteY7" fmla="*/ 327466 h 771348"/>
                <a:gd name="connsiteX8" fmla="*/ 2439798 w 2505904"/>
                <a:gd name="connsiteY8" fmla="*/ 398485 h 771348"/>
                <a:gd name="connsiteX9" fmla="*/ 2448676 w 2505904"/>
                <a:gd name="connsiteY9" fmla="*/ 673694 h 771348"/>
                <a:gd name="connsiteX10" fmla="*/ 2164590 w 2505904"/>
                <a:gd name="connsiteY10" fmla="*/ 771348 h 771348"/>
                <a:gd name="connsiteX11" fmla="*/ 415690 w 2505904"/>
                <a:gd name="connsiteY11" fmla="*/ 762471 h 771348"/>
                <a:gd name="connsiteX0" fmla="*/ 412823 w 2503037"/>
                <a:gd name="connsiteY0" fmla="*/ 762471 h 771348"/>
                <a:gd name="connsiteX1" fmla="*/ 31083 w 2503037"/>
                <a:gd name="connsiteY1" fmla="*/ 762471 h 771348"/>
                <a:gd name="connsiteX2" fmla="*/ 48837 w 2503037"/>
                <a:gd name="connsiteY2" fmla="*/ 513897 h 771348"/>
                <a:gd name="connsiteX3" fmla="*/ 244147 w 2503037"/>
                <a:gd name="connsiteY3" fmla="*/ 389609 h 771348"/>
                <a:gd name="connsiteX4" fmla="*/ 785685 w 2503037"/>
                <a:gd name="connsiteY4" fmla="*/ 283077 h 771348"/>
                <a:gd name="connsiteX5" fmla="*/ 1158547 w 2503037"/>
                <a:gd name="connsiteY5" fmla="*/ 25624 h 771348"/>
                <a:gd name="connsiteX6" fmla="*/ 1815494 w 2503037"/>
                <a:gd name="connsiteY6" fmla="*/ 43380 h 771348"/>
                <a:gd name="connsiteX7" fmla="*/ 2046314 w 2503037"/>
                <a:gd name="connsiteY7" fmla="*/ 327466 h 771348"/>
                <a:gd name="connsiteX8" fmla="*/ 2436931 w 2503037"/>
                <a:gd name="connsiteY8" fmla="*/ 398485 h 771348"/>
                <a:gd name="connsiteX9" fmla="*/ 2445809 w 2503037"/>
                <a:gd name="connsiteY9" fmla="*/ 673694 h 771348"/>
                <a:gd name="connsiteX10" fmla="*/ 2161723 w 2503037"/>
                <a:gd name="connsiteY10" fmla="*/ 771348 h 771348"/>
                <a:gd name="connsiteX11" fmla="*/ 412823 w 2503037"/>
                <a:gd name="connsiteY11" fmla="*/ 762471 h 7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03037" h="771348">
                  <a:moveTo>
                    <a:pt x="412823" y="762471"/>
                  </a:moveTo>
                  <a:lnTo>
                    <a:pt x="31083" y="762471"/>
                  </a:lnTo>
                  <a:cubicBezTo>
                    <a:pt x="-31061" y="734359"/>
                    <a:pt x="13326" y="576041"/>
                    <a:pt x="48837" y="513897"/>
                  </a:cubicBezTo>
                  <a:cubicBezTo>
                    <a:pt x="84348" y="451753"/>
                    <a:pt x="121339" y="428079"/>
                    <a:pt x="244147" y="389609"/>
                  </a:cubicBezTo>
                  <a:cubicBezTo>
                    <a:pt x="366955" y="351139"/>
                    <a:pt x="605172" y="318588"/>
                    <a:pt x="785685" y="283077"/>
                  </a:cubicBezTo>
                  <a:lnTo>
                    <a:pt x="1158547" y="25624"/>
                  </a:lnTo>
                  <a:cubicBezTo>
                    <a:pt x="1330182" y="-14326"/>
                    <a:pt x="1667533" y="-6927"/>
                    <a:pt x="1815494" y="43380"/>
                  </a:cubicBezTo>
                  <a:cubicBezTo>
                    <a:pt x="1963455" y="93687"/>
                    <a:pt x="1942741" y="268282"/>
                    <a:pt x="2046314" y="327466"/>
                  </a:cubicBezTo>
                  <a:lnTo>
                    <a:pt x="2436931" y="398485"/>
                  </a:lnTo>
                  <a:cubicBezTo>
                    <a:pt x="2503513" y="456190"/>
                    <a:pt x="2540504" y="641143"/>
                    <a:pt x="2445809" y="673694"/>
                  </a:cubicBezTo>
                  <a:lnTo>
                    <a:pt x="2161723" y="771348"/>
                  </a:lnTo>
                  <a:lnTo>
                    <a:pt x="412823" y="762471"/>
                  </a:lnTo>
                  <a:close/>
                </a:path>
              </a:pathLst>
            </a:custGeom>
            <a:solidFill>
              <a:srgbClr val="4F81BD"/>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168" name="Oval 37"/>
            <p:cNvSpPr/>
            <p:nvPr/>
          </p:nvSpPr>
          <p:spPr>
            <a:xfrm>
              <a:off x="1524000" y="1981200"/>
              <a:ext cx="381000" cy="381000"/>
            </a:xfrm>
            <a:prstGeom prst="ellipse">
              <a:avLst/>
            </a:prstGeom>
            <a:solidFill>
              <a:srgbClr val="4F81BD"/>
            </a:solidFill>
            <a:ln w="76200" cap="flat" cmpd="sng" algn="ctr">
              <a:solidFill>
                <a:srgbClr val="4BACC6">
                  <a:lumMod val="20000"/>
                  <a:lumOff val="8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169" name="Oval 38"/>
            <p:cNvSpPr/>
            <p:nvPr/>
          </p:nvSpPr>
          <p:spPr>
            <a:xfrm>
              <a:off x="2895600" y="1981200"/>
              <a:ext cx="381000" cy="381000"/>
            </a:xfrm>
            <a:prstGeom prst="ellipse">
              <a:avLst/>
            </a:prstGeom>
            <a:solidFill>
              <a:srgbClr val="4F81BD"/>
            </a:solidFill>
            <a:ln w="76200" cap="flat" cmpd="sng" algn="ctr">
              <a:solidFill>
                <a:srgbClr val="4BACC6">
                  <a:lumMod val="20000"/>
                  <a:lumOff val="8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grpSp>
      <p:sp>
        <p:nvSpPr>
          <p:cNvPr id="131" name="TextBox 40"/>
          <p:cNvSpPr txBox="1"/>
          <p:nvPr/>
        </p:nvSpPr>
        <p:spPr>
          <a:xfrm>
            <a:off x="1923257" y="1846742"/>
            <a:ext cx="2542876" cy="5847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Calibri"/>
              </a:rPr>
              <a:t>„Classical“ approach</a:t>
            </a:r>
            <a:r>
              <a:rPr lang="en-US" noProof="0" dirty="0" smtClean="0">
                <a:latin typeface="Calibri"/>
              </a:rPr>
              <a:t/>
            </a:r>
            <a:br>
              <a:rPr lang="en-US" noProof="0" dirty="0" smtClean="0">
                <a:latin typeface="Calibri"/>
              </a:rPr>
            </a:br>
            <a:r>
              <a:rPr lang="en-US" sz="1400" noProof="0" dirty="0" smtClean="0">
                <a:latin typeface="Calibri"/>
              </a:rPr>
              <a:t>(</a:t>
            </a:r>
            <a:r>
              <a:rPr lang="en-US" sz="1400" dirty="0" smtClean="0">
                <a:latin typeface="Calibri"/>
              </a:rPr>
              <a:t>for a single system/component</a:t>
            </a:r>
            <a:r>
              <a:rPr lang="en-US" sz="1400" noProof="0" dirty="0" smtClean="0">
                <a:latin typeface="Calibri"/>
              </a:rPr>
              <a:t>)</a:t>
            </a:r>
            <a:endParaRPr kumimoji="0" lang="en-US" sz="1400" b="0" i="0" u="none" strike="noStrike" kern="1200" cap="none" spc="0" normalizeH="0" baseline="0" noProof="0" dirty="0">
              <a:ln>
                <a:noFill/>
              </a:ln>
              <a:effectLst/>
              <a:uLnTx/>
              <a:uFillTx/>
              <a:latin typeface="Calibri"/>
            </a:endParaRPr>
          </a:p>
        </p:txBody>
      </p:sp>
      <p:sp>
        <p:nvSpPr>
          <p:cNvPr id="132" name="Rounded Rectangle 34"/>
          <p:cNvSpPr/>
          <p:nvPr/>
        </p:nvSpPr>
        <p:spPr>
          <a:xfrm>
            <a:off x="4710254" y="1823424"/>
            <a:ext cx="2775104" cy="4482243"/>
          </a:xfrm>
          <a:prstGeom prst="roundRect">
            <a:avLst>
              <a:gd name="adj" fmla="val 7741"/>
            </a:avLst>
          </a:prstGeom>
          <a:solidFill>
            <a:srgbClr val="C0504D">
              <a:lumMod val="20000"/>
              <a:lumOff val="80000"/>
            </a:srgbClr>
          </a:solidFill>
          <a:ln w="25400" cap="flat" cmpd="sng" algn="ctr">
            <a:solidFill>
              <a:srgbClr val="C0504D">
                <a:lumMod val="60000"/>
                <a:lumOff val="4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134" name="TextBox 51"/>
          <p:cNvSpPr txBox="1"/>
          <p:nvPr/>
        </p:nvSpPr>
        <p:spPr>
          <a:xfrm>
            <a:off x="4568904" y="1446518"/>
            <a:ext cx="315067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a:rPr>
              <a:t>Conditional </a:t>
            </a:r>
            <a:r>
              <a:rPr kumimoji="0" lang="en-US" sz="1800" b="0" i="0" u="none" strike="noStrike" kern="1200" cap="none" spc="0" normalizeH="0" baseline="0" noProof="0" dirty="0" smtClean="0">
                <a:ln>
                  <a:noFill/>
                </a:ln>
                <a:effectLst/>
                <a:uLnTx/>
                <a:uFillTx/>
                <a:latin typeface="Calibri"/>
              </a:rPr>
              <a:t>Driving Automation</a:t>
            </a:r>
            <a:endParaRPr kumimoji="0" lang="en-US" sz="1800" b="0" i="0" u="none" strike="noStrike" kern="1200" cap="none" spc="0" normalizeH="0" baseline="0" noProof="0" dirty="0">
              <a:ln>
                <a:noFill/>
              </a:ln>
              <a:effectLst/>
              <a:uLnTx/>
              <a:uFillTx/>
              <a:latin typeface="Calibri"/>
            </a:endParaRPr>
          </a:p>
        </p:txBody>
      </p:sp>
      <p:sp>
        <p:nvSpPr>
          <p:cNvPr id="137" name="Down Arrow 54"/>
          <p:cNvSpPr/>
          <p:nvPr/>
        </p:nvSpPr>
        <p:spPr>
          <a:xfrm rot="5400000">
            <a:off x="5601367" y="5025595"/>
            <a:ext cx="310719" cy="230792"/>
          </a:xfrm>
          <a:prstGeom prst="downArrow">
            <a:avLst/>
          </a:prstGeom>
          <a:noFill/>
          <a:ln w="25400" cap="flat" cmpd="sng" algn="ctr">
            <a:solidFill>
              <a:srgbClr val="4F81BD">
                <a:shade val="5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grpSp>
        <p:nvGrpSpPr>
          <p:cNvPr id="138" name="Group 55"/>
          <p:cNvGrpSpPr/>
          <p:nvPr/>
        </p:nvGrpSpPr>
        <p:grpSpPr>
          <a:xfrm>
            <a:off x="4845581" y="2617514"/>
            <a:ext cx="2503037" cy="967396"/>
            <a:chOff x="1211790" y="1394804"/>
            <a:chExt cx="2503037" cy="967396"/>
          </a:xfrm>
        </p:grpSpPr>
        <p:sp>
          <p:nvSpPr>
            <p:cNvPr id="158" name="Freeform 56"/>
            <p:cNvSpPr/>
            <p:nvPr/>
          </p:nvSpPr>
          <p:spPr>
            <a:xfrm>
              <a:off x="1211790" y="1394804"/>
              <a:ext cx="2503037" cy="771348"/>
            </a:xfrm>
            <a:custGeom>
              <a:avLst/>
              <a:gdLst>
                <a:gd name="connsiteX0" fmla="*/ 381740 w 2414726"/>
                <a:gd name="connsiteY0" fmla="*/ 745724 h 745724"/>
                <a:gd name="connsiteX1" fmla="*/ 0 w 2414726"/>
                <a:gd name="connsiteY1" fmla="*/ 745724 h 745724"/>
                <a:gd name="connsiteX2" fmla="*/ 8877 w 2414726"/>
                <a:gd name="connsiteY2" fmla="*/ 639192 h 745724"/>
                <a:gd name="connsiteX3" fmla="*/ 159798 w 2414726"/>
                <a:gd name="connsiteY3" fmla="*/ 426128 h 745724"/>
                <a:gd name="connsiteX4" fmla="*/ 754602 w 2414726"/>
                <a:gd name="connsiteY4" fmla="*/ 266330 h 745724"/>
                <a:gd name="connsiteX5" fmla="*/ 1127464 w 2414726"/>
                <a:gd name="connsiteY5" fmla="*/ 8877 h 745724"/>
                <a:gd name="connsiteX6" fmla="*/ 2112885 w 2414726"/>
                <a:gd name="connsiteY6" fmla="*/ 0 h 745724"/>
                <a:gd name="connsiteX7" fmla="*/ 2396971 w 2414726"/>
                <a:gd name="connsiteY7" fmla="*/ 319596 h 745724"/>
                <a:gd name="connsiteX8" fmla="*/ 2414726 w 2414726"/>
                <a:gd name="connsiteY8" fmla="*/ 656947 h 745724"/>
                <a:gd name="connsiteX9" fmla="*/ 2139518 w 2414726"/>
                <a:gd name="connsiteY9" fmla="*/ 656947 h 745724"/>
                <a:gd name="connsiteX10" fmla="*/ 381740 w 2414726"/>
                <a:gd name="connsiteY10" fmla="*/ 745724 h 745724"/>
                <a:gd name="connsiteX0" fmla="*/ 381740 w 2414726"/>
                <a:gd name="connsiteY0" fmla="*/ 745724 h 754601"/>
                <a:gd name="connsiteX1" fmla="*/ 0 w 2414726"/>
                <a:gd name="connsiteY1" fmla="*/ 745724 h 754601"/>
                <a:gd name="connsiteX2" fmla="*/ 8877 w 2414726"/>
                <a:gd name="connsiteY2" fmla="*/ 639192 h 754601"/>
                <a:gd name="connsiteX3" fmla="*/ 159798 w 2414726"/>
                <a:gd name="connsiteY3" fmla="*/ 426128 h 754601"/>
                <a:gd name="connsiteX4" fmla="*/ 754602 w 2414726"/>
                <a:gd name="connsiteY4" fmla="*/ 266330 h 754601"/>
                <a:gd name="connsiteX5" fmla="*/ 1127464 w 2414726"/>
                <a:gd name="connsiteY5" fmla="*/ 8877 h 754601"/>
                <a:gd name="connsiteX6" fmla="*/ 2112885 w 2414726"/>
                <a:gd name="connsiteY6" fmla="*/ 0 h 754601"/>
                <a:gd name="connsiteX7" fmla="*/ 2396971 w 2414726"/>
                <a:gd name="connsiteY7" fmla="*/ 319596 h 754601"/>
                <a:gd name="connsiteX8" fmla="*/ 2414726 w 2414726"/>
                <a:gd name="connsiteY8" fmla="*/ 656947 h 754601"/>
                <a:gd name="connsiteX9" fmla="*/ 2130640 w 2414726"/>
                <a:gd name="connsiteY9" fmla="*/ 754601 h 754601"/>
                <a:gd name="connsiteX10" fmla="*/ 381740 w 2414726"/>
                <a:gd name="connsiteY10" fmla="*/ 745724 h 754601"/>
                <a:gd name="connsiteX0" fmla="*/ 381740 w 2414726"/>
                <a:gd name="connsiteY0" fmla="*/ 745724 h 754601"/>
                <a:gd name="connsiteX1" fmla="*/ 0 w 2414726"/>
                <a:gd name="connsiteY1" fmla="*/ 745724 h 754601"/>
                <a:gd name="connsiteX2" fmla="*/ 8877 w 2414726"/>
                <a:gd name="connsiteY2" fmla="*/ 577049 h 754601"/>
                <a:gd name="connsiteX3" fmla="*/ 159798 w 2414726"/>
                <a:gd name="connsiteY3" fmla="*/ 426128 h 754601"/>
                <a:gd name="connsiteX4" fmla="*/ 754602 w 2414726"/>
                <a:gd name="connsiteY4" fmla="*/ 266330 h 754601"/>
                <a:gd name="connsiteX5" fmla="*/ 1127464 w 2414726"/>
                <a:gd name="connsiteY5" fmla="*/ 8877 h 754601"/>
                <a:gd name="connsiteX6" fmla="*/ 2112885 w 2414726"/>
                <a:gd name="connsiteY6" fmla="*/ 0 h 754601"/>
                <a:gd name="connsiteX7" fmla="*/ 2396971 w 2414726"/>
                <a:gd name="connsiteY7" fmla="*/ 319596 h 754601"/>
                <a:gd name="connsiteX8" fmla="*/ 2414726 w 2414726"/>
                <a:gd name="connsiteY8" fmla="*/ 656947 h 754601"/>
                <a:gd name="connsiteX9" fmla="*/ 2130640 w 2414726"/>
                <a:gd name="connsiteY9" fmla="*/ 754601 h 754601"/>
                <a:gd name="connsiteX10" fmla="*/ 381740 w 2414726"/>
                <a:gd name="connsiteY10" fmla="*/ 745724 h 754601"/>
                <a:gd name="connsiteX0" fmla="*/ 381740 w 2414726"/>
                <a:gd name="connsiteY0" fmla="*/ 736847 h 745724"/>
                <a:gd name="connsiteX1" fmla="*/ 0 w 2414726"/>
                <a:gd name="connsiteY1" fmla="*/ 736847 h 745724"/>
                <a:gd name="connsiteX2" fmla="*/ 8877 w 2414726"/>
                <a:gd name="connsiteY2" fmla="*/ 568172 h 745724"/>
                <a:gd name="connsiteX3" fmla="*/ 159798 w 2414726"/>
                <a:gd name="connsiteY3" fmla="*/ 417251 h 745724"/>
                <a:gd name="connsiteX4" fmla="*/ 754602 w 2414726"/>
                <a:gd name="connsiteY4" fmla="*/ 257453 h 745724"/>
                <a:gd name="connsiteX5" fmla="*/ 1127464 w 2414726"/>
                <a:gd name="connsiteY5" fmla="*/ 0 h 745724"/>
                <a:gd name="connsiteX6" fmla="*/ 2095129 w 2414726"/>
                <a:gd name="connsiteY6" fmla="*/ 44389 h 745724"/>
                <a:gd name="connsiteX7" fmla="*/ 2396971 w 2414726"/>
                <a:gd name="connsiteY7" fmla="*/ 310719 h 745724"/>
                <a:gd name="connsiteX8" fmla="*/ 2414726 w 2414726"/>
                <a:gd name="connsiteY8" fmla="*/ 648070 h 745724"/>
                <a:gd name="connsiteX9" fmla="*/ 2130640 w 2414726"/>
                <a:gd name="connsiteY9" fmla="*/ 745724 h 745724"/>
                <a:gd name="connsiteX10" fmla="*/ 381740 w 2414726"/>
                <a:gd name="connsiteY10" fmla="*/ 736847 h 745724"/>
                <a:gd name="connsiteX0" fmla="*/ 381740 w 2414726"/>
                <a:gd name="connsiteY0" fmla="*/ 736847 h 745724"/>
                <a:gd name="connsiteX1" fmla="*/ 0 w 2414726"/>
                <a:gd name="connsiteY1" fmla="*/ 736847 h 745724"/>
                <a:gd name="connsiteX2" fmla="*/ 8877 w 2414726"/>
                <a:gd name="connsiteY2" fmla="*/ 568172 h 745724"/>
                <a:gd name="connsiteX3" fmla="*/ 159798 w 2414726"/>
                <a:gd name="connsiteY3" fmla="*/ 417251 h 745724"/>
                <a:gd name="connsiteX4" fmla="*/ 754602 w 2414726"/>
                <a:gd name="connsiteY4" fmla="*/ 257453 h 745724"/>
                <a:gd name="connsiteX5" fmla="*/ 1127464 w 2414726"/>
                <a:gd name="connsiteY5" fmla="*/ 0 h 745724"/>
                <a:gd name="connsiteX6" fmla="*/ 2095129 w 2414726"/>
                <a:gd name="connsiteY6" fmla="*/ 44389 h 745724"/>
                <a:gd name="connsiteX7" fmla="*/ 2299316 w 2414726"/>
                <a:gd name="connsiteY7" fmla="*/ 346230 h 745724"/>
                <a:gd name="connsiteX8" fmla="*/ 2414726 w 2414726"/>
                <a:gd name="connsiteY8" fmla="*/ 648070 h 745724"/>
                <a:gd name="connsiteX9" fmla="*/ 2130640 w 2414726"/>
                <a:gd name="connsiteY9" fmla="*/ 745724 h 745724"/>
                <a:gd name="connsiteX10" fmla="*/ 381740 w 2414726"/>
                <a:gd name="connsiteY10" fmla="*/ 736847 h 745724"/>
                <a:gd name="connsiteX0" fmla="*/ 381740 w 2414726"/>
                <a:gd name="connsiteY0" fmla="*/ 736847 h 745724"/>
                <a:gd name="connsiteX1" fmla="*/ 0 w 2414726"/>
                <a:gd name="connsiteY1" fmla="*/ 736847 h 745724"/>
                <a:gd name="connsiteX2" fmla="*/ 8877 w 2414726"/>
                <a:gd name="connsiteY2" fmla="*/ 568172 h 745724"/>
                <a:gd name="connsiteX3" fmla="*/ 159798 w 2414726"/>
                <a:gd name="connsiteY3" fmla="*/ 417251 h 745724"/>
                <a:gd name="connsiteX4" fmla="*/ 754602 w 2414726"/>
                <a:gd name="connsiteY4" fmla="*/ 257453 h 745724"/>
                <a:gd name="connsiteX5" fmla="*/ 1127464 w 2414726"/>
                <a:gd name="connsiteY5" fmla="*/ 0 h 745724"/>
                <a:gd name="connsiteX6" fmla="*/ 1784411 w 2414726"/>
                <a:gd name="connsiteY6" fmla="*/ 17756 h 745724"/>
                <a:gd name="connsiteX7" fmla="*/ 2299316 w 2414726"/>
                <a:gd name="connsiteY7" fmla="*/ 346230 h 745724"/>
                <a:gd name="connsiteX8" fmla="*/ 2414726 w 2414726"/>
                <a:gd name="connsiteY8" fmla="*/ 648070 h 745724"/>
                <a:gd name="connsiteX9" fmla="*/ 2130640 w 2414726"/>
                <a:gd name="connsiteY9" fmla="*/ 745724 h 745724"/>
                <a:gd name="connsiteX10" fmla="*/ 381740 w 2414726"/>
                <a:gd name="connsiteY10" fmla="*/ 736847 h 745724"/>
                <a:gd name="connsiteX0" fmla="*/ 381740 w 2414726"/>
                <a:gd name="connsiteY0" fmla="*/ 736847 h 745724"/>
                <a:gd name="connsiteX1" fmla="*/ 0 w 2414726"/>
                <a:gd name="connsiteY1" fmla="*/ 736847 h 745724"/>
                <a:gd name="connsiteX2" fmla="*/ 8877 w 2414726"/>
                <a:gd name="connsiteY2" fmla="*/ 568172 h 745724"/>
                <a:gd name="connsiteX3" fmla="*/ 159798 w 2414726"/>
                <a:gd name="connsiteY3" fmla="*/ 417251 h 745724"/>
                <a:gd name="connsiteX4" fmla="*/ 754602 w 2414726"/>
                <a:gd name="connsiteY4" fmla="*/ 257453 h 745724"/>
                <a:gd name="connsiteX5" fmla="*/ 1127464 w 2414726"/>
                <a:gd name="connsiteY5" fmla="*/ 0 h 745724"/>
                <a:gd name="connsiteX6" fmla="*/ 1784411 w 2414726"/>
                <a:gd name="connsiteY6" fmla="*/ 17756 h 745724"/>
                <a:gd name="connsiteX7" fmla="*/ 2015231 w 2414726"/>
                <a:gd name="connsiteY7" fmla="*/ 301842 h 745724"/>
                <a:gd name="connsiteX8" fmla="*/ 2414726 w 2414726"/>
                <a:gd name="connsiteY8" fmla="*/ 648070 h 745724"/>
                <a:gd name="connsiteX9" fmla="*/ 2130640 w 2414726"/>
                <a:gd name="connsiteY9" fmla="*/ 745724 h 745724"/>
                <a:gd name="connsiteX10" fmla="*/ 381740 w 2414726"/>
                <a:gd name="connsiteY10" fmla="*/ 736847 h 745724"/>
                <a:gd name="connsiteX0" fmla="*/ 381740 w 2414726"/>
                <a:gd name="connsiteY0" fmla="*/ 736847 h 745724"/>
                <a:gd name="connsiteX1" fmla="*/ 0 w 2414726"/>
                <a:gd name="connsiteY1" fmla="*/ 736847 h 745724"/>
                <a:gd name="connsiteX2" fmla="*/ 8877 w 2414726"/>
                <a:gd name="connsiteY2" fmla="*/ 568172 h 745724"/>
                <a:gd name="connsiteX3" fmla="*/ 159798 w 2414726"/>
                <a:gd name="connsiteY3" fmla="*/ 417251 h 745724"/>
                <a:gd name="connsiteX4" fmla="*/ 754602 w 2414726"/>
                <a:gd name="connsiteY4" fmla="*/ 257453 h 745724"/>
                <a:gd name="connsiteX5" fmla="*/ 1127464 w 2414726"/>
                <a:gd name="connsiteY5" fmla="*/ 0 h 745724"/>
                <a:gd name="connsiteX6" fmla="*/ 1784411 w 2414726"/>
                <a:gd name="connsiteY6" fmla="*/ 17756 h 745724"/>
                <a:gd name="connsiteX7" fmla="*/ 2015231 w 2414726"/>
                <a:gd name="connsiteY7" fmla="*/ 301842 h 745724"/>
                <a:gd name="connsiteX8" fmla="*/ 2112885 w 2414726"/>
                <a:gd name="connsiteY8" fmla="*/ 372861 h 745724"/>
                <a:gd name="connsiteX9" fmla="*/ 2414726 w 2414726"/>
                <a:gd name="connsiteY9" fmla="*/ 648070 h 745724"/>
                <a:gd name="connsiteX10" fmla="*/ 2130640 w 2414726"/>
                <a:gd name="connsiteY10" fmla="*/ 745724 h 745724"/>
                <a:gd name="connsiteX11" fmla="*/ 381740 w 2414726"/>
                <a:gd name="connsiteY11" fmla="*/ 736847 h 745724"/>
                <a:gd name="connsiteX0" fmla="*/ 381740 w 2414726"/>
                <a:gd name="connsiteY0" fmla="*/ 736847 h 745724"/>
                <a:gd name="connsiteX1" fmla="*/ 0 w 2414726"/>
                <a:gd name="connsiteY1" fmla="*/ 736847 h 745724"/>
                <a:gd name="connsiteX2" fmla="*/ 8877 w 2414726"/>
                <a:gd name="connsiteY2" fmla="*/ 568172 h 745724"/>
                <a:gd name="connsiteX3" fmla="*/ 159798 w 2414726"/>
                <a:gd name="connsiteY3" fmla="*/ 417251 h 745724"/>
                <a:gd name="connsiteX4" fmla="*/ 754602 w 2414726"/>
                <a:gd name="connsiteY4" fmla="*/ 257453 h 745724"/>
                <a:gd name="connsiteX5" fmla="*/ 1127464 w 2414726"/>
                <a:gd name="connsiteY5" fmla="*/ 0 h 745724"/>
                <a:gd name="connsiteX6" fmla="*/ 1784411 w 2414726"/>
                <a:gd name="connsiteY6" fmla="*/ 17756 h 745724"/>
                <a:gd name="connsiteX7" fmla="*/ 2015231 w 2414726"/>
                <a:gd name="connsiteY7" fmla="*/ 301842 h 745724"/>
                <a:gd name="connsiteX8" fmla="*/ 2405848 w 2414726"/>
                <a:gd name="connsiteY8" fmla="*/ 372861 h 745724"/>
                <a:gd name="connsiteX9" fmla="*/ 2414726 w 2414726"/>
                <a:gd name="connsiteY9" fmla="*/ 648070 h 745724"/>
                <a:gd name="connsiteX10" fmla="*/ 2130640 w 2414726"/>
                <a:gd name="connsiteY10" fmla="*/ 745724 h 745724"/>
                <a:gd name="connsiteX11" fmla="*/ 381740 w 2414726"/>
                <a:gd name="connsiteY11" fmla="*/ 736847 h 745724"/>
                <a:gd name="connsiteX0" fmla="*/ 413263 w 2446249"/>
                <a:gd name="connsiteY0" fmla="*/ 736847 h 745724"/>
                <a:gd name="connsiteX1" fmla="*/ 31523 w 2446249"/>
                <a:gd name="connsiteY1" fmla="*/ 736847 h 745724"/>
                <a:gd name="connsiteX2" fmla="*/ 40400 w 2446249"/>
                <a:gd name="connsiteY2" fmla="*/ 568172 h 745724"/>
                <a:gd name="connsiteX3" fmla="*/ 191321 w 2446249"/>
                <a:gd name="connsiteY3" fmla="*/ 417251 h 745724"/>
                <a:gd name="connsiteX4" fmla="*/ 786125 w 2446249"/>
                <a:gd name="connsiteY4" fmla="*/ 257453 h 745724"/>
                <a:gd name="connsiteX5" fmla="*/ 1158987 w 2446249"/>
                <a:gd name="connsiteY5" fmla="*/ 0 h 745724"/>
                <a:gd name="connsiteX6" fmla="*/ 1815934 w 2446249"/>
                <a:gd name="connsiteY6" fmla="*/ 17756 h 745724"/>
                <a:gd name="connsiteX7" fmla="*/ 2046754 w 2446249"/>
                <a:gd name="connsiteY7" fmla="*/ 301842 h 745724"/>
                <a:gd name="connsiteX8" fmla="*/ 2437371 w 2446249"/>
                <a:gd name="connsiteY8" fmla="*/ 372861 h 745724"/>
                <a:gd name="connsiteX9" fmla="*/ 2446249 w 2446249"/>
                <a:gd name="connsiteY9" fmla="*/ 648070 h 745724"/>
                <a:gd name="connsiteX10" fmla="*/ 2162163 w 2446249"/>
                <a:gd name="connsiteY10" fmla="*/ 745724 h 745724"/>
                <a:gd name="connsiteX11" fmla="*/ 413263 w 2446249"/>
                <a:gd name="connsiteY11" fmla="*/ 736847 h 745724"/>
                <a:gd name="connsiteX0" fmla="*/ 413263 w 2446249"/>
                <a:gd name="connsiteY0" fmla="*/ 736847 h 745724"/>
                <a:gd name="connsiteX1" fmla="*/ 31523 w 2446249"/>
                <a:gd name="connsiteY1" fmla="*/ 736847 h 745724"/>
                <a:gd name="connsiteX2" fmla="*/ 40400 w 2446249"/>
                <a:gd name="connsiteY2" fmla="*/ 568172 h 745724"/>
                <a:gd name="connsiteX3" fmla="*/ 191321 w 2446249"/>
                <a:gd name="connsiteY3" fmla="*/ 417251 h 745724"/>
                <a:gd name="connsiteX4" fmla="*/ 786125 w 2446249"/>
                <a:gd name="connsiteY4" fmla="*/ 257453 h 745724"/>
                <a:gd name="connsiteX5" fmla="*/ 1158987 w 2446249"/>
                <a:gd name="connsiteY5" fmla="*/ 0 h 745724"/>
                <a:gd name="connsiteX6" fmla="*/ 1815934 w 2446249"/>
                <a:gd name="connsiteY6" fmla="*/ 17756 h 745724"/>
                <a:gd name="connsiteX7" fmla="*/ 2046754 w 2446249"/>
                <a:gd name="connsiteY7" fmla="*/ 301842 h 745724"/>
                <a:gd name="connsiteX8" fmla="*/ 2437371 w 2446249"/>
                <a:gd name="connsiteY8" fmla="*/ 372861 h 745724"/>
                <a:gd name="connsiteX9" fmla="*/ 2446249 w 2446249"/>
                <a:gd name="connsiteY9" fmla="*/ 648070 h 745724"/>
                <a:gd name="connsiteX10" fmla="*/ 2162163 w 2446249"/>
                <a:gd name="connsiteY10" fmla="*/ 745724 h 745724"/>
                <a:gd name="connsiteX11" fmla="*/ 413263 w 2446249"/>
                <a:gd name="connsiteY11" fmla="*/ 736847 h 745724"/>
                <a:gd name="connsiteX0" fmla="*/ 413263 w 2446249"/>
                <a:gd name="connsiteY0" fmla="*/ 762471 h 771348"/>
                <a:gd name="connsiteX1" fmla="*/ 31523 w 2446249"/>
                <a:gd name="connsiteY1" fmla="*/ 762471 h 771348"/>
                <a:gd name="connsiteX2" fmla="*/ 40400 w 2446249"/>
                <a:gd name="connsiteY2" fmla="*/ 593796 h 771348"/>
                <a:gd name="connsiteX3" fmla="*/ 191321 w 2446249"/>
                <a:gd name="connsiteY3" fmla="*/ 442875 h 771348"/>
                <a:gd name="connsiteX4" fmla="*/ 786125 w 2446249"/>
                <a:gd name="connsiteY4" fmla="*/ 283077 h 771348"/>
                <a:gd name="connsiteX5" fmla="*/ 1158987 w 2446249"/>
                <a:gd name="connsiteY5" fmla="*/ 25624 h 771348"/>
                <a:gd name="connsiteX6" fmla="*/ 1815934 w 2446249"/>
                <a:gd name="connsiteY6" fmla="*/ 43380 h 771348"/>
                <a:gd name="connsiteX7" fmla="*/ 2046754 w 2446249"/>
                <a:gd name="connsiteY7" fmla="*/ 327466 h 771348"/>
                <a:gd name="connsiteX8" fmla="*/ 2437371 w 2446249"/>
                <a:gd name="connsiteY8" fmla="*/ 398485 h 771348"/>
                <a:gd name="connsiteX9" fmla="*/ 2446249 w 2446249"/>
                <a:gd name="connsiteY9" fmla="*/ 673694 h 771348"/>
                <a:gd name="connsiteX10" fmla="*/ 2162163 w 2446249"/>
                <a:gd name="connsiteY10" fmla="*/ 771348 h 771348"/>
                <a:gd name="connsiteX11" fmla="*/ 413263 w 2446249"/>
                <a:gd name="connsiteY11" fmla="*/ 762471 h 771348"/>
                <a:gd name="connsiteX0" fmla="*/ 413263 w 2510029"/>
                <a:gd name="connsiteY0" fmla="*/ 762471 h 771348"/>
                <a:gd name="connsiteX1" fmla="*/ 31523 w 2510029"/>
                <a:gd name="connsiteY1" fmla="*/ 762471 h 771348"/>
                <a:gd name="connsiteX2" fmla="*/ 40400 w 2510029"/>
                <a:gd name="connsiteY2" fmla="*/ 593796 h 771348"/>
                <a:gd name="connsiteX3" fmla="*/ 191321 w 2510029"/>
                <a:gd name="connsiteY3" fmla="*/ 442875 h 771348"/>
                <a:gd name="connsiteX4" fmla="*/ 786125 w 2510029"/>
                <a:gd name="connsiteY4" fmla="*/ 283077 h 771348"/>
                <a:gd name="connsiteX5" fmla="*/ 1158987 w 2510029"/>
                <a:gd name="connsiteY5" fmla="*/ 25624 h 771348"/>
                <a:gd name="connsiteX6" fmla="*/ 1815934 w 2510029"/>
                <a:gd name="connsiteY6" fmla="*/ 43380 h 771348"/>
                <a:gd name="connsiteX7" fmla="*/ 2046754 w 2510029"/>
                <a:gd name="connsiteY7" fmla="*/ 327466 h 771348"/>
                <a:gd name="connsiteX8" fmla="*/ 2437371 w 2510029"/>
                <a:gd name="connsiteY8" fmla="*/ 398485 h 771348"/>
                <a:gd name="connsiteX9" fmla="*/ 2446249 w 2510029"/>
                <a:gd name="connsiteY9" fmla="*/ 673694 h 771348"/>
                <a:gd name="connsiteX10" fmla="*/ 2162163 w 2510029"/>
                <a:gd name="connsiteY10" fmla="*/ 771348 h 771348"/>
                <a:gd name="connsiteX11" fmla="*/ 413263 w 2510029"/>
                <a:gd name="connsiteY11" fmla="*/ 762471 h 771348"/>
                <a:gd name="connsiteX0" fmla="*/ 413263 w 2503477"/>
                <a:gd name="connsiteY0" fmla="*/ 762471 h 771348"/>
                <a:gd name="connsiteX1" fmla="*/ 31523 w 2503477"/>
                <a:gd name="connsiteY1" fmla="*/ 762471 h 771348"/>
                <a:gd name="connsiteX2" fmla="*/ 40400 w 2503477"/>
                <a:gd name="connsiteY2" fmla="*/ 593796 h 771348"/>
                <a:gd name="connsiteX3" fmla="*/ 191321 w 2503477"/>
                <a:gd name="connsiteY3" fmla="*/ 442875 h 771348"/>
                <a:gd name="connsiteX4" fmla="*/ 786125 w 2503477"/>
                <a:gd name="connsiteY4" fmla="*/ 283077 h 771348"/>
                <a:gd name="connsiteX5" fmla="*/ 1158987 w 2503477"/>
                <a:gd name="connsiteY5" fmla="*/ 25624 h 771348"/>
                <a:gd name="connsiteX6" fmla="*/ 1815934 w 2503477"/>
                <a:gd name="connsiteY6" fmla="*/ 43380 h 771348"/>
                <a:gd name="connsiteX7" fmla="*/ 2046754 w 2503477"/>
                <a:gd name="connsiteY7" fmla="*/ 327466 h 771348"/>
                <a:gd name="connsiteX8" fmla="*/ 2437371 w 2503477"/>
                <a:gd name="connsiteY8" fmla="*/ 398485 h 771348"/>
                <a:gd name="connsiteX9" fmla="*/ 2446249 w 2503477"/>
                <a:gd name="connsiteY9" fmla="*/ 673694 h 771348"/>
                <a:gd name="connsiteX10" fmla="*/ 2162163 w 2503477"/>
                <a:gd name="connsiteY10" fmla="*/ 771348 h 771348"/>
                <a:gd name="connsiteX11" fmla="*/ 413263 w 2503477"/>
                <a:gd name="connsiteY11" fmla="*/ 762471 h 771348"/>
                <a:gd name="connsiteX0" fmla="*/ 415690 w 2505904"/>
                <a:gd name="connsiteY0" fmla="*/ 762471 h 771348"/>
                <a:gd name="connsiteX1" fmla="*/ 33950 w 2505904"/>
                <a:gd name="connsiteY1" fmla="*/ 762471 h 771348"/>
                <a:gd name="connsiteX2" fmla="*/ 42827 w 2505904"/>
                <a:gd name="connsiteY2" fmla="*/ 593796 h 771348"/>
                <a:gd name="connsiteX3" fmla="*/ 247014 w 2505904"/>
                <a:gd name="connsiteY3" fmla="*/ 389609 h 771348"/>
                <a:gd name="connsiteX4" fmla="*/ 788552 w 2505904"/>
                <a:gd name="connsiteY4" fmla="*/ 283077 h 771348"/>
                <a:gd name="connsiteX5" fmla="*/ 1161414 w 2505904"/>
                <a:gd name="connsiteY5" fmla="*/ 25624 h 771348"/>
                <a:gd name="connsiteX6" fmla="*/ 1818361 w 2505904"/>
                <a:gd name="connsiteY6" fmla="*/ 43380 h 771348"/>
                <a:gd name="connsiteX7" fmla="*/ 2049181 w 2505904"/>
                <a:gd name="connsiteY7" fmla="*/ 327466 h 771348"/>
                <a:gd name="connsiteX8" fmla="*/ 2439798 w 2505904"/>
                <a:gd name="connsiteY8" fmla="*/ 398485 h 771348"/>
                <a:gd name="connsiteX9" fmla="*/ 2448676 w 2505904"/>
                <a:gd name="connsiteY9" fmla="*/ 673694 h 771348"/>
                <a:gd name="connsiteX10" fmla="*/ 2164590 w 2505904"/>
                <a:gd name="connsiteY10" fmla="*/ 771348 h 771348"/>
                <a:gd name="connsiteX11" fmla="*/ 415690 w 2505904"/>
                <a:gd name="connsiteY11" fmla="*/ 762471 h 771348"/>
                <a:gd name="connsiteX0" fmla="*/ 412823 w 2503037"/>
                <a:gd name="connsiteY0" fmla="*/ 762471 h 771348"/>
                <a:gd name="connsiteX1" fmla="*/ 31083 w 2503037"/>
                <a:gd name="connsiteY1" fmla="*/ 762471 h 771348"/>
                <a:gd name="connsiteX2" fmla="*/ 48837 w 2503037"/>
                <a:gd name="connsiteY2" fmla="*/ 513897 h 771348"/>
                <a:gd name="connsiteX3" fmla="*/ 244147 w 2503037"/>
                <a:gd name="connsiteY3" fmla="*/ 389609 h 771348"/>
                <a:gd name="connsiteX4" fmla="*/ 785685 w 2503037"/>
                <a:gd name="connsiteY4" fmla="*/ 283077 h 771348"/>
                <a:gd name="connsiteX5" fmla="*/ 1158547 w 2503037"/>
                <a:gd name="connsiteY5" fmla="*/ 25624 h 771348"/>
                <a:gd name="connsiteX6" fmla="*/ 1815494 w 2503037"/>
                <a:gd name="connsiteY6" fmla="*/ 43380 h 771348"/>
                <a:gd name="connsiteX7" fmla="*/ 2046314 w 2503037"/>
                <a:gd name="connsiteY7" fmla="*/ 327466 h 771348"/>
                <a:gd name="connsiteX8" fmla="*/ 2436931 w 2503037"/>
                <a:gd name="connsiteY8" fmla="*/ 398485 h 771348"/>
                <a:gd name="connsiteX9" fmla="*/ 2445809 w 2503037"/>
                <a:gd name="connsiteY9" fmla="*/ 673694 h 771348"/>
                <a:gd name="connsiteX10" fmla="*/ 2161723 w 2503037"/>
                <a:gd name="connsiteY10" fmla="*/ 771348 h 771348"/>
                <a:gd name="connsiteX11" fmla="*/ 412823 w 2503037"/>
                <a:gd name="connsiteY11" fmla="*/ 762471 h 7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03037" h="771348">
                  <a:moveTo>
                    <a:pt x="412823" y="762471"/>
                  </a:moveTo>
                  <a:lnTo>
                    <a:pt x="31083" y="762471"/>
                  </a:lnTo>
                  <a:cubicBezTo>
                    <a:pt x="-31061" y="734359"/>
                    <a:pt x="13326" y="576041"/>
                    <a:pt x="48837" y="513897"/>
                  </a:cubicBezTo>
                  <a:cubicBezTo>
                    <a:pt x="84348" y="451753"/>
                    <a:pt x="121339" y="428079"/>
                    <a:pt x="244147" y="389609"/>
                  </a:cubicBezTo>
                  <a:cubicBezTo>
                    <a:pt x="366955" y="351139"/>
                    <a:pt x="605172" y="318588"/>
                    <a:pt x="785685" y="283077"/>
                  </a:cubicBezTo>
                  <a:lnTo>
                    <a:pt x="1158547" y="25624"/>
                  </a:lnTo>
                  <a:cubicBezTo>
                    <a:pt x="1330182" y="-14326"/>
                    <a:pt x="1667533" y="-6927"/>
                    <a:pt x="1815494" y="43380"/>
                  </a:cubicBezTo>
                  <a:cubicBezTo>
                    <a:pt x="1963455" y="93687"/>
                    <a:pt x="1942741" y="268282"/>
                    <a:pt x="2046314" y="327466"/>
                  </a:cubicBezTo>
                  <a:lnTo>
                    <a:pt x="2436931" y="398485"/>
                  </a:lnTo>
                  <a:cubicBezTo>
                    <a:pt x="2503513" y="456190"/>
                    <a:pt x="2540504" y="641143"/>
                    <a:pt x="2445809" y="673694"/>
                  </a:cubicBezTo>
                  <a:lnTo>
                    <a:pt x="2161723" y="771348"/>
                  </a:lnTo>
                  <a:lnTo>
                    <a:pt x="412823" y="762471"/>
                  </a:lnTo>
                  <a:close/>
                </a:path>
              </a:pathLst>
            </a:custGeom>
            <a:solidFill>
              <a:srgbClr val="4F81BD"/>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159" name="Oval 57"/>
            <p:cNvSpPr/>
            <p:nvPr/>
          </p:nvSpPr>
          <p:spPr>
            <a:xfrm>
              <a:off x="1524000" y="1981200"/>
              <a:ext cx="381000" cy="381000"/>
            </a:xfrm>
            <a:prstGeom prst="ellipse">
              <a:avLst/>
            </a:prstGeom>
            <a:solidFill>
              <a:srgbClr val="4F81BD"/>
            </a:solidFill>
            <a:ln w="76200" cap="flat" cmpd="sng" algn="ctr">
              <a:solidFill>
                <a:srgbClr val="C0504D">
                  <a:lumMod val="20000"/>
                  <a:lumOff val="8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160" name="Oval 58"/>
            <p:cNvSpPr/>
            <p:nvPr/>
          </p:nvSpPr>
          <p:spPr>
            <a:xfrm>
              <a:off x="2895600" y="1981200"/>
              <a:ext cx="381000" cy="381000"/>
            </a:xfrm>
            <a:prstGeom prst="ellipse">
              <a:avLst/>
            </a:prstGeom>
            <a:solidFill>
              <a:srgbClr val="4F81BD"/>
            </a:solidFill>
            <a:ln w="76200" cap="flat" cmpd="sng" algn="ctr">
              <a:solidFill>
                <a:srgbClr val="C0504D">
                  <a:lumMod val="20000"/>
                  <a:lumOff val="8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grpSp>
      <p:sp>
        <p:nvSpPr>
          <p:cNvPr id="140" name="TextBox 60"/>
          <p:cNvSpPr txBox="1"/>
          <p:nvPr/>
        </p:nvSpPr>
        <p:spPr>
          <a:xfrm>
            <a:off x="4871657" y="1823341"/>
            <a:ext cx="2542877" cy="5847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dirty="0" smtClean="0"/>
              <a:t>„Classical“</a:t>
            </a:r>
            <a:r>
              <a:rPr kumimoji="0" lang="en-US" sz="1800" b="0" i="0" u="none" strike="noStrike" kern="1200" cap="none" spc="0" normalizeH="0" baseline="0" noProof="0" dirty="0" smtClean="0">
                <a:ln>
                  <a:noFill/>
                </a:ln>
                <a:effectLst/>
                <a:uLnTx/>
                <a:uFillTx/>
                <a:latin typeface="Calibri"/>
              </a:rPr>
              <a:t> </a:t>
            </a:r>
            <a:r>
              <a:rPr lang="en-US" dirty="0" smtClean="0">
                <a:latin typeface="Calibri"/>
              </a:rPr>
              <a:t>approach</a:t>
            </a:r>
            <a:endParaRPr kumimoji="0" lang="en-US" sz="1800" b="0" i="0" u="none" strike="noStrike" kern="1200" cap="none" spc="0" normalizeH="0" baseline="0" noProof="0" dirty="0" smtClean="0">
              <a:ln>
                <a:noFill/>
              </a:ln>
              <a:effectLst/>
              <a:uLnTx/>
              <a:uFillTx/>
              <a:latin typeface="Calibri"/>
            </a:endParaRPr>
          </a:p>
          <a:p>
            <a:pPr algn="ctr">
              <a:defRPr/>
            </a:pPr>
            <a:r>
              <a:rPr lang="en-US" sz="1400" dirty="0" smtClean="0"/>
              <a:t>(for a single system/component)</a:t>
            </a:r>
            <a:endParaRPr lang="en-US" sz="1400" dirty="0"/>
          </a:p>
        </p:txBody>
      </p:sp>
      <p:sp>
        <p:nvSpPr>
          <p:cNvPr id="141" name="Down Arrow 61"/>
          <p:cNvSpPr/>
          <p:nvPr/>
        </p:nvSpPr>
        <p:spPr>
          <a:xfrm>
            <a:off x="2109865" y="4055962"/>
            <a:ext cx="310719" cy="230792"/>
          </a:xfrm>
          <a:prstGeom prst="downArrow">
            <a:avLst/>
          </a:prstGeom>
          <a:noFill/>
          <a:ln w="25400" cap="flat" cmpd="sng" algn="ctr">
            <a:solidFill>
              <a:srgbClr val="4F81BD">
                <a:shade val="5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142" name="TextBox 62"/>
          <p:cNvSpPr txBox="1"/>
          <p:nvPr/>
        </p:nvSpPr>
        <p:spPr>
          <a:xfrm>
            <a:off x="2082055" y="3703963"/>
            <a:ext cx="195566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ysClr val="windowText" lastClr="000000"/>
                </a:solidFill>
                <a:effectLst/>
                <a:uLnTx/>
                <a:uFillTx/>
                <a:latin typeface="Calibri"/>
                <a:ea typeface="+mn-ea"/>
                <a:cs typeface="+mn-cs"/>
              </a:rPr>
              <a:t>Driving capabilities</a:t>
            </a: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143" name="Down Arrow 64"/>
          <p:cNvSpPr/>
          <p:nvPr/>
        </p:nvSpPr>
        <p:spPr>
          <a:xfrm>
            <a:off x="5023412" y="4050352"/>
            <a:ext cx="310719" cy="230792"/>
          </a:xfrm>
          <a:prstGeom prst="downArrow">
            <a:avLst/>
          </a:prstGeom>
          <a:noFill/>
          <a:ln w="25400" cap="flat" cmpd="sng" algn="ctr">
            <a:solidFill>
              <a:srgbClr val="355D8A"/>
            </a:solidFill>
            <a:prstDash val="sysDash"/>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144" name="TextBox 65"/>
          <p:cNvSpPr txBox="1"/>
          <p:nvPr/>
        </p:nvSpPr>
        <p:spPr>
          <a:xfrm>
            <a:off x="4945027" y="3696868"/>
            <a:ext cx="195566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ysClr val="windowText" lastClr="000000"/>
                </a:solidFill>
                <a:effectLst/>
                <a:uLnTx/>
                <a:uFillTx/>
                <a:latin typeface="Calibri"/>
                <a:ea typeface="+mn-ea"/>
                <a:cs typeface="+mn-cs"/>
              </a:rPr>
              <a:t>Driving capabilities</a:t>
            </a: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145" name="Down Arrow 66"/>
          <p:cNvSpPr/>
          <p:nvPr/>
        </p:nvSpPr>
        <p:spPr>
          <a:xfrm rot="10800000">
            <a:off x="6019190" y="3464266"/>
            <a:ext cx="310719" cy="230792"/>
          </a:xfrm>
          <a:prstGeom prst="downArrow">
            <a:avLst/>
          </a:prstGeom>
          <a:noFill/>
          <a:ln w="25400" cap="flat" cmpd="sng" algn="ctr">
            <a:solidFill>
              <a:srgbClr val="4F81BD">
                <a:shade val="5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grpSp>
        <p:nvGrpSpPr>
          <p:cNvPr id="146" name="Group 67"/>
          <p:cNvGrpSpPr/>
          <p:nvPr/>
        </p:nvGrpSpPr>
        <p:grpSpPr>
          <a:xfrm>
            <a:off x="7762561" y="2621052"/>
            <a:ext cx="2503037" cy="967396"/>
            <a:chOff x="1211790" y="1394804"/>
            <a:chExt cx="2503037" cy="967396"/>
          </a:xfrm>
        </p:grpSpPr>
        <p:sp>
          <p:nvSpPr>
            <p:cNvPr id="155" name="Freeform 68"/>
            <p:cNvSpPr/>
            <p:nvPr/>
          </p:nvSpPr>
          <p:spPr>
            <a:xfrm>
              <a:off x="1211790" y="1394804"/>
              <a:ext cx="2503037" cy="771348"/>
            </a:xfrm>
            <a:custGeom>
              <a:avLst/>
              <a:gdLst>
                <a:gd name="connsiteX0" fmla="*/ 381740 w 2414726"/>
                <a:gd name="connsiteY0" fmla="*/ 745724 h 745724"/>
                <a:gd name="connsiteX1" fmla="*/ 0 w 2414726"/>
                <a:gd name="connsiteY1" fmla="*/ 745724 h 745724"/>
                <a:gd name="connsiteX2" fmla="*/ 8877 w 2414726"/>
                <a:gd name="connsiteY2" fmla="*/ 639192 h 745724"/>
                <a:gd name="connsiteX3" fmla="*/ 159798 w 2414726"/>
                <a:gd name="connsiteY3" fmla="*/ 426128 h 745724"/>
                <a:gd name="connsiteX4" fmla="*/ 754602 w 2414726"/>
                <a:gd name="connsiteY4" fmla="*/ 266330 h 745724"/>
                <a:gd name="connsiteX5" fmla="*/ 1127464 w 2414726"/>
                <a:gd name="connsiteY5" fmla="*/ 8877 h 745724"/>
                <a:gd name="connsiteX6" fmla="*/ 2112885 w 2414726"/>
                <a:gd name="connsiteY6" fmla="*/ 0 h 745724"/>
                <a:gd name="connsiteX7" fmla="*/ 2396971 w 2414726"/>
                <a:gd name="connsiteY7" fmla="*/ 319596 h 745724"/>
                <a:gd name="connsiteX8" fmla="*/ 2414726 w 2414726"/>
                <a:gd name="connsiteY8" fmla="*/ 656947 h 745724"/>
                <a:gd name="connsiteX9" fmla="*/ 2139518 w 2414726"/>
                <a:gd name="connsiteY9" fmla="*/ 656947 h 745724"/>
                <a:gd name="connsiteX10" fmla="*/ 381740 w 2414726"/>
                <a:gd name="connsiteY10" fmla="*/ 745724 h 745724"/>
                <a:gd name="connsiteX0" fmla="*/ 381740 w 2414726"/>
                <a:gd name="connsiteY0" fmla="*/ 745724 h 754601"/>
                <a:gd name="connsiteX1" fmla="*/ 0 w 2414726"/>
                <a:gd name="connsiteY1" fmla="*/ 745724 h 754601"/>
                <a:gd name="connsiteX2" fmla="*/ 8877 w 2414726"/>
                <a:gd name="connsiteY2" fmla="*/ 639192 h 754601"/>
                <a:gd name="connsiteX3" fmla="*/ 159798 w 2414726"/>
                <a:gd name="connsiteY3" fmla="*/ 426128 h 754601"/>
                <a:gd name="connsiteX4" fmla="*/ 754602 w 2414726"/>
                <a:gd name="connsiteY4" fmla="*/ 266330 h 754601"/>
                <a:gd name="connsiteX5" fmla="*/ 1127464 w 2414726"/>
                <a:gd name="connsiteY5" fmla="*/ 8877 h 754601"/>
                <a:gd name="connsiteX6" fmla="*/ 2112885 w 2414726"/>
                <a:gd name="connsiteY6" fmla="*/ 0 h 754601"/>
                <a:gd name="connsiteX7" fmla="*/ 2396971 w 2414726"/>
                <a:gd name="connsiteY7" fmla="*/ 319596 h 754601"/>
                <a:gd name="connsiteX8" fmla="*/ 2414726 w 2414726"/>
                <a:gd name="connsiteY8" fmla="*/ 656947 h 754601"/>
                <a:gd name="connsiteX9" fmla="*/ 2130640 w 2414726"/>
                <a:gd name="connsiteY9" fmla="*/ 754601 h 754601"/>
                <a:gd name="connsiteX10" fmla="*/ 381740 w 2414726"/>
                <a:gd name="connsiteY10" fmla="*/ 745724 h 754601"/>
                <a:gd name="connsiteX0" fmla="*/ 381740 w 2414726"/>
                <a:gd name="connsiteY0" fmla="*/ 745724 h 754601"/>
                <a:gd name="connsiteX1" fmla="*/ 0 w 2414726"/>
                <a:gd name="connsiteY1" fmla="*/ 745724 h 754601"/>
                <a:gd name="connsiteX2" fmla="*/ 8877 w 2414726"/>
                <a:gd name="connsiteY2" fmla="*/ 577049 h 754601"/>
                <a:gd name="connsiteX3" fmla="*/ 159798 w 2414726"/>
                <a:gd name="connsiteY3" fmla="*/ 426128 h 754601"/>
                <a:gd name="connsiteX4" fmla="*/ 754602 w 2414726"/>
                <a:gd name="connsiteY4" fmla="*/ 266330 h 754601"/>
                <a:gd name="connsiteX5" fmla="*/ 1127464 w 2414726"/>
                <a:gd name="connsiteY5" fmla="*/ 8877 h 754601"/>
                <a:gd name="connsiteX6" fmla="*/ 2112885 w 2414726"/>
                <a:gd name="connsiteY6" fmla="*/ 0 h 754601"/>
                <a:gd name="connsiteX7" fmla="*/ 2396971 w 2414726"/>
                <a:gd name="connsiteY7" fmla="*/ 319596 h 754601"/>
                <a:gd name="connsiteX8" fmla="*/ 2414726 w 2414726"/>
                <a:gd name="connsiteY8" fmla="*/ 656947 h 754601"/>
                <a:gd name="connsiteX9" fmla="*/ 2130640 w 2414726"/>
                <a:gd name="connsiteY9" fmla="*/ 754601 h 754601"/>
                <a:gd name="connsiteX10" fmla="*/ 381740 w 2414726"/>
                <a:gd name="connsiteY10" fmla="*/ 745724 h 754601"/>
                <a:gd name="connsiteX0" fmla="*/ 381740 w 2414726"/>
                <a:gd name="connsiteY0" fmla="*/ 736847 h 745724"/>
                <a:gd name="connsiteX1" fmla="*/ 0 w 2414726"/>
                <a:gd name="connsiteY1" fmla="*/ 736847 h 745724"/>
                <a:gd name="connsiteX2" fmla="*/ 8877 w 2414726"/>
                <a:gd name="connsiteY2" fmla="*/ 568172 h 745724"/>
                <a:gd name="connsiteX3" fmla="*/ 159798 w 2414726"/>
                <a:gd name="connsiteY3" fmla="*/ 417251 h 745724"/>
                <a:gd name="connsiteX4" fmla="*/ 754602 w 2414726"/>
                <a:gd name="connsiteY4" fmla="*/ 257453 h 745724"/>
                <a:gd name="connsiteX5" fmla="*/ 1127464 w 2414726"/>
                <a:gd name="connsiteY5" fmla="*/ 0 h 745724"/>
                <a:gd name="connsiteX6" fmla="*/ 2095129 w 2414726"/>
                <a:gd name="connsiteY6" fmla="*/ 44389 h 745724"/>
                <a:gd name="connsiteX7" fmla="*/ 2396971 w 2414726"/>
                <a:gd name="connsiteY7" fmla="*/ 310719 h 745724"/>
                <a:gd name="connsiteX8" fmla="*/ 2414726 w 2414726"/>
                <a:gd name="connsiteY8" fmla="*/ 648070 h 745724"/>
                <a:gd name="connsiteX9" fmla="*/ 2130640 w 2414726"/>
                <a:gd name="connsiteY9" fmla="*/ 745724 h 745724"/>
                <a:gd name="connsiteX10" fmla="*/ 381740 w 2414726"/>
                <a:gd name="connsiteY10" fmla="*/ 736847 h 745724"/>
                <a:gd name="connsiteX0" fmla="*/ 381740 w 2414726"/>
                <a:gd name="connsiteY0" fmla="*/ 736847 h 745724"/>
                <a:gd name="connsiteX1" fmla="*/ 0 w 2414726"/>
                <a:gd name="connsiteY1" fmla="*/ 736847 h 745724"/>
                <a:gd name="connsiteX2" fmla="*/ 8877 w 2414726"/>
                <a:gd name="connsiteY2" fmla="*/ 568172 h 745724"/>
                <a:gd name="connsiteX3" fmla="*/ 159798 w 2414726"/>
                <a:gd name="connsiteY3" fmla="*/ 417251 h 745724"/>
                <a:gd name="connsiteX4" fmla="*/ 754602 w 2414726"/>
                <a:gd name="connsiteY4" fmla="*/ 257453 h 745724"/>
                <a:gd name="connsiteX5" fmla="*/ 1127464 w 2414726"/>
                <a:gd name="connsiteY5" fmla="*/ 0 h 745724"/>
                <a:gd name="connsiteX6" fmla="*/ 2095129 w 2414726"/>
                <a:gd name="connsiteY6" fmla="*/ 44389 h 745724"/>
                <a:gd name="connsiteX7" fmla="*/ 2299316 w 2414726"/>
                <a:gd name="connsiteY7" fmla="*/ 346230 h 745724"/>
                <a:gd name="connsiteX8" fmla="*/ 2414726 w 2414726"/>
                <a:gd name="connsiteY8" fmla="*/ 648070 h 745724"/>
                <a:gd name="connsiteX9" fmla="*/ 2130640 w 2414726"/>
                <a:gd name="connsiteY9" fmla="*/ 745724 h 745724"/>
                <a:gd name="connsiteX10" fmla="*/ 381740 w 2414726"/>
                <a:gd name="connsiteY10" fmla="*/ 736847 h 745724"/>
                <a:gd name="connsiteX0" fmla="*/ 381740 w 2414726"/>
                <a:gd name="connsiteY0" fmla="*/ 736847 h 745724"/>
                <a:gd name="connsiteX1" fmla="*/ 0 w 2414726"/>
                <a:gd name="connsiteY1" fmla="*/ 736847 h 745724"/>
                <a:gd name="connsiteX2" fmla="*/ 8877 w 2414726"/>
                <a:gd name="connsiteY2" fmla="*/ 568172 h 745724"/>
                <a:gd name="connsiteX3" fmla="*/ 159798 w 2414726"/>
                <a:gd name="connsiteY3" fmla="*/ 417251 h 745724"/>
                <a:gd name="connsiteX4" fmla="*/ 754602 w 2414726"/>
                <a:gd name="connsiteY4" fmla="*/ 257453 h 745724"/>
                <a:gd name="connsiteX5" fmla="*/ 1127464 w 2414726"/>
                <a:gd name="connsiteY5" fmla="*/ 0 h 745724"/>
                <a:gd name="connsiteX6" fmla="*/ 1784411 w 2414726"/>
                <a:gd name="connsiteY6" fmla="*/ 17756 h 745724"/>
                <a:gd name="connsiteX7" fmla="*/ 2299316 w 2414726"/>
                <a:gd name="connsiteY7" fmla="*/ 346230 h 745724"/>
                <a:gd name="connsiteX8" fmla="*/ 2414726 w 2414726"/>
                <a:gd name="connsiteY8" fmla="*/ 648070 h 745724"/>
                <a:gd name="connsiteX9" fmla="*/ 2130640 w 2414726"/>
                <a:gd name="connsiteY9" fmla="*/ 745724 h 745724"/>
                <a:gd name="connsiteX10" fmla="*/ 381740 w 2414726"/>
                <a:gd name="connsiteY10" fmla="*/ 736847 h 745724"/>
                <a:gd name="connsiteX0" fmla="*/ 381740 w 2414726"/>
                <a:gd name="connsiteY0" fmla="*/ 736847 h 745724"/>
                <a:gd name="connsiteX1" fmla="*/ 0 w 2414726"/>
                <a:gd name="connsiteY1" fmla="*/ 736847 h 745724"/>
                <a:gd name="connsiteX2" fmla="*/ 8877 w 2414726"/>
                <a:gd name="connsiteY2" fmla="*/ 568172 h 745724"/>
                <a:gd name="connsiteX3" fmla="*/ 159798 w 2414726"/>
                <a:gd name="connsiteY3" fmla="*/ 417251 h 745724"/>
                <a:gd name="connsiteX4" fmla="*/ 754602 w 2414726"/>
                <a:gd name="connsiteY4" fmla="*/ 257453 h 745724"/>
                <a:gd name="connsiteX5" fmla="*/ 1127464 w 2414726"/>
                <a:gd name="connsiteY5" fmla="*/ 0 h 745724"/>
                <a:gd name="connsiteX6" fmla="*/ 1784411 w 2414726"/>
                <a:gd name="connsiteY6" fmla="*/ 17756 h 745724"/>
                <a:gd name="connsiteX7" fmla="*/ 2015231 w 2414726"/>
                <a:gd name="connsiteY7" fmla="*/ 301842 h 745724"/>
                <a:gd name="connsiteX8" fmla="*/ 2414726 w 2414726"/>
                <a:gd name="connsiteY8" fmla="*/ 648070 h 745724"/>
                <a:gd name="connsiteX9" fmla="*/ 2130640 w 2414726"/>
                <a:gd name="connsiteY9" fmla="*/ 745724 h 745724"/>
                <a:gd name="connsiteX10" fmla="*/ 381740 w 2414726"/>
                <a:gd name="connsiteY10" fmla="*/ 736847 h 745724"/>
                <a:gd name="connsiteX0" fmla="*/ 381740 w 2414726"/>
                <a:gd name="connsiteY0" fmla="*/ 736847 h 745724"/>
                <a:gd name="connsiteX1" fmla="*/ 0 w 2414726"/>
                <a:gd name="connsiteY1" fmla="*/ 736847 h 745724"/>
                <a:gd name="connsiteX2" fmla="*/ 8877 w 2414726"/>
                <a:gd name="connsiteY2" fmla="*/ 568172 h 745724"/>
                <a:gd name="connsiteX3" fmla="*/ 159798 w 2414726"/>
                <a:gd name="connsiteY3" fmla="*/ 417251 h 745724"/>
                <a:gd name="connsiteX4" fmla="*/ 754602 w 2414726"/>
                <a:gd name="connsiteY4" fmla="*/ 257453 h 745724"/>
                <a:gd name="connsiteX5" fmla="*/ 1127464 w 2414726"/>
                <a:gd name="connsiteY5" fmla="*/ 0 h 745724"/>
                <a:gd name="connsiteX6" fmla="*/ 1784411 w 2414726"/>
                <a:gd name="connsiteY6" fmla="*/ 17756 h 745724"/>
                <a:gd name="connsiteX7" fmla="*/ 2015231 w 2414726"/>
                <a:gd name="connsiteY7" fmla="*/ 301842 h 745724"/>
                <a:gd name="connsiteX8" fmla="*/ 2112885 w 2414726"/>
                <a:gd name="connsiteY8" fmla="*/ 372861 h 745724"/>
                <a:gd name="connsiteX9" fmla="*/ 2414726 w 2414726"/>
                <a:gd name="connsiteY9" fmla="*/ 648070 h 745724"/>
                <a:gd name="connsiteX10" fmla="*/ 2130640 w 2414726"/>
                <a:gd name="connsiteY10" fmla="*/ 745724 h 745724"/>
                <a:gd name="connsiteX11" fmla="*/ 381740 w 2414726"/>
                <a:gd name="connsiteY11" fmla="*/ 736847 h 745724"/>
                <a:gd name="connsiteX0" fmla="*/ 381740 w 2414726"/>
                <a:gd name="connsiteY0" fmla="*/ 736847 h 745724"/>
                <a:gd name="connsiteX1" fmla="*/ 0 w 2414726"/>
                <a:gd name="connsiteY1" fmla="*/ 736847 h 745724"/>
                <a:gd name="connsiteX2" fmla="*/ 8877 w 2414726"/>
                <a:gd name="connsiteY2" fmla="*/ 568172 h 745724"/>
                <a:gd name="connsiteX3" fmla="*/ 159798 w 2414726"/>
                <a:gd name="connsiteY3" fmla="*/ 417251 h 745724"/>
                <a:gd name="connsiteX4" fmla="*/ 754602 w 2414726"/>
                <a:gd name="connsiteY4" fmla="*/ 257453 h 745724"/>
                <a:gd name="connsiteX5" fmla="*/ 1127464 w 2414726"/>
                <a:gd name="connsiteY5" fmla="*/ 0 h 745724"/>
                <a:gd name="connsiteX6" fmla="*/ 1784411 w 2414726"/>
                <a:gd name="connsiteY6" fmla="*/ 17756 h 745724"/>
                <a:gd name="connsiteX7" fmla="*/ 2015231 w 2414726"/>
                <a:gd name="connsiteY7" fmla="*/ 301842 h 745724"/>
                <a:gd name="connsiteX8" fmla="*/ 2405848 w 2414726"/>
                <a:gd name="connsiteY8" fmla="*/ 372861 h 745724"/>
                <a:gd name="connsiteX9" fmla="*/ 2414726 w 2414726"/>
                <a:gd name="connsiteY9" fmla="*/ 648070 h 745724"/>
                <a:gd name="connsiteX10" fmla="*/ 2130640 w 2414726"/>
                <a:gd name="connsiteY10" fmla="*/ 745724 h 745724"/>
                <a:gd name="connsiteX11" fmla="*/ 381740 w 2414726"/>
                <a:gd name="connsiteY11" fmla="*/ 736847 h 745724"/>
                <a:gd name="connsiteX0" fmla="*/ 413263 w 2446249"/>
                <a:gd name="connsiteY0" fmla="*/ 736847 h 745724"/>
                <a:gd name="connsiteX1" fmla="*/ 31523 w 2446249"/>
                <a:gd name="connsiteY1" fmla="*/ 736847 h 745724"/>
                <a:gd name="connsiteX2" fmla="*/ 40400 w 2446249"/>
                <a:gd name="connsiteY2" fmla="*/ 568172 h 745724"/>
                <a:gd name="connsiteX3" fmla="*/ 191321 w 2446249"/>
                <a:gd name="connsiteY3" fmla="*/ 417251 h 745724"/>
                <a:gd name="connsiteX4" fmla="*/ 786125 w 2446249"/>
                <a:gd name="connsiteY4" fmla="*/ 257453 h 745724"/>
                <a:gd name="connsiteX5" fmla="*/ 1158987 w 2446249"/>
                <a:gd name="connsiteY5" fmla="*/ 0 h 745724"/>
                <a:gd name="connsiteX6" fmla="*/ 1815934 w 2446249"/>
                <a:gd name="connsiteY6" fmla="*/ 17756 h 745724"/>
                <a:gd name="connsiteX7" fmla="*/ 2046754 w 2446249"/>
                <a:gd name="connsiteY7" fmla="*/ 301842 h 745724"/>
                <a:gd name="connsiteX8" fmla="*/ 2437371 w 2446249"/>
                <a:gd name="connsiteY8" fmla="*/ 372861 h 745724"/>
                <a:gd name="connsiteX9" fmla="*/ 2446249 w 2446249"/>
                <a:gd name="connsiteY9" fmla="*/ 648070 h 745724"/>
                <a:gd name="connsiteX10" fmla="*/ 2162163 w 2446249"/>
                <a:gd name="connsiteY10" fmla="*/ 745724 h 745724"/>
                <a:gd name="connsiteX11" fmla="*/ 413263 w 2446249"/>
                <a:gd name="connsiteY11" fmla="*/ 736847 h 745724"/>
                <a:gd name="connsiteX0" fmla="*/ 413263 w 2446249"/>
                <a:gd name="connsiteY0" fmla="*/ 736847 h 745724"/>
                <a:gd name="connsiteX1" fmla="*/ 31523 w 2446249"/>
                <a:gd name="connsiteY1" fmla="*/ 736847 h 745724"/>
                <a:gd name="connsiteX2" fmla="*/ 40400 w 2446249"/>
                <a:gd name="connsiteY2" fmla="*/ 568172 h 745724"/>
                <a:gd name="connsiteX3" fmla="*/ 191321 w 2446249"/>
                <a:gd name="connsiteY3" fmla="*/ 417251 h 745724"/>
                <a:gd name="connsiteX4" fmla="*/ 786125 w 2446249"/>
                <a:gd name="connsiteY4" fmla="*/ 257453 h 745724"/>
                <a:gd name="connsiteX5" fmla="*/ 1158987 w 2446249"/>
                <a:gd name="connsiteY5" fmla="*/ 0 h 745724"/>
                <a:gd name="connsiteX6" fmla="*/ 1815934 w 2446249"/>
                <a:gd name="connsiteY6" fmla="*/ 17756 h 745724"/>
                <a:gd name="connsiteX7" fmla="*/ 2046754 w 2446249"/>
                <a:gd name="connsiteY7" fmla="*/ 301842 h 745724"/>
                <a:gd name="connsiteX8" fmla="*/ 2437371 w 2446249"/>
                <a:gd name="connsiteY8" fmla="*/ 372861 h 745724"/>
                <a:gd name="connsiteX9" fmla="*/ 2446249 w 2446249"/>
                <a:gd name="connsiteY9" fmla="*/ 648070 h 745724"/>
                <a:gd name="connsiteX10" fmla="*/ 2162163 w 2446249"/>
                <a:gd name="connsiteY10" fmla="*/ 745724 h 745724"/>
                <a:gd name="connsiteX11" fmla="*/ 413263 w 2446249"/>
                <a:gd name="connsiteY11" fmla="*/ 736847 h 745724"/>
                <a:gd name="connsiteX0" fmla="*/ 413263 w 2446249"/>
                <a:gd name="connsiteY0" fmla="*/ 762471 h 771348"/>
                <a:gd name="connsiteX1" fmla="*/ 31523 w 2446249"/>
                <a:gd name="connsiteY1" fmla="*/ 762471 h 771348"/>
                <a:gd name="connsiteX2" fmla="*/ 40400 w 2446249"/>
                <a:gd name="connsiteY2" fmla="*/ 593796 h 771348"/>
                <a:gd name="connsiteX3" fmla="*/ 191321 w 2446249"/>
                <a:gd name="connsiteY3" fmla="*/ 442875 h 771348"/>
                <a:gd name="connsiteX4" fmla="*/ 786125 w 2446249"/>
                <a:gd name="connsiteY4" fmla="*/ 283077 h 771348"/>
                <a:gd name="connsiteX5" fmla="*/ 1158987 w 2446249"/>
                <a:gd name="connsiteY5" fmla="*/ 25624 h 771348"/>
                <a:gd name="connsiteX6" fmla="*/ 1815934 w 2446249"/>
                <a:gd name="connsiteY6" fmla="*/ 43380 h 771348"/>
                <a:gd name="connsiteX7" fmla="*/ 2046754 w 2446249"/>
                <a:gd name="connsiteY7" fmla="*/ 327466 h 771348"/>
                <a:gd name="connsiteX8" fmla="*/ 2437371 w 2446249"/>
                <a:gd name="connsiteY8" fmla="*/ 398485 h 771348"/>
                <a:gd name="connsiteX9" fmla="*/ 2446249 w 2446249"/>
                <a:gd name="connsiteY9" fmla="*/ 673694 h 771348"/>
                <a:gd name="connsiteX10" fmla="*/ 2162163 w 2446249"/>
                <a:gd name="connsiteY10" fmla="*/ 771348 h 771348"/>
                <a:gd name="connsiteX11" fmla="*/ 413263 w 2446249"/>
                <a:gd name="connsiteY11" fmla="*/ 762471 h 771348"/>
                <a:gd name="connsiteX0" fmla="*/ 413263 w 2510029"/>
                <a:gd name="connsiteY0" fmla="*/ 762471 h 771348"/>
                <a:gd name="connsiteX1" fmla="*/ 31523 w 2510029"/>
                <a:gd name="connsiteY1" fmla="*/ 762471 h 771348"/>
                <a:gd name="connsiteX2" fmla="*/ 40400 w 2510029"/>
                <a:gd name="connsiteY2" fmla="*/ 593796 h 771348"/>
                <a:gd name="connsiteX3" fmla="*/ 191321 w 2510029"/>
                <a:gd name="connsiteY3" fmla="*/ 442875 h 771348"/>
                <a:gd name="connsiteX4" fmla="*/ 786125 w 2510029"/>
                <a:gd name="connsiteY4" fmla="*/ 283077 h 771348"/>
                <a:gd name="connsiteX5" fmla="*/ 1158987 w 2510029"/>
                <a:gd name="connsiteY5" fmla="*/ 25624 h 771348"/>
                <a:gd name="connsiteX6" fmla="*/ 1815934 w 2510029"/>
                <a:gd name="connsiteY6" fmla="*/ 43380 h 771348"/>
                <a:gd name="connsiteX7" fmla="*/ 2046754 w 2510029"/>
                <a:gd name="connsiteY7" fmla="*/ 327466 h 771348"/>
                <a:gd name="connsiteX8" fmla="*/ 2437371 w 2510029"/>
                <a:gd name="connsiteY8" fmla="*/ 398485 h 771348"/>
                <a:gd name="connsiteX9" fmla="*/ 2446249 w 2510029"/>
                <a:gd name="connsiteY9" fmla="*/ 673694 h 771348"/>
                <a:gd name="connsiteX10" fmla="*/ 2162163 w 2510029"/>
                <a:gd name="connsiteY10" fmla="*/ 771348 h 771348"/>
                <a:gd name="connsiteX11" fmla="*/ 413263 w 2510029"/>
                <a:gd name="connsiteY11" fmla="*/ 762471 h 771348"/>
                <a:gd name="connsiteX0" fmla="*/ 413263 w 2503477"/>
                <a:gd name="connsiteY0" fmla="*/ 762471 h 771348"/>
                <a:gd name="connsiteX1" fmla="*/ 31523 w 2503477"/>
                <a:gd name="connsiteY1" fmla="*/ 762471 h 771348"/>
                <a:gd name="connsiteX2" fmla="*/ 40400 w 2503477"/>
                <a:gd name="connsiteY2" fmla="*/ 593796 h 771348"/>
                <a:gd name="connsiteX3" fmla="*/ 191321 w 2503477"/>
                <a:gd name="connsiteY3" fmla="*/ 442875 h 771348"/>
                <a:gd name="connsiteX4" fmla="*/ 786125 w 2503477"/>
                <a:gd name="connsiteY4" fmla="*/ 283077 h 771348"/>
                <a:gd name="connsiteX5" fmla="*/ 1158987 w 2503477"/>
                <a:gd name="connsiteY5" fmla="*/ 25624 h 771348"/>
                <a:gd name="connsiteX6" fmla="*/ 1815934 w 2503477"/>
                <a:gd name="connsiteY6" fmla="*/ 43380 h 771348"/>
                <a:gd name="connsiteX7" fmla="*/ 2046754 w 2503477"/>
                <a:gd name="connsiteY7" fmla="*/ 327466 h 771348"/>
                <a:gd name="connsiteX8" fmla="*/ 2437371 w 2503477"/>
                <a:gd name="connsiteY8" fmla="*/ 398485 h 771348"/>
                <a:gd name="connsiteX9" fmla="*/ 2446249 w 2503477"/>
                <a:gd name="connsiteY9" fmla="*/ 673694 h 771348"/>
                <a:gd name="connsiteX10" fmla="*/ 2162163 w 2503477"/>
                <a:gd name="connsiteY10" fmla="*/ 771348 h 771348"/>
                <a:gd name="connsiteX11" fmla="*/ 413263 w 2503477"/>
                <a:gd name="connsiteY11" fmla="*/ 762471 h 771348"/>
                <a:gd name="connsiteX0" fmla="*/ 415690 w 2505904"/>
                <a:gd name="connsiteY0" fmla="*/ 762471 h 771348"/>
                <a:gd name="connsiteX1" fmla="*/ 33950 w 2505904"/>
                <a:gd name="connsiteY1" fmla="*/ 762471 h 771348"/>
                <a:gd name="connsiteX2" fmla="*/ 42827 w 2505904"/>
                <a:gd name="connsiteY2" fmla="*/ 593796 h 771348"/>
                <a:gd name="connsiteX3" fmla="*/ 247014 w 2505904"/>
                <a:gd name="connsiteY3" fmla="*/ 389609 h 771348"/>
                <a:gd name="connsiteX4" fmla="*/ 788552 w 2505904"/>
                <a:gd name="connsiteY4" fmla="*/ 283077 h 771348"/>
                <a:gd name="connsiteX5" fmla="*/ 1161414 w 2505904"/>
                <a:gd name="connsiteY5" fmla="*/ 25624 h 771348"/>
                <a:gd name="connsiteX6" fmla="*/ 1818361 w 2505904"/>
                <a:gd name="connsiteY6" fmla="*/ 43380 h 771348"/>
                <a:gd name="connsiteX7" fmla="*/ 2049181 w 2505904"/>
                <a:gd name="connsiteY7" fmla="*/ 327466 h 771348"/>
                <a:gd name="connsiteX8" fmla="*/ 2439798 w 2505904"/>
                <a:gd name="connsiteY8" fmla="*/ 398485 h 771348"/>
                <a:gd name="connsiteX9" fmla="*/ 2448676 w 2505904"/>
                <a:gd name="connsiteY9" fmla="*/ 673694 h 771348"/>
                <a:gd name="connsiteX10" fmla="*/ 2164590 w 2505904"/>
                <a:gd name="connsiteY10" fmla="*/ 771348 h 771348"/>
                <a:gd name="connsiteX11" fmla="*/ 415690 w 2505904"/>
                <a:gd name="connsiteY11" fmla="*/ 762471 h 771348"/>
                <a:gd name="connsiteX0" fmla="*/ 412823 w 2503037"/>
                <a:gd name="connsiteY0" fmla="*/ 762471 h 771348"/>
                <a:gd name="connsiteX1" fmla="*/ 31083 w 2503037"/>
                <a:gd name="connsiteY1" fmla="*/ 762471 h 771348"/>
                <a:gd name="connsiteX2" fmla="*/ 48837 w 2503037"/>
                <a:gd name="connsiteY2" fmla="*/ 513897 h 771348"/>
                <a:gd name="connsiteX3" fmla="*/ 244147 w 2503037"/>
                <a:gd name="connsiteY3" fmla="*/ 389609 h 771348"/>
                <a:gd name="connsiteX4" fmla="*/ 785685 w 2503037"/>
                <a:gd name="connsiteY4" fmla="*/ 283077 h 771348"/>
                <a:gd name="connsiteX5" fmla="*/ 1158547 w 2503037"/>
                <a:gd name="connsiteY5" fmla="*/ 25624 h 771348"/>
                <a:gd name="connsiteX6" fmla="*/ 1815494 w 2503037"/>
                <a:gd name="connsiteY6" fmla="*/ 43380 h 771348"/>
                <a:gd name="connsiteX7" fmla="*/ 2046314 w 2503037"/>
                <a:gd name="connsiteY7" fmla="*/ 327466 h 771348"/>
                <a:gd name="connsiteX8" fmla="*/ 2436931 w 2503037"/>
                <a:gd name="connsiteY8" fmla="*/ 398485 h 771348"/>
                <a:gd name="connsiteX9" fmla="*/ 2445809 w 2503037"/>
                <a:gd name="connsiteY9" fmla="*/ 673694 h 771348"/>
                <a:gd name="connsiteX10" fmla="*/ 2161723 w 2503037"/>
                <a:gd name="connsiteY10" fmla="*/ 771348 h 771348"/>
                <a:gd name="connsiteX11" fmla="*/ 412823 w 2503037"/>
                <a:gd name="connsiteY11" fmla="*/ 762471 h 7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03037" h="771348">
                  <a:moveTo>
                    <a:pt x="412823" y="762471"/>
                  </a:moveTo>
                  <a:lnTo>
                    <a:pt x="31083" y="762471"/>
                  </a:lnTo>
                  <a:cubicBezTo>
                    <a:pt x="-31061" y="734359"/>
                    <a:pt x="13326" y="576041"/>
                    <a:pt x="48837" y="513897"/>
                  </a:cubicBezTo>
                  <a:cubicBezTo>
                    <a:pt x="84348" y="451753"/>
                    <a:pt x="121339" y="428079"/>
                    <a:pt x="244147" y="389609"/>
                  </a:cubicBezTo>
                  <a:cubicBezTo>
                    <a:pt x="366955" y="351139"/>
                    <a:pt x="605172" y="318588"/>
                    <a:pt x="785685" y="283077"/>
                  </a:cubicBezTo>
                  <a:lnTo>
                    <a:pt x="1158547" y="25624"/>
                  </a:lnTo>
                  <a:cubicBezTo>
                    <a:pt x="1330182" y="-14326"/>
                    <a:pt x="1667533" y="-6927"/>
                    <a:pt x="1815494" y="43380"/>
                  </a:cubicBezTo>
                  <a:cubicBezTo>
                    <a:pt x="1963455" y="93687"/>
                    <a:pt x="1942741" y="268282"/>
                    <a:pt x="2046314" y="327466"/>
                  </a:cubicBezTo>
                  <a:lnTo>
                    <a:pt x="2436931" y="398485"/>
                  </a:lnTo>
                  <a:cubicBezTo>
                    <a:pt x="2503513" y="456190"/>
                    <a:pt x="2540504" y="641143"/>
                    <a:pt x="2445809" y="673694"/>
                  </a:cubicBezTo>
                  <a:lnTo>
                    <a:pt x="2161723" y="771348"/>
                  </a:lnTo>
                  <a:lnTo>
                    <a:pt x="412823" y="762471"/>
                  </a:lnTo>
                  <a:close/>
                </a:path>
              </a:pathLst>
            </a:custGeom>
            <a:solidFill>
              <a:srgbClr val="4F81BD"/>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156" name="Oval 69"/>
            <p:cNvSpPr/>
            <p:nvPr/>
          </p:nvSpPr>
          <p:spPr>
            <a:xfrm>
              <a:off x="1524000" y="1981200"/>
              <a:ext cx="381000" cy="381000"/>
            </a:xfrm>
            <a:prstGeom prst="ellipse">
              <a:avLst/>
            </a:prstGeom>
            <a:solidFill>
              <a:srgbClr val="4F81BD"/>
            </a:solidFill>
            <a:ln w="76200" cap="flat" cmpd="sng" algn="ctr">
              <a:solidFill>
                <a:srgbClr val="8064A2">
                  <a:lumMod val="20000"/>
                  <a:lumOff val="8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157" name="Oval 70"/>
            <p:cNvSpPr/>
            <p:nvPr/>
          </p:nvSpPr>
          <p:spPr>
            <a:xfrm>
              <a:off x="2895600" y="1981200"/>
              <a:ext cx="381000" cy="381000"/>
            </a:xfrm>
            <a:prstGeom prst="ellipse">
              <a:avLst/>
            </a:prstGeom>
            <a:solidFill>
              <a:srgbClr val="4F81BD"/>
            </a:solidFill>
            <a:ln w="76200" cap="flat" cmpd="sng" algn="ctr">
              <a:solidFill>
                <a:srgbClr val="8064A2">
                  <a:lumMod val="20000"/>
                  <a:lumOff val="8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grpSp>
      <p:sp>
        <p:nvSpPr>
          <p:cNvPr id="148" name="TextBox 72"/>
          <p:cNvSpPr txBox="1"/>
          <p:nvPr/>
        </p:nvSpPr>
        <p:spPr>
          <a:xfrm>
            <a:off x="7794022" y="1828194"/>
            <a:ext cx="2569678" cy="86177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dirty="0" smtClean="0"/>
              <a:t>„Classical“</a:t>
            </a:r>
            <a:r>
              <a:rPr kumimoji="0" lang="en-US" sz="1800" b="0" i="0" u="none" strike="noStrike" kern="1200" cap="none" spc="0" normalizeH="0" baseline="0" noProof="0" dirty="0" smtClean="0">
                <a:ln>
                  <a:noFill/>
                </a:ln>
                <a:effectLst/>
                <a:uLnTx/>
                <a:uFillTx/>
                <a:latin typeface="Calibri"/>
              </a:rPr>
              <a:t> approach</a:t>
            </a:r>
            <a:br>
              <a:rPr kumimoji="0" lang="en-US" sz="1800" b="0" i="0" u="none" strike="noStrike" kern="1200" cap="none" spc="0" normalizeH="0" baseline="0" noProof="0" dirty="0" smtClean="0">
                <a:ln>
                  <a:noFill/>
                </a:ln>
                <a:effectLst/>
                <a:uLnTx/>
                <a:uFillTx/>
                <a:latin typeface="Calibri"/>
              </a:rPr>
            </a:br>
            <a:r>
              <a:rPr lang="en-US" sz="1400" dirty="0">
                <a:solidFill>
                  <a:prstClr val="black"/>
                </a:solidFill>
              </a:rPr>
              <a:t>(for a single system/component)</a:t>
            </a:r>
          </a:p>
          <a:p>
            <a:pPr lvl="0" algn="ctr">
              <a:defRPr/>
            </a:pPr>
            <a:endParaRPr kumimoji="0" lang="en-US" sz="1800" b="0" i="0" u="none" strike="noStrike" kern="1200" cap="none" spc="0" normalizeH="0" baseline="0" noProof="0" dirty="0" smtClean="0">
              <a:ln>
                <a:noFill/>
              </a:ln>
              <a:effectLst/>
              <a:uLnTx/>
              <a:uFillTx/>
              <a:latin typeface="Calibri"/>
            </a:endParaRPr>
          </a:p>
        </p:txBody>
      </p:sp>
      <p:sp>
        <p:nvSpPr>
          <p:cNvPr id="149" name="TextBox 73"/>
          <p:cNvSpPr txBox="1"/>
          <p:nvPr/>
        </p:nvSpPr>
        <p:spPr>
          <a:xfrm>
            <a:off x="7610077" y="3700406"/>
            <a:ext cx="284873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dirty="0" smtClean="0">
                <a:ln>
                  <a:noFill/>
                </a:ln>
                <a:solidFill>
                  <a:sysClr val="windowText" lastClr="000000"/>
                </a:solidFill>
                <a:effectLst/>
                <a:uLnTx/>
                <a:uFillTx/>
                <a:latin typeface="Calibri"/>
                <a:ea typeface="+mn-ea"/>
                <a:cs typeface="+mn-cs"/>
              </a:rPr>
              <a:t>Driving capabilities + more...</a:t>
            </a:r>
            <a:endParaRPr kumimoji="0" lang="en-US" sz="1800" b="0" i="0" u="none" strike="noStrike" kern="1200" cap="none" spc="0" normalizeH="0" baseline="0" dirty="0">
              <a:ln>
                <a:noFill/>
              </a:ln>
              <a:solidFill>
                <a:sysClr val="windowText" lastClr="000000"/>
              </a:solidFill>
              <a:effectLst/>
              <a:uLnTx/>
              <a:uFillTx/>
              <a:latin typeface="Calibri"/>
              <a:ea typeface="+mn-ea"/>
              <a:cs typeface="+mn-cs"/>
            </a:endParaRPr>
          </a:p>
        </p:txBody>
      </p:sp>
      <p:sp>
        <p:nvSpPr>
          <p:cNvPr id="150" name="Isosceles Triangle 1"/>
          <p:cNvSpPr/>
          <p:nvPr/>
        </p:nvSpPr>
        <p:spPr>
          <a:xfrm rot="10800000">
            <a:off x="7701909" y="4129324"/>
            <a:ext cx="2523124" cy="229996"/>
          </a:xfrm>
          <a:prstGeom prst="triangle">
            <a:avLst/>
          </a:prstGeom>
          <a:solidFill>
            <a:srgbClr val="8064A2">
              <a:lumMod val="60000"/>
              <a:lumOff val="40000"/>
            </a:srgbClr>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151" name="Rectangle 2"/>
          <p:cNvSpPr/>
          <p:nvPr/>
        </p:nvSpPr>
        <p:spPr>
          <a:xfrm>
            <a:off x="8077948" y="5389011"/>
            <a:ext cx="1945724" cy="64633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libri"/>
              </a:rPr>
              <a:t>N</a:t>
            </a:r>
            <a:r>
              <a:rPr lang="en-US" dirty="0" smtClean="0">
                <a:latin typeface="Calibri"/>
              </a:rPr>
              <a:t>ew approach for</a:t>
            </a:r>
            <a:br>
              <a:rPr lang="en-US" dirty="0" smtClean="0">
                <a:latin typeface="Calibri"/>
              </a:rPr>
            </a:br>
            <a:r>
              <a:rPr lang="en-US" dirty="0" smtClean="0">
                <a:latin typeface="Calibri"/>
              </a:rPr>
              <a:t>future certification</a:t>
            </a:r>
            <a:endParaRPr kumimoji="0" lang="en-US" sz="1800" b="0" i="0" u="none" kern="1200" cap="none" spc="0" normalizeH="0" baseline="0" dirty="0" smtClean="0">
              <a:ln>
                <a:noFill/>
              </a:ln>
              <a:effectLst/>
              <a:uLnTx/>
              <a:uFillTx/>
              <a:latin typeface="Calibri"/>
            </a:endParaRPr>
          </a:p>
        </p:txBody>
      </p:sp>
      <p:sp>
        <p:nvSpPr>
          <p:cNvPr id="152" name="TextBox 75"/>
          <p:cNvSpPr txBox="1"/>
          <p:nvPr/>
        </p:nvSpPr>
        <p:spPr>
          <a:xfrm>
            <a:off x="1777038" y="6415928"/>
            <a:ext cx="2971454"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ysClr val="windowText" lastClr="000000"/>
                </a:solidFill>
                <a:effectLst/>
                <a:uLnTx/>
                <a:uFillTx/>
                <a:latin typeface="Calibri"/>
                <a:ea typeface="+mn-ea"/>
                <a:cs typeface="+mn-cs"/>
              </a:rPr>
              <a:t>e.g. vehicle with ADAS </a:t>
            </a:r>
            <a:r>
              <a:rPr kumimoji="0" lang="de-DE" sz="1400" b="0" i="0" u="none" strike="noStrike" kern="1200" cap="none" spc="0" normalizeH="0" baseline="0" noProof="0" dirty="0" err="1" smtClean="0">
                <a:ln>
                  <a:noFill/>
                </a:ln>
                <a:solidFill>
                  <a:sysClr val="windowText" lastClr="000000"/>
                </a:solidFill>
                <a:effectLst/>
                <a:uLnTx/>
                <a:uFillTx/>
                <a:latin typeface="Calibri"/>
                <a:ea typeface="+mn-ea"/>
                <a:cs typeface="+mn-cs"/>
              </a:rPr>
              <a:t>support</a:t>
            </a:r>
            <a:r>
              <a:rPr kumimoji="0" lang="de-DE" sz="1400" b="0" i="0" u="none" strike="noStrike" kern="1200" cap="none" spc="0" normalizeH="0" baseline="0" noProof="0" dirty="0" smtClean="0">
                <a:ln>
                  <a:noFill/>
                </a:ln>
                <a:solidFill>
                  <a:sysClr val="windowText" lastClr="000000"/>
                </a:solidFill>
                <a:effectLst/>
                <a:uLnTx/>
                <a:uFillTx/>
                <a:latin typeface="Calibri"/>
                <a:ea typeface="+mn-ea"/>
                <a:cs typeface="+mn-cs"/>
              </a:rPr>
              <a:t> (L1/L2)</a:t>
            </a:r>
            <a:endParaRPr kumimoji="0" lang="en-US" sz="14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153" name="TextBox 76"/>
          <p:cNvSpPr txBox="1"/>
          <p:nvPr/>
        </p:nvSpPr>
        <p:spPr>
          <a:xfrm>
            <a:off x="4940324" y="6408833"/>
            <a:ext cx="2317109"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ysClr val="windowText" lastClr="000000"/>
                </a:solidFill>
                <a:effectLst/>
                <a:uLnTx/>
                <a:uFillTx/>
                <a:latin typeface="Calibri"/>
                <a:ea typeface="+mn-ea"/>
                <a:cs typeface="+mn-cs"/>
              </a:rPr>
              <a:t>e.g. vehicle with ACSF B2 (L3)</a:t>
            </a:r>
            <a:endParaRPr kumimoji="0" lang="en-US" sz="14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154" name="TextBox 77"/>
          <p:cNvSpPr txBox="1"/>
          <p:nvPr/>
        </p:nvSpPr>
        <p:spPr>
          <a:xfrm>
            <a:off x="7924071" y="6378048"/>
            <a:ext cx="2254207"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dirty="0" smtClean="0">
                <a:ln>
                  <a:noFill/>
                </a:ln>
                <a:solidFill>
                  <a:sysClr val="windowText" lastClr="000000"/>
                </a:solidFill>
                <a:effectLst/>
                <a:uLnTx/>
                <a:uFillTx/>
                <a:latin typeface="Calibri"/>
                <a:ea typeface="+mn-ea"/>
                <a:cs typeface="+mn-cs"/>
              </a:rPr>
              <a:t>e.g. vehicle with L4</a:t>
            </a:r>
            <a:r>
              <a:rPr kumimoji="0" lang="en-US" sz="1400" b="0" i="0" u="none" strike="noStrike" kern="1200" cap="none" spc="0" normalizeH="0" dirty="0" smtClean="0">
                <a:ln>
                  <a:noFill/>
                </a:ln>
                <a:solidFill>
                  <a:sysClr val="windowText" lastClr="000000"/>
                </a:solidFill>
                <a:effectLst/>
                <a:uLnTx/>
                <a:uFillTx/>
                <a:latin typeface="Calibri"/>
                <a:ea typeface="+mn-ea"/>
                <a:cs typeface="+mn-cs"/>
              </a:rPr>
              <a:t> system </a:t>
            </a:r>
            <a:br>
              <a:rPr kumimoji="0" lang="en-US" sz="1400" b="0" i="0" u="none" strike="noStrike" kern="1200" cap="none" spc="0" normalizeH="0" dirty="0" smtClean="0">
                <a:ln>
                  <a:noFill/>
                </a:ln>
                <a:solidFill>
                  <a:sysClr val="windowText" lastClr="000000"/>
                </a:solidFill>
                <a:effectLst/>
                <a:uLnTx/>
                <a:uFillTx/>
                <a:latin typeface="Calibri"/>
                <a:ea typeface="+mn-ea"/>
                <a:cs typeface="+mn-cs"/>
              </a:rPr>
            </a:br>
            <a:r>
              <a:rPr kumimoji="0" lang="en-US" sz="1400" b="0" i="0" u="none" strike="noStrike" kern="1200" cap="none" spc="0" normalizeH="0" dirty="0" smtClean="0">
                <a:ln>
                  <a:noFill/>
                </a:ln>
                <a:solidFill>
                  <a:sysClr val="windowText" lastClr="000000"/>
                </a:solidFill>
                <a:effectLst/>
                <a:uLnTx/>
                <a:uFillTx/>
                <a:latin typeface="Calibri"/>
                <a:ea typeface="+mn-ea"/>
                <a:cs typeface="+mn-cs"/>
              </a:rPr>
              <a:t>without conventional driver</a:t>
            </a:r>
            <a:r>
              <a:rPr kumimoji="0" lang="en-US" sz="1400" b="0" i="0" u="none" strike="noStrike" kern="1200" cap="none" spc="0" normalizeH="0" baseline="0" dirty="0" smtClean="0">
                <a:ln>
                  <a:noFill/>
                </a:ln>
                <a:solidFill>
                  <a:sysClr val="windowText" lastClr="000000"/>
                </a:solidFill>
                <a:effectLst/>
                <a:uLnTx/>
                <a:uFillTx/>
                <a:latin typeface="Calibri"/>
                <a:ea typeface="+mn-ea"/>
                <a:cs typeface="+mn-cs"/>
              </a:rPr>
              <a:t> </a:t>
            </a:r>
            <a:endParaRPr kumimoji="0" lang="en-US" sz="1400" b="0" i="0" u="none" strike="noStrike" kern="1200" cap="none" spc="0" normalizeH="0" baseline="0" dirty="0">
              <a:ln>
                <a:noFill/>
              </a:ln>
              <a:solidFill>
                <a:sysClr val="windowText" lastClr="000000"/>
              </a:solidFill>
              <a:effectLst/>
              <a:uLnTx/>
              <a:uFillTx/>
              <a:latin typeface="Calibri"/>
              <a:ea typeface="+mn-ea"/>
              <a:cs typeface="+mn-cs"/>
            </a:endParaRPr>
          </a:p>
        </p:txBody>
      </p:sp>
      <p:sp>
        <p:nvSpPr>
          <p:cNvPr id="3" name="Textfeld 2"/>
          <p:cNvSpPr txBox="1"/>
          <p:nvPr/>
        </p:nvSpPr>
        <p:spPr>
          <a:xfrm>
            <a:off x="5406813" y="3986854"/>
            <a:ext cx="2078545" cy="553998"/>
          </a:xfrm>
          <a:prstGeom prst="rect">
            <a:avLst/>
          </a:prstGeom>
          <a:noFill/>
        </p:spPr>
        <p:txBody>
          <a:bodyPr wrap="square" rtlCol="0">
            <a:spAutoFit/>
          </a:bodyPr>
          <a:lstStyle/>
          <a:p>
            <a:r>
              <a:rPr lang="en-US" sz="1000" dirty="0" smtClean="0"/>
              <a:t>Driving capability (DDT, OEDR) with the system during operation, but handover to driver necessary </a:t>
            </a:r>
            <a:endParaRPr lang="en-US" sz="1000" dirty="0"/>
          </a:p>
        </p:txBody>
      </p:sp>
      <p:sp>
        <p:nvSpPr>
          <p:cNvPr id="4" name="Textfeld 3"/>
          <p:cNvSpPr txBox="1"/>
          <p:nvPr/>
        </p:nvSpPr>
        <p:spPr>
          <a:xfrm>
            <a:off x="8205131" y="4082321"/>
            <a:ext cx="1752552" cy="307777"/>
          </a:xfrm>
          <a:prstGeom prst="rect">
            <a:avLst/>
          </a:prstGeom>
          <a:noFill/>
        </p:spPr>
        <p:txBody>
          <a:bodyPr wrap="square" rtlCol="0">
            <a:spAutoFit/>
          </a:bodyPr>
          <a:lstStyle/>
          <a:p>
            <a:r>
              <a:rPr lang="en-US" sz="1400" dirty="0" smtClean="0"/>
              <a:t>Confirmed through</a:t>
            </a:r>
            <a:endParaRPr lang="en-US" sz="1400" dirty="0"/>
          </a:p>
        </p:txBody>
      </p:sp>
      <p:grpSp>
        <p:nvGrpSpPr>
          <p:cNvPr id="78" name="Group 13"/>
          <p:cNvGrpSpPr/>
          <p:nvPr/>
        </p:nvGrpSpPr>
        <p:grpSpPr>
          <a:xfrm>
            <a:off x="4857424" y="4374206"/>
            <a:ext cx="643433" cy="1567086"/>
            <a:chOff x="5123897" y="905521"/>
            <a:chExt cx="649548" cy="1851735"/>
          </a:xfrm>
        </p:grpSpPr>
        <p:sp>
          <p:nvSpPr>
            <p:cNvPr id="79" name="Oval 6"/>
            <p:cNvSpPr/>
            <p:nvPr/>
          </p:nvSpPr>
          <p:spPr>
            <a:xfrm>
              <a:off x="5285913" y="905521"/>
              <a:ext cx="324774" cy="346229"/>
            </a:xfrm>
            <a:prstGeom prst="ellipse">
              <a:avLst/>
            </a:prstGeom>
            <a:solidFill>
              <a:srgbClr val="4F81BD"/>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80" name="Flowchart: Alternate Process 7"/>
            <p:cNvSpPr/>
            <p:nvPr/>
          </p:nvSpPr>
          <p:spPr>
            <a:xfrm>
              <a:off x="5257800" y="1295400"/>
              <a:ext cx="381000" cy="838200"/>
            </a:xfrm>
            <a:prstGeom prst="flowChartAlternateProcess">
              <a:avLst/>
            </a:prstGeom>
            <a:solidFill>
              <a:srgbClr val="4F81BD"/>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81" name="Flowchart: Alternate Process 9"/>
            <p:cNvSpPr/>
            <p:nvPr/>
          </p:nvSpPr>
          <p:spPr>
            <a:xfrm>
              <a:off x="5655076" y="1327213"/>
              <a:ext cx="118369" cy="609600"/>
            </a:xfrm>
            <a:prstGeom prst="flowChartAlternateProcess">
              <a:avLst/>
            </a:prstGeom>
            <a:solidFill>
              <a:srgbClr val="4F81BD"/>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82" name="Flowchart: Alternate Process 10"/>
            <p:cNvSpPr/>
            <p:nvPr/>
          </p:nvSpPr>
          <p:spPr>
            <a:xfrm>
              <a:off x="5257800" y="2147656"/>
              <a:ext cx="152400" cy="609600"/>
            </a:xfrm>
            <a:prstGeom prst="flowChartAlternateProcess">
              <a:avLst/>
            </a:prstGeom>
            <a:solidFill>
              <a:srgbClr val="4F81BD"/>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83" name="Flowchart: Alternate Process 11"/>
            <p:cNvSpPr/>
            <p:nvPr/>
          </p:nvSpPr>
          <p:spPr>
            <a:xfrm>
              <a:off x="5486400" y="2147656"/>
              <a:ext cx="152400" cy="609600"/>
            </a:xfrm>
            <a:prstGeom prst="flowChartAlternateProcess">
              <a:avLst/>
            </a:prstGeom>
            <a:solidFill>
              <a:srgbClr val="4F81BD"/>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84" name="Flowchart: Alternate Process 12"/>
            <p:cNvSpPr/>
            <p:nvPr/>
          </p:nvSpPr>
          <p:spPr>
            <a:xfrm>
              <a:off x="5123897" y="1337570"/>
              <a:ext cx="118369" cy="609600"/>
            </a:xfrm>
            <a:prstGeom prst="flowChartAlternateProcess">
              <a:avLst/>
            </a:prstGeom>
            <a:solidFill>
              <a:srgbClr val="4F81BD"/>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grpSp>
      <p:sp>
        <p:nvSpPr>
          <p:cNvPr id="85" name="Down Arrow 61"/>
          <p:cNvSpPr/>
          <p:nvPr/>
        </p:nvSpPr>
        <p:spPr>
          <a:xfrm>
            <a:off x="3197521" y="2463828"/>
            <a:ext cx="310719" cy="230792"/>
          </a:xfrm>
          <a:prstGeom prst="downArrow">
            <a:avLst/>
          </a:prstGeom>
          <a:noFill/>
          <a:ln w="25400" cap="flat" cmpd="sng" algn="ctr">
            <a:solidFill>
              <a:srgbClr val="4F81BD">
                <a:shade val="5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86" name="Down Arrow 61"/>
          <p:cNvSpPr/>
          <p:nvPr/>
        </p:nvSpPr>
        <p:spPr>
          <a:xfrm>
            <a:off x="6105685" y="2427741"/>
            <a:ext cx="310719" cy="230792"/>
          </a:xfrm>
          <a:prstGeom prst="downArrow">
            <a:avLst/>
          </a:prstGeom>
          <a:noFill/>
          <a:ln w="25400" cap="flat" cmpd="sng" algn="ctr">
            <a:solidFill>
              <a:srgbClr val="4F81BD">
                <a:shade val="5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87" name="Down Arrow 61"/>
          <p:cNvSpPr/>
          <p:nvPr/>
        </p:nvSpPr>
        <p:spPr>
          <a:xfrm>
            <a:off x="9020703" y="2429419"/>
            <a:ext cx="310719" cy="230792"/>
          </a:xfrm>
          <a:prstGeom prst="downArrow">
            <a:avLst/>
          </a:prstGeom>
          <a:noFill/>
          <a:ln w="25400" cap="flat" cmpd="sng" algn="ctr">
            <a:solidFill>
              <a:srgbClr val="4F81BD">
                <a:shade val="5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88" name="Down Arrow 66"/>
          <p:cNvSpPr/>
          <p:nvPr/>
        </p:nvSpPr>
        <p:spPr>
          <a:xfrm rot="10800000">
            <a:off x="8914074" y="3435985"/>
            <a:ext cx="310719" cy="230792"/>
          </a:xfrm>
          <a:prstGeom prst="downArrow">
            <a:avLst/>
          </a:prstGeom>
          <a:noFill/>
          <a:ln w="25400" cap="flat" cmpd="sng" algn="ctr">
            <a:solidFill>
              <a:srgbClr val="4F81BD">
                <a:shade val="5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90" name="Rectangle 31"/>
          <p:cNvSpPr/>
          <p:nvPr/>
        </p:nvSpPr>
        <p:spPr>
          <a:xfrm>
            <a:off x="5876620" y="4736412"/>
            <a:ext cx="1524969"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ysClr val="windowText" lastClr="000000"/>
                </a:solidFill>
                <a:effectLst/>
                <a:uLnTx/>
                <a:uFillTx/>
                <a:latin typeface="Calibri"/>
                <a:ea typeface="+mn-ea"/>
                <a:cs typeface="+mn-cs"/>
              </a:rPr>
              <a:t>Driving Permit</a:t>
            </a:r>
          </a:p>
        </p:txBody>
      </p:sp>
      <p:sp>
        <p:nvSpPr>
          <p:cNvPr id="62" name="TextBox 30"/>
          <p:cNvSpPr txBox="1"/>
          <p:nvPr/>
        </p:nvSpPr>
        <p:spPr>
          <a:xfrm>
            <a:off x="5935322" y="5068139"/>
            <a:ext cx="1722108"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7475" indent="-117475">
              <a:buFont typeface="Arial" panose="020B0604020202020204" pitchFamily="34" charset="0"/>
              <a:buChar char="•"/>
              <a:defRPr/>
            </a:pPr>
            <a:r>
              <a:rPr lang="en-US" sz="1400" dirty="0">
                <a:solidFill>
                  <a:sysClr val="windowText" lastClr="000000"/>
                </a:solidFill>
              </a:rPr>
              <a:t>Theoretical Test</a:t>
            </a: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solidFill>
                  <a:sysClr val="windowText" lastClr="000000"/>
                </a:solidFill>
                <a:effectLst/>
                <a:uLnTx/>
                <a:uFillTx/>
                <a:latin typeface="Calibri"/>
              </a:rPr>
              <a:t>Practical test</a:t>
            </a: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Calibri"/>
              </a:rPr>
              <a:t>Excerpt</a:t>
            </a:r>
            <a:r>
              <a:rPr kumimoji="0" lang="en-US" sz="1400" b="0" i="0" u="none" strike="noStrike" kern="1200" cap="none" spc="0" normalizeH="0" baseline="0" noProof="0" dirty="0" smtClean="0">
                <a:ln>
                  <a:noFill/>
                </a:ln>
                <a:effectLst/>
                <a:uLnTx/>
                <a:uFillTx/>
                <a:latin typeface="Calibri"/>
              </a:rPr>
              <a:t> of driver‘s</a:t>
            </a:r>
            <a:r>
              <a:rPr lang="en-US" sz="1400" dirty="0" smtClean="0">
                <a:latin typeface="Calibri"/>
              </a:rPr>
              <a:t> </a:t>
            </a:r>
            <a:r>
              <a:rPr kumimoji="0" lang="en-US" sz="1400" b="0" i="0" u="none" strike="noStrike" kern="1200" cap="none" spc="0" normalizeH="0" baseline="0" noProof="0" dirty="0" smtClean="0">
                <a:ln>
                  <a:noFill/>
                </a:ln>
                <a:effectLst/>
                <a:uLnTx/>
                <a:uFillTx/>
                <a:latin typeface="Calibri"/>
              </a:rPr>
              <a:t>capabilities</a:t>
            </a:r>
            <a:endParaRPr kumimoji="0" lang="en-US" sz="1400" b="0" i="0" u="none" strike="noStrike" kern="1200" cap="none" spc="0" normalizeH="0" baseline="0" noProof="0" dirty="0">
              <a:ln>
                <a:noFill/>
              </a:ln>
              <a:effectLst/>
              <a:uLnTx/>
              <a:uFillTx/>
              <a:latin typeface="Calibri"/>
            </a:endParaRPr>
          </a:p>
        </p:txBody>
      </p:sp>
      <p:sp>
        <p:nvSpPr>
          <p:cNvPr id="67" name="Rechteck 66"/>
          <p:cNvSpPr/>
          <p:nvPr/>
        </p:nvSpPr>
        <p:spPr>
          <a:xfrm>
            <a:off x="2948613" y="4716111"/>
            <a:ext cx="1517520" cy="3897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Rechteck 67"/>
          <p:cNvSpPr/>
          <p:nvPr/>
        </p:nvSpPr>
        <p:spPr>
          <a:xfrm>
            <a:off x="2141283" y="3718458"/>
            <a:ext cx="1852128" cy="3245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Rechteck 68"/>
          <p:cNvSpPr/>
          <p:nvPr/>
        </p:nvSpPr>
        <p:spPr>
          <a:xfrm>
            <a:off x="1987066" y="1929753"/>
            <a:ext cx="2426938" cy="5017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Rechteck 69"/>
          <p:cNvSpPr/>
          <p:nvPr/>
        </p:nvSpPr>
        <p:spPr>
          <a:xfrm>
            <a:off x="4929626" y="1901409"/>
            <a:ext cx="2426938" cy="5017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1" name="Rechteck 70"/>
          <p:cNvSpPr/>
          <p:nvPr/>
        </p:nvSpPr>
        <p:spPr>
          <a:xfrm>
            <a:off x="7838660" y="1901581"/>
            <a:ext cx="2426938" cy="5017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Rechteck 71"/>
          <p:cNvSpPr/>
          <p:nvPr/>
        </p:nvSpPr>
        <p:spPr>
          <a:xfrm>
            <a:off x="5009258" y="3719558"/>
            <a:ext cx="1852128" cy="3245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p:cNvSpPr/>
          <p:nvPr/>
        </p:nvSpPr>
        <p:spPr>
          <a:xfrm>
            <a:off x="7666858" y="3710362"/>
            <a:ext cx="2706270" cy="3245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Rechteck 74"/>
          <p:cNvSpPr/>
          <p:nvPr/>
        </p:nvSpPr>
        <p:spPr>
          <a:xfrm>
            <a:off x="5922759" y="4744377"/>
            <a:ext cx="1517520" cy="3897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Textfeld 75"/>
          <p:cNvSpPr txBox="1"/>
          <p:nvPr/>
        </p:nvSpPr>
        <p:spPr>
          <a:xfrm>
            <a:off x="131062" y="2318703"/>
            <a:ext cx="1311796" cy="2308324"/>
          </a:xfrm>
          <a:prstGeom prst="rect">
            <a:avLst/>
          </a:prstGeom>
          <a:noFill/>
          <a:ln>
            <a:solidFill>
              <a:srgbClr val="00B050"/>
            </a:solidFill>
          </a:ln>
        </p:spPr>
        <p:txBody>
          <a:bodyPr wrap="square" rtlCol="0">
            <a:spAutoFit/>
          </a:bodyPr>
          <a:lstStyle/>
          <a:p>
            <a:r>
              <a:rPr lang="en-US" sz="1200" i="1" dirty="0" smtClean="0">
                <a:solidFill>
                  <a:srgbClr val="00B050"/>
                </a:solidFill>
              </a:rPr>
              <a:t>Comment: Added the frame lines to “classical” approach, driving capabilities and driving permit. Otherwise the upper text “classical” approach looks like a headline to the whole box</a:t>
            </a:r>
            <a:endParaRPr lang="de-DE" sz="1200" i="1" dirty="0">
              <a:solidFill>
                <a:srgbClr val="00B050"/>
              </a:solidFill>
            </a:endParaRPr>
          </a:p>
        </p:txBody>
      </p:sp>
    </p:spTree>
    <p:extLst>
      <p:ext uri="{BB962C8B-B14F-4D97-AF65-F5344CB8AC3E}">
        <p14:creationId xmlns:p14="http://schemas.microsoft.com/office/powerpoint/2010/main" val="3047462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Academia views on why a different approach is needed</a:t>
            </a:r>
            <a:endParaRPr lang="en-US" kern="0" dirty="0">
              <a:solidFill>
                <a:srgbClr val="FF0000"/>
              </a:solidFill>
            </a:endParaRPr>
          </a:p>
        </p:txBody>
      </p:sp>
      <p:sp>
        <p:nvSpPr>
          <p:cNvPr id="3" name="Content Placeholder 2"/>
          <p:cNvSpPr>
            <a:spLocks noGrp="1"/>
          </p:cNvSpPr>
          <p:nvPr>
            <p:ph idx="1"/>
          </p:nvPr>
        </p:nvSpPr>
        <p:spPr/>
        <p:txBody>
          <a:bodyPr>
            <a:normAutofit/>
          </a:bodyPr>
          <a:lstStyle/>
          <a:p>
            <a:r>
              <a:rPr lang="en-US" sz="2000" dirty="0" smtClean="0"/>
              <a:t>Autonomous vehicles would have to be driven hundreds of millions of miles and sometimes </a:t>
            </a:r>
            <a:r>
              <a:rPr lang="en-US" sz="2000" b="1" dirty="0" smtClean="0"/>
              <a:t>hundreds of billions of miles to demonstrate their reliability in terms of fatalities and injuries</a:t>
            </a:r>
            <a:r>
              <a:rPr lang="en-US" sz="2000" dirty="0" smtClean="0"/>
              <a:t> </a:t>
            </a:r>
            <a:r>
              <a:rPr lang="en-US" sz="2000" b="1" dirty="0" smtClean="0"/>
              <a:t>— an impossible proposition </a:t>
            </a:r>
            <a:r>
              <a:rPr lang="en-US" sz="2000" dirty="0" smtClean="0"/>
              <a:t>if the aim is to demonstrate their performance prior to releasing them on the roads for consumer use and even then, this would not ensure that all safety-relevant situations occurred. (see e.g. also next slide based on German accident data base)</a:t>
            </a:r>
          </a:p>
          <a:p>
            <a:r>
              <a:rPr lang="en-US" sz="2000" dirty="0" smtClean="0"/>
              <a:t>Developers of this technology and third-party testers will need to develop </a:t>
            </a:r>
            <a:r>
              <a:rPr lang="en-US" sz="2000" b="1" dirty="0" smtClean="0"/>
              <a:t>innovative methods of demonstrating safety and reliability</a:t>
            </a:r>
            <a:r>
              <a:rPr lang="en-US" sz="2000" dirty="0" smtClean="0"/>
              <a:t>.</a:t>
            </a:r>
          </a:p>
          <a:p>
            <a:r>
              <a:rPr lang="en-US" sz="2000" dirty="0" smtClean="0"/>
              <a:t>In parallel to developing new testing methods, it is imperative to develop </a:t>
            </a:r>
            <a:r>
              <a:rPr lang="en-US" sz="2000" b="1" dirty="0" smtClean="0"/>
              <a:t>adaptive regulations that are designed from the outset to evolve with the technology</a:t>
            </a:r>
            <a:r>
              <a:rPr lang="en-US" sz="2000" dirty="0" smtClean="0"/>
              <a:t> so that society can better harness the benefits and manage the risks of these rapidly evolving and potentially transformative technologies.</a:t>
            </a:r>
          </a:p>
          <a:p>
            <a:pPr marL="0" indent="0">
              <a:buNone/>
            </a:pPr>
            <a:r>
              <a:rPr lang="en-US" sz="1200" i="1" dirty="0" smtClean="0"/>
              <a:t>Source: See e.g. research conducted by Prof. Dr. Hermann Winner (Technical University Darmstadt) and publication by RAND Corporation, 2016</a:t>
            </a:r>
          </a:p>
          <a:p>
            <a:endParaRPr lang="en-US" dirty="0" smtClean="0">
              <a:solidFill>
                <a:srgbClr val="FF0000"/>
              </a:solidFill>
            </a:endParaRPr>
          </a:p>
        </p:txBody>
      </p:sp>
      <p:sp>
        <p:nvSpPr>
          <p:cNvPr id="5" name="Textfeld 4"/>
          <p:cNvSpPr txBox="1"/>
          <p:nvPr/>
        </p:nvSpPr>
        <p:spPr>
          <a:xfrm rot="20878673">
            <a:off x="4463730" y="963050"/>
            <a:ext cx="2786205" cy="923330"/>
          </a:xfrm>
          <a:prstGeom prst="rect">
            <a:avLst/>
          </a:prstGeom>
          <a:noFill/>
          <a:ln>
            <a:solidFill>
              <a:srgbClr val="00B050"/>
            </a:solidFill>
          </a:ln>
        </p:spPr>
        <p:txBody>
          <a:bodyPr wrap="square" rtlCol="0">
            <a:spAutoFit/>
          </a:bodyPr>
          <a:lstStyle/>
          <a:p>
            <a:r>
              <a:rPr lang="de-DE" dirty="0" err="1" smtClean="0">
                <a:solidFill>
                  <a:srgbClr val="00B050"/>
                </a:solidFill>
              </a:rPr>
              <a:t>Propose</a:t>
            </a:r>
            <a:r>
              <a:rPr lang="de-DE" dirty="0" smtClean="0">
                <a:solidFill>
                  <a:srgbClr val="00B050"/>
                </a:solidFill>
              </a:rPr>
              <a:t> </a:t>
            </a:r>
            <a:r>
              <a:rPr lang="de-DE" dirty="0" err="1" smtClean="0">
                <a:solidFill>
                  <a:srgbClr val="00B050"/>
                </a:solidFill>
              </a:rPr>
              <a:t>to</a:t>
            </a:r>
            <a:r>
              <a:rPr lang="de-DE" dirty="0" smtClean="0">
                <a:solidFill>
                  <a:srgbClr val="00B050"/>
                </a:solidFill>
              </a:rPr>
              <a:t> </a:t>
            </a:r>
            <a:r>
              <a:rPr lang="de-DE" dirty="0" err="1" smtClean="0">
                <a:solidFill>
                  <a:srgbClr val="00B050"/>
                </a:solidFill>
              </a:rPr>
              <a:t>shift</a:t>
            </a:r>
            <a:r>
              <a:rPr lang="de-DE" dirty="0" smtClean="0">
                <a:solidFill>
                  <a:srgbClr val="00B050"/>
                </a:solidFill>
              </a:rPr>
              <a:t> </a:t>
            </a:r>
            <a:r>
              <a:rPr lang="de-DE" dirty="0" err="1" smtClean="0">
                <a:solidFill>
                  <a:srgbClr val="00B050"/>
                </a:solidFill>
              </a:rPr>
              <a:t>this</a:t>
            </a:r>
            <a:r>
              <a:rPr lang="de-DE" dirty="0" smtClean="0">
                <a:solidFill>
                  <a:srgbClr val="00B050"/>
                </a:solidFill>
              </a:rPr>
              <a:t> </a:t>
            </a:r>
            <a:r>
              <a:rPr lang="de-DE" dirty="0" err="1" smtClean="0">
                <a:solidFill>
                  <a:srgbClr val="00B050"/>
                </a:solidFill>
              </a:rPr>
              <a:t>slide</a:t>
            </a:r>
            <a:r>
              <a:rPr lang="de-DE" dirty="0" smtClean="0">
                <a:solidFill>
                  <a:srgbClr val="00B050"/>
                </a:solidFill>
              </a:rPr>
              <a:t> </a:t>
            </a:r>
            <a:r>
              <a:rPr lang="de-DE" dirty="0" err="1" smtClean="0">
                <a:solidFill>
                  <a:srgbClr val="00B050"/>
                </a:solidFill>
              </a:rPr>
              <a:t>to</a:t>
            </a:r>
            <a:r>
              <a:rPr lang="de-DE" dirty="0" smtClean="0">
                <a:solidFill>
                  <a:srgbClr val="00B050"/>
                </a:solidFill>
              </a:rPr>
              <a:t> </a:t>
            </a:r>
            <a:r>
              <a:rPr lang="de-DE" dirty="0" err="1" smtClean="0">
                <a:solidFill>
                  <a:srgbClr val="00B050"/>
                </a:solidFill>
              </a:rPr>
              <a:t>back-up</a:t>
            </a:r>
            <a:r>
              <a:rPr lang="de-DE" dirty="0" smtClean="0">
                <a:solidFill>
                  <a:srgbClr val="00B050"/>
                </a:solidFill>
              </a:rPr>
              <a:t> – </a:t>
            </a:r>
            <a:r>
              <a:rPr lang="de-DE" dirty="0" err="1" smtClean="0">
                <a:solidFill>
                  <a:srgbClr val="00B050"/>
                </a:solidFill>
              </a:rPr>
              <a:t>to</a:t>
            </a:r>
            <a:r>
              <a:rPr lang="de-DE" dirty="0" smtClean="0">
                <a:solidFill>
                  <a:srgbClr val="00B050"/>
                </a:solidFill>
              </a:rPr>
              <a:t> </a:t>
            </a:r>
            <a:r>
              <a:rPr lang="de-DE" dirty="0" err="1" smtClean="0">
                <a:solidFill>
                  <a:srgbClr val="00B050"/>
                </a:solidFill>
              </a:rPr>
              <a:t>much</a:t>
            </a:r>
            <a:r>
              <a:rPr lang="de-DE" dirty="0" smtClean="0">
                <a:solidFill>
                  <a:srgbClr val="00B050"/>
                </a:solidFill>
              </a:rPr>
              <a:t> </a:t>
            </a:r>
            <a:r>
              <a:rPr lang="de-DE" dirty="0" err="1" smtClean="0">
                <a:solidFill>
                  <a:srgbClr val="00B050"/>
                </a:solidFill>
              </a:rPr>
              <a:t>details</a:t>
            </a:r>
            <a:r>
              <a:rPr lang="de-DE" dirty="0" smtClean="0">
                <a:solidFill>
                  <a:srgbClr val="00B050"/>
                </a:solidFill>
              </a:rPr>
              <a:t> </a:t>
            </a:r>
            <a:r>
              <a:rPr lang="de-DE" dirty="0" err="1" smtClean="0">
                <a:solidFill>
                  <a:srgbClr val="00B050"/>
                </a:solidFill>
              </a:rPr>
              <a:t>for</a:t>
            </a:r>
            <a:r>
              <a:rPr lang="de-DE" dirty="0" smtClean="0">
                <a:solidFill>
                  <a:srgbClr val="00B050"/>
                </a:solidFill>
              </a:rPr>
              <a:t> GRVA</a:t>
            </a:r>
            <a:endParaRPr lang="de-DE" dirty="0">
              <a:solidFill>
                <a:srgbClr val="00B050"/>
              </a:solidFill>
            </a:endParaRPr>
          </a:p>
        </p:txBody>
      </p:sp>
    </p:spTree>
    <p:extLst>
      <p:ext uri="{BB962C8B-B14F-4D97-AF65-F5344CB8AC3E}">
        <p14:creationId xmlns:p14="http://schemas.microsoft.com/office/powerpoint/2010/main" val="1131772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of validation.</a:t>
            </a:r>
            <a:br>
              <a:rPr lang="en-US" dirty="0"/>
            </a:br>
            <a:r>
              <a:rPr lang="en-US" dirty="0"/>
              <a:t>Statistics Mileage and Accidents </a:t>
            </a:r>
          </a:p>
        </p:txBody>
      </p:sp>
      <p:grpSp>
        <p:nvGrpSpPr>
          <p:cNvPr id="5" name="Gruppieren 4"/>
          <p:cNvGrpSpPr/>
          <p:nvPr/>
        </p:nvGrpSpPr>
        <p:grpSpPr>
          <a:xfrm>
            <a:off x="670098" y="4032793"/>
            <a:ext cx="10856628" cy="789728"/>
            <a:chOff x="1065017" y="3138686"/>
            <a:chExt cx="8488532" cy="1521693"/>
          </a:xfrm>
        </p:grpSpPr>
        <p:sp>
          <p:nvSpPr>
            <p:cNvPr id="6" name="Rectangle 5"/>
            <p:cNvSpPr>
              <a:spLocks noChangeArrowheads="1"/>
            </p:cNvSpPr>
            <p:nvPr/>
          </p:nvSpPr>
          <p:spPr bwMode="gray">
            <a:xfrm>
              <a:off x="1065017" y="3393269"/>
              <a:ext cx="8488532" cy="1017210"/>
            </a:xfrm>
            <a:prstGeom prst="rect">
              <a:avLst/>
            </a:prstGeom>
            <a:solidFill>
              <a:schemeClr val="tx2">
                <a:lumMod val="40000"/>
                <a:lumOff val="60000"/>
              </a:schemeClr>
            </a:solidFill>
            <a:ln w="9525">
              <a:noFill/>
              <a:miter lim="800000"/>
              <a:headEnd/>
              <a:tailEnd/>
            </a:ln>
            <a:effectLst/>
          </p:spPr>
          <p:txBody>
            <a:bodyPr wrap="none" anchor="ctr"/>
            <a:lstStyle/>
            <a:p>
              <a:endParaRPr lang="en-US" dirty="0">
                <a:solidFill>
                  <a:srgbClr val="000000"/>
                </a:solidFill>
              </a:endParaRPr>
            </a:p>
          </p:txBody>
        </p:sp>
        <p:sp>
          <p:nvSpPr>
            <p:cNvPr id="7" name="Rectangle 10"/>
            <p:cNvSpPr>
              <a:spLocks noChangeArrowheads="1"/>
            </p:cNvSpPr>
            <p:nvPr/>
          </p:nvSpPr>
          <p:spPr bwMode="gray">
            <a:xfrm rot="5400000">
              <a:off x="5181705" y="-978002"/>
              <a:ext cx="253461" cy="8486838"/>
            </a:xfrm>
            <a:prstGeom prst="rect">
              <a:avLst/>
            </a:prstGeom>
            <a:solidFill>
              <a:schemeClr val="tx2"/>
            </a:solidFill>
            <a:ln w="9525">
              <a:noFill/>
              <a:miter lim="800000"/>
              <a:headEnd/>
              <a:tailEnd/>
            </a:ln>
            <a:effectLst/>
          </p:spPr>
          <p:txBody>
            <a:bodyPr wrap="none" anchor="ctr"/>
            <a:lstStyle/>
            <a:p>
              <a:endParaRPr lang="en-US" dirty="0">
                <a:solidFill>
                  <a:srgbClr val="000000"/>
                </a:solidFill>
              </a:endParaRPr>
            </a:p>
          </p:txBody>
        </p:sp>
        <p:sp>
          <p:nvSpPr>
            <p:cNvPr id="8" name="Rectangle 10"/>
            <p:cNvSpPr>
              <a:spLocks noChangeArrowheads="1"/>
            </p:cNvSpPr>
            <p:nvPr/>
          </p:nvSpPr>
          <p:spPr bwMode="gray">
            <a:xfrm rot="5400000">
              <a:off x="5182552" y="289383"/>
              <a:ext cx="253461" cy="8488532"/>
            </a:xfrm>
            <a:prstGeom prst="rect">
              <a:avLst/>
            </a:prstGeom>
            <a:solidFill>
              <a:schemeClr val="tx2"/>
            </a:solidFill>
            <a:ln w="9525">
              <a:noFill/>
              <a:miter lim="800000"/>
              <a:headEnd/>
              <a:tailEnd/>
            </a:ln>
            <a:effectLst/>
          </p:spPr>
          <p:txBody>
            <a:bodyPr wrap="none" anchor="ctr"/>
            <a:lstStyle/>
            <a:p>
              <a:endParaRPr lang="en-US" dirty="0">
                <a:solidFill>
                  <a:srgbClr val="000000"/>
                </a:solidFill>
              </a:endParaRPr>
            </a:p>
          </p:txBody>
        </p:sp>
        <p:sp>
          <p:nvSpPr>
            <p:cNvPr id="9" name="Line 15"/>
            <p:cNvSpPr>
              <a:spLocks noChangeShapeType="1"/>
            </p:cNvSpPr>
            <p:nvPr/>
          </p:nvSpPr>
          <p:spPr bwMode="gray">
            <a:xfrm flipH="1">
              <a:off x="1083728" y="3911759"/>
              <a:ext cx="8466793" cy="0"/>
            </a:xfrm>
            <a:prstGeom prst="line">
              <a:avLst/>
            </a:prstGeom>
            <a:noFill/>
            <a:ln w="44450">
              <a:solidFill>
                <a:schemeClr val="bg1"/>
              </a:solidFill>
              <a:prstDash val="dash"/>
              <a:round/>
              <a:headEnd/>
              <a:tailEnd/>
            </a:ln>
            <a:effectLst/>
          </p:spPr>
          <p:txBody>
            <a:bodyPr/>
            <a:lstStyle/>
            <a:p>
              <a:endParaRPr lang="en-US" dirty="0">
                <a:solidFill>
                  <a:srgbClr val="000000"/>
                </a:solidFill>
              </a:endParaRPr>
            </a:p>
          </p:txBody>
        </p:sp>
      </p:grpSp>
      <p:cxnSp>
        <p:nvCxnSpPr>
          <p:cNvPr id="10" name="Gerader Verbinder 9"/>
          <p:cNvCxnSpPr/>
          <p:nvPr/>
        </p:nvCxnSpPr>
        <p:spPr>
          <a:xfrm>
            <a:off x="1301105" y="4612489"/>
            <a:ext cx="0" cy="448713"/>
          </a:xfrm>
          <a:prstGeom prst="line">
            <a:avLst/>
          </a:prstGeom>
          <a:ln w="1270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11" name="Gerader Verbinder 10"/>
          <p:cNvCxnSpPr/>
          <p:nvPr/>
        </p:nvCxnSpPr>
        <p:spPr>
          <a:xfrm>
            <a:off x="11036047" y="4612489"/>
            <a:ext cx="0" cy="448713"/>
          </a:xfrm>
          <a:prstGeom prst="line">
            <a:avLst/>
          </a:prstGeom>
          <a:ln w="1270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7126540" y="4612489"/>
            <a:ext cx="0" cy="448713"/>
          </a:xfrm>
          <a:prstGeom prst="line">
            <a:avLst/>
          </a:prstGeom>
          <a:ln w="1270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5178594" y="4612489"/>
            <a:ext cx="0" cy="448713"/>
          </a:xfrm>
          <a:prstGeom prst="line">
            <a:avLst/>
          </a:prstGeom>
          <a:ln w="12700">
            <a:solidFill>
              <a:srgbClr val="92A2BD"/>
            </a:solidFill>
            <a:tailEnd type="none"/>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a:off x="9087811" y="4612489"/>
            <a:ext cx="0" cy="448713"/>
          </a:xfrm>
          <a:prstGeom prst="line">
            <a:avLst/>
          </a:prstGeom>
          <a:ln w="1270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8744892" y="5041639"/>
            <a:ext cx="854721" cy="369332"/>
          </a:xfrm>
          <a:prstGeom prst="rect">
            <a:avLst/>
          </a:prstGeom>
          <a:noFill/>
        </p:spPr>
        <p:txBody>
          <a:bodyPr vert="horz" wrap="none" rtlCol="0">
            <a:spAutoFit/>
          </a:bodyPr>
          <a:lstStyle/>
          <a:p>
            <a:r>
              <a:rPr lang="en-US" dirty="0">
                <a:solidFill>
                  <a:srgbClr val="000000"/>
                </a:solidFill>
              </a:rPr>
              <a:t>200 </a:t>
            </a:r>
            <a:r>
              <a:rPr lang="en-US" dirty="0" err="1">
                <a:solidFill>
                  <a:srgbClr val="000000"/>
                </a:solidFill>
              </a:rPr>
              <a:t>mn</a:t>
            </a:r>
            <a:endParaRPr lang="en-US" dirty="0">
              <a:solidFill>
                <a:srgbClr val="000000"/>
              </a:solidFill>
            </a:endParaRPr>
          </a:p>
        </p:txBody>
      </p:sp>
      <p:sp>
        <p:nvSpPr>
          <p:cNvPr id="16" name="Textfeld 15"/>
          <p:cNvSpPr txBox="1"/>
          <p:nvPr/>
        </p:nvSpPr>
        <p:spPr>
          <a:xfrm>
            <a:off x="10662387" y="5041639"/>
            <a:ext cx="854721" cy="369332"/>
          </a:xfrm>
          <a:prstGeom prst="rect">
            <a:avLst/>
          </a:prstGeom>
          <a:noFill/>
        </p:spPr>
        <p:txBody>
          <a:bodyPr vert="horz" wrap="none" rtlCol="0">
            <a:spAutoFit/>
          </a:bodyPr>
          <a:lstStyle/>
          <a:p>
            <a:r>
              <a:rPr lang="en-US" dirty="0">
                <a:solidFill>
                  <a:srgbClr val="000000"/>
                </a:solidFill>
              </a:rPr>
              <a:t>250 </a:t>
            </a:r>
            <a:r>
              <a:rPr lang="en-US" dirty="0" err="1">
                <a:solidFill>
                  <a:srgbClr val="000000"/>
                </a:solidFill>
              </a:rPr>
              <a:t>mn</a:t>
            </a:r>
            <a:endParaRPr lang="en-US" dirty="0">
              <a:solidFill>
                <a:srgbClr val="000000"/>
              </a:solidFill>
            </a:endParaRPr>
          </a:p>
        </p:txBody>
      </p:sp>
      <p:sp>
        <p:nvSpPr>
          <p:cNvPr id="17" name="Textfeld 16"/>
          <p:cNvSpPr txBox="1"/>
          <p:nvPr/>
        </p:nvSpPr>
        <p:spPr>
          <a:xfrm>
            <a:off x="1144359" y="5041639"/>
            <a:ext cx="301686" cy="369332"/>
          </a:xfrm>
          <a:prstGeom prst="rect">
            <a:avLst/>
          </a:prstGeom>
          <a:noFill/>
        </p:spPr>
        <p:txBody>
          <a:bodyPr vert="horz" wrap="none" rtlCol="0">
            <a:spAutoFit/>
          </a:bodyPr>
          <a:lstStyle/>
          <a:p>
            <a:r>
              <a:rPr lang="en-US" dirty="0">
                <a:solidFill>
                  <a:srgbClr val="000000"/>
                </a:solidFill>
              </a:rPr>
              <a:t>0</a:t>
            </a:r>
          </a:p>
        </p:txBody>
      </p:sp>
      <p:cxnSp>
        <p:nvCxnSpPr>
          <p:cNvPr id="18" name="Gerader Verbinder 17"/>
          <p:cNvCxnSpPr/>
          <p:nvPr/>
        </p:nvCxnSpPr>
        <p:spPr>
          <a:xfrm>
            <a:off x="3205826" y="4612489"/>
            <a:ext cx="0" cy="448713"/>
          </a:xfrm>
          <a:prstGeom prst="line">
            <a:avLst/>
          </a:prstGeom>
          <a:ln w="12700">
            <a:solidFill>
              <a:srgbClr val="92A2BD"/>
            </a:solidFill>
            <a:tailEnd type="none"/>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10026601" y="3123117"/>
            <a:ext cx="1449243" cy="646331"/>
          </a:xfrm>
          <a:prstGeom prst="rect">
            <a:avLst/>
          </a:prstGeom>
          <a:noFill/>
        </p:spPr>
        <p:txBody>
          <a:bodyPr vert="horz" wrap="none" rtlCol="0">
            <a:spAutoFit/>
          </a:bodyPr>
          <a:lstStyle/>
          <a:p>
            <a:r>
              <a:rPr lang="en-US" dirty="0">
                <a:solidFill>
                  <a:srgbClr val="000000"/>
                </a:solidFill>
              </a:rPr>
              <a:t>fatal accident: </a:t>
            </a:r>
            <a:br>
              <a:rPr lang="en-US" dirty="0">
                <a:solidFill>
                  <a:srgbClr val="000000"/>
                </a:solidFill>
              </a:rPr>
            </a:br>
            <a:r>
              <a:rPr lang="en-US" dirty="0">
                <a:solidFill>
                  <a:srgbClr val="000000"/>
                </a:solidFill>
              </a:rPr>
              <a:t>226 </a:t>
            </a:r>
            <a:r>
              <a:rPr lang="en-US" dirty="0" err="1">
                <a:solidFill>
                  <a:srgbClr val="000000"/>
                </a:solidFill>
              </a:rPr>
              <a:t>mn</a:t>
            </a:r>
            <a:r>
              <a:rPr lang="en-US" dirty="0">
                <a:solidFill>
                  <a:srgbClr val="000000"/>
                </a:solidFill>
              </a:rPr>
              <a:t> km</a:t>
            </a:r>
          </a:p>
        </p:txBody>
      </p:sp>
      <p:cxnSp>
        <p:nvCxnSpPr>
          <p:cNvPr id="20" name="Gerader Verbinder 19"/>
          <p:cNvCxnSpPr/>
          <p:nvPr/>
        </p:nvCxnSpPr>
        <p:spPr>
          <a:xfrm>
            <a:off x="1722362" y="3204558"/>
            <a:ext cx="0" cy="1620000"/>
          </a:xfrm>
          <a:prstGeom prst="line">
            <a:avLst/>
          </a:prstGeom>
          <a:ln w="127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a:off x="1372639" y="3954934"/>
            <a:ext cx="0" cy="869624"/>
          </a:xfrm>
          <a:prstGeom prst="line">
            <a:avLst/>
          </a:prstGeom>
          <a:ln w="12700">
            <a:solidFill>
              <a:schemeClr val="bg2">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2" name="Gerader Verbinder 21"/>
          <p:cNvCxnSpPr/>
          <p:nvPr/>
        </p:nvCxnSpPr>
        <p:spPr>
          <a:xfrm>
            <a:off x="1336657" y="1872558"/>
            <a:ext cx="0" cy="2952000"/>
          </a:xfrm>
          <a:prstGeom prst="line">
            <a:avLst/>
          </a:prstGeom>
          <a:ln w="127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a:off x="1316040" y="3954934"/>
            <a:ext cx="0" cy="869624"/>
          </a:xfrm>
          <a:prstGeom prst="line">
            <a:avLst/>
          </a:prstGeom>
          <a:ln w="12700">
            <a:solidFill>
              <a:schemeClr val="bg2">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a:xfrm>
            <a:off x="1397450" y="2448558"/>
            <a:ext cx="0" cy="2376000"/>
          </a:xfrm>
          <a:prstGeom prst="line">
            <a:avLst/>
          </a:prstGeom>
          <a:ln w="127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5" name="Gerader Verbinder 24"/>
          <p:cNvCxnSpPr/>
          <p:nvPr/>
        </p:nvCxnSpPr>
        <p:spPr>
          <a:xfrm>
            <a:off x="10055477" y="3204558"/>
            <a:ext cx="0" cy="1620000"/>
          </a:xfrm>
          <a:prstGeom prst="line">
            <a:avLst/>
          </a:prstGeom>
          <a:ln w="127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6" name="Gerader Verbinder 25"/>
          <p:cNvCxnSpPr/>
          <p:nvPr/>
        </p:nvCxnSpPr>
        <p:spPr>
          <a:xfrm>
            <a:off x="2672229" y="3954934"/>
            <a:ext cx="0" cy="869624"/>
          </a:xfrm>
          <a:prstGeom prst="line">
            <a:avLst/>
          </a:prstGeom>
          <a:ln w="12700">
            <a:solidFill>
              <a:srgbClr val="FECB00"/>
            </a:solidFill>
            <a:tailEnd type="none"/>
          </a:ln>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p:nvCxnSpPr>
        <p:spPr>
          <a:xfrm>
            <a:off x="7426476" y="3954934"/>
            <a:ext cx="0" cy="869624"/>
          </a:xfrm>
          <a:prstGeom prst="line">
            <a:avLst/>
          </a:prstGeom>
          <a:ln w="12700">
            <a:solidFill>
              <a:srgbClr val="FECB00"/>
            </a:solidFill>
            <a:tailEnd type="none"/>
          </a:ln>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p:nvCxnSpPr>
        <p:spPr>
          <a:xfrm>
            <a:off x="9528257" y="3954934"/>
            <a:ext cx="0" cy="869624"/>
          </a:xfrm>
          <a:prstGeom prst="line">
            <a:avLst/>
          </a:prstGeom>
          <a:ln w="12700">
            <a:solidFill>
              <a:srgbClr val="FECB00"/>
            </a:solidFill>
            <a:tailEnd type="none"/>
          </a:ln>
        </p:spPr>
        <p:style>
          <a:lnRef idx="1">
            <a:schemeClr val="accent1"/>
          </a:lnRef>
          <a:fillRef idx="0">
            <a:schemeClr val="accent1"/>
          </a:fillRef>
          <a:effectRef idx="0">
            <a:schemeClr val="accent1"/>
          </a:effectRef>
          <a:fontRef idx="minor">
            <a:schemeClr val="tx1"/>
          </a:fontRef>
        </p:style>
      </p:cxnSp>
      <p:sp>
        <p:nvSpPr>
          <p:cNvPr id="29" name="Textfeld 28"/>
          <p:cNvSpPr txBox="1"/>
          <p:nvPr/>
        </p:nvSpPr>
        <p:spPr>
          <a:xfrm>
            <a:off x="5254738" y="6209143"/>
            <a:ext cx="2570255" cy="369332"/>
          </a:xfrm>
          <a:prstGeom prst="rect">
            <a:avLst/>
          </a:prstGeom>
          <a:noFill/>
        </p:spPr>
        <p:txBody>
          <a:bodyPr vert="horz" wrap="none" rtlCol="0">
            <a:spAutoFit/>
          </a:bodyPr>
          <a:lstStyle/>
          <a:p>
            <a:r>
              <a:rPr lang="en-US" dirty="0">
                <a:solidFill>
                  <a:srgbClr val="000000"/>
                </a:solidFill>
              </a:rPr>
              <a:t>near accidents (schematic)</a:t>
            </a:r>
          </a:p>
        </p:txBody>
      </p:sp>
      <p:cxnSp>
        <p:nvCxnSpPr>
          <p:cNvPr id="30" name="Gerade Verbindung mit Pfeil 29"/>
          <p:cNvCxnSpPr/>
          <p:nvPr/>
        </p:nvCxnSpPr>
        <p:spPr>
          <a:xfrm flipH="1" flipV="1">
            <a:off x="2690028" y="4928339"/>
            <a:ext cx="3008665" cy="1332842"/>
          </a:xfrm>
          <a:prstGeom prst="straightConnector1">
            <a:avLst/>
          </a:prstGeom>
          <a:ln w="12700">
            <a:solidFill>
              <a:srgbClr val="FECB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p:cNvCxnSpPr/>
          <p:nvPr/>
        </p:nvCxnSpPr>
        <p:spPr>
          <a:xfrm flipV="1">
            <a:off x="5712901" y="4918768"/>
            <a:ext cx="3697065" cy="1361928"/>
          </a:xfrm>
          <a:prstGeom prst="straightConnector1">
            <a:avLst/>
          </a:prstGeom>
          <a:ln w="12700">
            <a:solidFill>
              <a:srgbClr val="FECB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p:cNvCxnSpPr/>
          <p:nvPr/>
        </p:nvCxnSpPr>
        <p:spPr>
          <a:xfrm flipV="1">
            <a:off x="5712902" y="4936358"/>
            <a:ext cx="1653928" cy="1334580"/>
          </a:xfrm>
          <a:prstGeom prst="straightConnector1">
            <a:avLst/>
          </a:prstGeom>
          <a:ln w="12700">
            <a:solidFill>
              <a:srgbClr val="FECB00"/>
            </a:solidFill>
            <a:tailEnd type="triangle"/>
          </a:ln>
        </p:spPr>
        <p:style>
          <a:lnRef idx="1">
            <a:schemeClr val="accent1"/>
          </a:lnRef>
          <a:fillRef idx="0">
            <a:schemeClr val="accent1"/>
          </a:fillRef>
          <a:effectRef idx="0">
            <a:schemeClr val="accent1"/>
          </a:effectRef>
          <a:fontRef idx="minor">
            <a:schemeClr val="tx1"/>
          </a:fontRef>
        </p:style>
      </p:cxnSp>
      <p:sp>
        <p:nvSpPr>
          <p:cNvPr id="33" name="Textfeld 32"/>
          <p:cNvSpPr txBox="1"/>
          <p:nvPr/>
        </p:nvSpPr>
        <p:spPr>
          <a:xfrm>
            <a:off x="1278621" y="1731327"/>
            <a:ext cx="1728294" cy="646331"/>
          </a:xfrm>
          <a:prstGeom prst="rect">
            <a:avLst/>
          </a:prstGeom>
          <a:noFill/>
        </p:spPr>
        <p:txBody>
          <a:bodyPr vert="horz" wrap="none" rtlCol="0">
            <a:spAutoFit/>
          </a:bodyPr>
          <a:lstStyle/>
          <a:p>
            <a:r>
              <a:rPr lang="en-US" dirty="0">
                <a:solidFill>
                  <a:srgbClr val="000000"/>
                </a:solidFill>
              </a:rPr>
              <a:t>material damage: </a:t>
            </a:r>
            <a:br>
              <a:rPr lang="en-US" dirty="0">
                <a:solidFill>
                  <a:srgbClr val="000000"/>
                </a:solidFill>
              </a:rPr>
            </a:br>
            <a:r>
              <a:rPr lang="en-US" dirty="0">
                <a:solidFill>
                  <a:srgbClr val="000000"/>
                </a:solidFill>
              </a:rPr>
              <a:t>0.3 </a:t>
            </a:r>
            <a:r>
              <a:rPr lang="en-US" dirty="0" err="1">
                <a:solidFill>
                  <a:srgbClr val="000000"/>
                </a:solidFill>
              </a:rPr>
              <a:t>mn</a:t>
            </a:r>
            <a:r>
              <a:rPr lang="en-US" dirty="0">
                <a:solidFill>
                  <a:srgbClr val="000000"/>
                </a:solidFill>
              </a:rPr>
              <a:t> km</a:t>
            </a:r>
          </a:p>
        </p:txBody>
      </p:sp>
      <p:sp>
        <p:nvSpPr>
          <p:cNvPr id="34" name="Textfeld 33"/>
          <p:cNvSpPr txBox="1"/>
          <p:nvPr/>
        </p:nvSpPr>
        <p:spPr>
          <a:xfrm>
            <a:off x="1346183" y="2380952"/>
            <a:ext cx="2446375" cy="646331"/>
          </a:xfrm>
          <a:prstGeom prst="rect">
            <a:avLst/>
          </a:prstGeom>
          <a:noFill/>
        </p:spPr>
        <p:txBody>
          <a:bodyPr vert="horz" wrap="none" rtlCol="0">
            <a:spAutoFit/>
          </a:bodyPr>
          <a:lstStyle/>
          <a:p>
            <a:r>
              <a:rPr lang="en-US" dirty="0">
                <a:solidFill>
                  <a:srgbClr val="000000"/>
                </a:solidFill>
              </a:rPr>
              <a:t>slightly personal damage: </a:t>
            </a:r>
            <a:br>
              <a:rPr lang="en-US" dirty="0">
                <a:solidFill>
                  <a:srgbClr val="000000"/>
                </a:solidFill>
              </a:rPr>
            </a:br>
            <a:r>
              <a:rPr lang="en-US" dirty="0">
                <a:solidFill>
                  <a:srgbClr val="000000"/>
                </a:solidFill>
              </a:rPr>
              <a:t>2.2 </a:t>
            </a:r>
            <a:r>
              <a:rPr lang="en-US" dirty="0" err="1">
                <a:solidFill>
                  <a:srgbClr val="000000"/>
                </a:solidFill>
              </a:rPr>
              <a:t>mn</a:t>
            </a:r>
            <a:r>
              <a:rPr lang="en-US" dirty="0">
                <a:solidFill>
                  <a:srgbClr val="000000"/>
                </a:solidFill>
              </a:rPr>
              <a:t> km</a:t>
            </a:r>
          </a:p>
        </p:txBody>
      </p:sp>
      <p:sp>
        <p:nvSpPr>
          <p:cNvPr id="35" name="Textfeld 34"/>
          <p:cNvSpPr txBox="1"/>
          <p:nvPr/>
        </p:nvSpPr>
        <p:spPr>
          <a:xfrm>
            <a:off x="1690435" y="3105774"/>
            <a:ext cx="2388667" cy="646331"/>
          </a:xfrm>
          <a:prstGeom prst="rect">
            <a:avLst/>
          </a:prstGeom>
          <a:noFill/>
        </p:spPr>
        <p:txBody>
          <a:bodyPr vert="horz" wrap="none" rtlCol="0">
            <a:spAutoFit/>
          </a:bodyPr>
          <a:lstStyle/>
          <a:p>
            <a:r>
              <a:rPr lang="en-US" dirty="0">
                <a:solidFill>
                  <a:srgbClr val="000000"/>
                </a:solidFill>
              </a:rPr>
              <a:t>severe personal damage: </a:t>
            </a:r>
            <a:br>
              <a:rPr lang="en-US" dirty="0">
                <a:solidFill>
                  <a:srgbClr val="000000"/>
                </a:solidFill>
              </a:rPr>
            </a:br>
            <a:r>
              <a:rPr lang="en-US" dirty="0">
                <a:solidFill>
                  <a:srgbClr val="000000"/>
                </a:solidFill>
              </a:rPr>
              <a:t>11 </a:t>
            </a:r>
            <a:r>
              <a:rPr lang="en-US" dirty="0" err="1">
                <a:solidFill>
                  <a:srgbClr val="000000"/>
                </a:solidFill>
              </a:rPr>
              <a:t>mn</a:t>
            </a:r>
            <a:r>
              <a:rPr lang="en-US" dirty="0">
                <a:solidFill>
                  <a:srgbClr val="000000"/>
                </a:solidFill>
              </a:rPr>
              <a:t> km</a:t>
            </a:r>
          </a:p>
        </p:txBody>
      </p:sp>
      <p:sp>
        <p:nvSpPr>
          <p:cNvPr id="36" name="Textfeld 35"/>
          <p:cNvSpPr txBox="1"/>
          <p:nvPr/>
        </p:nvSpPr>
        <p:spPr>
          <a:xfrm>
            <a:off x="477838" y="5611406"/>
            <a:ext cx="3570593" cy="923330"/>
          </a:xfrm>
          <a:prstGeom prst="rect">
            <a:avLst/>
          </a:prstGeom>
          <a:noFill/>
        </p:spPr>
        <p:txBody>
          <a:bodyPr vert="horz" wrap="none" rtlCol="0">
            <a:spAutoFit/>
          </a:bodyPr>
          <a:lstStyle/>
          <a:p>
            <a:r>
              <a:rPr lang="en-US" dirty="0">
                <a:solidFill>
                  <a:srgbClr val="000000"/>
                </a:solidFill>
              </a:rPr>
              <a:t>average annual mileage : 0.013 </a:t>
            </a:r>
            <a:r>
              <a:rPr lang="en-US" dirty="0" err="1">
                <a:solidFill>
                  <a:srgbClr val="000000"/>
                </a:solidFill>
              </a:rPr>
              <a:t>mn</a:t>
            </a:r>
            <a:r>
              <a:rPr lang="en-US" dirty="0">
                <a:solidFill>
                  <a:srgbClr val="000000"/>
                </a:solidFill>
              </a:rPr>
              <a:t> km;</a:t>
            </a:r>
          </a:p>
          <a:p>
            <a:r>
              <a:rPr lang="en-US" dirty="0">
                <a:solidFill>
                  <a:srgbClr val="000000"/>
                </a:solidFill>
              </a:rPr>
              <a:t>average mileage lifetime: 0.7 </a:t>
            </a:r>
            <a:r>
              <a:rPr lang="en-US" dirty="0" err="1">
                <a:solidFill>
                  <a:srgbClr val="000000"/>
                </a:solidFill>
              </a:rPr>
              <a:t>mn</a:t>
            </a:r>
            <a:r>
              <a:rPr lang="en-US" dirty="0">
                <a:solidFill>
                  <a:srgbClr val="000000"/>
                </a:solidFill>
              </a:rPr>
              <a:t> km </a:t>
            </a:r>
            <a:br>
              <a:rPr lang="en-US" dirty="0">
                <a:solidFill>
                  <a:srgbClr val="000000"/>
                </a:solidFill>
              </a:rPr>
            </a:br>
            <a:r>
              <a:rPr lang="en-US" dirty="0">
                <a:solidFill>
                  <a:srgbClr val="000000"/>
                </a:solidFill>
              </a:rPr>
              <a:t>(~50 years x 13tsd km)</a:t>
            </a:r>
          </a:p>
        </p:txBody>
      </p:sp>
      <p:cxnSp>
        <p:nvCxnSpPr>
          <p:cNvPr id="37" name="Gerader Verbinder 36"/>
          <p:cNvCxnSpPr/>
          <p:nvPr/>
        </p:nvCxnSpPr>
        <p:spPr>
          <a:xfrm>
            <a:off x="477838" y="5665112"/>
            <a:ext cx="0" cy="869624"/>
          </a:xfrm>
          <a:prstGeom prst="line">
            <a:avLst/>
          </a:prstGeom>
          <a:ln w="12700">
            <a:solidFill>
              <a:schemeClr val="bg2">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38" name="Textfeld 37"/>
          <p:cNvSpPr txBox="1"/>
          <p:nvPr/>
        </p:nvSpPr>
        <p:spPr>
          <a:xfrm>
            <a:off x="8363607" y="1533669"/>
            <a:ext cx="3464731" cy="1600438"/>
          </a:xfrm>
          <a:prstGeom prst="rect">
            <a:avLst/>
          </a:prstGeom>
          <a:solidFill>
            <a:srgbClr val="CED5E2"/>
          </a:solidFill>
        </p:spPr>
        <p:txBody>
          <a:bodyPr vert="horz" wrap="none" rtlCol="0">
            <a:spAutoFit/>
          </a:bodyPr>
          <a:lstStyle/>
          <a:p>
            <a:r>
              <a:rPr lang="en-US" sz="1400" b="1" dirty="0" smtClean="0">
                <a:solidFill>
                  <a:srgbClr val="000000"/>
                </a:solidFill>
              </a:rPr>
              <a:t>Accident Statistics Germany (</a:t>
            </a:r>
            <a:r>
              <a:rPr lang="en-US" sz="1400" b="1" dirty="0" err="1" smtClean="0">
                <a:solidFill>
                  <a:srgbClr val="000000"/>
                </a:solidFill>
              </a:rPr>
              <a:t>Destatis</a:t>
            </a:r>
            <a:r>
              <a:rPr lang="en-US" sz="1400" b="1" dirty="0" smtClean="0">
                <a:solidFill>
                  <a:srgbClr val="000000"/>
                </a:solidFill>
              </a:rPr>
              <a:t> 2016):</a:t>
            </a:r>
            <a:endParaRPr lang="en-US" sz="1400" b="1" dirty="0">
              <a:solidFill>
                <a:srgbClr val="000000"/>
              </a:solidFill>
            </a:endParaRPr>
          </a:p>
          <a:p>
            <a:pPr>
              <a:tabLst>
                <a:tab pos="1257300" algn="l"/>
              </a:tabLst>
            </a:pPr>
            <a:r>
              <a:rPr lang="en-US" sz="1400" dirty="0">
                <a:solidFill>
                  <a:srgbClr val="000000"/>
                </a:solidFill>
              </a:rPr>
              <a:t>726 </a:t>
            </a:r>
            <a:r>
              <a:rPr lang="en-US" sz="1400" dirty="0" err="1">
                <a:solidFill>
                  <a:srgbClr val="000000"/>
                </a:solidFill>
              </a:rPr>
              <a:t>bn</a:t>
            </a:r>
            <a:r>
              <a:rPr lang="en-US" sz="1400" dirty="0">
                <a:solidFill>
                  <a:srgbClr val="000000"/>
                </a:solidFill>
              </a:rPr>
              <a:t> km	</a:t>
            </a:r>
            <a:r>
              <a:rPr lang="en-US" sz="1400" dirty="0" smtClean="0">
                <a:solidFill>
                  <a:srgbClr val="000000"/>
                </a:solidFill>
              </a:rPr>
              <a:t>total mileage</a:t>
            </a:r>
            <a:endParaRPr lang="en-US" sz="1400" dirty="0">
              <a:solidFill>
                <a:srgbClr val="000000"/>
              </a:solidFill>
            </a:endParaRPr>
          </a:p>
          <a:p>
            <a:pPr>
              <a:tabLst>
                <a:tab pos="1257300" algn="l"/>
              </a:tabLst>
            </a:pPr>
            <a:r>
              <a:rPr lang="en-US" sz="1400" dirty="0">
                <a:solidFill>
                  <a:srgbClr val="000000"/>
                </a:solidFill>
              </a:rPr>
              <a:t>13,341 km 	annual mileage </a:t>
            </a:r>
            <a:r>
              <a:rPr lang="en-US" sz="1400" dirty="0" smtClean="0">
                <a:solidFill>
                  <a:srgbClr val="000000"/>
                </a:solidFill>
              </a:rPr>
              <a:t>per driver</a:t>
            </a:r>
            <a:endParaRPr lang="en-US" sz="1400" dirty="0">
              <a:solidFill>
                <a:srgbClr val="000000"/>
              </a:solidFill>
            </a:endParaRPr>
          </a:p>
          <a:p>
            <a:pPr>
              <a:tabLst>
                <a:tab pos="1257300" algn="l"/>
              </a:tabLst>
            </a:pPr>
            <a:r>
              <a:rPr lang="en-US" sz="1400" dirty="0">
                <a:solidFill>
                  <a:srgbClr val="000000"/>
                </a:solidFill>
              </a:rPr>
              <a:t>2,277,182	material damages</a:t>
            </a:r>
          </a:p>
          <a:p>
            <a:pPr>
              <a:tabLst>
                <a:tab pos="1257300" algn="l"/>
              </a:tabLst>
            </a:pPr>
            <a:r>
              <a:rPr lang="en-US" sz="1400" dirty="0">
                <a:solidFill>
                  <a:srgbClr val="000000"/>
                </a:solidFill>
              </a:rPr>
              <a:t>329,240 	slightly injured</a:t>
            </a:r>
          </a:p>
          <a:p>
            <a:pPr>
              <a:tabLst>
                <a:tab pos="1257300" algn="l"/>
              </a:tabLst>
            </a:pPr>
            <a:r>
              <a:rPr lang="en-US" sz="1400" dirty="0">
                <a:solidFill>
                  <a:srgbClr val="000000"/>
                </a:solidFill>
              </a:rPr>
              <a:t>67,426 	severely injured</a:t>
            </a:r>
          </a:p>
          <a:p>
            <a:pPr>
              <a:tabLst>
                <a:tab pos="1257300" algn="l"/>
              </a:tabLst>
            </a:pPr>
            <a:r>
              <a:rPr lang="en-US" sz="1400" dirty="0">
                <a:solidFill>
                  <a:srgbClr val="000000"/>
                </a:solidFill>
              </a:rPr>
              <a:t>3,206 	fatalities</a:t>
            </a:r>
          </a:p>
        </p:txBody>
      </p:sp>
      <p:sp>
        <p:nvSpPr>
          <p:cNvPr id="39" name="Textfeld 38"/>
          <p:cNvSpPr txBox="1"/>
          <p:nvPr/>
        </p:nvSpPr>
        <p:spPr>
          <a:xfrm>
            <a:off x="2843664" y="5041639"/>
            <a:ext cx="737702" cy="369332"/>
          </a:xfrm>
          <a:prstGeom prst="rect">
            <a:avLst/>
          </a:prstGeom>
          <a:noFill/>
        </p:spPr>
        <p:txBody>
          <a:bodyPr vert="horz" wrap="none" rtlCol="0">
            <a:spAutoFit/>
          </a:bodyPr>
          <a:lstStyle/>
          <a:p>
            <a:r>
              <a:rPr lang="en-US" dirty="0">
                <a:solidFill>
                  <a:srgbClr val="000000"/>
                </a:solidFill>
              </a:rPr>
              <a:t>50 </a:t>
            </a:r>
            <a:r>
              <a:rPr lang="en-US" dirty="0" err="1">
                <a:solidFill>
                  <a:srgbClr val="000000"/>
                </a:solidFill>
              </a:rPr>
              <a:t>mn</a:t>
            </a:r>
            <a:endParaRPr lang="en-US" dirty="0">
              <a:solidFill>
                <a:srgbClr val="000000"/>
              </a:solidFill>
            </a:endParaRPr>
          </a:p>
        </p:txBody>
      </p:sp>
      <p:sp>
        <p:nvSpPr>
          <p:cNvPr id="40" name="Textfeld 39"/>
          <p:cNvSpPr txBox="1"/>
          <p:nvPr/>
        </p:nvSpPr>
        <p:spPr>
          <a:xfrm>
            <a:off x="4791609" y="5041639"/>
            <a:ext cx="854721" cy="369332"/>
          </a:xfrm>
          <a:prstGeom prst="rect">
            <a:avLst/>
          </a:prstGeom>
          <a:noFill/>
        </p:spPr>
        <p:txBody>
          <a:bodyPr vert="horz" wrap="none" rtlCol="0">
            <a:spAutoFit/>
          </a:bodyPr>
          <a:lstStyle/>
          <a:p>
            <a:r>
              <a:rPr lang="en-US" dirty="0">
                <a:solidFill>
                  <a:srgbClr val="000000"/>
                </a:solidFill>
              </a:rPr>
              <a:t>100 </a:t>
            </a:r>
            <a:r>
              <a:rPr lang="en-US" dirty="0" err="1">
                <a:solidFill>
                  <a:srgbClr val="000000"/>
                </a:solidFill>
              </a:rPr>
              <a:t>mn</a:t>
            </a:r>
            <a:endParaRPr lang="en-US" dirty="0">
              <a:solidFill>
                <a:srgbClr val="000000"/>
              </a:solidFill>
            </a:endParaRPr>
          </a:p>
        </p:txBody>
      </p:sp>
      <p:sp>
        <p:nvSpPr>
          <p:cNvPr id="41" name="Textfeld 40"/>
          <p:cNvSpPr txBox="1"/>
          <p:nvPr/>
        </p:nvSpPr>
        <p:spPr>
          <a:xfrm>
            <a:off x="6713053" y="5041639"/>
            <a:ext cx="854721" cy="369332"/>
          </a:xfrm>
          <a:prstGeom prst="rect">
            <a:avLst/>
          </a:prstGeom>
          <a:noFill/>
        </p:spPr>
        <p:txBody>
          <a:bodyPr vert="horz" wrap="none" rtlCol="0">
            <a:spAutoFit/>
          </a:bodyPr>
          <a:lstStyle/>
          <a:p>
            <a:r>
              <a:rPr lang="en-US" dirty="0">
                <a:solidFill>
                  <a:srgbClr val="000000"/>
                </a:solidFill>
              </a:rPr>
              <a:t>150 </a:t>
            </a:r>
            <a:r>
              <a:rPr lang="en-US" dirty="0" err="1">
                <a:solidFill>
                  <a:srgbClr val="000000"/>
                </a:solidFill>
              </a:rPr>
              <a:t>mn</a:t>
            </a:r>
            <a:endParaRPr lang="en-US" dirty="0">
              <a:solidFill>
                <a:srgbClr val="000000"/>
              </a:solidFill>
            </a:endParaRPr>
          </a:p>
        </p:txBody>
      </p:sp>
      <p:cxnSp>
        <p:nvCxnSpPr>
          <p:cNvPr id="42" name="Gerade Verbindung mit Pfeil 41"/>
          <p:cNvCxnSpPr/>
          <p:nvPr/>
        </p:nvCxnSpPr>
        <p:spPr>
          <a:xfrm flipV="1">
            <a:off x="477838" y="4873528"/>
            <a:ext cx="868345" cy="737878"/>
          </a:xfrm>
          <a:prstGeom prst="straightConnector1">
            <a:avLst/>
          </a:prstGeom>
          <a:ln w="12700">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Textfeld 43"/>
          <p:cNvSpPr txBox="1"/>
          <p:nvPr/>
        </p:nvSpPr>
        <p:spPr>
          <a:xfrm rot="20878673">
            <a:off x="4228060" y="1616402"/>
            <a:ext cx="2786205" cy="1200329"/>
          </a:xfrm>
          <a:prstGeom prst="rect">
            <a:avLst/>
          </a:prstGeom>
          <a:noFill/>
          <a:ln>
            <a:solidFill>
              <a:srgbClr val="00B050"/>
            </a:solidFill>
          </a:ln>
        </p:spPr>
        <p:txBody>
          <a:bodyPr wrap="square" rtlCol="0">
            <a:spAutoFit/>
          </a:bodyPr>
          <a:lstStyle/>
          <a:p>
            <a:r>
              <a:rPr lang="de-DE" dirty="0" err="1" smtClean="0">
                <a:solidFill>
                  <a:srgbClr val="00B050"/>
                </a:solidFill>
              </a:rPr>
              <a:t>Propose</a:t>
            </a:r>
            <a:r>
              <a:rPr lang="de-DE" dirty="0" smtClean="0">
                <a:solidFill>
                  <a:srgbClr val="00B050"/>
                </a:solidFill>
              </a:rPr>
              <a:t> </a:t>
            </a:r>
            <a:r>
              <a:rPr lang="de-DE" dirty="0" err="1" smtClean="0">
                <a:solidFill>
                  <a:srgbClr val="00B050"/>
                </a:solidFill>
              </a:rPr>
              <a:t>to</a:t>
            </a:r>
            <a:r>
              <a:rPr lang="de-DE" dirty="0" smtClean="0">
                <a:solidFill>
                  <a:srgbClr val="00B050"/>
                </a:solidFill>
              </a:rPr>
              <a:t> </a:t>
            </a:r>
            <a:r>
              <a:rPr lang="de-DE" dirty="0" err="1" smtClean="0">
                <a:solidFill>
                  <a:srgbClr val="00B050"/>
                </a:solidFill>
              </a:rPr>
              <a:t>shift</a:t>
            </a:r>
            <a:r>
              <a:rPr lang="de-DE" dirty="0" smtClean="0">
                <a:solidFill>
                  <a:srgbClr val="00B050"/>
                </a:solidFill>
              </a:rPr>
              <a:t> </a:t>
            </a:r>
            <a:r>
              <a:rPr lang="de-DE" dirty="0" err="1" smtClean="0">
                <a:solidFill>
                  <a:srgbClr val="00B050"/>
                </a:solidFill>
              </a:rPr>
              <a:t>this</a:t>
            </a:r>
            <a:r>
              <a:rPr lang="de-DE" dirty="0" smtClean="0">
                <a:solidFill>
                  <a:srgbClr val="00B050"/>
                </a:solidFill>
              </a:rPr>
              <a:t> </a:t>
            </a:r>
            <a:r>
              <a:rPr lang="de-DE" dirty="0" err="1" smtClean="0">
                <a:solidFill>
                  <a:srgbClr val="00B050"/>
                </a:solidFill>
              </a:rPr>
              <a:t>slide</a:t>
            </a:r>
            <a:r>
              <a:rPr lang="de-DE" dirty="0" smtClean="0">
                <a:solidFill>
                  <a:srgbClr val="00B050"/>
                </a:solidFill>
              </a:rPr>
              <a:t> </a:t>
            </a:r>
            <a:r>
              <a:rPr lang="de-DE" dirty="0" err="1" smtClean="0">
                <a:solidFill>
                  <a:srgbClr val="00B050"/>
                </a:solidFill>
              </a:rPr>
              <a:t>to</a:t>
            </a:r>
            <a:r>
              <a:rPr lang="de-DE" dirty="0" smtClean="0">
                <a:solidFill>
                  <a:srgbClr val="00B050"/>
                </a:solidFill>
              </a:rPr>
              <a:t> </a:t>
            </a:r>
            <a:r>
              <a:rPr lang="de-DE" dirty="0" err="1" smtClean="0">
                <a:solidFill>
                  <a:srgbClr val="00B050"/>
                </a:solidFill>
              </a:rPr>
              <a:t>back-up</a:t>
            </a:r>
            <a:r>
              <a:rPr lang="de-DE" dirty="0" smtClean="0">
                <a:solidFill>
                  <a:srgbClr val="00B050"/>
                </a:solidFill>
              </a:rPr>
              <a:t> – </a:t>
            </a:r>
            <a:r>
              <a:rPr lang="de-DE" dirty="0" err="1" smtClean="0">
                <a:solidFill>
                  <a:srgbClr val="00B050"/>
                </a:solidFill>
              </a:rPr>
              <a:t>to</a:t>
            </a:r>
            <a:r>
              <a:rPr lang="de-DE" dirty="0" smtClean="0">
                <a:solidFill>
                  <a:srgbClr val="00B050"/>
                </a:solidFill>
              </a:rPr>
              <a:t> </a:t>
            </a:r>
            <a:r>
              <a:rPr lang="de-DE" dirty="0" err="1" smtClean="0">
                <a:solidFill>
                  <a:srgbClr val="00B050"/>
                </a:solidFill>
              </a:rPr>
              <a:t>much</a:t>
            </a:r>
            <a:r>
              <a:rPr lang="de-DE" dirty="0" smtClean="0">
                <a:solidFill>
                  <a:srgbClr val="00B050"/>
                </a:solidFill>
              </a:rPr>
              <a:t> </a:t>
            </a:r>
            <a:r>
              <a:rPr lang="de-DE" dirty="0" err="1" smtClean="0">
                <a:solidFill>
                  <a:srgbClr val="00B050"/>
                </a:solidFill>
              </a:rPr>
              <a:t>details</a:t>
            </a:r>
            <a:r>
              <a:rPr lang="de-DE" dirty="0" smtClean="0">
                <a:solidFill>
                  <a:srgbClr val="00B050"/>
                </a:solidFill>
              </a:rPr>
              <a:t> </a:t>
            </a:r>
            <a:r>
              <a:rPr lang="de-DE" dirty="0" err="1" smtClean="0">
                <a:solidFill>
                  <a:srgbClr val="00B050"/>
                </a:solidFill>
              </a:rPr>
              <a:t>for</a:t>
            </a:r>
            <a:r>
              <a:rPr lang="de-DE" dirty="0" smtClean="0">
                <a:solidFill>
                  <a:srgbClr val="00B050"/>
                </a:solidFill>
              </a:rPr>
              <a:t> GRVA – </a:t>
            </a:r>
            <a:r>
              <a:rPr lang="de-DE" dirty="0" err="1" smtClean="0">
                <a:solidFill>
                  <a:srgbClr val="00B050"/>
                </a:solidFill>
              </a:rPr>
              <a:t>may</a:t>
            </a:r>
            <a:r>
              <a:rPr lang="de-DE" dirty="0" smtClean="0">
                <a:solidFill>
                  <a:srgbClr val="00B050"/>
                </a:solidFill>
              </a:rPr>
              <a:t> </a:t>
            </a:r>
            <a:r>
              <a:rPr lang="de-DE" dirty="0" err="1" smtClean="0">
                <a:solidFill>
                  <a:srgbClr val="00B050"/>
                </a:solidFill>
              </a:rPr>
              <a:t>need</a:t>
            </a:r>
            <a:r>
              <a:rPr lang="de-DE" dirty="0" smtClean="0">
                <a:solidFill>
                  <a:srgbClr val="00B050"/>
                </a:solidFill>
              </a:rPr>
              <a:t> </a:t>
            </a:r>
            <a:r>
              <a:rPr lang="de-DE" dirty="0" err="1" smtClean="0">
                <a:solidFill>
                  <a:srgbClr val="00B050"/>
                </a:solidFill>
              </a:rPr>
              <a:t>to</a:t>
            </a:r>
            <a:r>
              <a:rPr lang="de-DE" dirty="0" smtClean="0">
                <a:solidFill>
                  <a:srgbClr val="00B050"/>
                </a:solidFill>
              </a:rPr>
              <a:t> </a:t>
            </a:r>
            <a:r>
              <a:rPr lang="de-DE" dirty="0" err="1" smtClean="0">
                <a:solidFill>
                  <a:srgbClr val="00B050"/>
                </a:solidFill>
              </a:rPr>
              <a:t>much</a:t>
            </a:r>
            <a:r>
              <a:rPr lang="de-DE" dirty="0" smtClean="0">
                <a:solidFill>
                  <a:srgbClr val="00B050"/>
                </a:solidFill>
              </a:rPr>
              <a:t> </a:t>
            </a:r>
            <a:r>
              <a:rPr lang="de-DE" dirty="0" err="1" smtClean="0">
                <a:solidFill>
                  <a:srgbClr val="00B050"/>
                </a:solidFill>
              </a:rPr>
              <a:t>explanation</a:t>
            </a:r>
            <a:endParaRPr lang="de-DE" dirty="0">
              <a:solidFill>
                <a:srgbClr val="00B050"/>
              </a:solidFill>
            </a:endParaRPr>
          </a:p>
        </p:txBody>
      </p:sp>
    </p:spTree>
    <p:extLst>
      <p:ext uri="{BB962C8B-B14F-4D97-AF65-F5344CB8AC3E}">
        <p14:creationId xmlns:p14="http://schemas.microsoft.com/office/powerpoint/2010/main" val="1886428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138123"/>
            <a:ext cx="10810876" cy="1325563"/>
          </a:xfrm>
          <a:solidFill>
            <a:schemeClr val="accent1">
              <a:lumMod val="75000"/>
            </a:schemeClr>
          </a:solidFill>
        </p:spPr>
        <p:txBody>
          <a:bodyPr/>
          <a:lstStyle/>
          <a:p>
            <a:pPr marL="85725" indent="276225"/>
            <a:r>
              <a:rPr lang="en-US" b="1" dirty="0" smtClean="0">
                <a:solidFill>
                  <a:schemeClr val="bg1"/>
                </a:solidFill>
              </a:rPr>
              <a:t>Overview: Concept for ADS Certification</a:t>
            </a:r>
            <a:endParaRPr lang="en-US" b="1" dirty="0">
              <a:solidFill>
                <a:schemeClr val="bg1"/>
              </a:solidFill>
            </a:endParaRPr>
          </a:p>
        </p:txBody>
      </p:sp>
    </p:spTree>
    <p:extLst>
      <p:ext uri="{BB962C8B-B14F-4D97-AF65-F5344CB8AC3E}">
        <p14:creationId xmlns:p14="http://schemas.microsoft.com/office/powerpoint/2010/main" val="3658401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elogramm 11"/>
          <p:cNvSpPr/>
          <p:nvPr/>
        </p:nvSpPr>
        <p:spPr>
          <a:xfrm>
            <a:off x="290201" y="4356708"/>
            <a:ext cx="1577389" cy="1519454"/>
          </a:xfrm>
          <a:prstGeom prst="parallelogram">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600325" indent="-285750">
              <a:buFont typeface="Wingdings" panose="05000000000000000000" pitchFamily="2" charset="2"/>
              <a:buChar char="Ø"/>
            </a:pPr>
            <a:endParaRPr lang="de-DE" sz="1500">
              <a:solidFill>
                <a:schemeClr val="bg1"/>
              </a:solidFill>
            </a:endParaRPr>
          </a:p>
        </p:txBody>
      </p:sp>
      <p:sp>
        <p:nvSpPr>
          <p:cNvPr id="11" name="Parallelogramm 10"/>
          <p:cNvSpPr/>
          <p:nvPr/>
        </p:nvSpPr>
        <p:spPr>
          <a:xfrm>
            <a:off x="685412" y="2786593"/>
            <a:ext cx="1228230" cy="1536341"/>
          </a:xfrm>
          <a:prstGeom prst="parallelogram">
            <a:avLst/>
          </a:prstGeom>
          <a:solidFill>
            <a:srgbClr val="9E9E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600325" indent="-285750">
              <a:buFont typeface="Wingdings" panose="05000000000000000000" pitchFamily="2" charset="2"/>
              <a:buChar char="Ø"/>
            </a:pPr>
            <a:endParaRPr lang="de-DE" sz="1500">
              <a:solidFill>
                <a:schemeClr val="bg1"/>
              </a:solidFill>
            </a:endParaRPr>
          </a:p>
        </p:txBody>
      </p:sp>
      <p:sp>
        <p:nvSpPr>
          <p:cNvPr id="3" name="Parallelogramm 2"/>
          <p:cNvSpPr/>
          <p:nvPr/>
        </p:nvSpPr>
        <p:spPr>
          <a:xfrm>
            <a:off x="1008668" y="1216478"/>
            <a:ext cx="1709363" cy="1536341"/>
          </a:xfrm>
          <a:prstGeom prst="parallelogram">
            <a:avLst/>
          </a:prstGeom>
          <a:solidFill>
            <a:srgbClr val="0082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600325" indent="-285750">
              <a:buFont typeface="Wingdings" panose="05000000000000000000" pitchFamily="2" charset="2"/>
              <a:buChar char="Ø"/>
            </a:pPr>
            <a:endParaRPr lang="de-DE" sz="1500">
              <a:solidFill>
                <a:schemeClr val="bg1"/>
              </a:solidFill>
            </a:endParaRPr>
          </a:p>
        </p:txBody>
      </p:sp>
      <p:sp>
        <p:nvSpPr>
          <p:cNvPr id="2" name="Title 1"/>
          <p:cNvSpPr>
            <a:spLocks noGrp="1"/>
          </p:cNvSpPr>
          <p:nvPr>
            <p:ph type="title"/>
          </p:nvPr>
        </p:nvSpPr>
        <p:spPr/>
        <p:txBody>
          <a:bodyPr anchor="t"/>
          <a:lstStyle/>
          <a:p>
            <a:r>
              <a:rPr lang="en-US" dirty="0"/>
              <a:t>Concept for certification – the three pillars</a:t>
            </a:r>
            <a:endParaRPr lang="en-US" kern="0" dirty="0"/>
          </a:p>
        </p:txBody>
      </p:sp>
      <p:sp>
        <p:nvSpPr>
          <p:cNvPr id="5" name="Rechteck 4"/>
          <p:cNvSpPr/>
          <p:nvPr/>
        </p:nvSpPr>
        <p:spPr>
          <a:xfrm>
            <a:off x="2718032" y="4356708"/>
            <a:ext cx="9180000" cy="1536341"/>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600325" indent="-285750">
              <a:buFont typeface="Wingdings" panose="05000000000000000000" pitchFamily="2" charset="2"/>
              <a:buChar char="Ø"/>
            </a:pPr>
            <a:r>
              <a:rPr lang="en-US" sz="1500" dirty="0" smtClean="0">
                <a:solidFill>
                  <a:schemeClr val="bg1"/>
                </a:solidFill>
              </a:rPr>
              <a:t>audit of development process (methods, standards)</a:t>
            </a:r>
          </a:p>
          <a:p>
            <a:pPr marL="2600325" indent="-285750">
              <a:buFont typeface="Wingdings" panose="05000000000000000000" pitchFamily="2" charset="2"/>
              <a:buChar char="Ø"/>
            </a:pPr>
            <a:r>
              <a:rPr lang="en-US" sz="1500" dirty="0" smtClean="0">
                <a:solidFill>
                  <a:schemeClr val="bg1"/>
                </a:solidFill>
              </a:rPr>
              <a:t>assessment of safety concept (functional safety, safety of use) and measures taken </a:t>
            </a:r>
          </a:p>
          <a:p>
            <a:pPr marL="2600325" indent="-285750">
              <a:buFont typeface="Wingdings" panose="05000000000000000000" pitchFamily="2" charset="2"/>
              <a:buChar char="Ø"/>
            </a:pPr>
            <a:r>
              <a:rPr lang="en-US" sz="1500" dirty="0" smtClean="0">
                <a:solidFill>
                  <a:schemeClr val="bg1"/>
                </a:solidFill>
              </a:rPr>
              <a:t>check of integration of general safety requirements and traffic rules</a:t>
            </a:r>
          </a:p>
          <a:p>
            <a:pPr marL="2600325" indent="-285750">
              <a:buFont typeface="Wingdings" panose="05000000000000000000" pitchFamily="2" charset="2"/>
              <a:buChar char="Ø"/>
            </a:pPr>
            <a:r>
              <a:rPr lang="en-US" sz="1500" dirty="0" smtClean="0">
                <a:solidFill>
                  <a:schemeClr val="bg1"/>
                </a:solidFill>
              </a:rPr>
              <a:t>use of simulation results (high mileage approval, capability to cope with critical situations, which aren‘t testable on proving grounds or in public)</a:t>
            </a:r>
          </a:p>
          <a:p>
            <a:pPr marL="2600325" indent="-285750">
              <a:buFont typeface="Wingdings" panose="05000000000000000000" pitchFamily="2" charset="2"/>
              <a:buChar char="Ø"/>
            </a:pPr>
            <a:r>
              <a:rPr lang="en-US" sz="1500" dirty="0" smtClean="0">
                <a:solidFill>
                  <a:schemeClr val="bg1"/>
                </a:solidFill>
              </a:rPr>
              <a:t>assessment of development data/field testing, OEM-self-declarations</a:t>
            </a:r>
            <a:endParaRPr lang="en-US" sz="1500" dirty="0">
              <a:solidFill>
                <a:schemeClr val="bg1"/>
              </a:solidFill>
            </a:endParaRPr>
          </a:p>
        </p:txBody>
      </p:sp>
      <p:sp>
        <p:nvSpPr>
          <p:cNvPr id="6" name="Rechteck 5"/>
          <p:cNvSpPr/>
          <p:nvPr/>
        </p:nvSpPr>
        <p:spPr>
          <a:xfrm>
            <a:off x="2718033" y="2786594"/>
            <a:ext cx="9180000" cy="1536341"/>
          </a:xfrm>
          <a:prstGeom prst="rect">
            <a:avLst/>
          </a:prstGeom>
          <a:solidFill>
            <a:srgbClr val="9E9E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600325" indent="-285750">
              <a:buFont typeface="Wingdings" panose="05000000000000000000" pitchFamily="2" charset="2"/>
              <a:buChar char="Ø"/>
            </a:pPr>
            <a:r>
              <a:rPr lang="en-US" sz="1500" dirty="0" smtClean="0">
                <a:solidFill>
                  <a:schemeClr val="bg1"/>
                </a:solidFill>
              </a:rPr>
              <a:t>matching of audit/assessment results with real world behavior</a:t>
            </a:r>
          </a:p>
          <a:p>
            <a:pPr marL="2600325" indent="-285750">
              <a:buFont typeface="Wingdings" panose="05000000000000000000" pitchFamily="2" charset="2"/>
              <a:buChar char="Ø"/>
            </a:pPr>
            <a:r>
              <a:rPr lang="en-US" sz="1500" dirty="0" smtClean="0">
                <a:solidFill>
                  <a:schemeClr val="bg1"/>
                </a:solidFill>
              </a:rPr>
              <a:t>assessment of system behavior in fixed set of challenging cases, which either aren‘t testable on public roads or cannot be guaranteed to occur during the real world test drive.</a:t>
            </a:r>
          </a:p>
          <a:p>
            <a:pPr marL="2600325" indent="-285750">
              <a:buFont typeface="Wingdings" panose="05000000000000000000" pitchFamily="2" charset="2"/>
              <a:buChar char="Ø"/>
            </a:pPr>
            <a:r>
              <a:rPr lang="en-US" sz="1500" dirty="0" smtClean="0">
                <a:solidFill>
                  <a:schemeClr val="bg1"/>
                </a:solidFill>
              </a:rPr>
              <a:t>reproducibility of situations is given</a:t>
            </a:r>
            <a:endParaRPr lang="en-US" sz="1500" dirty="0">
              <a:solidFill>
                <a:schemeClr val="bg1"/>
              </a:solidFill>
            </a:endParaRPr>
          </a:p>
        </p:txBody>
      </p:sp>
      <p:sp>
        <p:nvSpPr>
          <p:cNvPr id="7" name="Rechteck 6"/>
          <p:cNvSpPr/>
          <p:nvPr/>
        </p:nvSpPr>
        <p:spPr>
          <a:xfrm>
            <a:off x="2718033" y="1216479"/>
            <a:ext cx="9180000" cy="1536341"/>
          </a:xfrm>
          <a:prstGeom prst="rect">
            <a:avLst/>
          </a:prstGeom>
          <a:solidFill>
            <a:srgbClr val="0082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600325" indent="-285750">
              <a:buFont typeface="Wingdings" panose="05000000000000000000" pitchFamily="2" charset="2"/>
              <a:buChar char="Ø"/>
            </a:pPr>
            <a:r>
              <a:rPr lang="en-US" sz="1500" dirty="0" smtClean="0">
                <a:solidFill>
                  <a:schemeClr val="bg1"/>
                </a:solidFill>
              </a:rPr>
              <a:t>overall impression of system behavior on public roads</a:t>
            </a:r>
          </a:p>
          <a:p>
            <a:pPr marL="2600325" indent="-285750">
              <a:buFont typeface="Wingdings" panose="05000000000000000000" pitchFamily="2" charset="2"/>
              <a:buChar char="Ø"/>
            </a:pPr>
            <a:r>
              <a:rPr lang="en-US" sz="1500" dirty="0" smtClean="0">
                <a:solidFill>
                  <a:schemeClr val="bg1"/>
                </a:solidFill>
              </a:rPr>
              <a:t>assessment of system‘s ability to cope with real world traffic situations with a standardized checklist</a:t>
            </a:r>
          </a:p>
          <a:p>
            <a:pPr marL="2600325" indent="-285750">
              <a:buFont typeface="Wingdings" panose="05000000000000000000" pitchFamily="2" charset="2"/>
              <a:buChar char="Ø"/>
            </a:pPr>
            <a:r>
              <a:rPr lang="en-US" sz="1500" dirty="0" smtClean="0">
                <a:solidFill>
                  <a:schemeClr val="bg1"/>
                </a:solidFill>
              </a:rPr>
              <a:t>„driving license test“ for automated driving system</a:t>
            </a:r>
          </a:p>
          <a:p>
            <a:pPr marL="2600325" indent="-285750">
              <a:buFont typeface="Wingdings" panose="05000000000000000000" pitchFamily="2" charset="2"/>
              <a:buChar char="Ø"/>
            </a:pPr>
            <a:r>
              <a:rPr lang="en-US" sz="1500" dirty="0" smtClean="0">
                <a:solidFill>
                  <a:schemeClr val="bg1"/>
                </a:solidFill>
              </a:rPr>
              <a:t>guidance through given set of situations which shall be passed</a:t>
            </a:r>
            <a:endParaRPr lang="en-US" sz="1500" dirty="0">
              <a:solidFill>
                <a:schemeClr val="bg1"/>
              </a:solidFill>
            </a:endParaRPr>
          </a:p>
        </p:txBody>
      </p:sp>
      <p:graphicFrame>
        <p:nvGraphicFramePr>
          <p:cNvPr id="8" name="Diagramm 7"/>
          <p:cNvGraphicFramePr/>
          <p:nvPr>
            <p:extLst>
              <p:ext uri="{D42A27DB-BD31-4B8C-83A1-F6EECF244321}">
                <p14:modId xmlns:p14="http://schemas.microsoft.com/office/powerpoint/2010/main" val="1370156502"/>
              </p:ext>
            </p:extLst>
          </p:nvPr>
        </p:nvGraphicFramePr>
        <p:xfrm>
          <a:off x="309732" y="1219374"/>
          <a:ext cx="4821954" cy="4673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feld 8"/>
          <p:cNvSpPr txBox="1"/>
          <p:nvPr/>
        </p:nvSpPr>
        <p:spPr>
          <a:xfrm>
            <a:off x="309731" y="5913242"/>
            <a:ext cx="11763900" cy="923330"/>
          </a:xfrm>
          <a:prstGeom prst="rect">
            <a:avLst/>
          </a:prstGeom>
          <a:noFill/>
          <a:ln>
            <a:solidFill>
              <a:schemeClr val="tx1"/>
            </a:solidFill>
          </a:ln>
        </p:spPr>
        <p:txBody>
          <a:bodyPr wrap="square" rtlCol="0">
            <a:spAutoFit/>
          </a:bodyPr>
          <a:lstStyle/>
          <a:p>
            <a:pPr marL="285750" indent="-285750">
              <a:buFont typeface="Wingdings" panose="05000000000000000000" pitchFamily="2" charset="2"/>
              <a:buChar char="§"/>
            </a:pPr>
            <a:r>
              <a:rPr lang="en-US" dirty="0" smtClean="0"/>
              <a:t>certification </a:t>
            </a:r>
            <a:r>
              <a:rPr lang="en-US" dirty="0"/>
              <a:t>depends on all three pillars – partial assessment doesn‘t have significance</a:t>
            </a:r>
          </a:p>
          <a:p>
            <a:pPr marL="285750" indent="-285750">
              <a:buFont typeface="Wingdings" panose="05000000000000000000" pitchFamily="2" charset="2"/>
              <a:buChar char="§"/>
            </a:pPr>
            <a:r>
              <a:rPr lang="en-US" dirty="0" smtClean="0"/>
              <a:t>scope </a:t>
            </a:r>
            <a:r>
              <a:rPr lang="en-US" dirty="0"/>
              <a:t>of work should reduce with every step (audit/assessment: largest scope – </a:t>
            </a:r>
            <a:r>
              <a:rPr lang="en-US" dirty="0" smtClean="0"/>
              <a:t>real world test drive: </a:t>
            </a:r>
            <a:r>
              <a:rPr lang="en-US" dirty="0"/>
              <a:t>final </a:t>
            </a:r>
            <a:r>
              <a:rPr lang="en-US" dirty="0" smtClean="0"/>
              <a:t>confirmation)</a:t>
            </a:r>
            <a:endParaRPr lang="en-US" dirty="0"/>
          </a:p>
          <a:p>
            <a:pPr marL="285750" indent="-285750">
              <a:buFont typeface="Wingdings" panose="05000000000000000000" pitchFamily="2" charset="2"/>
              <a:buChar char="§"/>
            </a:pPr>
            <a:r>
              <a:rPr lang="en-US" dirty="0"/>
              <a:t>safety for test witnesses and other road users – no </a:t>
            </a:r>
            <a:r>
              <a:rPr lang="en-US" dirty="0" smtClean="0"/>
              <a:t>endangering </a:t>
            </a:r>
            <a:r>
              <a:rPr lang="en-US" dirty="0"/>
              <a:t>tests on public roads</a:t>
            </a:r>
          </a:p>
        </p:txBody>
      </p:sp>
      <p:sp>
        <p:nvSpPr>
          <p:cNvPr id="10" name="Abgerundetes Rechteck 9"/>
          <p:cNvSpPr/>
          <p:nvPr/>
        </p:nvSpPr>
        <p:spPr>
          <a:xfrm>
            <a:off x="685411" y="5325755"/>
            <a:ext cx="982830" cy="482205"/>
          </a:xfrm>
          <a:prstGeom prst="roundRect">
            <a:avLst/>
          </a:prstGeom>
          <a:solidFill>
            <a:schemeClr val="accent2"/>
          </a:solidFill>
          <a:ln w="25400" cap="flat" cmpd="sng" algn="ctr">
            <a:noFill/>
            <a:prstDash val="solid"/>
          </a:ln>
          <a:effectLst/>
        </p:spPr>
        <p:txBody>
          <a:bodyPr rtlCol="0" anchor="ctr" anchorCtr="0"/>
          <a:lstStyle/>
          <a:p>
            <a:pPr marL="0" marR="0" lvl="0" indent="0" algn="ctr" defTabSz="914454"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latin typeface="+mn-lt"/>
                <a:ea typeface="+mn-ea"/>
                <a:cs typeface="+mn-cs"/>
              </a:rPr>
              <a:t>Simulation</a:t>
            </a:r>
          </a:p>
        </p:txBody>
      </p:sp>
      <p:sp>
        <p:nvSpPr>
          <p:cNvPr id="14" name="Textfeld 13"/>
          <p:cNvSpPr txBox="1"/>
          <p:nvPr/>
        </p:nvSpPr>
        <p:spPr>
          <a:xfrm>
            <a:off x="29513" y="99718"/>
            <a:ext cx="1311796" cy="1754326"/>
          </a:xfrm>
          <a:prstGeom prst="rect">
            <a:avLst/>
          </a:prstGeom>
          <a:noFill/>
          <a:ln>
            <a:solidFill>
              <a:srgbClr val="00B050"/>
            </a:solidFill>
          </a:ln>
        </p:spPr>
        <p:txBody>
          <a:bodyPr wrap="square" rtlCol="0">
            <a:spAutoFit/>
          </a:bodyPr>
          <a:lstStyle/>
          <a:p>
            <a:r>
              <a:rPr lang="en-US" sz="1200" i="1" dirty="0" smtClean="0">
                <a:solidFill>
                  <a:srgbClr val="00B050"/>
                </a:solidFill>
              </a:rPr>
              <a:t>Comment: Updated </a:t>
            </a:r>
            <a:r>
              <a:rPr lang="en-US" sz="1200" i="1" dirty="0">
                <a:solidFill>
                  <a:srgbClr val="00B050"/>
                </a:solidFill>
              </a:rPr>
              <a:t>the design of the boxes a little bit to make the text "Real World -Test Drive </a:t>
            </a:r>
            <a:r>
              <a:rPr lang="en-US" sz="1200" i="1" dirty="0" smtClean="0">
                <a:solidFill>
                  <a:srgbClr val="00B050"/>
                </a:solidFill>
              </a:rPr>
              <a:t>graphically fit </a:t>
            </a:r>
            <a:r>
              <a:rPr lang="en-US" sz="1200" i="1" dirty="0">
                <a:solidFill>
                  <a:srgbClr val="00B050"/>
                </a:solidFill>
              </a:rPr>
              <a:t>into the colored area</a:t>
            </a:r>
            <a:endParaRPr lang="de-DE" sz="1200" i="1" dirty="0">
              <a:solidFill>
                <a:srgbClr val="00B050"/>
              </a:solidFill>
            </a:endParaRPr>
          </a:p>
        </p:txBody>
      </p:sp>
    </p:spTree>
    <p:extLst>
      <p:ext uri="{BB962C8B-B14F-4D97-AF65-F5344CB8AC3E}">
        <p14:creationId xmlns:p14="http://schemas.microsoft.com/office/powerpoint/2010/main" val="25004113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hteck 34"/>
          <p:cNvSpPr/>
          <p:nvPr/>
        </p:nvSpPr>
        <p:spPr>
          <a:xfrm>
            <a:off x="10183605" y="1346307"/>
            <a:ext cx="2024126" cy="504056"/>
          </a:xfrm>
          <a:prstGeom prst="rect">
            <a:avLst/>
          </a:prstGeom>
          <a:solidFill>
            <a:srgbClr val="002060"/>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400" dirty="0">
              <a:solidFill>
                <a:schemeClr val="bg1"/>
              </a:solidFill>
            </a:endParaRPr>
          </a:p>
        </p:txBody>
      </p:sp>
      <p:sp>
        <p:nvSpPr>
          <p:cNvPr id="36" name="Rechteck 35"/>
          <p:cNvSpPr/>
          <p:nvPr/>
        </p:nvSpPr>
        <p:spPr>
          <a:xfrm>
            <a:off x="10114223" y="1484323"/>
            <a:ext cx="2024124" cy="504056"/>
          </a:xfrm>
          <a:prstGeom prst="rect">
            <a:avLst/>
          </a:prstGeom>
          <a:solidFill>
            <a:srgbClr val="9E9E9E"/>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b="1" dirty="0">
                <a:solidFill>
                  <a:schemeClr val="bg1"/>
                </a:solidFill>
                <a:sym typeface="Wingdings" panose="05000000000000000000" pitchFamily="2" charset="2"/>
              </a:rPr>
              <a:t> </a:t>
            </a:r>
            <a:r>
              <a:rPr lang="de-DE" sz="1400" b="1" dirty="0" smtClean="0">
                <a:solidFill>
                  <a:schemeClr val="bg1"/>
                </a:solidFill>
                <a:sym typeface="Wingdings" panose="05000000000000000000" pitchFamily="2" charset="2"/>
              </a:rPr>
              <a:t>  </a:t>
            </a:r>
            <a:endParaRPr lang="de-DE" sz="1400" dirty="0">
              <a:solidFill>
                <a:schemeClr val="bg1"/>
              </a:solidFill>
            </a:endParaRPr>
          </a:p>
        </p:txBody>
      </p:sp>
      <p:sp>
        <p:nvSpPr>
          <p:cNvPr id="32" name="Rechteck 31"/>
          <p:cNvSpPr/>
          <p:nvPr/>
        </p:nvSpPr>
        <p:spPr>
          <a:xfrm>
            <a:off x="10106706" y="3307935"/>
            <a:ext cx="2024126" cy="504056"/>
          </a:xfrm>
          <a:prstGeom prst="rect">
            <a:avLst/>
          </a:prstGeom>
          <a:solidFill>
            <a:srgbClr val="002060"/>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400" dirty="0">
              <a:solidFill>
                <a:schemeClr val="bg1"/>
              </a:solidFill>
            </a:endParaRPr>
          </a:p>
        </p:txBody>
      </p:sp>
      <p:graphicFrame>
        <p:nvGraphicFramePr>
          <p:cNvPr id="15" name="Objekt 14"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3" name="think-cell Folie" r:id="rId5" imgW="470" imgH="469" progId="TCLayout.ActiveDocument.1">
                  <p:embed/>
                </p:oleObj>
              </mc:Choice>
              <mc:Fallback>
                <p:oleObj name="think-cell Folie" r:id="rId5" imgW="470" imgH="46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4" name="Rechteck 13"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n-US" sz="4400" dirty="0">
              <a:latin typeface="Calibri Light" panose="020F0302020204030204" pitchFamily="34" charset="0"/>
              <a:ea typeface="+mj-ea"/>
              <a:cs typeface="+mj-cs"/>
              <a:sym typeface="Calibri Light" panose="020F0302020204030204" pitchFamily="34" charset="0"/>
            </a:endParaRPr>
          </a:p>
        </p:txBody>
      </p:sp>
      <p:sp>
        <p:nvSpPr>
          <p:cNvPr id="57" name="Freihandform 56"/>
          <p:cNvSpPr/>
          <p:nvPr/>
        </p:nvSpPr>
        <p:spPr>
          <a:xfrm rot="10800000" flipV="1">
            <a:off x="1404511" y="1517484"/>
            <a:ext cx="2549989" cy="4792931"/>
          </a:xfrm>
          <a:custGeom>
            <a:avLst/>
            <a:gdLst>
              <a:gd name="connsiteX0" fmla="*/ 0 w 5599612"/>
              <a:gd name="connsiteY0" fmla="*/ 8699 h 26097"/>
              <a:gd name="connsiteX1" fmla="*/ 2931298 w 5599612"/>
              <a:gd name="connsiteY1" fmla="*/ 8699 h 26097"/>
              <a:gd name="connsiteX2" fmla="*/ 5305912 w 5599612"/>
              <a:gd name="connsiteY2" fmla="*/ 0 h 26097"/>
              <a:gd name="connsiteX3" fmla="*/ 5479876 w 5599612"/>
              <a:gd name="connsiteY3" fmla="*/ 26097 h 26097"/>
              <a:gd name="connsiteX0" fmla="*/ 0 w 5305912"/>
              <a:gd name="connsiteY0" fmla="*/ 8699 h 8699"/>
              <a:gd name="connsiteX1" fmla="*/ 2931298 w 5305912"/>
              <a:gd name="connsiteY1" fmla="*/ 8699 h 8699"/>
              <a:gd name="connsiteX2" fmla="*/ 5305912 w 5305912"/>
              <a:gd name="connsiteY2" fmla="*/ 0 h 8699"/>
              <a:gd name="connsiteX0" fmla="*/ 0 w 10000"/>
              <a:gd name="connsiteY0" fmla="*/ 1159987 h 1159987"/>
              <a:gd name="connsiteX1" fmla="*/ 5050 w 10000"/>
              <a:gd name="connsiteY1" fmla="*/ 0 h 1159987"/>
              <a:gd name="connsiteX2" fmla="*/ 10000 w 10000"/>
              <a:gd name="connsiteY2" fmla="*/ 1149987 h 1159987"/>
              <a:gd name="connsiteX0" fmla="*/ 0 w 10000"/>
              <a:gd name="connsiteY0" fmla="*/ 1237792 h 1237792"/>
              <a:gd name="connsiteX1" fmla="*/ 5050 w 10000"/>
              <a:gd name="connsiteY1" fmla="*/ 77805 h 1237792"/>
              <a:gd name="connsiteX2" fmla="*/ 10000 w 10000"/>
              <a:gd name="connsiteY2" fmla="*/ 1227792 h 1237792"/>
              <a:gd name="connsiteX0" fmla="*/ 0 w 10000"/>
              <a:gd name="connsiteY0" fmla="*/ 1162744 h 1162744"/>
              <a:gd name="connsiteX1" fmla="*/ 5050 w 10000"/>
              <a:gd name="connsiteY1" fmla="*/ 2757 h 1162744"/>
              <a:gd name="connsiteX2" fmla="*/ 10000 w 10000"/>
              <a:gd name="connsiteY2" fmla="*/ 1152744 h 1162744"/>
              <a:gd name="connsiteX0" fmla="*/ 0 w 10000"/>
              <a:gd name="connsiteY0" fmla="*/ 1159998 h 1159998"/>
              <a:gd name="connsiteX1" fmla="*/ 5050 w 10000"/>
              <a:gd name="connsiteY1" fmla="*/ 11 h 1159998"/>
              <a:gd name="connsiteX2" fmla="*/ 10000 w 10000"/>
              <a:gd name="connsiteY2" fmla="*/ 1149998 h 1159998"/>
              <a:gd name="connsiteX0" fmla="*/ 0 w 10000"/>
              <a:gd name="connsiteY0" fmla="*/ 1159990 h 1210000"/>
              <a:gd name="connsiteX1" fmla="*/ 5721 w 10000"/>
              <a:gd name="connsiteY1" fmla="*/ 1139991 h 1210000"/>
              <a:gd name="connsiteX2" fmla="*/ 5050 w 10000"/>
              <a:gd name="connsiteY2" fmla="*/ 3 h 1210000"/>
              <a:gd name="connsiteX3" fmla="*/ 10000 w 10000"/>
              <a:gd name="connsiteY3" fmla="*/ 1149990 h 1210000"/>
              <a:gd name="connsiteX0" fmla="*/ 0 w 10000"/>
              <a:gd name="connsiteY0" fmla="*/ 1159990 h 1227442"/>
              <a:gd name="connsiteX1" fmla="*/ 5721 w 10000"/>
              <a:gd name="connsiteY1" fmla="*/ 1139991 h 1227442"/>
              <a:gd name="connsiteX2" fmla="*/ 5050 w 10000"/>
              <a:gd name="connsiteY2" fmla="*/ 3 h 1227442"/>
              <a:gd name="connsiteX3" fmla="*/ 10000 w 10000"/>
              <a:gd name="connsiteY3" fmla="*/ 1149990 h 1227442"/>
              <a:gd name="connsiteX0" fmla="*/ 0 w 10000"/>
              <a:gd name="connsiteY0" fmla="*/ 1159989 h 1159988"/>
              <a:gd name="connsiteX1" fmla="*/ 5721 w 10000"/>
              <a:gd name="connsiteY1" fmla="*/ 1139990 h 1159988"/>
              <a:gd name="connsiteX2" fmla="*/ 5050 w 10000"/>
              <a:gd name="connsiteY2" fmla="*/ 2 h 1159988"/>
              <a:gd name="connsiteX3" fmla="*/ 10000 w 10000"/>
              <a:gd name="connsiteY3" fmla="*/ 1149989 h 1159988"/>
              <a:gd name="connsiteX0" fmla="*/ 0 w 10000"/>
              <a:gd name="connsiteY0" fmla="*/ 1159989 h 1159989"/>
              <a:gd name="connsiteX1" fmla="*/ 5721 w 10000"/>
              <a:gd name="connsiteY1" fmla="*/ 1139990 h 1159989"/>
              <a:gd name="connsiteX2" fmla="*/ 5050 w 10000"/>
              <a:gd name="connsiteY2" fmla="*/ 2 h 1159989"/>
              <a:gd name="connsiteX3" fmla="*/ 10000 w 10000"/>
              <a:gd name="connsiteY3" fmla="*/ 1149989 h 1159989"/>
              <a:gd name="connsiteX0" fmla="*/ 0 w 10000"/>
              <a:gd name="connsiteY0" fmla="*/ 1159989 h 1159989"/>
              <a:gd name="connsiteX1" fmla="*/ 5721 w 10000"/>
              <a:gd name="connsiteY1" fmla="*/ 1139990 h 1159989"/>
              <a:gd name="connsiteX2" fmla="*/ 5050 w 10000"/>
              <a:gd name="connsiteY2" fmla="*/ 2 h 1159989"/>
              <a:gd name="connsiteX3" fmla="*/ 10000 w 10000"/>
              <a:gd name="connsiteY3" fmla="*/ 1149989 h 1159989"/>
              <a:gd name="connsiteX0" fmla="*/ 0 w 10000"/>
              <a:gd name="connsiteY0" fmla="*/ 1139990 h 1208323"/>
              <a:gd name="connsiteX1" fmla="*/ 5721 w 10000"/>
              <a:gd name="connsiteY1" fmla="*/ 1119991 h 1208323"/>
              <a:gd name="connsiteX2" fmla="*/ 6935 w 10000"/>
              <a:gd name="connsiteY2" fmla="*/ 3 h 1208323"/>
              <a:gd name="connsiteX3" fmla="*/ 10000 w 10000"/>
              <a:gd name="connsiteY3" fmla="*/ 1129990 h 1208323"/>
              <a:gd name="connsiteX0" fmla="*/ 0 w 10000"/>
              <a:gd name="connsiteY0" fmla="*/ 1139990 h 1139990"/>
              <a:gd name="connsiteX1" fmla="*/ 5721 w 10000"/>
              <a:gd name="connsiteY1" fmla="*/ 1119991 h 1139990"/>
              <a:gd name="connsiteX2" fmla="*/ 6935 w 10000"/>
              <a:gd name="connsiteY2" fmla="*/ 3 h 1139990"/>
              <a:gd name="connsiteX3" fmla="*/ 10000 w 10000"/>
              <a:gd name="connsiteY3" fmla="*/ 1129990 h 1139990"/>
              <a:gd name="connsiteX0" fmla="*/ 0 w 10000"/>
              <a:gd name="connsiteY0" fmla="*/ 1139990 h 1140315"/>
              <a:gd name="connsiteX1" fmla="*/ 5721 w 10000"/>
              <a:gd name="connsiteY1" fmla="*/ 1119991 h 1140315"/>
              <a:gd name="connsiteX2" fmla="*/ 6935 w 10000"/>
              <a:gd name="connsiteY2" fmla="*/ 3 h 1140315"/>
              <a:gd name="connsiteX3" fmla="*/ 10000 w 10000"/>
              <a:gd name="connsiteY3" fmla="*/ 1129990 h 1140315"/>
              <a:gd name="connsiteX0" fmla="*/ 0 w 4279"/>
              <a:gd name="connsiteY0" fmla="*/ 1119991 h 1129990"/>
              <a:gd name="connsiteX1" fmla="*/ 1214 w 4279"/>
              <a:gd name="connsiteY1" fmla="*/ 3 h 1129990"/>
              <a:gd name="connsiteX2" fmla="*/ 4279 w 4279"/>
              <a:gd name="connsiteY2" fmla="*/ 1129990 h 1129990"/>
              <a:gd name="connsiteX0" fmla="*/ 0 w 10000"/>
              <a:gd name="connsiteY0" fmla="*/ 10173 h 10261"/>
              <a:gd name="connsiteX1" fmla="*/ 1112 w 10000"/>
              <a:gd name="connsiteY1" fmla="*/ 3535 h 10261"/>
              <a:gd name="connsiteX2" fmla="*/ 2837 w 10000"/>
              <a:gd name="connsiteY2" fmla="*/ 261 h 10261"/>
              <a:gd name="connsiteX3" fmla="*/ 10000 w 10000"/>
              <a:gd name="connsiteY3" fmla="*/ 10261 h 10261"/>
              <a:gd name="connsiteX0" fmla="*/ 0 w 10000"/>
              <a:gd name="connsiteY0" fmla="*/ 9448 h 9536"/>
              <a:gd name="connsiteX1" fmla="*/ 1112 w 10000"/>
              <a:gd name="connsiteY1" fmla="*/ 2810 h 9536"/>
              <a:gd name="connsiteX2" fmla="*/ 4446 w 10000"/>
              <a:gd name="connsiteY2" fmla="*/ 332 h 9536"/>
              <a:gd name="connsiteX3" fmla="*/ 10000 w 10000"/>
              <a:gd name="connsiteY3" fmla="*/ 9536 h 9536"/>
              <a:gd name="connsiteX0" fmla="*/ 0 w 10000"/>
              <a:gd name="connsiteY0" fmla="*/ 9826 h 9918"/>
              <a:gd name="connsiteX1" fmla="*/ 1112 w 10000"/>
              <a:gd name="connsiteY1" fmla="*/ 2865 h 9918"/>
              <a:gd name="connsiteX2" fmla="*/ 4254 w 10000"/>
              <a:gd name="connsiteY2" fmla="*/ 359 h 9918"/>
              <a:gd name="connsiteX3" fmla="*/ 10000 w 10000"/>
              <a:gd name="connsiteY3" fmla="*/ 9918 h 9918"/>
              <a:gd name="connsiteX0" fmla="*/ 0 w 10000"/>
              <a:gd name="connsiteY0" fmla="*/ 10648 h 10741"/>
              <a:gd name="connsiteX1" fmla="*/ 1265 w 10000"/>
              <a:gd name="connsiteY1" fmla="*/ 1384 h 10741"/>
              <a:gd name="connsiteX2" fmla="*/ 4254 w 10000"/>
              <a:gd name="connsiteY2" fmla="*/ 1103 h 10741"/>
              <a:gd name="connsiteX3" fmla="*/ 10000 w 10000"/>
              <a:gd name="connsiteY3" fmla="*/ 10741 h 10741"/>
              <a:gd name="connsiteX0" fmla="*/ 0 w 10000"/>
              <a:gd name="connsiteY0" fmla="*/ 10555 h 10648"/>
              <a:gd name="connsiteX1" fmla="*/ 882 w 10000"/>
              <a:gd name="connsiteY1" fmla="*/ 1478 h 10648"/>
              <a:gd name="connsiteX2" fmla="*/ 4254 w 10000"/>
              <a:gd name="connsiteY2" fmla="*/ 1010 h 10648"/>
              <a:gd name="connsiteX3" fmla="*/ 10000 w 10000"/>
              <a:gd name="connsiteY3" fmla="*/ 10648 h 10648"/>
              <a:gd name="connsiteX0" fmla="*/ 0 w 10000"/>
              <a:gd name="connsiteY0" fmla="*/ 10555 h 10648"/>
              <a:gd name="connsiteX1" fmla="*/ 882 w 10000"/>
              <a:gd name="connsiteY1" fmla="*/ 1478 h 10648"/>
              <a:gd name="connsiteX2" fmla="*/ 4254 w 10000"/>
              <a:gd name="connsiteY2" fmla="*/ 1010 h 10648"/>
              <a:gd name="connsiteX3" fmla="*/ 10000 w 10000"/>
              <a:gd name="connsiteY3" fmla="*/ 10648 h 10648"/>
              <a:gd name="connsiteX0" fmla="*/ 0 w 10000"/>
              <a:gd name="connsiteY0" fmla="*/ 10648 h 10741"/>
              <a:gd name="connsiteX1" fmla="*/ 1342 w 10000"/>
              <a:gd name="connsiteY1" fmla="*/ 1384 h 10741"/>
              <a:gd name="connsiteX2" fmla="*/ 4254 w 10000"/>
              <a:gd name="connsiteY2" fmla="*/ 1103 h 10741"/>
              <a:gd name="connsiteX3" fmla="*/ 10000 w 10000"/>
              <a:gd name="connsiteY3" fmla="*/ 10741 h 10741"/>
              <a:gd name="connsiteX0" fmla="*/ 0 w 10000"/>
              <a:gd name="connsiteY0" fmla="*/ 11115 h 11208"/>
              <a:gd name="connsiteX1" fmla="*/ 1342 w 10000"/>
              <a:gd name="connsiteY1" fmla="*/ 1851 h 11208"/>
              <a:gd name="connsiteX2" fmla="*/ 4254 w 10000"/>
              <a:gd name="connsiteY2" fmla="*/ 1570 h 11208"/>
              <a:gd name="connsiteX3" fmla="*/ 10000 w 10000"/>
              <a:gd name="connsiteY3" fmla="*/ 11208 h 11208"/>
              <a:gd name="connsiteX0" fmla="*/ 0 w 10000"/>
              <a:gd name="connsiteY0" fmla="*/ 11115 h 11208"/>
              <a:gd name="connsiteX1" fmla="*/ 1342 w 10000"/>
              <a:gd name="connsiteY1" fmla="*/ 1851 h 11208"/>
              <a:gd name="connsiteX2" fmla="*/ 4254 w 10000"/>
              <a:gd name="connsiteY2" fmla="*/ 1570 h 11208"/>
              <a:gd name="connsiteX3" fmla="*/ 10000 w 10000"/>
              <a:gd name="connsiteY3" fmla="*/ 11208 h 11208"/>
              <a:gd name="connsiteX0" fmla="*/ 0 w 10000"/>
              <a:gd name="connsiteY0" fmla="*/ 11487 h 11580"/>
              <a:gd name="connsiteX1" fmla="*/ 1342 w 10000"/>
              <a:gd name="connsiteY1" fmla="*/ 2223 h 11580"/>
              <a:gd name="connsiteX2" fmla="*/ 4254 w 10000"/>
              <a:gd name="connsiteY2" fmla="*/ 1942 h 11580"/>
              <a:gd name="connsiteX3" fmla="*/ 10000 w 10000"/>
              <a:gd name="connsiteY3" fmla="*/ 11580 h 11580"/>
              <a:gd name="connsiteX0" fmla="*/ 0 w 10000"/>
              <a:gd name="connsiteY0" fmla="*/ 11487 h 11580"/>
              <a:gd name="connsiteX1" fmla="*/ 1342 w 10000"/>
              <a:gd name="connsiteY1" fmla="*/ 2223 h 11580"/>
              <a:gd name="connsiteX2" fmla="*/ 4254 w 10000"/>
              <a:gd name="connsiteY2" fmla="*/ 1942 h 11580"/>
              <a:gd name="connsiteX3" fmla="*/ 10000 w 10000"/>
              <a:gd name="connsiteY3" fmla="*/ 11580 h 11580"/>
              <a:gd name="connsiteX0" fmla="*/ 0 w 10000"/>
              <a:gd name="connsiteY0" fmla="*/ 10638 h 10731"/>
              <a:gd name="connsiteX1" fmla="*/ 882 w 10000"/>
              <a:gd name="connsiteY1" fmla="*/ 2216 h 10731"/>
              <a:gd name="connsiteX2" fmla="*/ 4254 w 10000"/>
              <a:gd name="connsiteY2" fmla="*/ 1093 h 10731"/>
              <a:gd name="connsiteX3" fmla="*/ 10000 w 10000"/>
              <a:gd name="connsiteY3" fmla="*/ 10731 h 10731"/>
              <a:gd name="connsiteX0" fmla="*/ 0 w 10000"/>
              <a:gd name="connsiteY0" fmla="*/ 9379 h 9472"/>
              <a:gd name="connsiteX1" fmla="*/ 882 w 10000"/>
              <a:gd name="connsiteY1" fmla="*/ 957 h 9472"/>
              <a:gd name="connsiteX2" fmla="*/ 4024 w 10000"/>
              <a:gd name="connsiteY2" fmla="*/ 1144 h 9472"/>
              <a:gd name="connsiteX3" fmla="*/ 10000 w 10000"/>
              <a:gd name="connsiteY3" fmla="*/ 9472 h 9472"/>
              <a:gd name="connsiteX0" fmla="*/ 0 w 10000"/>
              <a:gd name="connsiteY0" fmla="*/ 9739 h 9837"/>
              <a:gd name="connsiteX1" fmla="*/ 882 w 10000"/>
              <a:gd name="connsiteY1" fmla="*/ 847 h 9837"/>
              <a:gd name="connsiteX2" fmla="*/ 4024 w 10000"/>
              <a:gd name="connsiteY2" fmla="*/ 1045 h 9837"/>
              <a:gd name="connsiteX3" fmla="*/ 10000 w 10000"/>
              <a:gd name="connsiteY3" fmla="*/ 9837 h 9837"/>
              <a:gd name="connsiteX0" fmla="*/ 0 w 10000"/>
              <a:gd name="connsiteY0" fmla="*/ 9775 h 9875"/>
              <a:gd name="connsiteX1" fmla="*/ 882 w 10000"/>
              <a:gd name="connsiteY1" fmla="*/ 736 h 9875"/>
              <a:gd name="connsiteX2" fmla="*/ 3871 w 10000"/>
              <a:gd name="connsiteY2" fmla="*/ 1238 h 9875"/>
              <a:gd name="connsiteX3" fmla="*/ 10000 w 10000"/>
              <a:gd name="connsiteY3" fmla="*/ 9875 h 9875"/>
              <a:gd name="connsiteX0" fmla="*/ 0 w 10000"/>
              <a:gd name="connsiteY0" fmla="*/ 9981 h 10082"/>
              <a:gd name="connsiteX1" fmla="*/ 882 w 10000"/>
              <a:gd name="connsiteY1" fmla="*/ 827 h 10082"/>
              <a:gd name="connsiteX2" fmla="*/ 4484 w 10000"/>
              <a:gd name="connsiteY2" fmla="*/ 1133 h 10082"/>
              <a:gd name="connsiteX3" fmla="*/ 10000 w 10000"/>
              <a:gd name="connsiteY3" fmla="*/ 10082 h 10082"/>
              <a:gd name="connsiteX0" fmla="*/ 0 w 10000"/>
              <a:gd name="connsiteY0" fmla="*/ 10738 h 10839"/>
              <a:gd name="connsiteX1" fmla="*/ 882 w 10000"/>
              <a:gd name="connsiteY1" fmla="*/ 1584 h 10839"/>
              <a:gd name="connsiteX2" fmla="*/ 4484 w 10000"/>
              <a:gd name="connsiteY2" fmla="*/ 1890 h 10839"/>
              <a:gd name="connsiteX3" fmla="*/ 10000 w 10000"/>
              <a:gd name="connsiteY3" fmla="*/ 10839 h 10839"/>
              <a:gd name="connsiteX0" fmla="*/ 0 w 10000"/>
              <a:gd name="connsiteY0" fmla="*/ 10738 h 10839"/>
              <a:gd name="connsiteX1" fmla="*/ 882 w 10000"/>
              <a:gd name="connsiteY1" fmla="*/ 1584 h 10839"/>
              <a:gd name="connsiteX2" fmla="*/ 4484 w 10000"/>
              <a:gd name="connsiteY2" fmla="*/ 1890 h 10839"/>
              <a:gd name="connsiteX3" fmla="*/ 10000 w 10000"/>
              <a:gd name="connsiteY3" fmla="*/ 10839 h 10839"/>
              <a:gd name="connsiteX0" fmla="*/ 0 w 10000"/>
              <a:gd name="connsiteY0" fmla="*/ 10738 h 10839"/>
              <a:gd name="connsiteX1" fmla="*/ 882 w 10000"/>
              <a:gd name="connsiteY1" fmla="*/ 1584 h 10839"/>
              <a:gd name="connsiteX2" fmla="*/ 4484 w 10000"/>
              <a:gd name="connsiteY2" fmla="*/ 1890 h 10839"/>
              <a:gd name="connsiteX3" fmla="*/ 10000 w 10000"/>
              <a:gd name="connsiteY3" fmla="*/ 10839 h 10839"/>
              <a:gd name="connsiteX0" fmla="*/ 0 w 10000"/>
              <a:gd name="connsiteY0" fmla="*/ 10738 h 10839"/>
              <a:gd name="connsiteX1" fmla="*/ 882 w 10000"/>
              <a:gd name="connsiteY1" fmla="*/ 1584 h 10839"/>
              <a:gd name="connsiteX2" fmla="*/ 4484 w 10000"/>
              <a:gd name="connsiteY2" fmla="*/ 1890 h 10839"/>
              <a:gd name="connsiteX3" fmla="*/ 10000 w 10000"/>
              <a:gd name="connsiteY3" fmla="*/ 10839 h 10839"/>
              <a:gd name="connsiteX0" fmla="*/ 0 w 10000"/>
              <a:gd name="connsiteY0" fmla="*/ 10591 h 10692"/>
              <a:gd name="connsiteX1" fmla="*/ 2720 w 10000"/>
              <a:gd name="connsiteY1" fmla="*/ 1852 h 10692"/>
              <a:gd name="connsiteX2" fmla="*/ 4484 w 10000"/>
              <a:gd name="connsiteY2" fmla="*/ 1743 h 10692"/>
              <a:gd name="connsiteX3" fmla="*/ 10000 w 10000"/>
              <a:gd name="connsiteY3" fmla="*/ 10692 h 10692"/>
              <a:gd name="connsiteX0" fmla="*/ 0 w 10000"/>
              <a:gd name="connsiteY0" fmla="*/ 10260 h 10361"/>
              <a:gd name="connsiteX1" fmla="*/ 2720 w 10000"/>
              <a:gd name="connsiteY1" fmla="*/ 1521 h 10361"/>
              <a:gd name="connsiteX2" fmla="*/ 4484 w 10000"/>
              <a:gd name="connsiteY2" fmla="*/ 1412 h 10361"/>
              <a:gd name="connsiteX3" fmla="*/ 5962 w 10000"/>
              <a:gd name="connsiteY3" fmla="*/ 3226 h 10361"/>
              <a:gd name="connsiteX4" fmla="*/ 10000 w 10000"/>
              <a:gd name="connsiteY4" fmla="*/ 10361 h 10361"/>
              <a:gd name="connsiteX0" fmla="*/ 0 w 10000"/>
              <a:gd name="connsiteY0" fmla="*/ 9805 h 9906"/>
              <a:gd name="connsiteX1" fmla="*/ 2720 w 10000"/>
              <a:gd name="connsiteY1" fmla="*/ 1066 h 9906"/>
              <a:gd name="connsiteX2" fmla="*/ 4015 w 10000"/>
              <a:gd name="connsiteY2" fmla="*/ 334 h 9906"/>
              <a:gd name="connsiteX3" fmla="*/ 5962 w 10000"/>
              <a:gd name="connsiteY3" fmla="*/ 2771 h 9906"/>
              <a:gd name="connsiteX4" fmla="*/ 10000 w 10000"/>
              <a:gd name="connsiteY4" fmla="*/ 9906 h 9906"/>
              <a:gd name="connsiteX0" fmla="*/ 0 w 10000"/>
              <a:gd name="connsiteY0" fmla="*/ 9599 h 9701"/>
              <a:gd name="connsiteX1" fmla="*/ 1742 w 10000"/>
              <a:gd name="connsiteY1" fmla="*/ 4131 h 9701"/>
              <a:gd name="connsiteX2" fmla="*/ 4015 w 10000"/>
              <a:gd name="connsiteY2" fmla="*/ 38 h 9701"/>
              <a:gd name="connsiteX3" fmla="*/ 5962 w 10000"/>
              <a:gd name="connsiteY3" fmla="*/ 2498 h 9701"/>
              <a:gd name="connsiteX4" fmla="*/ 10000 w 10000"/>
              <a:gd name="connsiteY4" fmla="*/ 9701 h 9701"/>
              <a:gd name="connsiteX0" fmla="*/ 0 w 10000"/>
              <a:gd name="connsiteY0" fmla="*/ 9895 h 10000"/>
              <a:gd name="connsiteX1" fmla="*/ 1742 w 10000"/>
              <a:gd name="connsiteY1" fmla="*/ 4258 h 10000"/>
              <a:gd name="connsiteX2" fmla="*/ 4015 w 10000"/>
              <a:gd name="connsiteY2" fmla="*/ 39 h 10000"/>
              <a:gd name="connsiteX3" fmla="*/ 5962 w 10000"/>
              <a:gd name="connsiteY3" fmla="*/ 2575 h 10000"/>
              <a:gd name="connsiteX4" fmla="*/ 10000 w 10000"/>
              <a:gd name="connsiteY4" fmla="*/ 10000 h 10000"/>
              <a:gd name="connsiteX0" fmla="*/ 0 w 10000"/>
              <a:gd name="connsiteY0" fmla="*/ 9861 h 9966"/>
              <a:gd name="connsiteX1" fmla="*/ 3815 w 10000"/>
              <a:gd name="connsiteY1" fmla="*/ 2171 h 9966"/>
              <a:gd name="connsiteX2" fmla="*/ 4015 w 10000"/>
              <a:gd name="connsiteY2" fmla="*/ 5 h 9966"/>
              <a:gd name="connsiteX3" fmla="*/ 5962 w 10000"/>
              <a:gd name="connsiteY3" fmla="*/ 2541 h 9966"/>
              <a:gd name="connsiteX4" fmla="*/ 10000 w 10000"/>
              <a:gd name="connsiteY4" fmla="*/ 9966 h 9966"/>
              <a:gd name="connsiteX0" fmla="*/ 0 w 10000"/>
              <a:gd name="connsiteY0" fmla="*/ 9895 h 10000"/>
              <a:gd name="connsiteX1" fmla="*/ 3815 w 10000"/>
              <a:gd name="connsiteY1" fmla="*/ 2178 h 10000"/>
              <a:gd name="connsiteX2" fmla="*/ 4015 w 10000"/>
              <a:gd name="connsiteY2" fmla="*/ 5 h 10000"/>
              <a:gd name="connsiteX3" fmla="*/ 5962 w 10000"/>
              <a:gd name="connsiteY3" fmla="*/ 2550 h 10000"/>
              <a:gd name="connsiteX4" fmla="*/ 10000 w 10000"/>
              <a:gd name="connsiteY4" fmla="*/ 10000 h 10000"/>
              <a:gd name="connsiteX0" fmla="*/ 0 w 10000"/>
              <a:gd name="connsiteY0" fmla="*/ 9788 h 9893"/>
              <a:gd name="connsiteX1" fmla="*/ 3815 w 10000"/>
              <a:gd name="connsiteY1" fmla="*/ 2071 h 9893"/>
              <a:gd name="connsiteX2" fmla="*/ 4915 w 10000"/>
              <a:gd name="connsiteY2" fmla="*/ 6 h 9893"/>
              <a:gd name="connsiteX3" fmla="*/ 5962 w 10000"/>
              <a:gd name="connsiteY3" fmla="*/ 2443 h 9893"/>
              <a:gd name="connsiteX4" fmla="*/ 10000 w 10000"/>
              <a:gd name="connsiteY4" fmla="*/ 9893 h 9893"/>
              <a:gd name="connsiteX0" fmla="*/ 0 w 10000"/>
              <a:gd name="connsiteY0" fmla="*/ 9894 h 10000"/>
              <a:gd name="connsiteX1" fmla="*/ 3815 w 10000"/>
              <a:gd name="connsiteY1" fmla="*/ 2093 h 10000"/>
              <a:gd name="connsiteX2" fmla="*/ 4915 w 10000"/>
              <a:gd name="connsiteY2" fmla="*/ 6 h 10000"/>
              <a:gd name="connsiteX3" fmla="*/ 7488 w 10000"/>
              <a:gd name="connsiteY3" fmla="*/ 2469 h 10000"/>
              <a:gd name="connsiteX4" fmla="*/ 10000 w 10000"/>
              <a:gd name="connsiteY4" fmla="*/ 10000 h 10000"/>
              <a:gd name="connsiteX0" fmla="*/ 0 w 10000"/>
              <a:gd name="connsiteY0" fmla="*/ 9892 h 9998"/>
              <a:gd name="connsiteX1" fmla="*/ 2407 w 10000"/>
              <a:gd name="connsiteY1" fmla="*/ 2858 h 9998"/>
              <a:gd name="connsiteX2" fmla="*/ 4915 w 10000"/>
              <a:gd name="connsiteY2" fmla="*/ 4 h 9998"/>
              <a:gd name="connsiteX3" fmla="*/ 7488 w 10000"/>
              <a:gd name="connsiteY3" fmla="*/ 2467 h 9998"/>
              <a:gd name="connsiteX4" fmla="*/ 10000 w 10000"/>
              <a:gd name="connsiteY4" fmla="*/ 9998 h 9998"/>
              <a:gd name="connsiteX0" fmla="*/ 0 w 10000"/>
              <a:gd name="connsiteY0" fmla="*/ 9894 h 10000"/>
              <a:gd name="connsiteX1" fmla="*/ 2407 w 10000"/>
              <a:gd name="connsiteY1" fmla="*/ 2859 h 10000"/>
              <a:gd name="connsiteX2" fmla="*/ 4915 w 10000"/>
              <a:gd name="connsiteY2" fmla="*/ 4 h 10000"/>
              <a:gd name="connsiteX3" fmla="*/ 7488 w 10000"/>
              <a:gd name="connsiteY3" fmla="*/ 2467 h 10000"/>
              <a:gd name="connsiteX4" fmla="*/ 10000 w 10000"/>
              <a:gd name="connsiteY4" fmla="*/ 10000 h 10000"/>
              <a:gd name="connsiteX0" fmla="*/ 0 w 10000"/>
              <a:gd name="connsiteY0" fmla="*/ 9966 h 10072"/>
              <a:gd name="connsiteX1" fmla="*/ 2446 w 10000"/>
              <a:gd name="connsiteY1" fmla="*/ 5013 h 10072"/>
              <a:gd name="connsiteX2" fmla="*/ 4915 w 10000"/>
              <a:gd name="connsiteY2" fmla="*/ 76 h 10072"/>
              <a:gd name="connsiteX3" fmla="*/ 7488 w 10000"/>
              <a:gd name="connsiteY3" fmla="*/ 2539 h 10072"/>
              <a:gd name="connsiteX4" fmla="*/ 10000 w 10000"/>
              <a:gd name="connsiteY4" fmla="*/ 10072 h 10072"/>
              <a:gd name="connsiteX0" fmla="*/ 0 w 10000"/>
              <a:gd name="connsiteY0" fmla="*/ 9891 h 9997"/>
              <a:gd name="connsiteX1" fmla="*/ 2446 w 10000"/>
              <a:gd name="connsiteY1" fmla="*/ 4938 h 9997"/>
              <a:gd name="connsiteX2" fmla="*/ 4915 w 10000"/>
              <a:gd name="connsiteY2" fmla="*/ 1 h 9997"/>
              <a:gd name="connsiteX3" fmla="*/ 7488 w 10000"/>
              <a:gd name="connsiteY3" fmla="*/ 5094 h 9997"/>
              <a:gd name="connsiteX4" fmla="*/ 10000 w 10000"/>
              <a:gd name="connsiteY4" fmla="*/ 9997 h 9997"/>
              <a:gd name="connsiteX0" fmla="*/ 0 w 10000"/>
              <a:gd name="connsiteY0" fmla="*/ 9894 h 10000"/>
              <a:gd name="connsiteX1" fmla="*/ 2446 w 10000"/>
              <a:gd name="connsiteY1" fmla="*/ 4939 h 10000"/>
              <a:gd name="connsiteX2" fmla="*/ 4915 w 10000"/>
              <a:gd name="connsiteY2" fmla="*/ 1 h 10000"/>
              <a:gd name="connsiteX3" fmla="*/ 7488 w 10000"/>
              <a:gd name="connsiteY3" fmla="*/ 5096 h 10000"/>
              <a:gd name="connsiteX4" fmla="*/ 10000 w 10000"/>
              <a:gd name="connsiteY4" fmla="*/ 10000 h 10000"/>
              <a:gd name="connsiteX0" fmla="*/ 0 w 10000"/>
              <a:gd name="connsiteY0" fmla="*/ 9913 h 10019"/>
              <a:gd name="connsiteX1" fmla="*/ 2524 w 10000"/>
              <a:gd name="connsiteY1" fmla="*/ 7151 h 10019"/>
              <a:gd name="connsiteX2" fmla="*/ 4915 w 10000"/>
              <a:gd name="connsiteY2" fmla="*/ 20 h 10019"/>
              <a:gd name="connsiteX3" fmla="*/ 7488 w 10000"/>
              <a:gd name="connsiteY3" fmla="*/ 5115 h 10019"/>
              <a:gd name="connsiteX4" fmla="*/ 10000 w 10000"/>
              <a:gd name="connsiteY4" fmla="*/ 10019 h 10019"/>
              <a:gd name="connsiteX0" fmla="*/ 0 w 10000"/>
              <a:gd name="connsiteY0" fmla="*/ 9894 h 10000"/>
              <a:gd name="connsiteX1" fmla="*/ 2524 w 10000"/>
              <a:gd name="connsiteY1" fmla="*/ 7132 h 10000"/>
              <a:gd name="connsiteX2" fmla="*/ 4915 w 10000"/>
              <a:gd name="connsiteY2" fmla="*/ 1 h 10000"/>
              <a:gd name="connsiteX3" fmla="*/ 7410 w 10000"/>
              <a:gd name="connsiteY3" fmla="*/ 7508 h 10000"/>
              <a:gd name="connsiteX4" fmla="*/ 10000 w 10000"/>
              <a:gd name="connsiteY4" fmla="*/ 10000 h 10000"/>
              <a:gd name="connsiteX0" fmla="*/ 0 w 10000"/>
              <a:gd name="connsiteY0" fmla="*/ 9894 h 10000"/>
              <a:gd name="connsiteX1" fmla="*/ 2524 w 10000"/>
              <a:gd name="connsiteY1" fmla="*/ 7132 h 10000"/>
              <a:gd name="connsiteX2" fmla="*/ 4915 w 10000"/>
              <a:gd name="connsiteY2" fmla="*/ 1 h 10000"/>
              <a:gd name="connsiteX3" fmla="*/ 7410 w 10000"/>
              <a:gd name="connsiteY3" fmla="*/ 7508 h 10000"/>
              <a:gd name="connsiteX4" fmla="*/ 10000 w 10000"/>
              <a:gd name="connsiteY4" fmla="*/ 10000 h 10000"/>
              <a:gd name="connsiteX0" fmla="*/ 0 w 10000"/>
              <a:gd name="connsiteY0" fmla="*/ 9894 h 10000"/>
              <a:gd name="connsiteX1" fmla="*/ 2524 w 10000"/>
              <a:gd name="connsiteY1" fmla="*/ 7132 h 10000"/>
              <a:gd name="connsiteX2" fmla="*/ 5111 w 10000"/>
              <a:gd name="connsiteY2" fmla="*/ 1 h 10000"/>
              <a:gd name="connsiteX3" fmla="*/ 7410 w 10000"/>
              <a:gd name="connsiteY3" fmla="*/ 7508 h 10000"/>
              <a:gd name="connsiteX4" fmla="*/ 10000 w 10000"/>
              <a:gd name="connsiteY4" fmla="*/ 10000 h 10000"/>
              <a:gd name="connsiteX0" fmla="*/ 0 w 10000"/>
              <a:gd name="connsiteY0" fmla="*/ 9894 h 10000"/>
              <a:gd name="connsiteX1" fmla="*/ 2524 w 10000"/>
              <a:gd name="connsiteY1" fmla="*/ 7132 h 10000"/>
              <a:gd name="connsiteX2" fmla="*/ 5111 w 10000"/>
              <a:gd name="connsiteY2" fmla="*/ 1 h 10000"/>
              <a:gd name="connsiteX3" fmla="*/ 7410 w 10000"/>
              <a:gd name="connsiteY3" fmla="*/ 7508 h 10000"/>
              <a:gd name="connsiteX4" fmla="*/ 10000 w 10000"/>
              <a:gd name="connsiteY4" fmla="*/ 10000 h 10000"/>
              <a:gd name="connsiteX0" fmla="*/ 0 w 10000"/>
              <a:gd name="connsiteY0" fmla="*/ 9894 h 10000"/>
              <a:gd name="connsiteX1" fmla="*/ 2524 w 10000"/>
              <a:gd name="connsiteY1" fmla="*/ 7132 h 10000"/>
              <a:gd name="connsiteX2" fmla="*/ 5111 w 10000"/>
              <a:gd name="connsiteY2" fmla="*/ 1 h 10000"/>
              <a:gd name="connsiteX3" fmla="*/ 7449 w 10000"/>
              <a:gd name="connsiteY3" fmla="*/ 7508 h 10000"/>
              <a:gd name="connsiteX4" fmla="*/ 10000 w 10000"/>
              <a:gd name="connsiteY4" fmla="*/ 10000 h 10000"/>
              <a:gd name="connsiteX0" fmla="*/ 0 w 10000"/>
              <a:gd name="connsiteY0" fmla="*/ 9894 h 10000"/>
              <a:gd name="connsiteX1" fmla="*/ 2524 w 10000"/>
              <a:gd name="connsiteY1" fmla="*/ 7132 h 10000"/>
              <a:gd name="connsiteX2" fmla="*/ 5111 w 10000"/>
              <a:gd name="connsiteY2" fmla="*/ 1 h 10000"/>
              <a:gd name="connsiteX3" fmla="*/ 7449 w 10000"/>
              <a:gd name="connsiteY3" fmla="*/ 7508 h 10000"/>
              <a:gd name="connsiteX4" fmla="*/ 10000 w 10000"/>
              <a:gd name="connsiteY4" fmla="*/ 10000 h 10000"/>
              <a:gd name="connsiteX0" fmla="*/ 0 w 10000"/>
              <a:gd name="connsiteY0" fmla="*/ 9894 h 10000"/>
              <a:gd name="connsiteX1" fmla="*/ 2524 w 10000"/>
              <a:gd name="connsiteY1" fmla="*/ 7132 h 10000"/>
              <a:gd name="connsiteX2" fmla="*/ 5111 w 10000"/>
              <a:gd name="connsiteY2" fmla="*/ 1 h 10000"/>
              <a:gd name="connsiteX3" fmla="*/ 7449 w 10000"/>
              <a:gd name="connsiteY3" fmla="*/ 7508 h 10000"/>
              <a:gd name="connsiteX4" fmla="*/ 10000 w 10000"/>
              <a:gd name="connsiteY4" fmla="*/ 10000 h 10000"/>
              <a:gd name="connsiteX0" fmla="*/ 0 w 10000"/>
              <a:gd name="connsiteY0" fmla="*/ 9894 h 10000"/>
              <a:gd name="connsiteX1" fmla="*/ 2524 w 10000"/>
              <a:gd name="connsiteY1" fmla="*/ 7132 h 10000"/>
              <a:gd name="connsiteX2" fmla="*/ 5111 w 10000"/>
              <a:gd name="connsiteY2" fmla="*/ 1 h 10000"/>
              <a:gd name="connsiteX3" fmla="*/ 7449 w 10000"/>
              <a:gd name="connsiteY3" fmla="*/ 7508 h 10000"/>
              <a:gd name="connsiteX4" fmla="*/ 10000 w 10000"/>
              <a:gd name="connsiteY4" fmla="*/ 10000 h 10000"/>
              <a:gd name="connsiteX0" fmla="*/ 0 w 10000"/>
              <a:gd name="connsiteY0" fmla="*/ 9896 h 10002"/>
              <a:gd name="connsiteX1" fmla="*/ 1910 w 10000"/>
              <a:gd name="connsiteY1" fmla="*/ 8511 h 10002"/>
              <a:gd name="connsiteX2" fmla="*/ 5111 w 10000"/>
              <a:gd name="connsiteY2" fmla="*/ 3 h 10002"/>
              <a:gd name="connsiteX3" fmla="*/ 7449 w 10000"/>
              <a:gd name="connsiteY3" fmla="*/ 7510 h 10002"/>
              <a:gd name="connsiteX4" fmla="*/ 10000 w 10000"/>
              <a:gd name="connsiteY4" fmla="*/ 10002 h 10002"/>
              <a:gd name="connsiteX0" fmla="*/ 0 w 10000"/>
              <a:gd name="connsiteY0" fmla="*/ 9896 h 10002"/>
              <a:gd name="connsiteX1" fmla="*/ 1910 w 10000"/>
              <a:gd name="connsiteY1" fmla="*/ 8511 h 10002"/>
              <a:gd name="connsiteX2" fmla="*/ 5111 w 10000"/>
              <a:gd name="connsiteY2" fmla="*/ 3 h 10002"/>
              <a:gd name="connsiteX3" fmla="*/ 7449 w 10000"/>
              <a:gd name="connsiteY3" fmla="*/ 7510 h 10002"/>
              <a:gd name="connsiteX4" fmla="*/ 10000 w 10000"/>
              <a:gd name="connsiteY4" fmla="*/ 10002 h 10002"/>
              <a:gd name="connsiteX0" fmla="*/ 0 w 10000"/>
              <a:gd name="connsiteY0" fmla="*/ 9896 h 10002"/>
              <a:gd name="connsiteX1" fmla="*/ 1910 w 10000"/>
              <a:gd name="connsiteY1" fmla="*/ 8511 h 10002"/>
              <a:gd name="connsiteX2" fmla="*/ 5111 w 10000"/>
              <a:gd name="connsiteY2" fmla="*/ 3 h 10002"/>
              <a:gd name="connsiteX3" fmla="*/ 7449 w 10000"/>
              <a:gd name="connsiteY3" fmla="*/ 7510 h 10002"/>
              <a:gd name="connsiteX4" fmla="*/ 10000 w 10000"/>
              <a:gd name="connsiteY4" fmla="*/ 10002 h 10002"/>
              <a:gd name="connsiteX0" fmla="*/ 0 w 10000"/>
              <a:gd name="connsiteY0" fmla="*/ 9896 h 10002"/>
              <a:gd name="connsiteX1" fmla="*/ 1910 w 10000"/>
              <a:gd name="connsiteY1" fmla="*/ 8511 h 10002"/>
              <a:gd name="connsiteX2" fmla="*/ 5111 w 10000"/>
              <a:gd name="connsiteY2" fmla="*/ 3 h 10002"/>
              <a:gd name="connsiteX3" fmla="*/ 7449 w 10000"/>
              <a:gd name="connsiteY3" fmla="*/ 7510 h 10002"/>
              <a:gd name="connsiteX4" fmla="*/ 10000 w 10000"/>
              <a:gd name="connsiteY4" fmla="*/ 10002 h 10002"/>
              <a:gd name="connsiteX0" fmla="*/ 0 w 10000"/>
              <a:gd name="connsiteY0" fmla="*/ 9896 h 10002"/>
              <a:gd name="connsiteX1" fmla="*/ 1910 w 10000"/>
              <a:gd name="connsiteY1" fmla="*/ 8511 h 10002"/>
              <a:gd name="connsiteX2" fmla="*/ 5111 w 10000"/>
              <a:gd name="connsiteY2" fmla="*/ 3 h 10002"/>
              <a:gd name="connsiteX3" fmla="*/ 7449 w 10000"/>
              <a:gd name="connsiteY3" fmla="*/ 7510 h 10002"/>
              <a:gd name="connsiteX4" fmla="*/ 10000 w 10000"/>
              <a:gd name="connsiteY4" fmla="*/ 10002 h 10002"/>
              <a:gd name="connsiteX0" fmla="*/ 0 w 10000"/>
              <a:gd name="connsiteY0" fmla="*/ 9896 h 10002"/>
              <a:gd name="connsiteX1" fmla="*/ 1910 w 10000"/>
              <a:gd name="connsiteY1" fmla="*/ 8511 h 10002"/>
              <a:gd name="connsiteX2" fmla="*/ 5111 w 10000"/>
              <a:gd name="connsiteY2" fmla="*/ 3 h 10002"/>
              <a:gd name="connsiteX3" fmla="*/ 7449 w 10000"/>
              <a:gd name="connsiteY3" fmla="*/ 7510 h 10002"/>
              <a:gd name="connsiteX4" fmla="*/ 10000 w 10000"/>
              <a:gd name="connsiteY4" fmla="*/ 10002 h 10002"/>
              <a:gd name="connsiteX0" fmla="*/ 0 w 10000"/>
              <a:gd name="connsiteY0" fmla="*/ 9896 h 10002"/>
              <a:gd name="connsiteX1" fmla="*/ 1910 w 10000"/>
              <a:gd name="connsiteY1" fmla="*/ 8511 h 10002"/>
              <a:gd name="connsiteX2" fmla="*/ 5111 w 10000"/>
              <a:gd name="connsiteY2" fmla="*/ 3 h 10002"/>
              <a:gd name="connsiteX3" fmla="*/ 7449 w 10000"/>
              <a:gd name="connsiteY3" fmla="*/ 7510 h 10002"/>
              <a:gd name="connsiteX4" fmla="*/ 10000 w 10000"/>
              <a:gd name="connsiteY4" fmla="*/ 10002 h 10002"/>
              <a:gd name="connsiteX0" fmla="*/ 0 w 10000"/>
              <a:gd name="connsiteY0" fmla="*/ 9899 h 10005"/>
              <a:gd name="connsiteX1" fmla="*/ 1910 w 10000"/>
              <a:gd name="connsiteY1" fmla="*/ 8514 h 10005"/>
              <a:gd name="connsiteX2" fmla="*/ 5111 w 10000"/>
              <a:gd name="connsiteY2" fmla="*/ 6 h 10005"/>
              <a:gd name="connsiteX3" fmla="*/ 7705 w 10000"/>
              <a:gd name="connsiteY3" fmla="*/ 7097 h 10005"/>
              <a:gd name="connsiteX4" fmla="*/ 10000 w 10000"/>
              <a:gd name="connsiteY4" fmla="*/ 10005 h 10005"/>
              <a:gd name="connsiteX0" fmla="*/ 0 w 10000"/>
              <a:gd name="connsiteY0" fmla="*/ 9899 h 9909"/>
              <a:gd name="connsiteX1" fmla="*/ 1910 w 10000"/>
              <a:gd name="connsiteY1" fmla="*/ 8514 h 9909"/>
              <a:gd name="connsiteX2" fmla="*/ 5111 w 10000"/>
              <a:gd name="connsiteY2" fmla="*/ 6 h 9909"/>
              <a:gd name="connsiteX3" fmla="*/ 7705 w 10000"/>
              <a:gd name="connsiteY3" fmla="*/ 7097 h 9909"/>
              <a:gd name="connsiteX4" fmla="*/ 10000 w 10000"/>
              <a:gd name="connsiteY4" fmla="*/ 9909 h 9909"/>
              <a:gd name="connsiteX0" fmla="*/ 0 w 10000"/>
              <a:gd name="connsiteY0" fmla="*/ 9990 h 10000"/>
              <a:gd name="connsiteX1" fmla="*/ 1910 w 10000"/>
              <a:gd name="connsiteY1" fmla="*/ 8592 h 10000"/>
              <a:gd name="connsiteX2" fmla="*/ 5111 w 10000"/>
              <a:gd name="connsiteY2" fmla="*/ 6 h 10000"/>
              <a:gd name="connsiteX3" fmla="*/ 7705 w 10000"/>
              <a:gd name="connsiteY3" fmla="*/ 7162 h 10000"/>
              <a:gd name="connsiteX4" fmla="*/ 10000 w 10000"/>
              <a:gd name="connsiteY4" fmla="*/ 10000 h 10000"/>
              <a:gd name="connsiteX0" fmla="*/ 0 w 10000"/>
              <a:gd name="connsiteY0" fmla="*/ 9990 h 10000"/>
              <a:gd name="connsiteX1" fmla="*/ 1910 w 10000"/>
              <a:gd name="connsiteY1" fmla="*/ 8592 h 10000"/>
              <a:gd name="connsiteX2" fmla="*/ 5111 w 10000"/>
              <a:gd name="connsiteY2" fmla="*/ 6 h 10000"/>
              <a:gd name="connsiteX3" fmla="*/ 7705 w 10000"/>
              <a:gd name="connsiteY3" fmla="*/ 7162 h 10000"/>
              <a:gd name="connsiteX4" fmla="*/ 10000 w 10000"/>
              <a:gd name="connsiteY4" fmla="*/ 10000 h 10000"/>
              <a:gd name="connsiteX0" fmla="*/ 0 w 10000"/>
              <a:gd name="connsiteY0" fmla="*/ 9991 h 10001"/>
              <a:gd name="connsiteX1" fmla="*/ 1910 w 10000"/>
              <a:gd name="connsiteY1" fmla="*/ 8593 h 10001"/>
              <a:gd name="connsiteX2" fmla="*/ 5111 w 10000"/>
              <a:gd name="connsiteY2" fmla="*/ 7 h 10001"/>
              <a:gd name="connsiteX3" fmla="*/ 7705 w 10000"/>
              <a:gd name="connsiteY3" fmla="*/ 7163 h 10001"/>
              <a:gd name="connsiteX4" fmla="*/ 10000 w 10000"/>
              <a:gd name="connsiteY4" fmla="*/ 10001 h 10001"/>
              <a:gd name="connsiteX0" fmla="*/ 0 w 10000"/>
              <a:gd name="connsiteY0" fmla="*/ 10059 h 10069"/>
              <a:gd name="connsiteX1" fmla="*/ 1910 w 10000"/>
              <a:gd name="connsiteY1" fmla="*/ 8661 h 10069"/>
              <a:gd name="connsiteX2" fmla="*/ 5026 w 10000"/>
              <a:gd name="connsiteY2" fmla="*/ 7 h 10069"/>
              <a:gd name="connsiteX3" fmla="*/ 7705 w 10000"/>
              <a:gd name="connsiteY3" fmla="*/ 7231 h 10069"/>
              <a:gd name="connsiteX4" fmla="*/ 10000 w 10000"/>
              <a:gd name="connsiteY4" fmla="*/ 10069 h 10069"/>
              <a:gd name="connsiteX0" fmla="*/ 0 w 10000"/>
              <a:gd name="connsiteY0" fmla="*/ 10053 h 10063"/>
              <a:gd name="connsiteX1" fmla="*/ 1910 w 10000"/>
              <a:gd name="connsiteY1" fmla="*/ 8655 h 10063"/>
              <a:gd name="connsiteX2" fmla="*/ 5026 w 10000"/>
              <a:gd name="connsiteY2" fmla="*/ 1 h 10063"/>
              <a:gd name="connsiteX3" fmla="*/ 7705 w 10000"/>
              <a:gd name="connsiteY3" fmla="*/ 7225 h 10063"/>
              <a:gd name="connsiteX4" fmla="*/ 10000 w 10000"/>
              <a:gd name="connsiteY4" fmla="*/ 10063 h 10063"/>
              <a:gd name="connsiteX0" fmla="*/ 0 w 10000"/>
              <a:gd name="connsiteY0" fmla="*/ 10053 h 10063"/>
              <a:gd name="connsiteX1" fmla="*/ 1910 w 10000"/>
              <a:gd name="connsiteY1" fmla="*/ 8655 h 10063"/>
              <a:gd name="connsiteX2" fmla="*/ 5026 w 10000"/>
              <a:gd name="connsiteY2" fmla="*/ 1 h 10063"/>
              <a:gd name="connsiteX3" fmla="*/ 7705 w 10000"/>
              <a:gd name="connsiteY3" fmla="*/ 7225 h 10063"/>
              <a:gd name="connsiteX4" fmla="*/ 10000 w 10000"/>
              <a:gd name="connsiteY4" fmla="*/ 10063 h 10063"/>
              <a:gd name="connsiteX0" fmla="*/ 0 w 10000"/>
              <a:gd name="connsiteY0" fmla="*/ 10053 h 10063"/>
              <a:gd name="connsiteX1" fmla="*/ 1910 w 10000"/>
              <a:gd name="connsiteY1" fmla="*/ 8655 h 10063"/>
              <a:gd name="connsiteX2" fmla="*/ 5026 w 10000"/>
              <a:gd name="connsiteY2" fmla="*/ 1 h 10063"/>
              <a:gd name="connsiteX3" fmla="*/ 7705 w 10000"/>
              <a:gd name="connsiteY3" fmla="*/ 7225 h 10063"/>
              <a:gd name="connsiteX4" fmla="*/ 10000 w 10000"/>
              <a:gd name="connsiteY4" fmla="*/ 10063 h 10063"/>
              <a:gd name="connsiteX0" fmla="*/ 0 w 10000"/>
              <a:gd name="connsiteY0" fmla="*/ 9993 h 10063"/>
              <a:gd name="connsiteX1" fmla="*/ 1910 w 10000"/>
              <a:gd name="connsiteY1" fmla="*/ 8655 h 10063"/>
              <a:gd name="connsiteX2" fmla="*/ 5026 w 10000"/>
              <a:gd name="connsiteY2" fmla="*/ 1 h 10063"/>
              <a:gd name="connsiteX3" fmla="*/ 7705 w 10000"/>
              <a:gd name="connsiteY3" fmla="*/ 7225 h 10063"/>
              <a:gd name="connsiteX4" fmla="*/ 10000 w 10000"/>
              <a:gd name="connsiteY4" fmla="*/ 10063 h 10063"/>
              <a:gd name="connsiteX0" fmla="*/ 0 w 10000"/>
              <a:gd name="connsiteY0" fmla="*/ 9993 h 10063"/>
              <a:gd name="connsiteX1" fmla="*/ 1910 w 10000"/>
              <a:gd name="connsiteY1" fmla="*/ 8655 h 10063"/>
              <a:gd name="connsiteX2" fmla="*/ 5026 w 10000"/>
              <a:gd name="connsiteY2" fmla="*/ 1 h 10063"/>
              <a:gd name="connsiteX3" fmla="*/ 7705 w 10000"/>
              <a:gd name="connsiteY3" fmla="*/ 7225 h 10063"/>
              <a:gd name="connsiteX4" fmla="*/ 10000 w 10000"/>
              <a:gd name="connsiteY4" fmla="*/ 10063 h 10063"/>
              <a:gd name="connsiteX0" fmla="*/ 0 w 10000"/>
              <a:gd name="connsiteY0" fmla="*/ 9996 h 10066"/>
              <a:gd name="connsiteX1" fmla="*/ 1835 w 10000"/>
              <a:gd name="connsiteY1" fmla="*/ 8326 h 10066"/>
              <a:gd name="connsiteX2" fmla="*/ 5026 w 10000"/>
              <a:gd name="connsiteY2" fmla="*/ 4 h 10066"/>
              <a:gd name="connsiteX3" fmla="*/ 7705 w 10000"/>
              <a:gd name="connsiteY3" fmla="*/ 7228 h 10066"/>
              <a:gd name="connsiteX4" fmla="*/ 10000 w 10000"/>
              <a:gd name="connsiteY4" fmla="*/ 10066 h 10066"/>
              <a:gd name="connsiteX0" fmla="*/ 0 w 10000"/>
              <a:gd name="connsiteY0" fmla="*/ 9994 h 10064"/>
              <a:gd name="connsiteX1" fmla="*/ 1955 w 10000"/>
              <a:gd name="connsiteY1" fmla="*/ 7871 h 10064"/>
              <a:gd name="connsiteX2" fmla="*/ 5026 w 10000"/>
              <a:gd name="connsiteY2" fmla="*/ 2 h 10064"/>
              <a:gd name="connsiteX3" fmla="*/ 7705 w 10000"/>
              <a:gd name="connsiteY3" fmla="*/ 7226 h 10064"/>
              <a:gd name="connsiteX4" fmla="*/ 10000 w 10000"/>
              <a:gd name="connsiteY4" fmla="*/ 10064 h 10064"/>
              <a:gd name="connsiteX0" fmla="*/ 0 w 10006"/>
              <a:gd name="connsiteY0" fmla="*/ 10031 h 10064"/>
              <a:gd name="connsiteX1" fmla="*/ 1961 w 10006"/>
              <a:gd name="connsiteY1" fmla="*/ 7871 h 10064"/>
              <a:gd name="connsiteX2" fmla="*/ 5032 w 10006"/>
              <a:gd name="connsiteY2" fmla="*/ 2 h 10064"/>
              <a:gd name="connsiteX3" fmla="*/ 7711 w 10006"/>
              <a:gd name="connsiteY3" fmla="*/ 7226 h 10064"/>
              <a:gd name="connsiteX4" fmla="*/ 10006 w 10006"/>
              <a:gd name="connsiteY4" fmla="*/ 10064 h 10064"/>
              <a:gd name="connsiteX0" fmla="*/ 0 w 7824"/>
              <a:gd name="connsiteY0" fmla="*/ 10031 h 10064"/>
              <a:gd name="connsiteX1" fmla="*/ 1961 w 7824"/>
              <a:gd name="connsiteY1" fmla="*/ 7871 h 10064"/>
              <a:gd name="connsiteX2" fmla="*/ 5032 w 7824"/>
              <a:gd name="connsiteY2" fmla="*/ 2 h 10064"/>
              <a:gd name="connsiteX3" fmla="*/ 7711 w 7824"/>
              <a:gd name="connsiteY3" fmla="*/ 7226 h 10064"/>
              <a:gd name="connsiteX4" fmla="*/ 4979 w 7824"/>
              <a:gd name="connsiteY4" fmla="*/ 10064 h 10064"/>
              <a:gd name="connsiteX0" fmla="*/ 0 w 10001"/>
              <a:gd name="connsiteY0" fmla="*/ 9967 h 9973"/>
              <a:gd name="connsiteX1" fmla="*/ 2506 w 10001"/>
              <a:gd name="connsiteY1" fmla="*/ 7821 h 9973"/>
              <a:gd name="connsiteX2" fmla="*/ 6431 w 10001"/>
              <a:gd name="connsiteY2" fmla="*/ 2 h 9973"/>
              <a:gd name="connsiteX3" fmla="*/ 9856 w 10001"/>
              <a:gd name="connsiteY3" fmla="*/ 7180 h 9973"/>
              <a:gd name="connsiteX4" fmla="*/ 6399 w 10001"/>
              <a:gd name="connsiteY4" fmla="*/ 9973 h 9973"/>
              <a:gd name="connsiteX0" fmla="*/ 0 w 10016"/>
              <a:gd name="connsiteY0" fmla="*/ 9994 h 10000"/>
              <a:gd name="connsiteX1" fmla="*/ 2506 w 10016"/>
              <a:gd name="connsiteY1" fmla="*/ 7842 h 10000"/>
              <a:gd name="connsiteX2" fmla="*/ 6430 w 10016"/>
              <a:gd name="connsiteY2" fmla="*/ 2 h 10000"/>
              <a:gd name="connsiteX3" fmla="*/ 9855 w 10016"/>
              <a:gd name="connsiteY3" fmla="*/ 7199 h 10000"/>
              <a:gd name="connsiteX4" fmla="*/ 6398 w 10016"/>
              <a:gd name="connsiteY4" fmla="*/ 10000 h 10000"/>
              <a:gd name="connsiteX0" fmla="*/ 0 w 8210"/>
              <a:gd name="connsiteY0" fmla="*/ 10001 h 10007"/>
              <a:gd name="connsiteX1" fmla="*/ 2506 w 8210"/>
              <a:gd name="connsiteY1" fmla="*/ 7849 h 10007"/>
              <a:gd name="connsiteX2" fmla="*/ 6430 w 8210"/>
              <a:gd name="connsiteY2" fmla="*/ 9 h 10007"/>
              <a:gd name="connsiteX3" fmla="*/ 7957 w 8210"/>
              <a:gd name="connsiteY3" fmla="*/ 6400 h 10007"/>
              <a:gd name="connsiteX4" fmla="*/ 6398 w 8210"/>
              <a:gd name="connsiteY4" fmla="*/ 10007 h 10007"/>
              <a:gd name="connsiteX0" fmla="*/ 0 w 10000"/>
              <a:gd name="connsiteY0" fmla="*/ 9994 h 10000"/>
              <a:gd name="connsiteX1" fmla="*/ 3052 w 10000"/>
              <a:gd name="connsiteY1" fmla="*/ 7844 h 10000"/>
              <a:gd name="connsiteX2" fmla="*/ 7832 w 10000"/>
              <a:gd name="connsiteY2" fmla="*/ 9 h 10000"/>
              <a:gd name="connsiteX3" fmla="*/ 9692 w 10000"/>
              <a:gd name="connsiteY3" fmla="*/ 6396 h 10000"/>
              <a:gd name="connsiteX4" fmla="*/ 7793 w 10000"/>
              <a:gd name="connsiteY4" fmla="*/ 10000 h 10000"/>
              <a:gd name="connsiteX0" fmla="*/ 0 w 10000"/>
              <a:gd name="connsiteY0" fmla="*/ 9994 h 10000"/>
              <a:gd name="connsiteX1" fmla="*/ 3052 w 10000"/>
              <a:gd name="connsiteY1" fmla="*/ 7844 h 10000"/>
              <a:gd name="connsiteX2" fmla="*/ 7832 w 10000"/>
              <a:gd name="connsiteY2" fmla="*/ 9 h 10000"/>
              <a:gd name="connsiteX3" fmla="*/ 9692 w 10000"/>
              <a:gd name="connsiteY3" fmla="*/ 6396 h 10000"/>
              <a:gd name="connsiteX4" fmla="*/ 7793 w 10000"/>
              <a:gd name="connsiteY4" fmla="*/ 10000 h 10000"/>
              <a:gd name="connsiteX0" fmla="*/ 0 w 8372"/>
              <a:gd name="connsiteY0" fmla="*/ 10007 h 10013"/>
              <a:gd name="connsiteX1" fmla="*/ 3052 w 8372"/>
              <a:gd name="connsiteY1" fmla="*/ 7857 h 10013"/>
              <a:gd name="connsiteX2" fmla="*/ 7832 w 8372"/>
              <a:gd name="connsiteY2" fmla="*/ 22 h 10013"/>
              <a:gd name="connsiteX3" fmla="*/ 7800 w 8372"/>
              <a:gd name="connsiteY3" fmla="*/ 5786 h 10013"/>
              <a:gd name="connsiteX4" fmla="*/ 7793 w 8372"/>
              <a:gd name="connsiteY4" fmla="*/ 10013 h 10013"/>
              <a:gd name="connsiteX0" fmla="*/ 0 w 9766"/>
              <a:gd name="connsiteY0" fmla="*/ 9994 h 10000"/>
              <a:gd name="connsiteX1" fmla="*/ 3645 w 9766"/>
              <a:gd name="connsiteY1" fmla="*/ 7847 h 10000"/>
              <a:gd name="connsiteX2" fmla="*/ 9355 w 9766"/>
              <a:gd name="connsiteY2" fmla="*/ 22 h 10000"/>
              <a:gd name="connsiteX3" fmla="*/ 9317 w 9766"/>
              <a:gd name="connsiteY3" fmla="*/ 5778 h 10000"/>
              <a:gd name="connsiteX4" fmla="*/ 9308 w 9766"/>
              <a:gd name="connsiteY4" fmla="*/ 10000 h 10000"/>
              <a:gd name="connsiteX0" fmla="*/ 0 w 9960"/>
              <a:gd name="connsiteY0" fmla="*/ 10000 h 10006"/>
              <a:gd name="connsiteX1" fmla="*/ 3732 w 9960"/>
              <a:gd name="connsiteY1" fmla="*/ 7853 h 10006"/>
              <a:gd name="connsiteX2" fmla="*/ 9527 w 9960"/>
              <a:gd name="connsiteY2" fmla="*/ 19 h 10006"/>
              <a:gd name="connsiteX3" fmla="*/ 9540 w 9960"/>
              <a:gd name="connsiteY3" fmla="*/ 5784 h 10006"/>
              <a:gd name="connsiteX4" fmla="*/ 9531 w 9960"/>
              <a:gd name="connsiteY4" fmla="*/ 10006 h 10006"/>
              <a:gd name="connsiteX0" fmla="*/ 0 w 9578"/>
              <a:gd name="connsiteY0" fmla="*/ 9975 h 9981"/>
              <a:gd name="connsiteX1" fmla="*/ 3747 w 9578"/>
              <a:gd name="connsiteY1" fmla="*/ 7829 h 9981"/>
              <a:gd name="connsiteX2" fmla="*/ 9565 w 9578"/>
              <a:gd name="connsiteY2" fmla="*/ 0 h 9981"/>
              <a:gd name="connsiteX3" fmla="*/ 9578 w 9578"/>
              <a:gd name="connsiteY3" fmla="*/ 5762 h 9981"/>
              <a:gd name="connsiteX4" fmla="*/ 9569 w 9578"/>
              <a:gd name="connsiteY4" fmla="*/ 9981 h 9981"/>
              <a:gd name="connsiteX0" fmla="*/ 0 w 10000"/>
              <a:gd name="connsiteY0" fmla="*/ 9994 h 10000"/>
              <a:gd name="connsiteX1" fmla="*/ 3912 w 10000"/>
              <a:gd name="connsiteY1" fmla="*/ 7844 h 10000"/>
              <a:gd name="connsiteX2" fmla="*/ 9986 w 10000"/>
              <a:gd name="connsiteY2" fmla="*/ 0 h 10000"/>
              <a:gd name="connsiteX3" fmla="*/ 10000 w 10000"/>
              <a:gd name="connsiteY3" fmla="*/ 5773 h 10000"/>
              <a:gd name="connsiteX4" fmla="*/ 9991 w 10000"/>
              <a:gd name="connsiteY4" fmla="*/ 10000 h 10000"/>
              <a:gd name="connsiteX0" fmla="*/ 0 w 10000"/>
              <a:gd name="connsiteY0" fmla="*/ 9994 h 10000"/>
              <a:gd name="connsiteX1" fmla="*/ 3852 w 10000"/>
              <a:gd name="connsiteY1" fmla="*/ 7664 h 10000"/>
              <a:gd name="connsiteX2" fmla="*/ 9986 w 10000"/>
              <a:gd name="connsiteY2" fmla="*/ 0 h 10000"/>
              <a:gd name="connsiteX3" fmla="*/ 10000 w 10000"/>
              <a:gd name="connsiteY3" fmla="*/ 5773 h 10000"/>
              <a:gd name="connsiteX4" fmla="*/ 9991 w 10000"/>
              <a:gd name="connsiteY4" fmla="*/ 10000 h 10000"/>
              <a:gd name="connsiteX0" fmla="*/ 0 w 10000"/>
              <a:gd name="connsiteY0" fmla="*/ 9994 h 10000"/>
              <a:gd name="connsiteX1" fmla="*/ 3912 w 10000"/>
              <a:gd name="connsiteY1" fmla="*/ 7484 h 10000"/>
              <a:gd name="connsiteX2" fmla="*/ 9986 w 10000"/>
              <a:gd name="connsiteY2" fmla="*/ 0 h 10000"/>
              <a:gd name="connsiteX3" fmla="*/ 10000 w 10000"/>
              <a:gd name="connsiteY3" fmla="*/ 5773 h 10000"/>
              <a:gd name="connsiteX4" fmla="*/ 9991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9994"/>
                </a:moveTo>
                <a:cubicBezTo>
                  <a:pt x="1426" y="9683"/>
                  <a:pt x="2248" y="9150"/>
                  <a:pt x="3912" y="7484"/>
                </a:cubicBezTo>
                <a:cubicBezTo>
                  <a:pt x="5576" y="5818"/>
                  <a:pt x="8325" y="90"/>
                  <a:pt x="9986" y="0"/>
                </a:cubicBezTo>
                <a:cubicBezTo>
                  <a:pt x="9980" y="937"/>
                  <a:pt x="9999" y="4107"/>
                  <a:pt x="10000" y="5773"/>
                </a:cubicBezTo>
                <a:cubicBezTo>
                  <a:pt x="10001" y="7439"/>
                  <a:pt x="9991" y="8875"/>
                  <a:pt x="9991" y="10000"/>
                </a:cubicBezTo>
              </a:path>
            </a:pathLst>
          </a:custGeom>
          <a:noFill/>
          <a:ln w="19050">
            <a:solidFill>
              <a:schemeClr val="tx1"/>
            </a:solidFill>
            <a:prstDash val="soli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DE">
              <a:ln>
                <a:solidFill>
                  <a:schemeClr val="tx1"/>
                </a:solidFill>
                <a:prstDash val="dash"/>
              </a:ln>
            </a:endParaRPr>
          </a:p>
        </p:txBody>
      </p:sp>
      <p:sp>
        <p:nvSpPr>
          <p:cNvPr id="29" name="Title 1"/>
          <p:cNvSpPr>
            <a:spLocks noGrp="1"/>
          </p:cNvSpPr>
          <p:nvPr>
            <p:ph type="title"/>
          </p:nvPr>
        </p:nvSpPr>
        <p:spPr>
          <a:xfrm>
            <a:off x="838200" y="365125"/>
            <a:ext cx="10515600" cy="1325563"/>
          </a:xfrm>
        </p:spPr>
        <p:txBody>
          <a:bodyPr anchor="t"/>
          <a:lstStyle/>
          <a:p>
            <a:r>
              <a:rPr lang="en-US" kern="0" dirty="0" smtClean="0"/>
              <a:t>Example of the different pillars’ functions</a:t>
            </a:r>
            <a:endParaRPr lang="en-US" kern="0" dirty="0"/>
          </a:p>
        </p:txBody>
      </p:sp>
      <p:cxnSp>
        <p:nvCxnSpPr>
          <p:cNvPr id="46" name="Gerade Verbindung mit Pfeil 45"/>
          <p:cNvCxnSpPr/>
          <p:nvPr/>
        </p:nvCxnSpPr>
        <p:spPr bwMode="auto">
          <a:xfrm>
            <a:off x="5805623" y="3274475"/>
            <a:ext cx="1" cy="1"/>
          </a:xfrm>
          <a:prstGeom prst="straightConnector1">
            <a:avLst/>
          </a:prstGeom>
          <a:noFill/>
          <a:ln w="50800" cap="flat" cmpd="sng" algn="ctr">
            <a:solidFill>
              <a:srgbClr val="FF0000"/>
            </a:solidFill>
            <a:prstDash val="solid"/>
            <a:round/>
            <a:headEnd type="none" w="med" len="med"/>
            <a:tailEnd type="triangle"/>
          </a:ln>
          <a:effectLst>
            <a:outerShdw blurRad="50800" dist="139700" dir="2880000" algn="ctr" rotWithShape="0">
              <a:schemeClr val="tx1">
                <a:alpha val="40000"/>
              </a:schemeClr>
            </a:outerShdw>
          </a:effectLst>
          <a:scene3d>
            <a:camera prst="orthographicFront"/>
            <a:lightRig rig="threePt" dir="t">
              <a:rot lat="0" lon="0" rev="0"/>
            </a:lightRig>
          </a:scene3d>
          <a:sp3d>
            <a:bevelT w="114300" prst="artDeco"/>
          </a:sp3d>
        </p:spPr>
      </p:cxnSp>
      <p:sp>
        <p:nvSpPr>
          <p:cNvPr id="47" name="Rechteck 46"/>
          <p:cNvSpPr/>
          <p:nvPr/>
        </p:nvSpPr>
        <p:spPr>
          <a:xfrm rot="16200000">
            <a:off x="-1151476" y="3680815"/>
            <a:ext cx="4603248" cy="338554"/>
          </a:xfrm>
          <a:prstGeom prst="rect">
            <a:avLst/>
          </a:prstGeom>
        </p:spPr>
        <p:txBody>
          <a:bodyPr wrap="none">
            <a:spAutoFit/>
          </a:bodyPr>
          <a:lstStyle/>
          <a:p>
            <a:r>
              <a:rPr lang="en-US" sz="1600" dirty="0" smtClean="0">
                <a:latin typeface="+mj-lt"/>
              </a:rPr>
              <a:t>Scenario probability of occurrence in real world traffic</a:t>
            </a:r>
            <a:endParaRPr lang="en-US" sz="1600" dirty="0">
              <a:latin typeface="+mj-lt"/>
            </a:endParaRPr>
          </a:p>
        </p:txBody>
      </p:sp>
      <p:sp>
        <p:nvSpPr>
          <p:cNvPr id="48" name="Rechteck 47"/>
          <p:cNvSpPr/>
          <p:nvPr/>
        </p:nvSpPr>
        <p:spPr>
          <a:xfrm>
            <a:off x="6111773" y="6250193"/>
            <a:ext cx="2775183" cy="584775"/>
          </a:xfrm>
          <a:prstGeom prst="rect">
            <a:avLst/>
          </a:prstGeom>
        </p:spPr>
        <p:txBody>
          <a:bodyPr wrap="none">
            <a:spAutoFit/>
          </a:bodyPr>
          <a:lstStyle/>
          <a:p>
            <a:r>
              <a:rPr lang="en-US" sz="1600" dirty="0"/>
              <a:t>Obstructed </a:t>
            </a:r>
            <a:r>
              <a:rPr lang="en-US" sz="1600" dirty="0" smtClean="0"/>
              <a:t>pedestrian crossing</a:t>
            </a:r>
            <a:br>
              <a:rPr lang="en-US" sz="1600" dirty="0" smtClean="0"/>
            </a:br>
            <a:r>
              <a:rPr lang="en-US" sz="1600" dirty="0" smtClean="0"/>
              <a:t>+ cyclist overtaking</a:t>
            </a:r>
            <a:endParaRPr lang="de-DE" sz="1600" dirty="0"/>
          </a:p>
        </p:txBody>
      </p:sp>
      <p:sp>
        <p:nvSpPr>
          <p:cNvPr id="49" name="Rechteck 48"/>
          <p:cNvSpPr/>
          <p:nvPr/>
        </p:nvSpPr>
        <p:spPr>
          <a:xfrm>
            <a:off x="6111231" y="4317497"/>
            <a:ext cx="2830198" cy="338554"/>
          </a:xfrm>
          <a:prstGeom prst="rect">
            <a:avLst/>
          </a:prstGeom>
        </p:spPr>
        <p:txBody>
          <a:bodyPr wrap="none">
            <a:spAutoFit/>
          </a:bodyPr>
          <a:lstStyle/>
          <a:p>
            <a:r>
              <a:rPr lang="en-US" sz="1600" dirty="0" smtClean="0"/>
              <a:t>Obstructed pedestrian crossing</a:t>
            </a:r>
            <a:endParaRPr lang="de-DE" sz="1600" dirty="0"/>
          </a:p>
        </p:txBody>
      </p:sp>
      <p:sp>
        <p:nvSpPr>
          <p:cNvPr id="50" name="Rechteck 49"/>
          <p:cNvSpPr/>
          <p:nvPr/>
        </p:nvSpPr>
        <p:spPr>
          <a:xfrm>
            <a:off x="6111773" y="2505777"/>
            <a:ext cx="2851037" cy="338554"/>
          </a:xfrm>
          <a:prstGeom prst="rect">
            <a:avLst/>
          </a:prstGeom>
        </p:spPr>
        <p:txBody>
          <a:bodyPr wrap="none">
            <a:spAutoFit/>
          </a:bodyPr>
          <a:lstStyle/>
          <a:p>
            <a:r>
              <a:rPr lang="en-US" sz="1600" dirty="0" smtClean="0"/>
              <a:t>Pedestrian crossing a crosswalk</a:t>
            </a:r>
            <a:endParaRPr lang="de-DE" sz="1600" dirty="0"/>
          </a:p>
        </p:txBody>
      </p:sp>
      <p:cxnSp>
        <p:nvCxnSpPr>
          <p:cNvPr id="58" name="Gerade Verbindung mit Pfeil 57"/>
          <p:cNvCxnSpPr/>
          <p:nvPr/>
        </p:nvCxnSpPr>
        <p:spPr>
          <a:xfrm flipV="1">
            <a:off x="1402330" y="1306279"/>
            <a:ext cx="0" cy="5004136"/>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9" name="Gerade Verbindung mit Pfeil 58"/>
          <p:cNvCxnSpPr/>
          <p:nvPr/>
        </p:nvCxnSpPr>
        <p:spPr>
          <a:xfrm>
            <a:off x="1402330" y="6310415"/>
            <a:ext cx="3042921" cy="0"/>
          </a:xfrm>
          <a:prstGeom prst="straightConnector1">
            <a:avLst/>
          </a:prstGeom>
          <a:ln w="38100">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3" name="Legende mit Linie 1 62"/>
          <p:cNvSpPr/>
          <p:nvPr/>
        </p:nvSpPr>
        <p:spPr>
          <a:xfrm>
            <a:off x="4242711" y="5387294"/>
            <a:ext cx="1800000" cy="468000"/>
          </a:xfrm>
          <a:prstGeom prst="borderCallout1">
            <a:avLst>
              <a:gd name="adj1" fmla="val 50891"/>
              <a:gd name="adj2" fmla="val -87"/>
              <a:gd name="adj3" fmla="val 165191"/>
              <a:gd name="adj4" fmla="val -42400"/>
            </a:avLst>
          </a:prstGeom>
          <a:noFill/>
          <a:ln w="127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b="1" dirty="0" smtClean="0">
                <a:solidFill>
                  <a:schemeClr val="tx1"/>
                </a:solidFill>
              </a:rPr>
              <a:t>Edge </a:t>
            </a:r>
            <a:r>
              <a:rPr lang="de-DE" sz="1400" b="1" dirty="0" err="1" smtClean="0">
                <a:solidFill>
                  <a:schemeClr val="tx1"/>
                </a:solidFill>
              </a:rPr>
              <a:t>case</a:t>
            </a:r>
            <a:r>
              <a:rPr lang="de-DE" sz="1400" b="1" dirty="0" smtClean="0">
                <a:solidFill>
                  <a:schemeClr val="tx1"/>
                </a:solidFill>
              </a:rPr>
              <a:t/>
            </a:r>
            <a:br>
              <a:rPr lang="de-DE" sz="1400" b="1" dirty="0" smtClean="0">
                <a:solidFill>
                  <a:schemeClr val="tx1"/>
                </a:solidFill>
              </a:rPr>
            </a:br>
            <a:r>
              <a:rPr lang="de-DE" sz="1400" dirty="0" err="1" smtClean="0">
                <a:solidFill>
                  <a:schemeClr val="tx1"/>
                </a:solidFill>
              </a:rPr>
              <a:t>scenarios</a:t>
            </a:r>
            <a:endParaRPr lang="de-DE" sz="1400" dirty="0">
              <a:solidFill>
                <a:schemeClr val="tx1"/>
              </a:solidFill>
            </a:endParaRPr>
          </a:p>
        </p:txBody>
      </p:sp>
      <p:sp>
        <p:nvSpPr>
          <p:cNvPr id="64" name="Legende mit Linie 1 63"/>
          <p:cNvSpPr/>
          <p:nvPr/>
        </p:nvSpPr>
        <p:spPr>
          <a:xfrm>
            <a:off x="4242711" y="1646248"/>
            <a:ext cx="1800000" cy="468000"/>
          </a:xfrm>
          <a:prstGeom prst="borderCallout1">
            <a:avLst>
              <a:gd name="adj1" fmla="val 50891"/>
              <a:gd name="adj2" fmla="val -87"/>
              <a:gd name="adj3" fmla="val 576886"/>
              <a:gd name="adj4" fmla="val -122200"/>
            </a:avLst>
          </a:prstGeom>
          <a:noFill/>
          <a:ln w="127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b="1" dirty="0" err="1" smtClean="0">
                <a:solidFill>
                  <a:schemeClr val="tx1"/>
                </a:solidFill>
              </a:rPr>
              <a:t>Typical</a:t>
            </a:r>
            <a:r>
              <a:rPr lang="de-DE" sz="1400" b="1" dirty="0" smtClean="0">
                <a:solidFill>
                  <a:schemeClr val="tx1"/>
                </a:solidFill>
              </a:rPr>
              <a:t> </a:t>
            </a:r>
            <a:r>
              <a:rPr lang="de-DE" sz="1400" dirty="0" err="1" smtClean="0">
                <a:solidFill>
                  <a:schemeClr val="tx1"/>
                </a:solidFill>
              </a:rPr>
              <a:t>traffic</a:t>
            </a:r>
            <a:r>
              <a:rPr lang="de-DE" sz="1400" dirty="0" smtClean="0">
                <a:solidFill>
                  <a:schemeClr val="tx1"/>
                </a:solidFill>
              </a:rPr>
              <a:t/>
            </a:r>
            <a:br>
              <a:rPr lang="de-DE" sz="1400" dirty="0" smtClean="0">
                <a:solidFill>
                  <a:schemeClr val="tx1"/>
                </a:solidFill>
              </a:rPr>
            </a:br>
            <a:r>
              <a:rPr lang="de-DE" sz="1400" dirty="0" err="1" smtClean="0">
                <a:solidFill>
                  <a:schemeClr val="tx1"/>
                </a:solidFill>
              </a:rPr>
              <a:t>scenarios</a:t>
            </a:r>
            <a:endParaRPr lang="de-DE" sz="1400" dirty="0">
              <a:solidFill>
                <a:schemeClr val="tx1"/>
              </a:solidFill>
            </a:endParaRPr>
          </a:p>
        </p:txBody>
      </p:sp>
      <p:sp>
        <p:nvSpPr>
          <p:cNvPr id="65" name="Legende mit Linie 1 64"/>
          <p:cNvSpPr/>
          <p:nvPr/>
        </p:nvSpPr>
        <p:spPr>
          <a:xfrm>
            <a:off x="4242711" y="3470026"/>
            <a:ext cx="1800000" cy="468000"/>
          </a:xfrm>
          <a:prstGeom prst="borderCallout1">
            <a:avLst>
              <a:gd name="adj1" fmla="val 50891"/>
              <a:gd name="adj2" fmla="val -87"/>
              <a:gd name="adj3" fmla="val 462041"/>
              <a:gd name="adj4" fmla="val -70692"/>
            </a:avLst>
          </a:prstGeom>
          <a:noFill/>
          <a:ln w="127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b="1" dirty="0" smtClean="0">
                <a:solidFill>
                  <a:schemeClr val="tx1"/>
                </a:solidFill>
              </a:rPr>
              <a:t>Critical </a:t>
            </a:r>
            <a:r>
              <a:rPr lang="de-DE" sz="1400" dirty="0" err="1" smtClean="0">
                <a:solidFill>
                  <a:schemeClr val="tx1"/>
                </a:solidFill>
              </a:rPr>
              <a:t>traffic</a:t>
            </a:r>
            <a:r>
              <a:rPr lang="de-DE" sz="1400" dirty="0" smtClean="0">
                <a:solidFill>
                  <a:schemeClr val="tx1"/>
                </a:solidFill>
              </a:rPr>
              <a:t/>
            </a:r>
            <a:br>
              <a:rPr lang="de-DE" sz="1400" dirty="0" smtClean="0">
                <a:solidFill>
                  <a:schemeClr val="tx1"/>
                </a:solidFill>
              </a:rPr>
            </a:br>
            <a:r>
              <a:rPr lang="de-DE" sz="1400" dirty="0" err="1" smtClean="0">
                <a:solidFill>
                  <a:schemeClr val="tx1"/>
                </a:solidFill>
              </a:rPr>
              <a:t>scenarios</a:t>
            </a:r>
            <a:endParaRPr lang="de-DE" sz="1400" dirty="0">
              <a:solidFill>
                <a:schemeClr val="tx1"/>
              </a:solidFill>
            </a:endParaRPr>
          </a:p>
        </p:txBody>
      </p:sp>
      <p:sp>
        <p:nvSpPr>
          <p:cNvPr id="4" name="Rechteck 3"/>
          <p:cNvSpPr/>
          <p:nvPr/>
        </p:nvSpPr>
        <p:spPr>
          <a:xfrm>
            <a:off x="1762417" y="6382697"/>
            <a:ext cx="2453044" cy="338554"/>
          </a:xfrm>
          <a:prstGeom prst="rect">
            <a:avLst/>
          </a:prstGeom>
        </p:spPr>
        <p:txBody>
          <a:bodyPr wrap="none">
            <a:spAutoFit/>
          </a:bodyPr>
          <a:lstStyle/>
          <a:p>
            <a:pPr algn="ctr"/>
            <a:r>
              <a:rPr lang="en-US" sz="1600" dirty="0" smtClean="0"/>
              <a:t>Complexity/risk of scenario</a:t>
            </a:r>
            <a:endParaRPr lang="en-US" sz="1600" dirty="0"/>
          </a:p>
        </p:txBody>
      </p:sp>
      <p:cxnSp>
        <p:nvCxnSpPr>
          <p:cNvPr id="74" name="Gerader Verbinder 73"/>
          <p:cNvCxnSpPr/>
          <p:nvPr/>
        </p:nvCxnSpPr>
        <p:spPr>
          <a:xfrm flipV="1">
            <a:off x="2735355" y="4561878"/>
            <a:ext cx="0" cy="1748378"/>
          </a:xfrm>
          <a:prstGeom prst="line">
            <a:avLst/>
          </a:prstGeom>
          <a:ln w="1905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5" name="Gerader Verbinder 74"/>
          <p:cNvCxnSpPr/>
          <p:nvPr/>
        </p:nvCxnSpPr>
        <p:spPr>
          <a:xfrm flipV="1">
            <a:off x="3282479" y="5689600"/>
            <a:ext cx="0" cy="620815"/>
          </a:xfrm>
          <a:prstGeom prst="line">
            <a:avLst/>
          </a:prstGeom>
          <a:ln w="1905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51" name="Rechteck 50"/>
          <p:cNvSpPr/>
          <p:nvPr/>
        </p:nvSpPr>
        <p:spPr>
          <a:xfrm>
            <a:off x="10037324" y="1625892"/>
            <a:ext cx="2024124" cy="504056"/>
          </a:xfrm>
          <a:prstGeom prst="rect">
            <a:avLst/>
          </a:prstGeom>
          <a:solidFill>
            <a:srgbClr val="0082B3"/>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b="1" dirty="0">
                <a:solidFill>
                  <a:schemeClr val="bg1"/>
                </a:solidFill>
                <a:sym typeface="Wingdings" panose="05000000000000000000" pitchFamily="2" charset="2"/>
              </a:rPr>
              <a:t> </a:t>
            </a:r>
            <a:r>
              <a:rPr lang="de-DE" sz="1400" b="1" dirty="0" smtClean="0">
                <a:solidFill>
                  <a:schemeClr val="bg1"/>
                </a:solidFill>
                <a:sym typeface="Wingdings" panose="05000000000000000000" pitchFamily="2" charset="2"/>
              </a:rPr>
              <a:t>  </a:t>
            </a:r>
            <a:r>
              <a:rPr lang="de-DE" sz="1400" b="1" dirty="0" smtClean="0">
                <a:solidFill>
                  <a:schemeClr val="bg1"/>
                </a:solidFill>
              </a:rPr>
              <a:t>Real </a:t>
            </a:r>
            <a:r>
              <a:rPr lang="de-DE" sz="1400" b="1" dirty="0">
                <a:solidFill>
                  <a:schemeClr val="bg1"/>
                </a:solidFill>
              </a:rPr>
              <a:t>World Test Drive</a:t>
            </a:r>
            <a:endParaRPr lang="de-DE" sz="1400" dirty="0">
              <a:solidFill>
                <a:schemeClr val="bg1"/>
              </a:solidFill>
            </a:endParaRPr>
          </a:p>
        </p:txBody>
      </p:sp>
      <p:sp>
        <p:nvSpPr>
          <p:cNvPr id="52" name="Rechteck 51"/>
          <p:cNvSpPr/>
          <p:nvPr/>
        </p:nvSpPr>
        <p:spPr>
          <a:xfrm>
            <a:off x="10037324" y="3445951"/>
            <a:ext cx="2024124" cy="504056"/>
          </a:xfrm>
          <a:prstGeom prst="rect">
            <a:avLst/>
          </a:prstGeom>
          <a:solidFill>
            <a:srgbClr val="9E9E9E"/>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b="1" dirty="0">
                <a:solidFill>
                  <a:schemeClr val="bg1"/>
                </a:solidFill>
                <a:sym typeface="Wingdings" panose="05000000000000000000" pitchFamily="2" charset="2"/>
              </a:rPr>
              <a:t> </a:t>
            </a:r>
            <a:r>
              <a:rPr lang="de-DE" sz="1400" b="1" dirty="0" smtClean="0">
                <a:solidFill>
                  <a:schemeClr val="bg1"/>
                </a:solidFill>
                <a:sym typeface="Wingdings" panose="05000000000000000000" pitchFamily="2" charset="2"/>
              </a:rPr>
              <a:t>  </a:t>
            </a:r>
            <a:r>
              <a:rPr lang="de-DE" sz="1400" b="1" dirty="0" err="1" smtClean="0">
                <a:solidFill>
                  <a:schemeClr val="bg1"/>
                </a:solidFill>
              </a:rPr>
              <a:t>Physical</a:t>
            </a:r>
            <a:r>
              <a:rPr lang="de-DE" sz="1400" b="1" dirty="0" smtClean="0">
                <a:solidFill>
                  <a:schemeClr val="bg1"/>
                </a:solidFill>
              </a:rPr>
              <a:t> </a:t>
            </a:r>
            <a:r>
              <a:rPr lang="de-DE" sz="1400" b="1" dirty="0" err="1" smtClean="0">
                <a:solidFill>
                  <a:schemeClr val="bg1"/>
                </a:solidFill>
              </a:rPr>
              <a:t>Certification</a:t>
            </a:r>
            <a:r>
              <a:rPr lang="de-DE" sz="1400" b="1" dirty="0" smtClean="0">
                <a:solidFill>
                  <a:schemeClr val="bg1"/>
                </a:solidFill>
              </a:rPr>
              <a:t/>
            </a:r>
            <a:br>
              <a:rPr lang="de-DE" sz="1400" b="1" dirty="0" smtClean="0">
                <a:solidFill>
                  <a:schemeClr val="bg1"/>
                </a:solidFill>
              </a:rPr>
            </a:br>
            <a:r>
              <a:rPr lang="de-DE" sz="1400" b="1" dirty="0" smtClean="0">
                <a:solidFill>
                  <a:schemeClr val="bg1"/>
                </a:solidFill>
              </a:rPr>
              <a:t>   Tests</a:t>
            </a:r>
            <a:endParaRPr lang="de-DE" sz="1400" dirty="0">
              <a:solidFill>
                <a:schemeClr val="bg1"/>
              </a:solidFill>
            </a:endParaRPr>
          </a:p>
        </p:txBody>
      </p:sp>
      <p:sp>
        <p:nvSpPr>
          <p:cNvPr id="53" name="Rechteck 52"/>
          <p:cNvSpPr/>
          <p:nvPr/>
        </p:nvSpPr>
        <p:spPr>
          <a:xfrm>
            <a:off x="10037324" y="5369266"/>
            <a:ext cx="2024126" cy="504056"/>
          </a:xfrm>
          <a:prstGeom prst="rect">
            <a:avLst/>
          </a:prstGeom>
          <a:solidFill>
            <a:srgbClr val="002060"/>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b="1" dirty="0" smtClean="0">
                <a:solidFill>
                  <a:schemeClr val="bg1"/>
                </a:solidFill>
              </a:rPr>
              <a:t>   Audit </a:t>
            </a:r>
            <a:r>
              <a:rPr lang="de-DE" sz="1400" b="1" dirty="0" err="1" smtClean="0">
                <a:solidFill>
                  <a:schemeClr val="bg1"/>
                </a:solidFill>
              </a:rPr>
              <a:t>and</a:t>
            </a:r>
            <a:r>
              <a:rPr lang="de-DE" sz="1400" b="1" dirty="0" smtClean="0">
                <a:solidFill>
                  <a:schemeClr val="bg1"/>
                </a:solidFill>
              </a:rPr>
              <a:t> Assessment</a:t>
            </a:r>
            <a:br>
              <a:rPr lang="de-DE" sz="1400" b="1" dirty="0" smtClean="0">
                <a:solidFill>
                  <a:schemeClr val="bg1"/>
                </a:solidFill>
              </a:rPr>
            </a:br>
            <a:r>
              <a:rPr lang="de-DE" sz="1400" b="1" dirty="0" smtClean="0">
                <a:solidFill>
                  <a:schemeClr val="bg1"/>
                </a:solidFill>
              </a:rPr>
              <a:t>   (e.g. </a:t>
            </a:r>
            <a:r>
              <a:rPr lang="de-DE" sz="1400" b="1" dirty="0" err="1" smtClean="0">
                <a:solidFill>
                  <a:schemeClr val="bg1"/>
                </a:solidFill>
              </a:rPr>
              <a:t>simulation</a:t>
            </a:r>
            <a:r>
              <a:rPr lang="de-DE" sz="1400" b="1" dirty="0" smtClean="0">
                <a:solidFill>
                  <a:schemeClr val="bg1"/>
                </a:solidFill>
              </a:rPr>
              <a:t>)</a:t>
            </a:r>
            <a:endParaRPr lang="de-DE" sz="1400" dirty="0">
              <a:solidFill>
                <a:schemeClr val="bg1"/>
              </a:solidFill>
            </a:endParaRPr>
          </a:p>
        </p:txBody>
      </p:sp>
      <p:sp>
        <p:nvSpPr>
          <p:cNvPr id="27" name="Pfeil nach rechts 26"/>
          <p:cNvSpPr/>
          <p:nvPr/>
        </p:nvSpPr>
        <p:spPr>
          <a:xfrm>
            <a:off x="6042711" y="1664104"/>
            <a:ext cx="4131803" cy="42356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 name="Grafik 2"/>
          <p:cNvPicPr>
            <a:picLocks noChangeAspect="1"/>
          </p:cNvPicPr>
          <p:nvPr/>
        </p:nvPicPr>
        <p:blipFill>
          <a:blip r:embed="rId7"/>
          <a:stretch>
            <a:fillRect/>
          </a:stretch>
        </p:blipFill>
        <p:spPr>
          <a:xfrm>
            <a:off x="6220786" y="1143962"/>
            <a:ext cx="3603404" cy="1372726"/>
          </a:xfrm>
          <a:prstGeom prst="rect">
            <a:avLst/>
          </a:prstGeom>
          <a:ln>
            <a:solidFill>
              <a:schemeClr val="tx1"/>
            </a:solidFill>
          </a:ln>
        </p:spPr>
      </p:pic>
      <p:sp>
        <p:nvSpPr>
          <p:cNvPr id="76" name="Pfeil nach rechts 75"/>
          <p:cNvSpPr/>
          <p:nvPr/>
        </p:nvSpPr>
        <p:spPr>
          <a:xfrm>
            <a:off x="6042711" y="3485726"/>
            <a:ext cx="4131803" cy="42356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7" name="Grafik 66"/>
          <p:cNvPicPr>
            <a:picLocks noChangeAspect="1"/>
          </p:cNvPicPr>
          <p:nvPr/>
        </p:nvPicPr>
        <p:blipFill>
          <a:blip r:embed="rId8"/>
          <a:stretch>
            <a:fillRect/>
          </a:stretch>
        </p:blipFill>
        <p:spPr>
          <a:xfrm>
            <a:off x="6220786" y="2949299"/>
            <a:ext cx="3603404" cy="1386232"/>
          </a:xfrm>
          <a:prstGeom prst="rect">
            <a:avLst/>
          </a:prstGeom>
          <a:ln>
            <a:solidFill>
              <a:schemeClr val="tx1"/>
            </a:solidFill>
          </a:ln>
        </p:spPr>
      </p:pic>
      <p:sp>
        <p:nvSpPr>
          <p:cNvPr id="77" name="Pfeil nach rechts 76"/>
          <p:cNvSpPr/>
          <p:nvPr/>
        </p:nvSpPr>
        <p:spPr>
          <a:xfrm>
            <a:off x="6042710" y="5409514"/>
            <a:ext cx="4131803" cy="42356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 name="Grafik 1"/>
          <p:cNvPicPr>
            <a:picLocks noChangeAspect="1"/>
          </p:cNvPicPr>
          <p:nvPr/>
        </p:nvPicPr>
        <p:blipFill>
          <a:blip r:embed="rId9"/>
          <a:stretch>
            <a:fillRect/>
          </a:stretch>
        </p:blipFill>
        <p:spPr>
          <a:xfrm>
            <a:off x="6220787" y="4887389"/>
            <a:ext cx="3603404" cy="1378242"/>
          </a:xfrm>
          <a:prstGeom prst="rect">
            <a:avLst/>
          </a:prstGeom>
          <a:ln>
            <a:solidFill>
              <a:schemeClr val="tx1"/>
            </a:solidFill>
          </a:ln>
        </p:spPr>
      </p:pic>
      <p:sp>
        <p:nvSpPr>
          <p:cNvPr id="6" name="Textfeld 5"/>
          <p:cNvSpPr txBox="1"/>
          <p:nvPr/>
        </p:nvSpPr>
        <p:spPr>
          <a:xfrm>
            <a:off x="4401877" y="5823255"/>
            <a:ext cx="1640831" cy="553998"/>
          </a:xfrm>
          <a:prstGeom prst="rect">
            <a:avLst/>
          </a:prstGeom>
          <a:noFill/>
        </p:spPr>
        <p:txBody>
          <a:bodyPr wrap="square" rtlCol="0">
            <a:spAutoFit/>
          </a:bodyPr>
          <a:lstStyle>
            <a:defPPr>
              <a:defRPr lang="en-US"/>
            </a:defPPr>
            <a:lvl1pPr>
              <a:defRPr sz="1000"/>
            </a:lvl1pPr>
          </a:lstStyle>
          <a:p>
            <a:r>
              <a:rPr lang="en-US" dirty="0" smtClean="0"/>
              <a:t>low probability, but high efforts to identify and confirm performance!</a:t>
            </a:r>
            <a:endParaRPr lang="en-US" dirty="0"/>
          </a:p>
        </p:txBody>
      </p:sp>
    </p:spTree>
    <p:extLst>
      <p:ext uri="{BB962C8B-B14F-4D97-AF65-F5344CB8AC3E}">
        <p14:creationId xmlns:p14="http://schemas.microsoft.com/office/powerpoint/2010/main" val="37617606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for certification – the three pillars </a:t>
            </a:r>
            <a:r>
              <a:rPr lang="en-US" dirty="0" smtClean="0"/>
              <a:t>and their individual purpose</a:t>
            </a:r>
            <a:endParaRPr lang="en-US" kern="0" dirty="0"/>
          </a:p>
        </p:txBody>
      </p:sp>
      <p:sp>
        <p:nvSpPr>
          <p:cNvPr id="4" name="Abgerundetes Rechteck 3"/>
          <p:cNvSpPr/>
          <p:nvPr/>
        </p:nvSpPr>
        <p:spPr>
          <a:xfrm>
            <a:off x="5447215" y="2338252"/>
            <a:ext cx="2815928" cy="4373632"/>
          </a:xfrm>
          <a:prstGeom prst="roundRect">
            <a:avLst/>
          </a:prstGeom>
          <a:solidFill>
            <a:srgbClr val="9E9E9E"/>
          </a:solidFill>
          <a:ln w="25400" cap="flat" cmpd="sng" algn="ctr">
            <a:noFill/>
            <a:prstDash val="solid"/>
          </a:ln>
          <a:effectLst/>
        </p:spPr>
        <p:txBody>
          <a:bodyPr rtlCol="0" anchor="t"/>
          <a:lstStyle/>
          <a:p>
            <a:pPr marL="0" marR="0" lvl="0" indent="0" algn="ctr" defTabSz="914454"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chemeClr val="bg1"/>
                </a:solidFill>
                <a:effectLst/>
                <a:uLnTx/>
                <a:uFillTx/>
              </a:rPr>
              <a:t>Physical Certification</a:t>
            </a:r>
            <a:r>
              <a:rPr lang="en-US" sz="1600" b="1" kern="0" dirty="0" smtClean="0">
                <a:solidFill>
                  <a:schemeClr val="bg1"/>
                </a:solidFill>
              </a:rPr>
              <a:t> </a:t>
            </a:r>
            <a:r>
              <a:rPr kumimoji="0" lang="en-US" sz="1600" b="1" i="0" u="none" strike="noStrike" kern="0" cap="none" spc="0" normalizeH="0" baseline="0" noProof="0" dirty="0" smtClean="0">
                <a:ln>
                  <a:noFill/>
                </a:ln>
                <a:solidFill>
                  <a:schemeClr val="bg1"/>
                </a:solidFill>
                <a:effectLst/>
                <a:uLnTx/>
                <a:uFillTx/>
              </a:rPr>
              <a:t>Tests</a:t>
            </a:r>
          </a:p>
          <a:p>
            <a:pPr marL="0" marR="0" lvl="0" indent="0" defTabSz="914454"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chemeClr val="bg1"/>
              </a:solidFill>
              <a:effectLst/>
              <a:uLnTx/>
              <a:uFillTx/>
            </a:endParaRPr>
          </a:p>
          <a:p>
            <a:pPr marL="285750" indent="-285750" defTabSz="914271">
              <a:buFontTx/>
              <a:buChar char="-"/>
              <a:defRPr/>
            </a:pPr>
            <a:r>
              <a:rPr lang="en-US" sz="1600" kern="0" dirty="0">
                <a:solidFill>
                  <a:schemeClr val="bg1"/>
                </a:solidFill>
              </a:rPr>
              <a:t>Assess critical scenarios that are technically difficult for the system, have a high injury severity and are representative for real traffic</a:t>
            </a:r>
          </a:p>
          <a:p>
            <a:pPr marL="285750" indent="-285750" defTabSz="914271">
              <a:buFontTx/>
              <a:buChar char="-"/>
              <a:defRPr/>
            </a:pPr>
            <a:r>
              <a:rPr lang="en-US" sz="1600" kern="0" dirty="0">
                <a:solidFill>
                  <a:schemeClr val="bg1"/>
                </a:solidFill>
              </a:rPr>
              <a:t>Compare with critical test cases derived from simulation and validate simulation tools</a:t>
            </a:r>
          </a:p>
        </p:txBody>
      </p:sp>
      <p:sp>
        <p:nvSpPr>
          <p:cNvPr id="5" name="Abgerundetes Rechteck 4"/>
          <p:cNvSpPr/>
          <p:nvPr/>
        </p:nvSpPr>
        <p:spPr>
          <a:xfrm>
            <a:off x="8367649" y="2338253"/>
            <a:ext cx="2982228" cy="4373632"/>
          </a:xfrm>
          <a:prstGeom prst="roundRect">
            <a:avLst/>
          </a:prstGeom>
          <a:solidFill>
            <a:srgbClr val="00ADEF">
              <a:lumMod val="75000"/>
            </a:srgbClr>
          </a:solidFill>
          <a:ln w="25400" cap="flat" cmpd="sng" algn="ctr">
            <a:noFill/>
            <a:prstDash val="solid"/>
          </a:ln>
          <a:effectLst/>
        </p:spPr>
        <p:txBody>
          <a:bodyPr rtlCol="0" anchor="t"/>
          <a:lstStyle/>
          <a:p>
            <a:pPr marL="0" marR="0" lvl="0" indent="0" algn="ctr" defTabSz="914454"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chemeClr val="bg1"/>
                </a:solidFill>
                <a:effectLst/>
                <a:uLnTx/>
                <a:uFillTx/>
              </a:rPr>
              <a:t>Real World Test Drive</a:t>
            </a:r>
            <a:r>
              <a:rPr kumimoji="0" lang="en-US" sz="1600" b="0" i="0" u="none" strike="noStrike" kern="0" cap="none" spc="0" normalizeH="0" baseline="0" noProof="0" dirty="0" smtClean="0">
                <a:ln>
                  <a:noFill/>
                </a:ln>
                <a:solidFill>
                  <a:schemeClr val="bg1"/>
                </a:solidFill>
                <a:effectLst/>
                <a:uLnTx/>
                <a:uFillTx/>
              </a:rPr>
              <a:t> </a:t>
            </a:r>
          </a:p>
          <a:p>
            <a:pPr marL="0" marR="0" lvl="0" indent="0" defTabSz="914454"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chemeClr val="bg1"/>
              </a:solidFill>
              <a:effectLst/>
              <a:uLnTx/>
              <a:uFillTx/>
            </a:endParaRPr>
          </a:p>
          <a:p>
            <a:pPr marL="285750" indent="-285750" defTabSz="914271">
              <a:buFontTx/>
              <a:buChar char="-"/>
              <a:defRPr/>
            </a:pPr>
            <a:r>
              <a:rPr lang="en-US" sz="1600" kern="0" dirty="0" smtClean="0">
                <a:solidFill>
                  <a:schemeClr val="bg1"/>
                </a:solidFill>
              </a:rPr>
              <a:t>Assess the overall system capabilities and behavior in non-simulated traffic on public roads and show that the system has not been optimized on specific test scenarios</a:t>
            </a:r>
          </a:p>
          <a:p>
            <a:pPr marL="285750" indent="-285750" defTabSz="914271">
              <a:buFontTx/>
              <a:buChar char="-"/>
              <a:defRPr/>
            </a:pPr>
            <a:r>
              <a:rPr lang="en-US" sz="1600" kern="0" dirty="0" smtClean="0">
                <a:solidFill>
                  <a:schemeClr val="bg1"/>
                </a:solidFill>
              </a:rPr>
              <a:t>Assess system safety requirements like e.g. HMI and ODD</a:t>
            </a:r>
          </a:p>
          <a:p>
            <a:pPr marL="285750" indent="-285750" defTabSz="914271">
              <a:buFontTx/>
              <a:buChar char="-"/>
              <a:defRPr/>
            </a:pPr>
            <a:r>
              <a:rPr lang="en-US" sz="1600" kern="0" dirty="0" smtClean="0">
                <a:solidFill>
                  <a:schemeClr val="bg1"/>
                </a:solidFill>
              </a:rPr>
              <a:t>Assess that the system achieves a performance comparable to an experienced driver</a:t>
            </a:r>
            <a:endParaRPr lang="en-US" sz="1600" kern="0" dirty="0">
              <a:solidFill>
                <a:schemeClr val="bg1"/>
              </a:solidFill>
            </a:endParaRPr>
          </a:p>
        </p:txBody>
      </p:sp>
      <p:sp>
        <p:nvSpPr>
          <p:cNvPr id="6" name="Abgerundetes Rechteck 5"/>
          <p:cNvSpPr/>
          <p:nvPr/>
        </p:nvSpPr>
        <p:spPr>
          <a:xfrm>
            <a:off x="920822" y="2338252"/>
            <a:ext cx="4421887" cy="4373633"/>
          </a:xfrm>
          <a:prstGeom prst="roundRect">
            <a:avLst/>
          </a:prstGeom>
          <a:solidFill>
            <a:srgbClr val="002060"/>
          </a:solidFill>
          <a:ln w="25400" cap="flat" cmpd="sng" algn="ctr">
            <a:noFill/>
            <a:prstDash val="solid"/>
          </a:ln>
          <a:effectLst/>
        </p:spPr>
        <p:txBody>
          <a:bodyPr rtlCol="0" anchor="t"/>
          <a:lstStyle/>
          <a:p>
            <a:pPr marL="0" marR="0" lvl="0" indent="0" algn="ctr" defTabSz="914454"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rPr>
              <a:t>Audit/Assessment</a:t>
            </a:r>
          </a:p>
          <a:p>
            <a:pPr marL="0" marR="0" lvl="0" indent="0" defTabSz="914454"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FFFFFF"/>
              </a:solidFill>
              <a:effectLst/>
              <a:uLnTx/>
              <a:uFillTx/>
            </a:endParaRPr>
          </a:p>
          <a:p>
            <a:pPr marL="285750" indent="-285750" defTabSz="914271">
              <a:buFontTx/>
              <a:buChar char="-"/>
              <a:defRPr/>
            </a:pPr>
            <a:r>
              <a:rPr lang="en-US" sz="1600" kern="0" dirty="0">
                <a:solidFill>
                  <a:schemeClr val="bg1"/>
                </a:solidFill>
              </a:rPr>
              <a:t>Understand the system to be certified</a:t>
            </a:r>
          </a:p>
          <a:p>
            <a:pPr marL="285750" lvl="0" indent="-285750" defTabSz="914271">
              <a:buFontTx/>
              <a:buChar char="-"/>
              <a:defRPr/>
            </a:pPr>
            <a:r>
              <a:rPr lang="en-US" sz="1600" kern="0" dirty="0">
                <a:solidFill>
                  <a:schemeClr val="bg1"/>
                </a:solidFill>
              </a:rPr>
              <a:t>Assess that the applied processes and design/test methods for the overall system development (HW and SW) are effective, complete and consistent</a:t>
            </a:r>
          </a:p>
          <a:p>
            <a:pPr marL="285750" lvl="0" indent="-285750" defTabSz="914271">
              <a:buFontTx/>
              <a:buChar char="-"/>
              <a:defRPr/>
            </a:pPr>
            <a:r>
              <a:rPr lang="en-US" sz="1600" kern="0" dirty="0">
                <a:solidFill>
                  <a:schemeClr val="bg1"/>
                </a:solidFill>
              </a:rPr>
              <a:t>Assess system’s strategies/rest performance to address (multiple) fault-conditions and disturbances due to deteriorating external influences; vehicle behavior in variations of critical scenarios</a:t>
            </a:r>
          </a:p>
          <a:p>
            <a:pPr marL="285750" lvl="0" indent="-285750" defTabSz="914271">
              <a:buFontTx/>
              <a:buChar char="-"/>
              <a:defRPr/>
            </a:pPr>
            <a:r>
              <a:rPr lang="en-US" sz="1600" kern="0" dirty="0">
                <a:solidFill>
                  <a:schemeClr val="bg1"/>
                </a:solidFill>
              </a:rPr>
              <a:t>Simulation: Test parameter variations (e.g. distances, speeds) of scenarios and edge-cases that are difficult to test entirely on a test track</a:t>
            </a:r>
          </a:p>
          <a:p>
            <a:pPr marL="0" marR="0" lvl="0" indent="0" defTabSz="914454"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smtClean="0">
              <a:ln>
                <a:noFill/>
              </a:ln>
              <a:solidFill>
                <a:srgbClr val="FFFFFF"/>
              </a:solidFill>
              <a:effectLst/>
              <a:uLnTx/>
              <a:uFillTx/>
              <a:latin typeface="+mn-lt"/>
              <a:ea typeface="+mn-ea"/>
              <a:cs typeface="+mn-cs"/>
            </a:endParaRPr>
          </a:p>
        </p:txBody>
      </p:sp>
      <p:sp>
        <p:nvSpPr>
          <p:cNvPr id="8" name="Abgerundetes Rechteck 7"/>
          <p:cNvSpPr/>
          <p:nvPr/>
        </p:nvSpPr>
        <p:spPr>
          <a:xfrm>
            <a:off x="4085559" y="2535316"/>
            <a:ext cx="982830" cy="482205"/>
          </a:xfrm>
          <a:prstGeom prst="roundRect">
            <a:avLst/>
          </a:prstGeom>
          <a:solidFill>
            <a:schemeClr val="accent2"/>
          </a:solidFill>
          <a:ln w="25400" cap="flat" cmpd="sng" algn="ctr">
            <a:noFill/>
            <a:prstDash val="solid"/>
          </a:ln>
          <a:effectLst/>
        </p:spPr>
        <p:txBody>
          <a:bodyPr rtlCol="0" anchor="ctr" anchorCtr="0"/>
          <a:lstStyle/>
          <a:p>
            <a:pPr marL="0" marR="0" lvl="0" indent="0" algn="ctr" defTabSz="914454"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latin typeface="+mn-lt"/>
                <a:ea typeface="+mn-ea"/>
                <a:cs typeface="+mn-cs"/>
              </a:rPr>
              <a:t>Simulation</a:t>
            </a:r>
          </a:p>
        </p:txBody>
      </p:sp>
    </p:spTree>
    <p:extLst>
      <p:ext uri="{BB962C8B-B14F-4D97-AF65-F5344CB8AC3E}">
        <p14:creationId xmlns:p14="http://schemas.microsoft.com/office/powerpoint/2010/main" val="3133125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Concept for certification of automated driving systems Level 3-5</a:t>
            </a:r>
            <a:endParaRPr lang="en-US" kern="0" dirty="0"/>
          </a:p>
        </p:txBody>
      </p:sp>
      <p:sp>
        <p:nvSpPr>
          <p:cNvPr id="3" name="Content Placeholder 2"/>
          <p:cNvSpPr>
            <a:spLocks noGrp="1"/>
          </p:cNvSpPr>
          <p:nvPr>
            <p:ph idx="1"/>
          </p:nvPr>
        </p:nvSpPr>
        <p:spPr/>
        <p:txBody>
          <a:bodyPr>
            <a:normAutofit/>
          </a:bodyPr>
          <a:lstStyle/>
          <a:p>
            <a:pPr marL="0" indent="0">
              <a:buNone/>
            </a:pPr>
            <a:r>
              <a:rPr lang="en-US" sz="2000" b="1" dirty="0" smtClean="0"/>
              <a:t>Why the </a:t>
            </a:r>
            <a:r>
              <a:rPr lang="en-US" sz="2000" b="1" dirty="0"/>
              <a:t>new approach can generate an equivalent/higher safety-level compared to the “classical” approach: </a:t>
            </a:r>
            <a:br>
              <a:rPr lang="en-US" sz="2000" b="1" dirty="0"/>
            </a:br>
            <a:endParaRPr lang="en-US" sz="2000" b="1" dirty="0"/>
          </a:p>
          <a:p>
            <a:r>
              <a:rPr lang="en-US" sz="2000" dirty="0"/>
              <a:t>The new approach </a:t>
            </a:r>
            <a:r>
              <a:rPr lang="en-US" sz="2000" dirty="0" smtClean="0"/>
              <a:t>recognizes established </a:t>
            </a:r>
            <a:r>
              <a:rPr lang="en-GB" sz="2000" dirty="0" smtClean="0"/>
              <a:t>process </a:t>
            </a:r>
            <a:r>
              <a:rPr lang="en-GB" sz="2000" dirty="0"/>
              <a:t>and functional safety oriented </a:t>
            </a:r>
            <a:r>
              <a:rPr lang="en-GB" sz="2000" dirty="0" smtClean="0"/>
              <a:t>audits for certification of complex electronic vehicle control systems</a:t>
            </a:r>
            <a:r>
              <a:rPr lang="en-US" sz="2000" dirty="0" smtClean="0"/>
              <a:t> </a:t>
            </a:r>
            <a:r>
              <a:rPr lang="en-US" sz="2000" dirty="0"/>
              <a:t>as a </a:t>
            </a:r>
            <a:r>
              <a:rPr lang="en-US" sz="2000" dirty="0" smtClean="0"/>
              <a:t>foundation</a:t>
            </a:r>
          </a:p>
          <a:p>
            <a:r>
              <a:rPr lang="en-US" sz="2000" dirty="0" smtClean="0"/>
              <a:t>Consequently</a:t>
            </a:r>
            <a:r>
              <a:rPr lang="en-US" sz="2000" dirty="0"/>
              <a:t>, the new approach requires manufacturers </a:t>
            </a:r>
            <a:r>
              <a:rPr lang="en-US" sz="2000" dirty="0" smtClean="0"/>
              <a:t>to </a:t>
            </a:r>
            <a:r>
              <a:rPr lang="en-US" sz="2000" dirty="0"/>
              <a:t>give evidence that their system has been </a:t>
            </a:r>
            <a:r>
              <a:rPr lang="en-US" sz="2000" strike="sngStrike" dirty="0">
                <a:solidFill>
                  <a:srgbClr val="00B050"/>
                </a:solidFill>
              </a:rPr>
              <a:t>entirely</a:t>
            </a:r>
            <a:r>
              <a:rPr lang="en-US" sz="2000" dirty="0"/>
              <a:t> designed and tested in a way that complies with </a:t>
            </a:r>
            <a:r>
              <a:rPr lang="en-US" sz="2000" strike="sngStrike" dirty="0" smtClean="0">
                <a:solidFill>
                  <a:srgbClr val="00B050"/>
                </a:solidFill>
              </a:rPr>
              <a:t>required</a:t>
            </a:r>
            <a:r>
              <a:rPr lang="en-US" sz="2000" dirty="0" smtClean="0">
                <a:solidFill>
                  <a:srgbClr val="00B050"/>
                </a:solidFill>
              </a:rPr>
              <a:t> established </a:t>
            </a:r>
            <a:r>
              <a:rPr lang="en-US" sz="2000" dirty="0" smtClean="0"/>
              <a:t>safety principles, </a:t>
            </a:r>
            <a:r>
              <a:rPr lang="en-US" sz="2000" dirty="0"/>
              <a:t>different traffic rules, and ensures safe performance both under fault-conditions and </a:t>
            </a:r>
            <a:r>
              <a:rPr lang="en-US" sz="2000" dirty="0" smtClean="0">
                <a:solidFill>
                  <a:srgbClr val="00B050"/>
                </a:solidFill>
              </a:rPr>
              <a:t>arbitrary</a:t>
            </a:r>
            <a:r>
              <a:rPr lang="en-US" sz="2000" dirty="0" smtClean="0"/>
              <a:t> external </a:t>
            </a:r>
            <a:r>
              <a:rPr lang="en-US" sz="2000" dirty="0" smtClean="0">
                <a:solidFill>
                  <a:srgbClr val="00B050"/>
                </a:solidFill>
              </a:rPr>
              <a:t>influences </a:t>
            </a:r>
            <a:r>
              <a:rPr lang="en-US" sz="2000" strike="sngStrike" dirty="0" smtClean="0">
                <a:solidFill>
                  <a:srgbClr val="00B050"/>
                </a:solidFill>
              </a:rPr>
              <a:t>disturbing factors</a:t>
            </a:r>
          </a:p>
          <a:p>
            <a:r>
              <a:rPr lang="en-US" sz="2000" dirty="0"/>
              <a:t>Furthermore, the new approach evaluates specific complex situations on a test track  </a:t>
            </a:r>
          </a:p>
          <a:p>
            <a:r>
              <a:rPr lang="en-US" sz="2000" dirty="0"/>
              <a:t>To complement the assessment, the new approach includes </a:t>
            </a:r>
            <a:r>
              <a:rPr lang="en-US" sz="2000" dirty="0" smtClean="0"/>
              <a:t>a real-world-drive test in real world traffic (non-simulated)</a:t>
            </a:r>
            <a:endParaRPr lang="en-US" sz="1800" dirty="0"/>
          </a:p>
        </p:txBody>
      </p:sp>
    </p:spTree>
    <p:extLst>
      <p:ext uri="{BB962C8B-B14F-4D97-AF65-F5344CB8AC3E}">
        <p14:creationId xmlns:p14="http://schemas.microsoft.com/office/powerpoint/2010/main" val="2022044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138123"/>
            <a:ext cx="10810876" cy="1325563"/>
          </a:xfrm>
          <a:solidFill>
            <a:schemeClr val="accent1">
              <a:lumMod val="75000"/>
            </a:schemeClr>
          </a:solidFill>
        </p:spPr>
        <p:txBody>
          <a:bodyPr/>
          <a:lstStyle/>
          <a:p>
            <a:pPr marL="85725" indent="276225"/>
            <a:r>
              <a:rPr lang="en-US" b="1" dirty="0" smtClean="0">
                <a:solidFill>
                  <a:schemeClr val="bg1"/>
                </a:solidFill>
              </a:rPr>
              <a:t>Mapping of Safety Principles and the Pillars</a:t>
            </a:r>
            <a:endParaRPr lang="en-US" b="1" dirty="0">
              <a:solidFill>
                <a:schemeClr val="bg1"/>
              </a:solidFill>
            </a:endParaRPr>
          </a:p>
        </p:txBody>
      </p:sp>
    </p:spTree>
    <p:extLst>
      <p:ext uri="{BB962C8B-B14F-4D97-AF65-F5344CB8AC3E}">
        <p14:creationId xmlns:p14="http://schemas.microsoft.com/office/powerpoint/2010/main" val="2379139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4"/>
          <p:cNvGraphicFramePr>
            <a:graphicFrameLocks noGrp="1"/>
          </p:cNvGraphicFramePr>
          <p:nvPr>
            <p:extLst/>
          </p:nvPr>
        </p:nvGraphicFramePr>
        <p:xfrm>
          <a:off x="232537" y="854619"/>
          <a:ext cx="10300223" cy="5815751"/>
        </p:xfrm>
        <a:graphic>
          <a:graphicData uri="http://schemas.openxmlformats.org/drawingml/2006/table">
            <a:tbl>
              <a:tblPr firstRow="1" bandRow="1">
                <a:tableStyleId>{5C22544A-7EE6-4342-B048-85BDC9FD1C3A}</a:tableStyleId>
              </a:tblPr>
              <a:tblGrid>
                <a:gridCol w="148223">
                  <a:extLst>
                    <a:ext uri="{9D8B030D-6E8A-4147-A177-3AD203B41FA5}">
                      <a16:colId xmlns:a16="http://schemas.microsoft.com/office/drawing/2014/main" xmlns="" val="20000"/>
                    </a:ext>
                  </a:extLst>
                </a:gridCol>
                <a:gridCol w="1205055">
                  <a:extLst>
                    <a:ext uri="{9D8B030D-6E8A-4147-A177-3AD203B41FA5}">
                      <a16:colId xmlns:a16="http://schemas.microsoft.com/office/drawing/2014/main" xmlns="" val="20001"/>
                    </a:ext>
                  </a:extLst>
                </a:gridCol>
                <a:gridCol w="1998945">
                  <a:extLst>
                    <a:ext uri="{9D8B030D-6E8A-4147-A177-3AD203B41FA5}">
                      <a16:colId xmlns:a16="http://schemas.microsoft.com/office/drawing/2014/main" xmlns="" val="20002"/>
                    </a:ext>
                  </a:extLst>
                </a:gridCol>
                <a:gridCol w="2160000">
                  <a:extLst>
                    <a:ext uri="{9D8B030D-6E8A-4147-A177-3AD203B41FA5}">
                      <a16:colId xmlns:a16="http://schemas.microsoft.com/office/drawing/2014/main" xmlns="" val="20003"/>
                    </a:ext>
                  </a:extLst>
                </a:gridCol>
                <a:gridCol w="2304000">
                  <a:extLst>
                    <a:ext uri="{9D8B030D-6E8A-4147-A177-3AD203B41FA5}">
                      <a16:colId xmlns:a16="http://schemas.microsoft.com/office/drawing/2014/main" xmlns="" val="20004"/>
                    </a:ext>
                  </a:extLst>
                </a:gridCol>
                <a:gridCol w="2484000">
                  <a:extLst>
                    <a:ext uri="{9D8B030D-6E8A-4147-A177-3AD203B41FA5}">
                      <a16:colId xmlns:a16="http://schemas.microsoft.com/office/drawing/2014/main" xmlns="" val="20005"/>
                    </a:ext>
                  </a:extLst>
                </a:gridCol>
              </a:tblGrid>
              <a:tr h="303062">
                <a:tc gridSpan="2">
                  <a:txBody>
                    <a:bodyPr/>
                    <a:lstStyle/>
                    <a:p>
                      <a:r>
                        <a:rPr lang="en-US" sz="1200" noProof="0" dirty="0" smtClean="0"/>
                        <a:t>Safety Principles</a:t>
                      </a:r>
                      <a:endParaRPr lang="en-US" sz="1200" noProof="0" dirty="0">
                        <a:solidFill>
                          <a:srgbClr val="FF0000"/>
                        </a:solidFill>
                      </a:endParaRPr>
                    </a:p>
                  </a:txBody>
                  <a:tcPr marL="45720" marR="45720"/>
                </a:tc>
                <a:tc hMerge="1">
                  <a:txBody>
                    <a:bodyPr/>
                    <a:lstStyle/>
                    <a:p>
                      <a:endParaRPr lang="de-DE" sz="1600" dirty="0"/>
                    </a:p>
                  </a:txBody>
                  <a:tcPr/>
                </a:tc>
                <a:tc>
                  <a:txBody>
                    <a:bodyPr/>
                    <a:lstStyle/>
                    <a:p>
                      <a:r>
                        <a:rPr lang="en-US" sz="1200" noProof="0" dirty="0" smtClean="0">
                          <a:solidFill>
                            <a:schemeClr val="bg1"/>
                          </a:solidFill>
                        </a:rPr>
                        <a:t>USA (NHTSA FAVP 3.0)</a:t>
                      </a:r>
                      <a:endParaRPr lang="en-US" sz="1200" noProof="0" dirty="0">
                        <a:solidFill>
                          <a:schemeClr val="bg1"/>
                        </a:solidFill>
                      </a:endParaRPr>
                    </a:p>
                  </a:txBody>
                  <a:tcPr marL="45720" marR="45720"/>
                </a:tc>
                <a:tc>
                  <a:txBody>
                    <a:bodyPr/>
                    <a:lstStyle/>
                    <a:p>
                      <a:r>
                        <a:rPr lang="en-US" sz="1200" b="1" kern="1200" noProof="0" dirty="0" smtClean="0">
                          <a:solidFill>
                            <a:schemeClr val="bg1"/>
                          </a:solidFill>
                          <a:latin typeface="+mn-lt"/>
                          <a:ea typeface="+mn-ea"/>
                          <a:cs typeface="+mn-cs"/>
                        </a:rPr>
                        <a:t>Japan (MLIT-Guideline)</a:t>
                      </a:r>
                      <a:endParaRPr lang="en-US" sz="1200" b="1" kern="1200" noProof="0" dirty="0">
                        <a:solidFill>
                          <a:schemeClr val="bg1"/>
                        </a:solidFill>
                        <a:latin typeface="+mn-lt"/>
                        <a:ea typeface="+mn-ea"/>
                        <a:cs typeface="+mn-cs"/>
                      </a:endParaRPr>
                    </a:p>
                  </a:txBody>
                  <a:tcPr marL="45720" marR="45720"/>
                </a:tc>
                <a:tc>
                  <a:txBody>
                    <a:bodyPr/>
                    <a:lstStyle/>
                    <a:p>
                      <a:r>
                        <a:rPr lang="en-US" sz="1200" b="1" kern="1200" noProof="0" dirty="0" smtClean="0">
                          <a:solidFill>
                            <a:schemeClr val="bg1"/>
                          </a:solidFill>
                          <a:latin typeface="+mn-lt"/>
                          <a:ea typeface="+mn-ea"/>
                          <a:cs typeface="+mn-cs"/>
                        </a:rPr>
                        <a:t>Canada (Transport Canada)</a:t>
                      </a:r>
                      <a:endParaRPr lang="en-US" sz="1200" b="1" kern="1200" noProof="0" dirty="0">
                        <a:solidFill>
                          <a:schemeClr val="bg1"/>
                        </a:solidFill>
                        <a:latin typeface="+mn-lt"/>
                        <a:ea typeface="+mn-ea"/>
                        <a:cs typeface="+mn-cs"/>
                      </a:endParaRPr>
                    </a:p>
                  </a:txBody>
                  <a:tcPr marL="45720" marR="457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noProof="0" dirty="0" smtClean="0">
                          <a:solidFill>
                            <a:schemeClr val="bg1"/>
                          </a:solidFill>
                          <a:latin typeface="+mn-lt"/>
                          <a:ea typeface="+mn-ea"/>
                          <a:cs typeface="+mn-cs"/>
                        </a:rPr>
                        <a:t>Europe (EC</a:t>
                      </a:r>
                      <a:r>
                        <a:rPr lang="en-US" sz="1200" b="1" kern="1200" baseline="0" noProof="0" dirty="0" smtClean="0">
                          <a:solidFill>
                            <a:schemeClr val="bg1"/>
                          </a:solidFill>
                          <a:latin typeface="+mn-lt"/>
                          <a:ea typeface="+mn-ea"/>
                          <a:cs typeface="+mn-cs"/>
                        </a:rPr>
                        <a:t> Guidance)</a:t>
                      </a:r>
                      <a:endParaRPr lang="en-US" sz="1200" b="1" kern="1200" noProof="0" dirty="0" smtClean="0">
                        <a:solidFill>
                          <a:schemeClr val="bg1"/>
                        </a:solidFill>
                        <a:latin typeface="+mn-lt"/>
                        <a:ea typeface="+mn-ea"/>
                        <a:cs typeface="+mn-cs"/>
                      </a:endParaRPr>
                    </a:p>
                    <a:p>
                      <a:endParaRPr lang="en-US" sz="1200" baseline="30000" noProof="0" dirty="0">
                        <a:solidFill>
                          <a:schemeClr val="bg1"/>
                        </a:solidFill>
                      </a:endParaRPr>
                    </a:p>
                  </a:txBody>
                  <a:tcPr marL="45720" marR="45720"/>
                </a:tc>
                <a:extLst>
                  <a:ext uri="{0D108BD9-81ED-4DB2-BD59-A6C34878D82A}">
                    <a16:rowId xmlns:a16="http://schemas.microsoft.com/office/drawing/2014/main" xmlns="" val="10000"/>
                  </a:ext>
                </a:extLst>
              </a:tr>
              <a:tr h="476607">
                <a:tc>
                  <a:txBody>
                    <a:bodyPr/>
                    <a:lstStyle/>
                    <a:p>
                      <a:endParaRPr lang="en-US" sz="1050" b="0" noProof="0" dirty="0"/>
                    </a:p>
                  </a:txBody>
                  <a:tcPr marL="0" marR="0" marT="0" marB="0"/>
                </a:tc>
                <a:tc>
                  <a:txBody>
                    <a:bodyPr/>
                    <a:lstStyle/>
                    <a:p>
                      <a:endParaRPr lang="en-US" sz="1050" b="0" noProof="0" dirty="0"/>
                    </a:p>
                  </a:txBody>
                  <a:tcPr/>
                </a:tc>
                <a:tc>
                  <a:txBody>
                    <a:bodyPr/>
                    <a:lstStyle/>
                    <a:p>
                      <a:endParaRPr lang="en-US" sz="800" noProof="0" dirty="0"/>
                    </a:p>
                  </a:txBody>
                  <a:tcPr marL="45720" marR="45720"/>
                </a:tc>
                <a:tc>
                  <a:txBody>
                    <a:bodyPr/>
                    <a:lstStyle/>
                    <a:p>
                      <a:r>
                        <a:rPr lang="en-US" sz="800" kern="1200" dirty="0" smtClean="0">
                          <a:solidFill>
                            <a:schemeClr val="dk1"/>
                          </a:solidFill>
                          <a:latin typeface="+mn-lt"/>
                          <a:ea typeface="+mn-ea"/>
                          <a:cs typeface="+mn-cs"/>
                        </a:rPr>
                        <a:t>Vision:</a:t>
                      </a:r>
                      <a:r>
                        <a:rPr lang="en-US" sz="800" kern="1200" baseline="0" dirty="0" smtClean="0">
                          <a:solidFill>
                            <a:schemeClr val="dk1"/>
                          </a:solidFill>
                          <a:latin typeface="+mn-lt"/>
                          <a:ea typeface="+mn-ea"/>
                          <a:cs typeface="+mn-cs"/>
                        </a:rPr>
                        <a:t> “0” </a:t>
                      </a:r>
                      <a:r>
                        <a:rPr lang="en-US" sz="800" kern="1200" dirty="0" smtClean="0">
                          <a:solidFill>
                            <a:schemeClr val="dk1"/>
                          </a:solidFill>
                          <a:latin typeface="+mn-lt"/>
                          <a:ea typeface="+mn-ea"/>
                          <a:cs typeface="+mn-cs"/>
                        </a:rPr>
                        <a:t>accidents with injury or fatality by ADV</a:t>
                      </a:r>
                    </a:p>
                    <a:p>
                      <a:r>
                        <a:rPr lang="en-US" sz="800" kern="1200" dirty="0" smtClean="0">
                          <a:solidFill>
                            <a:schemeClr val="dk1"/>
                          </a:solidFill>
                          <a:latin typeface="+mn-lt"/>
                          <a:ea typeface="+mn-ea"/>
                          <a:cs typeface="+mn-cs"/>
                        </a:rPr>
                        <a:t>Ensure Safety</a:t>
                      </a:r>
                      <a:r>
                        <a:rPr lang="en-US" sz="800" kern="1200" baseline="0" dirty="0" smtClean="0">
                          <a:solidFill>
                            <a:schemeClr val="dk1"/>
                          </a:solidFill>
                          <a:latin typeface="+mn-lt"/>
                          <a:ea typeface="+mn-ea"/>
                          <a:cs typeface="+mn-cs"/>
                        </a:rPr>
                        <a:t> : </a:t>
                      </a:r>
                      <a:r>
                        <a:rPr lang="en-US" sz="800" kern="1200" dirty="0" smtClean="0">
                          <a:solidFill>
                            <a:schemeClr val="dk1"/>
                          </a:solidFill>
                          <a:latin typeface="+mn-lt"/>
                          <a:ea typeface="+mn-ea"/>
                          <a:cs typeface="+mn-cs"/>
                        </a:rPr>
                        <a:t>Within ODD ADV shall not cause rationally foreseeable &amp; preventable accidents</a:t>
                      </a:r>
                      <a:endParaRPr lang="en-US" sz="800" noProof="0" dirty="0"/>
                    </a:p>
                  </a:txBody>
                  <a:tcPr marL="45720" marR="45720"/>
                </a:tc>
                <a:tc>
                  <a:txBody>
                    <a:bodyPr/>
                    <a:lstStyle/>
                    <a:p>
                      <a:endParaRPr lang="en-US" sz="800" noProof="0" dirty="0"/>
                    </a:p>
                  </a:txBody>
                  <a:tcPr marL="45720" marR="45720"/>
                </a:tc>
                <a:tc>
                  <a:txBody>
                    <a:bodyPr/>
                    <a:lstStyle/>
                    <a:p>
                      <a:endParaRPr lang="en-US" sz="1100" noProof="0" dirty="0">
                        <a:solidFill>
                          <a:srgbClr val="FF0000"/>
                        </a:solidFill>
                      </a:endParaRPr>
                    </a:p>
                  </a:txBody>
                  <a:tcPr marL="45720" marR="45720"/>
                </a:tc>
              </a:tr>
              <a:tr h="338642">
                <a:tc>
                  <a:txBody>
                    <a:bodyPr/>
                    <a:lstStyle/>
                    <a:p>
                      <a:r>
                        <a:rPr lang="en-US" sz="1050" b="0" noProof="0" dirty="0" smtClean="0"/>
                        <a:t>1</a:t>
                      </a:r>
                      <a:endParaRPr lang="en-US" sz="1050" b="0" noProof="0" dirty="0"/>
                    </a:p>
                  </a:txBody>
                  <a:tcPr marL="0" marR="0" marT="0" marB="0"/>
                </a:tc>
                <a:tc>
                  <a:txBody>
                    <a:bodyPr/>
                    <a:lstStyle/>
                    <a:p>
                      <a:r>
                        <a:rPr lang="en-US" sz="1050" b="0" noProof="0" dirty="0" smtClean="0"/>
                        <a:t>Safe Function (Redundancy)</a:t>
                      </a:r>
                      <a:endParaRPr lang="en-US" sz="1050" b="0" noProof="0" dirty="0"/>
                    </a:p>
                  </a:txBody>
                  <a:tcPr marL="0" marR="0" marT="0" marB="0"/>
                </a:tc>
                <a:tc>
                  <a:txBody>
                    <a:bodyPr/>
                    <a:lstStyle/>
                    <a:p>
                      <a:r>
                        <a:rPr lang="en-US" sz="800" noProof="0" dirty="0" smtClean="0"/>
                        <a:t>1)</a:t>
                      </a:r>
                      <a:r>
                        <a:rPr lang="en-US" sz="800" baseline="0" noProof="0" dirty="0" smtClean="0"/>
                        <a:t> System Safety</a:t>
                      </a:r>
                    </a:p>
                    <a:p>
                      <a:r>
                        <a:rPr lang="en-US" sz="800" baseline="0" noProof="0" dirty="0" smtClean="0"/>
                        <a:t>9) Post Crash Behavior</a:t>
                      </a:r>
                      <a:endParaRPr lang="en-US" sz="800" noProof="0" dirty="0"/>
                    </a:p>
                  </a:txBody>
                  <a:tcPr marL="45720" marR="45720"/>
                </a:tc>
                <a:tc>
                  <a:txBody>
                    <a:bodyPr/>
                    <a:lstStyle/>
                    <a:p>
                      <a:r>
                        <a:rPr lang="en-US" sz="800" noProof="0" dirty="0" smtClean="0"/>
                        <a:t>ii) System safety by redundancy</a:t>
                      </a:r>
                      <a:endParaRPr lang="en-US" sz="800" noProof="0" dirty="0"/>
                    </a:p>
                  </a:txBody>
                  <a:tcPr marL="45720" marR="45720"/>
                </a:tc>
                <a:tc>
                  <a:txBody>
                    <a:bodyPr/>
                    <a:lstStyle/>
                    <a:p>
                      <a:r>
                        <a:rPr lang="en-US" sz="800" noProof="0" dirty="0" smtClean="0"/>
                        <a:t>6) Safety systems (and appropriate redundancies)</a:t>
                      </a:r>
                      <a:br>
                        <a:rPr lang="en-US" sz="800" noProof="0" dirty="0" smtClean="0"/>
                      </a:br>
                      <a:endParaRPr lang="en-US" sz="800" noProof="0" dirty="0"/>
                    </a:p>
                  </a:txBody>
                  <a:tcPr marL="45720" marR="45720"/>
                </a:tc>
                <a:tc>
                  <a:txBody>
                    <a:bodyPr/>
                    <a:lstStyle/>
                    <a:p>
                      <a:r>
                        <a:rPr lang="en-US" sz="800" noProof="0" dirty="0" smtClean="0"/>
                        <a:t>7) Safety assessment – redundancy; safety concept</a:t>
                      </a:r>
                      <a:endParaRPr lang="en-US" sz="800" noProof="0" dirty="0"/>
                    </a:p>
                  </a:txBody>
                  <a:tcPr marL="45720" marR="45720"/>
                </a:tc>
                <a:extLst>
                  <a:ext uri="{0D108BD9-81ED-4DB2-BD59-A6C34878D82A}">
                    <a16:rowId xmlns:a16="http://schemas.microsoft.com/office/drawing/2014/main" xmlns="" val="10001"/>
                  </a:ext>
                </a:extLst>
              </a:tr>
              <a:tr h="576945">
                <a:tc>
                  <a:txBody>
                    <a:bodyPr/>
                    <a:lstStyle/>
                    <a:p>
                      <a:r>
                        <a:rPr lang="en-US" sz="1050" b="0" noProof="0" dirty="0" smtClean="0"/>
                        <a:t>2</a:t>
                      </a:r>
                      <a:endParaRPr lang="en-US" sz="1050" b="0" noProof="0" dirty="0"/>
                    </a:p>
                  </a:txBody>
                  <a:tcPr marL="0" marR="0" marT="0" marB="0"/>
                </a:tc>
                <a:tc>
                  <a:txBody>
                    <a:bodyPr/>
                    <a:lstStyle/>
                    <a:p>
                      <a:r>
                        <a:rPr lang="en-US" sz="1050" b="0" noProof="0" dirty="0" smtClean="0"/>
                        <a:t>Safety Layer</a:t>
                      </a:r>
                      <a:endParaRPr lang="en-US" sz="1050" b="0" noProof="0" dirty="0"/>
                    </a:p>
                  </a:txBody>
                  <a:tcPr marL="0" marR="0" marT="0" marB="0"/>
                </a:tc>
                <a:tc>
                  <a:txBody>
                    <a:bodyPr/>
                    <a:lstStyle/>
                    <a:p>
                      <a:r>
                        <a:rPr lang="en-US" sz="800" noProof="0" dirty="0" smtClean="0"/>
                        <a:t>3</a:t>
                      </a:r>
                      <a:r>
                        <a:rPr lang="en-US" sz="800" noProof="0" dirty="0" smtClean="0">
                          <a:solidFill>
                            <a:schemeClr val="tx1"/>
                          </a:solidFill>
                        </a:rPr>
                        <a:t>) (OEDR)</a:t>
                      </a:r>
                      <a:endParaRPr lang="en-US" sz="800" noProof="0" dirty="0">
                        <a:solidFill>
                          <a:schemeClr val="tx1"/>
                        </a:solidFill>
                      </a:endParaRPr>
                    </a:p>
                  </a:txBody>
                  <a:tcPr marL="45720" marR="45720"/>
                </a:tc>
                <a:tc>
                  <a:txBody>
                    <a:bodyPr/>
                    <a:lstStyle/>
                    <a:p>
                      <a:r>
                        <a:rPr lang="en-US" sz="800" noProof="0" dirty="0" smtClean="0"/>
                        <a:t>ii) Automatic stop in situations outside ODD</a:t>
                      </a:r>
                      <a:br>
                        <a:rPr lang="en-US" sz="800" noProof="0" dirty="0" smtClean="0"/>
                      </a:br>
                      <a:r>
                        <a:rPr lang="en-US" sz="800" noProof="0" dirty="0" smtClean="0"/>
                        <a:t>iii) Compliance with safety regulation</a:t>
                      </a:r>
                      <a:r>
                        <a:rPr lang="en-US" sz="800" noProof="0" dirty="0">
                          <a:solidFill>
                            <a:schemeClr val="tx1"/>
                          </a:solidFill>
                        </a:rPr>
                        <a:t/>
                      </a:r>
                      <a:br>
                        <a:rPr lang="en-US" sz="800" noProof="0" dirty="0">
                          <a:solidFill>
                            <a:schemeClr val="tx1"/>
                          </a:solidFill>
                        </a:rPr>
                      </a:br>
                      <a:r>
                        <a:rPr lang="en-US" sz="800" noProof="0" dirty="0" smtClean="0"/>
                        <a:t>iii) Compliance with standards</a:t>
                      </a:r>
                      <a:r>
                        <a:rPr lang="en-US" sz="800" baseline="0" noProof="0" dirty="0" smtClean="0"/>
                        <a:t> recommended</a:t>
                      </a:r>
                      <a:br>
                        <a:rPr lang="en-US" sz="800" baseline="0" noProof="0" dirty="0" smtClean="0"/>
                      </a:br>
                      <a:r>
                        <a:rPr lang="en-US" sz="800" baseline="0" noProof="0" dirty="0" smtClean="0"/>
                        <a:t>vii) for unmanned services: camera link &amp; notification to service center</a:t>
                      </a:r>
                      <a:endParaRPr lang="en-US" sz="800" noProof="0" dirty="0" smtClean="0"/>
                    </a:p>
                  </a:txBody>
                  <a:tcPr marL="45720" marR="45720"/>
                </a:tc>
                <a:tc>
                  <a:txBody>
                    <a:bodyPr/>
                    <a:lstStyle/>
                    <a:p>
                      <a:r>
                        <a:rPr lang="en-US" sz="800" noProof="0" dirty="0" smtClean="0"/>
                        <a:t>4) International standards and best practices</a:t>
                      </a:r>
                    </a:p>
                  </a:txBody>
                  <a:tcPr marL="45720" marR="457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noProof="0" dirty="0" smtClean="0"/>
                        <a:t>2) Driver/operator/ passenger interaction</a:t>
                      </a:r>
                    </a:p>
                    <a:p>
                      <a:r>
                        <a:rPr lang="en-US" sz="800" baseline="0" noProof="0" dirty="0" smtClean="0"/>
                        <a:t> - takeover delay; camera &amp; voice link for driverless systems</a:t>
                      </a:r>
                    </a:p>
                  </a:txBody>
                  <a:tcPr marL="45720" marR="45720"/>
                </a:tc>
                <a:extLst>
                  <a:ext uri="{0D108BD9-81ED-4DB2-BD59-A6C34878D82A}">
                    <a16:rowId xmlns:a16="http://schemas.microsoft.com/office/drawing/2014/main" xmlns="" val="10002"/>
                  </a:ext>
                </a:extLst>
              </a:tr>
              <a:tr h="364609">
                <a:tc>
                  <a:txBody>
                    <a:bodyPr/>
                    <a:lstStyle/>
                    <a:p>
                      <a:r>
                        <a:rPr lang="en-US" sz="1050" b="0" noProof="0" dirty="0" smtClean="0"/>
                        <a:t>3</a:t>
                      </a:r>
                      <a:endParaRPr lang="en-US" sz="1050" b="0" noProof="0" dirty="0"/>
                    </a:p>
                  </a:txBody>
                  <a:tcPr marL="0" marR="0" marT="0" marB="0"/>
                </a:tc>
                <a:tc>
                  <a:txBody>
                    <a:bodyPr/>
                    <a:lstStyle/>
                    <a:p>
                      <a:r>
                        <a:rPr lang="en-US" sz="1050" b="0" noProof="0" dirty="0" smtClean="0"/>
                        <a:t>Operational</a:t>
                      </a:r>
                      <a:r>
                        <a:rPr lang="en-US" sz="1050" b="0" baseline="0" noProof="0" dirty="0" smtClean="0"/>
                        <a:t> Design Domain</a:t>
                      </a:r>
                      <a:endParaRPr lang="en-US" sz="1050" b="0" noProof="0" dirty="0"/>
                    </a:p>
                  </a:txBody>
                  <a:tcPr marL="0" marR="0" marT="0" marB="0"/>
                </a:tc>
                <a:tc>
                  <a:txBody>
                    <a:bodyPr/>
                    <a:lstStyle/>
                    <a:p>
                      <a:r>
                        <a:rPr lang="en-US" sz="800" noProof="0" dirty="0" smtClean="0"/>
                        <a:t>2) Operational</a:t>
                      </a:r>
                      <a:r>
                        <a:rPr lang="en-US" sz="800" baseline="0" noProof="0" dirty="0" smtClean="0"/>
                        <a:t> Design Domain</a:t>
                      </a:r>
                      <a:endParaRPr lang="en-US" sz="800" noProof="0" dirty="0"/>
                    </a:p>
                  </a:txBody>
                  <a:tcPr marL="45720" marR="45720"/>
                </a:tc>
                <a:tc>
                  <a:txBody>
                    <a:bodyPr/>
                    <a:lstStyle/>
                    <a:p>
                      <a:r>
                        <a:rPr lang="en-US" sz="800" noProof="0" dirty="0" err="1" smtClean="0"/>
                        <a:t>i</a:t>
                      </a:r>
                      <a:r>
                        <a:rPr lang="en-US" sz="800" noProof="0" dirty="0" smtClean="0"/>
                        <a:t>) Setting of ODD</a:t>
                      </a:r>
                      <a:endParaRPr lang="en-US" sz="800" noProof="0" dirty="0"/>
                    </a:p>
                  </a:txBody>
                  <a:tcPr marL="45720" marR="45720"/>
                </a:tc>
                <a:tc>
                  <a:txBody>
                    <a:bodyPr/>
                    <a:lstStyle/>
                    <a:p>
                      <a:r>
                        <a:rPr lang="en-US" sz="800" baseline="0" noProof="0" dirty="0" smtClean="0"/>
                        <a:t>2) Operational design domain</a:t>
                      </a:r>
                      <a:endParaRPr lang="en-US" sz="800" noProof="0" dirty="0"/>
                    </a:p>
                  </a:txBody>
                  <a:tcPr marL="45720" marR="457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noProof="0" dirty="0" smtClean="0"/>
                        <a:t>1) System performance in automated mode – description</a:t>
                      </a:r>
                      <a:br>
                        <a:rPr lang="en-US" sz="800" noProof="0" dirty="0" smtClean="0"/>
                      </a:br>
                      <a:r>
                        <a:rPr lang="en-US" sz="800" noProof="0" dirty="0" smtClean="0"/>
                        <a:t>2) Driver/operator/ passenger interaction – boundary</a:t>
                      </a:r>
                      <a:r>
                        <a:rPr lang="en-US" sz="800" baseline="0" noProof="0" dirty="0" smtClean="0"/>
                        <a:t> detection</a:t>
                      </a:r>
                      <a:endParaRPr lang="en-US" sz="800" noProof="0" dirty="0" smtClean="0"/>
                    </a:p>
                  </a:txBody>
                  <a:tcPr marL="45720" marR="45720"/>
                </a:tc>
                <a:extLst>
                  <a:ext uri="{0D108BD9-81ED-4DB2-BD59-A6C34878D82A}">
                    <a16:rowId xmlns:a16="http://schemas.microsoft.com/office/drawing/2014/main" xmlns="" val="10003"/>
                  </a:ext>
                </a:extLst>
              </a:tr>
              <a:tr h="376269">
                <a:tc>
                  <a:txBody>
                    <a:bodyPr/>
                    <a:lstStyle/>
                    <a:p>
                      <a:r>
                        <a:rPr lang="en-US" sz="1050" b="0" noProof="0" dirty="0" smtClean="0"/>
                        <a:t>4</a:t>
                      </a:r>
                      <a:endParaRPr lang="en-US" sz="1050" b="0" noProof="0" dirty="0"/>
                    </a:p>
                  </a:txBody>
                  <a:tcPr marL="0" marR="0" marT="0" marB="0"/>
                </a:tc>
                <a:tc>
                  <a:txBody>
                    <a:bodyPr/>
                    <a:lstStyle/>
                    <a:p>
                      <a:r>
                        <a:rPr lang="en-US" sz="1050" b="0" noProof="0" dirty="0" smtClean="0"/>
                        <a:t>Behavior</a:t>
                      </a:r>
                      <a:r>
                        <a:rPr lang="en-US" sz="1050" b="0" baseline="0" noProof="0" dirty="0" smtClean="0"/>
                        <a:t> in Traffic</a:t>
                      </a:r>
                      <a:endParaRPr lang="en-US" sz="1050" b="0" noProof="0" dirty="0"/>
                    </a:p>
                  </a:txBody>
                  <a:tcPr marL="0" marR="0" marT="0" marB="0"/>
                </a:tc>
                <a:tc>
                  <a:txBody>
                    <a:bodyPr/>
                    <a:lstStyle/>
                    <a:p>
                      <a:r>
                        <a:rPr lang="en-US" sz="800" noProof="0" dirty="0" smtClean="0"/>
                        <a:t>3) OEDR</a:t>
                      </a:r>
                    </a:p>
                    <a:p>
                      <a:r>
                        <a:rPr lang="en-US" sz="800" noProof="0" dirty="0" smtClean="0"/>
                        <a:t>12) Federal,</a:t>
                      </a:r>
                      <a:r>
                        <a:rPr lang="en-US" sz="800" baseline="0" noProof="0" dirty="0" smtClean="0"/>
                        <a:t> State and local Laws</a:t>
                      </a:r>
                      <a:endParaRPr lang="en-US" sz="800" noProof="0" dirty="0"/>
                    </a:p>
                  </a:txBody>
                  <a:tcPr marL="45720" marR="45720"/>
                </a:tc>
                <a:tc>
                  <a:txBody>
                    <a:bodyPr/>
                    <a:lstStyle/>
                    <a:p>
                      <a:endParaRPr lang="en-US" sz="800" noProof="0" dirty="0"/>
                    </a:p>
                  </a:txBody>
                  <a:tcPr marL="45720" marR="45720"/>
                </a:tc>
                <a:tc>
                  <a:txBody>
                    <a:bodyPr/>
                    <a:lstStyle/>
                    <a:p>
                      <a:r>
                        <a:rPr lang="en-US" sz="800" noProof="0" dirty="0" smtClean="0"/>
                        <a:t>3) OEDR</a:t>
                      </a:r>
                      <a:endParaRPr lang="en-US" sz="800" noProof="0" dirty="0"/>
                    </a:p>
                  </a:txBody>
                  <a:tcPr marL="45720" marR="45720"/>
                </a:tc>
                <a:tc>
                  <a:txBody>
                    <a:bodyPr/>
                    <a:lstStyle/>
                    <a:p>
                      <a:r>
                        <a:rPr lang="en-US" sz="800" noProof="0" dirty="0" smtClean="0"/>
                        <a:t>1) System performance in automated mode – behavior</a:t>
                      </a:r>
                    </a:p>
                    <a:p>
                      <a:r>
                        <a:rPr lang="en-US" sz="800" noProof="0" dirty="0" smtClean="0"/>
                        <a:t>4) MRM – traffic rules; information</a:t>
                      </a:r>
                      <a:endParaRPr lang="en-US" sz="800" noProof="0" dirty="0"/>
                    </a:p>
                  </a:txBody>
                  <a:tcPr marL="45720" marR="45720"/>
                </a:tc>
                <a:extLst>
                  <a:ext uri="{0D108BD9-81ED-4DB2-BD59-A6C34878D82A}">
                    <a16:rowId xmlns:a16="http://schemas.microsoft.com/office/drawing/2014/main" xmlns="" val="10004"/>
                  </a:ext>
                </a:extLst>
              </a:tr>
              <a:tr h="421114">
                <a:tc>
                  <a:txBody>
                    <a:bodyPr/>
                    <a:lstStyle/>
                    <a:p>
                      <a:r>
                        <a:rPr lang="en-US" sz="1050" b="0" noProof="0" dirty="0" smtClean="0"/>
                        <a:t>5</a:t>
                      </a:r>
                    </a:p>
                  </a:txBody>
                  <a:tcPr marL="0" marR="0" marT="0" marB="0"/>
                </a:tc>
                <a:tc>
                  <a:txBody>
                    <a:bodyPr/>
                    <a:lstStyle/>
                    <a:p>
                      <a:r>
                        <a:rPr lang="en-US" sz="1050" b="0" noProof="0" dirty="0" smtClean="0"/>
                        <a:t>Driver‘s Responsibilities</a:t>
                      </a:r>
                      <a:endParaRPr lang="en-US" sz="1050" b="0" noProof="0" dirty="0"/>
                    </a:p>
                  </a:txBody>
                  <a:tcPr marL="0" marR="0" marT="0" marB="0"/>
                </a:tc>
                <a:tc>
                  <a:txBody>
                    <a:bodyPr/>
                    <a:lstStyle/>
                    <a:p>
                      <a:endParaRPr lang="en-US" sz="800" noProof="0" dirty="0"/>
                    </a:p>
                  </a:txBody>
                  <a:tcPr marL="45720" marR="45720"/>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800" noProof="0" dirty="0" smtClean="0"/>
                        <a:t>iv) HMI – driver monitoring for conditional automation</a:t>
                      </a:r>
                      <a:endParaRPr lang="en-US" sz="800" noProof="0" dirty="0"/>
                    </a:p>
                  </a:txBody>
                  <a:tcPr marL="45720" marR="45720"/>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800" noProof="0" dirty="0" smtClean="0"/>
                        <a:t>1) Level of automation and intended</a:t>
                      </a:r>
                      <a:r>
                        <a:rPr lang="en-US" sz="800" baseline="0" noProof="0" dirty="0" smtClean="0"/>
                        <a:t> use</a:t>
                      </a:r>
                      <a:br>
                        <a:rPr lang="en-US" sz="800" baseline="0" noProof="0" dirty="0" smtClean="0"/>
                      </a:br>
                      <a:r>
                        <a:rPr lang="en-US" sz="800" noProof="0" dirty="0" smtClean="0"/>
                        <a:t>7) HMI and access of controls – accidental misuse</a:t>
                      </a:r>
                      <a:endParaRPr lang="en-US" sz="800" noProof="0" dirty="0"/>
                    </a:p>
                  </a:txBody>
                  <a:tcPr marL="45720" marR="45720"/>
                </a:tc>
                <a:tc>
                  <a:txBody>
                    <a:bodyPr/>
                    <a:lstStyle/>
                    <a:p>
                      <a:r>
                        <a:rPr lang="en-US" sz="800" noProof="0" dirty="0" smtClean="0"/>
                        <a:t>2) Driver/operator/ passenger interaction – information; driver monitoring</a:t>
                      </a:r>
                      <a:endParaRPr lang="en-US" sz="800" noProof="0" dirty="0"/>
                    </a:p>
                  </a:txBody>
                  <a:tcPr marL="45720" marR="45720"/>
                </a:tc>
                <a:extLst>
                  <a:ext uri="{0D108BD9-81ED-4DB2-BD59-A6C34878D82A}">
                    <a16:rowId xmlns:a16="http://schemas.microsoft.com/office/drawing/2014/main" xmlns="" val="10005"/>
                  </a:ext>
                </a:extLst>
              </a:tr>
              <a:tr h="376269">
                <a:tc>
                  <a:txBody>
                    <a:bodyPr/>
                    <a:lstStyle/>
                    <a:p>
                      <a:r>
                        <a:rPr lang="en-US" sz="1050" b="0" noProof="0" dirty="0" smtClean="0"/>
                        <a:t>6</a:t>
                      </a:r>
                      <a:endParaRPr lang="en-US" sz="1050" b="0" noProof="0" dirty="0"/>
                    </a:p>
                  </a:txBody>
                  <a:tcPr marL="0" marR="0" marT="0" marB="0"/>
                </a:tc>
                <a:tc>
                  <a:txBody>
                    <a:bodyPr/>
                    <a:lstStyle/>
                    <a:p>
                      <a:r>
                        <a:rPr lang="en-US" sz="1050" b="0" noProof="0" dirty="0" smtClean="0"/>
                        <a:t>Vehicle Initiated Take-Over</a:t>
                      </a:r>
                      <a:endParaRPr lang="en-US" sz="1050" b="0" noProof="0" dirty="0"/>
                    </a:p>
                  </a:txBody>
                  <a:tcPr marL="0" marR="0" marT="0" marB="0"/>
                </a:tc>
                <a:tc>
                  <a:txBody>
                    <a:bodyPr/>
                    <a:lstStyle/>
                    <a:p>
                      <a:r>
                        <a:rPr lang="en-US" sz="800" noProof="0" dirty="0" smtClean="0"/>
                        <a:t>4) Fallback (MRC)</a:t>
                      </a:r>
                    </a:p>
                    <a:p>
                      <a:r>
                        <a:rPr lang="en-US" sz="800" noProof="0" dirty="0" smtClean="0"/>
                        <a:t>6) HMI</a:t>
                      </a:r>
                      <a:endParaRPr lang="en-US" sz="800" noProof="0" dirty="0"/>
                    </a:p>
                  </a:txBody>
                  <a:tcPr marL="45720" marR="45720"/>
                </a:tc>
                <a:tc>
                  <a:txBody>
                    <a:bodyPr/>
                    <a:lstStyle/>
                    <a:p>
                      <a:r>
                        <a:rPr lang="en-US" sz="800" noProof="0" dirty="0" smtClean="0"/>
                        <a:t>ii) Automatic stop in situations outside ODD</a:t>
                      </a:r>
                      <a:br>
                        <a:rPr lang="en-US" sz="800" noProof="0" dirty="0" smtClean="0"/>
                      </a:br>
                      <a:r>
                        <a:rPr lang="en-US" sz="800" noProof="0" dirty="0" smtClean="0"/>
                        <a:t>iv) HMI – inform about planned</a:t>
                      </a:r>
                      <a:r>
                        <a:rPr lang="en-US" sz="800" baseline="0" noProof="0" dirty="0" smtClean="0"/>
                        <a:t> automatic </a:t>
                      </a:r>
                      <a:r>
                        <a:rPr lang="en-US" sz="800" noProof="0" dirty="0" smtClean="0"/>
                        <a:t>stop</a:t>
                      </a:r>
                      <a:endParaRPr lang="en-US" sz="800" noProof="0" dirty="0"/>
                    </a:p>
                  </a:txBody>
                  <a:tcPr marL="45720" marR="45720"/>
                </a:tc>
                <a:tc>
                  <a:txBody>
                    <a:bodyPr/>
                    <a:lstStyle/>
                    <a:p>
                      <a:endParaRPr lang="en-US" sz="800" noProof="0" dirty="0"/>
                    </a:p>
                  </a:txBody>
                  <a:tcPr marL="45720" marR="45720"/>
                </a:tc>
                <a:tc>
                  <a:txBody>
                    <a:bodyPr/>
                    <a:lstStyle/>
                    <a:p>
                      <a:r>
                        <a:rPr lang="en-US" sz="800" noProof="0" dirty="0" smtClean="0"/>
                        <a:t>3)</a:t>
                      </a:r>
                      <a:r>
                        <a:rPr lang="en-US" sz="800" baseline="0" noProof="0" dirty="0" smtClean="0"/>
                        <a:t> Transition of driving task – lead time; MRM; HMI</a:t>
                      </a:r>
                    </a:p>
                    <a:p>
                      <a:r>
                        <a:rPr lang="en-US" sz="800" baseline="0" noProof="0" dirty="0" smtClean="0"/>
                        <a:t>4) MRM</a:t>
                      </a:r>
                      <a:endParaRPr lang="en-US" sz="800" noProof="0" dirty="0"/>
                    </a:p>
                  </a:txBody>
                  <a:tcPr marL="45720" marR="45720"/>
                </a:tc>
                <a:extLst>
                  <a:ext uri="{0D108BD9-81ED-4DB2-BD59-A6C34878D82A}">
                    <a16:rowId xmlns:a16="http://schemas.microsoft.com/office/drawing/2014/main" xmlns="" val="10006"/>
                  </a:ext>
                </a:extLst>
              </a:tr>
              <a:tr h="275930">
                <a:tc>
                  <a:txBody>
                    <a:bodyPr/>
                    <a:lstStyle/>
                    <a:p>
                      <a:r>
                        <a:rPr lang="en-US" sz="1050" b="0" noProof="0" dirty="0" smtClean="0"/>
                        <a:t>7</a:t>
                      </a:r>
                      <a:endParaRPr lang="en-US" sz="1050" b="0" noProof="0" dirty="0"/>
                    </a:p>
                  </a:txBody>
                  <a:tcPr marL="0" marR="0" marT="0" marB="0"/>
                </a:tc>
                <a:tc>
                  <a:txBody>
                    <a:bodyPr/>
                    <a:lstStyle/>
                    <a:p>
                      <a:r>
                        <a:rPr lang="en-US" sz="1050" b="0" noProof="0" dirty="0" smtClean="0"/>
                        <a:t>Driver</a:t>
                      </a:r>
                      <a:r>
                        <a:rPr lang="en-US" sz="1050" b="0" baseline="0" noProof="0" dirty="0" smtClean="0"/>
                        <a:t> Initiated Transfer</a:t>
                      </a:r>
                      <a:endParaRPr lang="en-US" sz="1050" b="0" noProof="0" dirty="0"/>
                    </a:p>
                  </a:txBody>
                  <a:tcPr marL="0" marR="0" marT="0" marB="0"/>
                </a:tc>
                <a:tc>
                  <a:txBody>
                    <a:bodyPr/>
                    <a:lstStyle/>
                    <a:p>
                      <a:r>
                        <a:rPr lang="en-US" sz="800" noProof="0" dirty="0" smtClean="0"/>
                        <a:t>6) HMI</a:t>
                      </a:r>
                      <a:endParaRPr lang="en-US" sz="800" noProof="0" dirty="0"/>
                    </a:p>
                  </a:txBody>
                  <a:tcPr marL="45720" marR="45720"/>
                </a:tc>
                <a:tc>
                  <a:txBody>
                    <a:bodyPr/>
                    <a:lstStyle/>
                    <a:p>
                      <a:endParaRPr lang="en-US" sz="800" noProof="0" dirty="0"/>
                    </a:p>
                  </a:txBody>
                  <a:tcPr marL="45720" marR="45720"/>
                </a:tc>
                <a:tc>
                  <a:txBody>
                    <a:bodyPr/>
                    <a:lstStyle/>
                    <a:p>
                      <a:r>
                        <a:rPr lang="en-US" sz="800" noProof="0" dirty="0" smtClean="0"/>
                        <a:t>7) HMI and Accessibility of Controls</a:t>
                      </a:r>
                      <a:endParaRPr lang="en-US" sz="800" noProof="0" dirty="0"/>
                    </a:p>
                  </a:txBody>
                  <a:tcPr marL="45720" marR="45720"/>
                </a:tc>
                <a:tc>
                  <a:txBody>
                    <a:bodyPr/>
                    <a:lstStyle/>
                    <a:p>
                      <a:r>
                        <a:rPr lang="en-US" sz="800" noProof="0" dirty="0" smtClean="0"/>
                        <a:t>1) System performance in automated mode - takeover</a:t>
                      </a:r>
                      <a:endParaRPr lang="en-US" sz="800" noProof="0" dirty="0"/>
                    </a:p>
                  </a:txBody>
                  <a:tcPr marL="45720" marR="45720"/>
                </a:tc>
                <a:extLst>
                  <a:ext uri="{0D108BD9-81ED-4DB2-BD59-A6C34878D82A}">
                    <a16:rowId xmlns:a16="http://schemas.microsoft.com/office/drawing/2014/main" xmlns="" val="10007"/>
                  </a:ext>
                </a:extLst>
              </a:tr>
              <a:tr h="206948">
                <a:tc>
                  <a:txBody>
                    <a:bodyPr/>
                    <a:lstStyle/>
                    <a:p>
                      <a:r>
                        <a:rPr lang="en-US" sz="1050" b="0" noProof="0" dirty="0" smtClean="0"/>
                        <a:t>8</a:t>
                      </a:r>
                      <a:endParaRPr lang="en-US" sz="1050" b="0" noProof="0" dirty="0"/>
                    </a:p>
                  </a:txBody>
                  <a:tcPr marL="0" marR="0" marT="0" marB="0"/>
                </a:tc>
                <a:tc>
                  <a:txBody>
                    <a:bodyPr/>
                    <a:lstStyle/>
                    <a:p>
                      <a:r>
                        <a:rPr lang="en-US" sz="1050" b="0" noProof="0" dirty="0" smtClean="0"/>
                        <a:t>Effects of Automation</a:t>
                      </a:r>
                      <a:endParaRPr lang="en-US" sz="1050" b="0" noProof="0" dirty="0"/>
                    </a:p>
                  </a:txBody>
                  <a:tcPr marL="0" marR="0" marT="0" marB="0"/>
                </a:tc>
                <a:tc>
                  <a:txBody>
                    <a:bodyPr/>
                    <a:lstStyle/>
                    <a:p>
                      <a:endParaRPr lang="en-US" sz="800" noProof="0" dirty="0"/>
                    </a:p>
                  </a:txBody>
                  <a:tcPr marL="45720" marR="45720"/>
                </a:tc>
                <a:tc>
                  <a:txBody>
                    <a:bodyPr/>
                    <a:lstStyle/>
                    <a:p>
                      <a:endParaRPr lang="en-US" sz="800" noProof="0" dirty="0"/>
                    </a:p>
                  </a:txBody>
                  <a:tcPr marL="45720" marR="45720"/>
                </a:tc>
                <a:tc>
                  <a:txBody>
                    <a:bodyPr/>
                    <a:lstStyle/>
                    <a:p>
                      <a:r>
                        <a:rPr lang="en-US" sz="800" noProof="0" dirty="0" smtClean="0"/>
                        <a:t>7) HMI and Accessibility of Controls – </a:t>
                      </a:r>
                      <a:r>
                        <a:rPr lang="en-US" sz="800" baseline="0" noProof="0" dirty="0" smtClean="0"/>
                        <a:t> unsafe misuse</a:t>
                      </a:r>
                      <a:endParaRPr lang="en-US" sz="800" noProof="0" dirty="0"/>
                    </a:p>
                  </a:txBody>
                  <a:tcPr marL="45720" marR="45720"/>
                </a:tc>
                <a:tc>
                  <a:txBody>
                    <a:bodyPr/>
                    <a:lstStyle/>
                    <a:p>
                      <a:endParaRPr lang="en-US" sz="800" noProof="0" dirty="0"/>
                    </a:p>
                  </a:txBody>
                  <a:tcPr marL="45720" marR="45720"/>
                </a:tc>
                <a:extLst>
                  <a:ext uri="{0D108BD9-81ED-4DB2-BD59-A6C34878D82A}">
                    <a16:rowId xmlns:a16="http://schemas.microsoft.com/office/drawing/2014/main" xmlns="" val="10008"/>
                  </a:ext>
                </a:extLst>
              </a:tr>
              <a:tr h="376269">
                <a:tc>
                  <a:txBody>
                    <a:bodyPr/>
                    <a:lstStyle/>
                    <a:p>
                      <a:r>
                        <a:rPr lang="en-US" sz="1050" b="0" noProof="0" dirty="0" smtClean="0"/>
                        <a:t>9</a:t>
                      </a:r>
                      <a:endParaRPr lang="en-US" sz="1050" b="0" noProof="0" dirty="0"/>
                    </a:p>
                  </a:txBody>
                  <a:tcPr marL="0" marR="0" marT="0" marB="0"/>
                </a:tc>
                <a:tc>
                  <a:txBody>
                    <a:bodyPr/>
                    <a:lstStyle/>
                    <a:p>
                      <a:r>
                        <a:rPr lang="en-US" sz="1050" b="0" noProof="0" dirty="0" smtClean="0"/>
                        <a:t>Safety Certificate</a:t>
                      </a:r>
                      <a:endParaRPr lang="en-US" sz="1050" b="0" noProof="0" dirty="0"/>
                    </a:p>
                  </a:txBody>
                  <a:tcPr marL="0" marR="0" marT="0" marB="0"/>
                </a:tc>
                <a:tc>
                  <a:txBody>
                    <a:bodyPr/>
                    <a:lstStyle/>
                    <a:p>
                      <a:endParaRPr lang="en-US" sz="800" noProof="0" dirty="0"/>
                    </a:p>
                  </a:txBody>
                  <a:tcPr marL="45720" marR="45720"/>
                </a:tc>
                <a:tc>
                  <a:txBody>
                    <a:bodyPr/>
                    <a:lstStyle/>
                    <a:p>
                      <a:r>
                        <a:rPr lang="en-US" sz="800" noProof="0" dirty="0" smtClean="0"/>
                        <a:t>viii) Safety evaluation via simulation, track &amp; real world testing</a:t>
                      </a:r>
                    </a:p>
                    <a:p>
                      <a:r>
                        <a:rPr lang="en-US" sz="800" noProof="0" dirty="0" smtClean="0"/>
                        <a:t>ix) In-use safety - inspection</a:t>
                      </a:r>
                      <a:endParaRPr lang="en-US" sz="800" noProof="0" dirty="0"/>
                    </a:p>
                  </a:txBody>
                  <a:tcPr marL="45720" marR="45720"/>
                </a:tc>
                <a:tc>
                  <a:txBody>
                    <a:bodyPr/>
                    <a:lstStyle/>
                    <a:p>
                      <a:r>
                        <a:rPr lang="en-US" sz="800" noProof="0" dirty="0" smtClean="0"/>
                        <a:t>5) Testing and validation</a:t>
                      </a:r>
                      <a:br>
                        <a:rPr lang="en-US" sz="800" noProof="0" dirty="0" smtClean="0"/>
                      </a:br>
                      <a:r>
                        <a:rPr lang="en-US" sz="800" noProof="0" dirty="0" smtClean="0"/>
                        <a:t>11)</a:t>
                      </a:r>
                      <a:r>
                        <a:rPr lang="en-US" sz="800" baseline="0" noProof="0" dirty="0" smtClean="0"/>
                        <a:t> After market repairs / modifications</a:t>
                      </a:r>
                      <a:endParaRPr lang="en-US" sz="800" noProof="0" dirty="0"/>
                    </a:p>
                  </a:txBody>
                  <a:tcPr marL="45720" marR="45720"/>
                </a:tc>
                <a:tc>
                  <a:txBody>
                    <a:bodyPr/>
                    <a:lstStyle/>
                    <a:p>
                      <a:r>
                        <a:rPr lang="en-US" sz="800" noProof="0" dirty="0" smtClean="0"/>
                        <a:t>7) Safety assessment – product;</a:t>
                      </a:r>
                      <a:r>
                        <a:rPr lang="en-US" sz="800" baseline="0" noProof="0" dirty="0" smtClean="0"/>
                        <a:t> processes; risk assessment; standards</a:t>
                      </a:r>
                      <a:endParaRPr lang="en-US" sz="800" noProof="0" dirty="0"/>
                    </a:p>
                  </a:txBody>
                  <a:tcPr marL="45720" marR="45720"/>
                </a:tc>
                <a:extLst>
                  <a:ext uri="{0D108BD9-81ED-4DB2-BD59-A6C34878D82A}">
                    <a16:rowId xmlns:a16="http://schemas.microsoft.com/office/drawing/2014/main" xmlns="" val="10009"/>
                  </a:ext>
                </a:extLst>
              </a:tr>
              <a:tr h="376269">
                <a:tc>
                  <a:txBody>
                    <a:bodyPr/>
                    <a:lstStyle/>
                    <a:p>
                      <a:r>
                        <a:rPr lang="en-US" sz="1050" b="0" noProof="0" dirty="0" smtClean="0"/>
                        <a:t>10</a:t>
                      </a:r>
                      <a:endParaRPr lang="en-US" sz="1050" b="0" noProof="0" dirty="0"/>
                    </a:p>
                  </a:txBody>
                  <a:tcPr marL="0" marR="0" marT="0" marB="0"/>
                </a:tc>
                <a:tc>
                  <a:txBody>
                    <a:bodyPr/>
                    <a:lstStyle/>
                    <a:p>
                      <a:r>
                        <a:rPr lang="en-US" sz="1050" b="0" noProof="0" dirty="0" smtClean="0"/>
                        <a:t>Data Recording</a:t>
                      </a:r>
                      <a:endParaRPr lang="en-US" sz="1050" b="0" noProof="0" dirty="0"/>
                    </a:p>
                  </a:txBody>
                  <a:tcPr marL="0" marR="0" marT="0" marB="0"/>
                </a:tc>
                <a:tc>
                  <a:txBody>
                    <a:bodyPr/>
                    <a:lstStyle/>
                    <a:p>
                      <a:r>
                        <a:rPr lang="en-US" sz="800" noProof="0" dirty="0" smtClean="0"/>
                        <a:t>10) Data Recording</a:t>
                      </a:r>
                      <a:endParaRPr lang="en-US" sz="800" noProof="0" dirty="0"/>
                    </a:p>
                  </a:txBody>
                  <a:tcPr marL="45720" marR="45720"/>
                </a:tc>
                <a:tc>
                  <a:txBody>
                    <a:bodyPr/>
                    <a:lstStyle/>
                    <a:p>
                      <a:r>
                        <a:rPr lang="en-US" sz="800" noProof="0" dirty="0" smtClean="0"/>
                        <a:t>v) Installation of data recording devices</a:t>
                      </a:r>
                      <a:endParaRPr lang="en-US" sz="800" noProof="0" dirty="0"/>
                    </a:p>
                  </a:txBody>
                  <a:tcPr marL="45720" marR="45720"/>
                </a:tc>
                <a:tc>
                  <a:txBody>
                    <a:bodyPr/>
                    <a:lstStyle/>
                    <a:p>
                      <a:r>
                        <a:rPr lang="en-US" sz="800" noProof="0" dirty="0" smtClean="0"/>
                        <a:t>12) User privacy</a:t>
                      </a:r>
                      <a:br>
                        <a:rPr lang="en-US" sz="800" noProof="0" dirty="0" smtClean="0"/>
                      </a:br>
                      <a:r>
                        <a:rPr lang="en-US" sz="800" noProof="0" dirty="0" smtClean="0"/>
                        <a:t>13)</a:t>
                      </a:r>
                      <a:r>
                        <a:rPr lang="en-US" sz="800" baseline="0" noProof="0" dirty="0" smtClean="0"/>
                        <a:t> Collaboration with government agencies &amp; law enforcement</a:t>
                      </a:r>
                      <a:endParaRPr lang="en-US" sz="800" noProof="0" dirty="0"/>
                    </a:p>
                  </a:txBody>
                  <a:tcPr marL="45720" marR="45720"/>
                </a:tc>
                <a:tc>
                  <a:txBody>
                    <a:bodyPr/>
                    <a:lstStyle/>
                    <a:p>
                      <a:r>
                        <a:rPr lang="en-US" sz="800" noProof="0" dirty="0" smtClean="0"/>
                        <a:t>5) Data storage system</a:t>
                      </a:r>
                      <a:endParaRPr lang="en-US" sz="800" noProof="0" dirty="0"/>
                    </a:p>
                  </a:txBody>
                  <a:tcPr marL="45720" marR="45720"/>
                </a:tc>
                <a:extLst>
                  <a:ext uri="{0D108BD9-81ED-4DB2-BD59-A6C34878D82A}">
                    <a16:rowId xmlns:a16="http://schemas.microsoft.com/office/drawing/2014/main" xmlns="" val="10010"/>
                  </a:ext>
                </a:extLst>
              </a:tr>
              <a:tr h="302642">
                <a:tc>
                  <a:txBody>
                    <a:bodyPr/>
                    <a:lstStyle/>
                    <a:p>
                      <a:r>
                        <a:rPr lang="en-US" sz="1050" b="0" noProof="0" dirty="0" smtClean="0"/>
                        <a:t>11</a:t>
                      </a:r>
                      <a:endParaRPr lang="en-US" sz="1050" b="0" noProof="0" dirty="0"/>
                    </a:p>
                  </a:txBody>
                  <a:tcPr marL="0" marR="0" marT="0" marB="0"/>
                </a:tc>
                <a:tc>
                  <a:txBody>
                    <a:bodyPr/>
                    <a:lstStyle/>
                    <a:p>
                      <a:r>
                        <a:rPr lang="en-US" sz="1050" b="0" noProof="0" dirty="0" smtClean="0"/>
                        <a:t>Security</a:t>
                      </a:r>
                      <a:endParaRPr lang="en-US" sz="1050" b="0" noProof="0" dirty="0"/>
                    </a:p>
                  </a:txBody>
                  <a:tcPr marL="0" marR="0" marT="0" marB="0"/>
                </a:tc>
                <a:tc>
                  <a:txBody>
                    <a:bodyPr/>
                    <a:lstStyle/>
                    <a:p>
                      <a:r>
                        <a:rPr lang="en-US" sz="800" noProof="0" dirty="0" smtClean="0"/>
                        <a:t>7) Vehicle Cybersecurity</a:t>
                      </a:r>
                      <a:endParaRPr lang="en-US" sz="800" noProof="0" dirty="0"/>
                    </a:p>
                  </a:txBody>
                  <a:tcPr marL="45720" marR="45720"/>
                </a:tc>
                <a:tc>
                  <a:txBody>
                    <a:bodyPr/>
                    <a:lstStyle/>
                    <a:p>
                      <a:r>
                        <a:rPr lang="en-US" sz="800" noProof="0" dirty="0" smtClean="0"/>
                        <a:t>vi) Cybersecurity – safety by design</a:t>
                      </a:r>
                      <a:r>
                        <a:rPr lang="en-US" sz="800" baseline="0" noProof="0" dirty="0" smtClean="0"/>
                        <a:t/>
                      </a:r>
                      <a:br>
                        <a:rPr lang="en-US" sz="800" baseline="0" noProof="0" dirty="0" smtClean="0"/>
                      </a:br>
                      <a:r>
                        <a:rPr lang="en-US" sz="800" baseline="0" noProof="0" dirty="0" smtClean="0"/>
                        <a:t>ix) In-use safety – software update</a:t>
                      </a:r>
                      <a:endParaRPr lang="en-US" sz="800" noProof="0" dirty="0"/>
                    </a:p>
                  </a:txBody>
                  <a:tcPr marL="45720" marR="45720"/>
                </a:tc>
                <a:tc>
                  <a:txBody>
                    <a:bodyPr/>
                    <a:lstStyle/>
                    <a:p>
                      <a:r>
                        <a:rPr lang="en-US" sz="800" noProof="0" dirty="0" smtClean="0"/>
                        <a:t>10) Cyber security </a:t>
                      </a:r>
                    </a:p>
                    <a:p>
                      <a:r>
                        <a:rPr lang="en-US" sz="800" noProof="0" dirty="0" smtClean="0"/>
                        <a:t>11) System update</a:t>
                      </a:r>
                      <a:endParaRPr lang="en-US" sz="800" noProof="0" dirty="0"/>
                    </a:p>
                  </a:txBody>
                  <a:tcPr marL="45720" marR="45720"/>
                </a:tc>
                <a:tc>
                  <a:txBody>
                    <a:bodyPr/>
                    <a:lstStyle/>
                    <a:p>
                      <a:r>
                        <a:rPr lang="en-US" sz="800" noProof="0" dirty="0" smtClean="0"/>
                        <a:t>6) Cyber security</a:t>
                      </a:r>
                      <a:endParaRPr lang="en-US" sz="800" noProof="0" dirty="0"/>
                    </a:p>
                  </a:txBody>
                  <a:tcPr marL="45720" marR="45720"/>
                </a:tc>
                <a:extLst>
                  <a:ext uri="{0D108BD9-81ED-4DB2-BD59-A6C34878D82A}">
                    <a16:rowId xmlns:a16="http://schemas.microsoft.com/office/drawing/2014/main" xmlns="" val="10011"/>
                  </a:ext>
                </a:extLst>
              </a:tr>
              <a:tr h="185476">
                <a:tc>
                  <a:txBody>
                    <a:bodyPr/>
                    <a:lstStyle/>
                    <a:p>
                      <a:r>
                        <a:rPr lang="en-US" sz="1050" noProof="0" dirty="0" smtClean="0"/>
                        <a:t>12</a:t>
                      </a:r>
                      <a:endParaRPr lang="en-US" sz="1050" noProof="0" dirty="0"/>
                    </a:p>
                  </a:txBody>
                  <a:tcPr marL="0" marR="0" marT="0" marB="0"/>
                </a:tc>
                <a:tc>
                  <a:txBody>
                    <a:bodyPr/>
                    <a:lstStyle/>
                    <a:p>
                      <a:r>
                        <a:rPr lang="en-US" sz="1050" strike="noStrike" baseline="0" noProof="0" dirty="0" smtClean="0">
                          <a:solidFill>
                            <a:srgbClr val="000000"/>
                          </a:solidFill>
                        </a:rPr>
                        <a:t>Passive Safety</a:t>
                      </a:r>
                      <a:endParaRPr lang="en-US" sz="1050" strike="noStrike" noProof="0" dirty="0">
                        <a:solidFill>
                          <a:srgbClr val="000000"/>
                        </a:solidFill>
                      </a:endParaRPr>
                    </a:p>
                  </a:txBody>
                  <a:tcPr marL="0" marR="0" marT="0" marB="0"/>
                </a:tc>
                <a:tc>
                  <a:txBody>
                    <a:bodyPr/>
                    <a:lstStyle/>
                    <a:p>
                      <a:r>
                        <a:rPr lang="en-US" sz="800" noProof="0" dirty="0" smtClean="0"/>
                        <a:t>8) Crashworthiness</a:t>
                      </a:r>
                      <a:endParaRPr lang="en-US" sz="800" noProof="0" dirty="0"/>
                    </a:p>
                  </a:txBody>
                  <a:tcPr marL="45720" marR="45720"/>
                </a:tc>
                <a:tc>
                  <a:txBody>
                    <a:bodyPr/>
                    <a:lstStyle/>
                    <a:p>
                      <a:endParaRPr lang="en-US" sz="800" noProof="0" dirty="0"/>
                    </a:p>
                  </a:txBody>
                  <a:tcPr marL="45720" marR="45720"/>
                </a:tc>
                <a:tc>
                  <a:txBody>
                    <a:bodyPr/>
                    <a:lstStyle/>
                    <a:p>
                      <a:r>
                        <a:rPr lang="en-US" sz="800" noProof="0" dirty="0" smtClean="0"/>
                        <a:t>9) User protection during</a:t>
                      </a:r>
                      <a:r>
                        <a:rPr lang="en-US" sz="800" baseline="0" noProof="0" dirty="0" smtClean="0"/>
                        <a:t> collision &amp; system failure</a:t>
                      </a:r>
                      <a:endParaRPr lang="en-US" sz="800" noProof="0" dirty="0"/>
                    </a:p>
                  </a:txBody>
                  <a:tcPr marL="45720" marR="45720"/>
                </a:tc>
                <a:tc>
                  <a:txBody>
                    <a:bodyPr/>
                    <a:lstStyle/>
                    <a:p>
                      <a:endParaRPr lang="en-US" sz="800" noProof="0" dirty="0"/>
                    </a:p>
                  </a:txBody>
                  <a:tcPr marL="45720" marR="45720"/>
                </a:tc>
                <a:extLst>
                  <a:ext uri="{0D108BD9-81ED-4DB2-BD59-A6C34878D82A}">
                    <a16:rowId xmlns:a16="http://schemas.microsoft.com/office/drawing/2014/main" xmlns="" val="10012"/>
                  </a:ext>
                </a:extLst>
              </a:tr>
              <a:tr h="275930">
                <a:tc>
                  <a:txBody>
                    <a:bodyPr/>
                    <a:lstStyle/>
                    <a:p>
                      <a:r>
                        <a:rPr lang="en-US" sz="1050" kern="1200" noProof="0" dirty="0" smtClean="0">
                          <a:solidFill>
                            <a:schemeClr val="dk1"/>
                          </a:solidFill>
                          <a:latin typeface="+mn-lt"/>
                          <a:ea typeface="+mn-ea"/>
                          <a:cs typeface="+mn-cs"/>
                        </a:rPr>
                        <a:t>13</a:t>
                      </a:r>
                      <a:endParaRPr lang="en-US" sz="1050" kern="1200" noProof="0" dirty="0">
                        <a:solidFill>
                          <a:schemeClr val="dk1"/>
                        </a:solidFill>
                        <a:latin typeface="+mn-lt"/>
                        <a:ea typeface="+mn-ea"/>
                        <a:cs typeface="+mn-cs"/>
                      </a:endParaRPr>
                    </a:p>
                  </a:txBody>
                  <a:tcPr marL="0" marR="0" marT="0" marB="0"/>
                </a:tc>
                <a:tc>
                  <a:txBody>
                    <a:bodyPr/>
                    <a:lstStyle/>
                    <a:p>
                      <a:r>
                        <a:rPr lang="en-US" sz="1050" b="0" kern="1200" noProof="0" dirty="0" smtClean="0">
                          <a:solidFill>
                            <a:schemeClr val="dk1"/>
                          </a:solidFill>
                          <a:latin typeface="+mn-lt"/>
                          <a:ea typeface="+mn-ea"/>
                          <a:cs typeface="+mn-cs"/>
                        </a:rPr>
                        <a:t>Driver‘s training</a:t>
                      </a:r>
                      <a:endParaRPr lang="en-US" sz="1050" b="0" kern="1200" noProof="0" dirty="0">
                        <a:solidFill>
                          <a:schemeClr val="dk1"/>
                        </a:solidFill>
                        <a:latin typeface="+mn-lt"/>
                        <a:ea typeface="+mn-ea"/>
                        <a:cs typeface="+mn-cs"/>
                      </a:endParaRPr>
                    </a:p>
                  </a:txBody>
                  <a:tcPr marL="0" marR="0" marT="0" marB="0"/>
                </a:tc>
                <a:tc>
                  <a:txBody>
                    <a:bodyPr/>
                    <a:lstStyle/>
                    <a:p>
                      <a:r>
                        <a:rPr lang="en-US" sz="800" noProof="0" dirty="0" smtClean="0"/>
                        <a:t>11) Consumer</a:t>
                      </a:r>
                      <a:r>
                        <a:rPr lang="en-US" sz="800" baseline="0" noProof="0" dirty="0" smtClean="0"/>
                        <a:t> Education/Training</a:t>
                      </a:r>
                      <a:endParaRPr lang="en-US" sz="800" noProof="0" dirty="0"/>
                    </a:p>
                  </a:txBody>
                  <a:tcPr marL="45720" marR="45720"/>
                </a:tc>
                <a:tc>
                  <a:txBody>
                    <a:bodyPr/>
                    <a:lstStyle/>
                    <a:p>
                      <a:r>
                        <a:rPr lang="en-US" sz="800" noProof="0" dirty="0" smtClean="0"/>
                        <a:t>x) Information provision to users</a:t>
                      </a:r>
                      <a:endParaRPr lang="en-US" sz="800" noProof="0" dirty="0"/>
                    </a:p>
                  </a:txBody>
                  <a:tcPr marL="45720" marR="45720"/>
                </a:tc>
                <a:tc>
                  <a:txBody>
                    <a:bodyPr/>
                    <a:lstStyle/>
                    <a:p>
                      <a:r>
                        <a:rPr lang="en-US" sz="800" noProof="0" dirty="0" smtClean="0"/>
                        <a:t>8) Public education and awareness</a:t>
                      </a:r>
                      <a:endParaRPr lang="en-US" sz="800" noProof="0" dirty="0"/>
                    </a:p>
                  </a:txBody>
                  <a:tcPr marL="45720" marR="457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noProof="0" dirty="0" smtClean="0"/>
                        <a:t>8)</a:t>
                      </a:r>
                      <a:r>
                        <a:rPr lang="en-US" sz="800" baseline="0" noProof="0" dirty="0" smtClean="0"/>
                        <a:t> information provision to users</a:t>
                      </a:r>
                      <a:endParaRPr lang="en-US" sz="800" noProof="0" dirty="0" smtClean="0"/>
                    </a:p>
                  </a:txBody>
                  <a:tcPr marL="45720" marR="45720"/>
                </a:tc>
                <a:extLst>
                  <a:ext uri="{0D108BD9-81ED-4DB2-BD59-A6C34878D82A}">
                    <a16:rowId xmlns:a16="http://schemas.microsoft.com/office/drawing/2014/main" xmlns="" val="10013"/>
                  </a:ext>
                </a:extLst>
              </a:tr>
            </a:tbl>
          </a:graphicData>
        </a:graphic>
      </p:graphicFrame>
      <p:sp>
        <p:nvSpPr>
          <p:cNvPr id="2" name="Title 1"/>
          <p:cNvSpPr>
            <a:spLocks noGrp="1"/>
          </p:cNvSpPr>
          <p:nvPr>
            <p:ph type="title"/>
          </p:nvPr>
        </p:nvSpPr>
        <p:spPr>
          <a:xfrm>
            <a:off x="782052" y="84389"/>
            <a:ext cx="10515600" cy="1325563"/>
          </a:xfrm>
        </p:spPr>
        <p:txBody>
          <a:bodyPr anchor="t"/>
          <a:lstStyle/>
          <a:p>
            <a:r>
              <a:rPr lang="en-US" kern="0" dirty="0" smtClean="0"/>
              <a:t>Comparison of published Safety Principles</a:t>
            </a:r>
            <a:endParaRPr lang="en-US" kern="0" dirty="0"/>
          </a:p>
        </p:txBody>
      </p:sp>
      <p:sp>
        <p:nvSpPr>
          <p:cNvPr id="6" name="Textfeld 5"/>
          <p:cNvSpPr txBox="1"/>
          <p:nvPr/>
        </p:nvSpPr>
        <p:spPr>
          <a:xfrm>
            <a:off x="10532760" y="1189381"/>
            <a:ext cx="1659240" cy="5632311"/>
          </a:xfrm>
          <a:prstGeom prst="rect">
            <a:avLst/>
          </a:prstGeom>
          <a:noFill/>
        </p:spPr>
        <p:txBody>
          <a:bodyPr wrap="square" rtlCol="0">
            <a:spAutoFit/>
          </a:bodyPr>
          <a:lstStyle/>
          <a:p>
            <a:r>
              <a:rPr lang="en-US" b="1" dirty="0" smtClean="0"/>
              <a:t>Conclusion: </a:t>
            </a:r>
          </a:p>
          <a:p>
            <a:pPr marL="285750" indent="-285750">
              <a:buFont typeface="Wingdings" panose="05000000000000000000" pitchFamily="2" charset="2"/>
              <a:buChar char="à"/>
            </a:pPr>
            <a:r>
              <a:rPr lang="en-US" b="1" dirty="0" smtClean="0"/>
              <a:t> </a:t>
            </a:r>
          </a:p>
          <a:p>
            <a:r>
              <a:rPr lang="en-US" b="1" dirty="0" smtClean="0">
                <a:solidFill>
                  <a:srgbClr val="00B050"/>
                </a:solidFill>
              </a:rPr>
              <a:t>General safety-frameworks </a:t>
            </a:r>
            <a:r>
              <a:rPr lang="en-US" b="1" dirty="0">
                <a:solidFill>
                  <a:srgbClr val="00B050"/>
                </a:solidFill>
              </a:rPr>
              <a:t>are </a:t>
            </a:r>
            <a:r>
              <a:rPr lang="en-US" b="1" dirty="0" smtClean="0">
                <a:solidFill>
                  <a:srgbClr val="00B050"/>
                </a:solidFill>
              </a:rPr>
              <a:t>available. They are not design-restrictive and  could </a:t>
            </a:r>
            <a:r>
              <a:rPr lang="en-US" b="1" dirty="0">
                <a:solidFill>
                  <a:srgbClr val="00B050"/>
                </a:solidFill>
              </a:rPr>
              <a:t>be further explored for regulatory use at UNECE</a:t>
            </a:r>
          </a:p>
          <a:p>
            <a:r>
              <a:rPr lang="en-US" b="1" dirty="0" smtClean="0">
                <a:sym typeface="Wingdings" panose="05000000000000000000" pitchFamily="2" charset="2"/>
              </a:rPr>
              <a:t> Internationally harmonized safety principles endeavored by OICA</a:t>
            </a:r>
            <a:endParaRPr lang="en-US" b="1" dirty="0"/>
          </a:p>
        </p:txBody>
      </p:sp>
    </p:spTree>
    <p:extLst>
      <p:ext uri="{BB962C8B-B14F-4D97-AF65-F5344CB8AC3E}">
        <p14:creationId xmlns:p14="http://schemas.microsoft.com/office/powerpoint/2010/main" val="2796856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138123"/>
            <a:ext cx="10810876" cy="1325563"/>
          </a:xfrm>
          <a:solidFill>
            <a:schemeClr val="accent1">
              <a:lumMod val="75000"/>
            </a:schemeClr>
          </a:solidFill>
        </p:spPr>
        <p:txBody>
          <a:bodyPr/>
          <a:lstStyle/>
          <a:p>
            <a:pPr marL="85725" indent="276225"/>
            <a:r>
              <a:rPr lang="en-US" b="1" dirty="0" smtClean="0">
                <a:solidFill>
                  <a:schemeClr val="bg1"/>
                </a:solidFill>
              </a:rPr>
              <a:t>Introduction</a:t>
            </a:r>
            <a:endParaRPr lang="en-US" b="1" dirty="0">
              <a:solidFill>
                <a:schemeClr val="bg1"/>
              </a:solidFill>
            </a:endParaRPr>
          </a:p>
        </p:txBody>
      </p:sp>
    </p:spTree>
    <p:extLst>
      <p:ext uri="{BB962C8B-B14F-4D97-AF65-F5344CB8AC3E}">
        <p14:creationId xmlns:p14="http://schemas.microsoft.com/office/powerpoint/2010/main" val="3671794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4"/>
          <p:cNvGraphicFramePr>
            <a:graphicFrameLocks noGrp="1"/>
          </p:cNvGraphicFramePr>
          <p:nvPr>
            <p:extLst>
              <p:ext uri="{D42A27DB-BD31-4B8C-83A1-F6EECF244321}">
                <p14:modId xmlns:p14="http://schemas.microsoft.com/office/powerpoint/2010/main" val="1718910196"/>
              </p:ext>
            </p:extLst>
          </p:nvPr>
        </p:nvGraphicFramePr>
        <p:xfrm>
          <a:off x="847161" y="1030457"/>
          <a:ext cx="8402790" cy="5809693"/>
        </p:xfrm>
        <a:graphic>
          <a:graphicData uri="http://schemas.openxmlformats.org/drawingml/2006/table">
            <a:tbl>
              <a:tblPr firstRow="1" bandRow="1">
                <a:tableStyleId>{5C22544A-7EE6-4342-B048-85BDC9FD1C3A}</a:tableStyleId>
              </a:tblPr>
              <a:tblGrid>
                <a:gridCol w="425455">
                  <a:extLst>
                    <a:ext uri="{9D8B030D-6E8A-4147-A177-3AD203B41FA5}">
                      <a16:colId xmlns:a16="http://schemas.microsoft.com/office/drawing/2014/main" xmlns="" val="20000"/>
                    </a:ext>
                  </a:extLst>
                </a:gridCol>
                <a:gridCol w="3695307">
                  <a:extLst>
                    <a:ext uri="{9D8B030D-6E8A-4147-A177-3AD203B41FA5}">
                      <a16:colId xmlns:a16="http://schemas.microsoft.com/office/drawing/2014/main" xmlns="" val="20001"/>
                    </a:ext>
                  </a:extLst>
                </a:gridCol>
                <a:gridCol w="1376314"/>
                <a:gridCol w="1451728"/>
                <a:gridCol w="1453986"/>
              </a:tblGrid>
              <a:tr h="88752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X = OICA views on how some requirements could be reasonably addressed</a:t>
                      </a:r>
                    </a:p>
                    <a:p>
                      <a:endParaRPr lang="en-US" sz="12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de-DE"/>
                    </a:p>
                  </a:txBody>
                  <a:tcPr/>
                </a:tc>
                <a:tc>
                  <a:txBody>
                    <a:bodyPr/>
                    <a:lstStyle/>
                    <a:p>
                      <a:pPr algn="ctr"/>
                      <a:r>
                        <a:rPr lang="en-US" sz="1800" baseline="30000" noProof="0" dirty="0" smtClean="0">
                          <a:solidFill>
                            <a:schemeClr val="bg1"/>
                          </a:solidFill>
                        </a:rPr>
                        <a:t>Audit/</a:t>
                      </a:r>
                      <a:br>
                        <a:rPr lang="en-US" sz="1800" baseline="30000" noProof="0" dirty="0" smtClean="0">
                          <a:solidFill>
                            <a:schemeClr val="bg1"/>
                          </a:solidFill>
                        </a:rPr>
                      </a:br>
                      <a:r>
                        <a:rPr lang="en-US" sz="1800" baseline="30000" noProof="0" dirty="0" smtClean="0">
                          <a:solidFill>
                            <a:schemeClr val="bg1"/>
                          </a:solidFill>
                        </a:rPr>
                        <a:t>Assessment</a:t>
                      </a:r>
                      <a:endParaRPr lang="en-US" sz="1800" baseline="30000" noProof="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800" baseline="30000" noProof="0" dirty="0" smtClean="0">
                          <a:solidFill>
                            <a:schemeClr val="bg1"/>
                          </a:solidFill>
                        </a:rPr>
                        <a:t>Track Testing</a:t>
                      </a:r>
                      <a:endParaRPr lang="en-US" sz="1800" baseline="30000" noProof="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9E9E"/>
                    </a:solidFill>
                  </a:tcPr>
                </a:tc>
                <a:tc>
                  <a:txBody>
                    <a:bodyPr/>
                    <a:lstStyle/>
                    <a:p>
                      <a:pPr algn="ctr"/>
                      <a:r>
                        <a:rPr lang="en-US" sz="1800" baseline="30000" noProof="0" dirty="0" smtClean="0">
                          <a:solidFill>
                            <a:schemeClr val="bg1"/>
                          </a:solidFill>
                        </a:rPr>
                        <a:t>Real-World-Test-Drive</a:t>
                      </a:r>
                      <a:endParaRPr lang="en-US" sz="1800" baseline="30000" noProof="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2B3"/>
                    </a:solidFill>
                  </a:tcPr>
                </a:tc>
              </a:tr>
              <a:tr h="242380">
                <a:tc gridSpan="2">
                  <a:txBody>
                    <a:bodyPr/>
                    <a:lstStyle/>
                    <a:p>
                      <a:r>
                        <a:rPr lang="en-US" sz="1200" b="1" noProof="0" dirty="0" smtClean="0"/>
                        <a:t>Safety Principles</a:t>
                      </a:r>
                      <a:endParaRPr lang="en-US" sz="1200" b="1"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de-DE" sz="1600" dirty="0"/>
                    </a:p>
                  </a:txBody>
                  <a:tcPr/>
                </a:tc>
                <a:tc>
                  <a:txBody>
                    <a:bodyPr/>
                    <a:lstStyle/>
                    <a:p>
                      <a:endParaRPr lang="en-US" sz="1200" baseline="30000" noProof="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sz="1200" baseline="30000" noProof="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9E9E"/>
                    </a:solidFill>
                  </a:tcPr>
                </a:tc>
                <a:tc>
                  <a:txBody>
                    <a:bodyPr/>
                    <a:lstStyle/>
                    <a:p>
                      <a:endParaRPr lang="en-US" sz="1200" baseline="30000" noProof="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2B3"/>
                    </a:solidFill>
                  </a:tcPr>
                </a:tc>
                <a:extLst>
                  <a:ext uri="{0D108BD9-81ED-4DB2-BD59-A6C34878D82A}">
                    <a16:rowId xmlns:a16="http://schemas.microsoft.com/office/drawing/2014/main" xmlns="" val="10000"/>
                  </a:ext>
                </a:extLst>
              </a:tr>
              <a:tr h="296242">
                <a:tc>
                  <a:txBody>
                    <a:bodyPr/>
                    <a:lstStyle/>
                    <a:p>
                      <a:r>
                        <a:rPr lang="en-US" sz="1050" b="0" noProof="0" dirty="0" smtClean="0"/>
                        <a:t>1</a:t>
                      </a:r>
                      <a:endParaRPr lang="en-US" sz="1050" b="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b="0" noProof="0" dirty="0" smtClean="0"/>
                        <a:t>Safe Function (e.g. failure strategy, redundancy concepts,</a:t>
                      </a:r>
                      <a:r>
                        <a:rPr lang="en-US" sz="1050" b="0" baseline="0" noProof="0" dirty="0" smtClean="0"/>
                        <a:t> etc.</a:t>
                      </a:r>
                      <a:r>
                        <a:rPr lang="en-US" sz="1050" b="0" noProof="0" dirty="0" smtClean="0"/>
                        <a:t>)</a:t>
                      </a:r>
                      <a:endParaRPr lang="en-US" sz="1050" b="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kern="1200" noProof="0" dirty="0" smtClean="0">
                          <a:solidFill>
                            <a:schemeClr val="bg1"/>
                          </a:solidFill>
                          <a:latin typeface="+mn-lt"/>
                          <a:ea typeface="+mn-ea"/>
                          <a:cs typeface="+mn-cs"/>
                        </a:rPr>
                        <a:t>X</a:t>
                      </a:r>
                      <a:endParaRPr lang="en-US" sz="1400" b="0" kern="1200" noProof="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lang="en-US" sz="1400" b="0" kern="1200" noProof="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9E9E"/>
                    </a:solidFill>
                  </a:tcPr>
                </a:tc>
                <a:tc>
                  <a:txBody>
                    <a:bodyPr/>
                    <a:lstStyle/>
                    <a:p>
                      <a:pPr algn="ctr"/>
                      <a:endParaRPr lang="en-US" sz="1400" b="0" kern="1200" noProof="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2B3"/>
                    </a:solidFill>
                  </a:tcPr>
                </a:tc>
                <a:extLst>
                  <a:ext uri="{0D108BD9-81ED-4DB2-BD59-A6C34878D82A}">
                    <a16:rowId xmlns:a16="http://schemas.microsoft.com/office/drawing/2014/main" xmlns="" val="10001"/>
                  </a:ext>
                </a:extLst>
              </a:tr>
              <a:tr h="378256">
                <a:tc>
                  <a:txBody>
                    <a:bodyPr/>
                    <a:lstStyle/>
                    <a:p>
                      <a:r>
                        <a:rPr lang="en-US" sz="1050" b="0" noProof="0" dirty="0" smtClean="0"/>
                        <a:t>2</a:t>
                      </a:r>
                      <a:endParaRPr lang="en-US" sz="1050" b="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b="0" noProof="0" dirty="0" smtClean="0"/>
                        <a:t>Safety Layer (OEDR, Emergency Maneuvers)</a:t>
                      </a:r>
                      <a:endParaRPr lang="en-US" sz="1050" b="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chemeClr val="bg1"/>
                          </a:solidFill>
                          <a:effectLst/>
                          <a:uLnTx/>
                          <a:uFillTx/>
                          <a:latin typeface="+mn-lt"/>
                          <a:ea typeface="+mn-ea"/>
                          <a:cs typeface="+mn-cs"/>
                        </a:rPr>
                        <a:t>X</a:t>
                      </a:r>
                      <a:endParaRPr kumimoji="0" lang="en-US" sz="1400" b="0" i="0" u="none" strike="noStrike" kern="1200" cap="none" spc="0" normalizeH="0" baseline="0" noProof="0" dirty="0">
                        <a:ln>
                          <a:noFill/>
                        </a:ln>
                        <a:solidFill>
                          <a:schemeClr val="bg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chemeClr val="bg1"/>
                          </a:solidFill>
                          <a:effectLst/>
                          <a:uLnTx/>
                          <a:uFillTx/>
                          <a:latin typeface="+mn-lt"/>
                          <a:ea typeface="+mn-ea"/>
                          <a:cs typeface="+mn-cs"/>
                        </a:rPr>
                        <a:t>X</a:t>
                      </a:r>
                      <a:endParaRPr kumimoji="0" lang="en-US" sz="1400" b="0" i="0" u="none" strike="noStrike" kern="1200" cap="none" spc="0" normalizeH="0" baseline="0" noProof="0" dirty="0">
                        <a:ln>
                          <a:noFill/>
                        </a:ln>
                        <a:solidFill>
                          <a:schemeClr val="bg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9E9E"/>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chemeClr val="bg1"/>
                          </a:solidFill>
                          <a:effectLst/>
                          <a:uLnTx/>
                          <a:uFillTx/>
                          <a:latin typeface="+mn-lt"/>
                          <a:ea typeface="+mn-ea"/>
                          <a:cs typeface="+mn-cs"/>
                        </a:rPr>
                        <a:t>X</a:t>
                      </a:r>
                      <a:endParaRPr kumimoji="0" lang="en-US" sz="1400" b="0" i="0" u="none" strike="noStrike" kern="1200" cap="none" spc="0" normalizeH="0" baseline="0" noProof="0" dirty="0">
                        <a:ln>
                          <a:noFill/>
                        </a:ln>
                        <a:solidFill>
                          <a:schemeClr val="bg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2B3"/>
                    </a:solidFill>
                  </a:tcPr>
                </a:tc>
                <a:extLst>
                  <a:ext uri="{0D108BD9-81ED-4DB2-BD59-A6C34878D82A}">
                    <a16:rowId xmlns:a16="http://schemas.microsoft.com/office/drawing/2014/main" xmlns="" val="10002"/>
                  </a:ext>
                </a:extLst>
              </a:tr>
              <a:tr h="296242">
                <a:tc>
                  <a:txBody>
                    <a:bodyPr/>
                    <a:lstStyle/>
                    <a:p>
                      <a:r>
                        <a:rPr lang="en-US" sz="1050" b="0" noProof="0" dirty="0" smtClean="0"/>
                        <a:t>3</a:t>
                      </a:r>
                      <a:endParaRPr lang="en-US" sz="1050" b="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b="0" noProof="0" dirty="0" smtClean="0"/>
                        <a:t>Operational</a:t>
                      </a:r>
                      <a:r>
                        <a:rPr lang="en-US" sz="1050" b="0" baseline="0" noProof="0" dirty="0" smtClean="0"/>
                        <a:t> Design Domain (definition, recognition of the limits)</a:t>
                      </a:r>
                      <a:endParaRPr lang="en-US" sz="1050" b="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chemeClr val="bg1"/>
                          </a:solidFill>
                          <a:effectLst/>
                          <a:uLnTx/>
                          <a:uFillTx/>
                          <a:latin typeface="+mn-lt"/>
                          <a:ea typeface="+mn-ea"/>
                          <a:cs typeface="+mn-cs"/>
                        </a:rPr>
                        <a:t>X</a:t>
                      </a:r>
                      <a:endParaRPr kumimoji="0" lang="en-US" sz="1400" b="0" i="0" u="none" strike="noStrike" kern="1200" cap="none" spc="0" normalizeH="0" baseline="0" noProof="0" dirty="0">
                        <a:ln>
                          <a:noFill/>
                        </a:ln>
                        <a:solidFill>
                          <a:schemeClr val="bg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bg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9E9E"/>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chemeClr val="bg1"/>
                          </a:solidFill>
                          <a:effectLst/>
                          <a:uLnTx/>
                          <a:uFillTx/>
                          <a:latin typeface="+mn-lt"/>
                          <a:ea typeface="+mn-ea"/>
                          <a:cs typeface="+mn-cs"/>
                        </a:rPr>
                        <a:t>X</a:t>
                      </a:r>
                      <a:endParaRPr kumimoji="0" lang="en-US" sz="1400" b="0" i="0" u="none" strike="noStrike" kern="1200" cap="none" spc="0" normalizeH="0" baseline="0" noProof="0" dirty="0">
                        <a:ln>
                          <a:noFill/>
                        </a:ln>
                        <a:solidFill>
                          <a:schemeClr val="bg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2B3"/>
                    </a:solidFill>
                  </a:tcPr>
                </a:tc>
                <a:extLst>
                  <a:ext uri="{0D108BD9-81ED-4DB2-BD59-A6C34878D82A}">
                    <a16:rowId xmlns:a16="http://schemas.microsoft.com/office/drawing/2014/main" xmlns="" val="10003"/>
                  </a:ext>
                </a:extLst>
              </a:tr>
              <a:tr h="296242">
                <a:tc>
                  <a:txBody>
                    <a:bodyPr/>
                    <a:lstStyle/>
                    <a:p>
                      <a:r>
                        <a:rPr lang="en-US" sz="1050" b="0" noProof="0" dirty="0" smtClean="0"/>
                        <a:t>4</a:t>
                      </a:r>
                      <a:endParaRPr lang="en-US" sz="1050" b="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b="0" noProof="0" dirty="0" smtClean="0"/>
                        <a:t>Behavior</a:t>
                      </a:r>
                      <a:r>
                        <a:rPr lang="en-US" sz="1050" b="0" baseline="0" noProof="0" dirty="0" smtClean="0"/>
                        <a:t> in Traffic (OEDR, compliance with traffic laws)</a:t>
                      </a:r>
                      <a:endParaRPr lang="en-US" sz="1050" b="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chemeClr val="bg1"/>
                          </a:solidFill>
                          <a:effectLst/>
                          <a:uLnTx/>
                          <a:uFillTx/>
                          <a:latin typeface="+mn-lt"/>
                          <a:ea typeface="+mn-ea"/>
                          <a:cs typeface="+mn-cs"/>
                        </a:rPr>
                        <a:t>X</a:t>
                      </a:r>
                      <a:endParaRPr kumimoji="0" lang="en-US" sz="1400" b="0" i="0" u="none" strike="noStrike" kern="1200" cap="none" spc="0" normalizeH="0" baseline="0" noProof="0" dirty="0">
                        <a:ln>
                          <a:noFill/>
                        </a:ln>
                        <a:solidFill>
                          <a:schemeClr val="bg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bg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9E9E"/>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chemeClr val="bg1"/>
                          </a:solidFill>
                          <a:effectLst/>
                          <a:uLnTx/>
                          <a:uFillTx/>
                          <a:latin typeface="+mn-lt"/>
                          <a:ea typeface="+mn-ea"/>
                          <a:cs typeface="+mn-cs"/>
                        </a:rPr>
                        <a:t>X</a:t>
                      </a:r>
                      <a:endParaRPr kumimoji="0" lang="en-US" sz="1400" b="0" i="0" u="none" strike="noStrike" kern="1200" cap="none" spc="0" normalizeH="0" baseline="0" noProof="0" dirty="0">
                        <a:ln>
                          <a:noFill/>
                        </a:ln>
                        <a:solidFill>
                          <a:schemeClr val="bg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2B3"/>
                    </a:solidFill>
                  </a:tcPr>
                </a:tc>
                <a:extLst>
                  <a:ext uri="{0D108BD9-81ED-4DB2-BD59-A6C34878D82A}">
                    <a16:rowId xmlns:a16="http://schemas.microsoft.com/office/drawing/2014/main" xmlns="" val="10004"/>
                  </a:ext>
                </a:extLst>
              </a:tr>
              <a:tr h="333375">
                <a:tc>
                  <a:txBody>
                    <a:bodyPr/>
                    <a:lstStyle/>
                    <a:p>
                      <a:r>
                        <a:rPr lang="en-US" sz="1050" b="0" noProof="0" dirty="0" smtClean="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b="0" noProof="0" dirty="0" smtClean="0"/>
                        <a:t>Driver‘s Responsibilities (HMI, Driver Monitoring)</a:t>
                      </a:r>
                      <a:endParaRPr lang="en-US" sz="1050" b="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kern="1200" noProof="0" dirty="0" smtClean="0">
                          <a:solidFill>
                            <a:schemeClr val="bg1"/>
                          </a:solidFill>
                          <a:latin typeface="+mn-lt"/>
                          <a:ea typeface="+mn-ea"/>
                          <a:cs typeface="+mn-cs"/>
                        </a:rPr>
                        <a:t>X</a:t>
                      </a:r>
                      <a:endParaRPr lang="en-US" sz="1400" b="0" kern="1200" noProof="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400" b="0" kern="1200" noProof="0" dirty="0" smtClean="0">
                          <a:solidFill>
                            <a:schemeClr val="bg1"/>
                          </a:solidFill>
                          <a:latin typeface="+mn-lt"/>
                          <a:ea typeface="+mn-ea"/>
                          <a:cs typeface="+mn-cs"/>
                        </a:rPr>
                        <a:t>X</a:t>
                      </a:r>
                      <a:endParaRPr lang="en-US" sz="1400" b="0" kern="1200" noProof="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9E9E"/>
                    </a:solidFill>
                  </a:tcPr>
                </a:tc>
                <a:tc>
                  <a:txBody>
                    <a:bodyPr/>
                    <a:lstStyle/>
                    <a:p>
                      <a:pPr algn="ctr"/>
                      <a:r>
                        <a:rPr lang="en-US" sz="1400" b="0" kern="1200" noProof="0" dirty="0" smtClean="0">
                          <a:solidFill>
                            <a:schemeClr val="bg1"/>
                          </a:solidFill>
                          <a:latin typeface="+mn-lt"/>
                          <a:ea typeface="+mn-ea"/>
                          <a:cs typeface="+mn-cs"/>
                        </a:rPr>
                        <a:t>X</a:t>
                      </a:r>
                      <a:endParaRPr lang="en-US" sz="1400" b="0" kern="1200" noProof="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2B3"/>
                    </a:solidFill>
                  </a:tcPr>
                </a:tc>
                <a:extLst>
                  <a:ext uri="{0D108BD9-81ED-4DB2-BD59-A6C34878D82A}">
                    <a16:rowId xmlns:a16="http://schemas.microsoft.com/office/drawing/2014/main" xmlns="" val="10005"/>
                  </a:ext>
                </a:extLst>
              </a:tr>
              <a:tr h="403966">
                <a:tc>
                  <a:txBody>
                    <a:bodyPr/>
                    <a:lstStyle/>
                    <a:p>
                      <a:r>
                        <a:rPr lang="en-US" sz="1050" b="0" noProof="0" dirty="0" smtClean="0"/>
                        <a:t>6</a:t>
                      </a:r>
                      <a:endParaRPr lang="en-US" sz="1050" b="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b="0" noProof="0" dirty="0" smtClean="0"/>
                        <a:t>Vehicle Initiated Take-Over (Minimum</a:t>
                      </a:r>
                      <a:r>
                        <a:rPr lang="en-US" sz="1050" b="0" baseline="0" noProof="0" dirty="0" smtClean="0"/>
                        <a:t> Risk Maneuver, transition scenario</a:t>
                      </a:r>
                      <a:r>
                        <a:rPr lang="en-US" sz="1050" b="0" noProof="0" dirty="0" smtClean="0"/>
                        <a:t>, HMI, etc.)</a:t>
                      </a:r>
                      <a:endParaRPr lang="en-US" sz="1050" b="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chemeClr val="bg1"/>
                          </a:solidFill>
                          <a:effectLst/>
                          <a:uLnTx/>
                          <a:uFillTx/>
                          <a:latin typeface="+mn-lt"/>
                          <a:ea typeface="+mn-ea"/>
                          <a:cs typeface="+mn-cs"/>
                        </a:rPr>
                        <a:t>X</a:t>
                      </a:r>
                      <a:endParaRPr kumimoji="0" lang="en-US" sz="1400" b="0" i="0" u="none" strike="noStrike" kern="1200" cap="none" spc="0" normalizeH="0" baseline="0" noProof="0" dirty="0">
                        <a:ln>
                          <a:noFill/>
                        </a:ln>
                        <a:solidFill>
                          <a:schemeClr val="bg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chemeClr val="bg1"/>
                          </a:solidFill>
                          <a:effectLst/>
                          <a:uLnTx/>
                          <a:uFillTx/>
                          <a:latin typeface="+mn-lt"/>
                          <a:ea typeface="+mn-ea"/>
                          <a:cs typeface="+mn-cs"/>
                        </a:rPr>
                        <a:t>X</a:t>
                      </a:r>
                      <a:endParaRPr kumimoji="0" lang="en-US" sz="1400" b="0" i="0" u="none" strike="noStrike" kern="1200" cap="none" spc="0" normalizeH="0" baseline="0" noProof="0" dirty="0">
                        <a:ln>
                          <a:noFill/>
                        </a:ln>
                        <a:solidFill>
                          <a:schemeClr val="bg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9E9E"/>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chemeClr val="bg1"/>
                          </a:solidFill>
                          <a:effectLst/>
                          <a:uLnTx/>
                          <a:uFillTx/>
                          <a:latin typeface="+mn-lt"/>
                          <a:ea typeface="+mn-ea"/>
                          <a:cs typeface="+mn-cs"/>
                        </a:rPr>
                        <a:t>X</a:t>
                      </a:r>
                      <a:endParaRPr kumimoji="0" lang="en-US" sz="1400" b="0" i="0" u="none" strike="noStrike" kern="1200" cap="none" spc="0" normalizeH="0" baseline="0" noProof="0" dirty="0">
                        <a:ln>
                          <a:noFill/>
                        </a:ln>
                        <a:solidFill>
                          <a:schemeClr val="bg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2B3"/>
                    </a:solidFill>
                  </a:tcPr>
                </a:tc>
                <a:extLst>
                  <a:ext uri="{0D108BD9-81ED-4DB2-BD59-A6C34878D82A}">
                    <a16:rowId xmlns:a16="http://schemas.microsoft.com/office/drawing/2014/main" xmlns="" val="10006"/>
                  </a:ext>
                </a:extLst>
              </a:tr>
              <a:tr h="222181">
                <a:tc>
                  <a:txBody>
                    <a:bodyPr/>
                    <a:lstStyle/>
                    <a:p>
                      <a:r>
                        <a:rPr lang="en-US" sz="1050" b="0" noProof="0" dirty="0" smtClean="0"/>
                        <a:t>7</a:t>
                      </a:r>
                      <a:endParaRPr lang="en-US" sz="1050" b="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b="0" noProof="0" dirty="0" smtClean="0"/>
                        <a:t>Driver</a:t>
                      </a:r>
                      <a:r>
                        <a:rPr lang="en-US" sz="1050" b="0" baseline="0" noProof="0" dirty="0" smtClean="0"/>
                        <a:t> Initiated Transfer (e.g. activation, deactivation, override)</a:t>
                      </a:r>
                      <a:endParaRPr lang="en-US" sz="1050" b="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chemeClr val="bg1"/>
                          </a:solidFill>
                          <a:effectLst/>
                          <a:uLnTx/>
                          <a:uFillTx/>
                          <a:latin typeface="+mn-lt"/>
                          <a:ea typeface="+mn-ea"/>
                          <a:cs typeface="+mn-cs"/>
                        </a:rPr>
                        <a:t>X</a:t>
                      </a:r>
                      <a:endParaRPr kumimoji="0" lang="en-US" sz="1400" b="0" i="0" u="none" strike="noStrike" kern="1200" cap="none" spc="0" normalizeH="0" baseline="0" noProof="0" dirty="0">
                        <a:ln>
                          <a:noFill/>
                        </a:ln>
                        <a:solidFill>
                          <a:schemeClr val="bg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chemeClr val="bg1"/>
                          </a:solidFill>
                          <a:effectLst/>
                          <a:uLnTx/>
                          <a:uFillTx/>
                          <a:latin typeface="+mn-lt"/>
                          <a:ea typeface="+mn-ea"/>
                          <a:cs typeface="+mn-cs"/>
                        </a:rPr>
                        <a:t>X</a:t>
                      </a:r>
                      <a:endParaRPr kumimoji="0" lang="en-US" sz="1400" b="0" i="0" u="none" strike="noStrike" kern="1200" cap="none" spc="0" normalizeH="0" baseline="0" noProof="0" dirty="0">
                        <a:ln>
                          <a:noFill/>
                        </a:ln>
                        <a:solidFill>
                          <a:schemeClr val="bg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9E9E"/>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chemeClr val="bg1"/>
                          </a:solidFill>
                          <a:effectLst/>
                          <a:uLnTx/>
                          <a:uFillTx/>
                          <a:latin typeface="+mn-lt"/>
                          <a:ea typeface="+mn-ea"/>
                          <a:cs typeface="+mn-cs"/>
                        </a:rPr>
                        <a:t>X</a:t>
                      </a:r>
                      <a:endParaRPr kumimoji="0" lang="en-US" sz="1400" b="0" i="0" u="none" strike="noStrike" kern="1200" cap="none" spc="0" normalizeH="0" baseline="0" noProof="0" dirty="0">
                        <a:ln>
                          <a:noFill/>
                        </a:ln>
                        <a:solidFill>
                          <a:schemeClr val="bg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2B3"/>
                    </a:solidFill>
                  </a:tcPr>
                </a:tc>
                <a:extLst>
                  <a:ext uri="{0D108BD9-81ED-4DB2-BD59-A6C34878D82A}">
                    <a16:rowId xmlns:a16="http://schemas.microsoft.com/office/drawing/2014/main" xmlns="" val="10007"/>
                  </a:ext>
                </a:extLst>
              </a:tr>
              <a:tr h="0">
                <a:tc>
                  <a:txBody>
                    <a:bodyPr/>
                    <a:lstStyle/>
                    <a:p>
                      <a:r>
                        <a:rPr lang="en-US" sz="1050" b="0" noProof="0" dirty="0" smtClean="0"/>
                        <a:t>8</a:t>
                      </a:r>
                      <a:endParaRPr lang="en-US" sz="1050" b="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b="0" noProof="0" dirty="0" smtClean="0"/>
                        <a:t>Effects of Automation (Driver</a:t>
                      </a:r>
                      <a:r>
                        <a:rPr lang="en-US" sz="1050" b="0" baseline="0" noProof="0" dirty="0" smtClean="0"/>
                        <a:t> Monitoring, System Design, driver’ support)</a:t>
                      </a:r>
                      <a:endParaRPr lang="en-US" sz="1050" b="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chemeClr val="bg1"/>
                          </a:solidFill>
                          <a:effectLst/>
                          <a:uLnTx/>
                          <a:uFillTx/>
                          <a:latin typeface="+mn-lt"/>
                          <a:ea typeface="+mn-ea"/>
                          <a:cs typeface="+mn-cs"/>
                        </a:rPr>
                        <a:t>X</a:t>
                      </a:r>
                      <a:endParaRPr kumimoji="0" lang="en-US" sz="1400" b="0" i="0" u="none" strike="noStrike" kern="1200" cap="none" spc="0" normalizeH="0" baseline="0" noProof="0" dirty="0">
                        <a:ln>
                          <a:noFill/>
                        </a:ln>
                        <a:solidFill>
                          <a:schemeClr val="bg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bg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9E9E"/>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bg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2B3"/>
                    </a:solidFill>
                  </a:tcPr>
                </a:tc>
                <a:extLst>
                  <a:ext uri="{0D108BD9-81ED-4DB2-BD59-A6C34878D82A}">
                    <a16:rowId xmlns:a16="http://schemas.microsoft.com/office/drawing/2014/main" xmlns="" val="10008"/>
                  </a:ext>
                </a:extLst>
              </a:tr>
              <a:tr h="403966">
                <a:tc>
                  <a:txBody>
                    <a:bodyPr/>
                    <a:lstStyle/>
                    <a:p>
                      <a:r>
                        <a:rPr lang="en-US" sz="1050" b="0" noProof="0" dirty="0" smtClean="0"/>
                        <a:t>9</a:t>
                      </a:r>
                      <a:endParaRPr lang="en-US" sz="1050" b="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b="0" noProof="0" dirty="0" smtClean="0"/>
                        <a:t>Safety Certificate (in-use-safety,</a:t>
                      </a:r>
                      <a:r>
                        <a:rPr lang="en-US" sz="1050" b="0" baseline="0" noProof="0" dirty="0" smtClean="0"/>
                        <a:t> testing and validation, etc.)</a:t>
                      </a:r>
                      <a:endParaRPr lang="en-US" sz="1050" b="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kern="1200" noProof="0" dirty="0" smtClean="0">
                          <a:solidFill>
                            <a:schemeClr val="bg1"/>
                          </a:solidFill>
                          <a:latin typeface="+mn-lt"/>
                          <a:ea typeface="+mn-ea"/>
                          <a:cs typeface="+mn-cs"/>
                        </a:rPr>
                        <a:t>X</a:t>
                      </a:r>
                      <a:endParaRPr lang="en-US" sz="1400" b="0" kern="1200" noProof="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400" b="0" kern="1200" noProof="0" dirty="0" smtClean="0">
                          <a:solidFill>
                            <a:schemeClr val="bg1"/>
                          </a:solidFill>
                          <a:latin typeface="+mn-lt"/>
                          <a:ea typeface="+mn-ea"/>
                          <a:cs typeface="+mn-cs"/>
                        </a:rPr>
                        <a:t>X</a:t>
                      </a:r>
                      <a:endParaRPr lang="en-US" sz="1400" b="0" kern="1200" noProof="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9E9E"/>
                    </a:solidFill>
                  </a:tcPr>
                </a:tc>
                <a:tc>
                  <a:txBody>
                    <a:bodyPr/>
                    <a:lstStyle/>
                    <a:p>
                      <a:pPr algn="ctr"/>
                      <a:r>
                        <a:rPr lang="en-US" sz="1400" b="0" kern="1200" noProof="0" dirty="0" smtClean="0">
                          <a:solidFill>
                            <a:schemeClr val="bg1"/>
                          </a:solidFill>
                          <a:latin typeface="+mn-lt"/>
                          <a:ea typeface="+mn-ea"/>
                          <a:cs typeface="+mn-cs"/>
                        </a:rPr>
                        <a:t>X</a:t>
                      </a:r>
                      <a:endParaRPr lang="en-US" sz="1400" b="0" kern="1200" noProof="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2B3"/>
                    </a:solidFill>
                  </a:tcPr>
                </a:tc>
                <a:extLst>
                  <a:ext uri="{0D108BD9-81ED-4DB2-BD59-A6C34878D82A}">
                    <a16:rowId xmlns:a16="http://schemas.microsoft.com/office/drawing/2014/main" xmlns="" val="10009"/>
                  </a:ext>
                </a:extLst>
              </a:tr>
              <a:tr h="346980">
                <a:tc>
                  <a:txBody>
                    <a:bodyPr/>
                    <a:lstStyle/>
                    <a:p>
                      <a:r>
                        <a:rPr lang="en-US" sz="1050" b="0" noProof="0" dirty="0" smtClean="0"/>
                        <a:t>10</a:t>
                      </a:r>
                      <a:endParaRPr lang="en-US" sz="1050" b="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b="0" noProof="0" dirty="0" smtClean="0"/>
                        <a:t>Data Recording</a:t>
                      </a:r>
                      <a:endParaRPr lang="en-US" sz="1050" b="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chemeClr val="bg1"/>
                          </a:solidFill>
                          <a:effectLst/>
                          <a:uLnTx/>
                          <a:uFillTx/>
                          <a:latin typeface="+mn-lt"/>
                          <a:ea typeface="+mn-ea"/>
                          <a:cs typeface="+mn-cs"/>
                        </a:rPr>
                        <a:t>X</a:t>
                      </a:r>
                      <a:endParaRPr kumimoji="0" lang="en-US" sz="1400" b="0" i="0" u="none" strike="noStrike" kern="1200" cap="none" spc="0" normalizeH="0" baseline="0" noProof="0" dirty="0">
                        <a:ln>
                          <a:noFill/>
                        </a:ln>
                        <a:solidFill>
                          <a:schemeClr val="bg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bg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9E9E"/>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bg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2B3"/>
                    </a:solidFill>
                  </a:tcPr>
                </a:tc>
                <a:extLst>
                  <a:ext uri="{0D108BD9-81ED-4DB2-BD59-A6C34878D82A}">
                    <a16:rowId xmlns:a16="http://schemas.microsoft.com/office/drawing/2014/main" xmlns="" val="10010"/>
                  </a:ext>
                </a:extLst>
              </a:tr>
              <a:tr h="403966">
                <a:tc>
                  <a:txBody>
                    <a:bodyPr/>
                    <a:lstStyle/>
                    <a:p>
                      <a:r>
                        <a:rPr lang="en-US" sz="1050" b="0" noProof="0" dirty="0" smtClean="0"/>
                        <a:t>11</a:t>
                      </a:r>
                      <a:endParaRPr lang="en-US" sz="1050" b="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b="0" noProof="0" dirty="0" smtClean="0"/>
                        <a:t>Security</a:t>
                      </a:r>
                      <a:endParaRPr lang="en-US" sz="1050" b="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chemeClr val="bg1"/>
                          </a:solidFill>
                          <a:effectLst/>
                          <a:uLnTx/>
                          <a:uFillTx/>
                          <a:latin typeface="+mn-lt"/>
                          <a:ea typeface="+mn-ea"/>
                          <a:cs typeface="+mn-cs"/>
                        </a:rPr>
                        <a:t>X</a:t>
                      </a:r>
                      <a:endParaRPr kumimoji="0" lang="en-US" sz="1400" b="0" i="0" u="none" strike="noStrike" kern="1200" cap="none" spc="0" normalizeH="0" baseline="0" noProof="0" dirty="0">
                        <a:ln>
                          <a:noFill/>
                        </a:ln>
                        <a:solidFill>
                          <a:schemeClr val="bg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400" b="0" i="0" u="none" strike="sngStrike" kern="1200" cap="none" spc="0" normalizeH="0" baseline="0" noProof="0" dirty="0">
                        <a:ln>
                          <a:noFill/>
                        </a:ln>
                        <a:solidFill>
                          <a:schemeClr val="bg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9E9E"/>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400" b="0" i="0" u="none" strike="sngStrike" kern="1200" cap="none" spc="0" normalizeH="0" baseline="0" noProof="0" dirty="0">
                        <a:ln>
                          <a:noFill/>
                        </a:ln>
                        <a:solidFill>
                          <a:schemeClr val="bg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2B3"/>
                    </a:solidFill>
                  </a:tcPr>
                </a:tc>
                <a:extLst>
                  <a:ext uri="{0D108BD9-81ED-4DB2-BD59-A6C34878D82A}">
                    <a16:rowId xmlns:a16="http://schemas.microsoft.com/office/drawing/2014/main" xmlns="" val="10011"/>
                  </a:ext>
                </a:extLst>
              </a:tr>
              <a:tr h="233768">
                <a:tc>
                  <a:txBody>
                    <a:bodyPr/>
                    <a:lstStyle/>
                    <a:p>
                      <a:r>
                        <a:rPr lang="en-US" sz="1050" strike="noStrike" noProof="0" dirty="0" smtClean="0">
                          <a:solidFill>
                            <a:schemeClr val="tx1"/>
                          </a:solidFill>
                        </a:rPr>
                        <a:t>12</a:t>
                      </a:r>
                      <a:endParaRPr lang="en-US" sz="1050" strike="noStrike"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strike="noStrike" baseline="0" noProof="0" dirty="0" smtClean="0">
                          <a:solidFill>
                            <a:schemeClr val="tx1"/>
                          </a:solidFill>
                        </a:rPr>
                        <a:t>Passive Safety </a:t>
                      </a:r>
                      <a:r>
                        <a:rPr lang="en-US" sz="1050" strike="noStrike" dirty="0" smtClean="0">
                          <a:solidFill>
                            <a:schemeClr val="tx1"/>
                          </a:solidFill>
                        </a:rPr>
                        <a:t>Testing of existing conventional safety-regulations continues with the “classical approach” </a:t>
                      </a:r>
                      <a:r>
                        <a:rPr lang="en-US" sz="1050" strike="noStrike" baseline="0" dirty="0" smtClean="0">
                          <a:solidFill>
                            <a:schemeClr val="tx1"/>
                          </a:solidFill>
                        </a:rPr>
                        <a:t> (update of such regulations will be necessary)</a:t>
                      </a:r>
                      <a:endParaRPr lang="en-US" sz="1050" strike="noStrike"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400" b="0" i="0" u="none" strike="sngStrike" kern="1200" cap="none" spc="0" normalizeH="0" baseline="0" noProof="0" dirty="0">
                        <a:ln>
                          <a:noFill/>
                        </a:ln>
                        <a:solidFill>
                          <a:srgbClr val="FF0000"/>
                        </a:solidFill>
                        <a:effectLst/>
                        <a:uLnTx/>
                        <a:uFillTx/>
                        <a:latin typeface="+mn-lt"/>
                        <a:ea typeface="+mn-ea"/>
                        <a:cs typeface="+mn-cs"/>
                      </a:endParaRPr>
                    </a:p>
                  </a:txBody>
                  <a:tcPr anchor="ctr"/>
                </a:tc>
                <a:tc hMerge="1">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400" b="0" i="0" u="none" strike="sngStrike" kern="1200" cap="none" spc="0" normalizeH="0" baseline="0" noProof="0" dirty="0">
                        <a:ln>
                          <a:noFill/>
                        </a:ln>
                        <a:solidFill>
                          <a:srgbClr val="FF0000"/>
                        </a:solidFill>
                        <a:effectLst/>
                        <a:uLnTx/>
                        <a:uFillTx/>
                        <a:latin typeface="+mn-lt"/>
                        <a:ea typeface="+mn-ea"/>
                        <a:cs typeface="+mn-cs"/>
                      </a:endParaRPr>
                    </a:p>
                  </a:txBody>
                  <a:tcPr anchor="ctr"/>
                </a:tc>
                <a:tc hMerge="1">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400" b="0" i="0" u="none" strike="sngStrike" kern="1200" cap="none" spc="0" normalizeH="0" baseline="0" noProof="0" dirty="0">
                        <a:ln>
                          <a:noFill/>
                        </a:ln>
                        <a:solidFill>
                          <a:srgbClr val="FF0000"/>
                        </a:solidFill>
                        <a:effectLst/>
                        <a:uLnTx/>
                        <a:uFillTx/>
                        <a:latin typeface="+mn-lt"/>
                        <a:ea typeface="+mn-ea"/>
                        <a:cs typeface="+mn-cs"/>
                      </a:endParaRPr>
                    </a:p>
                  </a:txBody>
                  <a:tcPr anchor="ctr"/>
                </a:tc>
                <a:extLst>
                  <a:ext uri="{0D108BD9-81ED-4DB2-BD59-A6C34878D82A}">
                    <a16:rowId xmlns:a16="http://schemas.microsoft.com/office/drawing/2014/main" xmlns="" val="10012"/>
                  </a:ext>
                </a:extLst>
              </a:tr>
              <a:tr h="327662">
                <a:tc>
                  <a:txBody>
                    <a:bodyPr/>
                    <a:lstStyle/>
                    <a:p>
                      <a:r>
                        <a:rPr lang="en-US" sz="1050" kern="1200" noProof="0" dirty="0" smtClean="0">
                          <a:solidFill>
                            <a:schemeClr val="dk1"/>
                          </a:solidFill>
                          <a:latin typeface="+mn-lt"/>
                          <a:ea typeface="+mn-ea"/>
                          <a:cs typeface="+mn-cs"/>
                        </a:rPr>
                        <a:t>13</a:t>
                      </a:r>
                      <a:endParaRPr lang="en-US" sz="1050" kern="1200" noProof="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b="0" kern="1200" noProof="0" dirty="0" smtClean="0">
                          <a:solidFill>
                            <a:schemeClr val="dk1"/>
                          </a:solidFill>
                          <a:latin typeface="+mn-lt"/>
                          <a:ea typeface="+mn-ea"/>
                          <a:cs typeface="+mn-cs"/>
                        </a:rPr>
                        <a:t>Driver‘s training</a:t>
                      </a:r>
                      <a:endParaRPr lang="en-US" sz="1050" b="0" kern="1200" noProof="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chemeClr val="bg1"/>
                          </a:solidFill>
                          <a:effectLst/>
                          <a:uLnTx/>
                          <a:uFillTx/>
                          <a:latin typeface="+mn-lt"/>
                          <a:ea typeface="+mn-ea"/>
                          <a:cs typeface="+mn-cs"/>
                        </a:rPr>
                        <a:t>X</a:t>
                      </a:r>
                      <a:endParaRPr kumimoji="0" lang="en-US" sz="1400" b="0" i="0" u="none" strike="noStrike" kern="1200" cap="none" spc="0" normalizeH="0" baseline="0" noProof="0" dirty="0">
                        <a:ln>
                          <a:noFill/>
                        </a:ln>
                        <a:solidFill>
                          <a:schemeClr val="bg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400" b="0" i="0" u="none" strike="sngStrike" kern="1200" cap="none" spc="0" normalizeH="0" baseline="0" noProof="0" dirty="0">
                        <a:ln>
                          <a:noFill/>
                        </a:ln>
                        <a:solidFill>
                          <a:schemeClr val="bg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9E9E"/>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400" b="0" i="0" u="none" strike="sngStrike" kern="1200" cap="none" spc="0" normalizeH="0" baseline="0" noProof="0" dirty="0">
                        <a:ln>
                          <a:noFill/>
                        </a:ln>
                        <a:solidFill>
                          <a:schemeClr val="bg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BB3"/>
                    </a:solidFill>
                  </a:tcPr>
                </a:tc>
                <a:extLst>
                  <a:ext uri="{0D108BD9-81ED-4DB2-BD59-A6C34878D82A}">
                    <a16:rowId xmlns:a16="http://schemas.microsoft.com/office/drawing/2014/main" xmlns="" val="10013"/>
                  </a:ext>
                </a:extLst>
              </a:tr>
            </a:tbl>
          </a:graphicData>
        </a:graphic>
      </p:graphicFrame>
      <p:sp>
        <p:nvSpPr>
          <p:cNvPr id="4" name="Title 1"/>
          <p:cNvSpPr>
            <a:spLocks noGrp="1"/>
          </p:cNvSpPr>
          <p:nvPr>
            <p:ph type="title"/>
          </p:nvPr>
        </p:nvSpPr>
        <p:spPr>
          <a:xfrm>
            <a:off x="782052" y="84389"/>
            <a:ext cx="10515600" cy="1325563"/>
          </a:xfrm>
        </p:spPr>
        <p:txBody>
          <a:bodyPr anchor="t"/>
          <a:lstStyle/>
          <a:p>
            <a:r>
              <a:rPr lang="en-US" kern="0" dirty="0" smtClean="0"/>
              <a:t>Coverage of safety principles by the pillars</a:t>
            </a:r>
            <a:endParaRPr lang="en-US" kern="0" dirty="0"/>
          </a:p>
        </p:txBody>
      </p:sp>
      <p:sp>
        <p:nvSpPr>
          <p:cNvPr id="3" name="Textfeld 2"/>
          <p:cNvSpPr txBox="1"/>
          <p:nvPr/>
        </p:nvSpPr>
        <p:spPr>
          <a:xfrm>
            <a:off x="9258829" y="5388747"/>
            <a:ext cx="2672760" cy="261610"/>
          </a:xfrm>
          <a:prstGeom prst="rect">
            <a:avLst/>
          </a:prstGeom>
          <a:noFill/>
        </p:spPr>
        <p:txBody>
          <a:bodyPr wrap="square" rtlCol="0">
            <a:spAutoFit/>
          </a:bodyPr>
          <a:lstStyle/>
          <a:p>
            <a:r>
              <a:rPr lang="en-US" sz="1100" dirty="0"/>
              <a:t>m</a:t>
            </a:r>
            <a:r>
              <a:rPr lang="en-US" sz="1100" dirty="0" smtClean="0"/>
              <a:t>ay be by conventional regulation</a:t>
            </a:r>
            <a:endParaRPr lang="en-US" sz="1100" dirty="0"/>
          </a:p>
        </p:txBody>
      </p:sp>
      <p:sp>
        <p:nvSpPr>
          <p:cNvPr id="6" name="Textfeld 5"/>
          <p:cNvSpPr txBox="1"/>
          <p:nvPr/>
        </p:nvSpPr>
        <p:spPr>
          <a:xfrm>
            <a:off x="9269185" y="5789723"/>
            <a:ext cx="2672760" cy="261610"/>
          </a:xfrm>
          <a:prstGeom prst="rect">
            <a:avLst/>
          </a:prstGeom>
          <a:noFill/>
        </p:spPr>
        <p:txBody>
          <a:bodyPr wrap="square" rtlCol="0">
            <a:spAutoFit/>
          </a:bodyPr>
          <a:lstStyle/>
          <a:p>
            <a:r>
              <a:rPr lang="en-US" sz="1100" dirty="0"/>
              <a:t>m</a:t>
            </a:r>
            <a:r>
              <a:rPr lang="en-US" sz="1100" dirty="0" smtClean="0"/>
              <a:t>ay be by conventional regulation</a:t>
            </a:r>
            <a:endParaRPr lang="en-US" sz="1100" dirty="0"/>
          </a:p>
        </p:txBody>
      </p:sp>
    </p:spTree>
    <p:extLst>
      <p:ext uri="{BB962C8B-B14F-4D97-AF65-F5344CB8AC3E}">
        <p14:creationId xmlns:p14="http://schemas.microsoft.com/office/powerpoint/2010/main" val="2366830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138123"/>
            <a:ext cx="10810876" cy="1325563"/>
          </a:xfrm>
          <a:solidFill>
            <a:schemeClr val="accent1">
              <a:lumMod val="75000"/>
            </a:schemeClr>
          </a:solidFill>
        </p:spPr>
        <p:txBody>
          <a:bodyPr/>
          <a:lstStyle/>
          <a:p>
            <a:pPr marL="85725" indent="276225"/>
            <a:r>
              <a:rPr lang="en-US" b="1" dirty="0" smtClean="0">
                <a:solidFill>
                  <a:schemeClr val="bg1"/>
                </a:solidFill>
              </a:rPr>
              <a:t>Back-Up</a:t>
            </a:r>
            <a:endParaRPr lang="en-US" b="1" dirty="0">
              <a:solidFill>
                <a:schemeClr val="bg1"/>
              </a:solidFill>
            </a:endParaRPr>
          </a:p>
        </p:txBody>
      </p:sp>
    </p:spTree>
    <p:extLst>
      <p:ext uri="{BB962C8B-B14F-4D97-AF65-F5344CB8AC3E}">
        <p14:creationId xmlns:p14="http://schemas.microsoft.com/office/powerpoint/2010/main" val="37863504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References</a:t>
            </a:r>
            <a:endParaRPr lang="de-DE" dirty="0"/>
          </a:p>
        </p:txBody>
      </p:sp>
      <p:sp>
        <p:nvSpPr>
          <p:cNvPr id="3" name="Inhaltsplatzhalter 2"/>
          <p:cNvSpPr>
            <a:spLocks noGrp="1"/>
          </p:cNvSpPr>
          <p:nvPr>
            <p:ph idx="1"/>
          </p:nvPr>
        </p:nvSpPr>
        <p:spPr/>
        <p:txBody>
          <a:bodyPr/>
          <a:lstStyle/>
          <a:p>
            <a:pPr marL="0" lvl="0" indent="0">
              <a:buNone/>
            </a:pPr>
            <a:r>
              <a:rPr lang="en-US" sz="2000" dirty="0">
                <a:solidFill>
                  <a:prstClr val="black"/>
                </a:solidFill>
              </a:rPr>
              <a:t>This presentation is based on several documents that OICA submitted under the activities of WP.29 IWG ITS/AD and </a:t>
            </a:r>
            <a:r>
              <a:rPr lang="en-US" sz="2000" dirty="0" smtClean="0">
                <a:solidFill>
                  <a:prstClr val="black"/>
                </a:solidFill>
              </a:rPr>
              <a:t>under the </a:t>
            </a:r>
            <a:r>
              <a:rPr lang="en-US" sz="2000" dirty="0">
                <a:solidFill>
                  <a:prstClr val="black"/>
                </a:solidFill>
              </a:rPr>
              <a:t>former TF </a:t>
            </a:r>
            <a:r>
              <a:rPr lang="en-US" sz="2000" dirty="0" err="1" smtClean="0">
                <a:solidFill>
                  <a:prstClr val="black"/>
                </a:solidFill>
              </a:rPr>
              <a:t>AutoVeh</a:t>
            </a:r>
            <a:r>
              <a:rPr lang="en-US" sz="2000" dirty="0" smtClean="0">
                <a:solidFill>
                  <a:prstClr val="black"/>
                </a:solidFill>
              </a:rPr>
              <a:t> including its subgroups 1 and 2:</a:t>
            </a:r>
            <a:br>
              <a:rPr lang="en-US" sz="2000" dirty="0" smtClean="0">
                <a:solidFill>
                  <a:prstClr val="black"/>
                </a:solidFill>
              </a:rPr>
            </a:br>
            <a:r>
              <a:rPr lang="en-US" sz="2000" dirty="0" smtClean="0">
                <a:solidFill>
                  <a:prstClr val="black"/>
                </a:solidFill>
              </a:rPr>
              <a:t/>
            </a:r>
            <a:br>
              <a:rPr lang="en-US" sz="2000" dirty="0" smtClean="0">
                <a:solidFill>
                  <a:prstClr val="black"/>
                </a:solidFill>
              </a:rPr>
            </a:br>
            <a:r>
              <a:rPr lang="en-US" sz="2000" dirty="0">
                <a:solidFill>
                  <a:prstClr val="black"/>
                </a:solidFill>
              </a:rPr>
              <a:t/>
            </a:r>
            <a:br>
              <a:rPr lang="en-US" sz="2000" dirty="0">
                <a:solidFill>
                  <a:prstClr val="black"/>
                </a:solidFill>
              </a:rPr>
            </a:br>
            <a:r>
              <a:rPr lang="en-US" sz="2000" dirty="0">
                <a:solidFill>
                  <a:prstClr val="black"/>
                </a:solidFill>
              </a:rPr>
              <a:t>- ITS_AD-12-11		- </a:t>
            </a:r>
            <a:r>
              <a:rPr lang="en-US" sz="2000" dirty="0" smtClean="0">
                <a:solidFill>
                  <a:prstClr val="black"/>
                </a:solidFill>
              </a:rPr>
              <a:t>TFAV-02-05 </a:t>
            </a:r>
            <a:r>
              <a:rPr lang="en-US" sz="2000" dirty="0">
                <a:solidFill>
                  <a:prstClr val="black"/>
                </a:solidFill>
              </a:rPr>
              <a:t>		- </a:t>
            </a:r>
            <a:r>
              <a:rPr lang="en-US" sz="2000" dirty="0" smtClean="0">
                <a:solidFill>
                  <a:prstClr val="black"/>
                </a:solidFill>
              </a:rPr>
              <a:t>TFAV-SG1-02-08		</a:t>
            </a:r>
            <a:r>
              <a:rPr lang="en-US" sz="2000" dirty="0" smtClean="0"/>
              <a:t>-SG1-03-10</a:t>
            </a:r>
            <a:r>
              <a:rPr lang="en-US" sz="2000" dirty="0"/>
              <a:t/>
            </a:r>
            <a:br>
              <a:rPr lang="en-US" sz="2000" dirty="0"/>
            </a:br>
            <a:r>
              <a:rPr lang="en-US" sz="2000" dirty="0">
                <a:solidFill>
                  <a:prstClr val="black"/>
                </a:solidFill>
              </a:rPr>
              <a:t>- ITS_AD-13-05-Rev1	- TFAV-SG1-01-02		- TFAV-SG2-02-07	</a:t>
            </a:r>
            <a:br>
              <a:rPr lang="en-US" sz="2000" dirty="0">
                <a:solidFill>
                  <a:prstClr val="black"/>
                </a:solidFill>
              </a:rPr>
            </a:br>
            <a:r>
              <a:rPr lang="en-US" sz="2000" dirty="0">
                <a:solidFill>
                  <a:prstClr val="black"/>
                </a:solidFill>
              </a:rPr>
              <a:t>- ITS_AD-14-07		- TFAV-SG1-01-03		</a:t>
            </a:r>
            <a:br>
              <a:rPr lang="en-US" sz="2000" dirty="0">
                <a:solidFill>
                  <a:prstClr val="black"/>
                </a:solidFill>
              </a:rPr>
            </a:br>
            <a:r>
              <a:rPr lang="en-US" sz="2000" dirty="0">
                <a:solidFill>
                  <a:prstClr val="black"/>
                </a:solidFill>
              </a:rPr>
              <a:t>			- TFAV-SG1-01-04</a:t>
            </a:r>
            <a:br>
              <a:rPr lang="en-US" sz="2000" dirty="0">
                <a:solidFill>
                  <a:prstClr val="black"/>
                </a:solidFill>
              </a:rPr>
            </a:br>
            <a:r>
              <a:rPr lang="en-US" sz="2000" dirty="0">
                <a:solidFill>
                  <a:prstClr val="black"/>
                </a:solidFill>
              </a:rPr>
              <a:t>			- TFAV-SG1-01-05</a:t>
            </a:r>
            <a:br>
              <a:rPr lang="en-US" sz="2000" dirty="0">
                <a:solidFill>
                  <a:prstClr val="black"/>
                </a:solidFill>
              </a:rPr>
            </a:br>
            <a:r>
              <a:rPr lang="en-US" sz="2000" dirty="0">
                <a:solidFill>
                  <a:prstClr val="black"/>
                </a:solidFill>
              </a:rPr>
              <a:t>			- TFAV-SG2-01-02</a:t>
            </a:r>
          </a:p>
          <a:p>
            <a:pPr marL="0" indent="0">
              <a:buNone/>
            </a:pPr>
            <a:endParaRPr lang="de-DE" dirty="0"/>
          </a:p>
        </p:txBody>
      </p:sp>
    </p:spTree>
    <p:extLst>
      <p:ext uri="{BB962C8B-B14F-4D97-AF65-F5344CB8AC3E}">
        <p14:creationId xmlns:p14="http://schemas.microsoft.com/office/powerpoint/2010/main" val="3910634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138123"/>
            <a:ext cx="10810876" cy="1325563"/>
          </a:xfrm>
          <a:solidFill>
            <a:schemeClr val="accent1">
              <a:lumMod val="75000"/>
            </a:schemeClr>
          </a:solidFill>
        </p:spPr>
        <p:txBody>
          <a:bodyPr/>
          <a:lstStyle/>
          <a:p>
            <a:pPr marL="85725" indent="276225"/>
            <a:r>
              <a:rPr lang="en-US" b="1" dirty="0" smtClean="0">
                <a:solidFill>
                  <a:schemeClr val="bg1"/>
                </a:solidFill>
              </a:rPr>
              <a:t>Overview: Concept for ADS Certification</a:t>
            </a:r>
            <a:endParaRPr lang="en-US" b="1" dirty="0">
              <a:solidFill>
                <a:schemeClr val="bg1"/>
              </a:solidFill>
            </a:endParaRPr>
          </a:p>
        </p:txBody>
      </p:sp>
    </p:spTree>
    <p:extLst>
      <p:ext uri="{BB962C8B-B14F-4D97-AF65-F5344CB8AC3E}">
        <p14:creationId xmlns:p14="http://schemas.microsoft.com/office/powerpoint/2010/main" val="3290709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Definitions: „use-case“ vs. „test scenario“</a:t>
            </a:r>
            <a:endParaRPr lang="en-US" dirty="0"/>
          </a:p>
        </p:txBody>
      </p:sp>
      <p:sp>
        <p:nvSpPr>
          <p:cNvPr id="3" name="Inhaltsplatzhalter 2"/>
          <p:cNvSpPr>
            <a:spLocks noGrp="1"/>
          </p:cNvSpPr>
          <p:nvPr>
            <p:ph idx="1"/>
          </p:nvPr>
        </p:nvSpPr>
        <p:spPr>
          <a:xfrm>
            <a:off x="838200" y="1825625"/>
            <a:ext cx="10515600" cy="4588238"/>
          </a:xfrm>
        </p:spPr>
        <p:txBody>
          <a:bodyPr>
            <a:normAutofit fontScale="92500" lnSpcReduction="10000"/>
          </a:bodyPr>
          <a:lstStyle/>
          <a:p>
            <a:pPr marL="0" indent="0">
              <a:buNone/>
            </a:pPr>
            <a:r>
              <a:rPr lang="en-US" sz="2200" b="1" dirty="0" smtClean="0"/>
              <a:t>“Use </a:t>
            </a:r>
            <a:r>
              <a:rPr lang="en-US" sz="2200" b="1" dirty="0"/>
              <a:t>cases” for automated </a:t>
            </a:r>
            <a:r>
              <a:rPr lang="en-US" sz="2200" b="1" dirty="0" smtClean="0"/>
              <a:t>driving in the sense of the proposed certification concept </a:t>
            </a:r>
            <a:r>
              <a:rPr lang="en-US" sz="2200" b="1" dirty="0"/>
              <a:t>are areas of application in relevant traffic </a:t>
            </a:r>
            <a:r>
              <a:rPr lang="en-US" sz="2200" b="1" dirty="0" smtClean="0"/>
              <a:t>environments: </a:t>
            </a:r>
            <a:endParaRPr lang="de-DE" sz="2200" b="1" dirty="0"/>
          </a:p>
          <a:p>
            <a:pPr marL="444500" indent="-261938"/>
            <a:r>
              <a:rPr lang="en-US" sz="2200" dirty="0"/>
              <a:t>“</a:t>
            </a:r>
            <a:r>
              <a:rPr lang="en-US" sz="2200" b="1" dirty="0" smtClean="0"/>
              <a:t>Highway/motorway </a:t>
            </a:r>
            <a:r>
              <a:rPr lang="en-US" sz="2200" b="1" dirty="0"/>
              <a:t>traffic</a:t>
            </a:r>
            <a:r>
              <a:rPr lang="en-US" sz="2200" dirty="0"/>
              <a:t>” means a traffic environment in which traffic flows on multilane highways often with high maximum allowed speeds. Characteristic is that the lanes with traffic flow in opposite direction are </a:t>
            </a:r>
            <a:r>
              <a:rPr lang="en-US" sz="2200" dirty="0" smtClean="0"/>
              <a:t>separated </a:t>
            </a:r>
            <a:r>
              <a:rPr lang="en-US" sz="2200" dirty="0"/>
              <a:t>from each other. Also there are no intersections </a:t>
            </a:r>
            <a:r>
              <a:rPr lang="en-US" sz="2200" dirty="0" smtClean="0"/>
              <a:t>and no </a:t>
            </a:r>
            <a:r>
              <a:rPr lang="en-US" sz="2200" dirty="0"/>
              <a:t>traffic </a:t>
            </a:r>
            <a:r>
              <a:rPr lang="en-US" sz="2200" dirty="0" smtClean="0"/>
              <a:t>lights.</a:t>
            </a:r>
            <a:endParaRPr lang="de-DE" sz="2200" dirty="0"/>
          </a:p>
          <a:p>
            <a:pPr marL="444500" indent="-261938"/>
            <a:r>
              <a:rPr lang="en-US" sz="2200" dirty="0"/>
              <a:t>“</a:t>
            </a:r>
            <a:r>
              <a:rPr lang="en-US" sz="2200" b="1" dirty="0"/>
              <a:t>Urban traffic</a:t>
            </a:r>
            <a:r>
              <a:rPr lang="en-US" sz="2200" dirty="0"/>
              <a:t>” means an environment (typically in a city) where maximum speed is limited to </a:t>
            </a:r>
            <a:r>
              <a:rPr lang="en-US" sz="2200" dirty="0" smtClean="0"/>
              <a:t>[e.g. 50-60 </a:t>
            </a:r>
            <a:r>
              <a:rPr lang="en-US" sz="2200" dirty="0" err="1"/>
              <a:t>kph</a:t>
            </a:r>
            <a:r>
              <a:rPr lang="en-US" sz="2200" dirty="0"/>
              <a:t>].</a:t>
            </a:r>
            <a:endParaRPr lang="de-DE" sz="2200" dirty="0"/>
          </a:p>
          <a:p>
            <a:pPr marL="444500" indent="-261938"/>
            <a:r>
              <a:rPr lang="en-US" sz="2200" dirty="0" smtClean="0"/>
              <a:t>“</a:t>
            </a:r>
            <a:r>
              <a:rPr lang="en-US" sz="2200" b="1" dirty="0" smtClean="0"/>
              <a:t>Interurban traffic</a:t>
            </a:r>
            <a:r>
              <a:rPr lang="en-US" sz="2200" dirty="0" smtClean="0"/>
              <a:t>” means </a:t>
            </a:r>
            <a:r>
              <a:rPr lang="en-US" sz="2200" dirty="0"/>
              <a:t>a traffic environment in which traffic flows </a:t>
            </a:r>
            <a:r>
              <a:rPr lang="en-US" sz="2200" dirty="0" smtClean="0"/>
              <a:t>does not necessarily flow on multilane highways, however high maximum speeds are allowed. Besides, lanes </a:t>
            </a:r>
            <a:r>
              <a:rPr lang="en-US" sz="2200" dirty="0"/>
              <a:t>with traffic flow in opposite direction are </a:t>
            </a:r>
            <a:r>
              <a:rPr lang="en-US" sz="2200" dirty="0" smtClean="0"/>
              <a:t>not fully </a:t>
            </a:r>
            <a:r>
              <a:rPr lang="en-US" sz="2200" dirty="0"/>
              <a:t>separated from each other. Also there </a:t>
            </a:r>
            <a:r>
              <a:rPr lang="en-US" sz="2200" dirty="0" smtClean="0"/>
              <a:t>may be intersections and traffic </a:t>
            </a:r>
            <a:r>
              <a:rPr lang="en-US" sz="2200" dirty="0"/>
              <a:t>lights</a:t>
            </a:r>
            <a:r>
              <a:rPr lang="en-US" sz="2200" dirty="0" smtClean="0"/>
              <a:t>.</a:t>
            </a:r>
            <a:endParaRPr lang="de-DE" sz="2200" dirty="0"/>
          </a:p>
          <a:p>
            <a:pPr marL="0" indent="0">
              <a:buNone/>
            </a:pPr>
            <a:r>
              <a:rPr lang="en-US" sz="2200" b="1" dirty="0"/>
              <a:t>“Test scenarios” </a:t>
            </a:r>
            <a:r>
              <a:rPr lang="en-US" sz="2200" dirty="0"/>
              <a:t>for automated driving </a:t>
            </a:r>
            <a:r>
              <a:rPr lang="en-US" sz="2200" dirty="0" smtClean="0"/>
              <a:t>in </a:t>
            </a:r>
            <a:r>
              <a:rPr lang="en-US" sz="2200" dirty="0"/>
              <a:t>the sense of the proposed certification concept are challenging maneuvers that are physically tested on test tracks (e.g. an obstructed pedestrian crossing the street or an emergency braking maneuver before the tail end of a traffic jam) </a:t>
            </a:r>
            <a:endParaRPr lang="de-DE" sz="2200" dirty="0"/>
          </a:p>
          <a:p>
            <a:pPr marL="0" indent="0">
              <a:buNone/>
            </a:pPr>
            <a:endParaRPr lang="de-DE" sz="2000" b="1" dirty="0" smtClean="0"/>
          </a:p>
        </p:txBody>
      </p:sp>
    </p:spTree>
    <p:extLst>
      <p:ext uri="{BB962C8B-B14F-4D97-AF65-F5344CB8AC3E}">
        <p14:creationId xmlns:p14="http://schemas.microsoft.com/office/powerpoint/2010/main" val="1539962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Overall driving capabilities for the use-case „motorway/highway traffic“</a:t>
            </a:r>
            <a:endParaRPr lang="en-US" dirty="0"/>
          </a:p>
        </p:txBody>
      </p:sp>
      <p:sp>
        <p:nvSpPr>
          <p:cNvPr id="3" name="Inhaltsplatzhalter 2"/>
          <p:cNvSpPr>
            <a:spLocks noGrp="1"/>
          </p:cNvSpPr>
          <p:nvPr>
            <p:ph idx="1"/>
          </p:nvPr>
        </p:nvSpPr>
        <p:spPr>
          <a:xfrm>
            <a:off x="838200" y="1825625"/>
            <a:ext cx="10515600" cy="4663952"/>
          </a:xfrm>
        </p:spPr>
        <p:txBody>
          <a:bodyPr>
            <a:normAutofit fontScale="70000" lnSpcReduction="20000"/>
          </a:bodyPr>
          <a:lstStyle/>
          <a:p>
            <a:r>
              <a:rPr lang="en-US" sz="2900" dirty="0" smtClean="0"/>
              <a:t>Depending </a:t>
            </a:r>
            <a:r>
              <a:rPr lang="en-US" sz="2900" dirty="0"/>
              <a:t>on the foreseen use-case, an autonomous driving system shall be capable of handling the following typical traffic scenarios representative of </a:t>
            </a:r>
            <a:r>
              <a:rPr lang="en-US" sz="2900" dirty="0" smtClean="0"/>
              <a:t>motorway/highway </a:t>
            </a:r>
            <a:r>
              <a:rPr lang="en-US" sz="2900" dirty="0"/>
              <a:t>driving or in case of an automated driving system may request the driver to take-over with sufficient lead time </a:t>
            </a:r>
            <a:r>
              <a:rPr lang="en-US" sz="2900" dirty="0" smtClean="0"/>
              <a:t>(requirements </a:t>
            </a:r>
            <a:r>
              <a:rPr lang="en-US" sz="2900" dirty="0"/>
              <a:t>concerning transition </a:t>
            </a:r>
            <a:r>
              <a:rPr lang="en-US" sz="2900" dirty="0" smtClean="0"/>
              <a:t>scenario apply)</a:t>
            </a:r>
            <a:endParaRPr lang="de-DE" sz="2900" dirty="0"/>
          </a:p>
          <a:p>
            <a:pPr lvl="1"/>
            <a:r>
              <a:rPr lang="en-US" sz="2900" dirty="0"/>
              <a:t>Normal traffic flow: lane keeping, distance keeping, road speed compliance, lane changes (including motorbikes on adjacent lanes in the rear), merging, road signs</a:t>
            </a:r>
            <a:endParaRPr lang="de-DE" sz="2900" dirty="0"/>
          </a:p>
          <a:p>
            <a:pPr lvl="1"/>
            <a:r>
              <a:rPr lang="en-US" sz="2900" dirty="0"/>
              <a:t>Entering and exiting highway: exit, gas station, recreational parking site</a:t>
            </a:r>
            <a:endParaRPr lang="de-DE" sz="2900" dirty="0"/>
          </a:p>
          <a:p>
            <a:pPr lvl="1"/>
            <a:r>
              <a:rPr lang="en-US" sz="2900" dirty="0"/>
              <a:t>Passing slower vehicles</a:t>
            </a:r>
            <a:endParaRPr lang="de-DE" sz="2900" dirty="0"/>
          </a:p>
          <a:p>
            <a:pPr lvl="1"/>
            <a:r>
              <a:rPr lang="en-US" sz="2900" dirty="0"/>
              <a:t>Ending lanes</a:t>
            </a:r>
            <a:endParaRPr lang="de-DE" sz="2900" dirty="0"/>
          </a:p>
          <a:p>
            <a:pPr lvl="1"/>
            <a:r>
              <a:rPr lang="en-US" sz="2900" dirty="0"/>
              <a:t>Construction sites</a:t>
            </a:r>
            <a:endParaRPr lang="de-DE" sz="2900" dirty="0"/>
          </a:p>
          <a:p>
            <a:pPr lvl="1"/>
            <a:r>
              <a:rPr lang="en-US" sz="2900" dirty="0"/>
              <a:t>Scenarios involving emergency vehicles (police, ambulance)</a:t>
            </a:r>
            <a:endParaRPr lang="de-DE" sz="2900" dirty="0"/>
          </a:p>
          <a:p>
            <a:pPr lvl="1"/>
            <a:r>
              <a:rPr lang="en-US" sz="2900" dirty="0"/>
              <a:t>Objects/obstacles on the road (e.g. lost cargo)</a:t>
            </a:r>
            <a:endParaRPr lang="de-DE" sz="2900" dirty="0"/>
          </a:p>
          <a:p>
            <a:pPr lvl="1"/>
            <a:r>
              <a:rPr lang="en-US" sz="2900" dirty="0"/>
              <a:t>Policeman or roadman directing </a:t>
            </a:r>
            <a:r>
              <a:rPr lang="en-US" sz="2900" dirty="0" smtClean="0"/>
              <a:t>traffic</a:t>
            </a:r>
          </a:p>
          <a:p>
            <a:pPr marL="457200" lvl="1" indent="0">
              <a:buNone/>
            </a:pPr>
            <a:endParaRPr lang="en-US" dirty="0" smtClean="0"/>
          </a:p>
          <a:p>
            <a:pPr marL="0" lvl="1" indent="0">
              <a:buNone/>
            </a:pPr>
            <a:r>
              <a:rPr lang="en-US" sz="2800" i="1" dirty="0"/>
              <a:t>If the manufacturer can provide evidence that certain requirements are not relevant due to the foreseen use-case (e.g. </a:t>
            </a:r>
            <a:r>
              <a:rPr lang="en-US" sz="2800" i="1" dirty="0" smtClean="0"/>
              <a:t>no automatic lane change foreseen), </a:t>
            </a:r>
            <a:r>
              <a:rPr lang="en-US" sz="2800" i="1" dirty="0"/>
              <a:t>the respective requirements are not applicable.</a:t>
            </a:r>
            <a:endParaRPr lang="de-DE" sz="2800" dirty="0"/>
          </a:p>
          <a:p>
            <a:pPr marL="457200" lvl="1" indent="0">
              <a:buNone/>
            </a:pPr>
            <a:endParaRPr lang="de-DE" sz="2800" dirty="0"/>
          </a:p>
          <a:p>
            <a:endParaRPr lang="de-DE" dirty="0"/>
          </a:p>
        </p:txBody>
      </p:sp>
    </p:spTree>
    <p:extLst>
      <p:ext uri="{BB962C8B-B14F-4D97-AF65-F5344CB8AC3E}">
        <p14:creationId xmlns:p14="http://schemas.microsoft.com/office/powerpoint/2010/main" val="3158248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Overall driving capabilities for the use-case „urban traffic“</a:t>
            </a:r>
            <a:endParaRPr lang="en-US" dirty="0"/>
          </a:p>
        </p:txBody>
      </p:sp>
      <p:sp>
        <p:nvSpPr>
          <p:cNvPr id="3" name="Inhaltsplatzhalter 2"/>
          <p:cNvSpPr>
            <a:spLocks noGrp="1"/>
          </p:cNvSpPr>
          <p:nvPr>
            <p:ph idx="1"/>
          </p:nvPr>
        </p:nvSpPr>
        <p:spPr>
          <a:xfrm>
            <a:off x="838200" y="1825624"/>
            <a:ext cx="10515600" cy="4566297"/>
          </a:xfrm>
        </p:spPr>
        <p:txBody>
          <a:bodyPr>
            <a:normAutofit fontScale="92500" lnSpcReduction="20000"/>
          </a:bodyPr>
          <a:lstStyle/>
          <a:p>
            <a:r>
              <a:rPr lang="en-US" sz="2200" dirty="0" smtClean="0"/>
              <a:t>Depending </a:t>
            </a:r>
            <a:r>
              <a:rPr lang="en-US" sz="2200" dirty="0"/>
              <a:t>on the foreseen use-case, an autonomous driving system shall be capable of handling the following typical traffic scenarios representative of urban </a:t>
            </a:r>
            <a:r>
              <a:rPr lang="en-US" sz="2200" dirty="0" smtClean="0"/>
              <a:t>traffic:</a:t>
            </a:r>
            <a:endParaRPr lang="de-DE" sz="2200" dirty="0"/>
          </a:p>
          <a:p>
            <a:pPr lvl="1"/>
            <a:r>
              <a:rPr lang="en-US" sz="2200" dirty="0"/>
              <a:t>Normal traffic flow: lane keeping, distance keeping, road speed compliance, lane changes (including 2-wheelers  on adjacent lanes in the rear), merging, signs</a:t>
            </a:r>
            <a:endParaRPr lang="de-DE" sz="2200" dirty="0"/>
          </a:p>
          <a:p>
            <a:pPr lvl="1"/>
            <a:r>
              <a:rPr lang="en-US" sz="2200" dirty="0"/>
              <a:t>Intersection scenarios: traffic lights, signs, right of way rules, protected and unprotected turning</a:t>
            </a:r>
            <a:endParaRPr lang="de-DE" sz="2200" dirty="0"/>
          </a:p>
          <a:p>
            <a:pPr lvl="1"/>
            <a:r>
              <a:rPr lang="en-US" sz="2200" dirty="0"/>
              <a:t>Roundabout scenario</a:t>
            </a:r>
            <a:endParaRPr lang="de-DE" sz="2200" dirty="0"/>
          </a:p>
          <a:p>
            <a:pPr lvl="1"/>
            <a:r>
              <a:rPr lang="en-US" sz="2200" dirty="0"/>
              <a:t>Scenarios involving pedestrians and cyclists: walkway, turning left/right</a:t>
            </a:r>
            <a:endParaRPr lang="de-DE" sz="2200" dirty="0"/>
          </a:p>
          <a:p>
            <a:pPr lvl="1"/>
            <a:r>
              <a:rPr lang="en-US" sz="2200" dirty="0"/>
              <a:t>Scenarios involving emergency vehicles (police, ambulance, fire brigade)</a:t>
            </a:r>
            <a:endParaRPr lang="de-DE" sz="2200" dirty="0"/>
          </a:p>
          <a:p>
            <a:pPr lvl="1"/>
            <a:r>
              <a:rPr lang="en-US" sz="2200" dirty="0"/>
              <a:t>Objects/obstacles on the road (e.g. lost cargo)</a:t>
            </a:r>
            <a:endParaRPr lang="de-DE" sz="2200" dirty="0"/>
          </a:p>
          <a:p>
            <a:pPr lvl="1"/>
            <a:r>
              <a:rPr lang="en-US" sz="2200" dirty="0"/>
              <a:t>Policeman or roadman directing traffic</a:t>
            </a:r>
            <a:endParaRPr lang="de-DE" sz="2200" dirty="0"/>
          </a:p>
          <a:p>
            <a:pPr lvl="1"/>
            <a:r>
              <a:rPr lang="en-US" sz="2200" dirty="0" smtClean="0"/>
              <a:t>Bus stations </a:t>
            </a:r>
            <a:r>
              <a:rPr lang="en-US" sz="2200" dirty="0"/>
              <a:t>(school bus)</a:t>
            </a:r>
            <a:endParaRPr lang="de-DE" sz="2200" dirty="0"/>
          </a:p>
          <a:p>
            <a:pPr lvl="1"/>
            <a:r>
              <a:rPr lang="en-US" sz="2200" dirty="0"/>
              <a:t>Tram way / Cable cars crossing vehicle road; parallel to vehicle </a:t>
            </a:r>
            <a:r>
              <a:rPr lang="en-US" sz="2200" dirty="0" smtClean="0"/>
              <a:t>road</a:t>
            </a:r>
          </a:p>
          <a:p>
            <a:pPr marL="457200" lvl="1" indent="0">
              <a:buNone/>
            </a:pPr>
            <a:endParaRPr lang="en-US" sz="2000" dirty="0" smtClean="0"/>
          </a:p>
          <a:p>
            <a:pPr marL="0" lvl="1" indent="0">
              <a:buNone/>
            </a:pPr>
            <a:r>
              <a:rPr lang="en-US" sz="2000" i="1" dirty="0" smtClean="0"/>
              <a:t>If </a:t>
            </a:r>
            <a:r>
              <a:rPr lang="en-US" sz="2000" i="1" dirty="0"/>
              <a:t>the manufacturer can provide evidence that certain requirements are not relevant due to the foreseen use-case (e.g. the autonomous driving system can only be activated on a dedicated geo-fenced city-route where traffic lights are not existent), the respective requirements are not </a:t>
            </a:r>
            <a:r>
              <a:rPr lang="en-US" sz="2000" i="1" dirty="0" smtClean="0"/>
              <a:t>applicable.</a:t>
            </a:r>
            <a:endParaRPr lang="de-DE" dirty="0"/>
          </a:p>
        </p:txBody>
      </p:sp>
    </p:spTree>
    <p:extLst>
      <p:ext uri="{BB962C8B-B14F-4D97-AF65-F5344CB8AC3E}">
        <p14:creationId xmlns:p14="http://schemas.microsoft.com/office/powerpoint/2010/main" val="1915066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Concept for certification – the three pillars – their individual strengths and weaknesses </a:t>
            </a:r>
            <a:endParaRPr lang="en-US" dirty="0"/>
          </a:p>
        </p:txBody>
      </p:sp>
      <p:sp>
        <p:nvSpPr>
          <p:cNvPr id="4" name="Abgerundetes Rechteck 3"/>
          <p:cNvSpPr/>
          <p:nvPr/>
        </p:nvSpPr>
        <p:spPr>
          <a:xfrm>
            <a:off x="4609704" y="2734625"/>
            <a:ext cx="3300738" cy="3977260"/>
          </a:xfrm>
          <a:prstGeom prst="roundRect">
            <a:avLst/>
          </a:prstGeom>
          <a:solidFill>
            <a:srgbClr val="9E9E9E"/>
          </a:solidFill>
          <a:ln w="25400" cap="flat" cmpd="sng" algn="ctr">
            <a:noFill/>
            <a:prstDash val="solid"/>
          </a:ln>
          <a:effectLst/>
        </p:spPr>
        <p:txBody>
          <a:bodyPr rtlCol="0" anchor="t"/>
          <a:lstStyle/>
          <a:p>
            <a:pPr marL="0" marR="0" lvl="0" indent="0" algn="ctr" defTabSz="914454"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schemeClr val="bg1"/>
                </a:solidFill>
                <a:effectLst/>
                <a:uLnTx/>
                <a:uFillTx/>
                <a:latin typeface="+mn-lt"/>
                <a:ea typeface="+mn-ea"/>
                <a:cs typeface="+mn-cs"/>
              </a:rPr>
              <a:t>Physical Certification</a:t>
            </a:r>
            <a:r>
              <a:rPr lang="en-US" sz="1500" b="1" kern="0" dirty="0" smtClean="0">
                <a:solidFill>
                  <a:schemeClr val="bg1"/>
                </a:solidFill>
                <a:latin typeface="+mn-lt"/>
              </a:rPr>
              <a:t> </a:t>
            </a:r>
            <a:r>
              <a:rPr kumimoji="0" lang="en-US" sz="1500" b="1" i="0" u="none" strike="noStrike" kern="0" cap="none" spc="0" normalizeH="0" baseline="0" noProof="0" dirty="0" smtClean="0">
                <a:ln>
                  <a:noFill/>
                </a:ln>
                <a:solidFill>
                  <a:schemeClr val="bg1"/>
                </a:solidFill>
                <a:effectLst/>
                <a:uLnTx/>
                <a:uFillTx/>
                <a:latin typeface="+mn-lt"/>
                <a:ea typeface="+mn-ea"/>
                <a:cs typeface="+mn-cs"/>
              </a:rPr>
              <a:t>Tests</a:t>
            </a:r>
          </a:p>
          <a:p>
            <a:pPr marL="0" marR="0" lvl="0" indent="0" defTabSz="914454"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smtClean="0">
              <a:ln>
                <a:noFill/>
              </a:ln>
              <a:solidFill>
                <a:srgbClr val="FFFFFF"/>
              </a:solidFill>
              <a:effectLst/>
              <a:uLnTx/>
              <a:uFillTx/>
              <a:latin typeface="+mn-lt"/>
              <a:ea typeface="+mn-ea"/>
              <a:cs typeface="+mn-cs"/>
            </a:endParaRPr>
          </a:p>
          <a:p>
            <a:pPr marL="0" marR="0" lvl="0" indent="0" defTabSz="914454"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FFFFFF"/>
                </a:solidFill>
                <a:effectLst/>
                <a:uLnTx/>
                <a:uFillTx/>
                <a:latin typeface="+mn-lt"/>
                <a:ea typeface="+mn-ea"/>
                <a:cs typeface="+mn-cs"/>
              </a:rPr>
              <a:t>Dedicated, reproducible challenging tests under</a:t>
            </a:r>
            <a:r>
              <a:rPr kumimoji="0" lang="en-US" sz="1500" b="0" i="0" u="none" strike="noStrike" kern="0" cap="none" spc="0" normalizeH="0" noProof="0" dirty="0" smtClean="0">
                <a:ln>
                  <a:noFill/>
                </a:ln>
                <a:solidFill>
                  <a:srgbClr val="FFFFFF"/>
                </a:solidFill>
                <a:effectLst/>
                <a:uLnTx/>
                <a:uFillTx/>
                <a:latin typeface="+mn-lt"/>
                <a:ea typeface="+mn-ea"/>
                <a:cs typeface="+mn-cs"/>
              </a:rPr>
              <a:t> worst-case vehicle configurations</a:t>
            </a:r>
            <a:r>
              <a:rPr kumimoji="0" lang="en-US" sz="1500" b="0" i="0" u="none" strike="noStrike" kern="0" cap="none" spc="0" normalizeH="0" baseline="0" noProof="0" dirty="0" smtClean="0">
                <a:ln>
                  <a:noFill/>
                </a:ln>
                <a:solidFill>
                  <a:srgbClr val="FFFFFF"/>
                </a:solidFill>
                <a:effectLst/>
                <a:uLnTx/>
                <a:uFillTx/>
                <a:latin typeface="+mn-lt"/>
                <a:ea typeface="+mn-ea"/>
                <a:cs typeface="+mn-cs"/>
              </a:rPr>
              <a:t> for specific scenarios that cannot be guaranteed to occur in real world test drives</a:t>
            </a:r>
          </a:p>
          <a:p>
            <a:pPr marL="0" marR="0" lvl="0" indent="0" defTabSz="914454"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smtClean="0">
              <a:ln>
                <a:noFill/>
              </a:ln>
              <a:solidFill>
                <a:srgbClr val="FFFFFF"/>
              </a:solidFill>
              <a:effectLst/>
              <a:uLnTx/>
              <a:uFillTx/>
              <a:latin typeface="+mn-lt"/>
              <a:ea typeface="+mn-ea"/>
              <a:cs typeface="+mn-cs"/>
            </a:endParaRPr>
          </a:p>
          <a:p>
            <a:pPr marL="285807" marR="0" lvl="0" indent="-285807" defTabSz="914454" eaLnBrk="1" fontAlgn="auto" latinLnBrk="0" hangingPunct="1">
              <a:lnSpc>
                <a:spcPct val="100000"/>
              </a:lnSpc>
              <a:spcBef>
                <a:spcPts val="0"/>
              </a:spcBef>
              <a:spcAft>
                <a:spcPts val="0"/>
              </a:spcAft>
              <a:buClrTx/>
              <a:buSzTx/>
              <a:buFont typeface="CorpoS" pitchFamily="2" charset="0"/>
              <a:buChar char="+"/>
              <a:tabLst/>
              <a:defRPr/>
            </a:pPr>
            <a:r>
              <a:rPr kumimoji="0" lang="en-US" sz="1500" b="0" i="0" u="none" strike="noStrike" kern="0" cap="none" spc="0" normalizeH="0" baseline="0" noProof="0" dirty="0" smtClean="0">
                <a:ln>
                  <a:noFill/>
                </a:ln>
                <a:solidFill>
                  <a:srgbClr val="FFFFFF"/>
                </a:solidFill>
                <a:effectLst/>
                <a:uLnTx/>
                <a:uFillTx/>
                <a:latin typeface="+mn-lt"/>
                <a:ea typeface="+mn-ea"/>
                <a:cs typeface="+mn-cs"/>
              </a:rPr>
              <a:t>Objective performance criteria</a:t>
            </a:r>
          </a:p>
          <a:p>
            <a:pPr marL="285807" marR="0" lvl="0" indent="-285807" defTabSz="914454" eaLnBrk="1" fontAlgn="auto" latinLnBrk="0" hangingPunct="1">
              <a:lnSpc>
                <a:spcPct val="100000"/>
              </a:lnSpc>
              <a:spcBef>
                <a:spcPts val="0"/>
              </a:spcBef>
              <a:spcAft>
                <a:spcPts val="0"/>
              </a:spcAft>
              <a:buClrTx/>
              <a:buSzTx/>
              <a:buFont typeface="Symbol" panose="05050102010706020507" pitchFamily="18" charset="2"/>
              <a:buChar char="-"/>
              <a:tabLst/>
              <a:defRPr/>
            </a:pPr>
            <a:r>
              <a:rPr kumimoji="0" lang="en-US" sz="1500" b="0" i="0" u="none" strike="noStrike" kern="0" cap="none" spc="0" normalizeH="0" baseline="0" noProof="0" dirty="0" smtClean="0">
                <a:ln>
                  <a:noFill/>
                </a:ln>
                <a:solidFill>
                  <a:srgbClr val="FFFFFF"/>
                </a:solidFill>
                <a:effectLst/>
                <a:uLnTx/>
                <a:uFillTx/>
                <a:latin typeface="+mn-lt"/>
                <a:ea typeface="+mn-ea"/>
                <a:cs typeface="+mn-cs"/>
              </a:rPr>
              <a:t>Significant testing efforts</a:t>
            </a:r>
          </a:p>
          <a:p>
            <a:pPr marL="285807" marR="0" lvl="0" indent="-285807" defTabSz="914454" eaLnBrk="1" fontAlgn="auto" latinLnBrk="0" hangingPunct="1">
              <a:lnSpc>
                <a:spcPct val="100000"/>
              </a:lnSpc>
              <a:spcBef>
                <a:spcPts val="0"/>
              </a:spcBef>
              <a:spcAft>
                <a:spcPts val="0"/>
              </a:spcAft>
              <a:buClrTx/>
              <a:buSzTx/>
              <a:buFont typeface="Symbol" panose="05050102010706020507" pitchFamily="18" charset="2"/>
              <a:buChar char="-"/>
              <a:tabLst/>
              <a:defRPr/>
            </a:pPr>
            <a:r>
              <a:rPr kumimoji="0" lang="en-US" sz="1500" b="0" i="0" u="none" strike="noStrike" kern="0" cap="none" spc="0" normalizeH="0" baseline="0" noProof="0" dirty="0" smtClean="0">
                <a:ln>
                  <a:noFill/>
                </a:ln>
                <a:solidFill>
                  <a:srgbClr val="FFFFFF"/>
                </a:solidFill>
                <a:effectLst/>
                <a:uLnTx/>
                <a:uFillTx/>
                <a:latin typeface="+mn-lt"/>
                <a:ea typeface="+mn-ea"/>
                <a:cs typeface="+mn-cs"/>
              </a:rPr>
              <a:t>Transfer of requirements into reproducible tests technically difficult or likely to result in remarkable functional restrictions</a:t>
            </a:r>
          </a:p>
        </p:txBody>
      </p:sp>
      <p:sp>
        <p:nvSpPr>
          <p:cNvPr id="5" name="Abgerundetes Rechteck 4"/>
          <p:cNvSpPr/>
          <p:nvPr/>
        </p:nvSpPr>
        <p:spPr>
          <a:xfrm>
            <a:off x="7976431" y="2742489"/>
            <a:ext cx="3373446" cy="3969395"/>
          </a:xfrm>
          <a:prstGeom prst="roundRect">
            <a:avLst/>
          </a:prstGeom>
          <a:solidFill>
            <a:srgbClr val="00ADEF">
              <a:lumMod val="75000"/>
            </a:srgbClr>
          </a:solidFill>
          <a:ln w="25400" cap="flat" cmpd="sng" algn="ctr">
            <a:noFill/>
            <a:prstDash val="solid"/>
          </a:ln>
          <a:effectLst/>
        </p:spPr>
        <p:txBody>
          <a:bodyPr rtlCol="0" anchor="t"/>
          <a:lstStyle/>
          <a:p>
            <a:pPr marL="0" marR="0" lvl="0" indent="0" algn="ctr" defTabSz="914454"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srgbClr val="FFFFFF"/>
                </a:solidFill>
                <a:effectLst/>
                <a:uLnTx/>
                <a:uFillTx/>
                <a:latin typeface="+mn-lt"/>
                <a:ea typeface="+mn-ea"/>
                <a:cs typeface="+mn-cs"/>
              </a:rPr>
              <a:t>Real World Test Drive</a:t>
            </a:r>
            <a:r>
              <a:rPr kumimoji="0" lang="en-US" sz="1500" b="0" i="0" u="none" strike="noStrike" kern="0" cap="none" spc="0" normalizeH="0" baseline="0" noProof="0" dirty="0" smtClean="0">
                <a:ln>
                  <a:noFill/>
                </a:ln>
                <a:solidFill>
                  <a:srgbClr val="FFFFFF"/>
                </a:solidFill>
                <a:effectLst/>
                <a:uLnTx/>
                <a:uFillTx/>
                <a:latin typeface="+mn-lt"/>
                <a:ea typeface="+mn-ea"/>
                <a:cs typeface="+mn-cs"/>
              </a:rPr>
              <a:t> </a:t>
            </a:r>
          </a:p>
          <a:p>
            <a:pPr marL="0" marR="0" lvl="0" indent="0" defTabSz="914454"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smtClean="0">
              <a:ln>
                <a:noFill/>
              </a:ln>
              <a:solidFill>
                <a:srgbClr val="FFFFFF"/>
              </a:solidFill>
              <a:effectLst/>
              <a:uLnTx/>
              <a:uFillTx/>
              <a:latin typeface="+mn-lt"/>
              <a:ea typeface="+mn-ea"/>
              <a:cs typeface="+mn-cs"/>
            </a:endParaRPr>
          </a:p>
          <a:p>
            <a:pPr marL="0" marR="0" lvl="0" indent="0" defTabSz="914454"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FFFFFF"/>
                </a:solidFill>
                <a:effectLst/>
                <a:uLnTx/>
                <a:uFillTx/>
                <a:latin typeface="+mn-lt"/>
                <a:ea typeface="+mn-ea"/>
                <a:cs typeface="+mn-cs"/>
              </a:rPr>
              <a:t>Test drive to assess the vehicle’s standard behavior in public road traffic, compliance with traffic laws and maneuvers according to defined checklist</a:t>
            </a:r>
          </a:p>
          <a:p>
            <a:pPr marL="0" marR="0" lvl="0" indent="0" defTabSz="914454"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smtClean="0">
              <a:ln>
                <a:noFill/>
              </a:ln>
              <a:solidFill>
                <a:srgbClr val="FFFFFF"/>
              </a:solidFill>
              <a:effectLst/>
              <a:uLnTx/>
              <a:uFillTx/>
              <a:latin typeface="+mn-lt"/>
              <a:ea typeface="+mn-ea"/>
              <a:cs typeface="+mn-cs"/>
            </a:endParaRPr>
          </a:p>
          <a:p>
            <a:pPr marL="285807" marR="0" lvl="0" indent="-285807" defTabSz="914454" eaLnBrk="1" fontAlgn="auto" latinLnBrk="0" hangingPunct="1">
              <a:lnSpc>
                <a:spcPct val="100000"/>
              </a:lnSpc>
              <a:spcBef>
                <a:spcPts val="0"/>
              </a:spcBef>
              <a:spcAft>
                <a:spcPts val="0"/>
              </a:spcAft>
              <a:buClrTx/>
              <a:buSzTx/>
              <a:buFont typeface="CorpoS" pitchFamily="2" charset="0"/>
              <a:buChar char="+"/>
              <a:tabLst/>
              <a:defRPr/>
            </a:pPr>
            <a:r>
              <a:rPr kumimoji="0" lang="en-US" sz="1500" b="0" i="0" u="none" strike="noStrike" kern="0" cap="none" spc="0" normalizeH="0" baseline="0" noProof="0" dirty="0" smtClean="0">
                <a:ln>
                  <a:noFill/>
                </a:ln>
                <a:solidFill>
                  <a:srgbClr val="FFFFFF"/>
                </a:solidFill>
                <a:effectLst/>
                <a:uLnTx/>
                <a:uFillTx/>
                <a:latin typeface="+mn-lt"/>
                <a:ea typeface="+mn-ea"/>
                <a:cs typeface="+mn-cs"/>
              </a:rPr>
              <a:t>Limited testing efforts</a:t>
            </a:r>
          </a:p>
          <a:p>
            <a:pPr marL="285807" marR="0" lvl="0" indent="-285807" defTabSz="914454" eaLnBrk="1" fontAlgn="auto" latinLnBrk="0" hangingPunct="1">
              <a:lnSpc>
                <a:spcPct val="100000"/>
              </a:lnSpc>
              <a:spcBef>
                <a:spcPts val="0"/>
              </a:spcBef>
              <a:spcAft>
                <a:spcPts val="0"/>
              </a:spcAft>
              <a:buClrTx/>
              <a:buSzTx/>
              <a:buFontTx/>
              <a:buChar char="-"/>
              <a:tabLst/>
              <a:defRPr/>
            </a:pPr>
            <a:r>
              <a:rPr lang="en-US" sz="1500" kern="0" dirty="0">
                <a:solidFill>
                  <a:srgbClr val="FFFFFF"/>
                </a:solidFill>
              </a:rPr>
              <a:t>Subjective</a:t>
            </a:r>
            <a:r>
              <a:rPr kumimoji="0" lang="en-US" sz="1500" b="0" i="0" u="none" strike="noStrike" kern="0" cap="none" spc="0" normalizeH="0" baseline="0" noProof="0" dirty="0" smtClean="0">
                <a:ln>
                  <a:noFill/>
                </a:ln>
                <a:solidFill>
                  <a:srgbClr val="FFFFFF"/>
                </a:solidFill>
                <a:effectLst/>
                <a:uLnTx/>
                <a:uFillTx/>
                <a:latin typeface="+mn-lt"/>
                <a:ea typeface="+mn-ea"/>
                <a:cs typeface="+mn-cs"/>
              </a:rPr>
              <a:t> influence on </a:t>
            </a:r>
            <a:r>
              <a:rPr kumimoji="0" lang="en-US" sz="1500" b="0" i="0" u="none" strike="noStrike" kern="0" cap="none" spc="0" normalizeH="0" baseline="0" noProof="0" dirty="0" smtClean="0">
                <a:ln>
                  <a:noFill/>
                </a:ln>
                <a:solidFill>
                  <a:schemeClr val="bg1"/>
                </a:solidFill>
                <a:effectLst/>
                <a:uLnTx/>
                <a:uFillTx/>
                <a:latin typeface="+mn-lt"/>
                <a:ea typeface="+mn-ea"/>
                <a:cs typeface="+mn-cs"/>
              </a:rPr>
              <a:t>judgments</a:t>
            </a:r>
          </a:p>
          <a:p>
            <a:pPr marL="285807" marR="0" lvl="0" indent="-285807" defTabSz="914454" eaLnBrk="1" fontAlgn="auto" latinLnBrk="0" hangingPunct="1">
              <a:lnSpc>
                <a:spcPct val="100000"/>
              </a:lnSpc>
              <a:spcBef>
                <a:spcPts val="0"/>
              </a:spcBef>
              <a:spcAft>
                <a:spcPts val="0"/>
              </a:spcAft>
              <a:buClrTx/>
              <a:buSzTx/>
              <a:buFontTx/>
              <a:buChar char="-"/>
              <a:tabLst/>
              <a:defRPr/>
            </a:pPr>
            <a:r>
              <a:rPr kumimoji="0" lang="en-US" sz="1500" b="0" i="0" u="none" strike="noStrike" kern="0" cap="none" spc="0" normalizeH="0" baseline="0" noProof="0" dirty="0" smtClean="0">
                <a:ln>
                  <a:noFill/>
                </a:ln>
                <a:solidFill>
                  <a:schemeClr val="bg1"/>
                </a:solidFill>
                <a:effectLst/>
                <a:uLnTx/>
                <a:uFillTx/>
                <a:latin typeface="+mn-lt"/>
                <a:ea typeface="+mn-ea"/>
                <a:cs typeface="+mn-cs"/>
              </a:rPr>
              <a:t>Requires highly skilled and qualified </a:t>
            </a:r>
            <a:r>
              <a:rPr lang="en-US" sz="1500" kern="0" dirty="0" smtClean="0">
                <a:solidFill>
                  <a:schemeClr val="bg1"/>
                </a:solidFill>
                <a:latin typeface="+mn-lt"/>
              </a:rPr>
              <a:t>test house/certification agency</a:t>
            </a:r>
            <a:r>
              <a:rPr kumimoji="0" lang="en-US" sz="1500" b="0" i="0" u="none" strike="noStrike" kern="0" cap="none" spc="0" normalizeH="0" baseline="0" noProof="0" dirty="0" smtClean="0">
                <a:ln>
                  <a:noFill/>
                </a:ln>
                <a:solidFill>
                  <a:schemeClr val="bg1"/>
                </a:solidFill>
                <a:effectLst/>
                <a:uLnTx/>
                <a:uFillTx/>
                <a:latin typeface="+mn-lt"/>
                <a:ea typeface="+mn-ea"/>
                <a:cs typeface="+mn-cs"/>
              </a:rPr>
              <a:t> to appropriately assess systems</a:t>
            </a:r>
          </a:p>
        </p:txBody>
      </p:sp>
      <p:sp>
        <p:nvSpPr>
          <p:cNvPr id="6" name="Abgerundetes Rechteck 5"/>
          <p:cNvSpPr/>
          <p:nvPr/>
        </p:nvSpPr>
        <p:spPr>
          <a:xfrm>
            <a:off x="920823" y="2742490"/>
            <a:ext cx="3613470" cy="3969395"/>
          </a:xfrm>
          <a:prstGeom prst="roundRect">
            <a:avLst/>
          </a:prstGeom>
          <a:solidFill>
            <a:srgbClr val="002060"/>
          </a:solidFill>
          <a:ln w="25400" cap="flat" cmpd="sng" algn="ctr">
            <a:noFill/>
            <a:prstDash val="solid"/>
          </a:ln>
          <a:effectLst/>
        </p:spPr>
        <p:txBody>
          <a:bodyPr rtlCol="0" anchor="t"/>
          <a:lstStyle/>
          <a:p>
            <a:pPr marL="0" marR="0" lvl="0" indent="0" defTabSz="914454"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srgbClr val="FFFFFF"/>
                </a:solidFill>
                <a:effectLst/>
                <a:uLnTx/>
                <a:uFillTx/>
                <a:latin typeface="+mn-lt"/>
                <a:ea typeface="+mn-ea"/>
                <a:cs typeface="+mn-cs"/>
              </a:rPr>
              <a:t>              Audit/Assessment</a:t>
            </a:r>
          </a:p>
          <a:p>
            <a:pPr marL="0" marR="0" lvl="0" indent="0" defTabSz="914454"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smtClean="0">
              <a:ln>
                <a:noFill/>
              </a:ln>
              <a:solidFill>
                <a:srgbClr val="FFFFFF"/>
              </a:solidFill>
              <a:effectLst/>
              <a:uLnTx/>
              <a:uFillTx/>
              <a:latin typeface="+mn-lt"/>
              <a:ea typeface="+mn-ea"/>
              <a:cs typeface="+mn-cs"/>
            </a:endParaRPr>
          </a:p>
          <a:p>
            <a:pPr marL="0" marR="0" lvl="0" indent="0" defTabSz="914454"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FFFFFF"/>
                </a:solidFill>
                <a:effectLst/>
                <a:uLnTx/>
                <a:uFillTx/>
                <a:latin typeface="+mn-lt"/>
                <a:ea typeface="+mn-ea"/>
                <a:cs typeface="+mn-cs"/>
              </a:rPr>
              <a:t>OEM provides e.g.:</a:t>
            </a:r>
          </a:p>
          <a:p>
            <a:pPr marR="0" lvl="0" defTabSz="914454" eaLnBrk="1" fontAlgn="auto" latinLnBrk="0" hangingPunct="1">
              <a:lnSpc>
                <a:spcPct val="100000"/>
              </a:lnSpc>
              <a:spcBef>
                <a:spcPts val="0"/>
              </a:spcBef>
              <a:spcAft>
                <a:spcPts val="0"/>
              </a:spcAft>
              <a:buClrTx/>
              <a:buSzTx/>
              <a:tabLst/>
              <a:defRPr/>
            </a:pPr>
            <a:r>
              <a:rPr kumimoji="0" lang="en-US" sz="1500" b="0" i="0" u="none" strike="noStrike" kern="0" cap="none" spc="0" normalizeH="0" baseline="0" noProof="0" dirty="0" smtClean="0">
                <a:ln>
                  <a:noFill/>
                </a:ln>
                <a:solidFill>
                  <a:srgbClr val="FFFFFF"/>
                </a:solidFill>
                <a:effectLst/>
                <a:uLnTx/>
                <a:uFillTx/>
                <a:latin typeface="+mn-lt"/>
                <a:ea typeface="+mn-ea"/>
                <a:cs typeface="+mn-cs"/>
              </a:rPr>
              <a:t>-Safety concept / functional safety</a:t>
            </a:r>
            <a:r>
              <a:rPr kumimoji="0" lang="en-US" sz="1500" b="0" i="0" u="none" strike="noStrike" kern="0" cap="none" spc="0" normalizeH="0" noProof="0" dirty="0" smtClean="0">
                <a:ln>
                  <a:noFill/>
                </a:ln>
                <a:solidFill>
                  <a:srgbClr val="FFFFFF"/>
                </a:solidFill>
                <a:effectLst/>
                <a:uLnTx/>
                <a:uFillTx/>
                <a:latin typeface="+mn-lt"/>
                <a:ea typeface="+mn-ea"/>
                <a:cs typeface="+mn-cs"/>
              </a:rPr>
              <a:t>  </a:t>
            </a:r>
            <a:br>
              <a:rPr kumimoji="0" lang="en-US" sz="1500" b="0" i="0" u="none" strike="noStrike" kern="0" cap="none" spc="0" normalizeH="0" noProof="0" dirty="0" smtClean="0">
                <a:ln>
                  <a:noFill/>
                </a:ln>
                <a:solidFill>
                  <a:srgbClr val="FFFFFF"/>
                </a:solidFill>
                <a:effectLst/>
                <a:uLnTx/>
                <a:uFillTx/>
                <a:latin typeface="+mn-lt"/>
                <a:ea typeface="+mn-ea"/>
                <a:cs typeface="+mn-cs"/>
              </a:rPr>
            </a:br>
            <a:r>
              <a:rPr kumimoji="0" lang="en-US" sz="1500" b="0" i="0" u="none" strike="noStrike" kern="0" cap="none" spc="0" normalizeH="0" noProof="0" dirty="0" smtClean="0">
                <a:ln>
                  <a:noFill/>
                </a:ln>
                <a:solidFill>
                  <a:srgbClr val="FFFFFF"/>
                </a:solidFill>
                <a:effectLst/>
                <a:uLnTx/>
                <a:uFillTx/>
                <a:latin typeface="+mn-lt"/>
                <a:ea typeface="+mn-ea"/>
                <a:cs typeface="+mn-cs"/>
              </a:rPr>
              <a:t> </a:t>
            </a:r>
            <a:r>
              <a:rPr kumimoji="0" lang="en-US" sz="1500" b="0" i="0" u="none" strike="noStrike" kern="0" cap="none" spc="0" normalizeH="0" baseline="0" noProof="0" dirty="0" smtClean="0">
                <a:ln>
                  <a:noFill/>
                </a:ln>
                <a:solidFill>
                  <a:srgbClr val="FFFFFF"/>
                </a:solidFill>
                <a:effectLst/>
                <a:uLnTx/>
                <a:uFillTx/>
                <a:latin typeface="+mn-lt"/>
                <a:ea typeface="+mn-ea"/>
                <a:cs typeface="+mn-cs"/>
              </a:rPr>
              <a:t>strategy</a:t>
            </a:r>
          </a:p>
          <a:p>
            <a:pPr marR="0" lvl="0" defTabSz="914454" eaLnBrk="1" fontAlgn="auto" latinLnBrk="0" hangingPunct="1">
              <a:lnSpc>
                <a:spcPct val="100000"/>
              </a:lnSpc>
              <a:spcBef>
                <a:spcPts val="0"/>
              </a:spcBef>
              <a:spcAft>
                <a:spcPts val="0"/>
              </a:spcAft>
              <a:buClrTx/>
              <a:buSzTx/>
              <a:tabLst/>
              <a:defRPr/>
            </a:pPr>
            <a:r>
              <a:rPr kumimoji="0" lang="en-US" sz="1500" b="0" i="0" u="none" strike="noStrike" kern="0" cap="none" spc="0" normalizeH="0" baseline="0" noProof="0" dirty="0" smtClean="0">
                <a:ln>
                  <a:noFill/>
                </a:ln>
                <a:solidFill>
                  <a:srgbClr val="FFFFFF"/>
                </a:solidFill>
                <a:effectLst/>
                <a:uLnTx/>
                <a:uFillTx/>
                <a:latin typeface="+mn-lt"/>
                <a:ea typeface="+mn-ea"/>
                <a:cs typeface="+mn-cs"/>
              </a:rPr>
              <a:t>-Simulation and development data to </a:t>
            </a:r>
            <a:br>
              <a:rPr kumimoji="0" lang="en-US" sz="1500" b="0" i="0" u="none" strike="noStrike" kern="0" cap="none" spc="0" normalizeH="0" baseline="0" noProof="0" dirty="0" smtClean="0">
                <a:ln>
                  <a:noFill/>
                </a:ln>
                <a:solidFill>
                  <a:srgbClr val="FFFFFF"/>
                </a:solidFill>
                <a:effectLst/>
                <a:uLnTx/>
                <a:uFillTx/>
                <a:latin typeface="+mn-lt"/>
                <a:ea typeface="+mn-ea"/>
                <a:cs typeface="+mn-cs"/>
              </a:rPr>
            </a:br>
            <a:r>
              <a:rPr kumimoji="0" lang="en-US" sz="1500" b="0" i="0" u="none" strike="noStrike" kern="0" cap="none" spc="0" normalizeH="0" baseline="0" noProof="0" dirty="0" smtClean="0">
                <a:ln>
                  <a:noFill/>
                </a:ln>
                <a:solidFill>
                  <a:srgbClr val="FFFFFF"/>
                </a:solidFill>
                <a:effectLst/>
                <a:uLnTx/>
                <a:uFillTx/>
                <a:latin typeface="+mn-lt"/>
                <a:ea typeface="+mn-ea"/>
                <a:cs typeface="+mn-cs"/>
              </a:rPr>
              <a:t> verify vehicle behavior in edge cases</a:t>
            </a:r>
          </a:p>
          <a:p>
            <a:pPr marR="0" lvl="0" defTabSz="914454" eaLnBrk="1" fontAlgn="auto" latinLnBrk="0" hangingPunct="1">
              <a:lnSpc>
                <a:spcPct val="100000"/>
              </a:lnSpc>
              <a:spcBef>
                <a:spcPts val="0"/>
              </a:spcBef>
              <a:spcAft>
                <a:spcPts val="0"/>
              </a:spcAft>
              <a:buClrTx/>
              <a:buSzTx/>
              <a:tabLst/>
              <a:defRPr/>
            </a:pPr>
            <a:r>
              <a:rPr kumimoji="0" lang="en-US" sz="1500" b="0" i="0" u="none" strike="noStrike" kern="0" cap="none" spc="0" normalizeH="0" baseline="0" noProof="0" dirty="0" smtClean="0">
                <a:ln>
                  <a:noFill/>
                </a:ln>
                <a:solidFill>
                  <a:srgbClr val="FFFFFF"/>
                </a:solidFill>
                <a:effectLst/>
                <a:uLnTx/>
                <a:uFillTx/>
                <a:latin typeface="+mn-lt"/>
                <a:ea typeface="+mn-ea"/>
                <a:cs typeface="+mn-cs"/>
              </a:rPr>
              <a:t>-Manufacturer’s self declarations</a:t>
            </a:r>
          </a:p>
          <a:p>
            <a:pPr marR="0" lvl="0" defTabSz="914454" eaLnBrk="1" fontAlgn="auto" latinLnBrk="0" hangingPunct="1">
              <a:lnSpc>
                <a:spcPct val="100000"/>
              </a:lnSpc>
              <a:spcBef>
                <a:spcPts val="0"/>
              </a:spcBef>
              <a:spcAft>
                <a:spcPts val="0"/>
              </a:spcAft>
              <a:buClrTx/>
              <a:buSzTx/>
              <a:tabLst/>
              <a:defRPr/>
            </a:pPr>
            <a:r>
              <a:rPr lang="en-US" sz="1500" kern="0" dirty="0">
                <a:solidFill>
                  <a:srgbClr val="FFFFFF"/>
                </a:solidFill>
              </a:rPr>
              <a:t> </a:t>
            </a:r>
            <a:r>
              <a:rPr kumimoji="0" lang="en-US" sz="1500" b="0" i="0" u="none" strike="noStrike" kern="0" cap="none" spc="0" normalizeH="0" baseline="0" noProof="0" dirty="0" smtClean="0">
                <a:ln>
                  <a:noFill/>
                </a:ln>
                <a:solidFill>
                  <a:srgbClr val="FFFFFF"/>
                </a:solidFill>
                <a:effectLst/>
                <a:uLnTx/>
                <a:uFillTx/>
                <a:latin typeface="+mn-lt"/>
                <a:ea typeface="+mn-ea"/>
                <a:cs typeface="+mn-cs"/>
              </a:rPr>
              <a:t>etc.</a:t>
            </a:r>
          </a:p>
          <a:p>
            <a:pPr marL="0" marR="0" lvl="0" indent="0" defTabSz="914454"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FFFFFF"/>
                </a:solidFill>
                <a:effectLst/>
                <a:uLnTx/>
                <a:uFillTx/>
                <a:latin typeface="+mn-lt"/>
                <a:ea typeface="+mn-ea"/>
                <a:cs typeface="+mn-cs"/>
              </a:rPr>
              <a:t>     </a:t>
            </a:r>
          </a:p>
          <a:p>
            <a:pPr marL="285807" lvl="0" indent="-285807" defTabSz="914454">
              <a:buFont typeface="CorpoS" pitchFamily="2" charset="0"/>
              <a:buChar char="+"/>
              <a:defRPr/>
            </a:pPr>
            <a:r>
              <a:rPr lang="en-US" sz="1500" kern="0" dirty="0" smtClean="0">
                <a:solidFill>
                  <a:schemeClr val="bg1"/>
                </a:solidFill>
              </a:rPr>
              <a:t>Limited certification testing </a:t>
            </a:r>
            <a:r>
              <a:rPr lang="en-US" sz="1500" kern="0" dirty="0" smtClean="0">
                <a:solidFill>
                  <a:srgbClr val="FFFFFF"/>
                </a:solidFill>
              </a:rPr>
              <a:t>efforts</a:t>
            </a:r>
          </a:p>
          <a:p>
            <a:pPr marL="285807" lvl="0" indent="-285807" defTabSz="914454">
              <a:buFontTx/>
              <a:buChar char="-"/>
              <a:defRPr/>
            </a:pPr>
            <a:r>
              <a:rPr lang="en-US" sz="1500" kern="0" dirty="0" smtClean="0">
                <a:solidFill>
                  <a:srgbClr val="FFFFFF"/>
                </a:solidFill>
              </a:rPr>
              <a:t>Subjective influence on judgments</a:t>
            </a:r>
          </a:p>
          <a:p>
            <a:pPr marL="285807" lvl="0" indent="-285807" defTabSz="914454">
              <a:buFontTx/>
              <a:buChar char="-"/>
              <a:defRPr/>
            </a:pPr>
            <a:r>
              <a:rPr lang="en-US" sz="1500" kern="0" dirty="0" smtClean="0">
                <a:solidFill>
                  <a:srgbClr val="FFFFFF"/>
                </a:solidFill>
              </a:rPr>
              <a:t>Requires highly skilled and qualified test house/certification agency to appropriately assess systems</a:t>
            </a:r>
          </a:p>
          <a:p>
            <a:pPr marL="0" marR="0" lvl="0" indent="0" defTabSz="914454"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smtClean="0">
              <a:ln>
                <a:noFill/>
              </a:ln>
              <a:solidFill>
                <a:srgbClr val="FFFFFF"/>
              </a:solidFill>
              <a:effectLst/>
              <a:uLnTx/>
              <a:uFillTx/>
              <a:latin typeface="+mn-lt"/>
              <a:ea typeface="+mn-ea"/>
              <a:cs typeface="+mn-cs"/>
            </a:endParaRPr>
          </a:p>
        </p:txBody>
      </p:sp>
      <p:sp>
        <p:nvSpPr>
          <p:cNvPr id="7" name="Abgerundetes Rechteck 6"/>
          <p:cNvSpPr/>
          <p:nvPr/>
        </p:nvSpPr>
        <p:spPr>
          <a:xfrm>
            <a:off x="920824" y="1950107"/>
            <a:ext cx="10429053" cy="613172"/>
          </a:xfrm>
          <a:prstGeom prst="roundRect">
            <a:avLst/>
          </a:prstGeom>
          <a:solidFill>
            <a:srgbClr val="0070C0"/>
          </a:solidFill>
          <a:ln w="25400" cap="flat" cmpd="sng" algn="ctr">
            <a:noFill/>
            <a:prstDash val="solid"/>
          </a:ln>
          <a:effectLst/>
        </p:spPr>
        <p:txBody>
          <a:bodyPr rtlCol="0" anchor="ctr"/>
          <a:lstStyle/>
          <a:p>
            <a:pPr marL="0" marR="0" lvl="0" indent="0" algn="ctr" defTabSz="914454"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FFFFFF"/>
                </a:solidFill>
                <a:effectLst/>
                <a:uLnTx/>
                <a:uFillTx/>
                <a:latin typeface="+mn-lt"/>
              </a:rPr>
              <a:t>Use-Cases: Urban, Highway, Interurban, [Parking</a:t>
            </a:r>
            <a:r>
              <a:rPr lang="en-US" sz="1500" kern="0" dirty="0">
                <a:solidFill>
                  <a:srgbClr val="FFFFFF"/>
                </a:solidFill>
                <a:latin typeface="+mn-lt"/>
              </a:rPr>
              <a:t>]</a:t>
            </a:r>
            <a:r>
              <a:rPr kumimoji="0" lang="en-US" sz="1500" b="0" i="0" u="none" strike="noStrike" kern="0" cap="none" spc="0" normalizeH="0" baseline="0" noProof="0" dirty="0" smtClean="0">
                <a:ln>
                  <a:noFill/>
                </a:ln>
                <a:solidFill>
                  <a:srgbClr val="FFFFFF"/>
                </a:solidFill>
                <a:effectLst/>
                <a:uLnTx/>
                <a:uFillTx/>
                <a:latin typeface="+mn-lt"/>
              </a:rPr>
              <a:t> for automation</a:t>
            </a:r>
            <a:r>
              <a:rPr kumimoji="0" lang="en-US" sz="1500" b="0" i="0" u="none" strike="noStrike" kern="0" cap="none" spc="0" normalizeH="0" noProof="0" dirty="0" smtClean="0">
                <a:ln>
                  <a:noFill/>
                </a:ln>
                <a:solidFill>
                  <a:srgbClr val="FFFFFF"/>
                </a:solidFill>
                <a:effectLst/>
                <a:uLnTx/>
                <a:uFillTx/>
                <a:latin typeface="+mn-lt"/>
              </a:rPr>
              <a:t> l</a:t>
            </a:r>
            <a:r>
              <a:rPr kumimoji="0" lang="en-US" sz="1500" b="0" i="0" u="none" strike="noStrike" kern="0" cap="none" spc="0" normalizeH="0" baseline="0" noProof="0" dirty="0" smtClean="0">
                <a:ln>
                  <a:noFill/>
                </a:ln>
                <a:solidFill>
                  <a:srgbClr val="FFFFFF"/>
                </a:solidFill>
                <a:effectLst/>
                <a:uLnTx/>
                <a:uFillTx/>
                <a:latin typeface="+mn-lt"/>
              </a:rPr>
              <a:t>evels 3*, 4</a:t>
            </a:r>
            <a:r>
              <a:rPr kumimoji="0" lang="en-US" sz="1500" b="0" i="0" u="none" strike="noStrike" kern="0" cap="none" spc="0" normalizeH="0" noProof="0" dirty="0" smtClean="0">
                <a:ln>
                  <a:noFill/>
                </a:ln>
                <a:solidFill>
                  <a:srgbClr val="FFFFFF"/>
                </a:solidFill>
                <a:effectLst/>
                <a:uLnTx/>
                <a:uFillTx/>
                <a:latin typeface="+mn-lt"/>
              </a:rPr>
              <a:t> and </a:t>
            </a:r>
            <a:r>
              <a:rPr kumimoji="0" lang="en-US" sz="1500" b="0" i="0" u="none" strike="noStrike" kern="0" cap="none" spc="0" normalizeH="0" baseline="0" noProof="0" dirty="0" smtClean="0">
                <a:ln>
                  <a:noFill/>
                </a:ln>
                <a:solidFill>
                  <a:srgbClr val="FFFFFF"/>
                </a:solidFill>
                <a:effectLst/>
                <a:uLnTx/>
                <a:uFillTx/>
                <a:latin typeface="+mn-lt"/>
              </a:rPr>
              <a:t>5</a:t>
            </a:r>
            <a:br>
              <a:rPr kumimoji="0" lang="en-US" sz="1500" b="0" i="0" u="none" strike="noStrike" kern="0" cap="none" spc="0" normalizeH="0" baseline="0" noProof="0" dirty="0" smtClean="0">
                <a:ln>
                  <a:noFill/>
                </a:ln>
                <a:solidFill>
                  <a:srgbClr val="FFFFFF"/>
                </a:solidFill>
                <a:effectLst/>
                <a:uLnTx/>
                <a:uFillTx/>
                <a:latin typeface="+mn-lt"/>
              </a:rPr>
            </a:br>
            <a:r>
              <a:rPr kumimoji="0" lang="en-US" sz="1500" b="0" i="0" u="none" strike="noStrike" kern="0" cap="none" spc="0" normalizeH="0" baseline="0" noProof="0" dirty="0" smtClean="0">
                <a:ln>
                  <a:noFill/>
                </a:ln>
                <a:solidFill>
                  <a:srgbClr val="FFFFFF"/>
                </a:solidFill>
                <a:effectLst/>
                <a:uLnTx/>
                <a:uFillTx/>
                <a:latin typeface="+mn-lt"/>
              </a:rPr>
              <a:t>Requirements address vehicle behavior in road traffic and further general safety requirements</a:t>
            </a:r>
          </a:p>
        </p:txBody>
      </p:sp>
      <p:sp>
        <p:nvSpPr>
          <p:cNvPr id="8" name="Abgerundetes Rechteck 7"/>
          <p:cNvSpPr/>
          <p:nvPr/>
        </p:nvSpPr>
        <p:spPr>
          <a:xfrm>
            <a:off x="3286569" y="2952567"/>
            <a:ext cx="982830" cy="482205"/>
          </a:xfrm>
          <a:prstGeom prst="roundRect">
            <a:avLst/>
          </a:prstGeom>
          <a:solidFill>
            <a:schemeClr val="accent2"/>
          </a:solidFill>
          <a:ln w="25400" cap="flat" cmpd="sng" algn="ctr">
            <a:noFill/>
            <a:prstDash val="solid"/>
          </a:ln>
          <a:effectLst/>
        </p:spPr>
        <p:txBody>
          <a:bodyPr rtlCol="0" anchor="ctr" anchorCtr="0"/>
          <a:lstStyle/>
          <a:p>
            <a:pPr marL="0" marR="0" lvl="0" indent="0" algn="ctr" defTabSz="914454"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latin typeface="+mn-lt"/>
                <a:ea typeface="+mn-ea"/>
                <a:cs typeface="+mn-cs"/>
              </a:rPr>
              <a:t>Simulation</a:t>
            </a:r>
          </a:p>
        </p:txBody>
      </p:sp>
    </p:spTree>
    <p:extLst>
      <p:ext uri="{BB962C8B-B14F-4D97-AF65-F5344CB8AC3E}">
        <p14:creationId xmlns:p14="http://schemas.microsoft.com/office/powerpoint/2010/main" val="27202094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138123"/>
            <a:ext cx="10810876" cy="1325563"/>
          </a:xfrm>
          <a:solidFill>
            <a:schemeClr val="accent1">
              <a:lumMod val="75000"/>
            </a:schemeClr>
          </a:solidFill>
        </p:spPr>
        <p:txBody>
          <a:bodyPr/>
          <a:lstStyle/>
          <a:p>
            <a:pPr marL="85725" indent="276225"/>
            <a:r>
              <a:rPr lang="en-US" b="1" dirty="0" smtClean="0">
                <a:solidFill>
                  <a:schemeClr val="bg1"/>
                </a:solidFill>
              </a:rPr>
              <a:t>What’s behind the three pillars</a:t>
            </a:r>
            <a:endParaRPr lang="en-US" b="1" dirty="0">
              <a:solidFill>
                <a:schemeClr val="bg1"/>
              </a:solidFill>
            </a:endParaRPr>
          </a:p>
        </p:txBody>
      </p:sp>
    </p:spTree>
    <p:extLst>
      <p:ext uri="{BB962C8B-B14F-4D97-AF65-F5344CB8AC3E}">
        <p14:creationId xmlns:p14="http://schemas.microsoft.com/office/powerpoint/2010/main" val="2679559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138123"/>
            <a:ext cx="10810876" cy="1325563"/>
          </a:xfrm>
          <a:solidFill>
            <a:schemeClr val="accent1">
              <a:lumMod val="75000"/>
            </a:schemeClr>
          </a:solidFill>
        </p:spPr>
        <p:txBody>
          <a:bodyPr/>
          <a:lstStyle/>
          <a:p>
            <a:pPr marL="85725" indent="276225"/>
            <a:r>
              <a:rPr lang="en-US" b="1" dirty="0" smtClean="0">
                <a:solidFill>
                  <a:schemeClr val="bg1"/>
                </a:solidFill>
              </a:rPr>
              <a:t>Audit &amp; Assessment</a:t>
            </a:r>
            <a:endParaRPr lang="en-US" b="1" dirty="0">
              <a:solidFill>
                <a:schemeClr val="bg1"/>
              </a:solidFill>
            </a:endParaRPr>
          </a:p>
        </p:txBody>
      </p:sp>
    </p:spTree>
    <p:extLst>
      <p:ext uri="{BB962C8B-B14F-4D97-AF65-F5344CB8AC3E}">
        <p14:creationId xmlns:p14="http://schemas.microsoft.com/office/powerpoint/2010/main" val="15932866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smtClean="0"/>
              <a:t>Introduction</a:t>
            </a:r>
            <a:endParaRPr lang="en-US" kern="0" dirty="0"/>
          </a:p>
        </p:txBody>
      </p:sp>
      <p:sp>
        <p:nvSpPr>
          <p:cNvPr id="3" name="Content Placeholder 2"/>
          <p:cNvSpPr>
            <a:spLocks noGrp="1"/>
          </p:cNvSpPr>
          <p:nvPr>
            <p:ph idx="1"/>
          </p:nvPr>
        </p:nvSpPr>
        <p:spPr>
          <a:xfrm>
            <a:off x="838200" y="1825625"/>
            <a:ext cx="10515600" cy="4614364"/>
          </a:xfrm>
        </p:spPr>
        <p:txBody>
          <a:bodyPr>
            <a:normAutofit lnSpcReduction="10000"/>
          </a:bodyPr>
          <a:lstStyle/>
          <a:p>
            <a:r>
              <a:rPr lang="en-US" sz="1800" dirty="0" smtClean="0"/>
              <a:t>With the introduction of automated driving systems complexity and thereby the </a:t>
            </a:r>
            <a:r>
              <a:rPr lang="en-US" sz="1800" dirty="0"/>
              <a:t>number of software-based functions will continue to </a:t>
            </a:r>
            <a:r>
              <a:rPr lang="en-US" sz="1800" dirty="0" smtClean="0"/>
              <a:t>increase.</a:t>
            </a:r>
          </a:p>
          <a:p>
            <a:r>
              <a:rPr lang="en-US" sz="1800" dirty="0" smtClean="0"/>
              <a:t>Compared </a:t>
            </a:r>
            <a:r>
              <a:rPr lang="en-US" sz="1800" dirty="0"/>
              <a:t>to </a:t>
            </a:r>
            <a:r>
              <a:rPr lang="en-US" sz="1800" dirty="0" smtClean="0"/>
              <a:t>conventional vehicles, the </a:t>
            </a:r>
            <a:r>
              <a:rPr lang="en-US" sz="1800" dirty="0"/>
              <a:t>potentially affected safety-areas and variances of scenarios will </a:t>
            </a:r>
            <a:r>
              <a:rPr lang="en-US" sz="1800" dirty="0" smtClean="0"/>
              <a:t>increase </a:t>
            </a:r>
            <a:r>
              <a:rPr lang="en-US" sz="1800" dirty="0"/>
              <a:t>and cannot fully be assessed with a limited number of tests that are performed on a test track or test </a:t>
            </a:r>
            <a:r>
              <a:rPr lang="en-US" sz="1800" dirty="0" smtClean="0"/>
              <a:t>bench</a:t>
            </a:r>
          </a:p>
          <a:p>
            <a:r>
              <a:rPr lang="en-US" sz="1800" strike="sngStrike" dirty="0" smtClean="0">
                <a:solidFill>
                  <a:srgbClr val="00B050"/>
                </a:solidFill>
              </a:rPr>
              <a:t>The aim of this presentation is to develop new innovative certification methods to demonstrate a sufficient safety-level and reliability which allows for safe </a:t>
            </a:r>
            <a:r>
              <a:rPr lang="en-US" sz="1800" strike="sngStrike" dirty="0">
                <a:solidFill>
                  <a:srgbClr val="00B050"/>
                </a:solidFill>
              </a:rPr>
              <a:t>market introduction</a:t>
            </a:r>
            <a:r>
              <a:rPr lang="en-US" sz="1800" dirty="0">
                <a:solidFill>
                  <a:srgbClr val="00B050"/>
                </a:solidFill>
              </a:rPr>
              <a:t/>
            </a:r>
            <a:br>
              <a:rPr lang="en-US" sz="1800" dirty="0">
                <a:solidFill>
                  <a:srgbClr val="00B050"/>
                </a:solidFill>
              </a:rPr>
            </a:br>
            <a:r>
              <a:rPr lang="en-US" sz="1800" dirty="0">
                <a:solidFill>
                  <a:srgbClr val="00B050"/>
                </a:solidFill>
              </a:rPr>
              <a:t>The aim of this presentation is to </a:t>
            </a:r>
            <a:r>
              <a:rPr lang="en-US" sz="1800" dirty="0" smtClean="0">
                <a:solidFill>
                  <a:srgbClr val="00B050"/>
                </a:solidFill>
              </a:rPr>
              <a:t>propose a new </a:t>
            </a:r>
            <a:r>
              <a:rPr lang="en-US" sz="1800" dirty="0">
                <a:solidFill>
                  <a:srgbClr val="00B050"/>
                </a:solidFill>
              </a:rPr>
              <a:t>innovative certification </a:t>
            </a:r>
            <a:r>
              <a:rPr lang="en-US" sz="1800" dirty="0" smtClean="0">
                <a:solidFill>
                  <a:srgbClr val="00B050"/>
                </a:solidFill>
              </a:rPr>
              <a:t>scheme allowing to demonstrate the level of safety </a:t>
            </a:r>
            <a:r>
              <a:rPr lang="en-US" sz="1800" dirty="0">
                <a:solidFill>
                  <a:srgbClr val="00B050"/>
                </a:solidFill>
              </a:rPr>
              <a:t>and reliability which allows for safe market </a:t>
            </a:r>
            <a:r>
              <a:rPr lang="en-US" sz="1800" dirty="0" smtClean="0">
                <a:solidFill>
                  <a:srgbClr val="00B050"/>
                </a:solidFill>
              </a:rPr>
              <a:t>introduction of automated/autonomous vehicles</a:t>
            </a:r>
          </a:p>
          <a:p>
            <a:r>
              <a:rPr lang="en-US" sz="1800" dirty="0"/>
              <a:t>The concept and building blocks for </a:t>
            </a:r>
            <a:r>
              <a:rPr lang="en-US" sz="1800" dirty="0" smtClean="0"/>
              <a:t>a future certification </a:t>
            </a:r>
            <a:r>
              <a:rPr lang="en-US" sz="1800" dirty="0"/>
              <a:t>of automated/autonomous driving systems that are discussed in this presentation could be applied both under a type approval or self-certification </a:t>
            </a:r>
            <a:r>
              <a:rPr lang="en-US" sz="1800" dirty="0" smtClean="0"/>
              <a:t>regime</a:t>
            </a:r>
            <a:endParaRPr lang="en-US" sz="1800" dirty="0"/>
          </a:p>
          <a:p>
            <a:r>
              <a:rPr lang="en-US" sz="1800" dirty="0" smtClean="0"/>
              <a:t>Application </a:t>
            </a:r>
            <a:r>
              <a:rPr lang="en-US" sz="1800" dirty="0"/>
              <a:t>of a regulation under a </a:t>
            </a:r>
            <a:r>
              <a:rPr lang="en-US" sz="1800" dirty="0" smtClean="0"/>
              <a:t>self-certification </a:t>
            </a:r>
            <a:r>
              <a:rPr lang="en-US" sz="1800" dirty="0"/>
              <a:t>regime requires precise descriptions of the procedures and tests to be applied by the </a:t>
            </a:r>
            <a:r>
              <a:rPr lang="en-US" sz="1800" dirty="0" smtClean="0"/>
              <a:t>manufacturer</a:t>
            </a:r>
          </a:p>
          <a:p>
            <a:r>
              <a:rPr lang="en-US" sz="1800" dirty="0"/>
              <a:t>This presentation is based on several documents that OICA submitted under the activities of WP.29 IWG ITS/AD and the former TF </a:t>
            </a:r>
            <a:r>
              <a:rPr lang="en-US" sz="1800" dirty="0" err="1" smtClean="0"/>
              <a:t>AutoVeh</a:t>
            </a:r>
            <a:r>
              <a:rPr lang="en-US" sz="1800" dirty="0"/>
              <a:t> </a:t>
            </a:r>
            <a:r>
              <a:rPr lang="en-US" sz="1800" dirty="0" smtClean="0"/>
              <a:t>including its subgroups 1 and 2</a:t>
            </a:r>
          </a:p>
        </p:txBody>
      </p:sp>
    </p:spTree>
    <p:extLst>
      <p:ext uri="{BB962C8B-B14F-4D97-AF65-F5344CB8AC3E}">
        <p14:creationId xmlns:p14="http://schemas.microsoft.com/office/powerpoint/2010/main" val="2156199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leichschenkliges Dreieck 3"/>
          <p:cNvSpPr/>
          <p:nvPr/>
        </p:nvSpPr>
        <p:spPr>
          <a:xfrm>
            <a:off x="623392" y="1238190"/>
            <a:ext cx="11017224" cy="926564"/>
          </a:xfrm>
          <a:prstGeom prst="triangle">
            <a:avLst/>
          </a:prstGeom>
          <a:solidFill>
            <a:schemeClr val="accent1">
              <a:lumMod val="75000"/>
            </a:schemeClr>
          </a:soli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lt1"/>
                </a:solidFill>
              </a:rPr>
              <a:t>Certification </a:t>
            </a:r>
            <a:br>
              <a:rPr lang="en-US" sz="1400" dirty="0">
                <a:solidFill>
                  <a:schemeClr val="lt1"/>
                </a:solidFill>
              </a:rPr>
            </a:br>
            <a:r>
              <a:rPr lang="en-US" sz="1400" dirty="0">
                <a:solidFill>
                  <a:schemeClr val="lt1"/>
                </a:solidFill>
              </a:rPr>
              <a:t>of Automated Driving Systems (L3-L5)</a:t>
            </a:r>
            <a:br>
              <a:rPr lang="en-US" sz="1400" dirty="0">
                <a:solidFill>
                  <a:schemeClr val="lt1"/>
                </a:solidFill>
              </a:rPr>
            </a:br>
            <a:r>
              <a:rPr lang="en-US" sz="1400" b="1" dirty="0">
                <a:solidFill>
                  <a:schemeClr val="lt1"/>
                </a:solidFill>
              </a:rPr>
              <a:t>Objective: System is safe and technical compliant</a:t>
            </a:r>
            <a:br>
              <a:rPr lang="en-US" sz="1400" b="1" dirty="0">
                <a:solidFill>
                  <a:schemeClr val="lt1"/>
                </a:solidFill>
              </a:rPr>
            </a:br>
            <a:endParaRPr lang="en-US" sz="1400" b="1" dirty="0">
              <a:solidFill>
                <a:schemeClr val="lt1"/>
              </a:solidFill>
            </a:endParaRPr>
          </a:p>
        </p:txBody>
      </p:sp>
      <p:sp>
        <p:nvSpPr>
          <p:cNvPr id="9" name="Rechteck 8"/>
          <p:cNvSpPr/>
          <p:nvPr/>
        </p:nvSpPr>
        <p:spPr>
          <a:xfrm>
            <a:off x="639391" y="2374480"/>
            <a:ext cx="5184576" cy="432000"/>
          </a:xfrm>
          <a:prstGeom prst="rect">
            <a:avLst/>
          </a:prstGeom>
          <a:solidFill>
            <a:srgbClr val="004B96"/>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467" b="0" i="0" u="none" strike="noStrike" kern="0" cap="none" spc="0" normalizeH="0" baseline="0" noProof="0" smtClean="0">
                <a:ln>
                  <a:noFill/>
                </a:ln>
                <a:solidFill>
                  <a:srgbClr val="FFFFFF"/>
                </a:solidFill>
                <a:effectLst/>
                <a:uLnTx/>
                <a:uFillTx/>
                <a:latin typeface="CorpoS"/>
                <a:ea typeface="+mn-ea"/>
                <a:cs typeface="+mn-cs"/>
              </a:rPr>
              <a:t>Audit</a:t>
            </a:r>
            <a:r>
              <a:rPr kumimoji="0" lang="en-US" sz="1467" b="0" i="0" u="none" strike="noStrike" kern="0" cap="none" spc="0" normalizeH="0" noProof="0" smtClean="0">
                <a:ln>
                  <a:noFill/>
                </a:ln>
                <a:solidFill>
                  <a:srgbClr val="FFFFFF"/>
                </a:solidFill>
                <a:effectLst/>
                <a:uLnTx/>
                <a:uFillTx/>
                <a:latin typeface="CorpoS"/>
                <a:ea typeface="+mn-ea"/>
                <a:cs typeface="+mn-cs"/>
              </a:rPr>
              <a:t> and </a:t>
            </a:r>
            <a:r>
              <a:rPr kumimoji="0" lang="en-US" sz="1467" b="0" i="0" u="none" strike="noStrike" kern="0" cap="none" spc="0" normalizeH="0" baseline="0" noProof="0" smtClean="0">
                <a:ln>
                  <a:noFill/>
                </a:ln>
                <a:solidFill>
                  <a:srgbClr val="FFFFFF"/>
                </a:solidFill>
                <a:effectLst/>
                <a:uLnTx/>
                <a:uFillTx/>
                <a:latin typeface="CorpoS"/>
                <a:ea typeface="+mn-ea"/>
                <a:cs typeface="+mn-cs"/>
              </a:rPr>
              <a:t>Assessment</a:t>
            </a:r>
            <a:endParaRPr kumimoji="0" lang="en-US" sz="1467" b="0" i="0" u="none" strike="noStrike" kern="0" cap="none" spc="0" normalizeH="0" baseline="0" noProof="0" dirty="0" smtClean="0">
              <a:ln>
                <a:noFill/>
              </a:ln>
              <a:solidFill>
                <a:srgbClr val="FFFFFF"/>
              </a:solidFill>
              <a:effectLst/>
              <a:uLnTx/>
              <a:uFillTx/>
              <a:latin typeface="CorpoS"/>
              <a:ea typeface="+mn-ea"/>
              <a:cs typeface="+mn-cs"/>
            </a:endParaRPr>
          </a:p>
        </p:txBody>
      </p:sp>
      <p:sp>
        <p:nvSpPr>
          <p:cNvPr id="10" name="Rechteck 9"/>
          <p:cNvSpPr/>
          <p:nvPr/>
        </p:nvSpPr>
        <p:spPr>
          <a:xfrm>
            <a:off x="639390" y="3027965"/>
            <a:ext cx="2290619" cy="748827"/>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CorpoS"/>
                <a:ea typeface="+mn-ea"/>
                <a:cs typeface="+mn-cs"/>
              </a:rPr>
              <a:t>Audit: Development processes and methods (use-case independent)</a:t>
            </a:r>
          </a:p>
        </p:txBody>
      </p:sp>
      <p:sp>
        <p:nvSpPr>
          <p:cNvPr id="18" name="Rechteck 17"/>
          <p:cNvSpPr/>
          <p:nvPr/>
        </p:nvSpPr>
        <p:spPr>
          <a:xfrm>
            <a:off x="3146034" y="3604030"/>
            <a:ext cx="2677932" cy="485366"/>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CorpoS"/>
                <a:ea typeface="+mn-ea"/>
                <a:cs typeface="+mn-cs"/>
              </a:rPr>
              <a:t>Assessment: Safety concept to address fault/non-fault conditions</a:t>
            </a:r>
          </a:p>
        </p:txBody>
      </p:sp>
      <p:sp>
        <p:nvSpPr>
          <p:cNvPr id="19" name="Rechteck 18"/>
          <p:cNvSpPr/>
          <p:nvPr/>
        </p:nvSpPr>
        <p:spPr>
          <a:xfrm>
            <a:off x="3074026" y="3027966"/>
            <a:ext cx="805725" cy="485366"/>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000000"/>
                </a:solidFill>
                <a:effectLst/>
                <a:uLnTx/>
                <a:uFillTx/>
                <a:latin typeface="CorpoS"/>
                <a:ea typeface="+mn-ea"/>
                <a:cs typeface="+mn-cs"/>
              </a:rPr>
              <a:t>Highway/</a:t>
            </a:r>
            <a:br>
              <a:rPr kumimoji="0" lang="en-US" sz="1100" b="0" i="0" u="none" strike="noStrike" kern="0" cap="none" spc="0" normalizeH="0" baseline="0" noProof="0" dirty="0" smtClean="0">
                <a:ln>
                  <a:noFill/>
                </a:ln>
                <a:solidFill>
                  <a:srgbClr val="000000"/>
                </a:solidFill>
                <a:effectLst/>
                <a:uLnTx/>
                <a:uFillTx/>
                <a:latin typeface="CorpoS"/>
                <a:ea typeface="+mn-ea"/>
                <a:cs typeface="+mn-cs"/>
              </a:rPr>
            </a:br>
            <a:r>
              <a:rPr kumimoji="0" lang="en-US" sz="1100" b="0" i="0" u="none" strike="noStrike" kern="0" cap="none" spc="0" normalizeH="0" baseline="0" noProof="0" dirty="0" smtClean="0">
                <a:ln>
                  <a:noFill/>
                </a:ln>
                <a:solidFill>
                  <a:srgbClr val="000000"/>
                </a:solidFill>
                <a:effectLst/>
                <a:uLnTx/>
                <a:uFillTx/>
                <a:latin typeface="CorpoS"/>
                <a:ea typeface="+mn-ea"/>
                <a:cs typeface="+mn-cs"/>
              </a:rPr>
              <a:t>Motorway</a:t>
            </a:r>
          </a:p>
        </p:txBody>
      </p:sp>
      <p:sp>
        <p:nvSpPr>
          <p:cNvPr id="20" name="Rechteck 19"/>
          <p:cNvSpPr/>
          <p:nvPr/>
        </p:nvSpPr>
        <p:spPr>
          <a:xfrm>
            <a:off x="5247904" y="3030420"/>
            <a:ext cx="576063" cy="485366"/>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000000"/>
                </a:solidFill>
                <a:effectLst/>
                <a:uLnTx/>
                <a:uFillTx/>
                <a:latin typeface="CorpoS"/>
                <a:ea typeface="+mn-ea"/>
                <a:cs typeface="+mn-cs"/>
              </a:rPr>
              <a:t>Urban</a:t>
            </a:r>
          </a:p>
        </p:txBody>
      </p:sp>
      <p:sp>
        <p:nvSpPr>
          <p:cNvPr id="21" name="Rechteck 20"/>
          <p:cNvSpPr/>
          <p:nvPr/>
        </p:nvSpPr>
        <p:spPr>
          <a:xfrm>
            <a:off x="4042817" y="3043380"/>
            <a:ext cx="1008112" cy="485366"/>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000000"/>
                </a:solidFill>
                <a:effectLst/>
                <a:uLnTx/>
                <a:uFillTx/>
                <a:latin typeface="CorpoS"/>
                <a:ea typeface="+mn-ea"/>
                <a:cs typeface="+mn-cs"/>
              </a:rPr>
              <a:t>Inter-urban/</a:t>
            </a:r>
            <a:br>
              <a:rPr kumimoji="0" lang="en-US" sz="1100" b="0" i="0" u="none" strike="noStrike" kern="0" cap="none" spc="0" normalizeH="0" baseline="0" noProof="0" dirty="0" smtClean="0">
                <a:ln>
                  <a:noFill/>
                </a:ln>
                <a:solidFill>
                  <a:srgbClr val="000000"/>
                </a:solidFill>
                <a:effectLst/>
                <a:uLnTx/>
                <a:uFillTx/>
                <a:latin typeface="CorpoS"/>
                <a:ea typeface="+mn-ea"/>
                <a:cs typeface="+mn-cs"/>
              </a:rPr>
            </a:br>
            <a:r>
              <a:rPr kumimoji="0" lang="en-US" sz="1100" b="0" i="0" u="none" strike="noStrike" kern="0" cap="none" spc="0" normalizeH="0" baseline="0" noProof="0" dirty="0" smtClean="0">
                <a:ln>
                  <a:noFill/>
                </a:ln>
                <a:solidFill>
                  <a:srgbClr val="000000"/>
                </a:solidFill>
                <a:effectLst/>
                <a:uLnTx/>
                <a:uFillTx/>
                <a:latin typeface="CorpoS"/>
                <a:ea typeface="+mn-ea"/>
                <a:cs typeface="+mn-cs"/>
              </a:rPr>
              <a:t>rural</a:t>
            </a:r>
          </a:p>
        </p:txBody>
      </p:sp>
      <p:sp>
        <p:nvSpPr>
          <p:cNvPr id="22" name="Rechteck 21"/>
          <p:cNvSpPr/>
          <p:nvPr/>
        </p:nvSpPr>
        <p:spPr>
          <a:xfrm>
            <a:off x="3146034" y="4180094"/>
            <a:ext cx="2691570" cy="485366"/>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CorpoS"/>
                <a:ea typeface="+mn-ea"/>
                <a:cs typeface="+mn-cs"/>
              </a:rPr>
              <a:t>General system safety requirements</a:t>
            </a:r>
          </a:p>
        </p:txBody>
      </p:sp>
      <p:sp>
        <p:nvSpPr>
          <p:cNvPr id="26" name="Rechteck 25"/>
          <p:cNvSpPr/>
          <p:nvPr/>
        </p:nvSpPr>
        <p:spPr>
          <a:xfrm>
            <a:off x="623392" y="5316915"/>
            <a:ext cx="2306618" cy="1311452"/>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Safety-relevant areas: Assess that the applied processes and design/test methods for overall system development (HW and SW) are effective, complete and consistent</a:t>
            </a:r>
          </a:p>
        </p:txBody>
      </p:sp>
      <p:sp>
        <p:nvSpPr>
          <p:cNvPr id="27" name="Rechteck 26"/>
          <p:cNvSpPr/>
          <p:nvPr/>
        </p:nvSpPr>
        <p:spPr>
          <a:xfrm>
            <a:off x="3158734" y="5206896"/>
            <a:ext cx="2678869" cy="1440159"/>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Safety-relevant areas: Assess system’s strategies/rest performance to address (multiple) fault-conditions and disturbances due to deteriorating external influences; vehicle behavior in variations of critical scenarios</a:t>
            </a:r>
          </a:p>
        </p:txBody>
      </p:sp>
      <p:sp>
        <p:nvSpPr>
          <p:cNvPr id="28" name="Rechteck 27"/>
          <p:cNvSpPr/>
          <p:nvPr/>
        </p:nvSpPr>
        <p:spPr>
          <a:xfrm>
            <a:off x="3158734" y="4756158"/>
            <a:ext cx="2678870" cy="360040"/>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CorpoS"/>
                <a:ea typeface="+mn-ea"/>
                <a:cs typeface="+mn-cs"/>
              </a:rPr>
              <a:t>Traffic rules</a:t>
            </a:r>
          </a:p>
        </p:txBody>
      </p:sp>
      <p:sp>
        <p:nvSpPr>
          <p:cNvPr id="29" name="Rechteck 28"/>
          <p:cNvSpPr/>
          <p:nvPr/>
        </p:nvSpPr>
        <p:spPr>
          <a:xfrm>
            <a:off x="639391" y="3858154"/>
            <a:ext cx="2290619" cy="676818"/>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Pass/fail criteria: </a:t>
            </a:r>
            <a:r>
              <a:rPr kumimoji="0" lang="en-US" sz="1200" b="0" i="1" u="none" strike="noStrike" kern="0" cap="none" spc="0" normalizeH="0" baseline="0" noProof="0" dirty="0" err="1" smtClean="0">
                <a:ln>
                  <a:noFill/>
                </a:ln>
                <a:solidFill>
                  <a:srgbClr val="000000"/>
                </a:solidFill>
                <a:effectLst/>
                <a:uLnTx/>
                <a:uFillTx/>
                <a:latin typeface="CorpoS"/>
                <a:ea typeface="+mn-ea"/>
                <a:cs typeface="+mn-cs"/>
              </a:rPr>
              <a:t>tbd</a:t>
            </a:r>
            <a:r>
              <a:rPr kumimoji="0" lang="en-US" sz="1200" b="0" i="0" u="none" strike="noStrike" kern="0" cap="none" spc="0" normalizeH="0" baseline="0" noProof="0" dirty="0" smtClean="0">
                <a:ln>
                  <a:noFill/>
                </a:ln>
                <a:solidFill>
                  <a:srgbClr val="000000"/>
                </a:solidFill>
                <a:effectLst/>
                <a:uLnTx/>
                <a:uFillTx/>
                <a:latin typeface="CorpoS"/>
                <a:ea typeface="+mn-ea"/>
                <a:cs typeface="+mn-cs"/>
              </a:rPr>
              <a:t> (e.g. criteria of existing technical standards like ISO 26262)</a:t>
            </a:r>
          </a:p>
        </p:txBody>
      </p:sp>
      <p:sp>
        <p:nvSpPr>
          <p:cNvPr id="30" name="Rechteck 29"/>
          <p:cNvSpPr/>
          <p:nvPr/>
        </p:nvSpPr>
        <p:spPr>
          <a:xfrm>
            <a:off x="639391" y="4612142"/>
            <a:ext cx="2290619" cy="619326"/>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Implementation and change management regarding traffic laws and rules</a:t>
            </a:r>
          </a:p>
        </p:txBody>
      </p:sp>
      <p:sp>
        <p:nvSpPr>
          <p:cNvPr id="3" name="Title 2"/>
          <p:cNvSpPr>
            <a:spLocks noGrp="1"/>
          </p:cNvSpPr>
          <p:nvPr>
            <p:ph type="title"/>
          </p:nvPr>
        </p:nvSpPr>
        <p:spPr>
          <a:xfrm>
            <a:off x="590003" y="25488"/>
            <a:ext cx="10515600" cy="881546"/>
          </a:xfrm>
        </p:spPr>
        <p:txBody>
          <a:bodyPr/>
          <a:lstStyle/>
          <a:p>
            <a:r>
              <a:rPr lang="en-GB" dirty="0" smtClean="0"/>
              <a:t>Overview of complete certification structure</a:t>
            </a:r>
            <a:endParaRPr lang="en-GB" dirty="0"/>
          </a:p>
        </p:txBody>
      </p:sp>
      <p:sp>
        <p:nvSpPr>
          <p:cNvPr id="31" name="Rechteck 30"/>
          <p:cNvSpPr/>
          <p:nvPr/>
        </p:nvSpPr>
        <p:spPr>
          <a:xfrm>
            <a:off x="6168006" y="3622259"/>
            <a:ext cx="2520281" cy="485366"/>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CorpoS"/>
                <a:ea typeface="+mn-ea"/>
                <a:cs typeface="+mn-cs"/>
              </a:rPr>
              <a:t>Test scenarios </a:t>
            </a:r>
            <a:br>
              <a:rPr kumimoji="0" lang="en-US" sz="1400" b="0" i="0" u="none" strike="noStrike" kern="0" cap="none" spc="0" normalizeH="0" baseline="0" noProof="0" dirty="0" smtClean="0">
                <a:ln>
                  <a:noFill/>
                </a:ln>
                <a:solidFill>
                  <a:srgbClr val="000000"/>
                </a:solidFill>
                <a:effectLst/>
                <a:uLnTx/>
                <a:uFillTx/>
                <a:latin typeface="CorpoS"/>
                <a:ea typeface="+mn-ea"/>
                <a:cs typeface="+mn-cs"/>
              </a:rPr>
            </a:br>
            <a:r>
              <a:rPr kumimoji="0" lang="en-US" sz="1400" b="0" i="0" u="none" strike="noStrike" kern="0" cap="none" spc="0" normalizeH="0" baseline="0" noProof="0" dirty="0" smtClean="0">
                <a:ln>
                  <a:noFill/>
                </a:ln>
                <a:solidFill>
                  <a:srgbClr val="000000"/>
                </a:solidFill>
                <a:effectLst/>
                <a:uLnTx/>
                <a:uFillTx/>
                <a:latin typeface="CorpoS"/>
                <a:ea typeface="+mn-ea"/>
                <a:cs typeface="+mn-cs"/>
              </a:rPr>
              <a:t>(use-case-specific)</a:t>
            </a:r>
          </a:p>
        </p:txBody>
      </p:sp>
      <p:sp>
        <p:nvSpPr>
          <p:cNvPr id="32" name="Rechteck 31"/>
          <p:cNvSpPr/>
          <p:nvPr/>
        </p:nvSpPr>
        <p:spPr>
          <a:xfrm>
            <a:off x="6023993" y="2374480"/>
            <a:ext cx="2664295" cy="432000"/>
          </a:xfrm>
          <a:prstGeom prst="rect">
            <a:avLst/>
          </a:prstGeom>
          <a:solidFill>
            <a:srgbClr val="004B96"/>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lang="en-US" sz="1467" kern="0" noProof="0" dirty="0" smtClean="0">
                <a:solidFill>
                  <a:srgbClr val="FFFFFF"/>
                </a:solidFill>
                <a:latin typeface="CorpoS"/>
              </a:rPr>
              <a:t>Physical Certification Tests</a:t>
            </a:r>
            <a:endParaRPr kumimoji="0" lang="en-US" sz="1467" b="0" i="0" u="none" strike="noStrike" kern="0" cap="none" spc="0" normalizeH="0" baseline="0" noProof="0" dirty="0" smtClean="0">
              <a:ln>
                <a:noFill/>
              </a:ln>
              <a:solidFill>
                <a:srgbClr val="FFFFFF"/>
              </a:solidFill>
              <a:effectLst/>
              <a:uLnTx/>
              <a:uFillTx/>
              <a:latin typeface="CorpoS"/>
              <a:ea typeface="+mn-ea"/>
              <a:cs typeface="+mn-cs"/>
            </a:endParaRPr>
          </a:p>
        </p:txBody>
      </p:sp>
      <p:sp>
        <p:nvSpPr>
          <p:cNvPr id="33" name="Rechteck 32"/>
          <p:cNvSpPr/>
          <p:nvPr/>
        </p:nvSpPr>
        <p:spPr>
          <a:xfrm>
            <a:off x="8904312" y="2382440"/>
            <a:ext cx="2736304" cy="432000"/>
          </a:xfrm>
          <a:prstGeom prst="rect">
            <a:avLst/>
          </a:prstGeom>
          <a:solidFill>
            <a:srgbClr val="004B96"/>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467" b="0" i="0" u="none" strike="noStrike" kern="0" cap="none" spc="0" normalizeH="0" baseline="0" noProof="0" dirty="0" smtClean="0">
                <a:ln>
                  <a:noFill/>
                </a:ln>
                <a:solidFill>
                  <a:srgbClr val="FFFFFF"/>
                </a:solidFill>
                <a:effectLst/>
                <a:uLnTx/>
                <a:uFillTx/>
                <a:latin typeface="CorpoS"/>
                <a:ea typeface="+mn-ea"/>
                <a:cs typeface="+mn-cs"/>
              </a:rPr>
              <a:t>Real-world-test-drive</a:t>
            </a:r>
          </a:p>
        </p:txBody>
      </p:sp>
      <p:sp>
        <p:nvSpPr>
          <p:cNvPr id="34" name="Rechteck 33"/>
          <p:cNvSpPr/>
          <p:nvPr/>
        </p:nvSpPr>
        <p:spPr>
          <a:xfrm>
            <a:off x="9032326" y="3640949"/>
            <a:ext cx="2608289" cy="485366"/>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CorpoS"/>
                <a:ea typeface="+mn-ea"/>
                <a:cs typeface="+mn-cs"/>
              </a:rPr>
              <a:t>Test drive under real conditions</a:t>
            </a:r>
            <a:br>
              <a:rPr kumimoji="0" lang="en-US" sz="1400" b="0" i="0" u="none" strike="noStrike" kern="0" cap="none" spc="0" normalizeH="0" baseline="0" noProof="0" dirty="0" smtClean="0">
                <a:ln>
                  <a:noFill/>
                </a:ln>
                <a:solidFill>
                  <a:srgbClr val="000000"/>
                </a:solidFill>
                <a:effectLst/>
                <a:uLnTx/>
                <a:uFillTx/>
                <a:latin typeface="CorpoS"/>
                <a:ea typeface="+mn-ea"/>
                <a:cs typeface="+mn-cs"/>
              </a:rPr>
            </a:br>
            <a:r>
              <a:rPr kumimoji="0" lang="en-US" sz="1400" b="0" i="0" u="none" strike="noStrike" kern="0" cap="none" spc="0" normalizeH="0" baseline="0" noProof="0" dirty="0" smtClean="0">
                <a:ln>
                  <a:noFill/>
                </a:ln>
                <a:solidFill>
                  <a:srgbClr val="000000"/>
                </a:solidFill>
                <a:effectLst/>
                <a:uLnTx/>
                <a:uFillTx/>
                <a:latin typeface="CorpoS"/>
                <a:ea typeface="+mn-ea"/>
                <a:cs typeface="+mn-cs"/>
              </a:rPr>
              <a:t>(use-case-specific)</a:t>
            </a:r>
          </a:p>
        </p:txBody>
      </p:sp>
      <p:sp>
        <p:nvSpPr>
          <p:cNvPr id="35" name="Rechteck 34"/>
          <p:cNvSpPr/>
          <p:nvPr/>
        </p:nvSpPr>
        <p:spPr>
          <a:xfrm>
            <a:off x="6168006" y="4270331"/>
            <a:ext cx="2520282" cy="936104"/>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Pass/fail criteria: Defined performance requirements and test procedures under dry/normal conditions</a:t>
            </a:r>
          </a:p>
        </p:txBody>
      </p:sp>
      <p:sp>
        <p:nvSpPr>
          <p:cNvPr id="36" name="Rechteck 35"/>
          <p:cNvSpPr/>
          <p:nvPr/>
        </p:nvSpPr>
        <p:spPr>
          <a:xfrm>
            <a:off x="6063313" y="3028349"/>
            <a:ext cx="824775" cy="485366"/>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000000"/>
                </a:solidFill>
                <a:effectLst/>
                <a:uLnTx/>
                <a:uFillTx/>
                <a:latin typeface="CorpoS"/>
                <a:ea typeface="+mn-ea"/>
                <a:cs typeface="+mn-cs"/>
              </a:rPr>
              <a:t>Highway/</a:t>
            </a:r>
            <a:br>
              <a:rPr kumimoji="0" lang="en-US" sz="1100" b="0" i="0" u="none" strike="noStrike" kern="0" cap="none" spc="0" normalizeH="0" baseline="0" noProof="0" dirty="0" smtClean="0">
                <a:ln>
                  <a:noFill/>
                </a:ln>
                <a:solidFill>
                  <a:srgbClr val="000000"/>
                </a:solidFill>
                <a:effectLst/>
                <a:uLnTx/>
                <a:uFillTx/>
                <a:latin typeface="CorpoS"/>
                <a:ea typeface="+mn-ea"/>
                <a:cs typeface="+mn-cs"/>
              </a:rPr>
            </a:br>
            <a:r>
              <a:rPr kumimoji="0" lang="en-US" sz="1100" b="0" i="0" u="none" strike="noStrike" kern="0" cap="none" spc="0" normalizeH="0" baseline="0" noProof="0" dirty="0" smtClean="0">
                <a:ln>
                  <a:noFill/>
                </a:ln>
                <a:solidFill>
                  <a:srgbClr val="000000"/>
                </a:solidFill>
                <a:effectLst/>
                <a:uLnTx/>
                <a:uFillTx/>
                <a:latin typeface="CorpoS"/>
                <a:ea typeface="+mn-ea"/>
                <a:cs typeface="+mn-cs"/>
              </a:rPr>
              <a:t>Motorway</a:t>
            </a:r>
          </a:p>
        </p:txBody>
      </p:sp>
      <p:sp>
        <p:nvSpPr>
          <p:cNvPr id="37" name="Rechteck 36"/>
          <p:cNvSpPr/>
          <p:nvPr/>
        </p:nvSpPr>
        <p:spPr>
          <a:xfrm>
            <a:off x="7013055" y="3028349"/>
            <a:ext cx="576063" cy="485366"/>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000000"/>
                </a:solidFill>
                <a:effectLst/>
                <a:uLnTx/>
                <a:uFillTx/>
                <a:latin typeface="CorpoS"/>
                <a:ea typeface="+mn-ea"/>
                <a:cs typeface="+mn-cs"/>
              </a:rPr>
              <a:t>Urban</a:t>
            </a:r>
          </a:p>
        </p:txBody>
      </p:sp>
      <p:sp>
        <p:nvSpPr>
          <p:cNvPr id="38" name="Rechteck 37"/>
          <p:cNvSpPr/>
          <p:nvPr/>
        </p:nvSpPr>
        <p:spPr>
          <a:xfrm>
            <a:off x="7680177" y="3036310"/>
            <a:ext cx="1008112" cy="485366"/>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000000"/>
                </a:solidFill>
                <a:effectLst/>
                <a:uLnTx/>
                <a:uFillTx/>
                <a:latin typeface="CorpoS"/>
                <a:ea typeface="+mn-ea"/>
                <a:cs typeface="+mn-cs"/>
              </a:rPr>
              <a:t>Inter-urban/</a:t>
            </a:r>
            <a:br>
              <a:rPr kumimoji="0" lang="en-US" sz="1100" b="0" i="0" u="none" strike="noStrike" kern="0" cap="none" spc="0" normalizeH="0" baseline="0" noProof="0" dirty="0" smtClean="0">
                <a:ln>
                  <a:noFill/>
                </a:ln>
                <a:solidFill>
                  <a:srgbClr val="000000"/>
                </a:solidFill>
                <a:effectLst/>
                <a:uLnTx/>
                <a:uFillTx/>
                <a:latin typeface="CorpoS"/>
                <a:ea typeface="+mn-ea"/>
                <a:cs typeface="+mn-cs"/>
              </a:rPr>
            </a:br>
            <a:r>
              <a:rPr kumimoji="0" lang="en-US" sz="1100" b="0" i="0" u="none" strike="noStrike" kern="0" cap="none" spc="0" normalizeH="0" baseline="0" noProof="0" dirty="0" smtClean="0">
                <a:ln>
                  <a:noFill/>
                </a:ln>
                <a:solidFill>
                  <a:srgbClr val="000000"/>
                </a:solidFill>
                <a:effectLst/>
                <a:uLnTx/>
                <a:uFillTx/>
                <a:latin typeface="CorpoS"/>
                <a:ea typeface="+mn-ea"/>
                <a:cs typeface="+mn-cs"/>
              </a:rPr>
              <a:t>rural</a:t>
            </a:r>
          </a:p>
        </p:txBody>
      </p:sp>
      <p:sp>
        <p:nvSpPr>
          <p:cNvPr id="39" name="Rechteck 38"/>
          <p:cNvSpPr/>
          <p:nvPr/>
        </p:nvSpPr>
        <p:spPr>
          <a:xfrm>
            <a:off x="8904312" y="3046195"/>
            <a:ext cx="805725" cy="485366"/>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000000"/>
                </a:solidFill>
                <a:effectLst/>
                <a:uLnTx/>
                <a:uFillTx/>
                <a:latin typeface="CorpoS"/>
                <a:ea typeface="+mn-ea"/>
                <a:cs typeface="+mn-cs"/>
              </a:rPr>
              <a:t>Highway/</a:t>
            </a:r>
            <a:br>
              <a:rPr kumimoji="0" lang="en-US" sz="1100" b="0" i="0" u="none" strike="noStrike" kern="0" cap="none" spc="0" normalizeH="0" baseline="0" noProof="0" dirty="0" smtClean="0">
                <a:ln>
                  <a:noFill/>
                </a:ln>
                <a:solidFill>
                  <a:srgbClr val="000000"/>
                </a:solidFill>
                <a:effectLst/>
                <a:uLnTx/>
                <a:uFillTx/>
                <a:latin typeface="CorpoS"/>
                <a:ea typeface="+mn-ea"/>
                <a:cs typeface="+mn-cs"/>
              </a:rPr>
            </a:br>
            <a:r>
              <a:rPr kumimoji="0" lang="en-US" sz="1100" b="0" i="0" u="none" strike="noStrike" kern="0" cap="none" spc="0" normalizeH="0" baseline="0" noProof="0" dirty="0" smtClean="0">
                <a:ln>
                  <a:noFill/>
                </a:ln>
                <a:solidFill>
                  <a:srgbClr val="000000"/>
                </a:solidFill>
                <a:effectLst/>
                <a:uLnTx/>
                <a:uFillTx/>
                <a:latin typeface="CorpoS"/>
                <a:ea typeface="+mn-ea"/>
                <a:cs typeface="+mn-cs"/>
              </a:rPr>
              <a:t>Motorway</a:t>
            </a:r>
          </a:p>
        </p:txBody>
      </p:sp>
      <p:sp>
        <p:nvSpPr>
          <p:cNvPr id="40" name="Rechteck 39"/>
          <p:cNvSpPr/>
          <p:nvPr/>
        </p:nvSpPr>
        <p:spPr>
          <a:xfrm>
            <a:off x="9912425" y="3046195"/>
            <a:ext cx="576063" cy="485366"/>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000000"/>
                </a:solidFill>
                <a:effectLst/>
                <a:uLnTx/>
                <a:uFillTx/>
                <a:latin typeface="CorpoS"/>
                <a:ea typeface="+mn-ea"/>
                <a:cs typeface="+mn-cs"/>
              </a:rPr>
              <a:t>Urban</a:t>
            </a:r>
          </a:p>
        </p:txBody>
      </p:sp>
      <p:sp>
        <p:nvSpPr>
          <p:cNvPr id="41" name="Rechteck 40"/>
          <p:cNvSpPr/>
          <p:nvPr/>
        </p:nvSpPr>
        <p:spPr>
          <a:xfrm>
            <a:off x="10632504" y="3054156"/>
            <a:ext cx="1008112" cy="485366"/>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000000"/>
                </a:solidFill>
                <a:effectLst/>
                <a:uLnTx/>
                <a:uFillTx/>
                <a:latin typeface="CorpoS"/>
                <a:ea typeface="+mn-ea"/>
                <a:cs typeface="+mn-cs"/>
              </a:rPr>
              <a:t>Inter-urban/</a:t>
            </a:r>
            <a:br>
              <a:rPr kumimoji="0" lang="en-US" sz="1100" b="0" i="0" u="none" strike="noStrike" kern="0" cap="none" spc="0" normalizeH="0" baseline="0" noProof="0" dirty="0" smtClean="0">
                <a:ln>
                  <a:noFill/>
                </a:ln>
                <a:solidFill>
                  <a:srgbClr val="000000"/>
                </a:solidFill>
                <a:effectLst/>
                <a:uLnTx/>
                <a:uFillTx/>
                <a:latin typeface="CorpoS"/>
                <a:ea typeface="+mn-ea"/>
                <a:cs typeface="+mn-cs"/>
              </a:rPr>
            </a:br>
            <a:r>
              <a:rPr kumimoji="0" lang="en-US" sz="1100" b="0" i="0" u="none" strike="noStrike" kern="0" cap="none" spc="0" normalizeH="0" baseline="0" noProof="0" dirty="0" smtClean="0">
                <a:ln>
                  <a:noFill/>
                </a:ln>
                <a:solidFill>
                  <a:srgbClr val="000000"/>
                </a:solidFill>
                <a:effectLst/>
                <a:uLnTx/>
                <a:uFillTx/>
                <a:latin typeface="CorpoS"/>
                <a:ea typeface="+mn-ea"/>
                <a:cs typeface="+mn-cs"/>
              </a:rPr>
              <a:t>rural</a:t>
            </a:r>
          </a:p>
        </p:txBody>
      </p:sp>
      <p:sp>
        <p:nvSpPr>
          <p:cNvPr id="42" name="Rechteck 41"/>
          <p:cNvSpPr/>
          <p:nvPr/>
        </p:nvSpPr>
        <p:spPr>
          <a:xfrm>
            <a:off x="9032326" y="4270331"/>
            <a:ext cx="2608290" cy="485366"/>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CorpoS"/>
                <a:ea typeface="+mn-ea"/>
                <a:cs typeface="+mn-cs"/>
              </a:rPr>
              <a:t>Pass/fail criteria: Individual qualitative checklist</a:t>
            </a:r>
          </a:p>
        </p:txBody>
      </p:sp>
      <p:sp>
        <p:nvSpPr>
          <p:cNvPr id="43" name="Rechteck 42"/>
          <p:cNvSpPr/>
          <p:nvPr/>
        </p:nvSpPr>
        <p:spPr>
          <a:xfrm>
            <a:off x="6154370" y="5335144"/>
            <a:ext cx="2533918" cy="1311451"/>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Safety-relevant areas:</a:t>
            </a:r>
          </a:p>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Assess critical scenarios that are technically difficult for the system, have a high injury severity and are likely to occur in real traffic    </a:t>
            </a:r>
          </a:p>
        </p:txBody>
      </p:sp>
      <p:sp>
        <p:nvSpPr>
          <p:cNvPr id="44" name="Rechteck 43"/>
          <p:cNvSpPr/>
          <p:nvPr/>
        </p:nvSpPr>
        <p:spPr>
          <a:xfrm>
            <a:off x="9032326" y="5335144"/>
            <a:ext cx="2524183" cy="1311451"/>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Safety-relevant areas: Assess the overall system capabilities in typical traffic scenarios; general system safety requirements like HMI; behavior in some fault-conditions?</a:t>
            </a:r>
          </a:p>
        </p:txBody>
      </p:sp>
      <p:cxnSp>
        <p:nvCxnSpPr>
          <p:cNvPr id="53" name="Gewinkelte Verbindung 52"/>
          <p:cNvCxnSpPr>
            <a:stCxn id="10" idx="1"/>
            <a:endCxn id="29" idx="1"/>
          </p:cNvCxnSpPr>
          <p:nvPr/>
        </p:nvCxnSpPr>
        <p:spPr>
          <a:xfrm rot="10800000" flipH="1" flipV="1">
            <a:off x="639389" y="3402379"/>
            <a:ext cx="1" cy="794184"/>
          </a:xfrm>
          <a:prstGeom prst="bent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Gewinkelte Verbindung 54"/>
          <p:cNvCxnSpPr>
            <a:stCxn id="10" idx="1"/>
            <a:endCxn id="30" idx="1"/>
          </p:cNvCxnSpPr>
          <p:nvPr/>
        </p:nvCxnSpPr>
        <p:spPr>
          <a:xfrm rot="10800000" flipH="1" flipV="1">
            <a:off x="639389" y="3402379"/>
            <a:ext cx="1" cy="1519426"/>
          </a:xfrm>
          <a:prstGeom prst="bent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Gewinkelte Verbindung 64"/>
          <p:cNvCxnSpPr>
            <a:stCxn id="10" idx="1"/>
            <a:endCxn id="26" idx="1"/>
          </p:cNvCxnSpPr>
          <p:nvPr/>
        </p:nvCxnSpPr>
        <p:spPr>
          <a:xfrm rot="10800000" flipV="1">
            <a:off x="623392" y="3402379"/>
            <a:ext cx="15998" cy="2570262"/>
          </a:xfrm>
          <a:prstGeom prst="bentConnector3">
            <a:avLst>
              <a:gd name="adj1" fmla="val 141107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Gewinkelte Verbindung 76"/>
          <p:cNvCxnSpPr>
            <a:stCxn id="18" idx="1"/>
            <a:endCxn id="22" idx="1"/>
          </p:cNvCxnSpPr>
          <p:nvPr/>
        </p:nvCxnSpPr>
        <p:spPr>
          <a:xfrm rot="10800000" flipV="1">
            <a:off x="3146034" y="3846713"/>
            <a:ext cx="12700" cy="576064"/>
          </a:xfrm>
          <a:prstGeom prst="bentConnector3">
            <a:avLst>
              <a:gd name="adj1" fmla="val 12061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Gewinkelte Verbindung 79"/>
          <p:cNvCxnSpPr>
            <a:stCxn id="18" idx="1"/>
            <a:endCxn id="28" idx="1"/>
          </p:cNvCxnSpPr>
          <p:nvPr/>
        </p:nvCxnSpPr>
        <p:spPr>
          <a:xfrm rot="10800000" flipH="1" flipV="1">
            <a:off x="3146034" y="3846712"/>
            <a:ext cx="12700" cy="1089465"/>
          </a:xfrm>
          <a:prstGeom prst="bentConnector3">
            <a:avLst>
              <a:gd name="adj1" fmla="val -113195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Gewinkelte Verbindung 87"/>
          <p:cNvCxnSpPr>
            <a:stCxn id="18" idx="1"/>
            <a:endCxn id="27" idx="1"/>
          </p:cNvCxnSpPr>
          <p:nvPr/>
        </p:nvCxnSpPr>
        <p:spPr>
          <a:xfrm rot="10800000" flipH="1" flipV="1">
            <a:off x="3146034" y="3846712"/>
            <a:ext cx="12700" cy="2080263"/>
          </a:xfrm>
          <a:prstGeom prst="bentConnector3">
            <a:avLst>
              <a:gd name="adj1" fmla="val -113195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Gewinkelte Verbindung 102"/>
          <p:cNvCxnSpPr>
            <a:stCxn id="31" idx="1"/>
            <a:endCxn id="35" idx="1"/>
          </p:cNvCxnSpPr>
          <p:nvPr/>
        </p:nvCxnSpPr>
        <p:spPr>
          <a:xfrm rot="10800000" flipV="1">
            <a:off x="6168006" y="3864941"/>
            <a:ext cx="12700" cy="873441"/>
          </a:xfrm>
          <a:prstGeom prst="bentConnector3">
            <a:avLst>
              <a:gd name="adj1" fmla="val 128040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Gewinkelte Verbindung 104"/>
          <p:cNvCxnSpPr>
            <a:stCxn id="31" idx="1"/>
            <a:endCxn id="43" idx="1"/>
          </p:cNvCxnSpPr>
          <p:nvPr/>
        </p:nvCxnSpPr>
        <p:spPr>
          <a:xfrm rot="10800000" flipV="1">
            <a:off x="6154370" y="3864942"/>
            <a:ext cx="13636" cy="2125928"/>
          </a:xfrm>
          <a:prstGeom prst="bentConnector3">
            <a:avLst>
              <a:gd name="adj1" fmla="val 11542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Gewinkelte Verbindung 111"/>
          <p:cNvCxnSpPr>
            <a:stCxn id="34" idx="1"/>
            <a:endCxn id="42" idx="1"/>
          </p:cNvCxnSpPr>
          <p:nvPr/>
        </p:nvCxnSpPr>
        <p:spPr>
          <a:xfrm rot="10800000" flipV="1">
            <a:off x="9032326" y="3883632"/>
            <a:ext cx="12700" cy="629382"/>
          </a:xfrm>
          <a:prstGeom prst="bentConnector3">
            <a:avLst>
              <a:gd name="adj1" fmla="val 128040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Gewinkelte Verbindung 114"/>
          <p:cNvCxnSpPr>
            <a:stCxn id="34" idx="1"/>
            <a:endCxn id="44" idx="1"/>
          </p:cNvCxnSpPr>
          <p:nvPr/>
        </p:nvCxnSpPr>
        <p:spPr>
          <a:xfrm rot="10800000" flipV="1">
            <a:off x="9032326" y="3883632"/>
            <a:ext cx="12700" cy="2107238"/>
          </a:xfrm>
          <a:prstGeom prst="bentConnector3">
            <a:avLst>
              <a:gd name="adj1" fmla="val 128040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6385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Gleichschenkliges Dreieck 81"/>
          <p:cNvSpPr/>
          <p:nvPr/>
        </p:nvSpPr>
        <p:spPr>
          <a:xfrm>
            <a:off x="518888" y="976930"/>
            <a:ext cx="11130030" cy="926564"/>
          </a:xfrm>
          <a:prstGeom prst="triangle">
            <a:avLst/>
          </a:prstGeom>
          <a:solidFill>
            <a:schemeClr val="accent1">
              <a:lumMod val="75000"/>
            </a:schemeClr>
          </a:soli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lt1"/>
                </a:solidFill>
              </a:rPr>
              <a:t>Certification </a:t>
            </a:r>
            <a:br>
              <a:rPr lang="en-US" sz="1400" dirty="0">
                <a:solidFill>
                  <a:schemeClr val="lt1"/>
                </a:solidFill>
              </a:rPr>
            </a:br>
            <a:r>
              <a:rPr lang="en-US" sz="1400" dirty="0">
                <a:solidFill>
                  <a:schemeClr val="lt1"/>
                </a:solidFill>
              </a:rPr>
              <a:t>of Automated Driving Systems (L3-L5)</a:t>
            </a:r>
            <a:br>
              <a:rPr lang="en-US" sz="1400" dirty="0">
                <a:solidFill>
                  <a:schemeClr val="lt1"/>
                </a:solidFill>
              </a:rPr>
            </a:br>
            <a:r>
              <a:rPr lang="en-US" sz="1400" dirty="0">
                <a:solidFill>
                  <a:schemeClr val="lt1"/>
                </a:solidFill>
              </a:rPr>
              <a:t>Objective: System is safe and technical compliant</a:t>
            </a:r>
            <a:br>
              <a:rPr lang="en-US" sz="1400" dirty="0">
                <a:solidFill>
                  <a:schemeClr val="lt1"/>
                </a:solidFill>
              </a:rPr>
            </a:br>
            <a:endParaRPr lang="en-US" sz="1400" dirty="0">
              <a:solidFill>
                <a:schemeClr val="lt1"/>
              </a:solidFill>
            </a:endParaRPr>
          </a:p>
        </p:txBody>
      </p:sp>
      <p:sp>
        <p:nvSpPr>
          <p:cNvPr id="83" name="Rechteck 82"/>
          <p:cNvSpPr/>
          <p:nvPr/>
        </p:nvSpPr>
        <p:spPr>
          <a:xfrm>
            <a:off x="518887" y="2075513"/>
            <a:ext cx="11130031" cy="432000"/>
          </a:xfrm>
          <a:prstGeom prst="rect">
            <a:avLst/>
          </a:prstGeom>
          <a:solidFill>
            <a:srgbClr val="004B96"/>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467" b="0" i="0" u="none" strike="noStrike" kern="0" cap="none" spc="0" normalizeH="0" baseline="0" noProof="0" dirty="0" smtClean="0">
                <a:ln>
                  <a:noFill/>
                </a:ln>
                <a:solidFill>
                  <a:srgbClr val="FFFFFF"/>
                </a:solidFill>
                <a:effectLst/>
                <a:uLnTx/>
                <a:uFillTx/>
                <a:latin typeface="CorpoS"/>
                <a:ea typeface="+mn-ea"/>
                <a:cs typeface="+mn-cs"/>
              </a:rPr>
              <a:t>Audit </a:t>
            </a:r>
            <a:r>
              <a:rPr kumimoji="0" lang="en-US" sz="1467" b="0" i="0" u="none" strike="noStrike" kern="0" cap="none" spc="0" normalizeH="0" baseline="0" noProof="0" dirty="0" smtClean="0">
                <a:ln>
                  <a:noFill/>
                </a:ln>
                <a:solidFill>
                  <a:srgbClr val="FFFFFF"/>
                </a:solidFill>
                <a:effectLst/>
                <a:uLnTx/>
                <a:uFillTx/>
                <a:latin typeface="CorpoS"/>
                <a:ea typeface="+mn-ea"/>
                <a:cs typeface="+mn-cs"/>
                <a:sym typeface="Wingdings" panose="05000000000000000000" pitchFamily="2" charset="2"/>
              </a:rPr>
              <a:t> Focus: Processes and Documentation</a:t>
            </a:r>
            <a:endParaRPr kumimoji="0" lang="en-US" sz="1467" b="0" i="0" u="none" strike="noStrike" kern="0" cap="none" spc="0" normalizeH="0" baseline="0" noProof="0" dirty="0" smtClean="0">
              <a:ln>
                <a:noFill/>
              </a:ln>
              <a:solidFill>
                <a:srgbClr val="FFFFFF"/>
              </a:solidFill>
              <a:effectLst/>
              <a:uLnTx/>
              <a:uFillTx/>
              <a:latin typeface="CorpoS"/>
              <a:ea typeface="+mn-ea"/>
              <a:cs typeface="+mn-cs"/>
            </a:endParaRPr>
          </a:p>
        </p:txBody>
      </p:sp>
      <p:sp>
        <p:nvSpPr>
          <p:cNvPr id="85" name="Rechteck 84"/>
          <p:cNvSpPr/>
          <p:nvPr/>
        </p:nvSpPr>
        <p:spPr>
          <a:xfrm>
            <a:off x="518887" y="2679532"/>
            <a:ext cx="2306618" cy="1446246"/>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Documentation of the system</a:t>
            </a:r>
          </a:p>
        </p:txBody>
      </p:sp>
      <p:sp>
        <p:nvSpPr>
          <p:cNvPr id="93" name="Rechteck 92"/>
          <p:cNvSpPr/>
          <p:nvPr/>
        </p:nvSpPr>
        <p:spPr>
          <a:xfrm>
            <a:off x="5146769" y="3225054"/>
            <a:ext cx="2676021" cy="354632"/>
          </a:xfrm>
          <a:prstGeom prst="rect">
            <a:avLst/>
          </a:prstGeom>
          <a:solidFill>
            <a:srgbClr val="92D050"/>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List of all input and sensed variables</a:t>
            </a:r>
          </a:p>
        </p:txBody>
      </p:sp>
      <p:sp>
        <p:nvSpPr>
          <p:cNvPr id="94" name="Rechteck 93"/>
          <p:cNvSpPr/>
          <p:nvPr/>
        </p:nvSpPr>
        <p:spPr>
          <a:xfrm>
            <a:off x="7284532" y="2692594"/>
            <a:ext cx="2376264" cy="434122"/>
          </a:xfrm>
          <a:prstGeom prst="rect">
            <a:avLst/>
          </a:prstGeom>
          <a:solidFill>
            <a:srgbClr val="92D050"/>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Description of the components and functions</a:t>
            </a:r>
          </a:p>
        </p:txBody>
      </p:sp>
      <p:sp>
        <p:nvSpPr>
          <p:cNvPr id="95" name="Rechteck 94"/>
          <p:cNvSpPr/>
          <p:nvPr/>
        </p:nvSpPr>
        <p:spPr>
          <a:xfrm>
            <a:off x="5152560" y="3676252"/>
            <a:ext cx="2676021" cy="453642"/>
          </a:xfrm>
          <a:prstGeom prst="rect">
            <a:avLst/>
          </a:prstGeom>
          <a:solidFill>
            <a:srgbClr val="92D050"/>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List of all output variable controlled by the system</a:t>
            </a:r>
          </a:p>
        </p:txBody>
      </p:sp>
      <p:sp>
        <p:nvSpPr>
          <p:cNvPr id="96" name="Rechteck 95"/>
          <p:cNvSpPr/>
          <p:nvPr/>
        </p:nvSpPr>
        <p:spPr>
          <a:xfrm>
            <a:off x="5159996" y="2685517"/>
            <a:ext cx="2023411" cy="442700"/>
          </a:xfrm>
          <a:prstGeom prst="rect">
            <a:avLst/>
          </a:prstGeom>
          <a:solidFill>
            <a:srgbClr val="92D050"/>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System layout/architecture and schematics</a:t>
            </a:r>
          </a:p>
        </p:txBody>
      </p:sp>
      <p:sp>
        <p:nvSpPr>
          <p:cNvPr id="97" name="Rechteck 96"/>
          <p:cNvSpPr/>
          <p:nvPr/>
        </p:nvSpPr>
        <p:spPr>
          <a:xfrm>
            <a:off x="7934474" y="3226938"/>
            <a:ext cx="3730442" cy="407294"/>
          </a:xfrm>
          <a:prstGeom prst="rect">
            <a:avLst/>
          </a:prstGeom>
          <a:solidFill>
            <a:srgbClr val="92D050"/>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Description of the ODD (boundaries of functional operation)</a:t>
            </a:r>
          </a:p>
        </p:txBody>
      </p:sp>
      <p:sp>
        <p:nvSpPr>
          <p:cNvPr id="98" name="Rechteck 97"/>
          <p:cNvSpPr/>
          <p:nvPr/>
        </p:nvSpPr>
        <p:spPr>
          <a:xfrm>
            <a:off x="7934474" y="3713661"/>
            <a:ext cx="3730442" cy="413206"/>
          </a:xfrm>
          <a:prstGeom prst="rect">
            <a:avLst/>
          </a:prstGeom>
          <a:solidFill>
            <a:srgbClr val="92D050"/>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Signal flow chart and priorities</a:t>
            </a:r>
          </a:p>
        </p:txBody>
      </p:sp>
      <p:sp>
        <p:nvSpPr>
          <p:cNvPr id="99" name="Rechteck 98"/>
          <p:cNvSpPr/>
          <p:nvPr/>
        </p:nvSpPr>
        <p:spPr>
          <a:xfrm>
            <a:off x="9751909" y="2692594"/>
            <a:ext cx="1913007" cy="434122"/>
          </a:xfrm>
          <a:prstGeom prst="rect">
            <a:avLst/>
          </a:prstGeom>
          <a:solidFill>
            <a:srgbClr val="92D050"/>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Identification of relevant HW and SW</a:t>
            </a:r>
          </a:p>
        </p:txBody>
      </p:sp>
      <p:cxnSp>
        <p:nvCxnSpPr>
          <p:cNvPr id="104" name="Gerade Verbindung mit Pfeil 103"/>
          <p:cNvCxnSpPr/>
          <p:nvPr/>
        </p:nvCxnSpPr>
        <p:spPr>
          <a:xfrm>
            <a:off x="2831978" y="3268658"/>
            <a:ext cx="145927" cy="0"/>
          </a:xfrm>
          <a:prstGeom prst="straightConnector1">
            <a:avLst/>
          </a:prstGeom>
          <a:noFill/>
          <a:ln w="9525" cap="flat" cmpd="sng" algn="ctr">
            <a:solidFill>
              <a:srgbClr val="000000"/>
            </a:solidFill>
            <a:prstDash val="solid"/>
            <a:tailEnd type="triangle"/>
          </a:ln>
          <a:effectLst/>
        </p:spPr>
      </p:cxnSp>
      <p:cxnSp>
        <p:nvCxnSpPr>
          <p:cNvPr id="105" name="Gerade Verbindung mit Pfeil 104"/>
          <p:cNvCxnSpPr/>
          <p:nvPr/>
        </p:nvCxnSpPr>
        <p:spPr>
          <a:xfrm>
            <a:off x="5014069" y="3340666"/>
            <a:ext cx="145927" cy="0"/>
          </a:xfrm>
          <a:prstGeom prst="straightConnector1">
            <a:avLst/>
          </a:prstGeom>
          <a:noFill/>
          <a:ln w="9525" cap="flat" cmpd="sng" algn="ctr">
            <a:solidFill>
              <a:srgbClr val="000000"/>
            </a:solidFill>
            <a:prstDash val="solid"/>
            <a:tailEnd type="triangle"/>
          </a:ln>
          <a:effectLst/>
        </p:spPr>
      </p:cxnSp>
      <p:cxnSp>
        <p:nvCxnSpPr>
          <p:cNvPr id="106" name="Gerade Verbindung mit Pfeil 105"/>
          <p:cNvCxnSpPr/>
          <p:nvPr/>
        </p:nvCxnSpPr>
        <p:spPr>
          <a:xfrm>
            <a:off x="5020542" y="3844722"/>
            <a:ext cx="145927" cy="0"/>
          </a:xfrm>
          <a:prstGeom prst="straightConnector1">
            <a:avLst/>
          </a:prstGeom>
          <a:noFill/>
          <a:ln w="9525" cap="flat" cmpd="sng" algn="ctr">
            <a:solidFill>
              <a:srgbClr val="000000"/>
            </a:solidFill>
            <a:prstDash val="solid"/>
            <a:tailEnd type="triangle"/>
          </a:ln>
          <a:effectLst/>
        </p:spPr>
      </p:cxnSp>
      <p:sp>
        <p:nvSpPr>
          <p:cNvPr id="107" name="Rechteck 106"/>
          <p:cNvSpPr/>
          <p:nvPr/>
        </p:nvSpPr>
        <p:spPr>
          <a:xfrm>
            <a:off x="2980937" y="2683259"/>
            <a:ext cx="2039605" cy="1442519"/>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Purpose: Understand the system to be audited and assessed</a:t>
            </a:r>
          </a:p>
        </p:txBody>
      </p:sp>
      <p:sp>
        <p:nvSpPr>
          <p:cNvPr id="111" name="Rechteck 110"/>
          <p:cNvSpPr/>
          <p:nvPr/>
        </p:nvSpPr>
        <p:spPr>
          <a:xfrm>
            <a:off x="5709410" y="6470357"/>
            <a:ext cx="2916000" cy="252000"/>
          </a:xfrm>
          <a:prstGeom prst="rect">
            <a:avLst/>
          </a:prstGeom>
          <a:solidFill>
            <a:srgbClr val="FFC000"/>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CorpoS"/>
                <a:ea typeface="+mn-ea"/>
                <a:cs typeface="+mn-cs"/>
              </a:rPr>
              <a:t>OEM to </a:t>
            </a:r>
            <a:r>
              <a:rPr kumimoji="0" lang="en-US" sz="1400" b="0" i="0" u="none" strike="sngStrike" kern="0" cap="none" spc="0" normalizeH="0" baseline="0" noProof="0" dirty="0" smtClean="0">
                <a:ln>
                  <a:noFill/>
                </a:ln>
                <a:solidFill>
                  <a:srgbClr val="00B050"/>
                </a:solidFill>
                <a:effectLst/>
                <a:uLnTx/>
                <a:uFillTx/>
                <a:latin typeface="CorpoS"/>
                <a:ea typeface="+mn-ea"/>
                <a:cs typeface="+mn-cs"/>
              </a:rPr>
              <a:t>make open  </a:t>
            </a:r>
            <a:r>
              <a:rPr kumimoji="0" lang="en-US" sz="1400" b="0" i="0" u="none" strike="noStrike" kern="0" cap="none" spc="0" normalizeH="0" baseline="0" noProof="0" dirty="0" smtClean="0">
                <a:ln>
                  <a:noFill/>
                </a:ln>
                <a:solidFill>
                  <a:srgbClr val="00B050"/>
                </a:solidFill>
                <a:effectLst/>
                <a:uLnTx/>
                <a:uFillTx/>
                <a:latin typeface="CorpoS"/>
                <a:ea typeface="+mn-ea"/>
                <a:cs typeface="+mn-cs"/>
              </a:rPr>
              <a:t>provide </a:t>
            </a:r>
            <a:r>
              <a:rPr kumimoji="0" lang="en-US" sz="1400" b="0" i="0" u="none" strike="noStrike" kern="0" cap="none" spc="0" normalizeH="0" baseline="0" noProof="0" dirty="0" smtClean="0">
                <a:ln>
                  <a:noFill/>
                </a:ln>
                <a:solidFill>
                  <a:srgbClr val="000000"/>
                </a:solidFill>
                <a:effectLst/>
                <a:uLnTx/>
                <a:uFillTx/>
                <a:latin typeface="CorpoS"/>
                <a:ea typeface="+mn-ea"/>
                <a:cs typeface="+mn-cs"/>
              </a:rPr>
              <a:t>for inspection</a:t>
            </a:r>
          </a:p>
        </p:txBody>
      </p:sp>
      <p:sp>
        <p:nvSpPr>
          <p:cNvPr id="112" name="Rechteck 111"/>
          <p:cNvSpPr/>
          <p:nvPr/>
        </p:nvSpPr>
        <p:spPr>
          <a:xfrm>
            <a:off x="8710464" y="6470357"/>
            <a:ext cx="2952000" cy="252000"/>
          </a:xfrm>
          <a:prstGeom prst="rect">
            <a:avLst/>
          </a:prstGeom>
          <a:solidFill>
            <a:srgbClr val="92D050"/>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CorpoS"/>
                <a:ea typeface="+mn-ea"/>
                <a:cs typeface="+mn-cs"/>
              </a:rPr>
              <a:t>OEM to submit to technical service</a:t>
            </a:r>
          </a:p>
        </p:txBody>
      </p:sp>
      <p:cxnSp>
        <p:nvCxnSpPr>
          <p:cNvPr id="120" name="Gerade Verbindung mit Pfeil 119"/>
          <p:cNvCxnSpPr/>
          <p:nvPr/>
        </p:nvCxnSpPr>
        <p:spPr>
          <a:xfrm>
            <a:off x="5052075" y="2836610"/>
            <a:ext cx="145927" cy="0"/>
          </a:xfrm>
          <a:prstGeom prst="straightConnector1">
            <a:avLst/>
          </a:prstGeom>
          <a:noFill/>
          <a:ln w="9525" cap="flat" cmpd="sng" algn="ctr">
            <a:solidFill>
              <a:srgbClr val="000000"/>
            </a:solidFill>
            <a:prstDash val="solid"/>
            <a:tailEnd type="triangle"/>
          </a:ln>
          <a:effectLst/>
        </p:spPr>
      </p:cxnSp>
      <p:sp>
        <p:nvSpPr>
          <p:cNvPr id="2" name="Title 1"/>
          <p:cNvSpPr>
            <a:spLocks noGrp="1"/>
          </p:cNvSpPr>
          <p:nvPr>
            <p:ph type="title"/>
          </p:nvPr>
        </p:nvSpPr>
        <p:spPr>
          <a:xfrm>
            <a:off x="511625" y="38551"/>
            <a:ext cx="10515600" cy="762962"/>
          </a:xfrm>
        </p:spPr>
        <p:txBody>
          <a:bodyPr>
            <a:noAutofit/>
          </a:bodyPr>
          <a:lstStyle/>
          <a:p>
            <a:r>
              <a:rPr lang="en-GB" sz="3200" dirty="0"/>
              <a:t>A</a:t>
            </a:r>
            <a:r>
              <a:rPr lang="en-GB" sz="3200" dirty="0" smtClean="0"/>
              <a:t>udit structure: Processes and documentation</a:t>
            </a:r>
            <a:endParaRPr lang="en-GB" sz="3200" dirty="0"/>
          </a:p>
        </p:txBody>
      </p:sp>
      <p:sp>
        <p:nvSpPr>
          <p:cNvPr id="42" name="Rechteck 41"/>
          <p:cNvSpPr/>
          <p:nvPr/>
        </p:nvSpPr>
        <p:spPr>
          <a:xfrm>
            <a:off x="511625" y="4276871"/>
            <a:ext cx="2290619" cy="2004034"/>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Processes and methods (use-case independent)</a:t>
            </a:r>
          </a:p>
        </p:txBody>
      </p:sp>
      <p:sp>
        <p:nvSpPr>
          <p:cNvPr id="43" name="Rechteck 42"/>
          <p:cNvSpPr/>
          <p:nvPr/>
        </p:nvSpPr>
        <p:spPr>
          <a:xfrm>
            <a:off x="10160697" y="4296212"/>
            <a:ext cx="1480959" cy="1984694"/>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sng" strike="noStrike" kern="0" cap="none" spc="0" normalizeH="0" baseline="0" noProof="0" dirty="0" smtClean="0">
                <a:ln>
                  <a:noFill/>
                </a:ln>
                <a:solidFill>
                  <a:srgbClr val="000000"/>
                </a:solidFill>
                <a:effectLst/>
                <a:uLnTx/>
                <a:uFillTx/>
                <a:latin typeface="CorpoS"/>
                <a:ea typeface="+mn-ea"/>
                <a:cs typeface="+mn-cs"/>
              </a:rPr>
              <a:t>Pass/fail criteria: </a:t>
            </a:r>
            <a:r>
              <a:rPr kumimoji="0" lang="en-US" sz="1200" b="0" i="1" u="none" strike="noStrike" kern="0" cap="none" spc="0" normalizeH="0" baseline="0" noProof="0" dirty="0" err="1" smtClean="0">
                <a:ln>
                  <a:noFill/>
                </a:ln>
                <a:solidFill>
                  <a:srgbClr val="000000"/>
                </a:solidFill>
                <a:effectLst/>
                <a:uLnTx/>
                <a:uFillTx/>
                <a:latin typeface="CorpoS"/>
                <a:ea typeface="+mn-ea"/>
                <a:cs typeface="+mn-cs"/>
              </a:rPr>
              <a:t>tbd</a:t>
            </a:r>
            <a:r>
              <a:rPr kumimoji="0" lang="en-US" sz="1200" b="0" i="0" u="none" strike="noStrike" kern="0" cap="none" spc="0" normalizeH="0" baseline="0" noProof="0" dirty="0" smtClean="0">
                <a:ln>
                  <a:noFill/>
                </a:ln>
                <a:solidFill>
                  <a:srgbClr val="000000"/>
                </a:solidFill>
                <a:effectLst/>
                <a:uLnTx/>
                <a:uFillTx/>
                <a:latin typeface="CorpoS"/>
                <a:ea typeface="+mn-ea"/>
                <a:cs typeface="+mn-cs"/>
              </a:rPr>
              <a:t> (e.g. criteria of existing technical standards like ISO 26262)</a:t>
            </a:r>
          </a:p>
        </p:txBody>
      </p:sp>
      <p:sp>
        <p:nvSpPr>
          <p:cNvPr id="44" name="Rechteck 43"/>
          <p:cNvSpPr/>
          <p:nvPr/>
        </p:nvSpPr>
        <p:spPr>
          <a:xfrm>
            <a:off x="7978092" y="4296211"/>
            <a:ext cx="2088231" cy="548673"/>
          </a:xfrm>
          <a:prstGeom prst="rect">
            <a:avLst/>
          </a:prstGeom>
          <a:solidFill>
            <a:srgbClr val="FFC000"/>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Safety plans of the system and of relevant components/ECUs</a:t>
            </a:r>
          </a:p>
        </p:txBody>
      </p:sp>
      <p:sp>
        <p:nvSpPr>
          <p:cNvPr id="45" name="Rechteck 44"/>
          <p:cNvSpPr/>
          <p:nvPr/>
        </p:nvSpPr>
        <p:spPr>
          <a:xfrm>
            <a:off x="7983054" y="5736372"/>
            <a:ext cx="2083269" cy="556305"/>
          </a:xfrm>
          <a:prstGeom prst="rect">
            <a:avLst/>
          </a:prstGeom>
          <a:solidFill>
            <a:srgbClr val="FFC000"/>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Validation and change/ release management plans</a:t>
            </a:r>
          </a:p>
        </p:txBody>
      </p:sp>
      <p:cxnSp>
        <p:nvCxnSpPr>
          <p:cNvPr id="46" name="Gerade Verbindung mit Pfeil 45"/>
          <p:cNvCxnSpPr/>
          <p:nvPr/>
        </p:nvCxnSpPr>
        <p:spPr>
          <a:xfrm>
            <a:off x="5184760" y="4680986"/>
            <a:ext cx="193659" cy="0"/>
          </a:xfrm>
          <a:prstGeom prst="straightConnector1">
            <a:avLst/>
          </a:prstGeom>
          <a:noFill/>
          <a:ln w="9525" cap="flat" cmpd="sng" algn="ctr">
            <a:solidFill>
              <a:srgbClr val="000000"/>
            </a:solidFill>
            <a:prstDash val="solid"/>
            <a:tailEnd type="triangle"/>
          </a:ln>
          <a:effectLst/>
        </p:spPr>
      </p:cxnSp>
      <p:sp>
        <p:nvSpPr>
          <p:cNvPr id="47" name="Rechteck 46"/>
          <p:cNvSpPr/>
          <p:nvPr/>
        </p:nvSpPr>
        <p:spPr>
          <a:xfrm>
            <a:off x="5157301" y="4276870"/>
            <a:ext cx="2676021" cy="536105"/>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latin typeface="CorpoS"/>
              <a:ea typeface="+mn-ea"/>
              <a:cs typeface="+mn-cs"/>
            </a:endParaRPr>
          </a:p>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Safety analysis</a:t>
            </a:r>
          </a:p>
          <a:p>
            <a:pPr marL="0" marR="0" lvl="0" indent="0" algn="ctr" defTabSz="914271"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latin typeface="CorpoS"/>
              <a:ea typeface="+mn-ea"/>
              <a:cs typeface="+mn-cs"/>
            </a:endParaRPr>
          </a:p>
        </p:txBody>
      </p:sp>
      <p:cxnSp>
        <p:nvCxnSpPr>
          <p:cNvPr id="48" name="Gerade Verbindung mit Pfeil 47"/>
          <p:cNvCxnSpPr/>
          <p:nvPr/>
        </p:nvCxnSpPr>
        <p:spPr>
          <a:xfrm>
            <a:off x="5184760" y="5351894"/>
            <a:ext cx="188724" cy="285784"/>
          </a:xfrm>
          <a:prstGeom prst="straightConnector1">
            <a:avLst/>
          </a:prstGeom>
          <a:noFill/>
          <a:ln w="9525" cap="flat" cmpd="sng" algn="ctr">
            <a:solidFill>
              <a:srgbClr val="000000"/>
            </a:solidFill>
            <a:prstDash val="solid"/>
            <a:tailEnd type="triangle"/>
          </a:ln>
          <a:effectLst/>
        </p:spPr>
      </p:cxnSp>
      <p:sp>
        <p:nvSpPr>
          <p:cNvPr id="49" name="Rechteck 48"/>
          <p:cNvSpPr/>
          <p:nvPr/>
        </p:nvSpPr>
        <p:spPr>
          <a:xfrm>
            <a:off x="2959897" y="4276871"/>
            <a:ext cx="2008839" cy="2004034"/>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Purpose: Assess that the applied processes and design/test methods for overall system development (HW and SW) are effective, complete and consistent</a:t>
            </a:r>
          </a:p>
        </p:txBody>
      </p:sp>
      <p:cxnSp>
        <p:nvCxnSpPr>
          <p:cNvPr id="50" name="Gerade Verbindung mit Pfeil 49"/>
          <p:cNvCxnSpPr>
            <a:endCxn id="47" idx="1"/>
          </p:cNvCxnSpPr>
          <p:nvPr/>
        </p:nvCxnSpPr>
        <p:spPr>
          <a:xfrm flipV="1">
            <a:off x="5011374" y="4544923"/>
            <a:ext cx="145927" cy="300979"/>
          </a:xfrm>
          <a:prstGeom prst="straightConnector1">
            <a:avLst/>
          </a:prstGeom>
          <a:noFill/>
          <a:ln w="9525" cap="flat" cmpd="sng" algn="ctr">
            <a:solidFill>
              <a:srgbClr val="000000"/>
            </a:solidFill>
            <a:prstDash val="solid"/>
            <a:tailEnd type="triangle"/>
          </a:ln>
          <a:effectLst/>
        </p:spPr>
      </p:cxnSp>
      <p:cxnSp>
        <p:nvCxnSpPr>
          <p:cNvPr id="51" name="Gerade Verbindung mit Pfeil 50"/>
          <p:cNvCxnSpPr/>
          <p:nvPr/>
        </p:nvCxnSpPr>
        <p:spPr>
          <a:xfrm>
            <a:off x="10066323" y="4728260"/>
            <a:ext cx="110108" cy="0"/>
          </a:xfrm>
          <a:prstGeom prst="straightConnector1">
            <a:avLst/>
          </a:prstGeom>
          <a:noFill/>
          <a:ln w="9525" cap="flat" cmpd="sng" algn="ctr">
            <a:solidFill>
              <a:srgbClr val="000000"/>
            </a:solidFill>
            <a:prstDash val="solid"/>
            <a:tailEnd type="triangle"/>
          </a:ln>
          <a:effectLst/>
        </p:spPr>
      </p:cxnSp>
      <p:cxnSp>
        <p:nvCxnSpPr>
          <p:cNvPr id="52" name="Gerade Verbindung mit Pfeil 51"/>
          <p:cNvCxnSpPr/>
          <p:nvPr/>
        </p:nvCxnSpPr>
        <p:spPr>
          <a:xfrm>
            <a:off x="10066323" y="5736372"/>
            <a:ext cx="110108" cy="0"/>
          </a:xfrm>
          <a:prstGeom prst="straightConnector1">
            <a:avLst/>
          </a:prstGeom>
          <a:noFill/>
          <a:ln w="9525" cap="flat" cmpd="sng" algn="ctr">
            <a:solidFill>
              <a:srgbClr val="000000"/>
            </a:solidFill>
            <a:prstDash val="solid"/>
            <a:tailEnd type="triangle"/>
          </a:ln>
          <a:effectLst/>
        </p:spPr>
      </p:cxnSp>
      <p:cxnSp>
        <p:nvCxnSpPr>
          <p:cNvPr id="53" name="Gerade Verbindung mit Pfeil 52"/>
          <p:cNvCxnSpPr/>
          <p:nvPr/>
        </p:nvCxnSpPr>
        <p:spPr>
          <a:xfrm>
            <a:off x="10050589" y="5195322"/>
            <a:ext cx="110108" cy="0"/>
          </a:xfrm>
          <a:prstGeom prst="straightConnector1">
            <a:avLst/>
          </a:prstGeom>
          <a:noFill/>
          <a:ln w="9525" cap="flat" cmpd="sng" algn="ctr">
            <a:solidFill>
              <a:srgbClr val="000000"/>
            </a:solidFill>
            <a:prstDash val="solid"/>
            <a:tailEnd type="triangle"/>
          </a:ln>
          <a:effectLst/>
        </p:spPr>
      </p:cxnSp>
      <p:sp>
        <p:nvSpPr>
          <p:cNvPr id="54" name="Rechteck 53"/>
          <p:cNvSpPr/>
          <p:nvPr/>
        </p:nvSpPr>
        <p:spPr>
          <a:xfrm>
            <a:off x="7973157" y="4969601"/>
            <a:ext cx="2088231" cy="602998"/>
          </a:xfrm>
          <a:prstGeom prst="rect">
            <a:avLst/>
          </a:prstGeom>
          <a:solidFill>
            <a:srgbClr val="FFC000"/>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Development process plans and quality management plans</a:t>
            </a:r>
          </a:p>
        </p:txBody>
      </p:sp>
      <p:sp>
        <p:nvSpPr>
          <p:cNvPr id="55" name="Rechteck 54"/>
          <p:cNvSpPr/>
          <p:nvPr/>
        </p:nvSpPr>
        <p:spPr>
          <a:xfrm>
            <a:off x="5157301" y="4924007"/>
            <a:ext cx="2676021" cy="740357"/>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latin typeface="CorpoS"/>
              <a:ea typeface="+mn-ea"/>
              <a:cs typeface="+mn-cs"/>
            </a:endParaRPr>
          </a:p>
          <a:p>
            <a:pPr marL="0" marR="0" lvl="0" indent="0" algn="ctr" defTabSz="914271"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latin typeface="CorpoS"/>
              <a:ea typeface="+mn-ea"/>
              <a:cs typeface="+mn-cs"/>
            </a:endParaRPr>
          </a:p>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Development process incl.</a:t>
            </a:r>
          </a:p>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Specifications management, Testing, Failure Tracking</a:t>
            </a:r>
          </a:p>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Requirements’ implementation</a:t>
            </a:r>
          </a:p>
          <a:p>
            <a:pPr marL="0" marR="0" lvl="0" indent="0" algn="ctr" defTabSz="914271"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latin typeface="CorpoS"/>
              <a:ea typeface="+mn-ea"/>
              <a:cs typeface="+mn-cs"/>
            </a:endParaRPr>
          </a:p>
          <a:p>
            <a:pPr marL="0" marR="0" lvl="0" indent="0" algn="ctr" defTabSz="914271"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latin typeface="CorpoS"/>
              <a:ea typeface="+mn-ea"/>
              <a:cs typeface="+mn-cs"/>
            </a:endParaRPr>
          </a:p>
        </p:txBody>
      </p:sp>
      <p:cxnSp>
        <p:nvCxnSpPr>
          <p:cNvPr id="56" name="Gerade Verbindung mit Pfeil 55"/>
          <p:cNvCxnSpPr/>
          <p:nvPr/>
        </p:nvCxnSpPr>
        <p:spPr>
          <a:xfrm>
            <a:off x="4976121" y="5232316"/>
            <a:ext cx="198621" cy="0"/>
          </a:xfrm>
          <a:prstGeom prst="straightConnector1">
            <a:avLst/>
          </a:prstGeom>
          <a:noFill/>
          <a:ln w="9525" cap="flat" cmpd="sng" algn="ctr">
            <a:solidFill>
              <a:srgbClr val="000000"/>
            </a:solidFill>
            <a:prstDash val="solid"/>
            <a:tailEnd type="triangle"/>
          </a:ln>
          <a:effectLst/>
        </p:spPr>
      </p:cxnSp>
      <p:sp>
        <p:nvSpPr>
          <p:cNvPr id="57" name="Rechteck 56"/>
          <p:cNvSpPr/>
          <p:nvPr/>
        </p:nvSpPr>
        <p:spPr>
          <a:xfrm>
            <a:off x="5177094" y="5769666"/>
            <a:ext cx="2671962" cy="511239"/>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Implementation and change management regarding traffic laws and rules</a:t>
            </a:r>
          </a:p>
        </p:txBody>
      </p:sp>
      <p:cxnSp>
        <p:nvCxnSpPr>
          <p:cNvPr id="58" name="Gerade Verbindung mit Pfeil 57"/>
          <p:cNvCxnSpPr/>
          <p:nvPr/>
        </p:nvCxnSpPr>
        <p:spPr>
          <a:xfrm flipV="1">
            <a:off x="5011374" y="5988839"/>
            <a:ext cx="173584" cy="3841"/>
          </a:xfrm>
          <a:prstGeom prst="straightConnector1">
            <a:avLst/>
          </a:prstGeom>
          <a:noFill/>
          <a:ln w="9525" cap="flat" cmpd="sng" algn="ctr">
            <a:solidFill>
              <a:srgbClr val="000000"/>
            </a:solidFill>
            <a:prstDash val="solid"/>
            <a:tailEnd type="triangle"/>
          </a:ln>
          <a:effectLst/>
        </p:spPr>
      </p:cxnSp>
      <p:cxnSp>
        <p:nvCxnSpPr>
          <p:cNvPr id="59" name="Gerade Verbindung mit Pfeil 58"/>
          <p:cNvCxnSpPr/>
          <p:nvPr/>
        </p:nvCxnSpPr>
        <p:spPr>
          <a:xfrm>
            <a:off x="7849056" y="4656252"/>
            <a:ext cx="110108" cy="0"/>
          </a:xfrm>
          <a:prstGeom prst="straightConnector1">
            <a:avLst/>
          </a:prstGeom>
          <a:noFill/>
          <a:ln w="9525" cap="flat" cmpd="sng" algn="ctr">
            <a:solidFill>
              <a:srgbClr val="000000"/>
            </a:solidFill>
            <a:prstDash val="solid"/>
            <a:tailEnd type="triangle"/>
          </a:ln>
          <a:effectLst/>
        </p:spPr>
      </p:cxnSp>
      <p:cxnSp>
        <p:nvCxnSpPr>
          <p:cNvPr id="60" name="Gerade Verbindung mit Pfeil 59"/>
          <p:cNvCxnSpPr>
            <a:stCxn id="57" idx="3"/>
          </p:cNvCxnSpPr>
          <p:nvPr/>
        </p:nvCxnSpPr>
        <p:spPr>
          <a:xfrm flipV="1">
            <a:off x="7849056" y="5856472"/>
            <a:ext cx="151401" cy="168814"/>
          </a:xfrm>
          <a:prstGeom prst="straightConnector1">
            <a:avLst/>
          </a:prstGeom>
          <a:noFill/>
          <a:ln w="9525" cap="flat" cmpd="sng" algn="ctr">
            <a:solidFill>
              <a:srgbClr val="000000"/>
            </a:solidFill>
            <a:prstDash val="solid"/>
            <a:tailEnd type="triangle"/>
          </a:ln>
          <a:effectLst/>
        </p:spPr>
      </p:cxnSp>
      <p:cxnSp>
        <p:nvCxnSpPr>
          <p:cNvPr id="61" name="Gerade Verbindung mit Pfeil 60"/>
          <p:cNvCxnSpPr>
            <a:endCxn id="54" idx="1"/>
          </p:cNvCxnSpPr>
          <p:nvPr/>
        </p:nvCxnSpPr>
        <p:spPr>
          <a:xfrm>
            <a:off x="7833322" y="5175566"/>
            <a:ext cx="139835" cy="95534"/>
          </a:xfrm>
          <a:prstGeom prst="straightConnector1">
            <a:avLst/>
          </a:prstGeom>
          <a:noFill/>
          <a:ln w="9525" cap="flat" cmpd="sng" algn="ctr">
            <a:solidFill>
              <a:srgbClr val="000000"/>
            </a:solidFill>
            <a:prstDash val="solid"/>
            <a:tailEnd type="triangle"/>
          </a:ln>
          <a:effectLst/>
        </p:spPr>
      </p:cxnSp>
      <p:cxnSp>
        <p:nvCxnSpPr>
          <p:cNvPr id="62" name="Gerade Verbindung mit Pfeil 61"/>
          <p:cNvCxnSpPr/>
          <p:nvPr/>
        </p:nvCxnSpPr>
        <p:spPr>
          <a:xfrm>
            <a:off x="2817978" y="4924007"/>
            <a:ext cx="141919" cy="0"/>
          </a:xfrm>
          <a:prstGeom prst="straightConnector1">
            <a:avLst/>
          </a:prstGeom>
          <a:noFill/>
          <a:ln w="9525" cap="flat" cmpd="sng" algn="ctr">
            <a:solidFill>
              <a:srgbClr val="000000"/>
            </a:solidFill>
            <a:prstDash val="solid"/>
            <a:tailEnd type="triangle"/>
          </a:ln>
          <a:effectLst/>
        </p:spPr>
      </p:cxnSp>
      <p:cxnSp>
        <p:nvCxnSpPr>
          <p:cNvPr id="63" name="Gerade Verbindung mit Pfeil 62"/>
          <p:cNvCxnSpPr/>
          <p:nvPr/>
        </p:nvCxnSpPr>
        <p:spPr>
          <a:xfrm>
            <a:off x="7849056" y="5647464"/>
            <a:ext cx="165446" cy="129384"/>
          </a:xfrm>
          <a:prstGeom prst="straightConnector1">
            <a:avLst/>
          </a:prstGeom>
          <a:noFill/>
          <a:ln w="9525" cap="flat" cmpd="sng" algn="ctr">
            <a:solidFill>
              <a:srgbClr val="000000"/>
            </a:solidFill>
            <a:prstDash val="solid"/>
            <a:tailEnd type="triangle"/>
          </a:ln>
          <a:effectLst/>
        </p:spPr>
      </p:cxnSp>
    </p:spTree>
    <p:extLst>
      <p:ext uri="{BB962C8B-B14F-4D97-AF65-F5344CB8AC3E}">
        <p14:creationId xmlns:p14="http://schemas.microsoft.com/office/powerpoint/2010/main" val="6948249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Gleichschenkliges Dreieck 47"/>
          <p:cNvSpPr/>
          <p:nvPr/>
        </p:nvSpPr>
        <p:spPr>
          <a:xfrm>
            <a:off x="623392" y="676481"/>
            <a:ext cx="11017224" cy="926564"/>
          </a:xfrm>
          <a:prstGeom prst="triangle">
            <a:avLst/>
          </a:prstGeom>
          <a:solidFill>
            <a:schemeClr val="accent1">
              <a:lumMod val="75000"/>
            </a:schemeClr>
          </a:soli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lt1"/>
                </a:solidFill>
              </a:rPr>
              <a:t>Certification </a:t>
            </a:r>
            <a:br>
              <a:rPr lang="en-US" sz="1400" dirty="0">
                <a:solidFill>
                  <a:schemeClr val="lt1"/>
                </a:solidFill>
              </a:rPr>
            </a:br>
            <a:r>
              <a:rPr lang="en-US" sz="1400" dirty="0">
                <a:solidFill>
                  <a:schemeClr val="lt1"/>
                </a:solidFill>
              </a:rPr>
              <a:t>of Automated Driving Systems (L3-L5)</a:t>
            </a:r>
            <a:br>
              <a:rPr lang="en-US" sz="1400" dirty="0">
                <a:solidFill>
                  <a:schemeClr val="lt1"/>
                </a:solidFill>
              </a:rPr>
            </a:br>
            <a:r>
              <a:rPr lang="en-US" sz="1400" dirty="0">
                <a:solidFill>
                  <a:schemeClr val="lt1"/>
                </a:solidFill>
              </a:rPr>
              <a:t>Objective: System is safe and technical compliant</a:t>
            </a:r>
            <a:br>
              <a:rPr lang="en-US" sz="1400" dirty="0">
                <a:solidFill>
                  <a:schemeClr val="lt1"/>
                </a:solidFill>
              </a:rPr>
            </a:br>
            <a:endParaRPr lang="en-US" sz="1400" dirty="0">
              <a:solidFill>
                <a:schemeClr val="lt1"/>
              </a:solidFill>
            </a:endParaRPr>
          </a:p>
        </p:txBody>
      </p:sp>
      <p:sp>
        <p:nvSpPr>
          <p:cNvPr id="49" name="Rechteck 48"/>
          <p:cNvSpPr/>
          <p:nvPr/>
        </p:nvSpPr>
        <p:spPr>
          <a:xfrm>
            <a:off x="623392" y="1775064"/>
            <a:ext cx="11017224" cy="432000"/>
          </a:xfrm>
          <a:prstGeom prst="rect">
            <a:avLst/>
          </a:prstGeom>
          <a:solidFill>
            <a:srgbClr val="004B96"/>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467" b="0" i="0" u="none" strike="noStrike" kern="0" cap="none" spc="0" normalizeH="0" baseline="0" noProof="0" dirty="0" smtClean="0">
                <a:ln>
                  <a:noFill/>
                </a:ln>
                <a:solidFill>
                  <a:srgbClr val="FFFFFF"/>
                </a:solidFill>
                <a:effectLst/>
                <a:uLnTx/>
                <a:uFillTx/>
                <a:latin typeface="CorpoS"/>
                <a:ea typeface="+mn-ea"/>
                <a:cs typeface="+mn-cs"/>
              </a:rPr>
              <a:t>Assessment </a:t>
            </a:r>
            <a:r>
              <a:rPr kumimoji="0" lang="en-US" sz="1467" b="0" i="0" u="none" strike="noStrike" kern="0" cap="none" spc="0" normalizeH="0" baseline="0" noProof="0" dirty="0" smtClean="0">
                <a:ln>
                  <a:noFill/>
                </a:ln>
                <a:solidFill>
                  <a:srgbClr val="FFFFFF"/>
                </a:solidFill>
                <a:effectLst/>
                <a:uLnTx/>
                <a:uFillTx/>
                <a:latin typeface="CorpoS"/>
                <a:ea typeface="+mn-ea"/>
                <a:cs typeface="+mn-cs"/>
                <a:sym typeface="Wingdings" panose="05000000000000000000" pitchFamily="2" charset="2"/>
              </a:rPr>
              <a:t> Focus Safety Concept and Validation</a:t>
            </a:r>
            <a:endParaRPr kumimoji="0" lang="en-US" sz="1467" b="0" i="0" u="none" strike="noStrike" kern="0" cap="none" spc="0" normalizeH="0" baseline="0" noProof="0" dirty="0" smtClean="0">
              <a:ln>
                <a:noFill/>
              </a:ln>
              <a:solidFill>
                <a:srgbClr val="FFFFFF"/>
              </a:solidFill>
              <a:effectLst/>
              <a:uLnTx/>
              <a:uFillTx/>
              <a:latin typeface="CorpoS"/>
              <a:ea typeface="+mn-ea"/>
              <a:cs typeface="+mn-cs"/>
            </a:endParaRPr>
          </a:p>
        </p:txBody>
      </p:sp>
      <p:sp>
        <p:nvSpPr>
          <p:cNvPr id="50" name="Rechteck 49"/>
          <p:cNvSpPr/>
          <p:nvPr/>
        </p:nvSpPr>
        <p:spPr>
          <a:xfrm>
            <a:off x="623393" y="2375373"/>
            <a:ext cx="957213" cy="3986233"/>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Safety concept to address fault- and non-fault conditions</a:t>
            </a:r>
          </a:p>
        </p:txBody>
      </p:sp>
      <p:sp>
        <p:nvSpPr>
          <p:cNvPr id="51" name="Rechteck 50"/>
          <p:cNvSpPr/>
          <p:nvPr/>
        </p:nvSpPr>
        <p:spPr>
          <a:xfrm>
            <a:off x="1795923" y="2379082"/>
            <a:ext cx="1487644" cy="3982524"/>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Purpose: Assess the system’s strategies/rest performance to address (multiple) fault-conditions and disturbances due to deteriorating external influences; vehicle behavior in variations of critical scenarios</a:t>
            </a:r>
          </a:p>
          <a:p>
            <a:pPr marL="0" marR="0" lvl="0" indent="0" algn="ctr" defTabSz="914271"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latin typeface="CorpoS"/>
              <a:ea typeface="+mn-ea"/>
              <a:cs typeface="+mn-cs"/>
            </a:endParaRPr>
          </a:p>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*Safety-relevant: Behavior that results in unintended leaving of the ego-lane or in a collision </a:t>
            </a:r>
          </a:p>
          <a:p>
            <a:pPr marL="0" marR="0" lvl="0" indent="0" algn="ctr" defTabSz="914271"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latin typeface="CorpoS"/>
              <a:ea typeface="+mn-ea"/>
              <a:cs typeface="+mn-cs"/>
            </a:endParaRPr>
          </a:p>
        </p:txBody>
      </p:sp>
      <p:sp>
        <p:nvSpPr>
          <p:cNvPr id="52" name="Rechteck 51"/>
          <p:cNvSpPr/>
          <p:nvPr/>
        </p:nvSpPr>
        <p:spPr>
          <a:xfrm>
            <a:off x="3475658" y="2368067"/>
            <a:ext cx="3160795" cy="235245"/>
          </a:xfrm>
          <a:prstGeom prst="rect">
            <a:avLst/>
          </a:prstGeom>
          <a:solidFill>
            <a:srgbClr val="92D050"/>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Safety Goals</a:t>
            </a:r>
          </a:p>
        </p:txBody>
      </p:sp>
      <p:sp>
        <p:nvSpPr>
          <p:cNvPr id="53" name="Rechteck 52"/>
          <p:cNvSpPr/>
          <p:nvPr/>
        </p:nvSpPr>
        <p:spPr>
          <a:xfrm>
            <a:off x="3465632" y="4458238"/>
            <a:ext cx="3151966" cy="348014"/>
          </a:xfrm>
          <a:prstGeom prst="rect">
            <a:avLst/>
          </a:prstGeom>
          <a:solidFill>
            <a:srgbClr val="FFC000"/>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Safety of the Intended Functionality (SOTIF)</a:t>
            </a:r>
          </a:p>
        </p:txBody>
      </p:sp>
      <p:cxnSp>
        <p:nvCxnSpPr>
          <p:cNvPr id="54" name="Gerade Verbindung mit Pfeil 53"/>
          <p:cNvCxnSpPr/>
          <p:nvPr/>
        </p:nvCxnSpPr>
        <p:spPr>
          <a:xfrm>
            <a:off x="3307074" y="2640978"/>
            <a:ext cx="183074" cy="0"/>
          </a:xfrm>
          <a:prstGeom prst="straightConnector1">
            <a:avLst/>
          </a:prstGeom>
          <a:noFill/>
          <a:ln w="9525" cap="flat" cmpd="sng" algn="ctr">
            <a:solidFill>
              <a:srgbClr val="000000"/>
            </a:solidFill>
            <a:prstDash val="solid"/>
            <a:tailEnd type="triangle"/>
          </a:ln>
          <a:effectLst/>
        </p:spPr>
      </p:cxnSp>
      <p:cxnSp>
        <p:nvCxnSpPr>
          <p:cNvPr id="55" name="Gerade Verbindung mit Pfeil 54"/>
          <p:cNvCxnSpPr/>
          <p:nvPr/>
        </p:nvCxnSpPr>
        <p:spPr>
          <a:xfrm flipV="1">
            <a:off x="3280944" y="4607958"/>
            <a:ext cx="215039" cy="7688"/>
          </a:xfrm>
          <a:prstGeom prst="straightConnector1">
            <a:avLst/>
          </a:prstGeom>
          <a:noFill/>
          <a:ln w="9525" cap="flat" cmpd="sng" algn="ctr">
            <a:solidFill>
              <a:srgbClr val="000000"/>
            </a:solidFill>
            <a:prstDash val="solid"/>
            <a:tailEnd type="triangle"/>
          </a:ln>
          <a:effectLst/>
        </p:spPr>
      </p:cxnSp>
      <p:sp>
        <p:nvSpPr>
          <p:cNvPr id="56" name="Rechteck 55"/>
          <p:cNvSpPr/>
          <p:nvPr/>
        </p:nvSpPr>
        <p:spPr>
          <a:xfrm>
            <a:off x="6919833" y="2379083"/>
            <a:ext cx="2977567" cy="483537"/>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Purpose: Identify all safety relevant* hazards and risks</a:t>
            </a:r>
          </a:p>
        </p:txBody>
      </p:sp>
      <p:cxnSp>
        <p:nvCxnSpPr>
          <p:cNvPr id="57" name="Gerade Verbindung mit Pfeil 56"/>
          <p:cNvCxnSpPr/>
          <p:nvPr/>
        </p:nvCxnSpPr>
        <p:spPr>
          <a:xfrm flipV="1">
            <a:off x="6636450" y="2583837"/>
            <a:ext cx="274970" cy="117781"/>
          </a:xfrm>
          <a:prstGeom prst="straightConnector1">
            <a:avLst/>
          </a:prstGeom>
          <a:noFill/>
          <a:ln w="9525" cap="flat" cmpd="sng" algn="ctr">
            <a:solidFill>
              <a:srgbClr val="000000"/>
            </a:solidFill>
            <a:prstDash val="solid"/>
            <a:tailEnd type="triangle"/>
          </a:ln>
          <a:effectLst/>
        </p:spPr>
      </p:cxnSp>
      <p:sp>
        <p:nvSpPr>
          <p:cNvPr id="58" name="Rechteck 57"/>
          <p:cNvSpPr/>
          <p:nvPr/>
        </p:nvSpPr>
        <p:spPr>
          <a:xfrm>
            <a:off x="6919833" y="3940734"/>
            <a:ext cx="2966501" cy="830638"/>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Purpose: Identify all non-fault conditions (e.g. disturbances/environmental constraints) that lead to a safety-relevant*/traffic-compliance-relevant system behavior</a:t>
            </a:r>
          </a:p>
        </p:txBody>
      </p:sp>
      <p:cxnSp>
        <p:nvCxnSpPr>
          <p:cNvPr id="59" name="Gerade Verbindung mit Pfeil 58"/>
          <p:cNvCxnSpPr/>
          <p:nvPr/>
        </p:nvCxnSpPr>
        <p:spPr>
          <a:xfrm flipV="1">
            <a:off x="6656495" y="3620287"/>
            <a:ext cx="263337" cy="551189"/>
          </a:xfrm>
          <a:prstGeom prst="straightConnector1">
            <a:avLst/>
          </a:prstGeom>
          <a:noFill/>
          <a:ln w="9525" cap="flat" cmpd="sng" algn="ctr">
            <a:solidFill>
              <a:srgbClr val="000000"/>
            </a:solidFill>
            <a:prstDash val="solid"/>
            <a:tailEnd type="triangle"/>
          </a:ln>
          <a:effectLst/>
        </p:spPr>
      </p:cxnSp>
      <p:sp>
        <p:nvSpPr>
          <p:cNvPr id="60" name="Rechteck 59"/>
          <p:cNvSpPr/>
          <p:nvPr/>
        </p:nvSpPr>
        <p:spPr>
          <a:xfrm>
            <a:off x="3456805" y="3541739"/>
            <a:ext cx="3160792" cy="338220"/>
          </a:xfrm>
          <a:prstGeom prst="rect">
            <a:avLst/>
          </a:prstGeom>
          <a:solidFill>
            <a:srgbClr val="FFC000"/>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Failure Mode </a:t>
            </a:r>
            <a:r>
              <a:rPr lang="en-US" sz="1200" kern="0" dirty="0" smtClean="0">
                <a:solidFill>
                  <a:srgbClr val="000000"/>
                </a:solidFill>
                <a:latin typeface="CorpoS"/>
              </a:rPr>
              <a:t>and Effects</a:t>
            </a:r>
            <a:r>
              <a:rPr kumimoji="0" lang="en-US" sz="1200" b="0" i="0" u="none" strike="noStrike" kern="0" cap="none" spc="0" normalizeH="0" baseline="0" noProof="0" dirty="0" smtClean="0">
                <a:ln>
                  <a:noFill/>
                </a:ln>
                <a:solidFill>
                  <a:srgbClr val="000000"/>
                </a:solidFill>
                <a:effectLst/>
                <a:uLnTx/>
                <a:uFillTx/>
                <a:latin typeface="CorpoS"/>
                <a:ea typeface="+mn-ea"/>
                <a:cs typeface="+mn-cs"/>
              </a:rPr>
              <a:t> Analysis (FMEA)</a:t>
            </a:r>
            <a:br>
              <a:rPr kumimoji="0" lang="en-US" sz="1200" b="0" i="0" u="none" strike="noStrike" kern="0" cap="none" spc="0" normalizeH="0" baseline="0" noProof="0" dirty="0" smtClean="0">
                <a:ln>
                  <a:noFill/>
                </a:ln>
                <a:solidFill>
                  <a:srgbClr val="000000"/>
                </a:solidFill>
                <a:effectLst/>
                <a:uLnTx/>
                <a:uFillTx/>
                <a:latin typeface="CorpoS"/>
                <a:ea typeface="+mn-ea"/>
                <a:cs typeface="+mn-cs"/>
              </a:rPr>
            </a:br>
            <a:r>
              <a:rPr kumimoji="0" lang="en-US" sz="1200" b="0" i="0" u="none" strike="noStrike" kern="0" cap="none" spc="0" normalizeH="0" baseline="0" noProof="0" dirty="0" smtClean="0">
                <a:ln>
                  <a:noFill/>
                </a:ln>
                <a:solidFill>
                  <a:srgbClr val="000000"/>
                </a:solidFill>
                <a:effectLst/>
                <a:uLnTx/>
                <a:uFillTx/>
                <a:latin typeface="CorpoS"/>
                <a:ea typeface="+mn-ea"/>
                <a:cs typeface="+mn-cs"/>
              </a:rPr>
              <a:t>Fault Tree Analysis (FTA)</a:t>
            </a:r>
          </a:p>
        </p:txBody>
      </p:sp>
      <p:cxnSp>
        <p:nvCxnSpPr>
          <p:cNvPr id="61" name="Gerade Verbindung mit Pfeil 60"/>
          <p:cNvCxnSpPr/>
          <p:nvPr/>
        </p:nvCxnSpPr>
        <p:spPr>
          <a:xfrm>
            <a:off x="3307234" y="3678356"/>
            <a:ext cx="187853" cy="0"/>
          </a:xfrm>
          <a:prstGeom prst="straightConnector1">
            <a:avLst/>
          </a:prstGeom>
          <a:noFill/>
          <a:ln w="9525" cap="flat" cmpd="sng" algn="ctr">
            <a:solidFill>
              <a:srgbClr val="000000"/>
            </a:solidFill>
            <a:prstDash val="solid"/>
            <a:tailEnd type="triangle"/>
          </a:ln>
          <a:effectLst/>
        </p:spPr>
      </p:cxnSp>
      <p:sp>
        <p:nvSpPr>
          <p:cNvPr id="62" name="Rechteck 61"/>
          <p:cNvSpPr/>
          <p:nvPr/>
        </p:nvSpPr>
        <p:spPr>
          <a:xfrm>
            <a:off x="6922485" y="3284184"/>
            <a:ext cx="2963849" cy="556816"/>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Purpose: Analyze failure modes, occurrence probabilities, severity/effects and detection capabilities </a:t>
            </a:r>
          </a:p>
        </p:txBody>
      </p:sp>
      <p:sp>
        <p:nvSpPr>
          <p:cNvPr id="63" name="Rechteck 62"/>
          <p:cNvSpPr/>
          <p:nvPr/>
        </p:nvSpPr>
        <p:spPr>
          <a:xfrm>
            <a:off x="3460403" y="5754860"/>
            <a:ext cx="3176048" cy="230569"/>
          </a:xfrm>
          <a:prstGeom prst="rect">
            <a:avLst/>
          </a:prstGeom>
          <a:solidFill>
            <a:srgbClr val="FFC000"/>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Safety-Case</a:t>
            </a:r>
          </a:p>
        </p:txBody>
      </p:sp>
      <p:sp>
        <p:nvSpPr>
          <p:cNvPr id="64" name="Rechteck 63"/>
          <p:cNvSpPr/>
          <p:nvPr/>
        </p:nvSpPr>
        <p:spPr>
          <a:xfrm>
            <a:off x="3490148" y="3051576"/>
            <a:ext cx="3146303" cy="201974"/>
          </a:xfrm>
          <a:prstGeom prst="rect">
            <a:avLst/>
          </a:prstGeom>
          <a:solidFill>
            <a:srgbClr val="92D050"/>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Functional Safety Concept</a:t>
            </a:r>
          </a:p>
        </p:txBody>
      </p:sp>
      <p:sp>
        <p:nvSpPr>
          <p:cNvPr id="65" name="Rechteck 64"/>
          <p:cNvSpPr/>
          <p:nvPr/>
        </p:nvSpPr>
        <p:spPr>
          <a:xfrm>
            <a:off x="6939310" y="2978437"/>
            <a:ext cx="2947024" cy="196414"/>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Purpose:</a:t>
            </a:r>
            <a:r>
              <a:rPr kumimoji="0" lang="en-US" sz="1200" b="0" i="0" u="none" strike="noStrike" kern="0" cap="none" spc="0" normalizeH="0" noProof="0" dirty="0" smtClean="0">
                <a:ln>
                  <a:noFill/>
                </a:ln>
                <a:solidFill>
                  <a:srgbClr val="000000"/>
                </a:solidFill>
                <a:effectLst/>
                <a:uLnTx/>
                <a:uFillTx/>
                <a:latin typeface="CorpoS"/>
                <a:ea typeface="+mn-ea"/>
                <a:cs typeface="+mn-cs"/>
              </a:rPr>
              <a:t> confirmation of the process</a:t>
            </a:r>
            <a:endParaRPr kumimoji="0" lang="en-US" sz="1200" b="0" i="0" u="none" strike="noStrike" kern="0" cap="none" spc="0" normalizeH="0" baseline="0" noProof="0" dirty="0" smtClean="0">
              <a:ln>
                <a:noFill/>
              </a:ln>
              <a:solidFill>
                <a:srgbClr val="000000"/>
              </a:solidFill>
              <a:effectLst/>
              <a:uLnTx/>
              <a:uFillTx/>
              <a:latin typeface="CorpoS"/>
              <a:ea typeface="+mn-ea"/>
              <a:cs typeface="+mn-cs"/>
            </a:endParaRPr>
          </a:p>
        </p:txBody>
      </p:sp>
      <p:cxnSp>
        <p:nvCxnSpPr>
          <p:cNvPr id="66" name="Gerade Verbindung mit Pfeil 65"/>
          <p:cNvCxnSpPr>
            <a:endCxn id="65" idx="1"/>
          </p:cNvCxnSpPr>
          <p:nvPr/>
        </p:nvCxnSpPr>
        <p:spPr>
          <a:xfrm flipV="1">
            <a:off x="6664915" y="3076644"/>
            <a:ext cx="274395" cy="152965"/>
          </a:xfrm>
          <a:prstGeom prst="straightConnector1">
            <a:avLst/>
          </a:prstGeom>
          <a:noFill/>
          <a:ln w="9525" cap="flat" cmpd="sng" algn="ctr">
            <a:solidFill>
              <a:srgbClr val="000000"/>
            </a:solidFill>
            <a:prstDash val="solid"/>
            <a:tailEnd type="triangle"/>
          </a:ln>
          <a:effectLst/>
        </p:spPr>
      </p:cxnSp>
      <p:sp>
        <p:nvSpPr>
          <p:cNvPr id="67" name="Rechteck 66"/>
          <p:cNvSpPr/>
          <p:nvPr/>
        </p:nvSpPr>
        <p:spPr>
          <a:xfrm>
            <a:off x="3457658" y="4894305"/>
            <a:ext cx="3159939" cy="239613"/>
          </a:xfrm>
          <a:prstGeom prst="rect">
            <a:avLst/>
          </a:prstGeom>
          <a:solidFill>
            <a:srgbClr val="FFC000"/>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System/component specifications</a:t>
            </a:r>
          </a:p>
        </p:txBody>
      </p:sp>
      <p:sp>
        <p:nvSpPr>
          <p:cNvPr id="68" name="Rechteck 67"/>
          <p:cNvSpPr/>
          <p:nvPr/>
        </p:nvSpPr>
        <p:spPr>
          <a:xfrm>
            <a:off x="6911005" y="4861959"/>
            <a:ext cx="2963849" cy="339969"/>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Purpose: Consistent requirements management</a:t>
            </a:r>
          </a:p>
        </p:txBody>
      </p:sp>
      <p:cxnSp>
        <p:nvCxnSpPr>
          <p:cNvPr id="69" name="Gerade Verbindung mit Pfeil 68"/>
          <p:cNvCxnSpPr/>
          <p:nvPr/>
        </p:nvCxnSpPr>
        <p:spPr>
          <a:xfrm>
            <a:off x="3307234" y="3199173"/>
            <a:ext cx="169278" cy="0"/>
          </a:xfrm>
          <a:prstGeom prst="straightConnector1">
            <a:avLst/>
          </a:prstGeom>
          <a:noFill/>
          <a:ln w="9525" cap="flat" cmpd="sng" algn="ctr">
            <a:solidFill>
              <a:srgbClr val="000000"/>
            </a:solidFill>
            <a:prstDash val="solid"/>
            <a:tailEnd type="triangle"/>
          </a:ln>
          <a:effectLst/>
        </p:spPr>
      </p:cxnSp>
      <p:cxnSp>
        <p:nvCxnSpPr>
          <p:cNvPr id="70" name="Gerade Verbindung mit Pfeil 69"/>
          <p:cNvCxnSpPr/>
          <p:nvPr/>
        </p:nvCxnSpPr>
        <p:spPr>
          <a:xfrm>
            <a:off x="3307234" y="4125057"/>
            <a:ext cx="168424" cy="0"/>
          </a:xfrm>
          <a:prstGeom prst="straightConnector1">
            <a:avLst/>
          </a:prstGeom>
          <a:noFill/>
          <a:ln w="9525" cap="flat" cmpd="sng" algn="ctr">
            <a:solidFill>
              <a:srgbClr val="000000"/>
            </a:solidFill>
            <a:prstDash val="solid"/>
            <a:tailEnd type="triangle"/>
          </a:ln>
          <a:effectLst/>
        </p:spPr>
      </p:cxnSp>
      <p:cxnSp>
        <p:nvCxnSpPr>
          <p:cNvPr id="72" name="Gerade Verbindung mit Pfeil 71"/>
          <p:cNvCxnSpPr/>
          <p:nvPr/>
        </p:nvCxnSpPr>
        <p:spPr>
          <a:xfrm flipV="1">
            <a:off x="6664915" y="3449813"/>
            <a:ext cx="246090" cy="306345"/>
          </a:xfrm>
          <a:prstGeom prst="straightConnector1">
            <a:avLst/>
          </a:prstGeom>
          <a:noFill/>
          <a:ln w="9525" cap="flat" cmpd="sng" algn="ctr">
            <a:solidFill>
              <a:srgbClr val="000000"/>
            </a:solidFill>
            <a:prstDash val="solid"/>
            <a:tailEnd type="triangle"/>
          </a:ln>
          <a:effectLst/>
        </p:spPr>
      </p:cxnSp>
      <p:cxnSp>
        <p:nvCxnSpPr>
          <p:cNvPr id="73" name="Gerade Verbindung mit Pfeil 72"/>
          <p:cNvCxnSpPr/>
          <p:nvPr/>
        </p:nvCxnSpPr>
        <p:spPr>
          <a:xfrm>
            <a:off x="6636450" y="5004151"/>
            <a:ext cx="259164" cy="12560"/>
          </a:xfrm>
          <a:prstGeom prst="straightConnector1">
            <a:avLst/>
          </a:prstGeom>
          <a:noFill/>
          <a:ln w="9525" cap="flat" cmpd="sng" algn="ctr">
            <a:solidFill>
              <a:srgbClr val="000000"/>
            </a:solidFill>
            <a:prstDash val="solid"/>
            <a:tailEnd type="triangle"/>
          </a:ln>
          <a:effectLst/>
        </p:spPr>
      </p:cxnSp>
      <p:sp>
        <p:nvSpPr>
          <p:cNvPr id="74" name="Rechteck 73"/>
          <p:cNvSpPr/>
          <p:nvPr/>
        </p:nvSpPr>
        <p:spPr>
          <a:xfrm>
            <a:off x="3465632" y="3927095"/>
            <a:ext cx="3176049" cy="444433"/>
          </a:xfrm>
          <a:prstGeom prst="rect">
            <a:avLst/>
          </a:prstGeom>
          <a:solidFill>
            <a:srgbClr val="FFC000"/>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Matrix of all failures, failure simulation and strategy, safe state/minimal risk</a:t>
            </a:r>
            <a:r>
              <a:rPr kumimoji="0" lang="en-US" sz="1200" b="0" i="0" u="none" strike="noStrike" kern="0" cap="none" spc="0" normalizeH="0" noProof="0" dirty="0" smtClean="0">
                <a:ln>
                  <a:noFill/>
                </a:ln>
                <a:solidFill>
                  <a:srgbClr val="000000"/>
                </a:solidFill>
                <a:effectLst/>
                <a:uLnTx/>
                <a:uFillTx/>
                <a:latin typeface="CorpoS"/>
                <a:ea typeface="+mn-ea"/>
                <a:cs typeface="+mn-cs"/>
              </a:rPr>
              <a:t> </a:t>
            </a:r>
            <a:r>
              <a:rPr kumimoji="0" lang="en-US" sz="1200" b="0" i="0" u="none" strike="noStrike" kern="0" cap="none" spc="0" normalizeH="0" baseline="0" noProof="0" dirty="0" smtClean="0">
                <a:ln>
                  <a:noFill/>
                </a:ln>
                <a:solidFill>
                  <a:srgbClr val="000000"/>
                </a:solidFill>
                <a:effectLst/>
                <a:uLnTx/>
                <a:uFillTx/>
                <a:latin typeface="CorpoS"/>
                <a:ea typeface="+mn-ea"/>
                <a:cs typeface="+mn-cs"/>
              </a:rPr>
              <a:t>condition</a:t>
            </a:r>
          </a:p>
        </p:txBody>
      </p:sp>
      <p:cxnSp>
        <p:nvCxnSpPr>
          <p:cNvPr id="75" name="Gerade Verbindung mit Pfeil 74"/>
          <p:cNvCxnSpPr/>
          <p:nvPr/>
        </p:nvCxnSpPr>
        <p:spPr>
          <a:xfrm>
            <a:off x="3280944" y="5812926"/>
            <a:ext cx="168424" cy="0"/>
          </a:xfrm>
          <a:prstGeom prst="straightConnector1">
            <a:avLst/>
          </a:prstGeom>
          <a:noFill/>
          <a:ln w="9525" cap="flat" cmpd="sng" algn="ctr">
            <a:solidFill>
              <a:srgbClr val="000000"/>
            </a:solidFill>
            <a:prstDash val="solid"/>
            <a:tailEnd type="triangle"/>
          </a:ln>
          <a:effectLst/>
        </p:spPr>
      </p:cxnSp>
      <p:sp>
        <p:nvSpPr>
          <p:cNvPr id="76" name="Rechteck 75"/>
          <p:cNvSpPr/>
          <p:nvPr/>
        </p:nvSpPr>
        <p:spPr>
          <a:xfrm>
            <a:off x="3431914" y="5216658"/>
            <a:ext cx="3170292" cy="444433"/>
          </a:xfrm>
          <a:prstGeom prst="rect">
            <a:avLst/>
          </a:prstGeom>
          <a:solidFill>
            <a:srgbClr val="FFC000"/>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Integration/Implementation testing: Testing and Safety Assessment Reports</a:t>
            </a:r>
          </a:p>
        </p:txBody>
      </p:sp>
      <p:sp>
        <p:nvSpPr>
          <p:cNvPr id="77" name="Rechteck 76"/>
          <p:cNvSpPr/>
          <p:nvPr/>
        </p:nvSpPr>
        <p:spPr>
          <a:xfrm>
            <a:off x="6919832" y="5299744"/>
            <a:ext cx="2966502" cy="401405"/>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Purpose: Verification that the safety requirements are effectively implemented</a:t>
            </a:r>
          </a:p>
        </p:txBody>
      </p:sp>
      <p:cxnSp>
        <p:nvCxnSpPr>
          <p:cNvPr id="79" name="Gerade Verbindung mit Pfeil 78"/>
          <p:cNvCxnSpPr>
            <a:stCxn id="50" idx="3"/>
            <a:endCxn id="51" idx="1"/>
          </p:cNvCxnSpPr>
          <p:nvPr/>
        </p:nvCxnSpPr>
        <p:spPr>
          <a:xfrm>
            <a:off x="1580606" y="4368490"/>
            <a:ext cx="215317" cy="1854"/>
          </a:xfrm>
          <a:prstGeom prst="straightConnector1">
            <a:avLst/>
          </a:prstGeom>
          <a:noFill/>
          <a:ln w="9525" cap="flat" cmpd="sng" algn="ctr">
            <a:solidFill>
              <a:srgbClr val="000000"/>
            </a:solidFill>
            <a:prstDash val="solid"/>
            <a:tailEnd type="triangle"/>
          </a:ln>
          <a:effectLst/>
        </p:spPr>
      </p:cxnSp>
      <p:sp>
        <p:nvSpPr>
          <p:cNvPr id="80" name="Rechteck 79"/>
          <p:cNvSpPr/>
          <p:nvPr/>
        </p:nvSpPr>
        <p:spPr>
          <a:xfrm>
            <a:off x="6902298" y="5793917"/>
            <a:ext cx="2995102" cy="538749"/>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Purpose: Gives evidence (collects work products)  </a:t>
            </a:r>
            <a:r>
              <a:rPr lang="en-US" sz="1200" kern="0" dirty="0" smtClean="0">
                <a:solidFill>
                  <a:srgbClr val="000000"/>
                </a:solidFill>
                <a:latin typeface="CorpoS"/>
              </a:rPr>
              <a:t>in a consistent/</a:t>
            </a:r>
            <a:r>
              <a:rPr kumimoji="0" lang="en-US" sz="1200" b="0" i="0" u="none" strike="noStrike" kern="0" cap="none" spc="0" normalizeH="0" noProof="0" dirty="0" smtClean="0">
                <a:ln>
                  <a:noFill/>
                </a:ln>
                <a:solidFill>
                  <a:srgbClr val="000000"/>
                </a:solidFill>
                <a:effectLst/>
                <a:uLnTx/>
                <a:uFillTx/>
                <a:latin typeface="CorpoS"/>
                <a:ea typeface="+mn-ea"/>
                <a:cs typeface="+mn-cs"/>
              </a:rPr>
              <a:t>s</a:t>
            </a:r>
            <a:r>
              <a:rPr lang="en-US" sz="1200" kern="0" noProof="0" dirty="0" smtClean="0">
                <a:solidFill>
                  <a:srgbClr val="000000"/>
                </a:solidFill>
                <a:latin typeface="CorpoS"/>
              </a:rPr>
              <a:t>tructured way that the system is acceptably safe</a:t>
            </a:r>
            <a:endParaRPr kumimoji="0" lang="en-US" sz="1200" b="0" i="0" u="none" strike="noStrike" kern="0" cap="none" spc="0" normalizeH="0" baseline="0" noProof="0" dirty="0" smtClean="0">
              <a:ln>
                <a:noFill/>
              </a:ln>
              <a:solidFill>
                <a:srgbClr val="000000"/>
              </a:solidFill>
              <a:effectLst/>
              <a:uLnTx/>
              <a:uFillTx/>
              <a:latin typeface="CorpoS"/>
              <a:ea typeface="+mn-ea"/>
              <a:cs typeface="+mn-cs"/>
            </a:endParaRPr>
          </a:p>
        </p:txBody>
      </p:sp>
      <p:sp>
        <p:nvSpPr>
          <p:cNvPr id="83" name="Rechteck 82"/>
          <p:cNvSpPr/>
          <p:nvPr/>
        </p:nvSpPr>
        <p:spPr>
          <a:xfrm>
            <a:off x="3476512" y="2608195"/>
            <a:ext cx="3159939" cy="383954"/>
          </a:xfrm>
          <a:prstGeom prst="rect">
            <a:avLst/>
          </a:prstGeom>
          <a:solidFill>
            <a:srgbClr val="FFC000"/>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Hazard Analysis and Risks Assessment (HARA)</a:t>
            </a:r>
          </a:p>
        </p:txBody>
      </p:sp>
      <p:sp>
        <p:nvSpPr>
          <p:cNvPr id="84" name="Rechteck 83"/>
          <p:cNvSpPr/>
          <p:nvPr/>
        </p:nvSpPr>
        <p:spPr>
          <a:xfrm>
            <a:off x="3491337" y="3256784"/>
            <a:ext cx="3145115" cy="225535"/>
          </a:xfrm>
          <a:prstGeom prst="rect">
            <a:avLst/>
          </a:prstGeom>
          <a:solidFill>
            <a:srgbClr val="FFC000"/>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Assessment Reports</a:t>
            </a:r>
          </a:p>
        </p:txBody>
      </p:sp>
      <p:cxnSp>
        <p:nvCxnSpPr>
          <p:cNvPr id="85" name="Gerade Verbindung mit Pfeil 84"/>
          <p:cNvCxnSpPr>
            <a:stCxn id="76" idx="3"/>
            <a:endCxn id="77" idx="1"/>
          </p:cNvCxnSpPr>
          <p:nvPr/>
        </p:nvCxnSpPr>
        <p:spPr>
          <a:xfrm>
            <a:off x="6602206" y="5438875"/>
            <a:ext cx="317626" cy="61572"/>
          </a:xfrm>
          <a:prstGeom prst="straightConnector1">
            <a:avLst/>
          </a:prstGeom>
          <a:noFill/>
          <a:ln w="9525" cap="flat" cmpd="sng" algn="ctr">
            <a:solidFill>
              <a:srgbClr val="000000"/>
            </a:solidFill>
            <a:prstDash val="solid"/>
            <a:tailEnd type="triangle"/>
          </a:ln>
          <a:effectLst/>
        </p:spPr>
      </p:cxnSp>
      <p:cxnSp>
        <p:nvCxnSpPr>
          <p:cNvPr id="86" name="Gerade Verbindung mit Pfeil 85"/>
          <p:cNvCxnSpPr>
            <a:endCxn id="58" idx="1"/>
          </p:cNvCxnSpPr>
          <p:nvPr/>
        </p:nvCxnSpPr>
        <p:spPr>
          <a:xfrm flipV="1">
            <a:off x="6656495" y="4356053"/>
            <a:ext cx="263338" cy="290692"/>
          </a:xfrm>
          <a:prstGeom prst="straightConnector1">
            <a:avLst/>
          </a:prstGeom>
          <a:noFill/>
          <a:ln w="9525" cap="flat" cmpd="sng" algn="ctr">
            <a:solidFill>
              <a:srgbClr val="000000"/>
            </a:solidFill>
            <a:prstDash val="solid"/>
            <a:tailEnd type="triangle"/>
          </a:ln>
          <a:effectLst/>
        </p:spPr>
      </p:cxnSp>
      <p:sp>
        <p:nvSpPr>
          <p:cNvPr id="88" name="Rechteck 87"/>
          <p:cNvSpPr/>
          <p:nvPr/>
        </p:nvSpPr>
        <p:spPr>
          <a:xfrm>
            <a:off x="10100725" y="2375372"/>
            <a:ext cx="1539892" cy="3986233"/>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latin typeface="CorpoS"/>
              <a:ea typeface="+mn-ea"/>
              <a:cs typeface="+mn-cs"/>
            </a:endParaRPr>
          </a:p>
          <a:p>
            <a:pPr marL="0" marR="0" lvl="0" indent="0" algn="ctr" defTabSz="914271"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latin typeface="CorpoS"/>
              <a:ea typeface="+mn-ea"/>
              <a:cs typeface="+mn-cs"/>
            </a:endParaRPr>
          </a:p>
          <a:p>
            <a:pPr marL="0" marR="0" lvl="0" indent="0" algn="ctr" defTabSz="914271"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latin typeface="CorpoS"/>
              <a:ea typeface="+mn-ea"/>
              <a:cs typeface="+mn-cs"/>
            </a:endParaRPr>
          </a:p>
          <a:p>
            <a:pPr marL="0" marR="0" lvl="0" indent="0" algn="ctr" defTabSz="914271"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latin typeface="CorpoS"/>
              <a:ea typeface="+mn-ea"/>
              <a:cs typeface="+mn-cs"/>
            </a:endParaRPr>
          </a:p>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sng" strike="noStrike" kern="0" cap="none" spc="0" normalizeH="0" baseline="0" noProof="0" dirty="0" smtClean="0">
                <a:ln>
                  <a:noFill/>
                </a:ln>
                <a:solidFill>
                  <a:srgbClr val="000000"/>
                </a:solidFill>
                <a:effectLst/>
                <a:uLnTx/>
                <a:uFillTx/>
                <a:latin typeface="CorpoS"/>
                <a:ea typeface="+mn-ea"/>
                <a:cs typeface="+mn-cs"/>
              </a:rPr>
              <a:t>Pass/fail criteria:</a:t>
            </a:r>
          </a:p>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-The system is fail-operational;</a:t>
            </a:r>
          </a:p>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-The system can cope with all relevant external/environmental conditions;</a:t>
            </a:r>
          </a:p>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-The system can cope with all relevant traffic scenarios;</a:t>
            </a:r>
          </a:p>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-The system does not endanger under fault- and  non-fault conditions other traffic participants</a:t>
            </a:r>
          </a:p>
          <a:p>
            <a:pPr marL="0" marR="0" lvl="0" indent="0" algn="ctr" defTabSz="914271"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latin typeface="CorpoS"/>
              <a:ea typeface="+mn-ea"/>
              <a:cs typeface="+mn-cs"/>
            </a:endParaRPr>
          </a:p>
          <a:p>
            <a:pPr marL="0" marR="0" lvl="0" indent="0" algn="ctr" defTabSz="914271"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latin typeface="CorpoS"/>
              <a:ea typeface="+mn-ea"/>
              <a:cs typeface="+mn-cs"/>
            </a:endParaRPr>
          </a:p>
          <a:p>
            <a:pPr marL="0" marR="0" lvl="0" indent="0" algn="ctr" defTabSz="914271"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latin typeface="CorpoS"/>
              <a:ea typeface="+mn-ea"/>
              <a:cs typeface="+mn-cs"/>
            </a:endParaRPr>
          </a:p>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 </a:t>
            </a:r>
          </a:p>
          <a:p>
            <a:pPr marL="0" marR="0" lvl="0" indent="0" algn="ctr" defTabSz="914271"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latin typeface="CorpoS"/>
              <a:ea typeface="+mn-ea"/>
              <a:cs typeface="+mn-cs"/>
            </a:endParaRPr>
          </a:p>
        </p:txBody>
      </p:sp>
      <p:cxnSp>
        <p:nvCxnSpPr>
          <p:cNvPr id="89" name="Gerade Verbindung mit Pfeil 88"/>
          <p:cNvCxnSpPr/>
          <p:nvPr/>
        </p:nvCxnSpPr>
        <p:spPr>
          <a:xfrm>
            <a:off x="3307074" y="5009593"/>
            <a:ext cx="168424" cy="0"/>
          </a:xfrm>
          <a:prstGeom prst="straightConnector1">
            <a:avLst/>
          </a:prstGeom>
          <a:noFill/>
          <a:ln w="9525" cap="flat" cmpd="sng" algn="ctr">
            <a:solidFill>
              <a:srgbClr val="000000"/>
            </a:solidFill>
            <a:prstDash val="solid"/>
            <a:tailEnd type="triangle"/>
          </a:ln>
          <a:effectLst/>
        </p:spPr>
      </p:cxnSp>
      <p:sp>
        <p:nvSpPr>
          <p:cNvPr id="90" name="Rechteck 89"/>
          <p:cNvSpPr/>
          <p:nvPr/>
        </p:nvSpPr>
        <p:spPr>
          <a:xfrm>
            <a:off x="3475658" y="6100958"/>
            <a:ext cx="3160792" cy="260648"/>
          </a:xfrm>
          <a:prstGeom prst="rect">
            <a:avLst/>
          </a:prstGeom>
          <a:solidFill>
            <a:srgbClr val="92D050"/>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Manufacturers’ statement/self-declaration</a:t>
            </a:r>
          </a:p>
        </p:txBody>
      </p:sp>
      <p:cxnSp>
        <p:nvCxnSpPr>
          <p:cNvPr id="91" name="Gerade Verbindung mit Pfeil 90"/>
          <p:cNvCxnSpPr/>
          <p:nvPr/>
        </p:nvCxnSpPr>
        <p:spPr>
          <a:xfrm>
            <a:off x="3308088" y="6172966"/>
            <a:ext cx="168424" cy="0"/>
          </a:xfrm>
          <a:prstGeom prst="straightConnector1">
            <a:avLst/>
          </a:prstGeom>
          <a:noFill/>
          <a:ln w="9525" cap="flat" cmpd="sng" algn="ctr">
            <a:solidFill>
              <a:srgbClr val="000000"/>
            </a:solidFill>
            <a:prstDash val="solid"/>
            <a:tailEnd type="triangle"/>
          </a:ln>
          <a:effectLst/>
        </p:spPr>
      </p:cxnSp>
      <p:sp>
        <p:nvSpPr>
          <p:cNvPr id="46" name="Rechteck 110"/>
          <p:cNvSpPr/>
          <p:nvPr/>
        </p:nvSpPr>
        <p:spPr>
          <a:xfrm>
            <a:off x="5722473" y="6457294"/>
            <a:ext cx="2916000" cy="252000"/>
          </a:xfrm>
          <a:prstGeom prst="rect">
            <a:avLst/>
          </a:prstGeom>
          <a:solidFill>
            <a:srgbClr val="FFC000"/>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CorpoS"/>
                <a:ea typeface="+mn-ea"/>
                <a:cs typeface="+mn-cs"/>
              </a:rPr>
              <a:t>OEM to make open for inspection</a:t>
            </a:r>
          </a:p>
        </p:txBody>
      </p:sp>
      <p:sp>
        <p:nvSpPr>
          <p:cNvPr id="47" name="Rechteck 111"/>
          <p:cNvSpPr/>
          <p:nvPr/>
        </p:nvSpPr>
        <p:spPr>
          <a:xfrm>
            <a:off x="8723527" y="6457294"/>
            <a:ext cx="2952000" cy="252000"/>
          </a:xfrm>
          <a:prstGeom prst="rect">
            <a:avLst/>
          </a:prstGeom>
          <a:solidFill>
            <a:srgbClr val="92D050"/>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CorpoS"/>
                <a:ea typeface="+mn-ea"/>
                <a:cs typeface="+mn-cs"/>
              </a:rPr>
              <a:t>OEM to submit to technical service</a:t>
            </a:r>
          </a:p>
        </p:txBody>
      </p:sp>
      <p:sp>
        <p:nvSpPr>
          <p:cNvPr id="4" name="Title 3"/>
          <p:cNvSpPr>
            <a:spLocks noGrp="1"/>
          </p:cNvSpPr>
          <p:nvPr>
            <p:ph type="title"/>
          </p:nvPr>
        </p:nvSpPr>
        <p:spPr>
          <a:xfrm>
            <a:off x="603066" y="103867"/>
            <a:ext cx="10515600" cy="628920"/>
          </a:xfrm>
        </p:spPr>
        <p:txBody>
          <a:bodyPr>
            <a:normAutofit fontScale="90000"/>
          </a:bodyPr>
          <a:lstStyle/>
          <a:p>
            <a:r>
              <a:rPr lang="en-GB" sz="4000" dirty="0" smtClean="0"/>
              <a:t>Assessment Structure: Safety Concept and Validation</a:t>
            </a:r>
            <a:endParaRPr lang="en-GB" sz="4000" dirty="0"/>
          </a:p>
        </p:txBody>
      </p:sp>
      <p:cxnSp>
        <p:nvCxnSpPr>
          <p:cNvPr id="81" name="Gerade Verbindung mit Pfeil 80"/>
          <p:cNvCxnSpPr>
            <a:stCxn id="63" idx="3"/>
            <a:endCxn id="80" idx="1"/>
          </p:cNvCxnSpPr>
          <p:nvPr/>
        </p:nvCxnSpPr>
        <p:spPr>
          <a:xfrm>
            <a:off x="6636451" y="5870145"/>
            <a:ext cx="265847" cy="193147"/>
          </a:xfrm>
          <a:prstGeom prst="straightConnector1">
            <a:avLst/>
          </a:prstGeom>
          <a:noFill/>
          <a:ln w="9525" cap="flat" cmpd="sng" algn="ctr">
            <a:solidFill>
              <a:srgbClr val="000000"/>
            </a:solidFill>
            <a:prstDash val="solid"/>
            <a:tailEnd type="triangle"/>
          </a:ln>
          <a:effectLst/>
        </p:spPr>
      </p:cxnSp>
      <p:cxnSp>
        <p:nvCxnSpPr>
          <p:cNvPr id="82" name="Gerade Verbindung mit Pfeil 81"/>
          <p:cNvCxnSpPr/>
          <p:nvPr/>
        </p:nvCxnSpPr>
        <p:spPr>
          <a:xfrm>
            <a:off x="3308645" y="5435373"/>
            <a:ext cx="168424" cy="0"/>
          </a:xfrm>
          <a:prstGeom prst="straightConnector1">
            <a:avLst/>
          </a:prstGeom>
          <a:noFill/>
          <a:ln w="9525" cap="flat" cmpd="sng" algn="ctr">
            <a:solidFill>
              <a:srgbClr val="000000"/>
            </a:solidFill>
            <a:prstDash val="solid"/>
            <a:tailEnd type="triangle"/>
          </a:ln>
          <a:effectLst/>
        </p:spPr>
      </p:cxnSp>
    </p:spTree>
    <p:extLst>
      <p:ext uri="{BB962C8B-B14F-4D97-AF65-F5344CB8AC3E}">
        <p14:creationId xmlns:p14="http://schemas.microsoft.com/office/powerpoint/2010/main" val="35468867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Gleichschenkliges Dreieck 3"/>
          <p:cNvSpPr/>
          <p:nvPr/>
        </p:nvSpPr>
        <p:spPr>
          <a:xfrm>
            <a:off x="623392" y="1172875"/>
            <a:ext cx="11017224" cy="926564"/>
          </a:xfrm>
          <a:prstGeom prst="triangle">
            <a:avLst/>
          </a:prstGeom>
          <a:solidFill>
            <a:schemeClr val="accent1">
              <a:lumMod val="75000"/>
            </a:schemeClr>
          </a:soli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lt1"/>
                </a:solidFill>
              </a:rPr>
              <a:t>Certification </a:t>
            </a:r>
            <a:br>
              <a:rPr lang="en-US" sz="1400" dirty="0">
                <a:solidFill>
                  <a:schemeClr val="lt1"/>
                </a:solidFill>
              </a:rPr>
            </a:br>
            <a:r>
              <a:rPr lang="en-US" sz="1400" dirty="0">
                <a:solidFill>
                  <a:schemeClr val="lt1"/>
                </a:solidFill>
              </a:rPr>
              <a:t>of Automated Driving Systems (L3-L5)</a:t>
            </a:r>
            <a:br>
              <a:rPr lang="en-US" sz="1400" dirty="0">
                <a:solidFill>
                  <a:schemeClr val="lt1"/>
                </a:solidFill>
              </a:rPr>
            </a:br>
            <a:r>
              <a:rPr lang="en-US" sz="1400" dirty="0">
                <a:solidFill>
                  <a:schemeClr val="lt1"/>
                </a:solidFill>
              </a:rPr>
              <a:t>Objective: System is safe and technical compliant</a:t>
            </a:r>
            <a:br>
              <a:rPr lang="en-US" sz="1400" dirty="0">
                <a:solidFill>
                  <a:schemeClr val="lt1"/>
                </a:solidFill>
              </a:rPr>
            </a:br>
            <a:endParaRPr lang="en-US" sz="1400" dirty="0">
              <a:solidFill>
                <a:schemeClr val="lt1"/>
              </a:solidFill>
            </a:endParaRPr>
          </a:p>
        </p:txBody>
      </p:sp>
      <p:sp>
        <p:nvSpPr>
          <p:cNvPr id="5" name="Rechteck 4"/>
          <p:cNvSpPr/>
          <p:nvPr/>
        </p:nvSpPr>
        <p:spPr>
          <a:xfrm>
            <a:off x="623392" y="2271458"/>
            <a:ext cx="11017224" cy="432000"/>
          </a:xfrm>
          <a:prstGeom prst="rect">
            <a:avLst/>
          </a:prstGeom>
          <a:solidFill>
            <a:srgbClr val="004B96"/>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467" b="0" i="0" u="none" strike="noStrike" kern="0" cap="none" spc="0" normalizeH="0" baseline="0" noProof="0" dirty="0" smtClean="0">
                <a:ln>
                  <a:noFill/>
                </a:ln>
                <a:solidFill>
                  <a:srgbClr val="FFFFFF"/>
                </a:solidFill>
                <a:effectLst/>
                <a:uLnTx/>
                <a:uFillTx/>
                <a:latin typeface="CorpoS"/>
                <a:ea typeface="+mn-ea"/>
                <a:cs typeface="+mn-cs"/>
              </a:rPr>
              <a:t>Assessment </a:t>
            </a:r>
            <a:r>
              <a:rPr kumimoji="0" lang="en-US" sz="1467" b="0" i="0" u="none" strike="noStrike" kern="0" cap="none" spc="0" normalizeH="0" baseline="0" noProof="0" dirty="0" smtClean="0">
                <a:ln>
                  <a:noFill/>
                </a:ln>
                <a:solidFill>
                  <a:srgbClr val="FFFFFF"/>
                </a:solidFill>
                <a:effectLst/>
                <a:uLnTx/>
                <a:uFillTx/>
                <a:latin typeface="CorpoS"/>
                <a:ea typeface="+mn-ea"/>
                <a:cs typeface="+mn-cs"/>
                <a:sym typeface="Wingdings" panose="05000000000000000000" pitchFamily="2" charset="2"/>
              </a:rPr>
              <a:t> Focus Safety Concept and Validation</a:t>
            </a:r>
            <a:endParaRPr kumimoji="0" lang="en-US" sz="1467" b="0" i="0" u="none" strike="noStrike" kern="0" cap="none" spc="0" normalizeH="0" baseline="0" noProof="0" dirty="0" smtClean="0">
              <a:ln>
                <a:noFill/>
              </a:ln>
              <a:solidFill>
                <a:srgbClr val="FFFFFF"/>
              </a:solidFill>
              <a:effectLst/>
              <a:uLnTx/>
              <a:uFillTx/>
              <a:latin typeface="CorpoS"/>
              <a:ea typeface="+mn-ea"/>
              <a:cs typeface="+mn-cs"/>
            </a:endParaRPr>
          </a:p>
        </p:txBody>
      </p:sp>
      <p:sp>
        <p:nvSpPr>
          <p:cNvPr id="6" name="Rechteck 5"/>
          <p:cNvSpPr/>
          <p:nvPr/>
        </p:nvSpPr>
        <p:spPr>
          <a:xfrm>
            <a:off x="637030" y="2883083"/>
            <a:ext cx="2749941" cy="640166"/>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467" b="0" i="0" u="none" strike="noStrike" kern="0" cap="none" spc="0" normalizeH="0" baseline="0" noProof="0" dirty="0" smtClean="0">
                <a:ln>
                  <a:noFill/>
                </a:ln>
                <a:solidFill>
                  <a:srgbClr val="000000"/>
                </a:solidFill>
                <a:effectLst/>
                <a:uLnTx/>
                <a:uFillTx/>
                <a:latin typeface="CorpoS"/>
                <a:ea typeface="+mn-ea"/>
                <a:cs typeface="+mn-cs"/>
              </a:rPr>
              <a:t>General system safety requirements</a:t>
            </a:r>
          </a:p>
        </p:txBody>
      </p:sp>
      <p:sp>
        <p:nvSpPr>
          <p:cNvPr id="7" name="Rechteck 6"/>
          <p:cNvSpPr/>
          <p:nvPr/>
        </p:nvSpPr>
        <p:spPr>
          <a:xfrm>
            <a:off x="628641" y="4575987"/>
            <a:ext cx="2744692" cy="857146"/>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467" b="0" i="0" u="none" strike="noStrike" kern="0" cap="none" spc="0" normalizeH="0" baseline="0" noProof="0" dirty="0" smtClean="0">
                <a:ln>
                  <a:noFill/>
                </a:ln>
                <a:solidFill>
                  <a:srgbClr val="000000"/>
                </a:solidFill>
                <a:effectLst/>
                <a:uLnTx/>
                <a:uFillTx/>
                <a:latin typeface="CorpoS"/>
                <a:ea typeface="+mn-ea"/>
                <a:cs typeface="+mn-cs"/>
              </a:rPr>
              <a:t>Traffic rules</a:t>
            </a:r>
          </a:p>
        </p:txBody>
      </p:sp>
      <p:sp>
        <p:nvSpPr>
          <p:cNvPr id="8" name="Rechteck 7"/>
          <p:cNvSpPr/>
          <p:nvPr/>
        </p:nvSpPr>
        <p:spPr>
          <a:xfrm>
            <a:off x="3987688" y="2880345"/>
            <a:ext cx="1800200" cy="409507"/>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Internal vehicle HMI</a:t>
            </a:r>
          </a:p>
        </p:txBody>
      </p:sp>
      <p:sp>
        <p:nvSpPr>
          <p:cNvPr id="9" name="Rechteck 8"/>
          <p:cNvSpPr/>
          <p:nvPr/>
        </p:nvSpPr>
        <p:spPr>
          <a:xfrm>
            <a:off x="3987688" y="3423400"/>
            <a:ext cx="1800200" cy="409507"/>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Driver Monitoring</a:t>
            </a:r>
          </a:p>
        </p:txBody>
      </p:sp>
      <p:sp>
        <p:nvSpPr>
          <p:cNvPr id="10" name="Rechteck 9"/>
          <p:cNvSpPr/>
          <p:nvPr/>
        </p:nvSpPr>
        <p:spPr>
          <a:xfrm>
            <a:off x="3969976" y="3946775"/>
            <a:ext cx="1817911" cy="409507"/>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Transition Scenario</a:t>
            </a:r>
          </a:p>
        </p:txBody>
      </p:sp>
      <p:sp>
        <p:nvSpPr>
          <p:cNvPr id="11" name="Rechteck 10"/>
          <p:cNvSpPr/>
          <p:nvPr/>
        </p:nvSpPr>
        <p:spPr>
          <a:xfrm>
            <a:off x="3969975" y="4575987"/>
            <a:ext cx="1817911" cy="857146"/>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The system complies with traffic rules/traffic laws</a:t>
            </a:r>
          </a:p>
        </p:txBody>
      </p:sp>
      <p:cxnSp>
        <p:nvCxnSpPr>
          <p:cNvPr id="12" name="Gerade Verbindung mit Pfeil 11"/>
          <p:cNvCxnSpPr>
            <a:endCxn id="8" idx="1"/>
          </p:cNvCxnSpPr>
          <p:nvPr/>
        </p:nvCxnSpPr>
        <p:spPr>
          <a:xfrm flipV="1">
            <a:off x="3386971" y="3085099"/>
            <a:ext cx="600717" cy="127877"/>
          </a:xfrm>
          <a:prstGeom prst="straightConnector1">
            <a:avLst/>
          </a:prstGeom>
          <a:noFill/>
          <a:ln w="9525" cap="flat" cmpd="sng" algn="ctr">
            <a:solidFill>
              <a:srgbClr val="000000"/>
            </a:solidFill>
            <a:prstDash val="solid"/>
            <a:tailEnd type="triangle"/>
          </a:ln>
          <a:effectLst/>
        </p:spPr>
      </p:cxnSp>
      <p:cxnSp>
        <p:nvCxnSpPr>
          <p:cNvPr id="13" name="Gerade Verbindung mit Pfeil 12"/>
          <p:cNvCxnSpPr>
            <a:endCxn id="9" idx="1"/>
          </p:cNvCxnSpPr>
          <p:nvPr/>
        </p:nvCxnSpPr>
        <p:spPr>
          <a:xfrm>
            <a:off x="3386971" y="3212976"/>
            <a:ext cx="600717" cy="415178"/>
          </a:xfrm>
          <a:prstGeom prst="straightConnector1">
            <a:avLst/>
          </a:prstGeom>
          <a:noFill/>
          <a:ln w="9525" cap="flat" cmpd="sng" algn="ctr">
            <a:solidFill>
              <a:srgbClr val="000000"/>
            </a:solidFill>
            <a:prstDash val="solid"/>
            <a:tailEnd type="triangle"/>
          </a:ln>
          <a:effectLst/>
        </p:spPr>
      </p:cxnSp>
      <p:cxnSp>
        <p:nvCxnSpPr>
          <p:cNvPr id="14" name="Gerade Verbindung mit Pfeil 13"/>
          <p:cNvCxnSpPr>
            <a:stCxn id="6" idx="3"/>
            <a:endCxn id="10" idx="1"/>
          </p:cNvCxnSpPr>
          <p:nvPr/>
        </p:nvCxnSpPr>
        <p:spPr>
          <a:xfrm>
            <a:off x="3386971" y="3203166"/>
            <a:ext cx="583005" cy="948363"/>
          </a:xfrm>
          <a:prstGeom prst="straightConnector1">
            <a:avLst/>
          </a:prstGeom>
          <a:noFill/>
          <a:ln w="9525" cap="flat" cmpd="sng" algn="ctr">
            <a:solidFill>
              <a:srgbClr val="000000"/>
            </a:solidFill>
            <a:prstDash val="solid"/>
            <a:tailEnd type="triangle"/>
          </a:ln>
          <a:effectLst/>
        </p:spPr>
      </p:cxnSp>
      <p:cxnSp>
        <p:nvCxnSpPr>
          <p:cNvPr id="15" name="Gerade Verbindung mit Pfeil 14"/>
          <p:cNvCxnSpPr>
            <a:stCxn id="11" idx="3"/>
            <a:endCxn id="16" idx="1"/>
          </p:cNvCxnSpPr>
          <p:nvPr/>
        </p:nvCxnSpPr>
        <p:spPr>
          <a:xfrm>
            <a:off x="5787886" y="5004560"/>
            <a:ext cx="330138" cy="2160"/>
          </a:xfrm>
          <a:prstGeom prst="straightConnector1">
            <a:avLst/>
          </a:prstGeom>
          <a:noFill/>
          <a:ln w="9525" cap="flat" cmpd="sng" algn="ctr">
            <a:solidFill>
              <a:srgbClr val="000000"/>
            </a:solidFill>
            <a:prstDash val="solid"/>
            <a:tailEnd type="triangle"/>
          </a:ln>
          <a:effectLst/>
        </p:spPr>
      </p:cxnSp>
      <p:sp>
        <p:nvSpPr>
          <p:cNvPr id="16" name="Rechteck 15"/>
          <p:cNvSpPr/>
          <p:nvPr/>
        </p:nvSpPr>
        <p:spPr>
          <a:xfrm>
            <a:off x="6118024" y="4580307"/>
            <a:ext cx="2805053" cy="852826"/>
          </a:xfrm>
          <a:prstGeom prst="rect">
            <a:avLst/>
          </a:prstGeom>
          <a:solidFill>
            <a:srgbClr val="FFC000"/>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orpoS"/>
                <a:ea typeface="+mn-ea"/>
                <a:cs typeface="+mn-cs"/>
              </a:rPr>
              <a:t>Integration/Implementation testing: Test Reports</a:t>
            </a:r>
          </a:p>
          <a:p>
            <a:pPr algn="ctr" defTabSz="914271">
              <a:defRPr/>
            </a:pPr>
            <a:r>
              <a:rPr lang="en-US" sz="1200" i="1" kern="0" dirty="0" smtClean="0">
                <a:solidFill>
                  <a:srgbClr val="000000"/>
                </a:solidFill>
                <a:latin typeface="CorpoS"/>
              </a:rPr>
              <a:t>(Note: Analysis </a:t>
            </a:r>
            <a:r>
              <a:rPr lang="en-US" sz="1200" i="1" kern="0" dirty="0">
                <a:solidFill>
                  <a:srgbClr val="000000"/>
                </a:solidFill>
                <a:latin typeface="CorpoS"/>
              </a:rPr>
              <a:t>of relevant traffic rules/laws </a:t>
            </a:r>
            <a:r>
              <a:rPr lang="en-US" sz="1200" i="1" kern="0" dirty="0" smtClean="0">
                <a:solidFill>
                  <a:srgbClr val="000000"/>
                </a:solidFill>
                <a:latin typeface="CorpoS"/>
                <a:sym typeface="Wingdings" panose="05000000000000000000" pitchFamily="2" charset="2"/>
              </a:rPr>
              <a:t>is part of </a:t>
            </a:r>
            <a:r>
              <a:rPr lang="en-US" sz="1200" i="1" kern="0" dirty="0">
                <a:solidFill>
                  <a:srgbClr val="000000"/>
                </a:solidFill>
                <a:latin typeface="CorpoS"/>
                <a:sym typeface="Wingdings" panose="05000000000000000000" pitchFamily="2" charset="2"/>
              </a:rPr>
              <a:t>the </a:t>
            </a:r>
            <a:r>
              <a:rPr lang="en-US" sz="1200" i="1" kern="0" dirty="0" smtClean="0">
                <a:solidFill>
                  <a:srgbClr val="000000"/>
                </a:solidFill>
                <a:latin typeface="CorpoS"/>
                <a:sym typeface="Wingdings" panose="05000000000000000000" pitchFamily="2" charset="2"/>
              </a:rPr>
              <a:t>process audit) </a:t>
            </a:r>
            <a:endParaRPr kumimoji="0" lang="en-US" sz="1200" b="0" i="1" u="none" strike="noStrike" kern="0" cap="none" spc="0" normalizeH="0" baseline="0" noProof="0" dirty="0" smtClean="0">
              <a:ln>
                <a:noFill/>
              </a:ln>
              <a:solidFill>
                <a:srgbClr val="000000"/>
              </a:solidFill>
              <a:effectLst/>
              <a:uLnTx/>
              <a:uFillTx/>
              <a:latin typeface="CorpoS"/>
            </a:endParaRPr>
          </a:p>
        </p:txBody>
      </p:sp>
      <p:cxnSp>
        <p:nvCxnSpPr>
          <p:cNvPr id="17" name="Gerade Verbindung mit Pfeil 16"/>
          <p:cNvCxnSpPr>
            <a:stCxn id="7" idx="3"/>
            <a:endCxn id="11" idx="1"/>
          </p:cNvCxnSpPr>
          <p:nvPr/>
        </p:nvCxnSpPr>
        <p:spPr>
          <a:xfrm>
            <a:off x="3373333" y="5004560"/>
            <a:ext cx="596642" cy="0"/>
          </a:xfrm>
          <a:prstGeom prst="straightConnector1">
            <a:avLst/>
          </a:prstGeom>
          <a:noFill/>
          <a:ln w="9525" cap="flat" cmpd="sng" algn="ctr">
            <a:solidFill>
              <a:srgbClr val="000000"/>
            </a:solidFill>
            <a:prstDash val="solid"/>
            <a:tailEnd type="triangle"/>
          </a:ln>
          <a:effectLst/>
        </p:spPr>
      </p:cxnSp>
      <p:sp>
        <p:nvSpPr>
          <p:cNvPr id="20" name="Rechteck 19"/>
          <p:cNvSpPr/>
          <p:nvPr/>
        </p:nvSpPr>
        <p:spPr>
          <a:xfrm>
            <a:off x="6136912" y="2891194"/>
            <a:ext cx="2732773" cy="1465088"/>
          </a:xfrm>
          <a:prstGeom prst="rect">
            <a:avLst/>
          </a:prstGeom>
          <a:solidFill>
            <a:srgbClr val="FFFFFF">
              <a:lumMod val="65000"/>
            </a:srgbClr>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CorpoS"/>
              </a:rPr>
              <a:t>Requirements </a:t>
            </a:r>
            <a:r>
              <a:rPr kumimoji="0" lang="en-US" sz="1400" b="0" i="0" u="none" strike="noStrike" kern="0" cap="none" spc="0" normalizeH="0" baseline="0" noProof="0" dirty="0" err="1" smtClean="0">
                <a:ln>
                  <a:noFill/>
                </a:ln>
                <a:solidFill>
                  <a:srgbClr val="000000"/>
                </a:solidFill>
                <a:effectLst/>
                <a:uLnTx/>
                <a:uFillTx/>
                <a:latin typeface="CorpoS"/>
              </a:rPr>
              <a:t>tbd</a:t>
            </a:r>
            <a:r>
              <a:rPr kumimoji="0" lang="en-US" sz="1400" b="0" i="0" u="none" strike="noStrike" kern="0" cap="none" spc="0" normalizeH="0" baseline="0" noProof="0" dirty="0" smtClean="0">
                <a:ln>
                  <a:noFill/>
                </a:ln>
                <a:solidFill>
                  <a:srgbClr val="000000"/>
                </a:solidFill>
                <a:effectLst/>
                <a:uLnTx/>
                <a:uFillTx/>
                <a:latin typeface="CorpoS"/>
              </a:rPr>
              <a:t> in the regulation (Annex 3 General requirements)</a:t>
            </a:r>
          </a:p>
          <a:p>
            <a:pPr marL="0" marR="0" lvl="0" indent="0" algn="ctr" defTabSz="914271" eaLnBrk="1" fontAlgn="auto" latinLnBrk="0" hangingPunct="1">
              <a:lnSpc>
                <a:spcPct val="100000"/>
              </a:lnSpc>
              <a:spcBef>
                <a:spcPts val="0"/>
              </a:spcBef>
              <a:spcAft>
                <a:spcPts val="0"/>
              </a:spcAft>
              <a:buClrTx/>
              <a:buSzTx/>
              <a:buFontTx/>
              <a:buNone/>
              <a:tabLst/>
              <a:defRPr/>
            </a:pPr>
            <a:r>
              <a:rPr lang="en-US" sz="1400" kern="0" dirty="0" smtClean="0">
                <a:solidFill>
                  <a:srgbClr val="000000"/>
                </a:solidFill>
                <a:latin typeface="CorpoS"/>
              </a:rPr>
              <a:t>OEM to explain the strategy and the requirements’ implementation in the system</a:t>
            </a:r>
            <a:endParaRPr kumimoji="0" lang="en-US" sz="1400" b="0" i="0" u="none" strike="noStrike" kern="0" cap="none" spc="0" normalizeH="0" baseline="0" noProof="0" dirty="0" smtClean="0">
              <a:ln>
                <a:noFill/>
              </a:ln>
              <a:solidFill>
                <a:srgbClr val="000000"/>
              </a:solidFill>
              <a:effectLst/>
              <a:uLnTx/>
              <a:uFillTx/>
              <a:latin typeface="CorpoS"/>
            </a:endParaRPr>
          </a:p>
        </p:txBody>
      </p:sp>
      <p:cxnSp>
        <p:nvCxnSpPr>
          <p:cNvPr id="21" name="Gerade Verbindung mit Pfeil 20"/>
          <p:cNvCxnSpPr/>
          <p:nvPr/>
        </p:nvCxnSpPr>
        <p:spPr>
          <a:xfrm>
            <a:off x="5787888" y="3084612"/>
            <a:ext cx="344116" cy="486"/>
          </a:xfrm>
          <a:prstGeom prst="straightConnector1">
            <a:avLst/>
          </a:prstGeom>
          <a:noFill/>
          <a:ln w="9525" cap="flat" cmpd="sng" algn="ctr">
            <a:solidFill>
              <a:srgbClr val="000000"/>
            </a:solidFill>
            <a:prstDash val="solid"/>
            <a:tailEnd type="triangle"/>
          </a:ln>
          <a:effectLst/>
        </p:spPr>
      </p:cxnSp>
      <p:cxnSp>
        <p:nvCxnSpPr>
          <p:cNvPr id="22" name="Gerade Verbindung mit Pfeil 21"/>
          <p:cNvCxnSpPr>
            <a:endCxn id="20" idx="1"/>
          </p:cNvCxnSpPr>
          <p:nvPr/>
        </p:nvCxnSpPr>
        <p:spPr>
          <a:xfrm flipV="1">
            <a:off x="5787888" y="3623738"/>
            <a:ext cx="349024" cy="0"/>
          </a:xfrm>
          <a:prstGeom prst="straightConnector1">
            <a:avLst/>
          </a:prstGeom>
          <a:noFill/>
          <a:ln w="9525" cap="flat" cmpd="sng" algn="ctr">
            <a:solidFill>
              <a:srgbClr val="000000"/>
            </a:solidFill>
            <a:prstDash val="solid"/>
            <a:tailEnd type="triangle"/>
          </a:ln>
          <a:effectLst/>
        </p:spPr>
      </p:cxnSp>
      <p:cxnSp>
        <p:nvCxnSpPr>
          <p:cNvPr id="23" name="Gerade Verbindung mit Pfeil 22"/>
          <p:cNvCxnSpPr/>
          <p:nvPr/>
        </p:nvCxnSpPr>
        <p:spPr>
          <a:xfrm flipV="1">
            <a:off x="5787887" y="4151528"/>
            <a:ext cx="344117" cy="1"/>
          </a:xfrm>
          <a:prstGeom prst="straightConnector1">
            <a:avLst/>
          </a:prstGeom>
          <a:noFill/>
          <a:ln w="9525" cap="flat" cmpd="sng" algn="ctr">
            <a:solidFill>
              <a:srgbClr val="000000"/>
            </a:solidFill>
            <a:prstDash val="solid"/>
            <a:tailEnd type="triangle"/>
          </a:ln>
          <a:effectLst/>
        </p:spPr>
      </p:cxnSp>
      <p:sp>
        <p:nvSpPr>
          <p:cNvPr id="24" name="Rechteck 18"/>
          <p:cNvSpPr/>
          <p:nvPr/>
        </p:nvSpPr>
        <p:spPr>
          <a:xfrm>
            <a:off x="9174763" y="4575987"/>
            <a:ext cx="2424207" cy="857146"/>
          </a:xfrm>
          <a:prstGeom prst="rect">
            <a:avLst/>
          </a:prstGeom>
          <a:solidFill>
            <a:srgbClr val="92D050"/>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lang="en-US" sz="1467" kern="0" dirty="0" smtClean="0">
                <a:solidFill>
                  <a:srgbClr val="000000"/>
                </a:solidFill>
                <a:latin typeface="CorpoS"/>
              </a:rPr>
              <a:t>Self declaration</a:t>
            </a:r>
            <a:endParaRPr kumimoji="0" lang="en-US" sz="1467" b="0" i="0" u="none" strike="noStrike" kern="0" cap="none" spc="0" normalizeH="0" baseline="0" noProof="0" dirty="0" smtClean="0">
              <a:ln>
                <a:noFill/>
              </a:ln>
              <a:solidFill>
                <a:srgbClr val="000000"/>
              </a:solidFill>
              <a:effectLst/>
              <a:uLnTx/>
              <a:uFillTx/>
              <a:latin typeface="CorpoS"/>
              <a:ea typeface="+mn-ea"/>
              <a:cs typeface="+mn-cs"/>
            </a:endParaRPr>
          </a:p>
        </p:txBody>
      </p:sp>
      <p:sp>
        <p:nvSpPr>
          <p:cNvPr id="25" name="Rechteck 18"/>
          <p:cNvSpPr/>
          <p:nvPr/>
        </p:nvSpPr>
        <p:spPr>
          <a:xfrm>
            <a:off x="9170127" y="2891194"/>
            <a:ext cx="2428844" cy="1465088"/>
          </a:xfrm>
          <a:prstGeom prst="rect">
            <a:avLst/>
          </a:prstGeom>
          <a:solidFill>
            <a:srgbClr val="92D050"/>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lang="en-US" sz="1467" kern="0" dirty="0" smtClean="0">
                <a:solidFill>
                  <a:srgbClr val="000000"/>
                </a:solidFill>
                <a:latin typeface="CorpoS"/>
              </a:rPr>
              <a:t>Part of this to be (exemplarily) covered by real-world test drive and OEM self declaration</a:t>
            </a:r>
            <a:endParaRPr kumimoji="0" lang="en-US" sz="1467" b="0" i="0" u="none" strike="noStrike" kern="0" cap="none" spc="0" normalizeH="0" baseline="0" noProof="0" dirty="0" smtClean="0">
              <a:ln>
                <a:noFill/>
              </a:ln>
              <a:solidFill>
                <a:srgbClr val="000000"/>
              </a:solidFill>
              <a:effectLst/>
              <a:uLnTx/>
              <a:uFillTx/>
              <a:latin typeface="CorpoS"/>
              <a:ea typeface="+mn-ea"/>
              <a:cs typeface="+mn-cs"/>
            </a:endParaRPr>
          </a:p>
        </p:txBody>
      </p:sp>
      <p:sp>
        <p:nvSpPr>
          <p:cNvPr id="26" name="Rechteck 110"/>
          <p:cNvSpPr/>
          <p:nvPr/>
        </p:nvSpPr>
        <p:spPr>
          <a:xfrm>
            <a:off x="5683284" y="6470357"/>
            <a:ext cx="2916000" cy="252000"/>
          </a:xfrm>
          <a:prstGeom prst="rect">
            <a:avLst/>
          </a:prstGeom>
          <a:solidFill>
            <a:srgbClr val="FFC000"/>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CorpoS"/>
                <a:ea typeface="+mn-ea"/>
                <a:cs typeface="+mn-cs"/>
              </a:rPr>
              <a:t>OEM to make open for inspection</a:t>
            </a:r>
          </a:p>
        </p:txBody>
      </p:sp>
      <p:sp>
        <p:nvSpPr>
          <p:cNvPr id="27" name="Rechteck 111"/>
          <p:cNvSpPr/>
          <p:nvPr/>
        </p:nvSpPr>
        <p:spPr>
          <a:xfrm>
            <a:off x="8684338" y="6470357"/>
            <a:ext cx="2952000" cy="252000"/>
          </a:xfrm>
          <a:prstGeom prst="rect">
            <a:avLst/>
          </a:prstGeom>
          <a:solidFill>
            <a:srgbClr val="92D050"/>
          </a:solidFill>
          <a:ln w="25400"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rtlCol="0" anchor="ctr"/>
          <a:lstStyle/>
          <a:p>
            <a:pPr marL="0" marR="0" lvl="0" indent="0" algn="ctr" defTabSz="914271"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CorpoS"/>
                <a:ea typeface="+mn-ea"/>
                <a:cs typeface="+mn-cs"/>
              </a:rPr>
              <a:t>OEM to submit to technical service</a:t>
            </a:r>
          </a:p>
        </p:txBody>
      </p:sp>
      <p:sp>
        <p:nvSpPr>
          <p:cNvPr id="28" name="Title 3"/>
          <p:cNvSpPr>
            <a:spLocks noGrp="1"/>
          </p:cNvSpPr>
          <p:nvPr>
            <p:ph type="title"/>
          </p:nvPr>
        </p:nvSpPr>
        <p:spPr>
          <a:xfrm>
            <a:off x="603066" y="182245"/>
            <a:ext cx="10515600" cy="628920"/>
          </a:xfrm>
        </p:spPr>
        <p:txBody>
          <a:bodyPr>
            <a:normAutofit fontScale="90000"/>
          </a:bodyPr>
          <a:lstStyle/>
          <a:p>
            <a:r>
              <a:rPr lang="en-GB" sz="4000" dirty="0" smtClean="0"/>
              <a:t>Assessment Structure: Safety Concept and Validation</a:t>
            </a:r>
            <a:endParaRPr lang="en-GB" sz="4000" dirty="0"/>
          </a:p>
        </p:txBody>
      </p:sp>
    </p:spTree>
    <p:extLst>
      <p:ext uri="{BB962C8B-B14F-4D97-AF65-F5344CB8AC3E}">
        <p14:creationId xmlns:p14="http://schemas.microsoft.com/office/powerpoint/2010/main" val="1114349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138123"/>
            <a:ext cx="10810876" cy="1325563"/>
          </a:xfrm>
          <a:solidFill>
            <a:schemeClr val="accent1">
              <a:lumMod val="75000"/>
            </a:schemeClr>
          </a:solidFill>
        </p:spPr>
        <p:txBody>
          <a:bodyPr/>
          <a:lstStyle/>
          <a:p>
            <a:pPr marL="85725" indent="276225"/>
            <a:r>
              <a:rPr lang="en-US" b="1" dirty="0" smtClean="0">
                <a:solidFill>
                  <a:schemeClr val="bg1"/>
                </a:solidFill>
              </a:rPr>
              <a:t>Physical Certification Tests on Proving Grounds</a:t>
            </a:r>
            <a:endParaRPr lang="en-US" b="1" dirty="0">
              <a:solidFill>
                <a:schemeClr val="bg1"/>
              </a:solidFill>
            </a:endParaRPr>
          </a:p>
        </p:txBody>
      </p:sp>
    </p:spTree>
    <p:extLst>
      <p:ext uri="{BB962C8B-B14F-4D97-AF65-F5344CB8AC3E}">
        <p14:creationId xmlns:p14="http://schemas.microsoft.com/office/powerpoint/2010/main" val="5801570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en-US" dirty="0" smtClean="0"/>
              <a:t>Relevant test scenarios on proving grounds for the urban use-case – OICA views</a:t>
            </a:r>
            <a:endParaRPr lang="en-US" dirty="0"/>
          </a:p>
        </p:txBody>
      </p:sp>
    </p:spTree>
    <p:extLst>
      <p:ext uri="{BB962C8B-B14F-4D97-AF65-F5344CB8AC3E}">
        <p14:creationId xmlns:p14="http://schemas.microsoft.com/office/powerpoint/2010/main" val="5948562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Introduction/basis for discussion</a:t>
            </a:r>
            <a:endParaRPr lang="en-US" dirty="0"/>
          </a:p>
        </p:txBody>
      </p:sp>
      <p:sp>
        <p:nvSpPr>
          <p:cNvPr id="3" name="Inhaltsplatzhalter 2"/>
          <p:cNvSpPr>
            <a:spLocks noGrp="1"/>
          </p:cNvSpPr>
          <p:nvPr>
            <p:ph idx="1"/>
          </p:nvPr>
        </p:nvSpPr>
        <p:spPr/>
        <p:txBody>
          <a:bodyPr>
            <a:normAutofit fontScale="92500" lnSpcReduction="20000"/>
          </a:bodyPr>
          <a:lstStyle/>
          <a:p>
            <a:r>
              <a:rPr lang="en-US" sz="2000" dirty="0" smtClean="0"/>
              <a:t>The next slides are based on the concept document “Structure of a future Regulation of autonomous vehicles” that OICA provided to the TF </a:t>
            </a:r>
            <a:r>
              <a:rPr lang="en-US" sz="2000" dirty="0" err="1" smtClean="0"/>
              <a:t>AutoVeh</a:t>
            </a:r>
            <a:r>
              <a:rPr lang="en-US" sz="2000" dirty="0" smtClean="0"/>
              <a:t> at the meeting in Den Haag</a:t>
            </a:r>
            <a:r>
              <a:rPr lang="en-US" sz="2000" dirty="0"/>
              <a:t/>
            </a:r>
            <a:br>
              <a:rPr lang="en-US" sz="2000" dirty="0"/>
            </a:br>
            <a:r>
              <a:rPr lang="en-US" sz="2000" dirty="0" smtClean="0">
                <a:sym typeface="Wingdings" panose="05000000000000000000" pitchFamily="2" charset="2"/>
              </a:rPr>
              <a:t> S</a:t>
            </a:r>
            <a:r>
              <a:rPr lang="en-US" sz="2000" dirty="0" smtClean="0"/>
              <a:t>pecial requirements for the use-case urban traffic: See Annex 5, paragraph 2: “Physical tests required for type approval/certification”</a:t>
            </a:r>
          </a:p>
          <a:p>
            <a:r>
              <a:rPr lang="en-US" sz="2000" dirty="0" smtClean="0"/>
              <a:t>The intention of this presentation is to start the discussion and explain a proposal on four critical test scenarios for the urban use-case that are suitable for testing on proving grounds. There may be additional scenarios to be added</a:t>
            </a:r>
          </a:p>
          <a:p>
            <a:r>
              <a:rPr lang="en-US" sz="2000" dirty="0"/>
              <a:t>These four critical test scenarios for the urban-use-case were presented at the 1</a:t>
            </a:r>
            <a:r>
              <a:rPr lang="en-US" sz="2000" baseline="30000" dirty="0"/>
              <a:t>st</a:t>
            </a:r>
            <a:r>
              <a:rPr lang="en-US" sz="2000" dirty="0"/>
              <a:t> meeting of the subgroup physical testing and audit in Den Haag </a:t>
            </a:r>
            <a:r>
              <a:rPr lang="en-US" sz="2000" dirty="0" smtClean="0"/>
              <a:t>(TFAV-SG1-01-02)  </a:t>
            </a:r>
            <a:r>
              <a:rPr lang="en-US" sz="2000" dirty="0"/>
              <a:t>and were supported by the group as a starting point. OICA was asked to continue the </a:t>
            </a:r>
            <a:r>
              <a:rPr lang="en-US" sz="2000" dirty="0" smtClean="0"/>
              <a:t>work for specifying </a:t>
            </a:r>
            <a:r>
              <a:rPr lang="en-US" sz="2000" dirty="0" smtClean="0">
                <a:sym typeface="Wingdings" panose="05000000000000000000" pitchFamily="2" charset="2"/>
              </a:rPr>
              <a:t>reproducible </a:t>
            </a:r>
            <a:r>
              <a:rPr lang="en-US" sz="2000" dirty="0">
                <a:sym typeface="Wingdings" panose="05000000000000000000" pitchFamily="2" charset="2"/>
              </a:rPr>
              <a:t>tests </a:t>
            </a:r>
            <a:r>
              <a:rPr lang="en-US" sz="2000" dirty="0" smtClean="0">
                <a:sym typeface="Wingdings" panose="05000000000000000000" pitchFamily="2" charset="2"/>
              </a:rPr>
              <a:t>(</a:t>
            </a:r>
            <a:r>
              <a:rPr lang="en-US" sz="2000" dirty="0">
                <a:sym typeface="Wingdings" panose="05000000000000000000" pitchFamily="2" charset="2"/>
              </a:rPr>
              <a:t>i.e. </a:t>
            </a:r>
            <a:r>
              <a:rPr lang="en-US" sz="2000" dirty="0" smtClean="0">
                <a:sym typeface="Wingdings" panose="05000000000000000000" pitchFamily="2" charset="2"/>
              </a:rPr>
              <a:t>define parameters </a:t>
            </a:r>
            <a:r>
              <a:rPr lang="en-US" sz="2000" dirty="0">
                <a:sym typeface="Wingdings" panose="05000000000000000000" pitchFamily="2" charset="2"/>
              </a:rPr>
              <a:t>like e.g. speed and distances, </a:t>
            </a:r>
            <a:r>
              <a:rPr lang="en-US" sz="2000" dirty="0" smtClean="0">
                <a:sym typeface="Wingdings" panose="05000000000000000000" pitchFamily="2" charset="2"/>
              </a:rPr>
              <a:t>infrastructure</a:t>
            </a:r>
            <a:r>
              <a:rPr lang="en-US" sz="2000" dirty="0">
                <a:sym typeface="Wingdings" panose="05000000000000000000" pitchFamily="2" charset="2"/>
              </a:rPr>
              <a:t>, </a:t>
            </a:r>
            <a:r>
              <a:rPr lang="en-US" sz="2000" dirty="0" smtClean="0">
                <a:sym typeface="Wingdings" panose="05000000000000000000" pitchFamily="2" charset="2"/>
              </a:rPr>
              <a:t>targets, </a:t>
            </a:r>
            <a:r>
              <a:rPr lang="en-US" sz="2000" dirty="0">
                <a:sym typeface="Wingdings" panose="05000000000000000000" pitchFamily="2" charset="2"/>
              </a:rPr>
              <a:t>pass/fail criteria, test equipment etc.).</a:t>
            </a:r>
          </a:p>
          <a:p>
            <a:r>
              <a:rPr lang="en-US" sz="2000" dirty="0" smtClean="0"/>
              <a:t>This </a:t>
            </a:r>
            <a:r>
              <a:rPr lang="en-US" sz="2000" dirty="0"/>
              <a:t>updated </a:t>
            </a:r>
            <a:r>
              <a:rPr lang="en-US" sz="2000" dirty="0" smtClean="0"/>
              <a:t>presentation </a:t>
            </a:r>
            <a:r>
              <a:rPr lang="en-US" sz="2000" dirty="0"/>
              <a:t>is based on </a:t>
            </a:r>
            <a:r>
              <a:rPr lang="en-US" sz="2000" dirty="0" smtClean="0"/>
              <a:t>TFAV-SG1-01-02 and adds a first collection of parameters that </a:t>
            </a:r>
            <a:r>
              <a:rPr lang="en-US" sz="2000" dirty="0"/>
              <a:t>need to be defined when developing the test procedures</a:t>
            </a:r>
            <a:r>
              <a:rPr lang="en-US" sz="2000" dirty="0" smtClean="0"/>
              <a:t>. There may be additional parameters to be specified.</a:t>
            </a:r>
            <a:endParaRPr lang="en-US" sz="2000" dirty="0"/>
          </a:p>
          <a:p>
            <a:r>
              <a:rPr lang="en-US" sz="2000" dirty="0" smtClean="0"/>
              <a:t>It should be noted that defined tests on proving grounds (test tracks) are only one single element in the overall concept of the system certification/assessment. Additional scenarios are addressed by other means e.g. during the real-world-driving test and the audit/assessment.</a:t>
            </a:r>
          </a:p>
          <a:p>
            <a:endParaRPr lang="en-US" dirty="0" smtClean="0"/>
          </a:p>
          <a:p>
            <a:endParaRPr lang="en-US" dirty="0" smtClean="0"/>
          </a:p>
        </p:txBody>
      </p:sp>
    </p:spTree>
    <p:extLst>
      <p:ext uri="{BB962C8B-B14F-4D97-AF65-F5344CB8AC3E}">
        <p14:creationId xmlns:p14="http://schemas.microsoft.com/office/powerpoint/2010/main" val="774670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Scenario Justification</a:t>
            </a:r>
            <a:endParaRPr lang="en-US" dirty="0"/>
          </a:p>
        </p:txBody>
      </p:sp>
      <p:sp>
        <p:nvSpPr>
          <p:cNvPr id="3" name="Inhaltsplatzhalter 2"/>
          <p:cNvSpPr>
            <a:spLocks noGrp="1"/>
          </p:cNvSpPr>
          <p:nvPr>
            <p:ph idx="1"/>
          </p:nvPr>
        </p:nvSpPr>
        <p:spPr/>
        <p:txBody>
          <a:bodyPr>
            <a:normAutofit/>
          </a:bodyPr>
          <a:lstStyle/>
          <a:p>
            <a:r>
              <a:rPr lang="en-US" sz="2000" dirty="0" smtClean="0"/>
              <a:t>In a first step, the proposed test scenarios were identified and evaluated with an “engineering judgement approach” based on two criteria:</a:t>
            </a:r>
          </a:p>
          <a:p>
            <a:pPr marL="541338" lvl="1" indent="-271463">
              <a:buFontTx/>
              <a:buChar char="-"/>
            </a:pPr>
            <a:r>
              <a:rPr lang="en-US" sz="2000" u="sng" dirty="0"/>
              <a:t>Criteria </a:t>
            </a:r>
            <a:r>
              <a:rPr lang="en-US" sz="2000" dirty="0" smtClean="0"/>
              <a:t>1: Performance based technical </a:t>
            </a:r>
            <a:r>
              <a:rPr lang="en-US" sz="2000" dirty="0"/>
              <a:t>difficulty/complexity for the system to detect/manage the </a:t>
            </a:r>
            <a:r>
              <a:rPr lang="en-US" sz="2000" dirty="0" smtClean="0"/>
              <a:t>particular situation</a:t>
            </a:r>
            <a:endParaRPr lang="en-US" sz="2000" dirty="0"/>
          </a:p>
          <a:p>
            <a:pPr marL="541338" lvl="1" indent="-271463">
              <a:buFontTx/>
              <a:buChar char="-"/>
            </a:pPr>
            <a:r>
              <a:rPr lang="en-US" sz="2000" u="sng" dirty="0">
                <a:sym typeface="Wingdings" panose="05000000000000000000" pitchFamily="2" charset="2"/>
              </a:rPr>
              <a:t>Criteria 2: </a:t>
            </a:r>
            <a:r>
              <a:rPr lang="en-US" sz="2000" dirty="0">
                <a:sym typeface="Wingdings" panose="05000000000000000000" pitchFamily="2" charset="2"/>
              </a:rPr>
              <a:t>Injury/crash </a:t>
            </a:r>
            <a:r>
              <a:rPr lang="en-US" sz="2000" dirty="0" smtClean="0">
                <a:sym typeface="Wingdings" panose="05000000000000000000" pitchFamily="2" charset="2"/>
              </a:rPr>
              <a:t>severity</a:t>
            </a:r>
          </a:p>
          <a:p>
            <a:pPr marL="228600" lvl="1">
              <a:spcBef>
                <a:spcPts val="1000"/>
              </a:spcBef>
            </a:pPr>
            <a:r>
              <a:rPr lang="en-US" sz="2000" dirty="0">
                <a:sym typeface="Wingdings" panose="05000000000000000000" pitchFamily="2" charset="2"/>
              </a:rPr>
              <a:t>Remark: </a:t>
            </a:r>
            <a:r>
              <a:rPr lang="en-US" sz="2000" dirty="0" smtClean="0">
                <a:sym typeface="Wingdings" panose="05000000000000000000" pitchFamily="2" charset="2"/>
              </a:rPr>
              <a:t>It was qualitatively considered that the </a:t>
            </a:r>
            <a:r>
              <a:rPr lang="en-US" sz="2000" dirty="0">
                <a:sym typeface="Wingdings" panose="05000000000000000000" pitchFamily="2" charset="2"/>
              </a:rPr>
              <a:t>scenarios should have a significant </a:t>
            </a:r>
            <a:r>
              <a:rPr lang="en-US" sz="2000" dirty="0" smtClean="0">
                <a:sym typeface="Wingdings" panose="05000000000000000000" pitchFamily="2" charset="2"/>
              </a:rPr>
              <a:t>relevance /occurrence probability in traffic</a:t>
            </a:r>
          </a:p>
          <a:p>
            <a:pPr marL="228600" lvl="1">
              <a:spcBef>
                <a:spcPts val="1000"/>
              </a:spcBef>
            </a:pPr>
            <a:r>
              <a:rPr lang="en-US" sz="2000" dirty="0" smtClean="0">
                <a:sym typeface="Wingdings" panose="05000000000000000000" pitchFamily="2" charset="2"/>
              </a:rPr>
              <a:t>Outlook: Additional statistics/external sources could be added in mid- and long-term to complete the justification on a scientific basis</a:t>
            </a:r>
            <a:endParaRPr lang="en-US" sz="2000" dirty="0">
              <a:sym typeface="Wingdings" panose="05000000000000000000" pitchFamily="2" charset="2"/>
            </a:endParaRPr>
          </a:p>
          <a:p>
            <a:endParaRPr lang="en-US" dirty="0" smtClean="0"/>
          </a:p>
          <a:p>
            <a:pPr lvl="1"/>
            <a:endParaRPr lang="en-US" dirty="0" smtClean="0"/>
          </a:p>
          <a:p>
            <a:endParaRPr lang="en-US" dirty="0" smtClean="0"/>
          </a:p>
        </p:txBody>
      </p:sp>
    </p:spTree>
    <p:extLst>
      <p:ext uri="{BB962C8B-B14F-4D97-AF65-F5344CB8AC3E}">
        <p14:creationId xmlns:p14="http://schemas.microsoft.com/office/powerpoint/2010/main" val="1099358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Proposal Test Track Scenarios „Urban“</a:t>
            </a:r>
            <a:endParaRPr lang="en-US" dirty="0"/>
          </a:p>
        </p:txBody>
      </p:sp>
      <p:sp>
        <p:nvSpPr>
          <p:cNvPr id="3" name="Inhaltsplatzhalter 2"/>
          <p:cNvSpPr>
            <a:spLocks noGrp="1"/>
          </p:cNvSpPr>
          <p:nvPr>
            <p:ph idx="1"/>
          </p:nvPr>
        </p:nvSpPr>
        <p:spPr>
          <a:xfrm>
            <a:off x="838200" y="5103852"/>
            <a:ext cx="7932576" cy="1604963"/>
          </a:xfrm>
          <a:solidFill>
            <a:schemeClr val="bg1">
              <a:lumMod val="85000"/>
            </a:schemeClr>
          </a:solidFill>
        </p:spPr>
        <p:txBody>
          <a:bodyPr>
            <a:normAutofit/>
          </a:bodyPr>
          <a:lstStyle/>
          <a:p>
            <a:pPr marL="0" indent="0">
              <a:buNone/>
            </a:pPr>
            <a:r>
              <a:rPr lang="en-US" sz="1300" b="1" dirty="0">
                <a:latin typeface="Calibri" panose="020F0502020204030204" pitchFamily="34" charset="0"/>
                <a:sym typeface="Wingdings" panose="05000000000000000000" pitchFamily="2" charset="2"/>
              </a:rPr>
              <a:t>Justification:</a:t>
            </a:r>
          </a:p>
          <a:p>
            <a:pPr marL="0" indent="0">
              <a:buNone/>
            </a:pPr>
            <a:r>
              <a:rPr lang="en-US" sz="1300" dirty="0">
                <a:latin typeface="Calibri" panose="020F0502020204030204" pitchFamily="34" charset="0"/>
              </a:rPr>
              <a:t>Criteria 1: Technical difficulty/complexity for the system to detect/manage the situation</a:t>
            </a:r>
          </a:p>
          <a:p>
            <a:pPr lvl="1">
              <a:buFontTx/>
              <a:buChar char="-"/>
            </a:pPr>
            <a:r>
              <a:rPr lang="en-US" sz="1300" dirty="0">
                <a:latin typeface="Calibri" panose="020F0502020204030204" pitchFamily="34" charset="0"/>
              </a:rPr>
              <a:t>Path of other vehicles is difficult to predict/sense; high differential speeds </a:t>
            </a:r>
          </a:p>
          <a:p>
            <a:pPr marL="0" indent="0">
              <a:spcBef>
                <a:spcPts val="1200"/>
              </a:spcBef>
              <a:buNone/>
            </a:pPr>
            <a:r>
              <a:rPr lang="en-US" sz="1300" dirty="0">
                <a:latin typeface="Calibri" panose="020F0502020204030204" pitchFamily="34" charset="0"/>
                <a:sym typeface="Wingdings" panose="05000000000000000000" pitchFamily="2" charset="2"/>
              </a:rPr>
              <a:t>Criteria 2: Injury/crash severity</a:t>
            </a:r>
          </a:p>
          <a:p>
            <a:pPr lvl="1">
              <a:buFontTx/>
              <a:buChar char="-"/>
            </a:pPr>
            <a:r>
              <a:rPr lang="en-US" sz="1300" dirty="0">
                <a:latin typeface="Calibri" panose="020F0502020204030204" pitchFamily="34" charset="0"/>
                <a:sym typeface="Wingdings" panose="05000000000000000000" pitchFamily="2" charset="2"/>
              </a:rPr>
              <a:t>High severity due to side impact and high speeds of involved </a:t>
            </a:r>
            <a:r>
              <a:rPr lang="en-US" sz="1300" dirty="0" smtClean="0">
                <a:latin typeface="Calibri" panose="020F0502020204030204" pitchFamily="34" charset="0"/>
                <a:sym typeface="Wingdings" panose="05000000000000000000" pitchFamily="2" charset="2"/>
              </a:rPr>
              <a:t>vehicles</a:t>
            </a:r>
            <a:endParaRPr lang="en-US" sz="1300" dirty="0" smtClean="0">
              <a:sym typeface="Wingdings" panose="05000000000000000000" pitchFamily="2" charset="2"/>
            </a:endParaRPr>
          </a:p>
        </p:txBody>
      </p:sp>
      <p:sp>
        <p:nvSpPr>
          <p:cNvPr id="5" name="Inhaltsplatzhalter 3"/>
          <p:cNvSpPr txBox="1">
            <a:spLocks/>
          </p:cNvSpPr>
          <p:nvPr/>
        </p:nvSpPr>
        <p:spPr>
          <a:xfrm>
            <a:off x="3057495" y="1813487"/>
            <a:ext cx="5713281" cy="3113075"/>
          </a:xfrm>
          <a:prstGeom prst="rect">
            <a:avLst/>
          </a:prstGeom>
          <a:solidFill>
            <a:srgbClr val="9E9E9E">
              <a:alpha val="20000"/>
            </a:srgbClr>
          </a:solidFill>
        </p:spPr>
        <p:txBody>
          <a:bodyPr vert="horz" lIns="108000" tIns="72000" rIns="0" bIns="0" rtlCol="0" anchor="t" anchorCtr="0">
            <a:noAutofit/>
          </a:bodyPr>
          <a:lstStyle>
            <a:lvl1pPr marL="0" indent="0" algn="l" defTabSz="914271" rtl="0" eaLnBrk="1" latinLnBrk="0" hangingPunct="1">
              <a:lnSpc>
                <a:spcPct val="108000"/>
              </a:lnSpc>
              <a:spcBef>
                <a:spcPts val="0"/>
              </a:spcBef>
              <a:spcAft>
                <a:spcPts val="1008"/>
              </a:spcAft>
              <a:buFont typeface="+mj-lt"/>
              <a:buNone/>
              <a:defRPr sz="2000" b="0" i="0" kern="1200">
                <a:solidFill>
                  <a:schemeClr val="tx1"/>
                </a:solidFill>
                <a:latin typeface="+mn-lt"/>
                <a:ea typeface="+mn-ea"/>
                <a:cs typeface="+mn-cs"/>
              </a:defRPr>
            </a:lvl1pPr>
            <a:lvl2pPr marL="341952" indent="-341952" algn="l" defTabSz="914271" rtl="0" eaLnBrk="1" latinLnBrk="0" hangingPunct="1">
              <a:lnSpc>
                <a:spcPct val="108000"/>
              </a:lnSpc>
              <a:spcBef>
                <a:spcPts val="0"/>
              </a:spcBef>
              <a:spcAft>
                <a:spcPts val="1008"/>
              </a:spcAft>
              <a:buFont typeface="Arial" panose="020B0604020202020204" pitchFamily="34" charset="0"/>
              <a:buChar char="•"/>
              <a:defRPr sz="2000" b="0" i="0" kern="1200">
                <a:solidFill>
                  <a:schemeClr val="tx1"/>
                </a:solidFill>
                <a:latin typeface="+mn-lt"/>
                <a:ea typeface="+mn-ea"/>
                <a:cs typeface="+mn-cs"/>
              </a:defRPr>
            </a:lvl2pPr>
            <a:lvl3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3pPr>
            <a:lvl4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4pPr>
            <a:lvl5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5pPr>
            <a:lvl6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6pPr>
            <a:lvl7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7pPr>
            <a:lvl8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8pPr>
            <a:lvl9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9pPr>
          </a:lstStyle>
          <a:p>
            <a:pPr>
              <a:spcAft>
                <a:spcPts val="0"/>
              </a:spcAft>
              <a:defRPr/>
            </a:pPr>
            <a:r>
              <a:rPr kumimoji="0" lang="en-US" sz="1300" b="1" i="0" u="none" strike="noStrike" kern="1200" cap="none" spc="0" normalizeH="0" baseline="0" noProof="0" dirty="0" smtClean="0">
                <a:ln>
                  <a:noFill/>
                </a:ln>
                <a:effectLst/>
                <a:uLnTx/>
                <a:uFillTx/>
                <a:latin typeface="Calibri" panose="020F0502020204030204" pitchFamily="34" charset="0"/>
              </a:rPr>
              <a:t>2.1 </a:t>
            </a:r>
            <a:r>
              <a:rPr lang="en-US" sz="1300" b="1" dirty="0" smtClean="0">
                <a:latin typeface="Calibri" panose="020F0502020204030204" pitchFamily="34" charset="0"/>
              </a:rPr>
              <a:t>Unprotected „left turn“ </a:t>
            </a:r>
            <a:r>
              <a:rPr lang="en-US" sz="1300" b="1" dirty="0" smtClean="0">
                <a:latin typeface="Calibri" panose="020F0502020204030204" pitchFamily="34" charset="0"/>
                <a:sym typeface="Wingdings" panose="05000000000000000000" pitchFamily="2" charset="2"/>
              </a:rPr>
              <a:t>(in case of right hand traffic)</a:t>
            </a:r>
            <a:endParaRPr lang="en-US" sz="1300" b="1" dirty="0" smtClean="0">
              <a:latin typeface="Calibri" panose="020F0502020204030204" pitchFamily="34" charset="0"/>
            </a:endParaRPr>
          </a:p>
          <a:p>
            <a:pPr lvl="0">
              <a:spcBef>
                <a:spcPts val="600"/>
              </a:spcBef>
              <a:spcAft>
                <a:spcPts val="0"/>
              </a:spcAft>
              <a:defRPr/>
            </a:pPr>
            <a:r>
              <a:rPr lang="en-US" sz="1300" u="sng" dirty="0" smtClean="0">
                <a:latin typeface="Calibri" panose="020F0502020204030204" pitchFamily="34" charset="0"/>
              </a:rPr>
              <a:t>Situation: </a:t>
            </a:r>
            <a:r>
              <a:rPr lang="en-US" sz="1300" dirty="0" smtClean="0">
                <a:latin typeface="Calibri" panose="020F0502020204030204" pitchFamily="34" charset="0"/>
              </a:rPr>
              <a:t>The vehicle approaches an intersection in autonomous mode with the intention to perform a left turn. Other Dynamic Objects are present. </a:t>
            </a:r>
          </a:p>
          <a:p>
            <a:pPr lvl="0">
              <a:spcBef>
                <a:spcPts val="600"/>
              </a:spcBef>
              <a:spcAft>
                <a:spcPts val="0"/>
              </a:spcAft>
              <a:defRPr/>
            </a:pPr>
            <a:r>
              <a:rPr lang="en-US" sz="1300" u="sng" dirty="0" smtClean="0">
                <a:latin typeface="Calibri" panose="020F0502020204030204" pitchFamily="34" charset="0"/>
              </a:rPr>
              <a:t>Expected Behavior: </a:t>
            </a:r>
            <a:r>
              <a:rPr lang="en-US" sz="1300" dirty="0" smtClean="0">
                <a:latin typeface="Calibri" panose="020F0502020204030204" pitchFamily="34" charset="0"/>
              </a:rPr>
              <a:t>The vehicle should automatically activate the left direction indicator when slowing down. Then, the vehicle yields considering the traffic rules from the corresponding country and turns left.</a:t>
            </a:r>
          </a:p>
          <a:p>
            <a:pPr marL="0" marR="0" lvl="0" indent="0" algn="l" defTabSz="914271" rtl="0" eaLnBrk="1" fontAlgn="auto" latinLnBrk="0" hangingPunct="1">
              <a:lnSpc>
                <a:spcPct val="108000"/>
              </a:lnSpc>
              <a:spcBef>
                <a:spcPts val="600"/>
              </a:spcBef>
              <a:spcAft>
                <a:spcPts val="0"/>
              </a:spcAft>
              <a:buClrTx/>
              <a:buSzTx/>
              <a:buFont typeface="+mj-lt"/>
              <a:buNone/>
              <a:tabLst/>
              <a:defRPr/>
            </a:pPr>
            <a:r>
              <a:rPr kumimoji="0" lang="en-US" sz="1300" b="0" i="0" u="sng" strike="noStrike" kern="1200" cap="none" spc="0" normalizeH="0" baseline="0" noProof="0" dirty="0" smtClean="0">
                <a:ln>
                  <a:noFill/>
                </a:ln>
                <a:effectLst/>
                <a:uLnTx/>
                <a:uFillTx/>
                <a:latin typeface="Calibri" panose="020F0502020204030204" pitchFamily="34" charset="0"/>
              </a:rPr>
              <a:t>Initial Condition: </a:t>
            </a:r>
            <a:r>
              <a:rPr kumimoji="0" lang="en-US" sz="1300" b="0" i="0" u="none" strike="noStrike" kern="1200" cap="none" spc="0" normalizeH="0" baseline="0" noProof="0" dirty="0" smtClean="0">
                <a:ln>
                  <a:noFill/>
                </a:ln>
                <a:effectLst/>
                <a:uLnTx/>
                <a:uFillTx/>
                <a:latin typeface="Calibri" panose="020F0502020204030204" pitchFamily="34" charset="0"/>
              </a:rPr>
              <a:t>The </a:t>
            </a:r>
            <a:r>
              <a:rPr lang="en-US" sz="1300" noProof="0" dirty="0" smtClean="0">
                <a:latin typeface="Calibri" panose="020F0502020204030204" pitchFamily="34" charset="0"/>
              </a:rPr>
              <a:t>vehicle </a:t>
            </a:r>
            <a:r>
              <a:rPr kumimoji="0" lang="en-US" sz="1300" b="0" i="0" u="none" strike="noStrike" kern="1200" cap="none" spc="0" normalizeH="0" baseline="0" noProof="0" dirty="0" smtClean="0">
                <a:ln>
                  <a:noFill/>
                </a:ln>
                <a:effectLst/>
                <a:uLnTx/>
                <a:uFillTx/>
                <a:latin typeface="Calibri" panose="020F0502020204030204" pitchFamily="34" charset="0"/>
              </a:rPr>
              <a:t>follows the ego-lane and is heading an </a:t>
            </a:r>
            <a:r>
              <a:rPr lang="en-US" sz="1300" dirty="0" smtClean="0">
                <a:latin typeface="Calibri" panose="020F0502020204030204" pitchFamily="34" charset="0"/>
              </a:rPr>
              <a:t>intersection</a:t>
            </a:r>
            <a:r>
              <a:rPr kumimoji="0" lang="en-US" sz="1300" b="0" i="0" u="none" strike="noStrike" kern="1200" cap="none" spc="0" normalizeH="0" baseline="0" noProof="0" dirty="0" smtClean="0">
                <a:ln>
                  <a:noFill/>
                </a:ln>
                <a:effectLst/>
                <a:uLnTx/>
                <a:uFillTx/>
                <a:latin typeface="Calibri" panose="020F0502020204030204" pitchFamily="34" charset="0"/>
              </a:rPr>
              <a:t> that is controlled by a traffic light without green arrows as status, by a yield sign or without any traffic elements at all.</a:t>
            </a:r>
          </a:p>
          <a:p>
            <a:pPr lvl="0">
              <a:lnSpc>
                <a:spcPct val="100000"/>
              </a:lnSpc>
              <a:spcBef>
                <a:spcPts val="600"/>
              </a:spcBef>
              <a:spcAft>
                <a:spcPts val="0"/>
              </a:spcAft>
              <a:defRPr/>
            </a:pPr>
            <a:r>
              <a:rPr kumimoji="0" lang="en-US" sz="1300" b="0" i="0" u="sng" strike="noStrike" kern="1200" cap="none" spc="0" normalizeH="0" baseline="0" noProof="0" dirty="0" smtClean="0">
                <a:ln>
                  <a:noFill/>
                </a:ln>
                <a:effectLst/>
                <a:uLnTx/>
                <a:uFillTx/>
                <a:latin typeface="Calibri" panose="020F0502020204030204" pitchFamily="34" charset="0"/>
              </a:rPr>
              <a:t>Final Condition:</a:t>
            </a:r>
            <a:r>
              <a:rPr kumimoji="0" lang="en-US" sz="1300" b="0" i="0" u="sng" strike="noStrike" kern="1200" cap="none" spc="0" normalizeH="0" noProof="0" dirty="0" smtClean="0">
                <a:ln>
                  <a:noFill/>
                </a:ln>
                <a:effectLst/>
                <a:uLnTx/>
                <a:uFillTx/>
                <a:latin typeface="Calibri" panose="020F0502020204030204" pitchFamily="34" charset="0"/>
              </a:rPr>
              <a:t> </a:t>
            </a:r>
            <a:r>
              <a:rPr lang="en-US" sz="1300" dirty="0" smtClean="0">
                <a:latin typeface="Calibri" panose="020F0502020204030204" pitchFamily="34" charset="0"/>
              </a:rPr>
              <a:t>The vehicle has applied the left turn indicators and turned left according to the traffic rules without endangering oncoming traffic. </a:t>
            </a:r>
            <a:r>
              <a:rPr kumimoji="0" lang="en-US" sz="1300" b="0" i="0" u="none" strike="noStrike" kern="1200" cap="none" spc="0" normalizeH="0" baseline="0" noProof="0" dirty="0" smtClean="0">
                <a:ln>
                  <a:noFill/>
                </a:ln>
                <a:effectLst/>
                <a:uLnTx/>
                <a:uFillTx/>
                <a:latin typeface="Calibri" panose="020F0502020204030204" pitchFamily="34" charset="0"/>
              </a:rPr>
              <a:t>The </a:t>
            </a:r>
            <a:r>
              <a:rPr lang="en-US" sz="1300" noProof="0" dirty="0" smtClean="0">
                <a:latin typeface="Calibri" panose="020F0502020204030204" pitchFamily="34" charset="0"/>
              </a:rPr>
              <a:t>vehicle</a:t>
            </a:r>
            <a:r>
              <a:rPr kumimoji="0" lang="en-US" sz="1300" b="0" i="0" u="none" strike="noStrike" kern="1200" cap="none" spc="0" normalizeH="0" baseline="0" noProof="0" dirty="0" smtClean="0">
                <a:ln>
                  <a:noFill/>
                </a:ln>
                <a:effectLst/>
                <a:uLnTx/>
                <a:uFillTx/>
                <a:latin typeface="Calibri" panose="020F0502020204030204" pitchFamily="34" charset="0"/>
              </a:rPr>
              <a:t> drives on at the</a:t>
            </a:r>
            <a:r>
              <a:rPr kumimoji="0" lang="en-US" sz="1300" b="0" i="0" u="none" strike="noStrike" kern="1200" cap="none" spc="0" normalizeH="0" noProof="0" dirty="0" smtClean="0">
                <a:ln>
                  <a:noFill/>
                </a:ln>
                <a:effectLst/>
                <a:uLnTx/>
                <a:uFillTx/>
                <a:latin typeface="Calibri" panose="020F0502020204030204" pitchFamily="34" charset="0"/>
              </a:rPr>
              <a:t> </a:t>
            </a:r>
            <a:r>
              <a:rPr lang="en-US" sz="1300" dirty="0" smtClean="0">
                <a:latin typeface="Calibri" panose="020F0502020204030204" pitchFamily="34" charset="0"/>
              </a:rPr>
              <a:t>new lane.</a:t>
            </a:r>
            <a:endParaRPr lang="en-US" sz="1300" dirty="0">
              <a:latin typeface="Calibri" panose="020F0502020204030204" pitchFamily="34" charset="0"/>
            </a:endParaRPr>
          </a:p>
        </p:txBody>
      </p:sp>
      <p:sp>
        <p:nvSpPr>
          <p:cNvPr id="6" name="Inhaltsplatzhalter 3"/>
          <p:cNvSpPr txBox="1">
            <a:spLocks/>
          </p:cNvSpPr>
          <p:nvPr/>
        </p:nvSpPr>
        <p:spPr>
          <a:xfrm>
            <a:off x="8910732" y="1813488"/>
            <a:ext cx="3116425" cy="4895328"/>
          </a:xfrm>
          <a:prstGeom prst="rect">
            <a:avLst/>
          </a:prstGeom>
          <a:solidFill>
            <a:srgbClr val="9E9E9E">
              <a:alpha val="20000"/>
            </a:srgbClr>
          </a:solidFill>
        </p:spPr>
        <p:txBody>
          <a:bodyPr vert="horz" lIns="108000" tIns="72000" rIns="0" bIns="0" rtlCol="0" anchor="t" anchorCtr="0">
            <a:noAutofit/>
          </a:bodyPr>
          <a:lstStyle>
            <a:lvl1pPr marL="0" indent="0" algn="l" defTabSz="914271" rtl="0" eaLnBrk="1" latinLnBrk="0" hangingPunct="1">
              <a:lnSpc>
                <a:spcPct val="108000"/>
              </a:lnSpc>
              <a:spcBef>
                <a:spcPts val="0"/>
              </a:spcBef>
              <a:spcAft>
                <a:spcPts val="1008"/>
              </a:spcAft>
              <a:buFont typeface="+mj-lt"/>
              <a:buNone/>
              <a:defRPr sz="2000" b="0" i="0" kern="1200">
                <a:solidFill>
                  <a:schemeClr val="tx1"/>
                </a:solidFill>
                <a:latin typeface="+mn-lt"/>
                <a:ea typeface="+mn-ea"/>
                <a:cs typeface="+mn-cs"/>
              </a:defRPr>
            </a:lvl1pPr>
            <a:lvl2pPr marL="341952" indent="-341952" algn="l" defTabSz="914271" rtl="0" eaLnBrk="1" latinLnBrk="0" hangingPunct="1">
              <a:lnSpc>
                <a:spcPct val="108000"/>
              </a:lnSpc>
              <a:spcBef>
                <a:spcPts val="0"/>
              </a:spcBef>
              <a:spcAft>
                <a:spcPts val="1008"/>
              </a:spcAft>
              <a:buFont typeface="Arial" panose="020B0604020202020204" pitchFamily="34" charset="0"/>
              <a:buChar char="•"/>
              <a:defRPr sz="2000" b="0" i="0" kern="1200">
                <a:solidFill>
                  <a:schemeClr val="tx1"/>
                </a:solidFill>
                <a:latin typeface="+mn-lt"/>
                <a:ea typeface="+mn-ea"/>
                <a:cs typeface="+mn-cs"/>
              </a:defRPr>
            </a:lvl2pPr>
            <a:lvl3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3pPr>
            <a:lvl4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4pPr>
            <a:lvl5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5pPr>
            <a:lvl6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6pPr>
            <a:lvl7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7pPr>
            <a:lvl8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8pPr>
            <a:lvl9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9pPr>
          </a:lstStyle>
          <a:p>
            <a:pPr>
              <a:spcAft>
                <a:spcPts val="0"/>
              </a:spcAft>
              <a:defRPr/>
            </a:pPr>
            <a:r>
              <a:rPr lang="en-US" sz="1300" b="1" dirty="0" smtClean="0">
                <a:latin typeface="Calibri" panose="020F0502020204030204" pitchFamily="34" charset="0"/>
              </a:rPr>
              <a:t>Excerpt Parameters Test Procedure</a:t>
            </a:r>
            <a:endParaRPr lang="en-US" sz="1300" b="1" dirty="0">
              <a:latin typeface="Calibri" panose="020F0502020204030204" pitchFamily="34" charset="0"/>
            </a:endParaRPr>
          </a:p>
          <a:p>
            <a:pPr lvl="0">
              <a:spcBef>
                <a:spcPts val="600"/>
              </a:spcBef>
              <a:spcAft>
                <a:spcPts val="0"/>
              </a:spcAft>
              <a:defRPr/>
            </a:pPr>
            <a:r>
              <a:rPr lang="en-US" sz="1300" b="1" u="sng" dirty="0" smtClean="0">
                <a:latin typeface="Calibri" panose="020F0502020204030204" pitchFamily="34" charset="0"/>
              </a:rPr>
              <a:t>INITIAL CONDITIONS</a:t>
            </a:r>
            <a:r>
              <a:rPr lang="en-US" sz="1300" b="1" u="sng" noProof="0" dirty="0" smtClean="0">
                <a:latin typeface="Calibri" panose="020F0502020204030204" pitchFamily="34" charset="0"/>
              </a:rPr>
              <a:t>:</a:t>
            </a:r>
            <a:endParaRPr lang="en-US" sz="1300" u="sng" noProof="0" dirty="0" smtClean="0">
              <a:latin typeface="Calibri" panose="020F0502020204030204" pitchFamily="34" charset="0"/>
            </a:endParaRPr>
          </a:p>
          <a:p>
            <a:pPr lvl="0">
              <a:spcBef>
                <a:spcPts val="600"/>
              </a:spcBef>
              <a:spcAft>
                <a:spcPts val="0"/>
              </a:spcAft>
              <a:defRPr/>
            </a:pPr>
            <a:r>
              <a:rPr lang="en-US" sz="1300" b="1" dirty="0" smtClean="0">
                <a:latin typeface="Calibri" panose="020F0502020204030204" pitchFamily="34" charset="0"/>
              </a:rPr>
              <a:t>Infrastructure: </a:t>
            </a:r>
            <a:r>
              <a:rPr lang="en-US" sz="1300" dirty="0" smtClean="0">
                <a:latin typeface="Calibri" panose="020F0502020204030204" pitchFamily="34" charset="0"/>
              </a:rPr>
              <a:t>Crossing (dimensions, lane markings, design and position of traffic lights) </a:t>
            </a:r>
            <a:r>
              <a:rPr lang="en-US" sz="1300" dirty="0" smtClean="0">
                <a:latin typeface="Calibri" panose="020F0502020204030204" pitchFamily="34" charset="0"/>
                <a:sym typeface="Wingdings" panose="05000000000000000000" pitchFamily="2" charset="2"/>
              </a:rPr>
              <a:t> </a:t>
            </a:r>
            <a:r>
              <a:rPr lang="en-US" sz="1300" i="1" dirty="0" smtClean="0">
                <a:latin typeface="Calibri" panose="020F0502020204030204" pitchFamily="34" charset="0"/>
                <a:sym typeface="Wingdings" panose="05000000000000000000" pitchFamily="2" charset="2"/>
              </a:rPr>
              <a:t>see e.g. EU-Project PROSPECT</a:t>
            </a:r>
            <a:r>
              <a:rPr lang="en-US" sz="1300" dirty="0" smtClean="0">
                <a:latin typeface="Calibri" panose="020F0502020204030204" pitchFamily="34" charset="0"/>
                <a:sym typeface="Wingdings" panose="05000000000000000000" pitchFamily="2" charset="2"/>
              </a:rPr>
              <a:t>,</a:t>
            </a:r>
            <a:r>
              <a:rPr lang="en-US" sz="1300" dirty="0" smtClean="0">
                <a:latin typeface="Calibri" panose="020F0502020204030204" pitchFamily="34" charset="0"/>
              </a:rPr>
              <a:t> design and position of speed sign on ego lane before the crossing, area before crossing to allow smooth acceleration of Ego to reach initial speed</a:t>
            </a:r>
          </a:p>
          <a:p>
            <a:pPr>
              <a:spcBef>
                <a:spcPts val="600"/>
              </a:spcBef>
              <a:spcAft>
                <a:spcPts val="0"/>
              </a:spcAft>
              <a:defRPr/>
            </a:pPr>
            <a:r>
              <a:rPr lang="en-US" sz="1300" b="1" noProof="0" dirty="0" smtClean="0">
                <a:latin typeface="Calibri" panose="020F0502020204030204" pitchFamily="34" charset="0"/>
              </a:rPr>
              <a:t>Environment: </a:t>
            </a:r>
            <a:r>
              <a:rPr lang="en-US" sz="1300" noProof="0" dirty="0" smtClean="0">
                <a:latin typeface="Calibri" panose="020F0502020204030204" pitchFamily="34" charset="0"/>
              </a:rPr>
              <a:t>A</a:t>
            </a:r>
            <a:r>
              <a:rPr lang="en-US" sz="1300" dirty="0" err="1" smtClean="0">
                <a:latin typeface="Calibri" panose="020F0502020204030204" pitchFamily="34" charset="0"/>
                <a:sym typeface="Wingdings" panose="05000000000000000000" pitchFamily="2" charset="2"/>
              </a:rPr>
              <a:t>mbient</a:t>
            </a:r>
            <a:r>
              <a:rPr lang="en-US" sz="1300" dirty="0" smtClean="0">
                <a:latin typeface="Calibri" panose="020F0502020204030204" pitchFamily="34" charset="0"/>
                <a:sym typeface="Wingdings" panose="05000000000000000000" pitchFamily="2" charset="2"/>
              </a:rPr>
              <a:t> </a:t>
            </a:r>
            <a:r>
              <a:rPr lang="en-US" sz="1300" dirty="0">
                <a:latin typeface="Calibri" panose="020F0502020204030204" pitchFamily="34" charset="0"/>
                <a:sym typeface="Wingdings" panose="05000000000000000000" pitchFamily="2" charset="2"/>
              </a:rPr>
              <a:t>temperature, track temperature, wind speed, ambient illumination etc</a:t>
            </a:r>
            <a:r>
              <a:rPr lang="en-US" sz="1300" dirty="0" smtClean="0">
                <a:latin typeface="Calibri" panose="020F0502020204030204" pitchFamily="34" charset="0"/>
                <a:sym typeface="Wingdings" panose="05000000000000000000" pitchFamily="2" charset="2"/>
              </a:rPr>
              <a:t>.</a:t>
            </a:r>
          </a:p>
          <a:p>
            <a:pPr>
              <a:spcBef>
                <a:spcPts val="600"/>
              </a:spcBef>
              <a:spcAft>
                <a:spcPts val="0"/>
              </a:spcAft>
              <a:defRPr/>
            </a:pPr>
            <a:r>
              <a:rPr lang="en-US" sz="1300" b="1" dirty="0" smtClean="0">
                <a:latin typeface="Calibri" panose="020F0502020204030204" pitchFamily="34" charset="0"/>
                <a:sym typeface="Wingdings" panose="05000000000000000000" pitchFamily="2" charset="2"/>
              </a:rPr>
              <a:t>Ego-Vehicle: </a:t>
            </a:r>
            <a:r>
              <a:rPr lang="en-US" sz="1300" dirty="0" smtClean="0">
                <a:latin typeface="Calibri" panose="020F0502020204030204" pitchFamily="34" charset="0"/>
                <a:sym typeface="Wingdings" panose="05000000000000000000" pitchFamily="2" charset="2"/>
              </a:rPr>
              <a:t>Initial </a:t>
            </a:r>
            <a:r>
              <a:rPr lang="en-US" sz="1300" dirty="0">
                <a:latin typeface="Calibri" panose="020F0502020204030204" pitchFamily="34" charset="0"/>
                <a:sym typeface="Wingdings" panose="05000000000000000000" pitchFamily="2" charset="2"/>
              </a:rPr>
              <a:t>speed/speed range </a:t>
            </a:r>
            <a:r>
              <a:rPr lang="en-US" sz="1300" dirty="0" smtClean="0">
                <a:latin typeface="Calibri" panose="020F0502020204030204" pitchFamily="34" charset="0"/>
                <a:sym typeface="Wingdings" panose="05000000000000000000" pitchFamily="2" charset="2"/>
              </a:rPr>
              <a:t>to approach the  crossing</a:t>
            </a:r>
            <a:endParaRPr lang="en-US" sz="1300" dirty="0">
              <a:latin typeface="Calibri" panose="020F0502020204030204" pitchFamily="34" charset="0"/>
              <a:sym typeface="Wingdings" panose="05000000000000000000" pitchFamily="2" charset="2"/>
            </a:endParaRPr>
          </a:p>
          <a:p>
            <a:pPr>
              <a:spcBef>
                <a:spcPts val="600"/>
              </a:spcBef>
              <a:spcAft>
                <a:spcPts val="0"/>
              </a:spcAft>
              <a:defRPr/>
            </a:pPr>
            <a:r>
              <a:rPr lang="en-US" sz="1300" b="1" u="sng" dirty="0" smtClean="0">
                <a:latin typeface="Calibri" panose="020F0502020204030204" pitchFamily="34" charset="0"/>
                <a:sym typeface="Wingdings" panose="05000000000000000000" pitchFamily="2" charset="2"/>
              </a:rPr>
              <a:t>TEST MANEUVER:</a:t>
            </a:r>
          </a:p>
          <a:p>
            <a:pPr>
              <a:spcBef>
                <a:spcPts val="600"/>
              </a:spcBef>
              <a:spcAft>
                <a:spcPts val="0"/>
              </a:spcAft>
              <a:defRPr/>
            </a:pPr>
            <a:r>
              <a:rPr lang="en-US" sz="1300" b="1" dirty="0" smtClean="0">
                <a:latin typeface="Calibri" panose="020F0502020204030204" pitchFamily="34" charset="0"/>
                <a:sym typeface="Wingdings" panose="05000000000000000000" pitchFamily="2" charset="2"/>
              </a:rPr>
              <a:t>Vehicles V1: </a:t>
            </a:r>
            <a:r>
              <a:rPr lang="en-US" sz="1300" dirty="0" smtClean="0">
                <a:latin typeface="Calibri" panose="020F0502020204030204" pitchFamily="34" charset="0"/>
                <a:sym typeface="Wingdings" panose="05000000000000000000" pitchFamily="2" charset="2"/>
              </a:rPr>
              <a:t>Speed/speed range, differential position/trajectory to Ego </a:t>
            </a:r>
          </a:p>
          <a:p>
            <a:pPr>
              <a:spcBef>
                <a:spcPts val="600"/>
              </a:spcBef>
              <a:spcAft>
                <a:spcPts val="0"/>
              </a:spcAft>
              <a:defRPr/>
            </a:pPr>
            <a:r>
              <a:rPr lang="en-US" sz="1300" b="1" dirty="0" smtClean="0">
                <a:latin typeface="Calibri" panose="020F0502020204030204" pitchFamily="34" charset="0"/>
                <a:sym typeface="Wingdings" panose="05000000000000000000" pitchFamily="2" charset="2"/>
              </a:rPr>
              <a:t>Options: </a:t>
            </a:r>
            <a:r>
              <a:rPr lang="en-US" sz="1300" dirty="0" smtClean="0">
                <a:latin typeface="Calibri" panose="020F0502020204030204" pitchFamily="34" charset="0"/>
                <a:sym typeface="Wingdings" panose="05000000000000000000" pitchFamily="2" charset="2"/>
              </a:rPr>
              <a:t>Number and dimension of gaps between vehicles V1, trajectory of V1 (drive straight or left/right turn)</a:t>
            </a:r>
            <a:endParaRPr lang="en-US" sz="1300" dirty="0">
              <a:latin typeface="Calibri" panose="020F0502020204030204" pitchFamily="34" charset="0"/>
              <a:sym typeface="Wingdings" panose="05000000000000000000" pitchFamily="2" charset="2"/>
            </a:endParaRPr>
          </a:p>
          <a:p>
            <a:pPr lvl="0">
              <a:spcBef>
                <a:spcPts val="600"/>
              </a:spcBef>
              <a:spcAft>
                <a:spcPts val="0"/>
              </a:spcAft>
              <a:defRPr/>
            </a:pPr>
            <a:endParaRPr lang="en-US" sz="1400" noProof="0" dirty="0" smtClean="0">
              <a:latin typeface="Calibri" panose="020F0502020204030204" pitchFamily="34" charset="0"/>
            </a:endParaRPr>
          </a:p>
          <a:p>
            <a:pPr lvl="0">
              <a:spcBef>
                <a:spcPts val="600"/>
              </a:spcBef>
              <a:spcAft>
                <a:spcPts val="0"/>
              </a:spcAft>
              <a:defRPr/>
            </a:pPr>
            <a:endParaRPr kumimoji="0" lang="en-US" sz="1400" i="0" strike="noStrike" kern="1200" cap="none" spc="0" normalizeH="0" noProof="0" dirty="0" smtClean="0">
              <a:ln>
                <a:noFill/>
              </a:ln>
              <a:effectLst/>
              <a:uLnTx/>
              <a:uFillTx/>
              <a:latin typeface="Calibri" panose="020F0502020204030204" pitchFamily="34" charset="0"/>
            </a:endParaRPr>
          </a:p>
          <a:p>
            <a:pPr>
              <a:spcAft>
                <a:spcPts val="0"/>
              </a:spcAft>
              <a:defRPr/>
            </a:pPr>
            <a:endParaRPr lang="en-US" sz="1400" b="1" dirty="0" smtClean="0">
              <a:latin typeface="Calibri" panose="020F0502020204030204" pitchFamily="34" charset="0"/>
            </a:endParaRPr>
          </a:p>
        </p:txBody>
      </p:sp>
      <p:pic>
        <p:nvPicPr>
          <p:cNvPr id="11" name="Grafik 10"/>
          <p:cNvPicPr>
            <a:picLocks noChangeAspect="1"/>
          </p:cNvPicPr>
          <p:nvPr/>
        </p:nvPicPr>
        <p:blipFill rotWithShape="1">
          <a:blip r:embed="rId3"/>
          <a:srcRect l="20148" t="12517" r="18171" b="12789"/>
          <a:stretch/>
        </p:blipFill>
        <p:spPr>
          <a:xfrm>
            <a:off x="847538" y="1808163"/>
            <a:ext cx="2074340" cy="2547679"/>
          </a:xfrm>
          <a:prstGeom prst="rect">
            <a:avLst/>
          </a:prstGeom>
        </p:spPr>
      </p:pic>
    </p:spTree>
    <p:extLst>
      <p:ext uri="{BB962C8B-B14F-4D97-AF65-F5344CB8AC3E}">
        <p14:creationId xmlns:p14="http://schemas.microsoft.com/office/powerpoint/2010/main" val="16686013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198" y="365125"/>
            <a:ext cx="10629123" cy="1325563"/>
          </a:xfrm>
        </p:spPr>
        <p:txBody>
          <a:bodyPr/>
          <a:lstStyle/>
          <a:p>
            <a:r>
              <a:rPr lang="en-US" dirty="0" smtClean="0"/>
              <a:t>EU Project PROSPECT* – Standard Intersection Layout</a:t>
            </a:r>
            <a:endParaRPr lang="en-US" dirty="0"/>
          </a:p>
        </p:txBody>
      </p:sp>
      <p:sp>
        <p:nvSpPr>
          <p:cNvPr id="3" name="Inhaltsplatzhalter 2"/>
          <p:cNvSpPr>
            <a:spLocks noGrp="1"/>
          </p:cNvSpPr>
          <p:nvPr>
            <p:ph idx="1"/>
          </p:nvPr>
        </p:nvSpPr>
        <p:spPr>
          <a:xfrm>
            <a:off x="7016620" y="1825625"/>
            <a:ext cx="4337179" cy="4351338"/>
          </a:xfrm>
        </p:spPr>
        <p:txBody>
          <a:bodyPr>
            <a:normAutofit fontScale="92500" lnSpcReduction="10000"/>
          </a:bodyPr>
          <a:lstStyle/>
          <a:p>
            <a:r>
              <a:rPr lang="en-US" sz="2000" dirty="0" smtClean="0"/>
              <a:t>EU-Project PROSPECT issued a draft proposal for standard intersection layout : </a:t>
            </a:r>
            <a:r>
              <a:rPr lang="en-US" sz="2000" i="1" dirty="0" smtClean="0"/>
              <a:t>“Deliverable </a:t>
            </a:r>
            <a:r>
              <a:rPr lang="en-US" sz="2000" i="1" dirty="0"/>
              <a:t>D7.4 proposes an intersection geometry that allows the conduction of all intersection test cases with no need to manipulate the lane markings in-between tests: only tracks for Vehicle-Under-Test and VRU Dummy need to be reprogrammed, object positions need to be shifted and implemented</a:t>
            </a:r>
            <a:r>
              <a:rPr lang="en-US" sz="2000" i="1" dirty="0" smtClean="0"/>
              <a:t>.”</a:t>
            </a:r>
          </a:p>
          <a:p>
            <a:r>
              <a:rPr lang="en-US" sz="2000" dirty="0" smtClean="0"/>
              <a:t>OICA proposes to consider this intersection geometry proposal for test scenario 2.1 and 2.3</a:t>
            </a:r>
          </a:p>
          <a:p>
            <a:r>
              <a:rPr lang="en-US" sz="2000" dirty="0" smtClean="0"/>
              <a:t>Open point: Different intersection layouts needed for other countries like USA/CAN, China, etc.?</a:t>
            </a:r>
            <a:endParaRPr lang="en-US" dirty="0" smtClean="0"/>
          </a:p>
          <a:p>
            <a:pPr lvl="1"/>
            <a:endParaRPr lang="en-US" dirty="0" smtClean="0"/>
          </a:p>
          <a:p>
            <a:endParaRPr lang="en-US" dirty="0" smtClean="0"/>
          </a:p>
        </p:txBody>
      </p:sp>
      <p:pic>
        <p:nvPicPr>
          <p:cNvPr id="4" name="Grafik 3"/>
          <p:cNvPicPr>
            <a:picLocks noChangeAspect="1"/>
          </p:cNvPicPr>
          <p:nvPr/>
        </p:nvPicPr>
        <p:blipFill>
          <a:blip r:embed="rId3"/>
          <a:stretch>
            <a:fillRect/>
          </a:stretch>
        </p:blipFill>
        <p:spPr>
          <a:xfrm>
            <a:off x="718456" y="1823802"/>
            <a:ext cx="5971653" cy="4429631"/>
          </a:xfrm>
          <a:prstGeom prst="rect">
            <a:avLst/>
          </a:prstGeom>
        </p:spPr>
      </p:pic>
      <p:sp>
        <p:nvSpPr>
          <p:cNvPr id="6" name="Textfeld 5"/>
          <p:cNvSpPr txBox="1"/>
          <p:nvPr/>
        </p:nvSpPr>
        <p:spPr>
          <a:xfrm>
            <a:off x="1763493" y="6285830"/>
            <a:ext cx="5660570" cy="461665"/>
          </a:xfrm>
          <a:prstGeom prst="rect">
            <a:avLst/>
          </a:prstGeom>
          <a:noFill/>
        </p:spPr>
        <p:txBody>
          <a:bodyPr wrap="square" rtlCol="0">
            <a:spAutoFit/>
          </a:bodyPr>
          <a:lstStyle/>
          <a:p>
            <a:r>
              <a:rPr lang="de-DE" sz="1200" dirty="0" smtClean="0"/>
              <a:t>* Source: </a:t>
            </a:r>
            <a:r>
              <a:rPr lang="de-DE" sz="1200" dirty="0" err="1" smtClean="0"/>
              <a:t>Proactive</a:t>
            </a:r>
            <a:r>
              <a:rPr lang="de-DE" sz="1200" dirty="0" smtClean="0"/>
              <a:t> </a:t>
            </a:r>
            <a:r>
              <a:rPr lang="de-DE" sz="1200" dirty="0" err="1" smtClean="0"/>
              <a:t>Safety</a:t>
            </a:r>
            <a:r>
              <a:rPr lang="de-DE" sz="1200" dirty="0" smtClean="0"/>
              <a:t> </a:t>
            </a:r>
            <a:r>
              <a:rPr lang="de-DE" sz="1200" dirty="0" err="1" smtClean="0"/>
              <a:t>for</a:t>
            </a:r>
            <a:r>
              <a:rPr lang="de-DE" sz="1200" dirty="0" smtClean="0"/>
              <a:t> </a:t>
            </a:r>
            <a:r>
              <a:rPr lang="de-DE" sz="1200" dirty="0" err="1" smtClean="0"/>
              <a:t>Pedestrians</a:t>
            </a:r>
            <a:r>
              <a:rPr lang="de-DE" sz="1200" dirty="0" smtClean="0"/>
              <a:t> </a:t>
            </a:r>
            <a:r>
              <a:rPr lang="de-DE" sz="1200" dirty="0" err="1" smtClean="0"/>
              <a:t>and</a:t>
            </a:r>
            <a:r>
              <a:rPr lang="de-DE" sz="1200" dirty="0" smtClean="0"/>
              <a:t> </a:t>
            </a:r>
            <a:r>
              <a:rPr lang="de-DE" sz="1200" dirty="0" err="1" smtClean="0"/>
              <a:t>Cyclists</a:t>
            </a:r>
            <a:r>
              <a:rPr lang="de-DE" sz="1200" dirty="0" smtClean="0"/>
              <a:t>, European </a:t>
            </a:r>
            <a:r>
              <a:rPr lang="de-DE" sz="1200" dirty="0" err="1" smtClean="0"/>
              <a:t>Commission</a:t>
            </a:r>
            <a:r>
              <a:rPr lang="de-DE" sz="1200" dirty="0" smtClean="0"/>
              <a:t>, </a:t>
            </a:r>
            <a:r>
              <a:rPr lang="de-DE" sz="1200" dirty="0" err="1" smtClean="0"/>
              <a:t>Eigth</a:t>
            </a:r>
            <a:r>
              <a:rPr lang="de-DE" sz="1200" dirty="0" smtClean="0"/>
              <a:t> Framework Programme, </a:t>
            </a:r>
            <a:r>
              <a:rPr lang="de-DE" sz="1200" dirty="0" err="1" smtClean="0"/>
              <a:t>Horizon</a:t>
            </a:r>
            <a:r>
              <a:rPr lang="de-DE" sz="1200" dirty="0" smtClean="0"/>
              <a:t> 2020, GA </a:t>
            </a:r>
            <a:r>
              <a:rPr lang="de-DE" sz="1200" dirty="0" err="1" smtClean="0"/>
              <a:t>No</a:t>
            </a:r>
            <a:r>
              <a:rPr lang="de-DE" sz="1200" dirty="0" smtClean="0"/>
              <a:t>. 634149; </a:t>
            </a:r>
            <a:r>
              <a:rPr lang="de-DE" sz="1200" dirty="0" err="1" smtClean="0"/>
              <a:t>Deliverable</a:t>
            </a:r>
            <a:r>
              <a:rPr lang="de-DE" sz="1200" dirty="0" smtClean="0"/>
              <a:t> D7.4</a:t>
            </a:r>
            <a:endParaRPr lang="de-DE" sz="1200" dirty="0"/>
          </a:p>
        </p:txBody>
      </p:sp>
    </p:spTree>
    <p:extLst>
      <p:ext uri="{BB962C8B-B14F-4D97-AF65-F5344CB8AC3E}">
        <p14:creationId xmlns:p14="http://schemas.microsoft.com/office/powerpoint/2010/main" val="30152597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Challenges/Premises for a </a:t>
            </a:r>
            <a:r>
              <a:rPr lang="en-US" dirty="0" smtClean="0"/>
              <a:t>suitable </a:t>
            </a:r>
            <a:r>
              <a:rPr lang="en-US" dirty="0"/>
              <a:t>Approach </a:t>
            </a:r>
            <a:r>
              <a:rPr lang="en-US" dirty="0" smtClean="0"/>
              <a:t>to Regulate </a:t>
            </a:r>
            <a:r>
              <a:rPr lang="en-US" dirty="0"/>
              <a:t>Automated Driving</a:t>
            </a:r>
            <a:endParaRPr lang="en-US" kern="0" dirty="0"/>
          </a:p>
        </p:txBody>
      </p:sp>
      <p:sp>
        <p:nvSpPr>
          <p:cNvPr id="3" name="Content Placeholder 2"/>
          <p:cNvSpPr>
            <a:spLocks noGrp="1"/>
          </p:cNvSpPr>
          <p:nvPr>
            <p:ph idx="1"/>
          </p:nvPr>
        </p:nvSpPr>
        <p:spPr>
          <a:xfrm>
            <a:off x="838200" y="1825624"/>
            <a:ext cx="10515600" cy="4666615"/>
          </a:xfrm>
        </p:spPr>
        <p:txBody>
          <a:bodyPr>
            <a:normAutofit fontScale="92500" lnSpcReduction="10000"/>
          </a:bodyPr>
          <a:lstStyle/>
          <a:p>
            <a:r>
              <a:rPr lang="en-US" sz="1800" dirty="0"/>
              <a:t>It is important to consider that WP.29 GRVA is aiming at regulating new technologies </a:t>
            </a:r>
            <a:r>
              <a:rPr lang="en-US" sz="1800" dirty="0" smtClean="0"/>
              <a:t>of </a:t>
            </a:r>
            <a:r>
              <a:rPr lang="en-US" sz="1800" dirty="0"/>
              <a:t>which </a:t>
            </a:r>
            <a:r>
              <a:rPr lang="en-US" sz="1800" dirty="0" smtClean="0"/>
              <a:t>the majority is not </a:t>
            </a:r>
            <a:r>
              <a:rPr lang="en-US" sz="1800" dirty="0"/>
              <a:t>available on the market yet</a:t>
            </a:r>
          </a:p>
          <a:p>
            <a:pPr marL="534988" indent="-263525">
              <a:buNone/>
            </a:pPr>
            <a:r>
              <a:rPr lang="en-US" sz="1800" dirty="0">
                <a:solidFill>
                  <a:srgbClr val="00677F"/>
                </a:solidFill>
                <a:sym typeface="Wingdings" panose="05000000000000000000" pitchFamily="2" charset="2"/>
              </a:rPr>
              <a:t> lack of experience should not be neglected and tackled with reasonable strategies (e.g. generic safety-approaches/requirements) in order to guarantee the highest possible level of safety.</a:t>
            </a:r>
          </a:p>
          <a:p>
            <a:pPr>
              <a:spcBef>
                <a:spcPts val="600"/>
              </a:spcBef>
            </a:pPr>
            <a:r>
              <a:rPr lang="en-US" sz="1800" dirty="0"/>
              <a:t>It will be difficult to regulate each and every topic in detail from the early beginning </a:t>
            </a:r>
          </a:p>
          <a:p>
            <a:pPr marL="0" indent="265113">
              <a:buNone/>
            </a:pPr>
            <a:r>
              <a:rPr lang="en-US" sz="1800" dirty="0">
                <a:solidFill>
                  <a:srgbClr val="00677F"/>
                </a:solidFill>
                <a:sym typeface="Wingdings" panose="05000000000000000000" pitchFamily="2" charset="2"/>
              </a:rPr>
              <a:t> need to prioritize the different topics </a:t>
            </a:r>
          </a:p>
          <a:p>
            <a:pPr marL="0" indent="265113">
              <a:buNone/>
            </a:pPr>
            <a:r>
              <a:rPr lang="en-US" sz="1800" dirty="0">
                <a:solidFill>
                  <a:srgbClr val="00677F"/>
                </a:solidFill>
                <a:sym typeface="Wingdings" panose="05000000000000000000" pitchFamily="2" charset="2"/>
              </a:rPr>
              <a:t> start with a first set of requirements and develop </a:t>
            </a:r>
            <a:r>
              <a:rPr lang="en-US" sz="1800" dirty="0">
                <a:solidFill>
                  <a:srgbClr val="00677F"/>
                </a:solidFill>
              </a:rPr>
              <a:t>further as the experience and data </a:t>
            </a:r>
            <a:r>
              <a:rPr lang="en-US" sz="1800" dirty="0" smtClean="0">
                <a:solidFill>
                  <a:srgbClr val="00677F"/>
                </a:solidFill>
              </a:rPr>
              <a:t>on new technologies grow</a:t>
            </a:r>
            <a:endParaRPr lang="en-US" sz="1800" dirty="0">
              <a:solidFill>
                <a:srgbClr val="00677F"/>
              </a:solidFill>
            </a:endParaRPr>
          </a:p>
          <a:p>
            <a:pPr>
              <a:spcBef>
                <a:spcPts val="600"/>
              </a:spcBef>
            </a:pPr>
            <a:r>
              <a:rPr lang="en-US" sz="1800" dirty="0"/>
              <a:t>Technology for Automated/Autonomous Driving Systems will continue to evolve rapidly over the next years</a:t>
            </a:r>
          </a:p>
          <a:p>
            <a:pPr marL="0" indent="265113">
              <a:buNone/>
            </a:pPr>
            <a:r>
              <a:rPr lang="en-US" sz="1800" dirty="0">
                <a:solidFill>
                  <a:srgbClr val="00677F"/>
                </a:solidFill>
                <a:sym typeface="Wingdings" panose="05000000000000000000" pitchFamily="2" charset="2"/>
              </a:rPr>
              <a:t> n</a:t>
            </a:r>
            <a:r>
              <a:rPr lang="en-US" sz="1800" dirty="0">
                <a:solidFill>
                  <a:srgbClr val="00677F"/>
                </a:solidFill>
              </a:rPr>
              <a:t>eed flexible structures that can be applied to the different kinds of L3-L5 systems instead of limiting the </a:t>
            </a:r>
            <a:r>
              <a:rPr lang="en-US" sz="1800" dirty="0" smtClean="0">
                <a:solidFill>
                  <a:srgbClr val="00677F"/>
                </a:solidFill>
              </a:rPr>
              <a:t/>
            </a:r>
            <a:br>
              <a:rPr lang="en-US" sz="1800" dirty="0" smtClean="0">
                <a:solidFill>
                  <a:srgbClr val="00677F"/>
                </a:solidFill>
              </a:rPr>
            </a:br>
            <a:r>
              <a:rPr lang="en-US" sz="1800" dirty="0" smtClean="0">
                <a:solidFill>
                  <a:srgbClr val="00677F"/>
                </a:solidFill>
              </a:rPr>
              <a:t>          variation/innovation </a:t>
            </a:r>
            <a:r>
              <a:rPr lang="en-US" sz="1800" dirty="0">
                <a:solidFill>
                  <a:srgbClr val="00677F"/>
                </a:solidFill>
              </a:rPr>
              <a:t>of different kinds of systems by design restrictive requirements </a:t>
            </a:r>
            <a:r>
              <a:rPr lang="en-US" sz="1800" strike="sngStrike" dirty="0">
                <a:solidFill>
                  <a:srgbClr val="00B050"/>
                </a:solidFill>
              </a:rPr>
              <a:t>from the early beginning</a:t>
            </a:r>
          </a:p>
          <a:p>
            <a:pPr marL="533400" indent="-268288">
              <a:buNone/>
            </a:pPr>
            <a:r>
              <a:rPr lang="en-US" sz="1800" dirty="0">
                <a:solidFill>
                  <a:srgbClr val="00677F"/>
                </a:solidFill>
                <a:sym typeface="Wingdings" panose="05000000000000000000" pitchFamily="2" charset="2"/>
              </a:rPr>
              <a:t> </a:t>
            </a:r>
            <a:r>
              <a:rPr lang="en-US" sz="1800" dirty="0" smtClean="0">
                <a:solidFill>
                  <a:srgbClr val="00B050"/>
                </a:solidFill>
                <a:sym typeface="Wingdings" panose="05000000000000000000" pitchFamily="2" charset="2"/>
              </a:rPr>
              <a:t>Regulating</a:t>
            </a:r>
            <a:r>
              <a:rPr lang="en-US" sz="1800" dirty="0" smtClean="0">
                <a:solidFill>
                  <a:srgbClr val="00677F"/>
                </a:solidFill>
                <a:sym typeface="Wingdings" panose="05000000000000000000" pitchFamily="2" charset="2"/>
              </a:rPr>
              <a:t> </a:t>
            </a:r>
            <a:r>
              <a:rPr lang="en-US" sz="1800" dirty="0">
                <a:solidFill>
                  <a:srgbClr val="00677F"/>
                </a:solidFill>
                <a:sym typeface="Wingdings" panose="05000000000000000000" pitchFamily="2" charset="2"/>
              </a:rPr>
              <a:t>“function by function” would </a:t>
            </a:r>
            <a:r>
              <a:rPr lang="en-US" sz="1800" strike="sngStrike" dirty="0">
                <a:solidFill>
                  <a:srgbClr val="00B050"/>
                </a:solidFill>
                <a:sym typeface="Wingdings" panose="05000000000000000000" pitchFamily="2" charset="2"/>
              </a:rPr>
              <a:t>frequently</a:t>
            </a:r>
            <a:r>
              <a:rPr lang="en-US" sz="1800" dirty="0">
                <a:solidFill>
                  <a:srgbClr val="00B050"/>
                </a:solidFill>
                <a:sym typeface="Wingdings" panose="05000000000000000000" pitchFamily="2" charset="2"/>
              </a:rPr>
              <a:t> </a:t>
            </a:r>
            <a:r>
              <a:rPr lang="en-US" sz="1800" dirty="0">
                <a:solidFill>
                  <a:srgbClr val="00677F"/>
                </a:solidFill>
                <a:sym typeface="Wingdings" panose="05000000000000000000" pitchFamily="2" charset="2"/>
              </a:rPr>
              <a:t>require </a:t>
            </a:r>
            <a:r>
              <a:rPr lang="en-US" sz="1800" strike="sngStrike" dirty="0">
                <a:solidFill>
                  <a:srgbClr val="00B050"/>
                </a:solidFill>
                <a:sym typeface="Wingdings" panose="05000000000000000000" pitchFamily="2" charset="2"/>
              </a:rPr>
              <a:t>formal </a:t>
            </a:r>
            <a:r>
              <a:rPr lang="en-US" sz="1800" dirty="0" smtClean="0">
                <a:solidFill>
                  <a:srgbClr val="00B050"/>
                </a:solidFill>
                <a:sym typeface="Wingdings" panose="05000000000000000000" pitchFamily="2" charset="2"/>
              </a:rPr>
              <a:t>frequent</a:t>
            </a:r>
            <a:r>
              <a:rPr lang="en-US" sz="1800" strike="sngStrike" dirty="0" smtClean="0">
                <a:solidFill>
                  <a:srgbClr val="00B050"/>
                </a:solidFill>
                <a:sym typeface="Wingdings" panose="05000000000000000000" pitchFamily="2" charset="2"/>
              </a:rPr>
              <a:t> </a:t>
            </a:r>
            <a:r>
              <a:rPr lang="en-US" sz="1800" dirty="0" smtClean="0">
                <a:solidFill>
                  <a:srgbClr val="00677F"/>
                </a:solidFill>
                <a:sym typeface="Wingdings" panose="05000000000000000000" pitchFamily="2" charset="2"/>
              </a:rPr>
              <a:t>updates</a:t>
            </a:r>
            <a:r>
              <a:rPr lang="en-US" sz="1800" dirty="0">
                <a:solidFill>
                  <a:srgbClr val="00677F"/>
                </a:solidFill>
                <a:sym typeface="Wingdings" panose="05000000000000000000" pitchFamily="2" charset="2"/>
              </a:rPr>
              <a:t>/ upgrades of regulations and would therefore not be </a:t>
            </a:r>
            <a:r>
              <a:rPr lang="en-US" sz="1800" dirty="0" smtClean="0">
                <a:solidFill>
                  <a:srgbClr val="00677F"/>
                </a:solidFill>
                <a:sym typeface="Wingdings" panose="05000000000000000000" pitchFamily="2" charset="2"/>
              </a:rPr>
              <a:t>practical. </a:t>
            </a:r>
            <a:r>
              <a:rPr lang="en-US" sz="1800" dirty="0" smtClean="0">
                <a:solidFill>
                  <a:srgbClr val="00B050"/>
                </a:solidFill>
                <a:sym typeface="Wingdings" panose="05000000000000000000" pitchFamily="2" charset="2"/>
              </a:rPr>
              <a:t>Furthermore, it could easily become </a:t>
            </a:r>
            <a:r>
              <a:rPr lang="en-US" sz="1800" strike="sngStrike" dirty="0">
                <a:solidFill>
                  <a:srgbClr val="00B050"/>
                </a:solidFill>
                <a:sym typeface="Wingdings" panose="05000000000000000000" pitchFamily="2" charset="2"/>
              </a:rPr>
              <a:t>and</a:t>
            </a:r>
            <a:r>
              <a:rPr lang="en-US" sz="1800" dirty="0">
                <a:solidFill>
                  <a:srgbClr val="00B050"/>
                </a:solidFill>
                <a:sym typeface="Wingdings" panose="05000000000000000000" pitchFamily="2" charset="2"/>
              </a:rPr>
              <a:t> </a:t>
            </a:r>
            <a:r>
              <a:rPr lang="en-US" sz="1800" dirty="0">
                <a:solidFill>
                  <a:srgbClr val="00677F"/>
                </a:solidFill>
                <a:sym typeface="Wingdings" panose="05000000000000000000" pitchFamily="2" charset="2"/>
              </a:rPr>
              <a:t>highly design restrictive</a:t>
            </a:r>
          </a:p>
          <a:p>
            <a:pPr>
              <a:spcBef>
                <a:spcPts val="600"/>
              </a:spcBef>
            </a:pPr>
            <a:r>
              <a:rPr lang="en-US" sz="1800" dirty="0"/>
              <a:t>Need to find a pragmatic way </a:t>
            </a:r>
            <a:r>
              <a:rPr lang="en-US" sz="1800" dirty="0" smtClean="0"/>
              <a:t>for industry and authorities that </a:t>
            </a:r>
            <a:r>
              <a:rPr lang="en-US" sz="1800" dirty="0"/>
              <a:t>on the one hand leaves “controlled” </a:t>
            </a:r>
            <a:r>
              <a:rPr lang="en-US" sz="1800" dirty="0" smtClean="0"/>
              <a:t>flexibility </a:t>
            </a:r>
            <a:r>
              <a:rPr lang="en-US" sz="1800" dirty="0"/>
              <a:t>and on the other hand defines reasonable requirements/principles to </a:t>
            </a:r>
            <a:r>
              <a:rPr lang="en-US" sz="1800" dirty="0" smtClean="0"/>
              <a:t>allow </a:t>
            </a:r>
            <a:r>
              <a:rPr lang="en-US" sz="1800" dirty="0"/>
              <a:t>evolution of the new technology </a:t>
            </a:r>
            <a:r>
              <a:rPr lang="en-US" sz="1800" dirty="0" smtClean="0"/>
              <a:t>within the agreed safety principles over </a:t>
            </a:r>
            <a:r>
              <a:rPr lang="en-US" sz="1800" dirty="0"/>
              <a:t>the next years</a:t>
            </a:r>
          </a:p>
          <a:p>
            <a:pPr marL="550862" indent="-285750">
              <a:buFont typeface="Wingdings" panose="05000000000000000000" pitchFamily="2" charset="2"/>
              <a:buChar char="à"/>
            </a:pPr>
            <a:r>
              <a:rPr lang="en-US" sz="1800" dirty="0" smtClean="0">
                <a:solidFill>
                  <a:srgbClr val="00677F"/>
                </a:solidFill>
                <a:sym typeface="Wingdings" panose="05000000000000000000" pitchFamily="2" charset="2"/>
              </a:rPr>
              <a:t>structure </a:t>
            </a:r>
            <a:r>
              <a:rPr lang="en-US" sz="1800" dirty="0">
                <a:solidFill>
                  <a:srgbClr val="00677F"/>
                </a:solidFill>
                <a:sym typeface="Wingdings" panose="05000000000000000000" pitchFamily="2" charset="2"/>
              </a:rPr>
              <a:t>should allow to add output of research initiatives and lessons </a:t>
            </a:r>
            <a:r>
              <a:rPr lang="en-US" sz="1800" dirty="0" smtClean="0">
                <a:solidFill>
                  <a:srgbClr val="00B050"/>
                </a:solidFill>
                <a:sym typeface="Wingdings" panose="05000000000000000000" pitchFamily="2" charset="2"/>
              </a:rPr>
              <a:t>learned</a:t>
            </a:r>
            <a:r>
              <a:rPr lang="en-US" sz="1800" dirty="0" smtClean="0">
                <a:solidFill>
                  <a:srgbClr val="00677F"/>
                </a:solidFill>
                <a:sym typeface="Wingdings" panose="05000000000000000000" pitchFamily="2" charset="2"/>
              </a:rPr>
              <a:t> </a:t>
            </a:r>
            <a:r>
              <a:rPr lang="en-US" sz="1800" dirty="0">
                <a:solidFill>
                  <a:srgbClr val="00677F"/>
                </a:solidFill>
                <a:sym typeface="Wingdings" panose="05000000000000000000" pitchFamily="2" charset="2"/>
              </a:rPr>
              <a:t>at a later stage     </a:t>
            </a:r>
          </a:p>
        </p:txBody>
      </p:sp>
    </p:spTree>
    <p:extLst>
      <p:ext uri="{BB962C8B-B14F-4D97-AF65-F5344CB8AC3E}">
        <p14:creationId xmlns:p14="http://schemas.microsoft.com/office/powerpoint/2010/main" val="32311422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Proposal Test Track Scenarios „Urban“</a:t>
            </a:r>
            <a:endParaRPr lang="en-US" dirty="0"/>
          </a:p>
        </p:txBody>
      </p:sp>
      <p:sp>
        <p:nvSpPr>
          <p:cNvPr id="3" name="Inhaltsplatzhalter 2"/>
          <p:cNvSpPr>
            <a:spLocks noGrp="1"/>
          </p:cNvSpPr>
          <p:nvPr>
            <p:ph idx="1"/>
          </p:nvPr>
        </p:nvSpPr>
        <p:spPr>
          <a:xfrm>
            <a:off x="838200" y="4898570"/>
            <a:ext cx="7921625" cy="1604963"/>
          </a:xfrm>
          <a:solidFill>
            <a:schemeClr val="bg1">
              <a:lumMod val="85000"/>
            </a:schemeClr>
          </a:solidFill>
        </p:spPr>
        <p:txBody>
          <a:bodyPr>
            <a:normAutofit/>
          </a:bodyPr>
          <a:lstStyle/>
          <a:p>
            <a:pPr marL="0" indent="0">
              <a:buNone/>
            </a:pPr>
            <a:r>
              <a:rPr lang="en-US" sz="1300" b="1" dirty="0">
                <a:sym typeface="Wingdings" panose="05000000000000000000" pitchFamily="2" charset="2"/>
              </a:rPr>
              <a:t>Justification:</a:t>
            </a:r>
          </a:p>
          <a:p>
            <a:pPr marL="0" indent="0">
              <a:buNone/>
            </a:pPr>
            <a:r>
              <a:rPr lang="en-US" sz="1300" dirty="0"/>
              <a:t>Criteria 1: Technical difficulty/complexity for the system to detect/manage the situation</a:t>
            </a:r>
          </a:p>
          <a:p>
            <a:pPr lvl="1">
              <a:buFontTx/>
              <a:buChar char="-"/>
            </a:pPr>
            <a:r>
              <a:rPr lang="en-US" sz="1300" dirty="0" smtClean="0">
                <a:sym typeface="Wingdings" panose="05000000000000000000" pitchFamily="2" charset="2"/>
              </a:rPr>
              <a:t>Dynamic </a:t>
            </a:r>
            <a:r>
              <a:rPr lang="en-US" sz="1300" dirty="0">
                <a:sym typeface="Wingdings" panose="05000000000000000000" pitchFamily="2" charset="2"/>
              </a:rPr>
              <a:t>obstacle test including obstruction of the pedestrian </a:t>
            </a:r>
            <a:r>
              <a:rPr lang="en-US" sz="1300" dirty="0" smtClean="0">
                <a:sym typeface="Wingdings" panose="05000000000000000000" pitchFamily="2" charset="2"/>
              </a:rPr>
              <a:t>(child) </a:t>
            </a:r>
            <a:r>
              <a:rPr lang="en-US" sz="1300" dirty="0">
                <a:sym typeface="Wingdings" panose="05000000000000000000" pitchFamily="2" charset="2"/>
              </a:rPr>
              <a:t>dummy by other </a:t>
            </a:r>
            <a:r>
              <a:rPr lang="en-US" sz="1300" dirty="0" smtClean="0">
                <a:sym typeface="Wingdings" panose="05000000000000000000" pitchFamily="2" charset="2"/>
              </a:rPr>
              <a:t>vehicles/objects </a:t>
            </a:r>
            <a:r>
              <a:rPr lang="en-US" sz="1300" dirty="0">
                <a:sym typeface="Wingdings" panose="05000000000000000000" pitchFamily="2" charset="2"/>
              </a:rPr>
              <a:t>on the side of the </a:t>
            </a:r>
            <a:r>
              <a:rPr lang="en-US" sz="1300" dirty="0" smtClean="0">
                <a:sym typeface="Wingdings" panose="05000000000000000000" pitchFamily="2" charset="2"/>
              </a:rPr>
              <a:t>road is </a:t>
            </a:r>
            <a:r>
              <a:rPr lang="en-US" sz="1300" dirty="0" smtClean="0">
                <a:latin typeface="Calibri" panose="020F0502020204030204" pitchFamily="34" charset="0"/>
              </a:rPr>
              <a:t>difficult </a:t>
            </a:r>
            <a:r>
              <a:rPr lang="en-US" sz="1300" dirty="0">
                <a:latin typeface="Calibri" panose="020F0502020204030204" pitchFamily="34" charset="0"/>
              </a:rPr>
              <a:t>to predict/sense; high differential speeds </a:t>
            </a:r>
          </a:p>
          <a:p>
            <a:pPr marL="0" indent="0">
              <a:spcBef>
                <a:spcPts val="1200"/>
              </a:spcBef>
              <a:buNone/>
            </a:pPr>
            <a:r>
              <a:rPr lang="en-US" sz="1300" dirty="0" smtClean="0">
                <a:sym typeface="Wingdings" panose="05000000000000000000" pitchFamily="2" charset="2"/>
              </a:rPr>
              <a:t>Criteria </a:t>
            </a:r>
            <a:r>
              <a:rPr lang="en-US" sz="1300" dirty="0">
                <a:sym typeface="Wingdings" panose="05000000000000000000" pitchFamily="2" charset="2"/>
              </a:rPr>
              <a:t>2: Injury/crash severity</a:t>
            </a:r>
          </a:p>
          <a:p>
            <a:pPr lvl="1">
              <a:buFontTx/>
              <a:buChar char="-"/>
            </a:pPr>
            <a:r>
              <a:rPr lang="en-US" sz="1300" dirty="0">
                <a:sym typeface="Wingdings" panose="05000000000000000000" pitchFamily="2" charset="2"/>
              </a:rPr>
              <a:t>High severity for an unprotected pedestrian if the vehicle does not safely </a:t>
            </a:r>
            <a:r>
              <a:rPr lang="en-US" sz="1300" dirty="0" smtClean="0">
                <a:sym typeface="Wingdings" panose="05000000000000000000" pitchFamily="2" charset="2"/>
              </a:rPr>
              <a:t>stop</a:t>
            </a:r>
          </a:p>
        </p:txBody>
      </p:sp>
      <p:sp>
        <p:nvSpPr>
          <p:cNvPr id="6" name="Inhaltsplatzhalter 3"/>
          <p:cNvSpPr txBox="1">
            <a:spLocks/>
          </p:cNvSpPr>
          <p:nvPr/>
        </p:nvSpPr>
        <p:spPr>
          <a:xfrm>
            <a:off x="3039622" y="1813486"/>
            <a:ext cx="5720204" cy="2861151"/>
          </a:xfrm>
          <a:prstGeom prst="rect">
            <a:avLst/>
          </a:prstGeom>
          <a:solidFill>
            <a:srgbClr val="9E9E9E">
              <a:alpha val="20000"/>
            </a:srgbClr>
          </a:solidFill>
        </p:spPr>
        <p:txBody>
          <a:bodyPr vert="horz" lIns="108000" tIns="108000" rIns="0" bIns="0" rtlCol="0" anchor="t" anchorCtr="0">
            <a:noAutofit/>
          </a:bodyPr>
          <a:lstStyle>
            <a:lvl1pPr marL="0" indent="0" algn="l" defTabSz="914271" rtl="0" eaLnBrk="1" latinLnBrk="0" hangingPunct="1">
              <a:lnSpc>
                <a:spcPct val="108000"/>
              </a:lnSpc>
              <a:spcBef>
                <a:spcPts val="0"/>
              </a:spcBef>
              <a:spcAft>
                <a:spcPts val="1008"/>
              </a:spcAft>
              <a:buFont typeface="+mj-lt"/>
              <a:buNone/>
              <a:defRPr sz="2000" b="0" i="0" kern="1200">
                <a:solidFill>
                  <a:schemeClr val="tx1"/>
                </a:solidFill>
                <a:latin typeface="+mn-lt"/>
                <a:ea typeface="+mn-ea"/>
                <a:cs typeface="+mn-cs"/>
              </a:defRPr>
            </a:lvl1pPr>
            <a:lvl2pPr marL="341952" indent="-341952" algn="l" defTabSz="914271" rtl="0" eaLnBrk="1" latinLnBrk="0" hangingPunct="1">
              <a:lnSpc>
                <a:spcPct val="108000"/>
              </a:lnSpc>
              <a:spcBef>
                <a:spcPts val="0"/>
              </a:spcBef>
              <a:spcAft>
                <a:spcPts val="1008"/>
              </a:spcAft>
              <a:buFont typeface="Arial" panose="020B0604020202020204" pitchFamily="34" charset="0"/>
              <a:buChar char="•"/>
              <a:defRPr sz="2000" b="0" i="0" kern="1200">
                <a:solidFill>
                  <a:schemeClr val="tx1"/>
                </a:solidFill>
                <a:latin typeface="+mn-lt"/>
                <a:ea typeface="+mn-ea"/>
                <a:cs typeface="+mn-cs"/>
              </a:defRPr>
            </a:lvl2pPr>
            <a:lvl3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3pPr>
            <a:lvl4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4pPr>
            <a:lvl5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5pPr>
            <a:lvl6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6pPr>
            <a:lvl7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7pPr>
            <a:lvl8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8pPr>
            <a:lvl9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9pPr>
          </a:lstStyle>
          <a:p>
            <a:pPr marL="0" marR="0" lvl="0" indent="0" algn="l" defTabSz="914271" rtl="0" eaLnBrk="1" fontAlgn="auto" latinLnBrk="0" hangingPunct="1">
              <a:lnSpc>
                <a:spcPct val="108000"/>
              </a:lnSpc>
              <a:spcBef>
                <a:spcPts val="0"/>
              </a:spcBef>
              <a:spcAft>
                <a:spcPts val="0"/>
              </a:spcAft>
              <a:buClrTx/>
              <a:buSzTx/>
              <a:buFont typeface="+mj-lt"/>
              <a:buNone/>
              <a:tabLst/>
              <a:defRPr/>
            </a:pPr>
            <a:r>
              <a:rPr kumimoji="0" lang="en-US" sz="1300" b="1" i="0" u="none" strike="noStrike" kern="1200" cap="none" spc="0" normalizeH="0" baseline="0" dirty="0" smtClean="0">
                <a:ln>
                  <a:noFill/>
                </a:ln>
                <a:effectLst/>
                <a:uLnTx/>
                <a:uFillTx/>
                <a:latin typeface="Calibri" panose="020F0502020204030204" pitchFamily="34" charset="0"/>
              </a:rPr>
              <a:t>2.2</a:t>
            </a:r>
            <a:r>
              <a:rPr kumimoji="0" lang="en-US" sz="1300" b="1" i="0" u="none" strike="noStrike" kern="1200" cap="none" spc="0" normalizeH="0" dirty="0" smtClean="0">
                <a:ln>
                  <a:noFill/>
                </a:ln>
                <a:effectLst/>
                <a:uLnTx/>
                <a:uFillTx/>
                <a:latin typeface="Calibri" panose="020F0502020204030204" pitchFamily="34" charset="0"/>
              </a:rPr>
              <a:t> Obstructed </a:t>
            </a:r>
            <a:r>
              <a:rPr kumimoji="0" lang="en-US" sz="1300" b="1" i="0" u="none" strike="noStrike" kern="1200" cap="none" spc="0" normalizeH="0" baseline="0" dirty="0" smtClean="0">
                <a:ln>
                  <a:noFill/>
                </a:ln>
                <a:effectLst/>
                <a:uLnTx/>
                <a:uFillTx/>
                <a:latin typeface="Calibri" panose="020F0502020204030204" pitchFamily="34" charset="0"/>
              </a:rPr>
              <a:t>Pedestrian crossing (without traffic lights, without pedestrian walkway)</a:t>
            </a:r>
            <a:endParaRPr kumimoji="0" lang="en-US" sz="1300" b="1" i="0" u="sng" strike="noStrike" kern="1200" cap="none" spc="0" normalizeH="0" baseline="0" dirty="0" smtClean="0">
              <a:ln>
                <a:noFill/>
              </a:ln>
              <a:effectLst/>
              <a:uLnTx/>
              <a:uFillTx/>
              <a:latin typeface="Calibri" panose="020F0502020204030204" pitchFamily="34" charset="0"/>
            </a:endParaRPr>
          </a:p>
          <a:p>
            <a:pPr marL="0" marR="0" lvl="0" indent="0" algn="l" defTabSz="914271" rtl="0" eaLnBrk="1" fontAlgn="auto" latinLnBrk="0" hangingPunct="1">
              <a:lnSpc>
                <a:spcPct val="108000"/>
              </a:lnSpc>
              <a:spcBef>
                <a:spcPts val="600"/>
              </a:spcBef>
              <a:spcAft>
                <a:spcPts val="0"/>
              </a:spcAft>
              <a:buClrTx/>
              <a:buSzTx/>
              <a:buFont typeface="+mj-lt"/>
              <a:buNone/>
              <a:tabLst/>
              <a:defRPr/>
            </a:pPr>
            <a:r>
              <a:rPr kumimoji="0" lang="en-US" sz="1300" b="0" i="0" u="sng" strike="noStrike" kern="1200" cap="none" spc="0" normalizeH="0" baseline="0" noProof="0" dirty="0" smtClean="0">
                <a:ln>
                  <a:noFill/>
                </a:ln>
                <a:effectLst/>
                <a:uLnTx/>
                <a:uFillTx/>
                <a:latin typeface="Calibri" panose="020F0502020204030204" pitchFamily="34" charset="0"/>
              </a:rPr>
              <a:t>Situation: </a:t>
            </a:r>
            <a:r>
              <a:rPr kumimoji="0" lang="en-US" sz="1300" b="0" i="0" u="none" strike="noStrike" kern="1200" cap="none" spc="0" normalizeH="0" baseline="0" noProof="0" dirty="0" smtClean="0">
                <a:ln>
                  <a:noFill/>
                </a:ln>
                <a:effectLst/>
                <a:uLnTx/>
                <a:uFillTx/>
                <a:latin typeface="Calibri" panose="020F0502020204030204" pitchFamily="34" charset="0"/>
              </a:rPr>
              <a:t>The </a:t>
            </a:r>
            <a:r>
              <a:rPr lang="en-US" sz="1300" dirty="0" smtClean="0">
                <a:latin typeface="Calibri" panose="020F0502020204030204" pitchFamily="34" charset="0"/>
              </a:rPr>
              <a:t>vehicle</a:t>
            </a:r>
            <a:r>
              <a:rPr kumimoji="0" lang="en-US" sz="1300" b="0" i="0" u="none" strike="noStrike" kern="1200" cap="none" spc="0" normalizeH="0" baseline="0" noProof="0" dirty="0" smtClean="0">
                <a:ln>
                  <a:noFill/>
                </a:ln>
                <a:effectLst/>
                <a:uLnTx/>
                <a:uFillTx/>
                <a:latin typeface="Calibri" panose="020F0502020204030204" pitchFamily="34" charset="0"/>
              </a:rPr>
              <a:t> follows in autonomous mode the ego-lane and approaches a </a:t>
            </a:r>
            <a:r>
              <a:rPr lang="en-US" sz="1300" dirty="0" smtClean="0">
                <a:latin typeface="Calibri" panose="020F0502020204030204" pitchFamily="34" charset="0"/>
              </a:rPr>
              <a:t>gap after parked vehicles, where an obstructed </a:t>
            </a:r>
            <a:r>
              <a:rPr kumimoji="0" lang="en-US" sz="1300" b="0" i="0" u="none" strike="noStrike" kern="1200" cap="none" spc="0" normalizeH="0" baseline="0" noProof="0" dirty="0" smtClean="0">
                <a:ln>
                  <a:noFill/>
                </a:ln>
                <a:effectLst/>
                <a:uLnTx/>
                <a:uFillTx/>
                <a:latin typeface="Calibri" panose="020F0502020204030204" pitchFamily="34" charset="0"/>
              </a:rPr>
              <a:t>pedestrian passes the </a:t>
            </a:r>
            <a:r>
              <a:rPr lang="en-US" sz="1300" dirty="0" smtClean="0">
                <a:latin typeface="Calibri" panose="020F0502020204030204" pitchFamily="34" charset="0"/>
              </a:rPr>
              <a:t>street. </a:t>
            </a:r>
          </a:p>
          <a:p>
            <a:pPr lvl="0">
              <a:spcBef>
                <a:spcPts val="600"/>
              </a:spcBef>
              <a:spcAft>
                <a:spcPts val="0"/>
              </a:spcAft>
              <a:defRPr/>
            </a:pPr>
            <a:r>
              <a:rPr lang="en-US" sz="1300" u="sng" dirty="0" smtClean="0">
                <a:latin typeface="Calibri" panose="020F0502020204030204" pitchFamily="34" charset="0"/>
              </a:rPr>
              <a:t>Expected Behavior: </a:t>
            </a:r>
            <a:r>
              <a:rPr kumimoji="0" lang="en-US" sz="1300" b="0" i="0" u="none" strike="noStrike" kern="1200" cap="none" spc="0" normalizeH="0" baseline="0" noProof="0" dirty="0" smtClean="0">
                <a:ln>
                  <a:noFill/>
                </a:ln>
                <a:effectLst/>
                <a:uLnTx/>
                <a:uFillTx/>
                <a:latin typeface="Calibri" panose="020F0502020204030204" pitchFamily="34" charset="0"/>
              </a:rPr>
              <a:t>The </a:t>
            </a:r>
            <a:r>
              <a:rPr lang="en-US" sz="1300" noProof="0" dirty="0" smtClean="0">
                <a:latin typeface="Calibri" panose="020F0502020204030204" pitchFamily="34" charset="0"/>
              </a:rPr>
              <a:t>vehicle</a:t>
            </a:r>
            <a:r>
              <a:rPr lang="en-US" sz="1300" dirty="0" smtClean="0">
                <a:latin typeface="Calibri" panose="020F0502020204030204" pitchFamily="34" charset="0"/>
              </a:rPr>
              <a:t> shall</a:t>
            </a:r>
            <a:r>
              <a:rPr kumimoji="0" lang="en-US" sz="1300" b="0" i="0" u="none" strike="noStrike" kern="1200" cap="none" spc="0" normalizeH="0" baseline="0" noProof="0" dirty="0" smtClean="0">
                <a:ln>
                  <a:noFill/>
                </a:ln>
                <a:effectLst/>
                <a:uLnTx/>
                <a:uFillTx/>
                <a:latin typeface="Calibri" panose="020F0502020204030204" pitchFamily="34" charset="0"/>
              </a:rPr>
              <a:t> stop in a safe manner in order to avoid the collision. The </a:t>
            </a:r>
            <a:r>
              <a:rPr lang="en-US" sz="1300" dirty="0" smtClean="0">
                <a:latin typeface="Calibri" panose="020F0502020204030204" pitchFamily="34" charset="0"/>
              </a:rPr>
              <a:t>vehicle</a:t>
            </a:r>
            <a:r>
              <a:rPr kumimoji="0" lang="en-US" sz="1300" b="0" i="0" u="none" strike="noStrike" kern="1200" cap="none" spc="0" normalizeH="0" baseline="0" noProof="0" dirty="0" smtClean="0">
                <a:ln>
                  <a:noFill/>
                </a:ln>
                <a:effectLst/>
                <a:uLnTx/>
                <a:uFillTx/>
                <a:latin typeface="Calibri" panose="020F0502020204030204" pitchFamily="34" charset="0"/>
              </a:rPr>
              <a:t> can continue the drive, when </a:t>
            </a:r>
            <a:r>
              <a:rPr kumimoji="0" lang="en-US" sz="1300" b="0" i="0" u="none" strike="noStrike" kern="1200" cap="none" spc="0" normalizeH="0" noProof="0" dirty="0" smtClean="0">
                <a:ln>
                  <a:noFill/>
                </a:ln>
                <a:effectLst/>
                <a:uLnTx/>
                <a:uFillTx/>
                <a:latin typeface="Calibri" panose="020F0502020204030204" pitchFamily="34" charset="0"/>
              </a:rPr>
              <a:t>the driving path is clear.</a:t>
            </a:r>
            <a:r>
              <a:rPr kumimoji="0" lang="en-US" sz="1300" b="0" i="0" u="none" strike="noStrike" kern="1200" cap="none" spc="0" normalizeH="0" baseline="0" noProof="0" dirty="0" smtClean="0">
                <a:ln>
                  <a:noFill/>
                </a:ln>
                <a:effectLst/>
                <a:uLnTx/>
                <a:uFillTx/>
                <a:latin typeface="Calibri" panose="020F0502020204030204" pitchFamily="34" charset="0"/>
              </a:rPr>
              <a:t> </a:t>
            </a:r>
            <a:endParaRPr lang="en-US" sz="1300" u="sng" dirty="0" smtClean="0">
              <a:latin typeface="Calibri" panose="020F0502020204030204" pitchFamily="34" charset="0"/>
            </a:endParaRPr>
          </a:p>
          <a:p>
            <a:pPr>
              <a:lnSpc>
                <a:spcPct val="108000"/>
              </a:lnSpc>
              <a:spcBef>
                <a:spcPts val="600"/>
              </a:spcBef>
              <a:spcAft>
                <a:spcPts val="0"/>
              </a:spcAft>
              <a:defRPr/>
            </a:pPr>
            <a:r>
              <a:rPr lang="en-US" sz="1300" u="sng" dirty="0" smtClean="0">
                <a:latin typeface="Calibri" panose="020F0502020204030204" pitchFamily="34" charset="0"/>
              </a:rPr>
              <a:t>Initial Condition: </a:t>
            </a:r>
            <a:r>
              <a:rPr lang="en-US" sz="1300" dirty="0" smtClean="0">
                <a:latin typeface="Calibri" panose="020F0502020204030204" pitchFamily="34" charset="0"/>
              </a:rPr>
              <a:t>The vehicle follows the ego-lane and is heading towards an obstructed pedestrian behind parked vehicles. </a:t>
            </a:r>
          </a:p>
          <a:p>
            <a:pPr>
              <a:lnSpc>
                <a:spcPct val="100000"/>
              </a:lnSpc>
              <a:spcBef>
                <a:spcPts val="600"/>
              </a:spcBef>
              <a:spcAft>
                <a:spcPts val="0"/>
              </a:spcAft>
              <a:defRPr/>
            </a:pPr>
            <a:r>
              <a:rPr lang="en-US" sz="1300" u="sng" dirty="0" smtClean="0">
                <a:latin typeface="Calibri" panose="020F0502020204030204" pitchFamily="34" charset="0"/>
              </a:rPr>
              <a:t>Final Condition: </a:t>
            </a:r>
            <a:r>
              <a:rPr lang="en-US" sz="1300" dirty="0" smtClean="0">
                <a:latin typeface="Calibri" panose="020F0502020204030204" pitchFamily="34" charset="0"/>
              </a:rPr>
              <a:t>The vehicle continues its drive without violating traffic rules as well as safety and comfort criteria.</a:t>
            </a:r>
            <a:endParaRPr lang="en-US" sz="1300" dirty="0">
              <a:latin typeface="Calibri" panose="020F0502020204030204" pitchFamily="34" charset="0"/>
            </a:endParaRPr>
          </a:p>
        </p:txBody>
      </p:sp>
      <p:pic>
        <p:nvPicPr>
          <p:cNvPr id="7" name="Grafik 6"/>
          <p:cNvPicPr>
            <a:picLocks noChangeAspect="1"/>
          </p:cNvPicPr>
          <p:nvPr/>
        </p:nvPicPr>
        <p:blipFill>
          <a:blip r:embed="rId3"/>
          <a:stretch>
            <a:fillRect/>
          </a:stretch>
        </p:blipFill>
        <p:spPr>
          <a:xfrm>
            <a:off x="838200" y="1813487"/>
            <a:ext cx="2186405" cy="2182176"/>
          </a:xfrm>
          <a:prstGeom prst="rect">
            <a:avLst/>
          </a:prstGeom>
        </p:spPr>
      </p:pic>
      <p:sp>
        <p:nvSpPr>
          <p:cNvPr id="8" name="Inhaltsplatzhalter 3"/>
          <p:cNvSpPr txBox="1">
            <a:spLocks/>
          </p:cNvSpPr>
          <p:nvPr/>
        </p:nvSpPr>
        <p:spPr>
          <a:xfrm>
            <a:off x="8910732" y="1813488"/>
            <a:ext cx="3116425" cy="4690045"/>
          </a:xfrm>
          <a:prstGeom prst="rect">
            <a:avLst/>
          </a:prstGeom>
          <a:solidFill>
            <a:srgbClr val="9E9E9E">
              <a:alpha val="20000"/>
            </a:srgbClr>
          </a:solidFill>
        </p:spPr>
        <p:txBody>
          <a:bodyPr vert="horz" lIns="108000" tIns="72000" rIns="0" bIns="0" rtlCol="0" anchor="t" anchorCtr="0">
            <a:noAutofit/>
          </a:bodyPr>
          <a:lstStyle>
            <a:lvl1pPr marL="0" indent="0" algn="l" defTabSz="914271" rtl="0" eaLnBrk="1" latinLnBrk="0" hangingPunct="1">
              <a:lnSpc>
                <a:spcPct val="108000"/>
              </a:lnSpc>
              <a:spcBef>
                <a:spcPts val="0"/>
              </a:spcBef>
              <a:spcAft>
                <a:spcPts val="1008"/>
              </a:spcAft>
              <a:buFont typeface="+mj-lt"/>
              <a:buNone/>
              <a:defRPr sz="2000" b="0" i="0" kern="1200">
                <a:solidFill>
                  <a:schemeClr val="tx1"/>
                </a:solidFill>
                <a:latin typeface="+mn-lt"/>
                <a:ea typeface="+mn-ea"/>
                <a:cs typeface="+mn-cs"/>
              </a:defRPr>
            </a:lvl1pPr>
            <a:lvl2pPr marL="341952" indent="-341952" algn="l" defTabSz="914271" rtl="0" eaLnBrk="1" latinLnBrk="0" hangingPunct="1">
              <a:lnSpc>
                <a:spcPct val="108000"/>
              </a:lnSpc>
              <a:spcBef>
                <a:spcPts val="0"/>
              </a:spcBef>
              <a:spcAft>
                <a:spcPts val="1008"/>
              </a:spcAft>
              <a:buFont typeface="Arial" panose="020B0604020202020204" pitchFamily="34" charset="0"/>
              <a:buChar char="•"/>
              <a:defRPr sz="2000" b="0" i="0" kern="1200">
                <a:solidFill>
                  <a:schemeClr val="tx1"/>
                </a:solidFill>
                <a:latin typeface="+mn-lt"/>
                <a:ea typeface="+mn-ea"/>
                <a:cs typeface="+mn-cs"/>
              </a:defRPr>
            </a:lvl2pPr>
            <a:lvl3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3pPr>
            <a:lvl4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4pPr>
            <a:lvl5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5pPr>
            <a:lvl6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6pPr>
            <a:lvl7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7pPr>
            <a:lvl8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8pPr>
            <a:lvl9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9pPr>
          </a:lstStyle>
          <a:p>
            <a:pPr>
              <a:spcAft>
                <a:spcPts val="0"/>
              </a:spcAft>
              <a:defRPr/>
            </a:pPr>
            <a:r>
              <a:rPr lang="en-US" sz="1300" b="1" dirty="0" smtClean="0">
                <a:latin typeface="Calibri" panose="020F0502020204030204" pitchFamily="34" charset="0"/>
              </a:rPr>
              <a:t>Excerpt Parameters Test Procedure</a:t>
            </a:r>
            <a:endParaRPr lang="en-US" sz="1300" b="1" dirty="0">
              <a:latin typeface="Calibri" panose="020F0502020204030204" pitchFamily="34" charset="0"/>
            </a:endParaRPr>
          </a:p>
          <a:p>
            <a:pPr lvl="0">
              <a:spcBef>
                <a:spcPts val="600"/>
              </a:spcBef>
              <a:spcAft>
                <a:spcPts val="0"/>
              </a:spcAft>
              <a:defRPr/>
            </a:pPr>
            <a:r>
              <a:rPr lang="en-US" sz="1300" b="1" u="sng" dirty="0" smtClean="0">
                <a:latin typeface="Calibri" panose="020F0502020204030204" pitchFamily="34" charset="0"/>
              </a:rPr>
              <a:t>OICA </a:t>
            </a:r>
            <a:r>
              <a:rPr lang="en-US" sz="1300" b="1" u="sng" dirty="0">
                <a:latin typeface="Calibri" panose="020F0502020204030204" pitchFamily="34" charset="0"/>
              </a:rPr>
              <a:t>p</a:t>
            </a:r>
            <a:r>
              <a:rPr lang="en-US" sz="1300" b="1" u="sng" dirty="0" smtClean="0">
                <a:latin typeface="Calibri" panose="020F0502020204030204" pitchFamily="34" charset="0"/>
              </a:rPr>
              <a:t>roposal: </a:t>
            </a:r>
          </a:p>
          <a:p>
            <a:pPr lvl="0">
              <a:spcBef>
                <a:spcPts val="600"/>
              </a:spcBef>
              <a:spcAft>
                <a:spcPts val="0"/>
              </a:spcAft>
              <a:defRPr/>
            </a:pPr>
            <a:r>
              <a:rPr lang="en-US" sz="1300" dirty="0" smtClean="0">
                <a:latin typeface="Calibri" panose="020F0502020204030204" pitchFamily="34" charset="0"/>
              </a:rPr>
              <a:t>Use established </a:t>
            </a:r>
            <a:r>
              <a:rPr lang="en-US" sz="1300" dirty="0" err="1" smtClean="0">
                <a:latin typeface="Calibri" panose="020F0502020204030204" pitchFamily="34" charset="0"/>
              </a:rPr>
              <a:t>EuroNCAP</a:t>
            </a:r>
            <a:r>
              <a:rPr lang="en-US" sz="1300" dirty="0" smtClean="0">
                <a:latin typeface="Calibri" panose="020F0502020204030204" pitchFamily="34" charset="0"/>
              </a:rPr>
              <a:t> maneuver CPNC-50 scenario (running child from nearside from obstruction vehicles (</a:t>
            </a:r>
            <a:r>
              <a:rPr lang="en-US" sz="1300" i="1" dirty="0" smtClean="0">
                <a:latin typeface="Calibri" panose="020F0502020204030204" pitchFamily="34" charset="0"/>
              </a:rPr>
              <a:t>see Test Protocol AEB VRU systems, Version 2.0.2, November 2017</a:t>
            </a:r>
            <a:r>
              <a:rPr lang="en-US" sz="1300" dirty="0" smtClean="0">
                <a:latin typeface="Calibri" panose="020F0502020204030204" pitchFamily="34" charset="0"/>
              </a:rPr>
              <a:t>)</a:t>
            </a:r>
          </a:p>
          <a:p>
            <a:pPr lvl="0">
              <a:spcBef>
                <a:spcPts val="600"/>
              </a:spcBef>
              <a:spcAft>
                <a:spcPts val="0"/>
              </a:spcAft>
              <a:defRPr/>
            </a:pPr>
            <a:r>
              <a:rPr lang="en-US" sz="1300" dirty="0" smtClean="0">
                <a:latin typeface="Calibri" panose="020F0502020204030204" pitchFamily="34" charset="0"/>
              </a:rPr>
              <a:t>A test protocol with all parameters is already available. A carry-over to automated driving is possible with the only deviation that the ego vehicle speed would not be constant throughout the scenario and therefore the pedestrian target’s trajectory needs to be synchronized with the Ego vehicle speed (the automated driving system can automatically reduce speed in the particular driving situation). </a:t>
            </a:r>
          </a:p>
          <a:p>
            <a:pPr lvl="0">
              <a:spcBef>
                <a:spcPts val="600"/>
              </a:spcBef>
              <a:spcAft>
                <a:spcPts val="0"/>
              </a:spcAft>
              <a:defRPr/>
            </a:pPr>
            <a:r>
              <a:rPr lang="en-US" sz="1300" b="1" dirty="0" smtClean="0">
                <a:latin typeface="Calibri" panose="020F0502020204030204" pitchFamily="34" charset="0"/>
                <a:sym typeface="Wingdings" panose="05000000000000000000" pitchFamily="2" charset="2"/>
              </a:rPr>
              <a:t>Child pedestrian target: </a:t>
            </a:r>
            <a:r>
              <a:rPr lang="en-US" sz="1300" dirty="0" smtClean="0">
                <a:latin typeface="Calibri" panose="020F0502020204030204" pitchFamily="34" charset="0"/>
                <a:sym typeface="Wingdings" panose="05000000000000000000" pitchFamily="2" charset="2"/>
              </a:rPr>
              <a:t>Specified by NCAP, speed 5 </a:t>
            </a:r>
            <a:r>
              <a:rPr lang="en-US" sz="1300" dirty="0" err="1" smtClean="0">
                <a:latin typeface="Calibri" panose="020F0502020204030204" pitchFamily="34" charset="0"/>
                <a:sym typeface="Wingdings" panose="05000000000000000000" pitchFamily="2" charset="2"/>
              </a:rPr>
              <a:t>kph</a:t>
            </a:r>
            <a:r>
              <a:rPr lang="en-US" sz="1300" dirty="0" smtClean="0">
                <a:latin typeface="Calibri" panose="020F0502020204030204" pitchFamily="34" charset="0"/>
                <a:sym typeface="Wingdings" panose="05000000000000000000" pitchFamily="2" charset="2"/>
              </a:rPr>
              <a:t>, synchronized trajectory depending on Ego vehicle trajectory</a:t>
            </a:r>
          </a:p>
          <a:p>
            <a:pPr lvl="0">
              <a:spcBef>
                <a:spcPts val="600"/>
              </a:spcBef>
              <a:spcAft>
                <a:spcPts val="0"/>
              </a:spcAft>
              <a:defRPr/>
            </a:pPr>
            <a:endParaRPr lang="en-US" sz="1300" noProof="0" dirty="0" smtClean="0">
              <a:solidFill>
                <a:srgbClr val="0070C0"/>
              </a:solidFill>
              <a:latin typeface="Calibri" panose="020F0502020204030204" pitchFamily="34" charset="0"/>
            </a:endParaRPr>
          </a:p>
          <a:p>
            <a:pPr lvl="0">
              <a:spcBef>
                <a:spcPts val="600"/>
              </a:spcBef>
              <a:spcAft>
                <a:spcPts val="0"/>
              </a:spcAft>
              <a:defRPr/>
            </a:pPr>
            <a:endParaRPr kumimoji="0" lang="en-US" sz="1400" i="0" strike="noStrike" kern="1200" cap="none" spc="0" normalizeH="0" noProof="0" dirty="0" smtClean="0">
              <a:ln>
                <a:noFill/>
              </a:ln>
              <a:effectLst/>
              <a:uLnTx/>
              <a:uFillTx/>
              <a:latin typeface="Calibri" panose="020F0502020204030204" pitchFamily="34" charset="0"/>
            </a:endParaRPr>
          </a:p>
          <a:p>
            <a:pPr>
              <a:spcAft>
                <a:spcPts val="0"/>
              </a:spcAft>
              <a:defRPr/>
            </a:pPr>
            <a:endParaRPr lang="en-US" sz="1400" b="1" dirty="0" smtClean="0">
              <a:latin typeface="Calibri" panose="020F0502020204030204" pitchFamily="34" charset="0"/>
            </a:endParaRPr>
          </a:p>
        </p:txBody>
      </p:sp>
    </p:spTree>
    <p:extLst>
      <p:ext uri="{BB962C8B-B14F-4D97-AF65-F5344CB8AC3E}">
        <p14:creationId xmlns:p14="http://schemas.microsoft.com/office/powerpoint/2010/main" val="18940201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Proposal Test Track Scenarios „Urban“</a:t>
            </a:r>
            <a:endParaRPr lang="en-US" dirty="0"/>
          </a:p>
        </p:txBody>
      </p:sp>
      <p:sp>
        <p:nvSpPr>
          <p:cNvPr id="3" name="Inhaltsplatzhalter 2"/>
          <p:cNvSpPr>
            <a:spLocks noGrp="1"/>
          </p:cNvSpPr>
          <p:nvPr>
            <p:ph idx="1"/>
          </p:nvPr>
        </p:nvSpPr>
        <p:spPr>
          <a:xfrm>
            <a:off x="838200" y="5237273"/>
            <a:ext cx="7921625" cy="1471543"/>
          </a:xfrm>
          <a:solidFill>
            <a:schemeClr val="bg1">
              <a:lumMod val="85000"/>
            </a:schemeClr>
          </a:solidFill>
        </p:spPr>
        <p:txBody>
          <a:bodyPr>
            <a:normAutofit fontScale="92500" lnSpcReduction="20000"/>
          </a:bodyPr>
          <a:lstStyle/>
          <a:p>
            <a:pPr marL="0" indent="0">
              <a:buNone/>
            </a:pPr>
            <a:r>
              <a:rPr lang="en-US" sz="1400" b="1" dirty="0">
                <a:sym typeface="Wingdings" panose="05000000000000000000" pitchFamily="2" charset="2"/>
              </a:rPr>
              <a:t>Justification:</a:t>
            </a:r>
          </a:p>
          <a:p>
            <a:pPr marL="0" indent="0">
              <a:buNone/>
            </a:pPr>
            <a:r>
              <a:rPr lang="en-US" sz="1400" dirty="0"/>
              <a:t>Criteria 1: Technical difficulty/complexity for the system to detect/manage the situation</a:t>
            </a:r>
          </a:p>
          <a:p>
            <a:pPr lvl="1">
              <a:buFontTx/>
              <a:buChar char="-"/>
            </a:pPr>
            <a:r>
              <a:rPr lang="en-US" sz="1400" dirty="0">
                <a:sym typeface="Wingdings" panose="05000000000000000000" pitchFamily="2" charset="2"/>
              </a:rPr>
              <a:t>Path of the cyclist that has a certain (parallel) distance to the road is difficult to predict/detect, relatively high differential speeds   </a:t>
            </a:r>
          </a:p>
          <a:p>
            <a:pPr marL="0" indent="0">
              <a:spcBef>
                <a:spcPts val="1200"/>
              </a:spcBef>
              <a:buNone/>
            </a:pPr>
            <a:r>
              <a:rPr lang="en-US" sz="1400" dirty="0">
                <a:sym typeface="Wingdings" panose="05000000000000000000" pitchFamily="2" charset="2"/>
              </a:rPr>
              <a:t>Criteria 2: Injury/crash severity</a:t>
            </a:r>
          </a:p>
          <a:p>
            <a:pPr lvl="1">
              <a:buFontTx/>
              <a:buChar char="-"/>
            </a:pPr>
            <a:r>
              <a:rPr lang="en-US" sz="1400" dirty="0">
                <a:sym typeface="Wingdings" panose="05000000000000000000" pitchFamily="2" charset="2"/>
              </a:rPr>
              <a:t>High severity for </a:t>
            </a:r>
            <a:r>
              <a:rPr lang="en-US" sz="1400" dirty="0" smtClean="0">
                <a:sym typeface="Wingdings" panose="05000000000000000000" pitchFamily="2" charset="2"/>
              </a:rPr>
              <a:t>a protected/unprotected cyclist </a:t>
            </a:r>
            <a:r>
              <a:rPr lang="en-US" sz="1400" dirty="0">
                <a:sym typeface="Wingdings" panose="05000000000000000000" pitchFamily="2" charset="2"/>
              </a:rPr>
              <a:t>if the vehicle does not safely stop before making the </a:t>
            </a:r>
            <a:r>
              <a:rPr lang="en-US" sz="1400" dirty="0" smtClean="0">
                <a:sym typeface="Wingdings" panose="05000000000000000000" pitchFamily="2" charset="2"/>
              </a:rPr>
              <a:t>right turn</a:t>
            </a:r>
            <a:endParaRPr lang="en-US" dirty="0" smtClean="0">
              <a:sym typeface="Wingdings" panose="05000000000000000000" pitchFamily="2" charset="2"/>
            </a:endParaRPr>
          </a:p>
        </p:txBody>
      </p:sp>
      <p:sp>
        <p:nvSpPr>
          <p:cNvPr id="6" name="Inhaltsplatzhalter 3"/>
          <p:cNvSpPr txBox="1">
            <a:spLocks/>
          </p:cNvSpPr>
          <p:nvPr/>
        </p:nvSpPr>
        <p:spPr>
          <a:xfrm>
            <a:off x="2995806" y="1792929"/>
            <a:ext cx="5764019" cy="3226940"/>
          </a:xfrm>
          <a:prstGeom prst="rect">
            <a:avLst/>
          </a:prstGeom>
          <a:solidFill>
            <a:srgbClr val="9E9E9E">
              <a:alpha val="20000"/>
            </a:srgbClr>
          </a:solidFill>
        </p:spPr>
        <p:txBody>
          <a:bodyPr vert="horz" lIns="108000" tIns="108000" rIns="0" bIns="0" rtlCol="0" anchor="t" anchorCtr="0">
            <a:noAutofit/>
          </a:bodyPr>
          <a:lstStyle>
            <a:lvl1pPr marL="0" indent="0" algn="l" defTabSz="914271" rtl="0" eaLnBrk="1" latinLnBrk="0" hangingPunct="1">
              <a:lnSpc>
                <a:spcPct val="108000"/>
              </a:lnSpc>
              <a:spcBef>
                <a:spcPts val="0"/>
              </a:spcBef>
              <a:spcAft>
                <a:spcPts val="1008"/>
              </a:spcAft>
              <a:buFont typeface="+mj-lt"/>
              <a:buNone/>
              <a:defRPr sz="2000" b="0" i="0" kern="1200">
                <a:solidFill>
                  <a:schemeClr val="tx1"/>
                </a:solidFill>
                <a:latin typeface="+mn-lt"/>
                <a:ea typeface="+mn-ea"/>
                <a:cs typeface="+mn-cs"/>
              </a:defRPr>
            </a:lvl1pPr>
            <a:lvl2pPr marL="341952" indent="-341952" algn="l" defTabSz="914271" rtl="0" eaLnBrk="1" latinLnBrk="0" hangingPunct="1">
              <a:lnSpc>
                <a:spcPct val="108000"/>
              </a:lnSpc>
              <a:spcBef>
                <a:spcPts val="0"/>
              </a:spcBef>
              <a:spcAft>
                <a:spcPts val="1008"/>
              </a:spcAft>
              <a:buFont typeface="Arial" panose="020B0604020202020204" pitchFamily="34" charset="0"/>
              <a:buChar char="•"/>
              <a:defRPr sz="2000" b="0" i="0" kern="1200">
                <a:solidFill>
                  <a:schemeClr val="tx1"/>
                </a:solidFill>
                <a:latin typeface="+mn-lt"/>
                <a:ea typeface="+mn-ea"/>
                <a:cs typeface="+mn-cs"/>
              </a:defRPr>
            </a:lvl2pPr>
            <a:lvl3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3pPr>
            <a:lvl4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4pPr>
            <a:lvl5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5pPr>
            <a:lvl6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6pPr>
            <a:lvl7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7pPr>
            <a:lvl8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8pPr>
            <a:lvl9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9pPr>
          </a:lstStyle>
          <a:p>
            <a:pPr marL="0" marR="0" lvl="0" indent="0" algn="l" defTabSz="914271" rtl="0" eaLnBrk="1" fontAlgn="auto" latinLnBrk="0" hangingPunct="1">
              <a:lnSpc>
                <a:spcPct val="108000"/>
              </a:lnSpc>
              <a:spcBef>
                <a:spcPts val="0"/>
              </a:spcBef>
              <a:spcAft>
                <a:spcPts val="0"/>
              </a:spcAft>
              <a:buClrTx/>
              <a:buSzTx/>
              <a:buFont typeface="+mj-lt"/>
              <a:buNone/>
              <a:tabLst/>
              <a:defRPr/>
            </a:pPr>
            <a:r>
              <a:rPr kumimoji="0" lang="en-US" sz="1300" b="1" i="0" u="none" strike="noStrike" kern="1200" cap="none" spc="0" normalizeH="0" baseline="0" noProof="0" dirty="0" smtClean="0">
                <a:ln>
                  <a:noFill/>
                </a:ln>
                <a:effectLst/>
                <a:uLnTx/>
                <a:uFillTx/>
              </a:rPr>
              <a:t>2.3</a:t>
            </a:r>
            <a:r>
              <a:rPr kumimoji="0" lang="en-US" sz="1300" b="1" i="0" u="none" strike="noStrike" kern="1200" cap="none" spc="0" normalizeH="0" noProof="0" dirty="0" smtClean="0">
                <a:ln>
                  <a:noFill/>
                </a:ln>
                <a:effectLst/>
                <a:uLnTx/>
                <a:uFillTx/>
              </a:rPr>
              <a:t> </a:t>
            </a:r>
            <a:r>
              <a:rPr kumimoji="0" lang="en-US" sz="1300" b="1" i="0" u="none" strike="noStrike" kern="1200" cap="none" spc="0" normalizeH="0" baseline="0" noProof="0" dirty="0" smtClean="0">
                <a:ln>
                  <a:noFill/>
                </a:ln>
                <a:effectLst/>
                <a:uLnTx/>
                <a:uFillTx/>
              </a:rPr>
              <a:t>Cyclist test in combination with right turn</a:t>
            </a:r>
            <a:endParaRPr kumimoji="0" lang="en-US" sz="1300" b="1" i="0" u="sng" strike="noStrike" kern="1200" cap="none" spc="0" normalizeH="0" baseline="0" noProof="0" dirty="0" smtClean="0">
              <a:ln>
                <a:noFill/>
              </a:ln>
              <a:effectLst/>
              <a:uLnTx/>
              <a:uFillTx/>
            </a:endParaRPr>
          </a:p>
          <a:p>
            <a:pPr marL="0" marR="0" lvl="0" indent="0" algn="l" defTabSz="914271" rtl="0" eaLnBrk="1" fontAlgn="auto" latinLnBrk="0" hangingPunct="1">
              <a:lnSpc>
                <a:spcPct val="108000"/>
              </a:lnSpc>
              <a:spcBef>
                <a:spcPts val="600"/>
              </a:spcBef>
              <a:spcAft>
                <a:spcPts val="0"/>
              </a:spcAft>
              <a:buClrTx/>
              <a:buSzTx/>
              <a:buFont typeface="+mj-lt"/>
              <a:buNone/>
              <a:tabLst/>
              <a:defRPr/>
            </a:pPr>
            <a:r>
              <a:rPr kumimoji="0" lang="en-US" sz="1300" b="0" i="0" u="sng" strike="noStrike" kern="1200" cap="none" spc="0" normalizeH="0" baseline="0" noProof="0" dirty="0" smtClean="0">
                <a:ln>
                  <a:noFill/>
                </a:ln>
                <a:effectLst/>
                <a:uLnTx/>
                <a:uFillTx/>
              </a:rPr>
              <a:t>Situation: </a:t>
            </a:r>
            <a:r>
              <a:rPr kumimoji="0" lang="en-US" sz="1300" b="0" i="0" u="none" strike="noStrike" kern="1200" cap="none" spc="0" normalizeH="0" baseline="0" noProof="0" dirty="0" smtClean="0">
                <a:ln>
                  <a:noFill/>
                </a:ln>
                <a:effectLst/>
                <a:uLnTx/>
                <a:uFillTx/>
              </a:rPr>
              <a:t>The </a:t>
            </a:r>
            <a:r>
              <a:rPr lang="en-US" sz="1300" noProof="0" dirty="0" smtClean="0"/>
              <a:t>vehicle</a:t>
            </a:r>
            <a:r>
              <a:rPr kumimoji="0" lang="en-US" sz="1300" b="0" i="0" u="none" strike="noStrike" kern="1200" cap="none" spc="0" normalizeH="0" baseline="0" noProof="0" dirty="0" smtClean="0">
                <a:ln>
                  <a:noFill/>
                </a:ln>
                <a:effectLst/>
                <a:uLnTx/>
                <a:uFillTx/>
              </a:rPr>
              <a:t> is driving with [50 km/h] in autonomous</a:t>
            </a:r>
            <a:r>
              <a:rPr kumimoji="0" lang="en-US" sz="1300" b="0" i="0" u="none" strike="noStrike" kern="1200" cap="none" spc="0" normalizeH="0" noProof="0" dirty="0" smtClean="0">
                <a:ln>
                  <a:noFill/>
                </a:ln>
                <a:effectLst/>
                <a:uLnTx/>
                <a:uFillTx/>
              </a:rPr>
              <a:t> mode </a:t>
            </a:r>
            <a:r>
              <a:rPr kumimoji="0" lang="en-US" sz="1300" b="0" i="0" u="none" strike="noStrike" kern="1200" cap="none" spc="0" normalizeH="0" baseline="0" noProof="0" dirty="0" smtClean="0">
                <a:ln>
                  <a:noFill/>
                </a:ln>
                <a:effectLst/>
                <a:uLnTx/>
                <a:uFillTx/>
              </a:rPr>
              <a:t>on a priority road</a:t>
            </a:r>
            <a:r>
              <a:rPr kumimoji="0" lang="en-US" sz="1300" b="0" i="0" u="none" strike="noStrike" kern="1200" cap="none" spc="0" normalizeH="0" noProof="0" dirty="0" smtClean="0">
                <a:ln>
                  <a:noFill/>
                </a:ln>
                <a:effectLst/>
                <a:uLnTx/>
                <a:uFillTx/>
              </a:rPr>
              <a:t> </a:t>
            </a:r>
            <a:r>
              <a:rPr kumimoji="0" lang="en-US" sz="1300" b="0" i="0" u="none" strike="noStrike" kern="1200" cap="none" spc="0" normalizeH="0" baseline="0" noProof="0" dirty="0" smtClean="0">
                <a:ln>
                  <a:noFill/>
                </a:ln>
                <a:effectLst/>
                <a:uLnTx/>
                <a:uFillTx/>
              </a:rPr>
              <a:t>and approaches an </a:t>
            </a:r>
            <a:r>
              <a:rPr lang="en-US" sz="1300" dirty="0" smtClean="0"/>
              <a:t>intersection</a:t>
            </a:r>
            <a:r>
              <a:rPr kumimoji="0" lang="en-US" sz="1300" b="0" i="0" u="none" strike="noStrike" kern="1200" cap="none" spc="0" normalizeH="0" baseline="0" noProof="0" dirty="0" smtClean="0">
                <a:ln>
                  <a:noFill/>
                </a:ln>
                <a:effectLst/>
                <a:uLnTx/>
                <a:uFillTx/>
              </a:rPr>
              <a:t> (</a:t>
            </a:r>
            <a:r>
              <a:rPr lang="en-US" sz="1300" dirty="0" smtClean="0"/>
              <a:t>vehicle</a:t>
            </a:r>
            <a:r>
              <a:rPr kumimoji="0" lang="en-US" sz="1300" b="0" i="0" u="none" strike="noStrike" kern="1200" cap="none" spc="0" normalizeH="0" baseline="0" noProof="0" dirty="0" smtClean="0">
                <a:ln>
                  <a:noFill/>
                </a:ln>
                <a:effectLst/>
                <a:uLnTx/>
                <a:uFillTx/>
              </a:rPr>
              <a:t> has right of way</a:t>
            </a:r>
            <a:r>
              <a:rPr kumimoji="0" lang="en-US" sz="1300" b="0" i="0" u="none" strike="noStrike" kern="1200" cap="none" spc="0" normalizeH="0" noProof="0" dirty="0" smtClean="0">
                <a:ln>
                  <a:noFill/>
                </a:ln>
                <a:effectLst/>
                <a:uLnTx/>
                <a:uFillTx/>
              </a:rPr>
              <a:t> or traffic light “green”</a:t>
            </a:r>
            <a:r>
              <a:rPr kumimoji="0" lang="en-US" sz="1300" b="0" i="0" u="none" strike="noStrike" kern="1200" cap="none" spc="0" normalizeH="0" baseline="0" noProof="0" dirty="0" smtClean="0">
                <a:ln>
                  <a:noFill/>
                </a:ln>
                <a:effectLst/>
                <a:uLnTx/>
                <a:uFillTx/>
              </a:rPr>
              <a:t>) to perform a right turn. A</a:t>
            </a:r>
            <a:r>
              <a:rPr lang="en-US" sz="1300" dirty="0" smtClean="0"/>
              <a:t> cyclist </a:t>
            </a:r>
            <a:r>
              <a:rPr kumimoji="0" lang="en-US" sz="1300" b="0" i="0" u="none" strike="noStrike" kern="1200" cap="none" spc="0" normalizeH="0" baseline="0" noProof="0" dirty="0" smtClean="0">
                <a:ln>
                  <a:noFill/>
                </a:ln>
                <a:effectLst/>
                <a:uLnTx/>
                <a:uFillTx/>
              </a:rPr>
              <a:t>is driving </a:t>
            </a:r>
            <a:r>
              <a:rPr lang="en-US" sz="1300" dirty="0" smtClean="0"/>
              <a:t>with</a:t>
            </a:r>
            <a:r>
              <a:rPr kumimoji="0" lang="en-US" sz="1300" b="0" i="0" u="none" strike="noStrike" kern="1200" cap="none" spc="0" normalizeH="0" baseline="0" noProof="0" dirty="0" smtClean="0">
                <a:ln>
                  <a:noFill/>
                </a:ln>
                <a:effectLst/>
                <a:uLnTx/>
                <a:uFillTx/>
              </a:rPr>
              <a:t> [15 km/h] in the same direction using a separate bicycle lane adjacent to the priority road and wants to keep</a:t>
            </a:r>
            <a:r>
              <a:rPr kumimoji="0" lang="en-US" sz="1300" b="0" i="0" u="none" strike="noStrike" kern="1200" cap="none" spc="0" normalizeH="0" noProof="0" dirty="0" smtClean="0">
                <a:ln>
                  <a:noFill/>
                </a:ln>
                <a:effectLst/>
                <a:uLnTx/>
                <a:uFillTx/>
              </a:rPr>
              <a:t> straight on</a:t>
            </a:r>
            <a:r>
              <a:rPr kumimoji="0" lang="en-US" sz="1300" b="0" i="0" u="none" strike="noStrike" kern="1200" cap="none" spc="0" normalizeH="0" baseline="0" noProof="0" dirty="0" smtClean="0">
                <a:ln>
                  <a:noFill/>
                </a:ln>
                <a:effectLst/>
                <a:uLnTx/>
                <a:uFillTx/>
              </a:rPr>
              <a:t> across the intersection. A second bicycle is following with a [20m] gap to the first, also driving with [15km/h]. </a:t>
            </a:r>
          </a:p>
          <a:p>
            <a:pPr>
              <a:spcBef>
                <a:spcPts val="600"/>
              </a:spcBef>
              <a:spcAft>
                <a:spcPts val="0"/>
              </a:spcAft>
              <a:defRPr/>
            </a:pPr>
            <a:r>
              <a:rPr lang="en-US" sz="1300" u="sng" dirty="0" smtClean="0"/>
              <a:t>Expected Behavior:</a:t>
            </a:r>
            <a:r>
              <a:rPr lang="en-US" sz="1300" dirty="0" smtClean="0"/>
              <a:t> The vehicle should automatically activate the right direction indicator when slowing down, first stop and let the first bicycle pass and then use the gap between the first and the second cyclist in order to turn right.</a:t>
            </a:r>
            <a:endParaRPr kumimoji="0" lang="en-US" sz="1300" b="0" i="0" u="sng" strike="noStrike" kern="1200" cap="none" spc="0" normalizeH="0" baseline="0" noProof="0" dirty="0" smtClean="0">
              <a:ln>
                <a:noFill/>
              </a:ln>
              <a:effectLst/>
              <a:uLnTx/>
              <a:uFillTx/>
            </a:endParaRPr>
          </a:p>
          <a:p>
            <a:pPr marL="0" marR="0" lvl="0" indent="0" algn="l" defTabSz="914271" rtl="0" eaLnBrk="1" fontAlgn="auto" latinLnBrk="0" hangingPunct="1">
              <a:lnSpc>
                <a:spcPct val="108000"/>
              </a:lnSpc>
              <a:spcBef>
                <a:spcPts val="600"/>
              </a:spcBef>
              <a:spcAft>
                <a:spcPts val="0"/>
              </a:spcAft>
              <a:buClrTx/>
              <a:buSzTx/>
              <a:buFont typeface="+mj-lt"/>
              <a:buNone/>
              <a:tabLst/>
              <a:defRPr/>
            </a:pPr>
            <a:r>
              <a:rPr kumimoji="0" lang="en-US" sz="1300" b="0" i="0" u="sng" strike="noStrike" kern="1200" cap="none" spc="0" normalizeH="0" baseline="0" noProof="0" dirty="0" smtClean="0">
                <a:ln>
                  <a:noFill/>
                </a:ln>
                <a:effectLst/>
                <a:uLnTx/>
                <a:uFillTx/>
              </a:rPr>
              <a:t>Initial Condition: </a:t>
            </a:r>
            <a:r>
              <a:rPr kumimoji="0" lang="en-US" sz="1300" b="0" i="0" u="none" strike="noStrike" kern="1200" cap="none" spc="0" normalizeH="0" baseline="0" noProof="0" dirty="0" smtClean="0">
                <a:ln>
                  <a:noFill/>
                </a:ln>
                <a:effectLst/>
                <a:uLnTx/>
                <a:uFillTx/>
              </a:rPr>
              <a:t>The </a:t>
            </a:r>
            <a:r>
              <a:rPr lang="en-US" sz="1300" noProof="0" dirty="0" smtClean="0"/>
              <a:t>vehicle</a:t>
            </a:r>
            <a:r>
              <a:rPr kumimoji="0" lang="en-US" sz="1300" b="0" i="0" u="none" strike="noStrike" kern="1200" cap="none" spc="0" normalizeH="0" baseline="0" noProof="0" dirty="0" smtClean="0">
                <a:ln>
                  <a:noFill/>
                </a:ln>
                <a:effectLst/>
                <a:uLnTx/>
                <a:uFillTx/>
              </a:rPr>
              <a:t> follows the ego-lane.</a:t>
            </a:r>
          </a:p>
          <a:p>
            <a:pPr marL="0" marR="0" lvl="0" indent="0" algn="l" defTabSz="914271" rtl="0" eaLnBrk="1" fontAlgn="auto" latinLnBrk="0" hangingPunct="1">
              <a:lnSpc>
                <a:spcPct val="100000"/>
              </a:lnSpc>
              <a:spcBef>
                <a:spcPts val="600"/>
              </a:spcBef>
              <a:spcAft>
                <a:spcPts val="0"/>
              </a:spcAft>
              <a:buClrTx/>
              <a:buSzTx/>
              <a:buFont typeface="+mj-lt"/>
              <a:buNone/>
              <a:tabLst/>
              <a:defRPr/>
            </a:pPr>
            <a:r>
              <a:rPr kumimoji="0" lang="en-US" sz="1300" b="0" i="0" u="sng" strike="noStrike" kern="1200" cap="none" spc="0" normalizeH="0" baseline="0" noProof="0" dirty="0" smtClean="0">
                <a:ln>
                  <a:noFill/>
                </a:ln>
                <a:effectLst/>
                <a:uLnTx/>
                <a:uFillTx/>
              </a:rPr>
              <a:t>Final Condition: </a:t>
            </a:r>
            <a:r>
              <a:rPr kumimoji="0" lang="en-US" sz="1300" b="0" i="0" u="none" strike="noStrike" kern="1200" cap="none" spc="0" normalizeH="0" baseline="0" noProof="0" dirty="0" smtClean="0">
                <a:ln>
                  <a:noFill/>
                </a:ln>
                <a:effectLst/>
                <a:uLnTx/>
                <a:uFillTx/>
              </a:rPr>
              <a:t>The </a:t>
            </a:r>
            <a:r>
              <a:rPr lang="en-US" sz="1300" noProof="0" dirty="0" smtClean="0"/>
              <a:t>vehicle</a:t>
            </a:r>
            <a:r>
              <a:rPr kumimoji="0" lang="en-US" sz="1300" b="0" i="0" u="none" strike="noStrike" kern="1200" cap="none" spc="0" normalizeH="0" baseline="0" noProof="0" dirty="0" smtClean="0">
                <a:ln>
                  <a:noFill/>
                </a:ln>
                <a:effectLst/>
                <a:uLnTx/>
                <a:uFillTx/>
              </a:rPr>
              <a:t> has applied the right</a:t>
            </a:r>
            <a:r>
              <a:rPr kumimoji="0" lang="en-US" sz="1300" b="0" i="0" u="none" strike="noStrike" kern="1200" cap="none" spc="0" normalizeH="0" noProof="0" dirty="0" smtClean="0">
                <a:ln>
                  <a:noFill/>
                </a:ln>
                <a:effectLst/>
                <a:uLnTx/>
                <a:uFillTx/>
              </a:rPr>
              <a:t> turn indicators and used the gap between the two cyclists for turning right. The </a:t>
            </a:r>
            <a:r>
              <a:rPr lang="en-US" sz="1300" dirty="0" smtClean="0"/>
              <a:t>vehicle</a:t>
            </a:r>
            <a:r>
              <a:rPr kumimoji="0" lang="en-US" sz="1300" b="0" i="0" u="none" strike="noStrike" kern="1200" cap="none" spc="0" normalizeH="0" noProof="0" dirty="0" smtClean="0">
                <a:ln>
                  <a:noFill/>
                </a:ln>
                <a:effectLst/>
                <a:uLnTx/>
                <a:uFillTx/>
              </a:rPr>
              <a:t> drives on at the new lane.</a:t>
            </a:r>
            <a:endParaRPr kumimoji="0" lang="en-US" sz="1300" b="0" i="0" u="none" strike="noStrike" kern="1200" cap="none" spc="0" normalizeH="0" baseline="0" noProof="0" dirty="0">
              <a:ln>
                <a:noFill/>
              </a:ln>
              <a:effectLst/>
              <a:uLnTx/>
              <a:uFillTx/>
            </a:endParaRPr>
          </a:p>
        </p:txBody>
      </p:sp>
      <p:sp>
        <p:nvSpPr>
          <p:cNvPr id="8" name="Inhaltsplatzhalter 3"/>
          <p:cNvSpPr txBox="1">
            <a:spLocks/>
          </p:cNvSpPr>
          <p:nvPr/>
        </p:nvSpPr>
        <p:spPr>
          <a:xfrm>
            <a:off x="8910732" y="1813488"/>
            <a:ext cx="3116425" cy="4895328"/>
          </a:xfrm>
          <a:prstGeom prst="rect">
            <a:avLst/>
          </a:prstGeom>
          <a:solidFill>
            <a:srgbClr val="9E9E9E">
              <a:alpha val="20000"/>
            </a:srgbClr>
          </a:solidFill>
        </p:spPr>
        <p:txBody>
          <a:bodyPr vert="horz" lIns="108000" tIns="72000" rIns="0" bIns="0" rtlCol="0" anchor="t" anchorCtr="0">
            <a:noAutofit/>
          </a:bodyPr>
          <a:lstStyle>
            <a:lvl1pPr marL="0" indent="0" algn="l" defTabSz="914271" rtl="0" eaLnBrk="1" latinLnBrk="0" hangingPunct="1">
              <a:lnSpc>
                <a:spcPct val="108000"/>
              </a:lnSpc>
              <a:spcBef>
                <a:spcPts val="0"/>
              </a:spcBef>
              <a:spcAft>
                <a:spcPts val="1008"/>
              </a:spcAft>
              <a:buFont typeface="+mj-lt"/>
              <a:buNone/>
              <a:defRPr sz="2000" b="0" i="0" kern="1200">
                <a:solidFill>
                  <a:schemeClr val="tx1"/>
                </a:solidFill>
                <a:latin typeface="+mn-lt"/>
                <a:ea typeface="+mn-ea"/>
                <a:cs typeface="+mn-cs"/>
              </a:defRPr>
            </a:lvl1pPr>
            <a:lvl2pPr marL="341952" indent="-341952" algn="l" defTabSz="914271" rtl="0" eaLnBrk="1" latinLnBrk="0" hangingPunct="1">
              <a:lnSpc>
                <a:spcPct val="108000"/>
              </a:lnSpc>
              <a:spcBef>
                <a:spcPts val="0"/>
              </a:spcBef>
              <a:spcAft>
                <a:spcPts val="1008"/>
              </a:spcAft>
              <a:buFont typeface="Arial" panose="020B0604020202020204" pitchFamily="34" charset="0"/>
              <a:buChar char="•"/>
              <a:defRPr sz="2000" b="0" i="0" kern="1200">
                <a:solidFill>
                  <a:schemeClr val="tx1"/>
                </a:solidFill>
                <a:latin typeface="+mn-lt"/>
                <a:ea typeface="+mn-ea"/>
                <a:cs typeface="+mn-cs"/>
              </a:defRPr>
            </a:lvl2pPr>
            <a:lvl3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3pPr>
            <a:lvl4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4pPr>
            <a:lvl5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5pPr>
            <a:lvl6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6pPr>
            <a:lvl7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7pPr>
            <a:lvl8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8pPr>
            <a:lvl9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9pPr>
          </a:lstStyle>
          <a:p>
            <a:pPr>
              <a:spcAft>
                <a:spcPts val="0"/>
              </a:spcAft>
              <a:defRPr/>
            </a:pPr>
            <a:r>
              <a:rPr lang="en-US" sz="1300" b="1" dirty="0" smtClean="0">
                <a:latin typeface="Calibri" panose="020F0502020204030204" pitchFamily="34" charset="0"/>
              </a:rPr>
              <a:t>Excerpt Parameters Test Procedure</a:t>
            </a:r>
          </a:p>
          <a:p>
            <a:pPr>
              <a:spcAft>
                <a:spcPts val="0"/>
              </a:spcAft>
              <a:defRPr/>
            </a:pPr>
            <a:endParaRPr lang="en-US" sz="1300" b="1" u="sng" dirty="0" smtClean="0">
              <a:latin typeface="Calibri" panose="020F0502020204030204" pitchFamily="34" charset="0"/>
            </a:endParaRPr>
          </a:p>
          <a:p>
            <a:pPr>
              <a:spcAft>
                <a:spcPts val="0"/>
              </a:spcAft>
              <a:defRPr/>
            </a:pPr>
            <a:r>
              <a:rPr lang="en-US" sz="1300" b="1" u="sng" dirty="0" smtClean="0">
                <a:latin typeface="Calibri" panose="020F0502020204030204" pitchFamily="34" charset="0"/>
              </a:rPr>
              <a:t>INITIAL </a:t>
            </a:r>
            <a:r>
              <a:rPr lang="en-US" sz="1300" b="1" u="sng" dirty="0">
                <a:latin typeface="Calibri" panose="020F0502020204030204" pitchFamily="34" charset="0"/>
              </a:rPr>
              <a:t>CONDITIONS:</a:t>
            </a:r>
            <a:endParaRPr lang="en-US" sz="1300" u="sng" dirty="0">
              <a:latin typeface="Calibri" panose="020F0502020204030204" pitchFamily="34" charset="0"/>
            </a:endParaRPr>
          </a:p>
          <a:p>
            <a:pPr lvl="0">
              <a:spcBef>
                <a:spcPts val="600"/>
              </a:spcBef>
              <a:spcAft>
                <a:spcPts val="0"/>
              </a:spcAft>
              <a:defRPr/>
            </a:pPr>
            <a:r>
              <a:rPr lang="en-US" sz="1300" b="1" dirty="0" smtClean="0">
                <a:latin typeface="Calibri" panose="020F0502020204030204" pitchFamily="34" charset="0"/>
              </a:rPr>
              <a:t>Infrastructure: </a:t>
            </a:r>
            <a:r>
              <a:rPr lang="en-US" sz="1300" dirty="0" smtClean="0">
                <a:latin typeface="Calibri" panose="020F0502020204030204" pitchFamily="34" charset="0"/>
              </a:rPr>
              <a:t>Crossing (dimensions, lane markings for both vehicles and bicycles, design and position of traffic lights </a:t>
            </a:r>
            <a:r>
              <a:rPr lang="en-US" sz="1300" dirty="0" smtClean="0">
                <a:latin typeface="Calibri" panose="020F0502020204030204" pitchFamily="34" charset="0"/>
                <a:sym typeface="Wingdings" panose="05000000000000000000" pitchFamily="2" charset="2"/>
              </a:rPr>
              <a:t> </a:t>
            </a:r>
            <a:r>
              <a:rPr lang="en-US" sz="1300" i="1" dirty="0" smtClean="0">
                <a:latin typeface="Calibri" panose="020F0502020204030204" pitchFamily="34" charset="0"/>
                <a:sym typeface="Wingdings" panose="05000000000000000000" pitchFamily="2" charset="2"/>
              </a:rPr>
              <a:t>see e.g. PROSPECT intersection </a:t>
            </a:r>
            <a:r>
              <a:rPr lang="en-US" sz="1300" dirty="0" smtClean="0">
                <a:latin typeface="Calibri" panose="020F0502020204030204" pitchFamily="34" charset="0"/>
                <a:sym typeface="Wingdings" panose="05000000000000000000" pitchFamily="2" charset="2"/>
              </a:rPr>
              <a:t>which includes bicycle lane),</a:t>
            </a:r>
            <a:r>
              <a:rPr lang="en-US" sz="1300" dirty="0" smtClean="0">
                <a:latin typeface="Calibri" panose="020F0502020204030204" pitchFamily="34" charset="0"/>
              </a:rPr>
              <a:t> design and position of speed sign on ego lane before the crossing, area before crossing to allow smooth acceleration to reach initial speed</a:t>
            </a:r>
          </a:p>
          <a:p>
            <a:pPr>
              <a:spcBef>
                <a:spcPts val="600"/>
              </a:spcBef>
              <a:spcAft>
                <a:spcPts val="0"/>
              </a:spcAft>
              <a:defRPr/>
            </a:pPr>
            <a:r>
              <a:rPr lang="en-US" sz="1300" b="1" noProof="0" dirty="0" smtClean="0">
                <a:latin typeface="Calibri" panose="020F0502020204030204" pitchFamily="34" charset="0"/>
              </a:rPr>
              <a:t>Environment: </a:t>
            </a:r>
            <a:r>
              <a:rPr lang="en-US" sz="1300" noProof="0" dirty="0" smtClean="0">
                <a:latin typeface="Calibri" panose="020F0502020204030204" pitchFamily="34" charset="0"/>
              </a:rPr>
              <a:t>A</a:t>
            </a:r>
            <a:r>
              <a:rPr lang="en-US" sz="1300" dirty="0" err="1" smtClean="0">
                <a:latin typeface="Calibri" panose="020F0502020204030204" pitchFamily="34" charset="0"/>
                <a:sym typeface="Wingdings" panose="05000000000000000000" pitchFamily="2" charset="2"/>
              </a:rPr>
              <a:t>mbient</a:t>
            </a:r>
            <a:r>
              <a:rPr lang="en-US" sz="1300" dirty="0" smtClean="0">
                <a:latin typeface="Calibri" panose="020F0502020204030204" pitchFamily="34" charset="0"/>
                <a:sym typeface="Wingdings" panose="05000000000000000000" pitchFamily="2" charset="2"/>
              </a:rPr>
              <a:t> </a:t>
            </a:r>
            <a:r>
              <a:rPr lang="en-US" sz="1300" dirty="0">
                <a:latin typeface="Calibri" panose="020F0502020204030204" pitchFamily="34" charset="0"/>
                <a:sym typeface="Wingdings" panose="05000000000000000000" pitchFamily="2" charset="2"/>
              </a:rPr>
              <a:t>temperature, track temperature, wind speed, </a:t>
            </a:r>
            <a:r>
              <a:rPr lang="en-US" sz="1300" dirty="0" smtClean="0">
                <a:latin typeface="Calibri" panose="020F0502020204030204" pitchFamily="34" charset="0"/>
                <a:sym typeface="Wingdings" panose="05000000000000000000" pitchFamily="2" charset="2"/>
              </a:rPr>
              <a:t>ambient illumination </a:t>
            </a:r>
            <a:r>
              <a:rPr lang="en-US" sz="1300" dirty="0">
                <a:latin typeface="Calibri" panose="020F0502020204030204" pitchFamily="34" charset="0"/>
                <a:sym typeface="Wingdings" panose="05000000000000000000" pitchFamily="2" charset="2"/>
              </a:rPr>
              <a:t>etc</a:t>
            </a:r>
            <a:r>
              <a:rPr lang="en-US" sz="1300" dirty="0" smtClean="0">
                <a:latin typeface="Calibri" panose="020F0502020204030204" pitchFamily="34" charset="0"/>
                <a:sym typeface="Wingdings" panose="05000000000000000000" pitchFamily="2" charset="2"/>
              </a:rPr>
              <a:t>.</a:t>
            </a:r>
          </a:p>
          <a:p>
            <a:pPr>
              <a:spcBef>
                <a:spcPts val="600"/>
              </a:spcBef>
              <a:spcAft>
                <a:spcPts val="0"/>
              </a:spcAft>
              <a:defRPr/>
            </a:pPr>
            <a:r>
              <a:rPr lang="en-US" sz="1300" b="1" dirty="0" smtClean="0">
                <a:latin typeface="Calibri" panose="020F0502020204030204" pitchFamily="34" charset="0"/>
                <a:sym typeface="Wingdings" panose="05000000000000000000" pitchFamily="2" charset="2"/>
              </a:rPr>
              <a:t>Ego-Vehicle: </a:t>
            </a:r>
            <a:r>
              <a:rPr lang="en-US" sz="1300" dirty="0">
                <a:latin typeface="Calibri" panose="020F0502020204030204" pitchFamily="34" charset="0"/>
                <a:sym typeface="Wingdings" panose="05000000000000000000" pitchFamily="2" charset="2"/>
              </a:rPr>
              <a:t>Initial speed/speed range to approach the  crossing</a:t>
            </a:r>
          </a:p>
          <a:p>
            <a:pPr>
              <a:spcBef>
                <a:spcPts val="600"/>
              </a:spcBef>
              <a:spcAft>
                <a:spcPts val="0"/>
              </a:spcAft>
              <a:defRPr/>
            </a:pPr>
            <a:r>
              <a:rPr lang="en-US" sz="1300" b="1" u="sng" dirty="0" smtClean="0">
                <a:latin typeface="Calibri" panose="020F0502020204030204" pitchFamily="34" charset="0"/>
                <a:sym typeface="Wingdings" panose="05000000000000000000" pitchFamily="2" charset="2"/>
              </a:rPr>
              <a:t>TEST </a:t>
            </a:r>
            <a:r>
              <a:rPr lang="en-US" sz="1300" b="1" u="sng" dirty="0">
                <a:latin typeface="Calibri" panose="020F0502020204030204" pitchFamily="34" charset="0"/>
                <a:sym typeface="Wingdings" panose="05000000000000000000" pitchFamily="2" charset="2"/>
              </a:rPr>
              <a:t>MANEUVER</a:t>
            </a:r>
            <a:r>
              <a:rPr lang="en-US" sz="1300" b="1" u="sng" dirty="0" smtClean="0">
                <a:latin typeface="Calibri" panose="020F0502020204030204" pitchFamily="34" charset="0"/>
                <a:sym typeface="Wingdings" panose="05000000000000000000" pitchFamily="2" charset="2"/>
              </a:rPr>
              <a:t>:</a:t>
            </a:r>
            <a:endParaRPr lang="en-US" sz="1300" dirty="0" smtClean="0">
              <a:latin typeface="Calibri" panose="020F0502020204030204" pitchFamily="34" charset="0"/>
              <a:sym typeface="Wingdings" panose="05000000000000000000" pitchFamily="2" charset="2"/>
            </a:endParaRPr>
          </a:p>
          <a:p>
            <a:pPr>
              <a:spcBef>
                <a:spcPts val="600"/>
              </a:spcBef>
              <a:spcAft>
                <a:spcPts val="0"/>
              </a:spcAft>
              <a:defRPr/>
            </a:pPr>
            <a:r>
              <a:rPr lang="en-US" sz="1300" b="1" dirty="0" smtClean="0">
                <a:latin typeface="Calibri" panose="020F0502020204030204" pitchFamily="34" charset="0"/>
                <a:sym typeface="Wingdings" panose="05000000000000000000" pitchFamily="2" charset="2"/>
              </a:rPr>
              <a:t>Bicycles: </a:t>
            </a:r>
            <a:r>
              <a:rPr lang="en-US" sz="1300" dirty="0" smtClean="0">
                <a:latin typeface="Calibri" panose="020F0502020204030204" pitchFamily="34" charset="0"/>
                <a:sym typeface="Wingdings" panose="05000000000000000000" pitchFamily="2" charset="2"/>
              </a:rPr>
              <a:t>Speed, </a:t>
            </a:r>
            <a:r>
              <a:rPr lang="en-US" sz="1300" dirty="0">
                <a:latin typeface="Calibri" panose="020F0502020204030204" pitchFamily="34" charset="0"/>
                <a:sym typeface="Wingdings" panose="05000000000000000000" pitchFamily="2" charset="2"/>
              </a:rPr>
              <a:t>synchronized trajectory depending on Ego vehicle </a:t>
            </a:r>
            <a:r>
              <a:rPr lang="en-US" sz="1300" dirty="0" smtClean="0">
                <a:latin typeface="Calibri" panose="020F0502020204030204" pitchFamily="34" charset="0"/>
                <a:sym typeface="Wingdings" panose="05000000000000000000" pitchFamily="2" charset="2"/>
              </a:rPr>
              <a:t>trajectory, dimension of gap between bicycles, target’s dimension (NCAP bicycle target available)</a:t>
            </a:r>
          </a:p>
        </p:txBody>
      </p:sp>
      <p:pic>
        <p:nvPicPr>
          <p:cNvPr id="5" name="Grafik 4"/>
          <p:cNvPicPr>
            <a:picLocks noChangeAspect="1"/>
          </p:cNvPicPr>
          <p:nvPr/>
        </p:nvPicPr>
        <p:blipFill rotWithShape="1">
          <a:blip r:embed="rId3"/>
          <a:srcRect l="5653" r="1232"/>
          <a:stretch/>
        </p:blipFill>
        <p:spPr>
          <a:xfrm>
            <a:off x="838200" y="1820956"/>
            <a:ext cx="2161155" cy="2747748"/>
          </a:xfrm>
          <a:prstGeom prst="rect">
            <a:avLst/>
          </a:prstGeom>
        </p:spPr>
      </p:pic>
    </p:spTree>
    <p:extLst>
      <p:ext uri="{BB962C8B-B14F-4D97-AF65-F5344CB8AC3E}">
        <p14:creationId xmlns:p14="http://schemas.microsoft.com/office/powerpoint/2010/main" val="24384523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Proposal Test Track Scenarios „Urban“</a:t>
            </a:r>
            <a:endParaRPr lang="en-US" dirty="0"/>
          </a:p>
        </p:txBody>
      </p:sp>
      <p:sp>
        <p:nvSpPr>
          <p:cNvPr id="3" name="Inhaltsplatzhalter 2"/>
          <p:cNvSpPr>
            <a:spLocks noGrp="1"/>
          </p:cNvSpPr>
          <p:nvPr>
            <p:ph idx="1"/>
          </p:nvPr>
        </p:nvSpPr>
        <p:spPr>
          <a:xfrm>
            <a:off x="838200" y="5281129"/>
            <a:ext cx="7921625" cy="1539658"/>
          </a:xfrm>
          <a:solidFill>
            <a:schemeClr val="bg1">
              <a:lumMod val="85000"/>
            </a:schemeClr>
          </a:solidFill>
        </p:spPr>
        <p:txBody>
          <a:bodyPr>
            <a:normAutofit fontScale="92500" lnSpcReduction="20000"/>
          </a:bodyPr>
          <a:lstStyle/>
          <a:p>
            <a:pPr marL="0" indent="0">
              <a:buNone/>
            </a:pPr>
            <a:r>
              <a:rPr lang="en-US" sz="1400" b="1" dirty="0">
                <a:sym typeface="Wingdings" panose="05000000000000000000" pitchFamily="2" charset="2"/>
              </a:rPr>
              <a:t>Justification:</a:t>
            </a:r>
          </a:p>
          <a:p>
            <a:pPr marL="0" indent="0">
              <a:buNone/>
            </a:pPr>
            <a:r>
              <a:rPr lang="en-US" sz="1400" dirty="0"/>
              <a:t>Criteria 1: Technical difficulty/complexity for the system to detect/manage the situation</a:t>
            </a:r>
          </a:p>
          <a:p>
            <a:pPr lvl="1">
              <a:buFontTx/>
              <a:buChar char="-"/>
            </a:pPr>
            <a:r>
              <a:rPr lang="en-US" sz="1400" dirty="0">
                <a:sym typeface="Wingdings" panose="05000000000000000000" pitchFamily="2" charset="2"/>
              </a:rPr>
              <a:t>Detect the stationary obstacle and then drive around/evade including consideration of oncoming traffic is difficult! Note: The dynamic object that suddenly crosses the road would be covered by 2.2. and requires different technical capabilities.</a:t>
            </a:r>
          </a:p>
          <a:p>
            <a:pPr marL="0" indent="0">
              <a:spcBef>
                <a:spcPts val="1200"/>
              </a:spcBef>
              <a:buNone/>
            </a:pPr>
            <a:r>
              <a:rPr lang="en-US" sz="1400" dirty="0">
                <a:sym typeface="Wingdings" panose="05000000000000000000" pitchFamily="2" charset="2"/>
              </a:rPr>
              <a:t>Criteria 2: Injury/crash severity</a:t>
            </a:r>
          </a:p>
          <a:p>
            <a:pPr lvl="1">
              <a:buFontTx/>
              <a:buChar char="-"/>
            </a:pPr>
            <a:r>
              <a:rPr lang="en-US" sz="1400" dirty="0">
                <a:sym typeface="Wingdings" panose="05000000000000000000" pitchFamily="2" charset="2"/>
              </a:rPr>
              <a:t>High severity for drivers/passengers due to oncoming </a:t>
            </a:r>
            <a:r>
              <a:rPr lang="en-US" sz="1400" dirty="0" smtClean="0">
                <a:sym typeface="Wingdings" panose="05000000000000000000" pitchFamily="2" charset="2"/>
              </a:rPr>
              <a:t>traffic</a:t>
            </a:r>
            <a:endParaRPr lang="en-US" dirty="0" smtClean="0">
              <a:sym typeface="Wingdings" panose="05000000000000000000" pitchFamily="2" charset="2"/>
            </a:endParaRPr>
          </a:p>
        </p:txBody>
      </p:sp>
      <p:sp>
        <p:nvSpPr>
          <p:cNvPr id="6" name="Inhaltsplatzhalter 3"/>
          <p:cNvSpPr txBox="1">
            <a:spLocks/>
          </p:cNvSpPr>
          <p:nvPr/>
        </p:nvSpPr>
        <p:spPr>
          <a:xfrm>
            <a:off x="2724165" y="1821845"/>
            <a:ext cx="6035660" cy="3347313"/>
          </a:xfrm>
          <a:prstGeom prst="rect">
            <a:avLst/>
          </a:prstGeom>
          <a:solidFill>
            <a:srgbClr val="9E9E9E">
              <a:alpha val="20000"/>
            </a:srgbClr>
          </a:solidFill>
        </p:spPr>
        <p:txBody>
          <a:bodyPr vert="horz" lIns="108000" tIns="108000" rIns="0" bIns="0" rtlCol="0" anchor="t" anchorCtr="0">
            <a:noAutofit/>
          </a:bodyPr>
          <a:lstStyle>
            <a:lvl1pPr marL="0" indent="0" algn="l" defTabSz="914271" rtl="0" eaLnBrk="1" latinLnBrk="0" hangingPunct="1">
              <a:lnSpc>
                <a:spcPct val="108000"/>
              </a:lnSpc>
              <a:spcBef>
                <a:spcPts val="0"/>
              </a:spcBef>
              <a:spcAft>
                <a:spcPts val="1008"/>
              </a:spcAft>
              <a:buFont typeface="+mj-lt"/>
              <a:buNone/>
              <a:defRPr sz="2000" b="0" i="0" kern="1200">
                <a:solidFill>
                  <a:schemeClr val="tx1"/>
                </a:solidFill>
                <a:latin typeface="+mn-lt"/>
                <a:ea typeface="+mn-ea"/>
                <a:cs typeface="+mn-cs"/>
              </a:defRPr>
            </a:lvl1pPr>
            <a:lvl2pPr marL="341952" indent="-341952" algn="l" defTabSz="914271" rtl="0" eaLnBrk="1" latinLnBrk="0" hangingPunct="1">
              <a:lnSpc>
                <a:spcPct val="108000"/>
              </a:lnSpc>
              <a:spcBef>
                <a:spcPts val="0"/>
              </a:spcBef>
              <a:spcAft>
                <a:spcPts val="1008"/>
              </a:spcAft>
              <a:buFont typeface="Arial" panose="020B0604020202020204" pitchFamily="34" charset="0"/>
              <a:buChar char="•"/>
              <a:defRPr sz="2000" b="0" i="0" kern="1200">
                <a:solidFill>
                  <a:schemeClr val="tx1"/>
                </a:solidFill>
                <a:latin typeface="+mn-lt"/>
                <a:ea typeface="+mn-ea"/>
                <a:cs typeface="+mn-cs"/>
              </a:defRPr>
            </a:lvl2pPr>
            <a:lvl3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3pPr>
            <a:lvl4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4pPr>
            <a:lvl5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5pPr>
            <a:lvl6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6pPr>
            <a:lvl7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7pPr>
            <a:lvl8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8pPr>
            <a:lvl9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9pPr>
          </a:lstStyle>
          <a:p>
            <a:pPr marL="0" marR="0" lvl="0" indent="0" algn="l" defTabSz="914271" rtl="0" eaLnBrk="1" fontAlgn="auto" latinLnBrk="0" hangingPunct="1">
              <a:lnSpc>
                <a:spcPct val="108000"/>
              </a:lnSpc>
              <a:spcBef>
                <a:spcPts val="0"/>
              </a:spcBef>
              <a:spcAft>
                <a:spcPts val="0"/>
              </a:spcAft>
              <a:buClrTx/>
              <a:buSzTx/>
              <a:buFont typeface="+mj-lt"/>
              <a:buNone/>
              <a:tabLst/>
              <a:defRPr/>
            </a:pPr>
            <a:r>
              <a:rPr kumimoji="0" lang="en-US" sz="1300" b="1" i="0" u="none" strike="noStrike" kern="1200" cap="none" spc="0" normalizeH="0" baseline="0" noProof="0" dirty="0" smtClean="0">
                <a:ln>
                  <a:noFill/>
                </a:ln>
                <a:effectLst/>
                <a:uLnTx/>
                <a:uFillTx/>
              </a:rPr>
              <a:t>2.4 Obstacle test</a:t>
            </a:r>
            <a:endParaRPr kumimoji="0" lang="en-US" sz="1300" b="1" i="0" u="sng" strike="noStrike" kern="1200" cap="none" spc="0" normalizeH="0" baseline="0" noProof="0" dirty="0" smtClean="0">
              <a:ln>
                <a:noFill/>
              </a:ln>
              <a:effectLst/>
              <a:uLnTx/>
              <a:uFillTx/>
            </a:endParaRPr>
          </a:p>
          <a:p>
            <a:pPr>
              <a:spcBef>
                <a:spcPts val="600"/>
              </a:spcBef>
              <a:spcAft>
                <a:spcPts val="0"/>
              </a:spcAft>
              <a:defRPr/>
            </a:pPr>
            <a:r>
              <a:rPr lang="en-US" sz="1300" u="sng" dirty="0" smtClean="0"/>
              <a:t>Situation</a:t>
            </a:r>
            <a:r>
              <a:rPr kumimoji="0" lang="en-US" sz="1300" b="0" i="0" u="sng" strike="noStrike" kern="1200" cap="none" spc="0" normalizeH="0" baseline="0" noProof="0" dirty="0" smtClean="0">
                <a:ln>
                  <a:noFill/>
                </a:ln>
                <a:effectLst/>
                <a:uLnTx/>
                <a:uFillTx/>
              </a:rPr>
              <a:t>: </a:t>
            </a:r>
            <a:r>
              <a:rPr kumimoji="0" lang="en-US" sz="1300" b="0" i="0" u="none" strike="noStrike" kern="1200" cap="none" spc="0" normalizeH="0" baseline="0" noProof="0" dirty="0" smtClean="0">
                <a:ln>
                  <a:noFill/>
                </a:ln>
                <a:effectLst/>
                <a:uLnTx/>
                <a:uFillTx/>
              </a:rPr>
              <a:t>The </a:t>
            </a:r>
            <a:r>
              <a:rPr lang="en-US" sz="1300" dirty="0" smtClean="0"/>
              <a:t>vehicle</a:t>
            </a:r>
            <a:r>
              <a:rPr kumimoji="0" lang="en-US" sz="1300" b="0" i="0" u="none" strike="noStrike" kern="1200" cap="none" spc="0" normalizeH="0" baseline="0" noProof="0" dirty="0" smtClean="0">
                <a:ln>
                  <a:noFill/>
                </a:ln>
                <a:effectLst/>
                <a:uLnTx/>
                <a:uFillTx/>
              </a:rPr>
              <a:t> follows in autonomous</a:t>
            </a:r>
            <a:r>
              <a:rPr kumimoji="0" lang="en-US" sz="1300" b="0" i="0" u="none" strike="noStrike" kern="1200" cap="none" spc="0" normalizeH="0" noProof="0" dirty="0" smtClean="0">
                <a:ln>
                  <a:noFill/>
                </a:ln>
                <a:effectLst/>
                <a:uLnTx/>
                <a:uFillTx/>
              </a:rPr>
              <a:t> mode</a:t>
            </a:r>
            <a:r>
              <a:rPr kumimoji="0" lang="en-US" sz="1300" b="0" i="0" u="none" strike="noStrike" kern="1200" cap="none" spc="0" normalizeH="0" baseline="0" noProof="0" dirty="0" smtClean="0">
                <a:ln>
                  <a:noFill/>
                </a:ln>
                <a:effectLst/>
                <a:uLnTx/>
                <a:uFillTx/>
              </a:rPr>
              <a:t> the ego-lane and reacts on </a:t>
            </a:r>
            <a:r>
              <a:rPr lang="en-US" sz="1300" dirty="0" smtClean="0"/>
              <a:t>s</a:t>
            </a:r>
            <a:r>
              <a:rPr kumimoji="0" lang="en-US" sz="1300" b="0" i="0" u="none" strike="noStrike" kern="1200" cap="none" spc="0" normalizeH="0" baseline="0" noProof="0" dirty="0" err="1" smtClean="0">
                <a:ln>
                  <a:noFill/>
                </a:ln>
                <a:effectLst/>
                <a:uLnTx/>
                <a:uFillTx/>
              </a:rPr>
              <a:t>tatic</a:t>
            </a:r>
            <a:r>
              <a:rPr kumimoji="0" lang="en-US" sz="1300" b="0" i="0" u="none" strike="noStrike" kern="1200" cap="none" spc="0" normalizeH="0" baseline="0" noProof="0" dirty="0" smtClean="0">
                <a:ln>
                  <a:noFill/>
                </a:ln>
                <a:effectLst/>
                <a:uLnTx/>
                <a:uFillTx/>
              </a:rPr>
              <a:t> </a:t>
            </a:r>
            <a:r>
              <a:rPr lang="en-US" sz="1300" dirty="0" smtClean="0"/>
              <a:t>o</a:t>
            </a:r>
            <a:r>
              <a:rPr kumimoji="0" lang="en-US" sz="1300" b="0" i="0" u="none" strike="noStrike" kern="1200" cap="none" spc="0" normalizeH="0" baseline="0" noProof="0" dirty="0" err="1" smtClean="0">
                <a:ln>
                  <a:noFill/>
                </a:ln>
                <a:effectLst/>
                <a:uLnTx/>
                <a:uFillTx/>
              </a:rPr>
              <a:t>bjects</a:t>
            </a:r>
            <a:r>
              <a:rPr kumimoji="0" lang="en-US" sz="1300" b="0" i="0" u="none" strike="noStrike" kern="1200" cap="none" spc="0" normalizeH="0" baseline="0" noProof="0" dirty="0" smtClean="0">
                <a:ln>
                  <a:noFill/>
                </a:ln>
                <a:effectLst/>
                <a:uLnTx/>
                <a:uFillTx/>
              </a:rPr>
              <a:t> located ahead</a:t>
            </a:r>
            <a:r>
              <a:rPr kumimoji="0" lang="en-US" sz="1300" b="0" i="0" u="none" strike="noStrike" kern="1200" cap="none" spc="0" normalizeH="0" noProof="0" dirty="0" smtClean="0">
                <a:ln>
                  <a:noFill/>
                </a:ln>
                <a:effectLst/>
                <a:uLnTx/>
                <a:uFillTx/>
              </a:rPr>
              <a:t> of the vehicle</a:t>
            </a:r>
            <a:r>
              <a:rPr lang="en-US" sz="1300" dirty="0"/>
              <a:t> </a:t>
            </a:r>
            <a:r>
              <a:rPr lang="en-US" sz="1300" dirty="0" smtClean="0"/>
              <a:t>on </a:t>
            </a:r>
            <a:r>
              <a:rPr kumimoji="0" lang="en-US" sz="1300" b="0" i="0" u="none" strike="noStrike" kern="1200" cap="none" spc="0" normalizeH="0" baseline="0" noProof="0" dirty="0" smtClean="0">
                <a:ln>
                  <a:noFill/>
                </a:ln>
                <a:effectLst/>
                <a:uLnTx/>
                <a:uFillTx/>
              </a:rPr>
              <a:t>the driving lane while</a:t>
            </a:r>
            <a:r>
              <a:rPr kumimoji="0" lang="en-US" sz="1300" b="0" i="0" u="none" strike="noStrike" kern="1200" cap="none" spc="0" normalizeH="0" noProof="0" dirty="0" smtClean="0">
                <a:ln>
                  <a:noFill/>
                </a:ln>
                <a:effectLst/>
                <a:uLnTx/>
                <a:uFillTx/>
              </a:rPr>
              <a:t> there is oncoming traffic on the neighbor lane (so that there is not at all times a possibility for evading the s</a:t>
            </a:r>
            <a:r>
              <a:rPr lang="en-US" sz="1300" dirty="0" err="1" smtClean="0"/>
              <a:t>tatic</a:t>
            </a:r>
            <a:r>
              <a:rPr lang="en-US" sz="1300" dirty="0" smtClean="0"/>
              <a:t> object</a:t>
            </a:r>
            <a:r>
              <a:rPr kumimoji="0" lang="en-US" sz="1300" b="0" i="0" u="none" strike="noStrike" kern="1200" cap="none" spc="0" normalizeH="0" noProof="0" dirty="0" smtClean="0">
                <a:ln>
                  <a:noFill/>
                </a:ln>
                <a:effectLst/>
                <a:uLnTx/>
                <a:uFillTx/>
              </a:rPr>
              <a:t>)</a:t>
            </a:r>
            <a:r>
              <a:rPr lang="en-US" sz="1300" dirty="0" smtClean="0"/>
              <a:t>. The static object may have different sizes, but is not moved by itself. </a:t>
            </a:r>
            <a:endParaRPr kumimoji="0" lang="en-US" sz="1300" b="0" i="0" u="none" strike="noStrike" kern="1200" cap="none" spc="0" normalizeH="0" baseline="0" noProof="0" dirty="0" smtClean="0">
              <a:ln>
                <a:noFill/>
              </a:ln>
              <a:effectLst/>
              <a:uLnTx/>
              <a:uFillTx/>
            </a:endParaRPr>
          </a:p>
          <a:p>
            <a:pPr marL="0" marR="0" lvl="0" indent="0" algn="l" defTabSz="914271" rtl="0" eaLnBrk="1" fontAlgn="auto" latinLnBrk="0" hangingPunct="1">
              <a:lnSpc>
                <a:spcPct val="108000"/>
              </a:lnSpc>
              <a:spcBef>
                <a:spcPts val="600"/>
              </a:spcBef>
              <a:spcAft>
                <a:spcPts val="0"/>
              </a:spcAft>
              <a:buClrTx/>
              <a:buSzTx/>
              <a:buFont typeface="+mj-lt"/>
              <a:buNone/>
              <a:tabLst/>
              <a:defRPr/>
            </a:pPr>
            <a:r>
              <a:rPr lang="en-US" sz="1300" u="sng" dirty="0" smtClean="0"/>
              <a:t>Expected Behavior: </a:t>
            </a:r>
            <a:r>
              <a:rPr kumimoji="0" lang="en-US" sz="1300" b="0" i="0" u="none" strike="noStrike" kern="1200" cap="none" spc="0" normalizeH="0" baseline="0" noProof="0" dirty="0" smtClean="0">
                <a:ln>
                  <a:noFill/>
                </a:ln>
                <a:effectLst/>
                <a:uLnTx/>
                <a:uFillTx/>
              </a:rPr>
              <a:t>The </a:t>
            </a:r>
            <a:r>
              <a:rPr lang="en-US" sz="1300" dirty="0" smtClean="0"/>
              <a:t>vehicle</a:t>
            </a:r>
            <a:r>
              <a:rPr kumimoji="0" lang="en-US" sz="1300" b="0" i="0" u="none" strike="noStrike" kern="1200" cap="none" spc="0" normalizeH="0" baseline="0" noProof="0" dirty="0" smtClean="0">
                <a:ln>
                  <a:noFill/>
                </a:ln>
                <a:effectLst/>
                <a:uLnTx/>
                <a:uFillTx/>
              </a:rPr>
              <a:t> has to decide if </a:t>
            </a:r>
            <a:r>
              <a:rPr lang="en-US" sz="1300" dirty="0" smtClean="0"/>
              <a:t>the </a:t>
            </a:r>
            <a:r>
              <a:rPr lang="en-US" sz="1300" noProof="0" dirty="0" smtClean="0"/>
              <a:t>s</a:t>
            </a:r>
            <a:r>
              <a:rPr lang="en-US" sz="1300" dirty="0" err="1" smtClean="0"/>
              <a:t>tatic</a:t>
            </a:r>
            <a:r>
              <a:rPr lang="en-US" sz="1300" dirty="0" smtClean="0"/>
              <a:t> object is traversable or not</a:t>
            </a:r>
            <a:r>
              <a:rPr kumimoji="0" lang="en-US" sz="1300" b="0" i="0" u="none" strike="noStrike" kern="1200" cap="none" spc="0" normalizeH="0" baseline="0" noProof="0" dirty="0" smtClean="0">
                <a:ln>
                  <a:noFill/>
                </a:ln>
                <a:effectLst/>
                <a:uLnTx/>
                <a:uFillTx/>
              </a:rPr>
              <a:t>. If it is not traversable, t</a:t>
            </a:r>
            <a:r>
              <a:rPr lang="en-US" sz="1300" dirty="0" smtClean="0"/>
              <a:t>he vehicle has to decide when it has to stop and when to evade/drive around the static object.</a:t>
            </a:r>
            <a:endParaRPr kumimoji="0" lang="en-US" sz="1300" b="0" i="0" u="none" strike="noStrike" kern="1200" cap="none" spc="0" normalizeH="0" baseline="0" noProof="0" dirty="0" smtClean="0">
              <a:ln>
                <a:noFill/>
              </a:ln>
              <a:effectLst/>
              <a:uLnTx/>
              <a:uFillTx/>
            </a:endParaRPr>
          </a:p>
          <a:p>
            <a:pPr marL="0" marR="0" lvl="0" indent="0" algn="l" defTabSz="914271" rtl="0" eaLnBrk="1" fontAlgn="auto" latinLnBrk="0" hangingPunct="1">
              <a:lnSpc>
                <a:spcPct val="108000"/>
              </a:lnSpc>
              <a:spcBef>
                <a:spcPts val="600"/>
              </a:spcBef>
              <a:spcAft>
                <a:spcPts val="0"/>
              </a:spcAft>
              <a:buClrTx/>
              <a:buSzTx/>
              <a:buFont typeface="+mj-lt"/>
              <a:buNone/>
              <a:tabLst/>
              <a:defRPr/>
            </a:pPr>
            <a:r>
              <a:rPr kumimoji="0" lang="en-US" sz="1300" b="0" i="0" u="sng" strike="noStrike" kern="1200" cap="none" spc="0" normalizeH="0" baseline="0" noProof="0" dirty="0" smtClean="0">
                <a:ln>
                  <a:noFill/>
                </a:ln>
                <a:effectLst/>
                <a:uLnTx/>
                <a:uFillTx/>
              </a:rPr>
              <a:t>Initial Condition: </a:t>
            </a:r>
            <a:r>
              <a:rPr kumimoji="0" lang="en-US" sz="1300" b="0" i="0" u="none" strike="noStrike" kern="1200" cap="none" spc="0" normalizeH="0" baseline="0" noProof="0" dirty="0" smtClean="0">
                <a:ln>
                  <a:noFill/>
                </a:ln>
                <a:effectLst/>
                <a:uLnTx/>
                <a:uFillTx/>
              </a:rPr>
              <a:t>The </a:t>
            </a:r>
            <a:r>
              <a:rPr lang="en-US" sz="1300" noProof="0" dirty="0" smtClean="0"/>
              <a:t>vehicle</a:t>
            </a:r>
            <a:r>
              <a:rPr kumimoji="0" lang="en-US" sz="1300" b="0" i="0" u="none" strike="noStrike" kern="1200" cap="none" spc="0" normalizeH="0" baseline="0" noProof="0" dirty="0" smtClean="0">
                <a:ln>
                  <a:noFill/>
                </a:ln>
                <a:effectLst/>
                <a:uLnTx/>
                <a:uFillTx/>
              </a:rPr>
              <a:t> follows the ego-lane. The </a:t>
            </a:r>
            <a:r>
              <a:rPr lang="en-US" sz="1300" dirty="0" smtClean="0"/>
              <a:t>vehicle</a:t>
            </a:r>
            <a:r>
              <a:rPr kumimoji="0" lang="en-US" sz="1300" b="0" i="0" u="none" strike="noStrike" kern="1200" cap="none" spc="0" normalizeH="0" baseline="0" noProof="0" dirty="0" smtClean="0">
                <a:ln>
                  <a:noFill/>
                </a:ln>
                <a:effectLst/>
                <a:uLnTx/>
                <a:uFillTx/>
              </a:rPr>
              <a:t> is heading a static object in lane.</a:t>
            </a:r>
          </a:p>
          <a:p>
            <a:pPr marL="0" marR="0" lvl="0" indent="0" algn="l" defTabSz="914271" rtl="0" eaLnBrk="1" fontAlgn="auto" latinLnBrk="0" hangingPunct="1">
              <a:lnSpc>
                <a:spcPct val="100000"/>
              </a:lnSpc>
              <a:spcBef>
                <a:spcPts val="600"/>
              </a:spcBef>
              <a:spcAft>
                <a:spcPts val="0"/>
              </a:spcAft>
              <a:buClrTx/>
              <a:buSzTx/>
              <a:buFont typeface="+mj-lt"/>
              <a:buNone/>
              <a:tabLst/>
              <a:defRPr/>
            </a:pPr>
            <a:r>
              <a:rPr kumimoji="0" lang="en-US" sz="1300" b="0" i="0" u="sng" strike="noStrike" kern="1200" cap="none" spc="0" normalizeH="0" baseline="0" noProof="0" dirty="0" smtClean="0">
                <a:ln>
                  <a:noFill/>
                </a:ln>
                <a:effectLst/>
                <a:uLnTx/>
                <a:uFillTx/>
              </a:rPr>
              <a:t>Final Condition: </a:t>
            </a:r>
            <a:r>
              <a:rPr kumimoji="0" lang="en-US" sz="1300" b="0" i="0" u="none" strike="noStrike" kern="1200" cap="none" spc="0" normalizeH="0" baseline="0" noProof="0" dirty="0" smtClean="0">
                <a:ln>
                  <a:noFill/>
                </a:ln>
                <a:effectLst/>
                <a:uLnTx/>
                <a:uFillTx/>
              </a:rPr>
              <a:t>The </a:t>
            </a:r>
            <a:r>
              <a:rPr lang="en-US" sz="1300" noProof="0" dirty="0" smtClean="0"/>
              <a:t>vehicle</a:t>
            </a:r>
            <a:r>
              <a:rPr kumimoji="0" lang="en-US" sz="1300" b="0" i="0" u="none" strike="noStrike" kern="1200" cap="none" spc="0" normalizeH="0" baseline="0" noProof="0" dirty="0" smtClean="0">
                <a:ln>
                  <a:noFill/>
                </a:ln>
                <a:effectLst/>
                <a:uLnTx/>
                <a:uFillTx/>
              </a:rPr>
              <a:t> has </a:t>
            </a:r>
            <a:r>
              <a:rPr lang="en-US" sz="1300" noProof="0" dirty="0" smtClean="0"/>
              <a:t>just followed the ego-lane if the static object is traversable. </a:t>
            </a:r>
            <a:r>
              <a:rPr lang="en-US" sz="1300" dirty="0" smtClean="0"/>
              <a:t>If it is not traversable, the vehicle </a:t>
            </a:r>
            <a:r>
              <a:rPr kumimoji="0" lang="en-US" sz="1300" b="0" i="0" u="none" strike="noStrike" kern="1200" cap="none" spc="0" normalizeH="0" baseline="0" noProof="0" dirty="0" smtClean="0">
                <a:ln>
                  <a:noFill/>
                </a:ln>
                <a:effectLst/>
                <a:uLnTx/>
                <a:uFillTx/>
              </a:rPr>
              <a:t>has safely (without</a:t>
            </a:r>
            <a:r>
              <a:rPr kumimoji="0" lang="en-US" sz="1300" b="0" i="0" u="none" strike="noStrike" kern="1200" cap="none" spc="0" normalizeH="0" noProof="0" dirty="0" smtClean="0">
                <a:ln>
                  <a:noFill/>
                </a:ln>
                <a:effectLst/>
                <a:uLnTx/>
                <a:uFillTx/>
              </a:rPr>
              <a:t> endangering </a:t>
            </a:r>
            <a:r>
              <a:rPr lang="en-US" sz="1300" dirty="0" smtClean="0"/>
              <a:t>oncoming traffic) </a:t>
            </a:r>
            <a:r>
              <a:rPr kumimoji="0" lang="en-US" sz="1300" b="0" i="0" u="none" strike="noStrike" kern="1200" cap="none" spc="0" normalizeH="0" baseline="0" noProof="0" dirty="0" smtClean="0">
                <a:ln>
                  <a:noFill/>
                </a:ln>
                <a:effectLst/>
                <a:uLnTx/>
                <a:uFillTx/>
              </a:rPr>
              <a:t>driven around the obstacle to </a:t>
            </a:r>
            <a:r>
              <a:rPr lang="en-US" sz="1300" dirty="0" smtClean="0"/>
              <a:t>follow the ego-lane</a:t>
            </a:r>
            <a:r>
              <a:rPr kumimoji="0" lang="en-US" sz="1300" b="0" i="0" u="none" strike="noStrike" kern="1200" cap="none" spc="0" normalizeH="0" baseline="0" noProof="0" dirty="0" smtClean="0">
                <a:ln>
                  <a:noFill/>
                </a:ln>
                <a:effectLst/>
                <a:uLnTx/>
                <a:uFillTx/>
              </a:rPr>
              <a:t>.</a:t>
            </a:r>
            <a:endParaRPr kumimoji="0" lang="en-US" sz="1300" b="0" i="0" u="none" strike="noStrike" kern="1200" cap="none" spc="0" normalizeH="0" baseline="0" noProof="0" dirty="0">
              <a:ln>
                <a:noFill/>
              </a:ln>
              <a:effectLst/>
              <a:uLnTx/>
              <a:uFillTx/>
            </a:endParaRPr>
          </a:p>
        </p:txBody>
      </p:sp>
      <p:grpSp>
        <p:nvGrpSpPr>
          <p:cNvPr id="4" name="Gruppieren 3"/>
          <p:cNvGrpSpPr>
            <a:grpSpLocks noChangeAspect="1"/>
          </p:cNvGrpSpPr>
          <p:nvPr/>
        </p:nvGrpSpPr>
        <p:grpSpPr>
          <a:xfrm>
            <a:off x="838200" y="1814224"/>
            <a:ext cx="1830587" cy="1927597"/>
            <a:chOff x="838200" y="1814224"/>
            <a:chExt cx="2331128" cy="2454664"/>
          </a:xfrm>
        </p:grpSpPr>
        <p:pic>
          <p:nvPicPr>
            <p:cNvPr id="7" name="Grafik 6"/>
            <p:cNvPicPr>
              <a:picLocks noChangeAspect="1"/>
            </p:cNvPicPr>
            <p:nvPr/>
          </p:nvPicPr>
          <p:blipFill>
            <a:blip r:embed="rId3"/>
            <a:stretch>
              <a:fillRect/>
            </a:stretch>
          </p:blipFill>
          <p:spPr>
            <a:xfrm>
              <a:off x="838200" y="1814224"/>
              <a:ext cx="2331128" cy="2454664"/>
            </a:xfrm>
            <a:prstGeom prst="rect">
              <a:avLst/>
            </a:prstGeom>
          </p:spPr>
        </p:pic>
        <p:sp>
          <p:nvSpPr>
            <p:cNvPr id="5" name="Freihandform 4"/>
            <p:cNvSpPr/>
            <p:nvPr/>
          </p:nvSpPr>
          <p:spPr>
            <a:xfrm>
              <a:off x="1696197" y="2148396"/>
              <a:ext cx="310156" cy="1411550"/>
            </a:xfrm>
            <a:custGeom>
              <a:avLst/>
              <a:gdLst>
                <a:gd name="connsiteX0" fmla="*/ 88215 w 310156"/>
                <a:gd name="connsiteY0" fmla="*/ 1411550 h 1411550"/>
                <a:gd name="connsiteX1" fmla="*/ 8316 w 310156"/>
                <a:gd name="connsiteY1" fmla="*/ 719091 h 1411550"/>
                <a:gd name="connsiteX2" fmla="*/ 265768 w 310156"/>
                <a:gd name="connsiteY2" fmla="*/ 310719 h 1411550"/>
                <a:gd name="connsiteX3" fmla="*/ 310156 w 310156"/>
                <a:gd name="connsiteY3" fmla="*/ 0 h 1411550"/>
              </a:gdLst>
              <a:ahLst/>
              <a:cxnLst>
                <a:cxn ang="0">
                  <a:pos x="connsiteX0" y="connsiteY0"/>
                </a:cxn>
                <a:cxn ang="0">
                  <a:pos x="connsiteX1" y="connsiteY1"/>
                </a:cxn>
                <a:cxn ang="0">
                  <a:pos x="connsiteX2" y="connsiteY2"/>
                </a:cxn>
                <a:cxn ang="0">
                  <a:pos x="connsiteX3" y="connsiteY3"/>
                </a:cxn>
              </a:cxnLst>
              <a:rect l="l" t="t" r="r" b="b"/>
              <a:pathLst>
                <a:path w="310156" h="1411550">
                  <a:moveTo>
                    <a:pt x="88215" y="1411550"/>
                  </a:moveTo>
                  <a:cubicBezTo>
                    <a:pt x="33469" y="1157056"/>
                    <a:pt x="-21276" y="902563"/>
                    <a:pt x="8316" y="719091"/>
                  </a:cubicBezTo>
                  <a:cubicBezTo>
                    <a:pt x="37908" y="535619"/>
                    <a:pt x="215461" y="430567"/>
                    <a:pt x="265768" y="310719"/>
                  </a:cubicBezTo>
                  <a:cubicBezTo>
                    <a:pt x="316075" y="190871"/>
                    <a:pt x="299799" y="29592"/>
                    <a:pt x="310156" y="0"/>
                  </a:cubicBezTo>
                </a:path>
              </a:pathLst>
            </a:custGeom>
            <a:noFill/>
            <a:ln w="22225">
              <a:solidFill>
                <a:srgbClr val="C00000"/>
              </a:solidFill>
              <a:prstDash val="dash"/>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8" name="Inhaltsplatzhalter 3"/>
          <p:cNvSpPr txBox="1">
            <a:spLocks/>
          </p:cNvSpPr>
          <p:nvPr/>
        </p:nvSpPr>
        <p:spPr>
          <a:xfrm>
            <a:off x="8910732" y="1808163"/>
            <a:ext cx="3116425" cy="5012624"/>
          </a:xfrm>
          <a:prstGeom prst="rect">
            <a:avLst/>
          </a:prstGeom>
          <a:solidFill>
            <a:srgbClr val="9E9E9E">
              <a:alpha val="20000"/>
            </a:srgbClr>
          </a:solidFill>
        </p:spPr>
        <p:txBody>
          <a:bodyPr vert="horz" lIns="108000" tIns="72000" rIns="0" bIns="0" rtlCol="0" anchor="t" anchorCtr="0">
            <a:noAutofit/>
          </a:bodyPr>
          <a:lstStyle>
            <a:lvl1pPr marL="0" indent="0" algn="l" defTabSz="914271" rtl="0" eaLnBrk="1" latinLnBrk="0" hangingPunct="1">
              <a:lnSpc>
                <a:spcPct val="108000"/>
              </a:lnSpc>
              <a:spcBef>
                <a:spcPts val="0"/>
              </a:spcBef>
              <a:spcAft>
                <a:spcPts val="1008"/>
              </a:spcAft>
              <a:buFont typeface="+mj-lt"/>
              <a:buNone/>
              <a:defRPr sz="2000" b="0" i="0" kern="1200">
                <a:solidFill>
                  <a:schemeClr val="tx1"/>
                </a:solidFill>
                <a:latin typeface="+mn-lt"/>
                <a:ea typeface="+mn-ea"/>
                <a:cs typeface="+mn-cs"/>
              </a:defRPr>
            </a:lvl1pPr>
            <a:lvl2pPr marL="341952" indent="-341952" algn="l" defTabSz="914271" rtl="0" eaLnBrk="1" latinLnBrk="0" hangingPunct="1">
              <a:lnSpc>
                <a:spcPct val="108000"/>
              </a:lnSpc>
              <a:spcBef>
                <a:spcPts val="0"/>
              </a:spcBef>
              <a:spcAft>
                <a:spcPts val="1008"/>
              </a:spcAft>
              <a:buFont typeface="Arial" panose="020B0604020202020204" pitchFamily="34" charset="0"/>
              <a:buChar char="•"/>
              <a:defRPr sz="2000" b="0" i="0" kern="1200">
                <a:solidFill>
                  <a:schemeClr val="tx1"/>
                </a:solidFill>
                <a:latin typeface="+mn-lt"/>
                <a:ea typeface="+mn-ea"/>
                <a:cs typeface="+mn-cs"/>
              </a:defRPr>
            </a:lvl2pPr>
            <a:lvl3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3pPr>
            <a:lvl4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4pPr>
            <a:lvl5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5pPr>
            <a:lvl6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6pPr>
            <a:lvl7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7pPr>
            <a:lvl8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8pPr>
            <a:lvl9pPr marL="539654" indent="-197873" algn="l" defTabSz="914271" rtl="0" eaLnBrk="1" latinLnBrk="0" hangingPunct="1">
              <a:lnSpc>
                <a:spcPct val="108000"/>
              </a:lnSpc>
              <a:spcBef>
                <a:spcPts val="0"/>
              </a:spcBef>
              <a:spcAft>
                <a:spcPts val="1008"/>
              </a:spcAft>
              <a:buFont typeface="Arial" panose="020B0604020202020204" pitchFamily="34" charset="0"/>
              <a:buChar char="•"/>
              <a:defRPr sz="1999" b="0" i="0" kern="1200">
                <a:solidFill>
                  <a:schemeClr val="tx1"/>
                </a:solidFill>
                <a:latin typeface="+mn-lt"/>
                <a:ea typeface="+mn-ea"/>
                <a:cs typeface="+mn-cs"/>
              </a:defRPr>
            </a:lvl9pPr>
          </a:lstStyle>
          <a:p>
            <a:pPr>
              <a:spcAft>
                <a:spcPts val="0"/>
              </a:spcAft>
              <a:defRPr/>
            </a:pPr>
            <a:r>
              <a:rPr lang="en-US" sz="1200" b="1" dirty="0" smtClean="0">
                <a:latin typeface="Calibri" panose="020F0502020204030204" pitchFamily="34" charset="0"/>
              </a:rPr>
              <a:t>Excerpt Parameters Test Procedure</a:t>
            </a:r>
            <a:endParaRPr lang="en-US" sz="1200" b="1" dirty="0">
              <a:latin typeface="Calibri" panose="020F0502020204030204" pitchFamily="34" charset="0"/>
            </a:endParaRPr>
          </a:p>
          <a:p>
            <a:pPr lvl="0">
              <a:spcBef>
                <a:spcPts val="600"/>
              </a:spcBef>
              <a:spcAft>
                <a:spcPts val="0"/>
              </a:spcAft>
              <a:defRPr/>
            </a:pPr>
            <a:r>
              <a:rPr lang="en-US" sz="1200" b="1" u="sng" dirty="0">
                <a:latin typeface="Calibri" panose="020F0502020204030204" pitchFamily="34" charset="0"/>
              </a:rPr>
              <a:t>INITIAL CONDITIONS:</a:t>
            </a:r>
            <a:endParaRPr lang="en-US" sz="1200" u="sng" dirty="0">
              <a:latin typeface="Calibri" panose="020F0502020204030204" pitchFamily="34" charset="0"/>
            </a:endParaRPr>
          </a:p>
          <a:p>
            <a:pPr lvl="0">
              <a:spcBef>
                <a:spcPts val="600"/>
              </a:spcBef>
              <a:spcAft>
                <a:spcPts val="0"/>
              </a:spcAft>
              <a:defRPr/>
            </a:pPr>
            <a:r>
              <a:rPr lang="en-US" sz="1200" b="1" dirty="0" smtClean="0">
                <a:latin typeface="Calibri" panose="020F0502020204030204" pitchFamily="34" charset="0"/>
              </a:rPr>
              <a:t>Infrastructure: </a:t>
            </a:r>
            <a:r>
              <a:rPr lang="en-US" sz="1200" dirty="0">
                <a:latin typeface="Calibri" panose="020F0502020204030204" pitchFamily="34" charset="0"/>
              </a:rPr>
              <a:t>L</a:t>
            </a:r>
            <a:r>
              <a:rPr lang="en-US" sz="1200" dirty="0">
                <a:latin typeface="Calibri" panose="020F0502020204030204" pitchFamily="34" charset="0"/>
                <a:sym typeface="Wingdings" panose="05000000000000000000" pitchFamily="2" charset="2"/>
              </a:rPr>
              <a:t>ane dimensions and markings, design and position of speed sign on ego lane before stationary object, </a:t>
            </a:r>
            <a:r>
              <a:rPr lang="en-US" sz="1200" dirty="0" smtClean="0">
                <a:latin typeface="Calibri" panose="020F0502020204030204" pitchFamily="34" charset="0"/>
                <a:sym typeface="Wingdings" panose="05000000000000000000" pitchFamily="2" charset="2"/>
              </a:rPr>
              <a:t>area’s </a:t>
            </a:r>
            <a:r>
              <a:rPr lang="en-US" sz="1200" dirty="0">
                <a:latin typeface="Calibri" panose="020F0502020204030204" pitchFamily="34" charset="0"/>
                <a:sym typeface="Wingdings" panose="05000000000000000000" pitchFamily="2" charset="2"/>
              </a:rPr>
              <a:t>dimension before object to allow smooth acceleration to reach initial speed</a:t>
            </a:r>
          </a:p>
          <a:p>
            <a:pPr>
              <a:spcBef>
                <a:spcPts val="600"/>
              </a:spcBef>
              <a:spcAft>
                <a:spcPts val="0"/>
              </a:spcAft>
              <a:defRPr/>
            </a:pPr>
            <a:r>
              <a:rPr lang="en-US" sz="1200" b="1" noProof="0" dirty="0" smtClean="0">
                <a:latin typeface="Calibri" panose="020F0502020204030204" pitchFamily="34" charset="0"/>
              </a:rPr>
              <a:t>Environment: </a:t>
            </a:r>
            <a:r>
              <a:rPr lang="en-US" sz="1200" noProof="0" dirty="0" smtClean="0">
                <a:latin typeface="Calibri" panose="020F0502020204030204" pitchFamily="34" charset="0"/>
              </a:rPr>
              <a:t>A</a:t>
            </a:r>
            <a:r>
              <a:rPr lang="en-US" sz="1200" dirty="0" err="1" smtClean="0">
                <a:latin typeface="Calibri" panose="020F0502020204030204" pitchFamily="34" charset="0"/>
                <a:sym typeface="Wingdings" panose="05000000000000000000" pitchFamily="2" charset="2"/>
              </a:rPr>
              <a:t>mbient</a:t>
            </a:r>
            <a:r>
              <a:rPr lang="en-US" sz="1200" dirty="0" smtClean="0">
                <a:latin typeface="Calibri" panose="020F0502020204030204" pitchFamily="34" charset="0"/>
                <a:sym typeface="Wingdings" panose="05000000000000000000" pitchFamily="2" charset="2"/>
              </a:rPr>
              <a:t> temperature, track temperature, wind speed, ambient illumination etc.</a:t>
            </a:r>
          </a:p>
          <a:p>
            <a:pPr>
              <a:spcBef>
                <a:spcPts val="600"/>
              </a:spcBef>
              <a:spcAft>
                <a:spcPts val="0"/>
              </a:spcAft>
              <a:defRPr/>
            </a:pPr>
            <a:r>
              <a:rPr lang="en-US" sz="1200" b="1" dirty="0" smtClean="0">
                <a:latin typeface="Calibri" panose="020F0502020204030204" pitchFamily="34" charset="0"/>
                <a:sym typeface="Wingdings" panose="05000000000000000000" pitchFamily="2" charset="2"/>
              </a:rPr>
              <a:t>Ego-vehicle: </a:t>
            </a:r>
            <a:r>
              <a:rPr lang="en-US" sz="1200" dirty="0">
                <a:latin typeface="Calibri" panose="020F0502020204030204" pitchFamily="34" charset="0"/>
                <a:sym typeface="Wingdings" panose="05000000000000000000" pitchFamily="2" charset="2"/>
              </a:rPr>
              <a:t>Initial speed/speed range to approach the  </a:t>
            </a:r>
            <a:r>
              <a:rPr lang="en-US" sz="1200" dirty="0" smtClean="0">
                <a:latin typeface="Calibri" panose="020F0502020204030204" pitchFamily="34" charset="0"/>
                <a:sym typeface="Wingdings" panose="05000000000000000000" pitchFamily="2" charset="2"/>
              </a:rPr>
              <a:t>stationary object</a:t>
            </a:r>
            <a:endParaRPr lang="en-US" sz="1200" dirty="0">
              <a:latin typeface="Calibri" panose="020F0502020204030204" pitchFamily="34" charset="0"/>
              <a:sym typeface="Wingdings" panose="05000000000000000000" pitchFamily="2" charset="2"/>
            </a:endParaRPr>
          </a:p>
          <a:p>
            <a:pPr>
              <a:spcBef>
                <a:spcPts val="600"/>
              </a:spcBef>
              <a:spcAft>
                <a:spcPts val="0"/>
              </a:spcAft>
              <a:defRPr/>
            </a:pPr>
            <a:r>
              <a:rPr lang="en-US" sz="1200" b="1" u="sng" dirty="0">
                <a:latin typeface="Calibri" panose="020F0502020204030204" pitchFamily="34" charset="0"/>
                <a:sym typeface="Wingdings" panose="05000000000000000000" pitchFamily="2" charset="2"/>
              </a:rPr>
              <a:t>TEST MANEUVER</a:t>
            </a:r>
            <a:r>
              <a:rPr lang="en-US" sz="1200" b="1" u="sng" dirty="0" smtClean="0">
                <a:latin typeface="Calibri" panose="020F0502020204030204" pitchFamily="34" charset="0"/>
                <a:sym typeface="Wingdings" panose="05000000000000000000" pitchFamily="2" charset="2"/>
              </a:rPr>
              <a:t>:</a:t>
            </a:r>
            <a:endParaRPr lang="en-US" sz="1200" dirty="0" smtClean="0">
              <a:latin typeface="Calibri" panose="020F0502020204030204" pitchFamily="34" charset="0"/>
              <a:sym typeface="Wingdings" panose="05000000000000000000" pitchFamily="2" charset="2"/>
            </a:endParaRPr>
          </a:p>
          <a:p>
            <a:pPr>
              <a:spcBef>
                <a:spcPts val="600"/>
              </a:spcBef>
              <a:spcAft>
                <a:spcPts val="0"/>
              </a:spcAft>
              <a:defRPr/>
            </a:pPr>
            <a:r>
              <a:rPr lang="en-US" sz="1200" b="1" dirty="0" smtClean="0">
                <a:latin typeface="Calibri" panose="020F0502020204030204" pitchFamily="34" charset="0"/>
                <a:sym typeface="Wingdings" panose="05000000000000000000" pitchFamily="2" charset="2"/>
              </a:rPr>
              <a:t>Vehicle V2: </a:t>
            </a:r>
            <a:r>
              <a:rPr lang="en-US" sz="1200" dirty="0" smtClean="0">
                <a:latin typeface="Calibri" panose="020F0502020204030204" pitchFamily="34" charset="0"/>
                <a:sym typeface="Wingdings" panose="05000000000000000000" pitchFamily="2" charset="2"/>
              </a:rPr>
              <a:t>Speed; </a:t>
            </a:r>
            <a:r>
              <a:rPr lang="en-US" sz="1200" dirty="0">
                <a:latin typeface="Calibri" panose="020F0502020204030204" pitchFamily="34" charset="0"/>
                <a:sym typeface="Wingdings" panose="05000000000000000000" pitchFamily="2" charset="2"/>
              </a:rPr>
              <a:t>synchronized trajectory depending on Ego vehicle </a:t>
            </a:r>
            <a:r>
              <a:rPr lang="en-US" sz="1200" dirty="0" smtClean="0">
                <a:latin typeface="Calibri" panose="020F0502020204030204" pitchFamily="34" charset="0"/>
                <a:sym typeface="Wingdings" panose="05000000000000000000" pitchFamily="2" charset="2"/>
              </a:rPr>
              <a:t>trajectory</a:t>
            </a:r>
            <a:endParaRPr lang="en-US" sz="1200" dirty="0">
              <a:latin typeface="Calibri" panose="020F0502020204030204" pitchFamily="34" charset="0"/>
              <a:sym typeface="Wingdings" panose="05000000000000000000" pitchFamily="2" charset="2"/>
            </a:endParaRPr>
          </a:p>
          <a:p>
            <a:pPr>
              <a:spcBef>
                <a:spcPts val="600"/>
              </a:spcBef>
              <a:spcAft>
                <a:spcPts val="0"/>
              </a:spcAft>
              <a:defRPr/>
            </a:pPr>
            <a:r>
              <a:rPr lang="en-US" sz="1200" b="1" dirty="0" smtClean="0">
                <a:latin typeface="Calibri" panose="020F0502020204030204" pitchFamily="34" charset="0"/>
                <a:sym typeface="Wingdings" panose="05000000000000000000" pitchFamily="2" charset="2"/>
              </a:rPr>
              <a:t>Stationary object: </a:t>
            </a:r>
            <a:r>
              <a:rPr lang="en-US" sz="1200" dirty="0">
                <a:latin typeface="Calibri" panose="020F0502020204030204" pitchFamily="34" charset="0"/>
                <a:sym typeface="Wingdings" panose="05000000000000000000" pitchFamily="2" charset="2"/>
              </a:rPr>
              <a:t>Dimension (</a:t>
            </a:r>
            <a:r>
              <a:rPr lang="en-US" sz="1200" dirty="0" smtClean="0">
                <a:latin typeface="Calibri" panose="020F0502020204030204" pitchFamily="34" charset="0"/>
                <a:sym typeface="Wingdings" panose="05000000000000000000" pitchFamily="2" charset="2"/>
              </a:rPr>
              <a:t>traversable/non-traversable; extent of lane blockage), position within the lane</a:t>
            </a:r>
          </a:p>
          <a:p>
            <a:pPr>
              <a:spcBef>
                <a:spcPts val="600"/>
              </a:spcBef>
              <a:spcAft>
                <a:spcPts val="0"/>
              </a:spcAft>
              <a:defRPr/>
            </a:pPr>
            <a:r>
              <a:rPr lang="en-US" sz="1200" b="1" dirty="0" smtClean="0">
                <a:latin typeface="Calibri" panose="020F0502020204030204" pitchFamily="34" charset="0"/>
                <a:sym typeface="Wingdings" panose="05000000000000000000" pitchFamily="2" charset="2"/>
              </a:rPr>
              <a:t>Options: </a:t>
            </a:r>
            <a:r>
              <a:rPr lang="en-US" sz="1200" dirty="0">
                <a:latin typeface="Calibri" panose="020F0502020204030204" pitchFamily="34" charset="0"/>
                <a:sym typeface="Wingdings" panose="05000000000000000000" pitchFamily="2" charset="2"/>
              </a:rPr>
              <a:t>Number of approaching vehicles V2, </a:t>
            </a:r>
            <a:r>
              <a:rPr lang="en-US" sz="1200" dirty="0" smtClean="0">
                <a:latin typeface="Calibri" panose="020F0502020204030204" pitchFamily="34" charset="0"/>
                <a:sym typeface="Wingdings" panose="05000000000000000000" pitchFamily="2" charset="2"/>
              </a:rPr>
              <a:t>different differential speeds Ego to wait vs. Ego to evade immediately), </a:t>
            </a:r>
            <a:r>
              <a:rPr lang="en-US" sz="1200" dirty="0">
                <a:latin typeface="Calibri" panose="020F0502020204030204" pitchFamily="34" charset="0"/>
                <a:sym typeface="Wingdings" panose="05000000000000000000" pitchFamily="2" charset="2"/>
              </a:rPr>
              <a:t>additional vehicles in front of </a:t>
            </a:r>
            <a:r>
              <a:rPr lang="en-US" sz="1200" dirty="0" smtClean="0">
                <a:latin typeface="Calibri" panose="020F0502020204030204" pitchFamily="34" charset="0"/>
                <a:sym typeface="Wingdings" panose="05000000000000000000" pitchFamily="2" charset="2"/>
              </a:rPr>
              <a:t>Ego</a:t>
            </a:r>
            <a:endParaRPr lang="en-US" sz="1200" b="1" dirty="0" smtClean="0">
              <a:latin typeface="Calibri" panose="020F0502020204030204" pitchFamily="34" charset="0"/>
            </a:endParaRPr>
          </a:p>
        </p:txBody>
      </p:sp>
    </p:spTree>
    <p:extLst>
      <p:ext uri="{BB962C8B-B14F-4D97-AF65-F5344CB8AC3E}">
        <p14:creationId xmlns:p14="http://schemas.microsoft.com/office/powerpoint/2010/main" val="31076964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Next steps</a:t>
            </a:r>
            <a:endParaRPr lang="en-US" dirty="0"/>
          </a:p>
        </p:txBody>
      </p:sp>
      <p:sp>
        <p:nvSpPr>
          <p:cNvPr id="3" name="Inhaltsplatzhalter 2"/>
          <p:cNvSpPr>
            <a:spLocks noGrp="1"/>
          </p:cNvSpPr>
          <p:nvPr>
            <p:ph idx="1"/>
          </p:nvPr>
        </p:nvSpPr>
        <p:spPr/>
        <p:txBody>
          <a:bodyPr>
            <a:normAutofit lnSpcReduction="10000"/>
          </a:bodyPr>
          <a:lstStyle/>
          <a:p>
            <a:pPr>
              <a:buFontTx/>
              <a:buChar char="-"/>
            </a:pPr>
            <a:r>
              <a:rPr lang="en-US" sz="2000" dirty="0" smtClean="0"/>
              <a:t>Agree on how to handle certain options/variants of the test scenarios in a next step to have transparency what elements the scenarios should include</a:t>
            </a:r>
          </a:p>
          <a:p>
            <a:pPr>
              <a:buFontTx/>
              <a:buChar char="-"/>
            </a:pPr>
            <a:r>
              <a:rPr lang="en-US" sz="2000" dirty="0" smtClean="0">
                <a:sym typeface="Wingdings" panose="05000000000000000000" pitchFamily="2" charset="2"/>
              </a:rPr>
              <a:t>Based on this, continue </a:t>
            </a:r>
            <a:r>
              <a:rPr lang="en-US" sz="2000" dirty="0">
                <a:sym typeface="Wingdings" panose="05000000000000000000" pitchFamily="2" charset="2"/>
              </a:rPr>
              <a:t>working on a draft specification of reproducible tests for the scenarios 2.1 – 2.4  (i.e. define numerical values/parameters like e.g. speed and distances, road infrastructure, definition of objects, pass/fail criteria, test equipment etc.).  </a:t>
            </a:r>
          </a:p>
          <a:p>
            <a:pPr>
              <a:buFontTx/>
              <a:buChar char="-"/>
            </a:pPr>
            <a:r>
              <a:rPr lang="en-US" sz="2000" dirty="0" smtClean="0"/>
              <a:t>OICA </a:t>
            </a:r>
            <a:r>
              <a:rPr lang="en-US" sz="2000" dirty="0"/>
              <a:t>proposes to consider the intersection geometry </a:t>
            </a:r>
            <a:r>
              <a:rPr lang="en-US" sz="2000" dirty="0" smtClean="0"/>
              <a:t>proposal of the EU-Project PROSPECT </a:t>
            </a:r>
            <a:r>
              <a:rPr lang="en-US" sz="2000" dirty="0"/>
              <a:t>for test scenario 2.1 and </a:t>
            </a:r>
            <a:r>
              <a:rPr lang="en-US" sz="2000" dirty="0" smtClean="0"/>
              <a:t>2.3 and not to start a separate activity.</a:t>
            </a:r>
            <a:r>
              <a:rPr lang="en-US" sz="2000" dirty="0"/>
              <a:t/>
            </a:r>
            <a:br>
              <a:rPr lang="en-US" sz="2000" dirty="0"/>
            </a:br>
            <a:r>
              <a:rPr lang="en-US" sz="2000" dirty="0" smtClean="0">
                <a:sym typeface="Wingdings" panose="05000000000000000000" pitchFamily="2" charset="2"/>
              </a:rPr>
              <a:t> </a:t>
            </a:r>
            <a:r>
              <a:rPr lang="en-US" sz="2000" dirty="0" smtClean="0"/>
              <a:t>Are different </a:t>
            </a:r>
            <a:r>
              <a:rPr lang="en-US" sz="2000" dirty="0"/>
              <a:t>intersection layouts needed for other countries like </a:t>
            </a:r>
            <a:r>
              <a:rPr lang="en-US" sz="2000" dirty="0" smtClean="0"/>
              <a:t>e.g. USA/CAN</a:t>
            </a:r>
            <a:r>
              <a:rPr lang="en-US" sz="2000" dirty="0"/>
              <a:t>, China, etc</a:t>
            </a:r>
            <a:r>
              <a:rPr lang="en-US" sz="2000" dirty="0" smtClean="0"/>
              <a:t>.? What is the expectation of the Contracting Parties?</a:t>
            </a:r>
            <a:endParaRPr lang="en-US" sz="2000" dirty="0"/>
          </a:p>
          <a:p>
            <a:pPr>
              <a:buFontTx/>
              <a:buChar char="-"/>
            </a:pPr>
            <a:r>
              <a:rPr lang="en-US" sz="2000" dirty="0" smtClean="0"/>
              <a:t>Test Scenario 2.2 (Obstructed </a:t>
            </a:r>
            <a:r>
              <a:rPr lang="en-US" sz="2000" dirty="0"/>
              <a:t>Pedestrian </a:t>
            </a:r>
            <a:r>
              <a:rPr lang="en-US" sz="2000" dirty="0" smtClean="0"/>
              <a:t>crossing): OICA proposes to u</a:t>
            </a:r>
            <a:r>
              <a:rPr lang="en-US" sz="2000" dirty="0" smtClean="0">
                <a:latin typeface="Calibri" panose="020F0502020204030204" pitchFamily="34" charset="0"/>
              </a:rPr>
              <a:t>se the existing </a:t>
            </a:r>
            <a:r>
              <a:rPr lang="en-US" sz="2000" dirty="0" err="1" smtClean="0">
                <a:latin typeface="Calibri" panose="020F0502020204030204" pitchFamily="34" charset="0"/>
              </a:rPr>
              <a:t>EuroNCAP</a:t>
            </a:r>
            <a:r>
              <a:rPr lang="en-US" sz="2000" dirty="0" smtClean="0">
                <a:latin typeface="Calibri" panose="020F0502020204030204" pitchFamily="34" charset="0"/>
              </a:rPr>
              <a:t> </a:t>
            </a:r>
            <a:r>
              <a:rPr lang="en-US" sz="2000" dirty="0">
                <a:latin typeface="Calibri" panose="020F0502020204030204" pitchFamily="34" charset="0"/>
              </a:rPr>
              <a:t>maneuver CPNC-50 scenario (running child from nearside from obstruction </a:t>
            </a:r>
            <a:r>
              <a:rPr lang="en-US" sz="2000" dirty="0" smtClean="0">
                <a:latin typeface="Calibri" panose="020F0502020204030204" pitchFamily="34" charset="0"/>
              </a:rPr>
              <a:t>vehicles, </a:t>
            </a:r>
            <a:r>
              <a:rPr lang="en-US" sz="2000" i="1" dirty="0" smtClean="0">
                <a:latin typeface="Calibri" panose="020F0502020204030204" pitchFamily="34" charset="0"/>
              </a:rPr>
              <a:t>see </a:t>
            </a:r>
            <a:r>
              <a:rPr lang="en-US" sz="2000" i="1" dirty="0">
                <a:latin typeface="Calibri" panose="020F0502020204030204" pitchFamily="34" charset="0"/>
              </a:rPr>
              <a:t>Test Protocol AEB VRU systems, Version 2.0.2, November 2017</a:t>
            </a:r>
            <a:r>
              <a:rPr lang="en-US" sz="2000" dirty="0" smtClean="0">
                <a:latin typeface="Calibri" panose="020F0502020204030204" pitchFamily="34" charset="0"/>
              </a:rPr>
              <a:t>) with </a:t>
            </a:r>
            <a:r>
              <a:rPr lang="en-US" sz="2000" dirty="0">
                <a:latin typeface="Calibri" panose="020F0502020204030204" pitchFamily="34" charset="0"/>
              </a:rPr>
              <a:t>the only </a:t>
            </a:r>
            <a:r>
              <a:rPr lang="en-US" sz="2000" dirty="0" smtClean="0">
                <a:latin typeface="Calibri" panose="020F0502020204030204" pitchFamily="34" charset="0"/>
              </a:rPr>
              <a:t>deviation </a:t>
            </a:r>
            <a:r>
              <a:rPr lang="en-US" sz="2000" dirty="0">
                <a:latin typeface="Calibri" panose="020F0502020204030204" pitchFamily="34" charset="0"/>
              </a:rPr>
              <a:t>that the ego vehicle speed would not be constant throughout the </a:t>
            </a:r>
            <a:r>
              <a:rPr lang="en-US" sz="2000" dirty="0" smtClean="0">
                <a:latin typeface="Calibri" panose="020F0502020204030204" pitchFamily="34" charset="0"/>
              </a:rPr>
              <a:t>scenario (initial speed would be fixed, but the automated driving system may then automatically adapt its speed </a:t>
            </a:r>
            <a:r>
              <a:rPr lang="en-US" sz="2000" dirty="0">
                <a:latin typeface="Calibri" panose="020F0502020204030204" pitchFamily="34" charset="0"/>
              </a:rPr>
              <a:t>to the particular driving </a:t>
            </a:r>
            <a:r>
              <a:rPr lang="en-US" sz="2000" dirty="0" smtClean="0">
                <a:latin typeface="Calibri" panose="020F0502020204030204" pitchFamily="34" charset="0"/>
              </a:rPr>
              <a:t>situation)</a:t>
            </a:r>
            <a:endParaRPr lang="en-US" sz="2000" dirty="0">
              <a:latin typeface="Calibri" panose="020F0502020204030204" pitchFamily="34" charset="0"/>
            </a:endParaRPr>
          </a:p>
          <a:p>
            <a:pPr marL="0" indent="0">
              <a:buNone/>
            </a:pPr>
            <a:endParaRPr lang="en-US" sz="2000" dirty="0" smtClean="0">
              <a:solidFill>
                <a:srgbClr val="0070C0"/>
              </a:solidFill>
            </a:endParaRPr>
          </a:p>
          <a:p>
            <a:pPr>
              <a:buFontTx/>
              <a:buChar char="-"/>
            </a:pPr>
            <a:endParaRPr lang="en-US" sz="2000" dirty="0">
              <a:sym typeface="Wingdings" panose="05000000000000000000" pitchFamily="2" charset="2"/>
            </a:endParaRPr>
          </a:p>
          <a:p>
            <a:pPr>
              <a:buFontTx/>
              <a:buChar char="-"/>
            </a:pPr>
            <a:endParaRPr lang="en-US" sz="2000" dirty="0">
              <a:sym typeface="Wingdings" panose="05000000000000000000" pitchFamily="2" charset="2"/>
            </a:endParaRPr>
          </a:p>
          <a:p>
            <a:endParaRPr lang="en-US" dirty="0" smtClean="0"/>
          </a:p>
          <a:p>
            <a:endParaRPr lang="en-US" dirty="0" smtClean="0"/>
          </a:p>
        </p:txBody>
      </p:sp>
    </p:spTree>
    <p:extLst>
      <p:ext uri="{BB962C8B-B14F-4D97-AF65-F5344CB8AC3E}">
        <p14:creationId xmlns:p14="http://schemas.microsoft.com/office/powerpoint/2010/main" val="38458008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091381" y="2720346"/>
            <a:ext cx="9979741" cy="2387600"/>
          </a:xfrm>
        </p:spPr>
        <p:txBody>
          <a:bodyPr>
            <a:normAutofit fontScale="90000"/>
          </a:bodyPr>
          <a:lstStyle/>
          <a:p>
            <a:r>
              <a:rPr lang="en-US" dirty="0" smtClean="0"/>
              <a:t>Testing of autonomous/automated driving systems on proving grounds</a:t>
            </a:r>
            <a:br>
              <a:rPr lang="en-US" dirty="0" smtClean="0"/>
            </a:br>
            <a:r>
              <a:rPr lang="en-US" dirty="0"/>
              <a:t/>
            </a:r>
            <a:br>
              <a:rPr lang="en-US" dirty="0"/>
            </a:br>
            <a:r>
              <a:rPr lang="en-US" dirty="0" smtClean="0"/>
              <a:t> – The issue </a:t>
            </a:r>
            <a:r>
              <a:rPr lang="en-US" dirty="0"/>
              <a:t>of </a:t>
            </a:r>
            <a:r>
              <a:rPr lang="en-US" dirty="0" smtClean="0"/>
              <a:t>“testability” </a:t>
            </a:r>
            <a:r>
              <a:rPr lang="en-US" dirty="0"/>
              <a:t>– </a:t>
            </a:r>
            <a:r>
              <a:rPr lang="en-US" dirty="0" smtClean="0"/>
              <a:t/>
            </a:r>
            <a:br>
              <a:rPr lang="en-US" dirty="0" smtClean="0"/>
            </a:br>
            <a:r>
              <a:rPr lang="en-US" dirty="0" smtClean="0"/>
              <a:t>OICA views</a:t>
            </a:r>
            <a:endParaRPr lang="en-US" dirty="0"/>
          </a:p>
        </p:txBody>
      </p:sp>
    </p:spTree>
    <p:extLst>
      <p:ext uri="{BB962C8B-B14F-4D97-AF65-F5344CB8AC3E}">
        <p14:creationId xmlns:p14="http://schemas.microsoft.com/office/powerpoint/2010/main" val="15858379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200" dirty="0" smtClean="0"/>
              <a:t>Testability on proving grounds - Introduction</a:t>
            </a:r>
            <a:endParaRPr lang="de-DE" sz="3200" dirty="0"/>
          </a:p>
        </p:txBody>
      </p:sp>
      <p:sp>
        <p:nvSpPr>
          <p:cNvPr id="8" name="Rechteck 7"/>
          <p:cNvSpPr/>
          <p:nvPr/>
        </p:nvSpPr>
        <p:spPr>
          <a:xfrm>
            <a:off x="912848" y="3659999"/>
            <a:ext cx="5189519" cy="1789391"/>
          </a:xfrm>
          <a:prstGeom prst="rect">
            <a:avLst/>
          </a:prstGeom>
          <a:solidFill>
            <a:schemeClr val="bg1"/>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 name="Gruppieren 8"/>
          <p:cNvGrpSpPr/>
          <p:nvPr/>
        </p:nvGrpSpPr>
        <p:grpSpPr>
          <a:xfrm>
            <a:off x="1368003" y="3179723"/>
            <a:ext cx="4068000" cy="2952000"/>
            <a:chOff x="7238260" y="-221869"/>
            <a:chExt cx="4068000" cy="2952000"/>
          </a:xfrm>
        </p:grpSpPr>
        <p:pic>
          <p:nvPicPr>
            <p:cNvPr id="10" name="Grafik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7774" y="-180925"/>
              <a:ext cx="4031220" cy="2877408"/>
            </a:xfrm>
            <a:prstGeom prst="rect">
              <a:avLst/>
            </a:prstGeom>
            <a:scene3d>
              <a:camera prst="isometricOffAxis1Top"/>
              <a:lightRig rig="threePt" dir="t"/>
            </a:scene3d>
          </p:spPr>
        </p:pic>
        <p:sp>
          <p:nvSpPr>
            <p:cNvPr id="11" name="Rechteck 10"/>
            <p:cNvSpPr/>
            <p:nvPr/>
          </p:nvSpPr>
          <p:spPr>
            <a:xfrm>
              <a:off x="7238260" y="-221869"/>
              <a:ext cx="4068000" cy="2952000"/>
            </a:xfrm>
            <a:prstGeom prst="rect">
              <a:avLst/>
            </a:prstGeom>
            <a:solidFill>
              <a:srgbClr val="FFFFFF">
                <a:alpha val="76863"/>
              </a:srgbClr>
            </a:solidFill>
            <a:ln>
              <a:noFill/>
            </a:ln>
            <a:effectLst>
              <a:outerShdw blurRad="50800" dist="38100" dir="8100000" algn="tr" rotWithShape="0">
                <a:prstClr val="black">
                  <a:alpha val="40000"/>
                </a:prstClr>
              </a:outerShdw>
            </a:effectLst>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b"/>
            <a:lstStyle/>
            <a:p>
              <a:pPr lvl="7" algn="ctr"/>
              <a:endParaRPr lang="en-US" sz="3200" b="1" dirty="0" smtClean="0">
                <a:solidFill>
                  <a:schemeClr val="tx1"/>
                </a:solidFill>
              </a:endParaRPr>
            </a:p>
            <a:p>
              <a:pPr lvl="7" algn="ctr"/>
              <a:endParaRPr lang="en-US" sz="3200" b="1" dirty="0">
                <a:solidFill>
                  <a:schemeClr val="tx1"/>
                </a:solidFill>
              </a:endParaRPr>
            </a:p>
            <a:p>
              <a:pPr lvl="6" algn="ctr"/>
              <a:endParaRPr lang="en-US" sz="3200" b="1" dirty="0">
                <a:solidFill>
                  <a:schemeClr val="tx1"/>
                </a:solidFill>
              </a:endParaRPr>
            </a:p>
            <a:p>
              <a:pPr lvl="6" algn="ctr"/>
              <a:endParaRPr lang="en-US" sz="3200" b="1" dirty="0" smtClean="0">
                <a:solidFill>
                  <a:schemeClr val="tx1"/>
                </a:solidFill>
              </a:endParaRPr>
            </a:p>
            <a:p>
              <a:pPr lvl="7" algn="ctr"/>
              <a:endParaRPr lang="en-US" sz="3200" b="1" dirty="0" smtClean="0">
                <a:solidFill>
                  <a:schemeClr val="tx1"/>
                </a:solidFill>
              </a:endParaRPr>
            </a:p>
          </p:txBody>
        </p:sp>
        <p:sp>
          <p:nvSpPr>
            <p:cNvPr id="12" name="Rechteck 11"/>
            <p:cNvSpPr/>
            <p:nvPr/>
          </p:nvSpPr>
          <p:spPr>
            <a:xfrm>
              <a:off x="7566263" y="402777"/>
              <a:ext cx="1723641" cy="1796278"/>
            </a:xfrm>
            <a:prstGeom prst="rect">
              <a:avLst/>
            </a:prstGeom>
            <a:solidFill>
              <a:schemeClr val="accent1">
                <a:alpha val="42000"/>
              </a:schemeClr>
            </a:solidFill>
            <a:ln w="25400" cap="flat" cmpd="sng" algn="ctr">
              <a:noFill/>
              <a:prstDash val="solid"/>
            </a:ln>
            <a:effectLst/>
            <a:scene3d>
              <a:camera prst="isometricOffAxis1Top"/>
              <a:lightRig rig="threePt" dir="t"/>
            </a:scene3d>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lang="en-US" sz="2000" b="1" kern="0" dirty="0">
                <a:latin typeface="BMW Group Condensed"/>
              </a:endParaRPr>
            </a:p>
            <a:p>
              <a:pPr marL="0" marR="0" lvl="0" indent="0" algn="r" defTabSz="914400" eaLnBrk="1" fontAlgn="auto" latinLnBrk="0" hangingPunct="1">
                <a:lnSpc>
                  <a:spcPct val="100000"/>
                </a:lnSpc>
                <a:spcBef>
                  <a:spcPts val="0"/>
                </a:spcBef>
                <a:spcAft>
                  <a:spcPts val="0"/>
                </a:spcAft>
                <a:buClrTx/>
                <a:buSzTx/>
                <a:buFontTx/>
                <a:buNone/>
                <a:tabLst/>
                <a:defRPr/>
              </a:pPr>
              <a:endParaRPr lang="en-US" sz="2000" b="1" kern="0" dirty="0" smtClean="0">
                <a:latin typeface="BMW Group Condensed"/>
              </a:endParaRPr>
            </a:p>
            <a:p>
              <a:pPr marL="0" marR="0" lvl="0" indent="0" algn="r" defTabSz="914400" eaLnBrk="1" fontAlgn="auto" latinLnBrk="0" hangingPunct="1">
                <a:lnSpc>
                  <a:spcPct val="100000"/>
                </a:lnSpc>
                <a:spcBef>
                  <a:spcPts val="0"/>
                </a:spcBef>
                <a:spcAft>
                  <a:spcPts val="0"/>
                </a:spcAft>
                <a:buClrTx/>
                <a:buSzTx/>
                <a:buFontTx/>
                <a:buNone/>
                <a:tabLst/>
                <a:defRPr/>
              </a:pPr>
              <a:endParaRPr lang="en-US" sz="2000" b="1" kern="0" dirty="0">
                <a:latin typeface="BMW Group Condensed"/>
              </a:endParaRPr>
            </a:p>
            <a:p>
              <a:pPr marL="0" marR="0" lvl="0" indent="0" algn="r" defTabSz="914400" eaLnBrk="1" fontAlgn="auto" latinLnBrk="0" hangingPunct="1">
                <a:lnSpc>
                  <a:spcPct val="100000"/>
                </a:lnSpc>
                <a:spcBef>
                  <a:spcPts val="0"/>
                </a:spcBef>
                <a:spcAft>
                  <a:spcPts val="0"/>
                </a:spcAft>
                <a:buClrTx/>
                <a:buSzTx/>
                <a:buFontTx/>
                <a:buNone/>
                <a:tabLst/>
                <a:defRPr/>
              </a:pPr>
              <a:endParaRPr lang="en-US" sz="2000" b="1" kern="0" dirty="0" smtClean="0">
                <a:latin typeface="BMW Group Condensed"/>
              </a:endParaRPr>
            </a:p>
            <a:p>
              <a:pPr marL="0" marR="0" lvl="0" indent="0" algn="r" defTabSz="914400" eaLnBrk="1" fontAlgn="auto" latinLnBrk="0" hangingPunct="1">
                <a:lnSpc>
                  <a:spcPct val="100000"/>
                </a:lnSpc>
                <a:spcBef>
                  <a:spcPts val="0"/>
                </a:spcBef>
                <a:spcAft>
                  <a:spcPts val="0"/>
                </a:spcAft>
                <a:buClrTx/>
                <a:buSzTx/>
                <a:buFontTx/>
                <a:buNone/>
                <a:tabLst/>
                <a:defRPr/>
              </a:pPr>
              <a:r>
                <a:rPr lang="en-US" sz="2000" b="1" kern="0" dirty="0" smtClean="0">
                  <a:latin typeface="BMW Group Condensed"/>
                </a:rPr>
                <a:t>ODD</a:t>
              </a:r>
              <a:endParaRPr kumimoji="0" lang="en-US" sz="2000" b="1" i="0" u="none" strike="noStrike" kern="0" cap="none" spc="0" normalizeH="0" baseline="0" dirty="0" smtClean="0">
                <a:ln>
                  <a:noFill/>
                </a:ln>
                <a:effectLst/>
                <a:uLnTx/>
                <a:uFillTx/>
                <a:latin typeface="BMW Group Condensed"/>
              </a:endParaRPr>
            </a:p>
          </p:txBody>
        </p:sp>
        <p:sp>
          <p:nvSpPr>
            <p:cNvPr id="13" name="Freihandform 12"/>
            <p:cNvSpPr/>
            <p:nvPr/>
          </p:nvSpPr>
          <p:spPr>
            <a:xfrm>
              <a:off x="8100943" y="740342"/>
              <a:ext cx="1063482" cy="1151954"/>
            </a:xfrm>
            <a:custGeom>
              <a:avLst/>
              <a:gdLst>
                <a:gd name="connsiteX0" fmla="*/ 0 w 1639956"/>
                <a:gd name="connsiteY0" fmla="*/ 1540565 h 1540565"/>
                <a:gd name="connsiteX1" fmla="*/ 874643 w 1639956"/>
                <a:gd name="connsiteY1" fmla="*/ 954156 h 1540565"/>
                <a:gd name="connsiteX2" fmla="*/ 934278 w 1639956"/>
                <a:gd name="connsiteY2" fmla="*/ 318052 h 1540565"/>
                <a:gd name="connsiteX3" fmla="*/ 1639956 w 1639956"/>
                <a:gd name="connsiteY3" fmla="*/ 0 h 1540565"/>
              </a:gdLst>
              <a:ahLst/>
              <a:cxnLst>
                <a:cxn ang="0">
                  <a:pos x="connsiteX0" y="connsiteY0"/>
                </a:cxn>
                <a:cxn ang="0">
                  <a:pos x="connsiteX1" y="connsiteY1"/>
                </a:cxn>
                <a:cxn ang="0">
                  <a:pos x="connsiteX2" y="connsiteY2"/>
                </a:cxn>
                <a:cxn ang="0">
                  <a:pos x="connsiteX3" y="connsiteY3"/>
                </a:cxn>
              </a:cxnLst>
              <a:rect l="l" t="t" r="r" b="b"/>
              <a:pathLst>
                <a:path w="1639956" h="1540565">
                  <a:moveTo>
                    <a:pt x="0" y="1540565"/>
                  </a:moveTo>
                  <a:cubicBezTo>
                    <a:pt x="359465" y="1349236"/>
                    <a:pt x="718930" y="1157908"/>
                    <a:pt x="874643" y="954156"/>
                  </a:cubicBezTo>
                  <a:cubicBezTo>
                    <a:pt x="1030356" y="750404"/>
                    <a:pt x="806726" y="477078"/>
                    <a:pt x="934278" y="318052"/>
                  </a:cubicBezTo>
                  <a:cubicBezTo>
                    <a:pt x="1061830" y="159026"/>
                    <a:pt x="1350893" y="79513"/>
                    <a:pt x="1639956" y="0"/>
                  </a:cubicBezTo>
                </a:path>
              </a:pathLst>
            </a:custGeom>
            <a:noFill/>
            <a:ln w="76200"/>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fik 13"/>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8290611" y="1316319"/>
              <a:ext cx="247136" cy="247136"/>
            </a:xfrm>
            <a:prstGeom prst="rect">
              <a:avLst/>
            </a:prstGeom>
          </p:spPr>
        </p:pic>
        <p:pic>
          <p:nvPicPr>
            <p:cNvPr id="15" name="Grafik 14"/>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8734968" y="849973"/>
              <a:ext cx="247136" cy="247136"/>
            </a:xfrm>
            <a:prstGeom prst="rect">
              <a:avLst/>
            </a:prstGeom>
          </p:spPr>
        </p:pic>
        <p:pic>
          <p:nvPicPr>
            <p:cNvPr id="16" name="Grafik 15"/>
            <p:cNvPicPr>
              <a:picLocks noChangeAspect="1"/>
            </p:cNvPicPr>
            <p:nvPr/>
          </p:nvPicPr>
          <p:blipFill rotWithShape="1">
            <a:blip r:embed="rId4">
              <a:clrChange>
                <a:clrFrom>
                  <a:srgbClr val="FFFFFF"/>
                </a:clrFrom>
                <a:clrTo>
                  <a:srgbClr val="FFFFFF">
                    <a:alpha val="0"/>
                  </a:srgbClr>
                </a:clrTo>
              </a:clrChange>
              <a:biLevel thresh="75000"/>
            </a:blip>
            <a:srcRect r="28449"/>
            <a:stretch/>
          </p:blipFill>
          <p:spPr>
            <a:xfrm>
              <a:off x="8252423" y="997331"/>
              <a:ext cx="242460" cy="252160"/>
            </a:xfrm>
            <a:prstGeom prst="rect">
              <a:avLst/>
            </a:prstGeom>
          </p:spPr>
        </p:pic>
      </p:grpSp>
      <p:sp>
        <p:nvSpPr>
          <p:cNvPr id="18" name="Rechteck 17"/>
          <p:cNvSpPr/>
          <p:nvPr/>
        </p:nvSpPr>
        <p:spPr>
          <a:xfrm>
            <a:off x="6533344" y="3245119"/>
            <a:ext cx="5353856" cy="2308324"/>
          </a:xfrm>
          <a:prstGeom prst="rect">
            <a:avLst/>
          </a:prstGeom>
        </p:spPr>
        <p:txBody>
          <a:bodyPr wrap="square">
            <a:spAutoFit/>
          </a:bodyPr>
          <a:lstStyle/>
          <a:p>
            <a:r>
              <a:rPr lang="en-US" sz="1600" b="1" dirty="0" smtClean="0"/>
              <a:t>Proving grounds:</a:t>
            </a:r>
          </a:p>
          <a:p>
            <a:endParaRPr lang="en-US" sz="1600" b="1" dirty="0" smtClean="0"/>
          </a:p>
          <a:p>
            <a:pPr marL="285750" indent="-285750">
              <a:buFontTx/>
              <a:buChar char="-"/>
            </a:pPr>
            <a:r>
              <a:rPr lang="en-US" sz="1600" dirty="0" smtClean="0"/>
              <a:t>Are typically not part of the geographic ODD*</a:t>
            </a:r>
          </a:p>
          <a:p>
            <a:pPr marL="285750" indent="-285750">
              <a:buFontTx/>
              <a:buChar char="-"/>
            </a:pPr>
            <a:r>
              <a:rPr lang="en-US" sz="1600" dirty="0" smtClean="0">
                <a:sym typeface="Wingdings" panose="05000000000000000000" pitchFamily="2" charset="2"/>
              </a:rPr>
              <a:t>Do typically not reflect other technical ODD* requirements</a:t>
            </a:r>
          </a:p>
          <a:p>
            <a:pPr marL="285750" indent="-285750">
              <a:buFontTx/>
              <a:buChar char="-"/>
            </a:pPr>
            <a:r>
              <a:rPr lang="en-US" sz="1600" dirty="0" smtClean="0">
                <a:sym typeface="Wingdings" panose="05000000000000000000" pitchFamily="2" charset="2"/>
              </a:rPr>
              <a:t>Are typically not included in high definition maps</a:t>
            </a:r>
          </a:p>
          <a:p>
            <a:endParaRPr lang="en-US" sz="1600" dirty="0" smtClean="0">
              <a:sym typeface="Wingdings" panose="05000000000000000000" pitchFamily="2" charset="2"/>
            </a:endParaRPr>
          </a:p>
          <a:p>
            <a:r>
              <a:rPr lang="en-US" sz="1600" b="1" dirty="0" smtClean="0">
                <a:sym typeface="Wingdings" panose="05000000000000000000" pitchFamily="2" charset="2"/>
              </a:rPr>
              <a:t>Consequence: </a:t>
            </a:r>
            <a:r>
              <a:rPr lang="en-US" sz="1600" dirty="0" smtClean="0">
                <a:sym typeface="Wingdings" panose="05000000000000000000" pitchFamily="2" charset="2"/>
              </a:rPr>
              <a:t>If dedicated ODD* conditions/premises are not fulfilled, the automated driving system cannot be activated on proving grounds and therefore not be tested</a:t>
            </a:r>
            <a:endParaRPr lang="en-US" sz="1600" dirty="0">
              <a:sym typeface="Wingdings" panose="05000000000000000000" pitchFamily="2" charset="2"/>
            </a:endParaRPr>
          </a:p>
        </p:txBody>
      </p:sp>
      <p:sp>
        <p:nvSpPr>
          <p:cNvPr id="21" name="Rechteck 20"/>
          <p:cNvSpPr/>
          <p:nvPr/>
        </p:nvSpPr>
        <p:spPr>
          <a:xfrm>
            <a:off x="3351932" y="3940955"/>
            <a:ext cx="1519919" cy="556840"/>
          </a:xfrm>
          <a:prstGeom prst="rect">
            <a:avLst/>
          </a:prstGeom>
          <a:solidFill>
            <a:srgbClr val="92D050">
              <a:alpha val="42000"/>
            </a:srgbClr>
          </a:solidFill>
          <a:ln w="25400" cap="flat" cmpd="sng" algn="ctr">
            <a:noFill/>
            <a:prstDash val="solid"/>
          </a:ln>
          <a:effectLst/>
          <a:scene3d>
            <a:camera prst="isometricOffAxis1Top"/>
            <a:lightRig rig="threePt" dir="t"/>
          </a:scene3d>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lang="en-US" sz="2000" b="1" kern="0" dirty="0">
              <a:latin typeface="BMW Group Condensed"/>
            </a:endParaRPr>
          </a:p>
          <a:p>
            <a:pPr marL="0" marR="0" lvl="0" indent="0" algn="r" defTabSz="914400" eaLnBrk="1" fontAlgn="auto" latinLnBrk="0" hangingPunct="1">
              <a:lnSpc>
                <a:spcPct val="100000"/>
              </a:lnSpc>
              <a:spcBef>
                <a:spcPts val="0"/>
              </a:spcBef>
              <a:spcAft>
                <a:spcPts val="0"/>
              </a:spcAft>
              <a:buClrTx/>
              <a:buSzTx/>
              <a:buFontTx/>
              <a:buNone/>
              <a:tabLst/>
              <a:defRPr/>
            </a:pPr>
            <a:endParaRPr lang="en-US" sz="2000" b="1" kern="0" dirty="0" smtClean="0">
              <a:latin typeface="BMW Group Condensed"/>
            </a:endParaRPr>
          </a:p>
          <a:p>
            <a:pPr marL="0" marR="0" lvl="0" indent="0" algn="r" defTabSz="914400" eaLnBrk="1" fontAlgn="auto" latinLnBrk="0" hangingPunct="1">
              <a:lnSpc>
                <a:spcPct val="100000"/>
              </a:lnSpc>
              <a:spcBef>
                <a:spcPts val="0"/>
              </a:spcBef>
              <a:spcAft>
                <a:spcPts val="0"/>
              </a:spcAft>
              <a:buClrTx/>
              <a:buSzTx/>
              <a:buFontTx/>
              <a:buNone/>
              <a:tabLst/>
              <a:defRPr/>
            </a:pPr>
            <a:endParaRPr lang="en-US" sz="2000" b="1" kern="0" dirty="0">
              <a:latin typeface="BMW Group Condensed"/>
            </a:endParaRPr>
          </a:p>
          <a:p>
            <a:pPr marL="0" marR="0" lvl="0" indent="0" algn="r" defTabSz="914400" eaLnBrk="1" fontAlgn="auto" latinLnBrk="0" hangingPunct="1">
              <a:lnSpc>
                <a:spcPct val="100000"/>
              </a:lnSpc>
              <a:spcBef>
                <a:spcPts val="0"/>
              </a:spcBef>
              <a:spcAft>
                <a:spcPts val="0"/>
              </a:spcAft>
              <a:buClrTx/>
              <a:buSzTx/>
              <a:buFontTx/>
              <a:buNone/>
              <a:tabLst/>
              <a:defRPr/>
            </a:pPr>
            <a:endParaRPr lang="en-US" sz="2000" b="1" kern="0" dirty="0" smtClean="0">
              <a:latin typeface="BMW Group Condensed"/>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dirty="0" smtClean="0">
                <a:ln>
                  <a:noFill/>
                </a:ln>
                <a:effectLst/>
                <a:uLnTx/>
                <a:uFillTx/>
                <a:latin typeface="BMW Group Condensed"/>
              </a:rPr>
              <a:t>Proving</a:t>
            </a:r>
            <a:r>
              <a:rPr kumimoji="0" lang="en-US" sz="2000" b="1" i="0" u="none" strike="noStrike" kern="0" cap="none" spc="0" normalizeH="0" dirty="0" smtClean="0">
                <a:ln>
                  <a:noFill/>
                </a:ln>
                <a:effectLst/>
                <a:uLnTx/>
                <a:uFillTx/>
                <a:latin typeface="BMW Group Condensed"/>
              </a:rPr>
              <a:t> Ground</a:t>
            </a:r>
            <a:endParaRPr kumimoji="0" lang="en-US" sz="2000" b="1" i="0" u="none" strike="noStrike" kern="0" cap="none" spc="0" normalizeH="0" baseline="0" dirty="0" smtClean="0">
              <a:ln>
                <a:noFill/>
              </a:ln>
              <a:effectLst/>
              <a:uLnTx/>
              <a:uFillTx/>
              <a:latin typeface="BMW Group Condensed"/>
            </a:endParaRPr>
          </a:p>
        </p:txBody>
      </p:sp>
      <p:sp>
        <p:nvSpPr>
          <p:cNvPr id="3" name="Textfeld 2"/>
          <p:cNvSpPr txBox="1"/>
          <p:nvPr/>
        </p:nvSpPr>
        <p:spPr>
          <a:xfrm>
            <a:off x="2543922" y="5504051"/>
            <a:ext cx="1760559" cy="307777"/>
          </a:xfrm>
          <a:prstGeom prst="rect">
            <a:avLst/>
          </a:prstGeom>
          <a:noFill/>
        </p:spPr>
        <p:txBody>
          <a:bodyPr wrap="square" rtlCol="0">
            <a:spAutoFit/>
          </a:bodyPr>
          <a:lstStyle/>
          <a:p>
            <a:r>
              <a:rPr lang="en-US" sz="1400" i="1" dirty="0" smtClean="0"/>
              <a:t>Example illustration</a:t>
            </a:r>
            <a:endParaRPr lang="en-US" sz="1400" i="1" dirty="0"/>
          </a:p>
        </p:txBody>
      </p:sp>
      <p:sp>
        <p:nvSpPr>
          <p:cNvPr id="17" name="Rechteck 16"/>
          <p:cNvSpPr/>
          <p:nvPr/>
        </p:nvSpPr>
        <p:spPr>
          <a:xfrm>
            <a:off x="912848" y="1682619"/>
            <a:ext cx="5310670" cy="2062103"/>
          </a:xfrm>
          <a:prstGeom prst="rect">
            <a:avLst/>
          </a:prstGeom>
        </p:spPr>
        <p:txBody>
          <a:bodyPr wrap="square">
            <a:spAutoFit/>
          </a:bodyPr>
          <a:lstStyle/>
          <a:p>
            <a:r>
              <a:rPr lang="en-US" sz="1600" b="1" dirty="0" smtClean="0"/>
              <a:t>Background:</a:t>
            </a:r>
          </a:p>
          <a:p>
            <a:endParaRPr lang="en-US" sz="1600" b="1" dirty="0" smtClean="0"/>
          </a:p>
          <a:p>
            <a:pPr marL="285750" indent="-285750">
              <a:buFontTx/>
              <a:buChar char="-"/>
            </a:pPr>
            <a:r>
              <a:rPr lang="en-US" sz="1600" dirty="0" smtClean="0">
                <a:sym typeface="Wingdings" panose="05000000000000000000" pitchFamily="2" charset="2"/>
              </a:rPr>
              <a:t>Especially </a:t>
            </a:r>
            <a:r>
              <a:rPr lang="en-US" sz="1600" dirty="0">
                <a:sym typeface="Wingdings" panose="05000000000000000000" pitchFamily="2" charset="2"/>
              </a:rPr>
              <a:t>L3-L5 features are linked to a </a:t>
            </a:r>
            <a:r>
              <a:rPr lang="en-US" sz="1600" dirty="0" smtClean="0">
                <a:sym typeface="Wingdings" panose="05000000000000000000" pitchFamily="2" charset="2"/>
              </a:rPr>
              <a:t>dedicated ODD* </a:t>
            </a:r>
            <a:r>
              <a:rPr lang="en-US" sz="1600" dirty="0">
                <a:sym typeface="Wingdings" panose="05000000000000000000" pitchFamily="2" charset="2"/>
              </a:rPr>
              <a:t>and can only be activated and operated within this </a:t>
            </a:r>
            <a:r>
              <a:rPr lang="en-US" sz="1600" dirty="0" smtClean="0">
                <a:sym typeface="Wingdings" panose="05000000000000000000" pitchFamily="2" charset="2"/>
              </a:rPr>
              <a:t>ODD*. </a:t>
            </a:r>
          </a:p>
          <a:p>
            <a:pPr marL="285750" indent="-285750">
              <a:buFontTx/>
              <a:buChar char="-"/>
            </a:pPr>
            <a:r>
              <a:rPr lang="en-US" sz="1600" dirty="0" smtClean="0">
                <a:sym typeface="Wingdings" panose="05000000000000000000" pitchFamily="2" charset="2"/>
              </a:rPr>
              <a:t>This </a:t>
            </a:r>
            <a:r>
              <a:rPr lang="en-US" sz="1600" dirty="0">
                <a:sym typeface="Wingdings" panose="05000000000000000000" pitchFamily="2" charset="2"/>
              </a:rPr>
              <a:t>issue is a </a:t>
            </a:r>
            <a:r>
              <a:rPr lang="en-US" sz="1600" dirty="0" smtClean="0">
                <a:sym typeface="Wingdings" panose="05000000000000000000" pitchFamily="2" charset="2"/>
              </a:rPr>
              <a:t>general and use-case independent, issue </a:t>
            </a:r>
            <a:r>
              <a:rPr lang="en-US" sz="1600" dirty="0">
                <a:sym typeface="Wingdings" panose="05000000000000000000" pitchFamily="2" charset="2"/>
              </a:rPr>
              <a:t>that even affects ACSF </a:t>
            </a:r>
            <a:r>
              <a:rPr lang="en-US" sz="1600" dirty="0" smtClean="0">
                <a:sym typeface="Wingdings" panose="05000000000000000000" pitchFamily="2" charset="2"/>
              </a:rPr>
              <a:t>(e.g. CAT </a:t>
            </a:r>
            <a:r>
              <a:rPr lang="en-US" sz="1600" dirty="0">
                <a:sym typeface="Wingdings" panose="05000000000000000000" pitchFamily="2" charset="2"/>
              </a:rPr>
              <a:t>C, B2), but has not been resolved, </a:t>
            </a:r>
            <a:r>
              <a:rPr lang="en-US" sz="1600" dirty="0" smtClean="0">
                <a:sym typeface="Wingdings" panose="05000000000000000000" pitchFamily="2" charset="2"/>
              </a:rPr>
              <a:t>yet.</a:t>
            </a:r>
            <a:endParaRPr lang="en-US" sz="1600" dirty="0">
              <a:sym typeface="Wingdings" panose="05000000000000000000" pitchFamily="2" charset="2"/>
            </a:endParaRPr>
          </a:p>
          <a:p>
            <a:pPr marL="285750" indent="-285750">
              <a:buFontTx/>
              <a:buChar char="-"/>
            </a:pPr>
            <a:endParaRPr lang="en-US" sz="1600" dirty="0">
              <a:sym typeface="Wingdings" panose="05000000000000000000" pitchFamily="2" charset="2"/>
            </a:endParaRPr>
          </a:p>
        </p:txBody>
      </p:sp>
      <p:sp>
        <p:nvSpPr>
          <p:cNvPr id="4" name="Textfeld 3"/>
          <p:cNvSpPr txBox="1"/>
          <p:nvPr/>
        </p:nvSpPr>
        <p:spPr>
          <a:xfrm>
            <a:off x="838200" y="6355064"/>
            <a:ext cx="2024742" cy="276999"/>
          </a:xfrm>
          <a:prstGeom prst="rect">
            <a:avLst/>
          </a:prstGeom>
          <a:noFill/>
        </p:spPr>
        <p:txBody>
          <a:bodyPr wrap="square" rtlCol="0">
            <a:spAutoFit/>
          </a:bodyPr>
          <a:lstStyle/>
          <a:p>
            <a:r>
              <a:rPr lang="de-DE" sz="1200" i="1" dirty="0" smtClean="0"/>
              <a:t>*Operational Design Domain</a:t>
            </a:r>
            <a:endParaRPr lang="de-DE" sz="1200" i="1" dirty="0"/>
          </a:p>
        </p:txBody>
      </p:sp>
    </p:spTree>
    <p:extLst>
      <p:ext uri="{BB962C8B-B14F-4D97-AF65-F5344CB8AC3E}">
        <p14:creationId xmlns:p14="http://schemas.microsoft.com/office/powerpoint/2010/main" val="32783502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29069" y="169179"/>
            <a:ext cx="10515600" cy="758281"/>
          </a:xfrm>
        </p:spPr>
        <p:txBody>
          <a:bodyPr>
            <a:normAutofit/>
          </a:bodyPr>
          <a:lstStyle/>
          <a:p>
            <a:r>
              <a:rPr lang="en-US" sz="3200" dirty="0"/>
              <a:t>Testability on proving grounds - </a:t>
            </a:r>
            <a:r>
              <a:rPr lang="en-US" sz="3200" dirty="0" smtClean="0"/>
              <a:t>Options</a:t>
            </a:r>
            <a:endParaRPr lang="en-US" sz="3200" b="1" dirty="0"/>
          </a:p>
        </p:txBody>
      </p:sp>
      <p:graphicFrame>
        <p:nvGraphicFramePr>
          <p:cNvPr id="4" name="Inhaltsplatzhalter 3"/>
          <p:cNvGraphicFramePr>
            <a:graphicFrameLocks noGrp="1"/>
          </p:cNvGraphicFramePr>
          <p:nvPr>
            <p:ph idx="1"/>
            <p:extLst/>
          </p:nvPr>
        </p:nvGraphicFramePr>
        <p:xfrm>
          <a:off x="61244" y="911112"/>
          <a:ext cx="12081596" cy="5512525"/>
        </p:xfrm>
        <a:graphic>
          <a:graphicData uri="http://schemas.openxmlformats.org/drawingml/2006/table">
            <a:tbl>
              <a:tblPr firstRow="1" bandRow="1">
                <a:tableStyleId>{5C22544A-7EE6-4342-B048-85BDC9FD1C3A}</a:tableStyleId>
              </a:tblPr>
              <a:tblGrid>
                <a:gridCol w="1360109"/>
                <a:gridCol w="2073248"/>
                <a:gridCol w="2270869"/>
                <a:gridCol w="2099716"/>
                <a:gridCol w="2138827"/>
                <a:gridCol w="2138827"/>
              </a:tblGrid>
              <a:tr h="300445">
                <a:tc>
                  <a:txBody>
                    <a:bodyPr/>
                    <a:lstStyle/>
                    <a:p>
                      <a:r>
                        <a:rPr lang="en-US" sz="1200" noProof="0" dirty="0" smtClean="0">
                          <a:solidFill>
                            <a:schemeClr val="tx1"/>
                          </a:solidFill>
                        </a:rPr>
                        <a:t>Option</a:t>
                      </a:r>
                      <a:endParaRPr lang="en-US" sz="12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noProof="0" dirty="0" smtClean="0">
                          <a:solidFill>
                            <a:schemeClr val="tx1"/>
                          </a:solidFill>
                        </a:rPr>
                        <a:t>1</a:t>
                      </a:r>
                      <a:endParaRPr lang="en-US" sz="12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noProof="0" dirty="0" smtClean="0">
                          <a:solidFill>
                            <a:schemeClr val="tx1"/>
                          </a:solidFill>
                        </a:rPr>
                        <a:t>2</a:t>
                      </a:r>
                      <a:endParaRPr lang="en-US" sz="12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noProof="0" dirty="0" smtClean="0">
                          <a:solidFill>
                            <a:schemeClr val="tx1"/>
                          </a:solidFill>
                        </a:rPr>
                        <a:t>3</a:t>
                      </a:r>
                      <a:endParaRPr lang="en-US" sz="12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noProof="0" dirty="0" smtClean="0">
                          <a:solidFill>
                            <a:schemeClr val="tx1"/>
                          </a:solidFill>
                        </a:rPr>
                        <a:t>4</a:t>
                      </a:r>
                      <a:endParaRPr lang="en-US" sz="12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noProof="0" dirty="0" smtClean="0">
                          <a:solidFill>
                            <a:schemeClr val="tx1"/>
                          </a:solidFill>
                        </a:rPr>
                        <a:t>5</a:t>
                      </a:r>
                      <a:endParaRPr lang="en-US" sz="12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87504">
                <a:tc>
                  <a:txBody>
                    <a:bodyPr/>
                    <a:lstStyle/>
                    <a:p>
                      <a:r>
                        <a:rPr lang="en-US" sz="1200" b="1" noProof="0" dirty="0" smtClean="0">
                          <a:solidFill>
                            <a:schemeClr val="tx1"/>
                          </a:solidFill>
                        </a:rPr>
                        <a:t>Description</a:t>
                      </a:r>
                      <a:endParaRPr lang="en-US" sz="1200" b="1"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aseline="0" noProof="0" dirty="0" smtClean="0">
                          <a:solidFill>
                            <a:schemeClr val="tx1"/>
                          </a:solidFill>
                        </a:rPr>
                        <a:t>Enable/adapt both proving ground infrastructure and high definition maps to allow for physical testing of ADS equipped vehicles</a:t>
                      </a:r>
                      <a:endParaRPr lang="en-US" sz="1200" noProof="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noProof="0" dirty="0" smtClean="0">
                          <a:solidFill>
                            <a:schemeClr val="tx1"/>
                          </a:solidFill>
                        </a:rPr>
                        <a:t>Test</a:t>
                      </a:r>
                      <a:r>
                        <a:rPr lang="en-US" sz="1200" baseline="0" noProof="0" dirty="0" smtClean="0">
                          <a:solidFill>
                            <a:schemeClr val="tx1"/>
                          </a:solidFill>
                        </a:rPr>
                        <a:t> maneuvers</a:t>
                      </a:r>
                      <a:r>
                        <a:rPr lang="en-US" sz="1200" noProof="0" dirty="0" smtClean="0">
                          <a:solidFill>
                            <a:schemeClr val="tx1"/>
                          </a:solidFill>
                        </a:rPr>
                        <a:t> with ADS</a:t>
                      </a:r>
                      <a:r>
                        <a:rPr lang="en-US" sz="1200" baseline="0" noProof="0" dirty="0" smtClean="0">
                          <a:solidFill>
                            <a:schemeClr val="tx1"/>
                          </a:solidFill>
                        </a:rPr>
                        <a:t> equipped vehicles on public streets within the operational design domain</a:t>
                      </a:r>
                      <a:endParaRPr lang="en-US" sz="12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noProof="0" dirty="0" smtClean="0">
                          <a:solidFill>
                            <a:schemeClr val="tx1"/>
                          </a:solidFill>
                        </a:rPr>
                        <a:t>Limit physical</a:t>
                      </a:r>
                      <a:r>
                        <a:rPr lang="en-US" sz="1200" baseline="0" noProof="0" dirty="0" smtClean="0">
                          <a:solidFill>
                            <a:schemeClr val="tx1"/>
                          </a:solidFill>
                        </a:rPr>
                        <a:t> testing of ADS equipped vehicles to </a:t>
                      </a:r>
                      <a:r>
                        <a:rPr lang="en-US" sz="1200" noProof="0" dirty="0" smtClean="0">
                          <a:solidFill>
                            <a:schemeClr val="tx1"/>
                          </a:solidFill>
                        </a:rPr>
                        <a:t>OEM-specific</a:t>
                      </a:r>
                      <a:r>
                        <a:rPr lang="en-US" sz="1200" baseline="0" noProof="0" dirty="0" smtClean="0">
                          <a:solidFill>
                            <a:schemeClr val="tx1"/>
                          </a:solidFill>
                        </a:rPr>
                        <a:t> proving grounds</a:t>
                      </a:r>
                      <a:endParaRPr lang="en-US" sz="12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noProof="0" dirty="0" smtClean="0">
                          <a:solidFill>
                            <a:schemeClr val="tx1"/>
                          </a:solidFill>
                        </a:rPr>
                        <a:t>Enable ADS</a:t>
                      </a:r>
                      <a:r>
                        <a:rPr lang="en-US" sz="1200" baseline="0" noProof="0" dirty="0" smtClean="0">
                          <a:solidFill>
                            <a:schemeClr val="tx1"/>
                          </a:solidFill>
                        </a:rPr>
                        <a:t> equipped vehicles with a  so called „test mode“ (that allows remote operation) for physical testing on any proving ground</a:t>
                      </a:r>
                      <a:endParaRPr lang="en-US" sz="12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smtClean="0">
                          <a:solidFill>
                            <a:schemeClr val="tx1"/>
                          </a:solidFill>
                        </a:rPr>
                        <a:t>Enable/adapt specific</a:t>
                      </a:r>
                      <a:r>
                        <a:rPr lang="en-US" sz="1200" baseline="0" noProof="0" dirty="0" smtClean="0">
                          <a:solidFill>
                            <a:schemeClr val="tx1"/>
                          </a:solidFill>
                        </a:rPr>
                        <a:t> test vehicles by applying</a:t>
                      </a:r>
                      <a:r>
                        <a:rPr lang="en-US" sz="1200" noProof="0" dirty="0" smtClean="0">
                          <a:solidFill>
                            <a:schemeClr val="tx1"/>
                          </a:solidFill>
                        </a:rPr>
                        <a:t> </a:t>
                      </a:r>
                      <a:r>
                        <a:rPr lang="en-US" sz="1200" baseline="0" noProof="0" dirty="0" smtClean="0">
                          <a:solidFill>
                            <a:schemeClr val="tx1"/>
                          </a:solidFill>
                        </a:rPr>
                        <a:t>SW-modifications (e.g. activate SCN-coding) for physical testing on any proving ground</a:t>
                      </a:r>
                      <a:endParaRPr lang="en-US" sz="1200" noProof="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10789">
                <a:tc>
                  <a:txBody>
                    <a:bodyPr/>
                    <a:lstStyle/>
                    <a:p>
                      <a:r>
                        <a:rPr lang="en-US" sz="1200" b="1" noProof="0" dirty="0" smtClean="0">
                          <a:solidFill>
                            <a:schemeClr val="tx1"/>
                          </a:solidFill>
                        </a:rPr>
                        <a:t>Advantages</a:t>
                      </a:r>
                      <a:endParaRPr lang="en-US" sz="1200" b="1"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noProof="0" dirty="0" smtClean="0">
                          <a:solidFill>
                            <a:schemeClr val="tx1"/>
                          </a:solidFill>
                        </a:rPr>
                        <a:t>+ Authorities</a:t>
                      </a:r>
                      <a:r>
                        <a:rPr lang="en-US" sz="1200" baseline="0" noProof="0" dirty="0" smtClean="0">
                          <a:solidFill>
                            <a:schemeClr val="tx1"/>
                          </a:solidFill>
                        </a:rPr>
                        <a:t>/agencies can independently from OEMs conduct compliance tests with any desired ADS equipped vehicle on specific proving grounds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noProof="0" dirty="0" smtClean="0">
                          <a:solidFill>
                            <a:schemeClr val="tx1"/>
                          </a:solidFill>
                        </a:rPr>
                        <a:t>+ Testability of series systems </a:t>
                      </a:r>
                      <a:r>
                        <a:rPr lang="en-US" sz="1200" baseline="0" noProof="0" dirty="0" smtClean="0">
                          <a:solidFill>
                            <a:schemeClr val="tx1"/>
                          </a:solidFill>
                          <a:sym typeface="Wingdings" panose="05000000000000000000" pitchFamily="2" charset="2"/>
                        </a:rPr>
                        <a:t> no modification to systems/software necessary</a:t>
                      </a:r>
                      <a:endParaRPr lang="en-US" sz="1200" baseline="0" noProof="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smtClean="0">
                          <a:solidFill>
                            <a:schemeClr val="tx1"/>
                          </a:solidFill>
                        </a:rPr>
                        <a:t>+ Authorities</a:t>
                      </a:r>
                      <a:r>
                        <a:rPr lang="en-US" sz="1200" baseline="0" noProof="0" dirty="0" smtClean="0">
                          <a:solidFill>
                            <a:schemeClr val="tx1"/>
                          </a:solidFill>
                        </a:rPr>
                        <a:t>/agencies can independently from OEMs conduct compliance tests with any desired ADS equipped vehicle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noProof="0" dirty="0" smtClean="0">
                          <a:solidFill>
                            <a:schemeClr val="tx1"/>
                          </a:solidFill>
                        </a:rPr>
                        <a:t>+ Testability of series systems </a:t>
                      </a:r>
                      <a:r>
                        <a:rPr lang="en-US" sz="1200" baseline="0" noProof="0" dirty="0" smtClean="0">
                          <a:solidFill>
                            <a:schemeClr val="tx1"/>
                          </a:solidFill>
                          <a:sym typeface="Wingdings" panose="05000000000000000000" pitchFamily="2" charset="2"/>
                        </a:rPr>
                        <a:t> no modification to systems/software necessary</a:t>
                      </a:r>
                      <a:endParaRPr lang="en-US" sz="1200" baseline="0" noProof="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smtClean="0">
                          <a:solidFill>
                            <a:schemeClr val="tx1"/>
                          </a:solidFill>
                        </a:rPr>
                        <a:t>+ Reduced</a:t>
                      </a:r>
                      <a:r>
                        <a:rPr lang="en-US" sz="1200" baseline="0" noProof="0" dirty="0" smtClean="0">
                          <a:solidFill>
                            <a:schemeClr val="tx1"/>
                          </a:solidFill>
                        </a:rPr>
                        <a:t> implementation efforts for OEMs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noProof="0" dirty="0" smtClean="0">
                          <a:solidFill>
                            <a:schemeClr val="tx1"/>
                          </a:solidFill>
                        </a:rPr>
                        <a:t>+ Testability of series systems </a:t>
                      </a:r>
                      <a:r>
                        <a:rPr lang="en-US" sz="1200" baseline="0" noProof="0" dirty="0" smtClean="0">
                          <a:solidFill>
                            <a:schemeClr val="tx1"/>
                          </a:solidFill>
                          <a:sym typeface="Wingdings" panose="05000000000000000000" pitchFamily="2" charset="2"/>
                        </a:rPr>
                        <a:t> no modification to systems/software necessary</a:t>
                      </a:r>
                      <a:endParaRPr lang="en-US" sz="1200" baseline="0" noProof="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noProof="0" dirty="0" smtClean="0">
                          <a:solidFill>
                            <a:schemeClr val="tx1"/>
                          </a:solidFill>
                        </a:rPr>
                        <a:t>+ No difficulties with OEM-specific attributes in high definition maps as considered by OEM-proving grounds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noProof="0" dirty="0" smtClean="0">
                          <a:solidFill>
                            <a:schemeClr val="tx1"/>
                          </a:solidFill>
                        </a:rPr>
                        <a:t>+ Authorities</a:t>
                      </a:r>
                      <a:r>
                        <a:rPr lang="en-US" sz="1200" baseline="0" noProof="0" dirty="0" smtClean="0">
                          <a:solidFill>
                            <a:schemeClr val="tx1"/>
                          </a:solidFill>
                        </a:rPr>
                        <a:t>/agencies can independently from OEMs conduct compliance tests with any desired ADS equipped vehicle on proving grounds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smtClean="0">
                          <a:solidFill>
                            <a:schemeClr val="tx1"/>
                          </a:solidFill>
                        </a:rPr>
                        <a:t>+ Reduced</a:t>
                      </a:r>
                      <a:r>
                        <a:rPr lang="en-US" sz="1200" baseline="0" noProof="0" dirty="0" smtClean="0">
                          <a:solidFill>
                            <a:schemeClr val="tx1"/>
                          </a:solidFill>
                        </a:rPr>
                        <a:t> implementation efforts for OEMs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noProof="0" dirty="0" smtClean="0">
                          <a:solidFill>
                            <a:schemeClr val="tx1"/>
                          </a:solidFill>
                        </a:rPr>
                        <a:t>+ Flexibility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13765">
                <a:tc>
                  <a:txBody>
                    <a:bodyPr/>
                    <a:lstStyle/>
                    <a:p>
                      <a:r>
                        <a:rPr lang="en-US" sz="1200" b="1" noProof="0" dirty="0" smtClean="0">
                          <a:solidFill>
                            <a:schemeClr val="tx1"/>
                          </a:solidFill>
                        </a:rPr>
                        <a:t>Disadvantages/</a:t>
                      </a:r>
                      <a:br>
                        <a:rPr lang="en-US" sz="1200" b="1" noProof="0" dirty="0" smtClean="0">
                          <a:solidFill>
                            <a:schemeClr val="tx1"/>
                          </a:solidFill>
                        </a:rPr>
                      </a:br>
                      <a:r>
                        <a:rPr lang="en-US" sz="1200" b="1" noProof="0" dirty="0" smtClean="0">
                          <a:solidFill>
                            <a:schemeClr val="tx1"/>
                          </a:solidFill>
                        </a:rPr>
                        <a:t>Challenges</a:t>
                      </a:r>
                      <a:endParaRPr lang="en-US" sz="1200" b="1"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noProof="0" dirty="0" smtClean="0">
                          <a:solidFill>
                            <a:schemeClr val="tx1"/>
                          </a:solidFill>
                        </a:rPr>
                        <a:t>- High implementation efforts for OEMs</a:t>
                      </a:r>
                      <a:r>
                        <a:rPr lang="en-US" sz="1200" baseline="0" noProof="0" dirty="0" smtClean="0">
                          <a:solidFill>
                            <a:schemeClr val="tx1"/>
                          </a:solidFill>
                        </a:rPr>
                        <a:t/>
                      </a:r>
                      <a:br>
                        <a:rPr lang="en-US" sz="1200" baseline="0" noProof="0" dirty="0" smtClean="0">
                          <a:solidFill>
                            <a:schemeClr val="tx1"/>
                          </a:solidFill>
                        </a:rPr>
                      </a:br>
                      <a:r>
                        <a:rPr lang="en-US" sz="1200" noProof="0" dirty="0" smtClean="0">
                          <a:solidFill>
                            <a:schemeClr val="tx1"/>
                          </a:solidFill>
                        </a:rPr>
                        <a:t>- Handling of OEM-specific</a:t>
                      </a:r>
                      <a:r>
                        <a:rPr lang="en-US" sz="1200" baseline="0" noProof="0" dirty="0" smtClean="0">
                          <a:solidFill>
                            <a:schemeClr val="tx1"/>
                          </a:solidFill>
                        </a:rPr>
                        <a:t> attributes (IP-issue?) in high definition maps that need to be reflected by proving grounds</a:t>
                      </a:r>
                      <a:endParaRPr lang="en-US" sz="1200" noProof="0" dirty="0" smtClean="0">
                        <a:solidFill>
                          <a:schemeClr val="tx1"/>
                        </a:solidFill>
                      </a:endParaRPr>
                    </a:p>
                    <a:p>
                      <a:r>
                        <a:rPr lang="en-US" sz="1200" baseline="0" noProof="0" dirty="0" smtClean="0">
                          <a:solidFill>
                            <a:schemeClr val="tx1"/>
                          </a:solidFill>
                        </a:rPr>
                        <a:t>- Handling of new proving grounds that were not existent at the time of production (map update of proving ground)</a:t>
                      </a:r>
                    </a:p>
                    <a:p>
                      <a:r>
                        <a:rPr lang="en-US" sz="1200" baseline="0" noProof="0" dirty="0" smtClean="0">
                          <a:solidFill>
                            <a:schemeClr val="tx1"/>
                          </a:solidFill>
                        </a:rPr>
                        <a:t>- Maintenance issues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noProof="0" dirty="0" smtClean="0">
                          <a:solidFill>
                            <a:schemeClr val="tx1"/>
                          </a:solidFill>
                        </a:rPr>
                        <a:t>- Road blocking may</a:t>
                      </a:r>
                      <a:r>
                        <a:rPr lang="en-US" sz="1200" baseline="0" noProof="0" dirty="0" smtClean="0">
                          <a:solidFill>
                            <a:schemeClr val="tx1"/>
                          </a:solidFill>
                        </a:rPr>
                        <a:t> be possible in individual cases, but not realistic/practical as general solution worldwide</a:t>
                      </a:r>
                      <a:endParaRPr lang="en-US" sz="1200" noProof="0" dirty="0" smtClean="0">
                        <a:solidFill>
                          <a:schemeClr val="tx1"/>
                        </a:solidFill>
                      </a:endParaRPr>
                    </a:p>
                    <a:p>
                      <a:r>
                        <a:rPr lang="en-US" sz="1200" noProof="0" dirty="0" smtClean="0">
                          <a:solidFill>
                            <a:schemeClr val="tx1"/>
                          </a:solidFill>
                        </a:rPr>
                        <a:t>- S</a:t>
                      </a:r>
                      <a:r>
                        <a:rPr lang="en-US" sz="1200" baseline="0" noProof="0" dirty="0" smtClean="0">
                          <a:solidFill>
                            <a:schemeClr val="tx1"/>
                          </a:solidFill>
                        </a:rPr>
                        <a:t>afety reasons in case of on road-tests and many other things likely not easy/practical to test on public roads</a:t>
                      </a:r>
                      <a:endParaRPr lang="en-US" sz="1200"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smtClean="0">
                          <a:solidFill>
                            <a:schemeClr val="tx1"/>
                          </a:solidFill>
                        </a:rPr>
                        <a:t>- Independent execution of</a:t>
                      </a:r>
                      <a:r>
                        <a:rPr lang="en-US" sz="1200" baseline="0" noProof="0" dirty="0" smtClean="0">
                          <a:solidFill>
                            <a:schemeClr val="tx1"/>
                          </a:solidFill>
                        </a:rPr>
                        <a:t> certification</a:t>
                      </a:r>
                      <a:r>
                        <a:rPr lang="en-US" sz="1200" noProof="0" dirty="0" smtClean="0">
                          <a:solidFill>
                            <a:schemeClr val="tx1"/>
                          </a:solidFill>
                        </a:rPr>
                        <a:t> tests not possible for authorities/agencies</a:t>
                      </a:r>
                      <a:r>
                        <a:rPr lang="en-US" sz="1200" baseline="0" noProof="0" dirty="0" smtClean="0">
                          <a:solidFill>
                            <a:schemeClr val="tx1"/>
                          </a:solidFill>
                        </a:rPr>
                        <a:t> – causes problems for rating/ compliance-Testing, </a:t>
                      </a:r>
                      <a:r>
                        <a:rPr lang="en-US" sz="1200" baseline="0" noProof="0" dirty="0" err="1" smtClean="0">
                          <a:solidFill>
                            <a:schemeClr val="tx1"/>
                          </a:solidFill>
                        </a:rPr>
                        <a:t>CoP</a:t>
                      </a:r>
                      <a:r>
                        <a:rPr lang="en-US" sz="1200" baseline="0" noProof="0" dirty="0" smtClean="0">
                          <a:solidFill>
                            <a:schemeClr val="tx1"/>
                          </a:solidFill>
                        </a:rPr>
                        <a:t> und market surveillance</a:t>
                      </a:r>
                    </a:p>
                    <a:p>
                      <a:r>
                        <a:rPr lang="en-US" sz="1200" noProof="0" dirty="0" smtClean="0">
                          <a:solidFill>
                            <a:schemeClr val="tx1"/>
                          </a:solidFill>
                        </a:rPr>
                        <a:t>- N</a:t>
                      </a:r>
                      <a:r>
                        <a:rPr lang="en-US" sz="1200" baseline="0" noProof="0" dirty="0" smtClean="0">
                          <a:solidFill>
                            <a:schemeClr val="tx1"/>
                          </a:solidFill>
                        </a:rPr>
                        <a:t>ot realistic/practical as solution worldwide</a:t>
                      </a:r>
                      <a:endParaRPr lang="en-US" sz="1200" noProof="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noProof="0" dirty="0" smtClean="0">
                          <a:solidFill>
                            <a:schemeClr val="tx1"/>
                          </a:solidFill>
                        </a:rPr>
                        <a:t>-Risk of unauthorized</a:t>
                      </a:r>
                      <a:r>
                        <a:rPr lang="en-US" sz="1200" baseline="0" noProof="0" dirty="0" smtClean="0">
                          <a:solidFill>
                            <a:schemeClr val="tx1"/>
                          </a:solidFill>
                        </a:rPr>
                        <a:t> access/manipulation and security threat due to external interface</a:t>
                      </a:r>
                    </a:p>
                    <a:p>
                      <a:r>
                        <a:rPr lang="en-US" sz="1200" baseline="0" noProof="0" dirty="0" smtClean="0">
                          <a:solidFill>
                            <a:schemeClr val="tx1"/>
                          </a:solidFill>
                        </a:rPr>
                        <a:t>- No representative series systems/software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noProof="0" dirty="0" smtClean="0">
                          <a:solidFill>
                            <a:schemeClr val="tx1"/>
                          </a:solidFill>
                        </a:rPr>
                        <a:t>- No representative series systems/software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smtClean="0">
                          <a:solidFill>
                            <a:schemeClr val="tx1"/>
                          </a:solidFill>
                        </a:rPr>
                        <a:t>- Independent execution of</a:t>
                      </a:r>
                      <a:r>
                        <a:rPr lang="en-US" sz="1200" baseline="0" noProof="0" dirty="0" smtClean="0">
                          <a:solidFill>
                            <a:schemeClr val="tx1"/>
                          </a:solidFill>
                        </a:rPr>
                        <a:t> certification</a:t>
                      </a:r>
                      <a:r>
                        <a:rPr lang="en-US" sz="1200" noProof="0" dirty="0" smtClean="0">
                          <a:solidFill>
                            <a:schemeClr val="tx1"/>
                          </a:solidFill>
                        </a:rPr>
                        <a:t> tests not possible for authorities/agencies</a:t>
                      </a:r>
                      <a:r>
                        <a:rPr lang="en-US" sz="1200" baseline="0" noProof="0" dirty="0" smtClean="0">
                          <a:solidFill>
                            <a:schemeClr val="tx1"/>
                          </a:solidFill>
                        </a:rPr>
                        <a:t> – causes problems for rating/ compliance-Testing, </a:t>
                      </a:r>
                      <a:r>
                        <a:rPr lang="en-US" sz="1200" baseline="0" noProof="0" dirty="0" err="1" smtClean="0">
                          <a:solidFill>
                            <a:schemeClr val="tx1"/>
                          </a:solidFill>
                        </a:rPr>
                        <a:t>CoP</a:t>
                      </a:r>
                      <a:r>
                        <a:rPr lang="en-US" sz="1200" baseline="0" noProof="0" dirty="0" smtClean="0">
                          <a:solidFill>
                            <a:schemeClr val="tx1"/>
                          </a:solidFill>
                        </a:rPr>
                        <a:t> und market surveillance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noProof="0" dirty="0" smtClean="0">
                        <a:solidFill>
                          <a:schemeClr val="tx1"/>
                        </a:solidFill>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aseline="0" noProof="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Textfeld 2"/>
          <p:cNvSpPr txBox="1"/>
          <p:nvPr/>
        </p:nvSpPr>
        <p:spPr>
          <a:xfrm>
            <a:off x="71076" y="6497211"/>
            <a:ext cx="11907915" cy="307777"/>
          </a:xfrm>
          <a:prstGeom prst="rect">
            <a:avLst/>
          </a:prstGeom>
          <a:noFill/>
        </p:spPr>
        <p:txBody>
          <a:bodyPr wrap="square" rtlCol="0">
            <a:spAutoFit/>
          </a:bodyPr>
          <a:lstStyle/>
          <a:p>
            <a:r>
              <a:rPr lang="en-US" sz="1400" b="1" dirty="0" smtClean="0"/>
              <a:t>OICA’s conclusion: </a:t>
            </a:r>
            <a:r>
              <a:rPr lang="en-US" sz="1400" dirty="0" smtClean="0"/>
              <a:t>Simultaneous investigation of option 3 (short-term solution) and option 1 (long-term solution ) seems to be useful and reasonable approach</a:t>
            </a:r>
            <a:endParaRPr lang="en-US" sz="1400" dirty="0"/>
          </a:p>
        </p:txBody>
      </p:sp>
    </p:spTree>
    <p:extLst>
      <p:ext uri="{BB962C8B-B14F-4D97-AF65-F5344CB8AC3E}">
        <p14:creationId xmlns:p14="http://schemas.microsoft.com/office/powerpoint/2010/main" val="16424310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3200" dirty="0" smtClean="0"/>
              <a:t>Next </a:t>
            </a:r>
            <a:r>
              <a:rPr lang="de-DE" sz="3200" dirty="0" err="1" smtClean="0"/>
              <a:t>steps</a:t>
            </a:r>
            <a:endParaRPr lang="de-DE" sz="3200" dirty="0"/>
          </a:p>
        </p:txBody>
      </p:sp>
      <p:sp>
        <p:nvSpPr>
          <p:cNvPr id="3" name="Inhaltsplatzhalter 2"/>
          <p:cNvSpPr>
            <a:spLocks noGrp="1"/>
          </p:cNvSpPr>
          <p:nvPr>
            <p:ph idx="1"/>
          </p:nvPr>
        </p:nvSpPr>
        <p:spPr/>
        <p:txBody>
          <a:bodyPr>
            <a:normAutofit/>
          </a:bodyPr>
          <a:lstStyle/>
          <a:p>
            <a:pPr>
              <a:buFontTx/>
              <a:buChar char="-"/>
            </a:pPr>
            <a:r>
              <a:rPr lang="en-US" sz="1800" dirty="0" smtClean="0">
                <a:sym typeface="Wingdings" panose="05000000000000000000" pitchFamily="2" charset="2"/>
              </a:rPr>
              <a:t>What is the expectation of the Contracting Parties regarding testability on proving grounds?</a:t>
            </a:r>
          </a:p>
          <a:p>
            <a:pPr>
              <a:buFontTx/>
              <a:buChar char="-"/>
            </a:pPr>
            <a:r>
              <a:rPr lang="en-US" sz="1800" dirty="0" smtClean="0">
                <a:sym typeface="Wingdings" panose="05000000000000000000" pitchFamily="2" charset="2"/>
              </a:rPr>
              <a:t>Can it be assumed that certification agencies/authorities etc. want to be able to independently test and assess vehicles/automated driving systems on certain proving grounds (e.g. relevant for certification-tests, in-use-compliance-tests, conformity of production, rating tests NCAP, etc.)?</a:t>
            </a:r>
          </a:p>
          <a:p>
            <a:pPr>
              <a:buFontTx/>
              <a:buChar char="-"/>
            </a:pPr>
            <a:r>
              <a:rPr lang="en-US" sz="1800" dirty="0" smtClean="0">
                <a:sym typeface="Wingdings" panose="05000000000000000000" pitchFamily="2" charset="2"/>
              </a:rPr>
              <a:t>If yes, option 1 requires that proving ground infrastructure and attributes in proving ground maps fulfill certain harmonized criteria to enable testability of different kinds of systems of different manufacturers</a:t>
            </a:r>
          </a:p>
          <a:p>
            <a:pPr>
              <a:buFontTx/>
              <a:buChar char="-"/>
            </a:pPr>
            <a:r>
              <a:rPr lang="en-US" sz="1800" dirty="0" smtClean="0">
                <a:sym typeface="Wingdings" panose="05000000000000000000" pitchFamily="2" charset="2"/>
              </a:rPr>
              <a:t>The discussion on standardization of such criteria/map attributes needs to start as soon as possible and is expected to take a longer time as several technical issues need to be properly resolved (e.g. handling of OEM specific attributes, handling and transferring of map data to the different kinds of systems, etc.)</a:t>
            </a:r>
          </a:p>
          <a:p>
            <a:pPr>
              <a:buFontTx/>
              <a:buChar char="-"/>
            </a:pPr>
            <a:r>
              <a:rPr lang="en-US" sz="1800" dirty="0" smtClean="0">
                <a:sym typeface="Wingdings" panose="05000000000000000000" pitchFamily="2" charset="2"/>
              </a:rPr>
              <a:t>Would a combination of option 1 and 3 be an acceptable approach? E.g. Option 3 as a short- and midterm solution and option 1 as a long-term solution?  both options should be </a:t>
            </a:r>
            <a:r>
              <a:rPr lang="en-US" sz="1800" smtClean="0">
                <a:sym typeface="Wingdings" panose="05000000000000000000" pitchFamily="2" charset="2"/>
              </a:rPr>
              <a:t>investigated and developed simultaneously</a:t>
            </a:r>
            <a:endParaRPr lang="en-US" sz="1800" dirty="0" smtClean="0">
              <a:sym typeface="Wingdings" panose="05000000000000000000" pitchFamily="2" charset="2"/>
            </a:endParaRPr>
          </a:p>
          <a:p>
            <a:pPr>
              <a:buFontTx/>
              <a:buChar char="-"/>
            </a:pPr>
            <a:endParaRPr lang="en-US" sz="1800" dirty="0" smtClean="0">
              <a:sym typeface="Wingdings" panose="05000000000000000000" pitchFamily="2" charset="2"/>
            </a:endParaRPr>
          </a:p>
          <a:p>
            <a:pPr marL="0" indent="0">
              <a:buNone/>
            </a:pPr>
            <a:endParaRPr lang="en-US" sz="1800" dirty="0">
              <a:sym typeface="Wingdings" panose="05000000000000000000" pitchFamily="2" charset="2"/>
            </a:endParaRPr>
          </a:p>
          <a:p>
            <a:pPr marL="0" indent="0">
              <a:buNone/>
            </a:pPr>
            <a:endParaRPr lang="en-US" sz="1800" dirty="0" smtClean="0">
              <a:sym typeface="Wingdings" panose="05000000000000000000" pitchFamily="2" charset="2"/>
            </a:endParaRPr>
          </a:p>
          <a:p>
            <a:pPr marL="0" indent="0">
              <a:buNone/>
            </a:pPr>
            <a:endParaRPr lang="en-US" sz="1800" dirty="0" smtClean="0">
              <a:sym typeface="Wingdings" panose="05000000000000000000" pitchFamily="2" charset="2"/>
            </a:endParaRPr>
          </a:p>
          <a:p>
            <a:pPr marL="0" indent="0">
              <a:buNone/>
            </a:pPr>
            <a:endParaRPr lang="en-US" sz="1800" dirty="0" smtClean="0">
              <a:sym typeface="Wingdings" panose="05000000000000000000" pitchFamily="2" charset="2"/>
            </a:endParaRPr>
          </a:p>
          <a:p>
            <a:pPr marL="0" indent="0">
              <a:buNone/>
            </a:pPr>
            <a:endParaRPr lang="en-US" sz="1800" dirty="0" smtClean="0"/>
          </a:p>
          <a:p>
            <a:pPr marL="0" indent="0">
              <a:buNone/>
            </a:pPr>
            <a:endParaRPr lang="en-US" sz="1800" dirty="0" smtClean="0">
              <a:sym typeface="Wingdings" panose="05000000000000000000" pitchFamily="2" charset="2"/>
            </a:endParaRPr>
          </a:p>
          <a:p>
            <a:pPr marL="0" indent="0">
              <a:buNone/>
            </a:pPr>
            <a:endParaRPr lang="en-US" sz="1800" dirty="0" smtClean="0">
              <a:solidFill>
                <a:srgbClr val="0070C0"/>
              </a:solidFill>
              <a:sym typeface="Wingdings" panose="05000000000000000000" pitchFamily="2" charset="2"/>
            </a:endParaRPr>
          </a:p>
          <a:p>
            <a:pPr marL="457200" lvl="1" indent="0">
              <a:buNone/>
            </a:pPr>
            <a:endParaRPr lang="en-US" sz="1800" dirty="0" smtClean="0">
              <a:solidFill>
                <a:srgbClr val="0070C0"/>
              </a:solidFill>
              <a:sym typeface="Wingdings" panose="05000000000000000000" pitchFamily="2" charset="2"/>
            </a:endParaRPr>
          </a:p>
          <a:p>
            <a:pPr marL="0" indent="0">
              <a:buNone/>
            </a:pPr>
            <a:endParaRPr lang="en-US" dirty="0" smtClean="0">
              <a:sym typeface="Wingdings" panose="05000000000000000000" pitchFamily="2" charset="2"/>
            </a:endParaRPr>
          </a:p>
          <a:p>
            <a:pPr marL="0" indent="0">
              <a:buNone/>
            </a:pPr>
            <a:endParaRPr lang="en-US" dirty="0" smtClean="0">
              <a:sym typeface="Wingdings" panose="05000000000000000000" pitchFamily="2" charset="2"/>
            </a:endParaRPr>
          </a:p>
        </p:txBody>
      </p:sp>
    </p:spTree>
    <p:extLst>
      <p:ext uri="{BB962C8B-B14F-4D97-AF65-F5344CB8AC3E}">
        <p14:creationId xmlns:p14="http://schemas.microsoft.com/office/powerpoint/2010/main" val="35306550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138123"/>
            <a:ext cx="10810876" cy="1325563"/>
          </a:xfrm>
          <a:solidFill>
            <a:schemeClr val="accent1">
              <a:lumMod val="75000"/>
            </a:schemeClr>
          </a:solidFill>
        </p:spPr>
        <p:txBody>
          <a:bodyPr/>
          <a:lstStyle/>
          <a:p>
            <a:pPr marL="85725" indent="276225"/>
            <a:r>
              <a:rPr lang="en-US" b="1" dirty="0" smtClean="0">
                <a:solidFill>
                  <a:schemeClr val="bg1"/>
                </a:solidFill>
              </a:rPr>
              <a:t>Real-World-Test-Drive</a:t>
            </a:r>
            <a:endParaRPr lang="en-US" b="1" dirty="0">
              <a:solidFill>
                <a:schemeClr val="bg1"/>
              </a:solidFill>
            </a:endParaRPr>
          </a:p>
        </p:txBody>
      </p:sp>
    </p:spTree>
    <p:extLst>
      <p:ext uri="{BB962C8B-B14F-4D97-AF65-F5344CB8AC3E}">
        <p14:creationId xmlns:p14="http://schemas.microsoft.com/office/powerpoint/2010/main" val="1199910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463" y="1398240"/>
            <a:ext cx="10515600" cy="1666508"/>
          </a:xfrm>
        </p:spPr>
        <p:txBody>
          <a:bodyPr>
            <a:normAutofit/>
          </a:bodyPr>
          <a:lstStyle/>
          <a:p>
            <a:r>
              <a:rPr lang="de-DE" sz="5400" b="1" dirty="0" smtClean="0"/>
              <a:t>Real World Test Drive – OICA views</a:t>
            </a:r>
            <a:endParaRPr lang="en-US" sz="5400" b="1" dirty="0"/>
          </a:p>
        </p:txBody>
      </p:sp>
    </p:spTree>
    <p:extLst>
      <p:ext uri="{BB962C8B-B14F-4D97-AF65-F5344CB8AC3E}">
        <p14:creationId xmlns:p14="http://schemas.microsoft.com/office/powerpoint/2010/main" val="4277878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4"/>
          <p:cNvGraphicFramePr>
            <a:graphicFrameLocks noGrp="1"/>
          </p:cNvGraphicFramePr>
          <p:nvPr>
            <p:extLst>
              <p:ext uri="{D42A27DB-BD31-4B8C-83A1-F6EECF244321}">
                <p14:modId xmlns:p14="http://schemas.microsoft.com/office/powerpoint/2010/main" val="2958325945"/>
              </p:ext>
            </p:extLst>
          </p:nvPr>
        </p:nvGraphicFramePr>
        <p:xfrm>
          <a:off x="232537" y="854619"/>
          <a:ext cx="10300223" cy="5815751"/>
        </p:xfrm>
        <a:graphic>
          <a:graphicData uri="http://schemas.openxmlformats.org/drawingml/2006/table">
            <a:tbl>
              <a:tblPr firstRow="1" bandRow="1">
                <a:tableStyleId>{5C22544A-7EE6-4342-B048-85BDC9FD1C3A}</a:tableStyleId>
              </a:tblPr>
              <a:tblGrid>
                <a:gridCol w="148223">
                  <a:extLst>
                    <a:ext uri="{9D8B030D-6E8A-4147-A177-3AD203B41FA5}">
                      <a16:colId xmlns:a16="http://schemas.microsoft.com/office/drawing/2014/main" xmlns="" val="20000"/>
                    </a:ext>
                  </a:extLst>
                </a:gridCol>
                <a:gridCol w="1205055">
                  <a:extLst>
                    <a:ext uri="{9D8B030D-6E8A-4147-A177-3AD203B41FA5}">
                      <a16:colId xmlns:a16="http://schemas.microsoft.com/office/drawing/2014/main" xmlns="" val="20001"/>
                    </a:ext>
                  </a:extLst>
                </a:gridCol>
                <a:gridCol w="1998945">
                  <a:extLst>
                    <a:ext uri="{9D8B030D-6E8A-4147-A177-3AD203B41FA5}">
                      <a16:colId xmlns:a16="http://schemas.microsoft.com/office/drawing/2014/main" xmlns="" val="20002"/>
                    </a:ext>
                  </a:extLst>
                </a:gridCol>
                <a:gridCol w="2160000">
                  <a:extLst>
                    <a:ext uri="{9D8B030D-6E8A-4147-A177-3AD203B41FA5}">
                      <a16:colId xmlns:a16="http://schemas.microsoft.com/office/drawing/2014/main" xmlns="" val="20003"/>
                    </a:ext>
                  </a:extLst>
                </a:gridCol>
                <a:gridCol w="2304000">
                  <a:extLst>
                    <a:ext uri="{9D8B030D-6E8A-4147-A177-3AD203B41FA5}">
                      <a16:colId xmlns:a16="http://schemas.microsoft.com/office/drawing/2014/main" xmlns="" val="20004"/>
                    </a:ext>
                  </a:extLst>
                </a:gridCol>
                <a:gridCol w="2484000">
                  <a:extLst>
                    <a:ext uri="{9D8B030D-6E8A-4147-A177-3AD203B41FA5}">
                      <a16:colId xmlns:a16="http://schemas.microsoft.com/office/drawing/2014/main" xmlns="" val="20005"/>
                    </a:ext>
                  </a:extLst>
                </a:gridCol>
              </a:tblGrid>
              <a:tr h="303062">
                <a:tc gridSpan="2">
                  <a:txBody>
                    <a:bodyPr/>
                    <a:lstStyle/>
                    <a:p>
                      <a:r>
                        <a:rPr lang="en-US" sz="1200" noProof="0" dirty="0" smtClean="0"/>
                        <a:t>Safety Principles</a:t>
                      </a:r>
                      <a:endParaRPr lang="en-US" sz="1200" noProof="0" dirty="0">
                        <a:solidFill>
                          <a:srgbClr val="FF0000"/>
                        </a:solidFill>
                      </a:endParaRPr>
                    </a:p>
                  </a:txBody>
                  <a:tcPr marL="45720" marR="45720"/>
                </a:tc>
                <a:tc hMerge="1">
                  <a:txBody>
                    <a:bodyPr/>
                    <a:lstStyle/>
                    <a:p>
                      <a:endParaRPr lang="de-DE" sz="1600" dirty="0"/>
                    </a:p>
                  </a:txBody>
                  <a:tcPr/>
                </a:tc>
                <a:tc>
                  <a:txBody>
                    <a:bodyPr/>
                    <a:lstStyle/>
                    <a:p>
                      <a:r>
                        <a:rPr lang="en-US" sz="1200" noProof="0" dirty="0" smtClean="0">
                          <a:solidFill>
                            <a:schemeClr val="bg1"/>
                          </a:solidFill>
                        </a:rPr>
                        <a:t>USA (NHTSA FAVP 3.0)</a:t>
                      </a:r>
                      <a:endParaRPr lang="en-US" sz="1200" noProof="0" dirty="0">
                        <a:solidFill>
                          <a:schemeClr val="bg1"/>
                        </a:solidFill>
                      </a:endParaRPr>
                    </a:p>
                  </a:txBody>
                  <a:tcPr marL="45720" marR="45720"/>
                </a:tc>
                <a:tc>
                  <a:txBody>
                    <a:bodyPr/>
                    <a:lstStyle/>
                    <a:p>
                      <a:r>
                        <a:rPr lang="en-US" sz="1200" b="1" kern="1200" noProof="0" dirty="0" smtClean="0">
                          <a:solidFill>
                            <a:schemeClr val="bg1"/>
                          </a:solidFill>
                          <a:latin typeface="+mn-lt"/>
                          <a:ea typeface="+mn-ea"/>
                          <a:cs typeface="+mn-cs"/>
                        </a:rPr>
                        <a:t>Japan (MLIT-Guideline)</a:t>
                      </a:r>
                      <a:endParaRPr lang="en-US" sz="1200" b="1" kern="1200" noProof="0" dirty="0">
                        <a:solidFill>
                          <a:schemeClr val="bg1"/>
                        </a:solidFill>
                        <a:latin typeface="+mn-lt"/>
                        <a:ea typeface="+mn-ea"/>
                        <a:cs typeface="+mn-cs"/>
                      </a:endParaRPr>
                    </a:p>
                  </a:txBody>
                  <a:tcPr marL="45720" marR="45720"/>
                </a:tc>
                <a:tc>
                  <a:txBody>
                    <a:bodyPr/>
                    <a:lstStyle/>
                    <a:p>
                      <a:r>
                        <a:rPr lang="en-US" sz="1200" b="1" kern="1200" noProof="0" dirty="0" smtClean="0">
                          <a:solidFill>
                            <a:schemeClr val="bg1"/>
                          </a:solidFill>
                          <a:latin typeface="+mn-lt"/>
                          <a:ea typeface="+mn-ea"/>
                          <a:cs typeface="+mn-cs"/>
                        </a:rPr>
                        <a:t>Canada (Transport Canada)</a:t>
                      </a:r>
                      <a:endParaRPr lang="en-US" sz="1200" b="1" kern="1200" noProof="0" dirty="0">
                        <a:solidFill>
                          <a:schemeClr val="bg1"/>
                        </a:solidFill>
                        <a:latin typeface="+mn-lt"/>
                        <a:ea typeface="+mn-ea"/>
                        <a:cs typeface="+mn-cs"/>
                      </a:endParaRPr>
                    </a:p>
                  </a:txBody>
                  <a:tcPr marL="45720" marR="457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noProof="0" dirty="0" smtClean="0">
                          <a:solidFill>
                            <a:schemeClr val="bg1"/>
                          </a:solidFill>
                          <a:latin typeface="+mn-lt"/>
                          <a:ea typeface="+mn-ea"/>
                          <a:cs typeface="+mn-cs"/>
                        </a:rPr>
                        <a:t>Europe (EC</a:t>
                      </a:r>
                      <a:r>
                        <a:rPr lang="en-US" sz="1200" b="1" kern="1200" baseline="0" noProof="0" dirty="0" smtClean="0">
                          <a:solidFill>
                            <a:schemeClr val="bg1"/>
                          </a:solidFill>
                          <a:latin typeface="+mn-lt"/>
                          <a:ea typeface="+mn-ea"/>
                          <a:cs typeface="+mn-cs"/>
                        </a:rPr>
                        <a:t> Guidance)</a:t>
                      </a:r>
                      <a:endParaRPr lang="en-US" sz="1200" b="1" kern="1200" noProof="0" dirty="0" smtClean="0">
                        <a:solidFill>
                          <a:schemeClr val="bg1"/>
                        </a:solidFill>
                        <a:latin typeface="+mn-lt"/>
                        <a:ea typeface="+mn-ea"/>
                        <a:cs typeface="+mn-cs"/>
                      </a:endParaRPr>
                    </a:p>
                    <a:p>
                      <a:endParaRPr lang="en-US" sz="1200" baseline="30000" noProof="0" dirty="0">
                        <a:solidFill>
                          <a:schemeClr val="bg1"/>
                        </a:solidFill>
                      </a:endParaRPr>
                    </a:p>
                  </a:txBody>
                  <a:tcPr marL="45720" marR="45720"/>
                </a:tc>
                <a:extLst>
                  <a:ext uri="{0D108BD9-81ED-4DB2-BD59-A6C34878D82A}">
                    <a16:rowId xmlns:a16="http://schemas.microsoft.com/office/drawing/2014/main" xmlns="" val="10000"/>
                  </a:ext>
                </a:extLst>
              </a:tr>
              <a:tr h="476607">
                <a:tc>
                  <a:txBody>
                    <a:bodyPr/>
                    <a:lstStyle/>
                    <a:p>
                      <a:endParaRPr lang="en-US" sz="1050" b="0" noProof="0" dirty="0"/>
                    </a:p>
                  </a:txBody>
                  <a:tcPr marL="0" marR="0" marT="0" marB="0"/>
                </a:tc>
                <a:tc>
                  <a:txBody>
                    <a:bodyPr/>
                    <a:lstStyle/>
                    <a:p>
                      <a:endParaRPr lang="en-US" sz="1050" b="0" noProof="0" dirty="0"/>
                    </a:p>
                  </a:txBody>
                  <a:tcPr/>
                </a:tc>
                <a:tc>
                  <a:txBody>
                    <a:bodyPr/>
                    <a:lstStyle/>
                    <a:p>
                      <a:endParaRPr lang="en-US" sz="800" noProof="0" dirty="0"/>
                    </a:p>
                  </a:txBody>
                  <a:tcPr marL="45720" marR="45720"/>
                </a:tc>
                <a:tc>
                  <a:txBody>
                    <a:bodyPr/>
                    <a:lstStyle/>
                    <a:p>
                      <a:r>
                        <a:rPr lang="en-US" sz="800" kern="1200" dirty="0" smtClean="0">
                          <a:solidFill>
                            <a:schemeClr val="dk1"/>
                          </a:solidFill>
                          <a:latin typeface="+mn-lt"/>
                          <a:ea typeface="+mn-ea"/>
                          <a:cs typeface="+mn-cs"/>
                        </a:rPr>
                        <a:t>Vision:</a:t>
                      </a:r>
                      <a:r>
                        <a:rPr lang="en-US" sz="800" kern="1200" baseline="0" dirty="0" smtClean="0">
                          <a:solidFill>
                            <a:schemeClr val="dk1"/>
                          </a:solidFill>
                          <a:latin typeface="+mn-lt"/>
                          <a:ea typeface="+mn-ea"/>
                          <a:cs typeface="+mn-cs"/>
                        </a:rPr>
                        <a:t> “0” </a:t>
                      </a:r>
                      <a:r>
                        <a:rPr lang="en-US" sz="800" kern="1200" dirty="0" smtClean="0">
                          <a:solidFill>
                            <a:schemeClr val="dk1"/>
                          </a:solidFill>
                          <a:latin typeface="+mn-lt"/>
                          <a:ea typeface="+mn-ea"/>
                          <a:cs typeface="+mn-cs"/>
                        </a:rPr>
                        <a:t>accidents with injury or fatality by ADV</a:t>
                      </a:r>
                    </a:p>
                    <a:p>
                      <a:r>
                        <a:rPr lang="en-US" sz="800" kern="1200" dirty="0" smtClean="0">
                          <a:solidFill>
                            <a:schemeClr val="dk1"/>
                          </a:solidFill>
                          <a:latin typeface="+mn-lt"/>
                          <a:ea typeface="+mn-ea"/>
                          <a:cs typeface="+mn-cs"/>
                        </a:rPr>
                        <a:t>Ensure Safety</a:t>
                      </a:r>
                      <a:r>
                        <a:rPr lang="en-US" sz="800" kern="1200" baseline="0" dirty="0" smtClean="0">
                          <a:solidFill>
                            <a:schemeClr val="dk1"/>
                          </a:solidFill>
                          <a:latin typeface="+mn-lt"/>
                          <a:ea typeface="+mn-ea"/>
                          <a:cs typeface="+mn-cs"/>
                        </a:rPr>
                        <a:t> : </a:t>
                      </a:r>
                      <a:r>
                        <a:rPr lang="en-US" sz="800" kern="1200" dirty="0" smtClean="0">
                          <a:solidFill>
                            <a:schemeClr val="dk1"/>
                          </a:solidFill>
                          <a:latin typeface="+mn-lt"/>
                          <a:ea typeface="+mn-ea"/>
                          <a:cs typeface="+mn-cs"/>
                        </a:rPr>
                        <a:t>Within ODD ADV shall not cause rationally foreseeable &amp; preventable accidents</a:t>
                      </a:r>
                      <a:endParaRPr lang="en-US" sz="800" noProof="0" dirty="0"/>
                    </a:p>
                  </a:txBody>
                  <a:tcPr marL="45720" marR="45720"/>
                </a:tc>
                <a:tc>
                  <a:txBody>
                    <a:bodyPr/>
                    <a:lstStyle/>
                    <a:p>
                      <a:endParaRPr lang="en-US" sz="800" noProof="0" dirty="0"/>
                    </a:p>
                  </a:txBody>
                  <a:tcPr marL="45720" marR="45720"/>
                </a:tc>
                <a:tc>
                  <a:txBody>
                    <a:bodyPr/>
                    <a:lstStyle/>
                    <a:p>
                      <a:endParaRPr lang="en-US" sz="1100" noProof="0" dirty="0">
                        <a:solidFill>
                          <a:srgbClr val="FF0000"/>
                        </a:solidFill>
                      </a:endParaRPr>
                    </a:p>
                  </a:txBody>
                  <a:tcPr marL="45720" marR="45720"/>
                </a:tc>
              </a:tr>
              <a:tr h="338642">
                <a:tc>
                  <a:txBody>
                    <a:bodyPr/>
                    <a:lstStyle/>
                    <a:p>
                      <a:r>
                        <a:rPr lang="en-US" sz="1050" b="0" noProof="0" dirty="0" smtClean="0"/>
                        <a:t>1</a:t>
                      </a:r>
                      <a:endParaRPr lang="en-US" sz="1050" b="0" noProof="0" dirty="0"/>
                    </a:p>
                  </a:txBody>
                  <a:tcPr marL="0" marR="0" marT="0" marB="0"/>
                </a:tc>
                <a:tc>
                  <a:txBody>
                    <a:bodyPr/>
                    <a:lstStyle/>
                    <a:p>
                      <a:r>
                        <a:rPr lang="en-US" sz="1050" b="0" noProof="0" dirty="0" smtClean="0"/>
                        <a:t>Safe Function (Redundancy)</a:t>
                      </a:r>
                      <a:endParaRPr lang="en-US" sz="1050" b="0" noProof="0" dirty="0"/>
                    </a:p>
                  </a:txBody>
                  <a:tcPr marL="0" marR="0" marT="0" marB="0"/>
                </a:tc>
                <a:tc>
                  <a:txBody>
                    <a:bodyPr/>
                    <a:lstStyle/>
                    <a:p>
                      <a:r>
                        <a:rPr lang="en-US" sz="800" noProof="0" dirty="0" smtClean="0"/>
                        <a:t>1)</a:t>
                      </a:r>
                      <a:r>
                        <a:rPr lang="en-US" sz="800" baseline="0" noProof="0" dirty="0" smtClean="0"/>
                        <a:t> System Safety</a:t>
                      </a:r>
                    </a:p>
                    <a:p>
                      <a:r>
                        <a:rPr lang="en-US" sz="800" baseline="0" noProof="0" dirty="0" smtClean="0"/>
                        <a:t>9) Post Crash Behavior</a:t>
                      </a:r>
                      <a:endParaRPr lang="en-US" sz="800" noProof="0" dirty="0"/>
                    </a:p>
                  </a:txBody>
                  <a:tcPr marL="45720" marR="45720"/>
                </a:tc>
                <a:tc>
                  <a:txBody>
                    <a:bodyPr/>
                    <a:lstStyle/>
                    <a:p>
                      <a:r>
                        <a:rPr lang="en-US" sz="800" noProof="0" dirty="0" smtClean="0"/>
                        <a:t>ii) System safety by redundancy</a:t>
                      </a:r>
                      <a:endParaRPr lang="en-US" sz="800" noProof="0" dirty="0"/>
                    </a:p>
                  </a:txBody>
                  <a:tcPr marL="45720" marR="45720"/>
                </a:tc>
                <a:tc>
                  <a:txBody>
                    <a:bodyPr/>
                    <a:lstStyle/>
                    <a:p>
                      <a:r>
                        <a:rPr lang="en-US" sz="800" noProof="0" dirty="0" smtClean="0"/>
                        <a:t>6) Safety systems (and appropriate redundancies)</a:t>
                      </a:r>
                      <a:br>
                        <a:rPr lang="en-US" sz="800" noProof="0" dirty="0" smtClean="0"/>
                      </a:br>
                      <a:endParaRPr lang="en-US" sz="800" noProof="0" dirty="0"/>
                    </a:p>
                  </a:txBody>
                  <a:tcPr marL="45720" marR="45720"/>
                </a:tc>
                <a:tc>
                  <a:txBody>
                    <a:bodyPr/>
                    <a:lstStyle/>
                    <a:p>
                      <a:r>
                        <a:rPr lang="en-US" sz="800" noProof="0" dirty="0" smtClean="0"/>
                        <a:t>7) Safety assessment – redundancy; safety concept</a:t>
                      </a:r>
                      <a:endParaRPr lang="en-US" sz="800" noProof="0" dirty="0"/>
                    </a:p>
                  </a:txBody>
                  <a:tcPr marL="45720" marR="45720"/>
                </a:tc>
                <a:extLst>
                  <a:ext uri="{0D108BD9-81ED-4DB2-BD59-A6C34878D82A}">
                    <a16:rowId xmlns:a16="http://schemas.microsoft.com/office/drawing/2014/main" xmlns="" val="10001"/>
                  </a:ext>
                </a:extLst>
              </a:tr>
              <a:tr h="576945">
                <a:tc>
                  <a:txBody>
                    <a:bodyPr/>
                    <a:lstStyle/>
                    <a:p>
                      <a:r>
                        <a:rPr lang="en-US" sz="1050" b="0" noProof="0" dirty="0" smtClean="0"/>
                        <a:t>2</a:t>
                      </a:r>
                      <a:endParaRPr lang="en-US" sz="1050" b="0" noProof="0" dirty="0"/>
                    </a:p>
                  </a:txBody>
                  <a:tcPr marL="0" marR="0" marT="0" marB="0"/>
                </a:tc>
                <a:tc>
                  <a:txBody>
                    <a:bodyPr/>
                    <a:lstStyle/>
                    <a:p>
                      <a:r>
                        <a:rPr lang="en-US" sz="1050" b="0" noProof="0" dirty="0" smtClean="0"/>
                        <a:t>Safety Layer</a:t>
                      </a:r>
                      <a:endParaRPr lang="en-US" sz="1050" b="0" noProof="0" dirty="0"/>
                    </a:p>
                  </a:txBody>
                  <a:tcPr marL="0" marR="0" marT="0" marB="0"/>
                </a:tc>
                <a:tc>
                  <a:txBody>
                    <a:bodyPr/>
                    <a:lstStyle/>
                    <a:p>
                      <a:r>
                        <a:rPr lang="en-US" sz="800" noProof="0" dirty="0" smtClean="0"/>
                        <a:t>3</a:t>
                      </a:r>
                      <a:r>
                        <a:rPr lang="en-US" sz="800" noProof="0" dirty="0" smtClean="0">
                          <a:solidFill>
                            <a:schemeClr val="tx1"/>
                          </a:solidFill>
                        </a:rPr>
                        <a:t>) (OEDR)</a:t>
                      </a:r>
                      <a:endParaRPr lang="en-US" sz="800" noProof="0" dirty="0">
                        <a:solidFill>
                          <a:schemeClr val="tx1"/>
                        </a:solidFill>
                      </a:endParaRPr>
                    </a:p>
                  </a:txBody>
                  <a:tcPr marL="45720" marR="45720"/>
                </a:tc>
                <a:tc>
                  <a:txBody>
                    <a:bodyPr/>
                    <a:lstStyle/>
                    <a:p>
                      <a:r>
                        <a:rPr lang="en-US" sz="800" noProof="0" dirty="0" smtClean="0"/>
                        <a:t>ii) Automatic stop in situations outside ODD</a:t>
                      </a:r>
                      <a:br>
                        <a:rPr lang="en-US" sz="800" noProof="0" dirty="0" smtClean="0"/>
                      </a:br>
                      <a:r>
                        <a:rPr lang="en-US" sz="800" noProof="0" dirty="0" smtClean="0"/>
                        <a:t>iii) Compliance with safety regulation</a:t>
                      </a:r>
                      <a:r>
                        <a:rPr lang="en-US" sz="800" noProof="0" dirty="0">
                          <a:solidFill>
                            <a:schemeClr val="tx1"/>
                          </a:solidFill>
                        </a:rPr>
                        <a:t/>
                      </a:r>
                      <a:br>
                        <a:rPr lang="en-US" sz="800" noProof="0" dirty="0">
                          <a:solidFill>
                            <a:schemeClr val="tx1"/>
                          </a:solidFill>
                        </a:rPr>
                      </a:br>
                      <a:r>
                        <a:rPr lang="en-US" sz="800" noProof="0" dirty="0" smtClean="0"/>
                        <a:t>iii) Compliance with standards</a:t>
                      </a:r>
                      <a:r>
                        <a:rPr lang="en-US" sz="800" baseline="0" noProof="0" dirty="0" smtClean="0"/>
                        <a:t> recommended</a:t>
                      </a:r>
                      <a:br>
                        <a:rPr lang="en-US" sz="800" baseline="0" noProof="0" dirty="0" smtClean="0"/>
                      </a:br>
                      <a:r>
                        <a:rPr lang="en-US" sz="800" baseline="0" noProof="0" dirty="0" smtClean="0"/>
                        <a:t>vii) for unmanned services: camera link &amp; notification to service center</a:t>
                      </a:r>
                      <a:endParaRPr lang="en-US" sz="800" noProof="0" dirty="0" smtClean="0"/>
                    </a:p>
                  </a:txBody>
                  <a:tcPr marL="45720" marR="45720"/>
                </a:tc>
                <a:tc>
                  <a:txBody>
                    <a:bodyPr/>
                    <a:lstStyle/>
                    <a:p>
                      <a:r>
                        <a:rPr lang="en-US" sz="800" noProof="0" dirty="0" smtClean="0"/>
                        <a:t>4) International standards and best practices</a:t>
                      </a:r>
                    </a:p>
                  </a:txBody>
                  <a:tcPr marL="45720" marR="457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noProof="0" dirty="0" smtClean="0"/>
                        <a:t>2) Driver/operator/ passenger interaction</a:t>
                      </a:r>
                    </a:p>
                    <a:p>
                      <a:r>
                        <a:rPr lang="en-US" sz="800" baseline="0" noProof="0" dirty="0" smtClean="0"/>
                        <a:t> - takeover delay; camera &amp; voice link for driverless systems</a:t>
                      </a:r>
                    </a:p>
                  </a:txBody>
                  <a:tcPr marL="45720" marR="45720"/>
                </a:tc>
                <a:extLst>
                  <a:ext uri="{0D108BD9-81ED-4DB2-BD59-A6C34878D82A}">
                    <a16:rowId xmlns:a16="http://schemas.microsoft.com/office/drawing/2014/main" xmlns="" val="10002"/>
                  </a:ext>
                </a:extLst>
              </a:tr>
              <a:tr h="364609">
                <a:tc>
                  <a:txBody>
                    <a:bodyPr/>
                    <a:lstStyle/>
                    <a:p>
                      <a:r>
                        <a:rPr lang="en-US" sz="1050" b="0" noProof="0" dirty="0" smtClean="0"/>
                        <a:t>3</a:t>
                      </a:r>
                      <a:endParaRPr lang="en-US" sz="1050" b="0" noProof="0" dirty="0"/>
                    </a:p>
                  </a:txBody>
                  <a:tcPr marL="0" marR="0" marT="0" marB="0"/>
                </a:tc>
                <a:tc>
                  <a:txBody>
                    <a:bodyPr/>
                    <a:lstStyle/>
                    <a:p>
                      <a:r>
                        <a:rPr lang="en-US" sz="1050" b="0" noProof="0" dirty="0" smtClean="0"/>
                        <a:t>Operational</a:t>
                      </a:r>
                      <a:r>
                        <a:rPr lang="en-US" sz="1050" b="0" baseline="0" noProof="0" dirty="0" smtClean="0"/>
                        <a:t> Design Domain</a:t>
                      </a:r>
                      <a:endParaRPr lang="en-US" sz="1050" b="0" noProof="0" dirty="0"/>
                    </a:p>
                  </a:txBody>
                  <a:tcPr marL="0" marR="0" marT="0" marB="0"/>
                </a:tc>
                <a:tc>
                  <a:txBody>
                    <a:bodyPr/>
                    <a:lstStyle/>
                    <a:p>
                      <a:r>
                        <a:rPr lang="en-US" sz="800" noProof="0" dirty="0" smtClean="0"/>
                        <a:t>2) Operational</a:t>
                      </a:r>
                      <a:r>
                        <a:rPr lang="en-US" sz="800" baseline="0" noProof="0" dirty="0" smtClean="0"/>
                        <a:t> Design Domain</a:t>
                      </a:r>
                      <a:endParaRPr lang="en-US" sz="800" noProof="0" dirty="0"/>
                    </a:p>
                  </a:txBody>
                  <a:tcPr marL="45720" marR="45720"/>
                </a:tc>
                <a:tc>
                  <a:txBody>
                    <a:bodyPr/>
                    <a:lstStyle/>
                    <a:p>
                      <a:r>
                        <a:rPr lang="en-US" sz="800" noProof="0" dirty="0" err="1" smtClean="0"/>
                        <a:t>i</a:t>
                      </a:r>
                      <a:r>
                        <a:rPr lang="en-US" sz="800" noProof="0" dirty="0" smtClean="0"/>
                        <a:t>) Setting of ODD</a:t>
                      </a:r>
                      <a:endParaRPr lang="en-US" sz="800" noProof="0" dirty="0"/>
                    </a:p>
                  </a:txBody>
                  <a:tcPr marL="45720" marR="45720"/>
                </a:tc>
                <a:tc>
                  <a:txBody>
                    <a:bodyPr/>
                    <a:lstStyle/>
                    <a:p>
                      <a:r>
                        <a:rPr lang="en-US" sz="800" baseline="0" noProof="0" dirty="0" smtClean="0"/>
                        <a:t>2) Operational design domain</a:t>
                      </a:r>
                      <a:endParaRPr lang="en-US" sz="800" noProof="0" dirty="0"/>
                    </a:p>
                  </a:txBody>
                  <a:tcPr marL="45720" marR="457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noProof="0" dirty="0" smtClean="0"/>
                        <a:t>1) System performance in automated mode – description</a:t>
                      </a:r>
                      <a:br>
                        <a:rPr lang="en-US" sz="800" noProof="0" dirty="0" smtClean="0"/>
                      </a:br>
                      <a:r>
                        <a:rPr lang="en-US" sz="800" noProof="0" dirty="0" smtClean="0"/>
                        <a:t>2) Driver/operator/ passenger interaction – boundary</a:t>
                      </a:r>
                      <a:r>
                        <a:rPr lang="en-US" sz="800" baseline="0" noProof="0" dirty="0" smtClean="0"/>
                        <a:t> detection</a:t>
                      </a:r>
                      <a:endParaRPr lang="en-US" sz="800" noProof="0" dirty="0" smtClean="0"/>
                    </a:p>
                  </a:txBody>
                  <a:tcPr marL="45720" marR="45720"/>
                </a:tc>
                <a:extLst>
                  <a:ext uri="{0D108BD9-81ED-4DB2-BD59-A6C34878D82A}">
                    <a16:rowId xmlns:a16="http://schemas.microsoft.com/office/drawing/2014/main" xmlns="" val="10003"/>
                  </a:ext>
                </a:extLst>
              </a:tr>
              <a:tr h="376269">
                <a:tc>
                  <a:txBody>
                    <a:bodyPr/>
                    <a:lstStyle/>
                    <a:p>
                      <a:r>
                        <a:rPr lang="en-US" sz="1050" b="0" noProof="0" dirty="0" smtClean="0"/>
                        <a:t>4</a:t>
                      </a:r>
                      <a:endParaRPr lang="en-US" sz="1050" b="0" noProof="0" dirty="0"/>
                    </a:p>
                  </a:txBody>
                  <a:tcPr marL="0" marR="0" marT="0" marB="0"/>
                </a:tc>
                <a:tc>
                  <a:txBody>
                    <a:bodyPr/>
                    <a:lstStyle/>
                    <a:p>
                      <a:r>
                        <a:rPr lang="en-US" sz="1050" b="0" noProof="0" dirty="0" smtClean="0"/>
                        <a:t>Behavior</a:t>
                      </a:r>
                      <a:r>
                        <a:rPr lang="en-US" sz="1050" b="0" baseline="0" noProof="0" dirty="0" smtClean="0"/>
                        <a:t> in Traffic</a:t>
                      </a:r>
                      <a:endParaRPr lang="en-US" sz="1050" b="0" noProof="0" dirty="0"/>
                    </a:p>
                  </a:txBody>
                  <a:tcPr marL="0" marR="0" marT="0" marB="0"/>
                </a:tc>
                <a:tc>
                  <a:txBody>
                    <a:bodyPr/>
                    <a:lstStyle/>
                    <a:p>
                      <a:r>
                        <a:rPr lang="en-US" sz="800" noProof="0" dirty="0" smtClean="0"/>
                        <a:t>3) OEDR</a:t>
                      </a:r>
                    </a:p>
                    <a:p>
                      <a:r>
                        <a:rPr lang="en-US" sz="800" noProof="0" dirty="0" smtClean="0"/>
                        <a:t>12) Federal,</a:t>
                      </a:r>
                      <a:r>
                        <a:rPr lang="en-US" sz="800" baseline="0" noProof="0" dirty="0" smtClean="0"/>
                        <a:t> State and local Laws</a:t>
                      </a:r>
                      <a:endParaRPr lang="en-US" sz="800" noProof="0" dirty="0"/>
                    </a:p>
                  </a:txBody>
                  <a:tcPr marL="45720" marR="45720"/>
                </a:tc>
                <a:tc>
                  <a:txBody>
                    <a:bodyPr/>
                    <a:lstStyle/>
                    <a:p>
                      <a:endParaRPr lang="en-US" sz="800" noProof="0" dirty="0"/>
                    </a:p>
                  </a:txBody>
                  <a:tcPr marL="45720" marR="45720"/>
                </a:tc>
                <a:tc>
                  <a:txBody>
                    <a:bodyPr/>
                    <a:lstStyle/>
                    <a:p>
                      <a:r>
                        <a:rPr lang="en-US" sz="800" noProof="0" dirty="0" smtClean="0"/>
                        <a:t>3) OEDR</a:t>
                      </a:r>
                      <a:endParaRPr lang="en-US" sz="800" noProof="0" dirty="0"/>
                    </a:p>
                  </a:txBody>
                  <a:tcPr marL="45720" marR="45720"/>
                </a:tc>
                <a:tc>
                  <a:txBody>
                    <a:bodyPr/>
                    <a:lstStyle/>
                    <a:p>
                      <a:r>
                        <a:rPr lang="en-US" sz="800" noProof="0" dirty="0" smtClean="0"/>
                        <a:t>1) System performance in automated mode – behavior</a:t>
                      </a:r>
                    </a:p>
                    <a:p>
                      <a:r>
                        <a:rPr lang="en-US" sz="800" noProof="0" dirty="0" smtClean="0"/>
                        <a:t>4) MRM – traffic rules; information</a:t>
                      </a:r>
                      <a:endParaRPr lang="en-US" sz="800" noProof="0" dirty="0"/>
                    </a:p>
                  </a:txBody>
                  <a:tcPr marL="45720" marR="45720"/>
                </a:tc>
                <a:extLst>
                  <a:ext uri="{0D108BD9-81ED-4DB2-BD59-A6C34878D82A}">
                    <a16:rowId xmlns:a16="http://schemas.microsoft.com/office/drawing/2014/main" xmlns="" val="10004"/>
                  </a:ext>
                </a:extLst>
              </a:tr>
              <a:tr h="421114">
                <a:tc>
                  <a:txBody>
                    <a:bodyPr/>
                    <a:lstStyle/>
                    <a:p>
                      <a:r>
                        <a:rPr lang="en-US" sz="1050" b="0" noProof="0" dirty="0" smtClean="0"/>
                        <a:t>5</a:t>
                      </a:r>
                    </a:p>
                  </a:txBody>
                  <a:tcPr marL="0" marR="0" marT="0" marB="0"/>
                </a:tc>
                <a:tc>
                  <a:txBody>
                    <a:bodyPr/>
                    <a:lstStyle/>
                    <a:p>
                      <a:r>
                        <a:rPr lang="en-US" sz="1050" b="0" noProof="0" dirty="0" smtClean="0"/>
                        <a:t>Driver‘s Responsibilities</a:t>
                      </a:r>
                      <a:endParaRPr lang="en-US" sz="1050" b="0" noProof="0" dirty="0"/>
                    </a:p>
                  </a:txBody>
                  <a:tcPr marL="0" marR="0" marT="0" marB="0"/>
                </a:tc>
                <a:tc>
                  <a:txBody>
                    <a:bodyPr/>
                    <a:lstStyle/>
                    <a:p>
                      <a:endParaRPr lang="en-US" sz="800" noProof="0" dirty="0"/>
                    </a:p>
                  </a:txBody>
                  <a:tcPr marL="45720" marR="45720"/>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800" noProof="0" dirty="0" smtClean="0"/>
                        <a:t>iv) HMI – driver monitoring for conditional automation</a:t>
                      </a:r>
                      <a:endParaRPr lang="en-US" sz="800" noProof="0" dirty="0"/>
                    </a:p>
                  </a:txBody>
                  <a:tcPr marL="45720" marR="45720"/>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800" noProof="0" dirty="0" smtClean="0"/>
                        <a:t>1) Level of automation and intended</a:t>
                      </a:r>
                      <a:r>
                        <a:rPr lang="en-US" sz="800" baseline="0" noProof="0" dirty="0" smtClean="0"/>
                        <a:t> use</a:t>
                      </a:r>
                      <a:br>
                        <a:rPr lang="en-US" sz="800" baseline="0" noProof="0" dirty="0" smtClean="0"/>
                      </a:br>
                      <a:r>
                        <a:rPr lang="en-US" sz="800" noProof="0" dirty="0" smtClean="0"/>
                        <a:t>7) HMI and access of controls – accidental misuse</a:t>
                      </a:r>
                      <a:endParaRPr lang="en-US" sz="800" noProof="0" dirty="0"/>
                    </a:p>
                  </a:txBody>
                  <a:tcPr marL="45720" marR="45720"/>
                </a:tc>
                <a:tc>
                  <a:txBody>
                    <a:bodyPr/>
                    <a:lstStyle/>
                    <a:p>
                      <a:r>
                        <a:rPr lang="en-US" sz="800" noProof="0" dirty="0" smtClean="0"/>
                        <a:t>2) Driver/operator/ passenger interaction – information; driver monitoring</a:t>
                      </a:r>
                      <a:endParaRPr lang="en-US" sz="800" noProof="0" dirty="0"/>
                    </a:p>
                  </a:txBody>
                  <a:tcPr marL="45720" marR="45720"/>
                </a:tc>
                <a:extLst>
                  <a:ext uri="{0D108BD9-81ED-4DB2-BD59-A6C34878D82A}">
                    <a16:rowId xmlns:a16="http://schemas.microsoft.com/office/drawing/2014/main" xmlns="" val="10005"/>
                  </a:ext>
                </a:extLst>
              </a:tr>
              <a:tr h="376269">
                <a:tc>
                  <a:txBody>
                    <a:bodyPr/>
                    <a:lstStyle/>
                    <a:p>
                      <a:r>
                        <a:rPr lang="en-US" sz="1050" b="0" noProof="0" dirty="0" smtClean="0"/>
                        <a:t>6</a:t>
                      </a:r>
                      <a:endParaRPr lang="en-US" sz="1050" b="0" noProof="0" dirty="0"/>
                    </a:p>
                  </a:txBody>
                  <a:tcPr marL="0" marR="0" marT="0" marB="0"/>
                </a:tc>
                <a:tc>
                  <a:txBody>
                    <a:bodyPr/>
                    <a:lstStyle/>
                    <a:p>
                      <a:r>
                        <a:rPr lang="en-US" sz="1050" b="0" noProof="0" dirty="0" smtClean="0"/>
                        <a:t>Vehicle Initiated Take-Over</a:t>
                      </a:r>
                      <a:endParaRPr lang="en-US" sz="1050" b="0" noProof="0" dirty="0"/>
                    </a:p>
                  </a:txBody>
                  <a:tcPr marL="0" marR="0" marT="0" marB="0"/>
                </a:tc>
                <a:tc>
                  <a:txBody>
                    <a:bodyPr/>
                    <a:lstStyle/>
                    <a:p>
                      <a:r>
                        <a:rPr lang="en-US" sz="800" noProof="0" dirty="0" smtClean="0"/>
                        <a:t>4) Fallback (MRC)</a:t>
                      </a:r>
                    </a:p>
                    <a:p>
                      <a:r>
                        <a:rPr lang="en-US" sz="800" noProof="0" dirty="0" smtClean="0"/>
                        <a:t>6) HMI</a:t>
                      </a:r>
                      <a:endParaRPr lang="en-US" sz="800" noProof="0" dirty="0"/>
                    </a:p>
                  </a:txBody>
                  <a:tcPr marL="45720" marR="45720"/>
                </a:tc>
                <a:tc>
                  <a:txBody>
                    <a:bodyPr/>
                    <a:lstStyle/>
                    <a:p>
                      <a:r>
                        <a:rPr lang="en-US" sz="800" noProof="0" dirty="0" smtClean="0"/>
                        <a:t>ii) Automatic stop in situations outside ODD</a:t>
                      </a:r>
                      <a:br>
                        <a:rPr lang="en-US" sz="800" noProof="0" dirty="0" smtClean="0"/>
                      </a:br>
                      <a:r>
                        <a:rPr lang="en-US" sz="800" noProof="0" dirty="0" smtClean="0"/>
                        <a:t>iv) HMI – inform about planned</a:t>
                      </a:r>
                      <a:r>
                        <a:rPr lang="en-US" sz="800" baseline="0" noProof="0" dirty="0" smtClean="0"/>
                        <a:t> automatic </a:t>
                      </a:r>
                      <a:r>
                        <a:rPr lang="en-US" sz="800" noProof="0" dirty="0" smtClean="0"/>
                        <a:t>stop</a:t>
                      </a:r>
                      <a:endParaRPr lang="en-US" sz="800" noProof="0" dirty="0"/>
                    </a:p>
                  </a:txBody>
                  <a:tcPr marL="45720" marR="45720"/>
                </a:tc>
                <a:tc>
                  <a:txBody>
                    <a:bodyPr/>
                    <a:lstStyle/>
                    <a:p>
                      <a:endParaRPr lang="en-US" sz="800" noProof="0" dirty="0"/>
                    </a:p>
                  </a:txBody>
                  <a:tcPr marL="45720" marR="45720"/>
                </a:tc>
                <a:tc>
                  <a:txBody>
                    <a:bodyPr/>
                    <a:lstStyle/>
                    <a:p>
                      <a:r>
                        <a:rPr lang="en-US" sz="800" noProof="0" dirty="0" smtClean="0"/>
                        <a:t>3)</a:t>
                      </a:r>
                      <a:r>
                        <a:rPr lang="en-US" sz="800" baseline="0" noProof="0" dirty="0" smtClean="0"/>
                        <a:t> Transition of driving task – lead time; MRM; HMI</a:t>
                      </a:r>
                    </a:p>
                    <a:p>
                      <a:r>
                        <a:rPr lang="en-US" sz="800" baseline="0" noProof="0" dirty="0" smtClean="0"/>
                        <a:t>4) MRM</a:t>
                      </a:r>
                      <a:endParaRPr lang="en-US" sz="800" noProof="0" dirty="0"/>
                    </a:p>
                  </a:txBody>
                  <a:tcPr marL="45720" marR="45720"/>
                </a:tc>
                <a:extLst>
                  <a:ext uri="{0D108BD9-81ED-4DB2-BD59-A6C34878D82A}">
                    <a16:rowId xmlns:a16="http://schemas.microsoft.com/office/drawing/2014/main" xmlns="" val="10006"/>
                  </a:ext>
                </a:extLst>
              </a:tr>
              <a:tr h="275930">
                <a:tc>
                  <a:txBody>
                    <a:bodyPr/>
                    <a:lstStyle/>
                    <a:p>
                      <a:r>
                        <a:rPr lang="en-US" sz="1050" b="0" noProof="0" dirty="0" smtClean="0"/>
                        <a:t>7</a:t>
                      </a:r>
                      <a:endParaRPr lang="en-US" sz="1050" b="0" noProof="0" dirty="0"/>
                    </a:p>
                  </a:txBody>
                  <a:tcPr marL="0" marR="0" marT="0" marB="0"/>
                </a:tc>
                <a:tc>
                  <a:txBody>
                    <a:bodyPr/>
                    <a:lstStyle/>
                    <a:p>
                      <a:r>
                        <a:rPr lang="en-US" sz="1050" b="0" noProof="0" dirty="0" smtClean="0"/>
                        <a:t>Driver</a:t>
                      </a:r>
                      <a:r>
                        <a:rPr lang="en-US" sz="1050" b="0" baseline="0" noProof="0" dirty="0" smtClean="0"/>
                        <a:t> Initiated Transfer</a:t>
                      </a:r>
                      <a:endParaRPr lang="en-US" sz="1050" b="0" noProof="0" dirty="0"/>
                    </a:p>
                  </a:txBody>
                  <a:tcPr marL="0" marR="0" marT="0" marB="0"/>
                </a:tc>
                <a:tc>
                  <a:txBody>
                    <a:bodyPr/>
                    <a:lstStyle/>
                    <a:p>
                      <a:r>
                        <a:rPr lang="en-US" sz="800" noProof="0" dirty="0" smtClean="0"/>
                        <a:t>6) HMI</a:t>
                      </a:r>
                      <a:endParaRPr lang="en-US" sz="800" noProof="0" dirty="0"/>
                    </a:p>
                  </a:txBody>
                  <a:tcPr marL="45720" marR="45720"/>
                </a:tc>
                <a:tc>
                  <a:txBody>
                    <a:bodyPr/>
                    <a:lstStyle/>
                    <a:p>
                      <a:endParaRPr lang="en-US" sz="800" noProof="0" dirty="0"/>
                    </a:p>
                  </a:txBody>
                  <a:tcPr marL="45720" marR="45720"/>
                </a:tc>
                <a:tc>
                  <a:txBody>
                    <a:bodyPr/>
                    <a:lstStyle/>
                    <a:p>
                      <a:r>
                        <a:rPr lang="en-US" sz="800" noProof="0" dirty="0" smtClean="0"/>
                        <a:t>7) HMI and Accessibility of Controls</a:t>
                      </a:r>
                      <a:endParaRPr lang="en-US" sz="800" noProof="0" dirty="0"/>
                    </a:p>
                  </a:txBody>
                  <a:tcPr marL="45720" marR="45720"/>
                </a:tc>
                <a:tc>
                  <a:txBody>
                    <a:bodyPr/>
                    <a:lstStyle/>
                    <a:p>
                      <a:r>
                        <a:rPr lang="en-US" sz="800" noProof="0" dirty="0" smtClean="0"/>
                        <a:t>1) System performance in automated mode - takeover</a:t>
                      </a:r>
                      <a:endParaRPr lang="en-US" sz="800" noProof="0" dirty="0"/>
                    </a:p>
                  </a:txBody>
                  <a:tcPr marL="45720" marR="45720"/>
                </a:tc>
                <a:extLst>
                  <a:ext uri="{0D108BD9-81ED-4DB2-BD59-A6C34878D82A}">
                    <a16:rowId xmlns:a16="http://schemas.microsoft.com/office/drawing/2014/main" xmlns="" val="10007"/>
                  </a:ext>
                </a:extLst>
              </a:tr>
              <a:tr h="206948">
                <a:tc>
                  <a:txBody>
                    <a:bodyPr/>
                    <a:lstStyle/>
                    <a:p>
                      <a:r>
                        <a:rPr lang="en-US" sz="1050" b="0" noProof="0" dirty="0" smtClean="0"/>
                        <a:t>8</a:t>
                      </a:r>
                      <a:endParaRPr lang="en-US" sz="1050" b="0" noProof="0" dirty="0"/>
                    </a:p>
                  </a:txBody>
                  <a:tcPr marL="0" marR="0" marT="0" marB="0"/>
                </a:tc>
                <a:tc>
                  <a:txBody>
                    <a:bodyPr/>
                    <a:lstStyle/>
                    <a:p>
                      <a:r>
                        <a:rPr lang="en-US" sz="1050" b="0" noProof="0" dirty="0" smtClean="0"/>
                        <a:t>Effects of Automation</a:t>
                      </a:r>
                      <a:endParaRPr lang="en-US" sz="1050" b="0" noProof="0" dirty="0"/>
                    </a:p>
                  </a:txBody>
                  <a:tcPr marL="0" marR="0" marT="0" marB="0"/>
                </a:tc>
                <a:tc>
                  <a:txBody>
                    <a:bodyPr/>
                    <a:lstStyle/>
                    <a:p>
                      <a:endParaRPr lang="en-US" sz="800" noProof="0" dirty="0"/>
                    </a:p>
                  </a:txBody>
                  <a:tcPr marL="45720" marR="45720"/>
                </a:tc>
                <a:tc>
                  <a:txBody>
                    <a:bodyPr/>
                    <a:lstStyle/>
                    <a:p>
                      <a:endParaRPr lang="en-US" sz="800" noProof="0" dirty="0"/>
                    </a:p>
                  </a:txBody>
                  <a:tcPr marL="45720" marR="45720"/>
                </a:tc>
                <a:tc>
                  <a:txBody>
                    <a:bodyPr/>
                    <a:lstStyle/>
                    <a:p>
                      <a:r>
                        <a:rPr lang="en-US" sz="800" noProof="0" dirty="0" smtClean="0"/>
                        <a:t>7) HMI and Accessibility of Controls – </a:t>
                      </a:r>
                      <a:r>
                        <a:rPr lang="en-US" sz="800" baseline="0" noProof="0" dirty="0" smtClean="0"/>
                        <a:t> unsafe misuse</a:t>
                      </a:r>
                      <a:endParaRPr lang="en-US" sz="800" noProof="0" dirty="0"/>
                    </a:p>
                  </a:txBody>
                  <a:tcPr marL="45720" marR="45720"/>
                </a:tc>
                <a:tc>
                  <a:txBody>
                    <a:bodyPr/>
                    <a:lstStyle/>
                    <a:p>
                      <a:endParaRPr lang="en-US" sz="800" noProof="0" dirty="0"/>
                    </a:p>
                  </a:txBody>
                  <a:tcPr marL="45720" marR="45720"/>
                </a:tc>
                <a:extLst>
                  <a:ext uri="{0D108BD9-81ED-4DB2-BD59-A6C34878D82A}">
                    <a16:rowId xmlns:a16="http://schemas.microsoft.com/office/drawing/2014/main" xmlns="" val="10008"/>
                  </a:ext>
                </a:extLst>
              </a:tr>
              <a:tr h="376269">
                <a:tc>
                  <a:txBody>
                    <a:bodyPr/>
                    <a:lstStyle/>
                    <a:p>
                      <a:r>
                        <a:rPr lang="en-US" sz="1050" b="0" noProof="0" dirty="0" smtClean="0"/>
                        <a:t>9</a:t>
                      </a:r>
                      <a:endParaRPr lang="en-US" sz="1050" b="0" noProof="0" dirty="0"/>
                    </a:p>
                  </a:txBody>
                  <a:tcPr marL="0" marR="0" marT="0" marB="0"/>
                </a:tc>
                <a:tc>
                  <a:txBody>
                    <a:bodyPr/>
                    <a:lstStyle/>
                    <a:p>
                      <a:r>
                        <a:rPr lang="en-US" sz="1050" b="0" noProof="0" dirty="0" smtClean="0"/>
                        <a:t>Safety Certificate</a:t>
                      </a:r>
                      <a:endParaRPr lang="en-US" sz="1050" b="0" noProof="0" dirty="0"/>
                    </a:p>
                  </a:txBody>
                  <a:tcPr marL="0" marR="0" marT="0" marB="0"/>
                </a:tc>
                <a:tc>
                  <a:txBody>
                    <a:bodyPr/>
                    <a:lstStyle/>
                    <a:p>
                      <a:endParaRPr lang="en-US" sz="800" noProof="0" dirty="0"/>
                    </a:p>
                  </a:txBody>
                  <a:tcPr marL="45720" marR="45720"/>
                </a:tc>
                <a:tc>
                  <a:txBody>
                    <a:bodyPr/>
                    <a:lstStyle/>
                    <a:p>
                      <a:r>
                        <a:rPr lang="en-US" sz="800" noProof="0" dirty="0" smtClean="0"/>
                        <a:t>viii) Safety evaluation via simulation, track &amp; real world testing</a:t>
                      </a:r>
                    </a:p>
                    <a:p>
                      <a:r>
                        <a:rPr lang="en-US" sz="800" noProof="0" dirty="0" smtClean="0"/>
                        <a:t>ix) In-use safety - inspection</a:t>
                      </a:r>
                      <a:endParaRPr lang="en-US" sz="800" noProof="0" dirty="0"/>
                    </a:p>
                  </a:txBody>
                  <a:tcPr marL="45720" marR="45720"/>
                </a:tc>
                <a:tc>
                  <a:txBody>
                    <a:bodyPr/>
                    <a:lstStyle/>
                    <a:p>
                      <a:r>
                        <a:rPr lang="en-US" sz="800" noProof="0" dirty="0" smtClean="0"/>
                        <a:t>5) Testing and validation</a:t>
                      </a:r>
                      <a:br>
                        <a:rPr lang="en-US" sz="800" noProof="0" dirty="0" smtClean="0"/>
                      </a:br>
                      <a:r>
                        <a:rPr lang="en-US" sz="800" noProof="0" dirty="0" smtClean="0"/>
                        <a:t>11)</a:t>
                      </a:r>
                      <a:r>
                        <a:rPr lang="en-US" sz="800" baseline="0" noProof="0" dirty="0" smtClean="0"/>
                        <a:t> After market repairs / modifications</a:t>
                      </a:r>
                      <a:endParaRPr lang="en-US" sz="800" noProof="0" dirty="0"/>
                    </a:p>
                  </a:txBody>
                  <a:tcPr marL="45720" marR="45720"/>
                </a:tc>
                <a:tc>
                  <a:txBody>
                    <a:bodyPr/>
                    <a:lstStyle/>
                    <a:p>
                      <a:r>
                        <a:rPr lang="en-US" sz="800" noProof="0" dirty="0" smtClean="0"/>
                        <a:t>7) Safety assessment – product;</a:t>
                      </a:r>
                      <a:r>
                        <a:rPr lang="en-US" sz="800" baseline="0" noProof="0" dirty="0" smtClean="0"/>
                        <a:t> processes; risk assessment; standards</a:t>
                      </a:r>
                      <a:endParaRPr lang="en-US" sz="800" noProof="0" dirty="0"/>
                    </a:p>
                  </a:txBody>
                  <a:tcPr marL="45720" marR="45720"/>
                </a:tc>
                <a:extLst>
                  <a:ext uri="{0D108BD9-81ED-4DB2-BD59-A6C34878D82A}">
                    <a16:rowId xmlns:a16="http://schemas.microsoft.com/office/drawing/2014/main" xmlns="" val="10009"/>
                  </a:ext>
                </a:extLst>
              </a:tr>
              <a:tr h="376269">
                <a:tc>
                  <a:txBody>
                    <a:bodyPr/>
                    <a:lstStyle/>
                    <a:p>
                      <a:r>
                        <a:rPr lang="en-US" sz="1050" b="0" noProof="0" dirty="0" smtClean="0"/>
                        <a:t>10</a:t>
                      </a:r>
                      <a:endParaRPr lang="en-US" sz="1050" b="0" noProof="0" dirty="0"/>
                    </a:p>
                  </a:txBody>
                  <a:tcPr marL="0" marR="0" marT="0" marB="0"/>
                </a:tc>
                <a:tc>
                  <a:txBody>
                    <a:bodyPr/>
                    <a:lstStyle/>
                    <a:p>
                      <a:r>
                        <a:rPr lang="en-US" sz="1050" b="0" noProof="0" dirty="0" smtClean="0"/>
                        <a:t>Data Recording</a:t>
                      </a:r>
                      <a:endParaRPr lang="en-US" sz="1050" b="0" noProof="0" dirty="0"/>
                    </a:p>
                  </a:txBody>
                  <a:tcPr marL="0" marR="0" marT="0" marB="0"/>
                </a:tc>
                <a:tc>
                  <a:txBody>
                    <a:bodyPr/>
                    <a:lstStyle/>
                    <a:p>
                      <a:r>
                        <a:rPr lang="en-US" sz="800" noProof="0" dirty="0" smtClean="0"/>
                        <a:t>10) Data Recording</a:t>
                      </a:r>
                      <a:endParaRPr lang="en-US" sz="800" noProof="0" dirty="0"/>
                    </a:p>
                  </a:txBody>
                  <a:tcPr marL="45720" marR="45720"/>
                </a:tc>
                <a:tc>
                  <a:txBody>
                    <a:bodyPr/>
                    <a:lstStyle/>
                    <a:p>
                      <a:r>
                        <a:rPr lang="en-US" sz="800" noProof="0" dirty="0" smtClean="0"/>
                        <a:t>v) Installation of data recording devices</a:t>
                      </a:r>
                      <a:endParaRPr lang="en-US" sz="800" noProof="0" dirty="0"/>
                    </a:p>
                  </a:txBody>
                  <a:tcPr marL="45720" marR="45720"/>
                </a:tc>
                <a:tc>
                  <a:txBody>
                    <a:bodyPr/>
                    <a:lstStyle/>
                    <a:p>
                      <a:r>
                        <a:rPr lang="en-US" sz="800" noProof="0" dirty="0" smtClean="0"/>
                        <a:t>12) User privacy</a:t>
                      </a:r>
                      <a:br>
                        <a:rPr lang="en-US" sz="800" noProof="0" dirty="0" smtClean="0"/>
                      </a:br>
                      <a:r>
                        <a:rPr lang="en-US" sz="800" noProof="0" dirty="0" smtClean="0"/>
                        <a:t>13)</a:t>
                      </a:r>
                      <a:r>
                        <a:rPr lang="en-US" sz="800" baseline="0" noProof="0" dirty="0" smtClean="0"/>
                        <a:t> Collaboration with government agencies &amp; law enforcement</a:t>
                      </a:r>
                      <a:endParaRPr lang="en-US" sz="800" noProof="0" dirty="0"/>
                    </a:p>
                  </a:txBody>
                  <a:tcPr marL="45720" marR="45720"/>
                </a:tc>
                <a:tc>
                  <a:txBody>
                    <a:bodyPr/>
                    <a:lstStyle/>
                    <a:p>
                      <a:r>
                        <a:rPr lang="en-US" sz="800" noProof="0" dirty="0" smtClean="0"/>
                        <a:t>5) Data storage system</a:t>
                      </a:r>
                      <a:endParaRPr lang="en-US" sz="800" noProof="0" dirty="0"/>
                    </a:p>
                  </a:txBody>
                  <a:tcPr marL="45720" marR="45720"/>
                </a:tc>
                <a:extLst>
                  <a:ext uri="{0D108BD9-81ED-4DB2-BD59-A6C34878D82A}">
                    <a16:rowId xmlns:a16="http://schemas.microsoft.com/office/drawing/2014/main" xmlns="" val="10010"/>
                  </a:ext>
                </a:extLst>
              </a:tr>
              <a:tr h="302642">
                <a:tc>
                  <a:txBody>
                    <a:bodyPr/>
                    <a:lstStyle/>
                    <a:p>
                      <a:r>
                        <a:rPr lang="en-US" sz="1050" b="0" noProof="0" dirty="0" smtClean="0"/>
                        <a:t>11</a:t>
                      </a:r>
                      <a:endParaRPr lang="en-US" sz="1050" b="0" noProof="0" dirty="0"/>
                    </a:p>
                  </a:txBody>
                  <a:tcPr marL="0" marR="0" marT="0" marB="0"/>
                </a:tc>
                <a:tc>
                  <a:txBody>
                    <a:bodyPr/>
                    <a:lstStyle/>
                    <a:p>
                      <a:r>
                        <a:rPr lang="en-US" sz="1050" b="0" noProof="0" dirty="0" smtClean="0"/>
                        <a:t>Security</a:t>
                      </a:r>
                      <a:endParaRPr lang="en-US" sz="1050" b="0" noProof="0" dirty="0"/>
                    </a:p>
                  </a:txBody>
                  <a:tcPr marL="0" marR="0" marT="0" marB="0"/>
                </a:tc>
                <a:tc>
                  <a:txBody>
                    <a:bodyPr/>
                    <a:lstStyle/>
                    <a:p>
                      <a:r>
                        <a:rPr lang="en-US" sz="800" noProof="0" dirty="0" smtClean="0"/>
                        <a:t>7) Vehicle Cybersecurity</a:t>
                      </a:r>
                      <a:endParaRPr lang="en-US" sz="800" noProof="0" dirty="0"/>
                    </a:p>
                  </a:txBody>
                  <a:tcPr marL="45720" marR="45720"/>
                </a:tc>
                <a:tc>
                  <a:txBody>
                    <a:bodyPr/>
                    <a:lstStyle/>
                    <a:p>
                      <a:r>
                        <a:rPr lang="en-US" sz="800" noProof="0" dirty="0" smtClean="0"/>
                        <a:t>vi) Cybersecurity – safety by design</a:t>
                      </a:r>
                      <a:r>
                        <a:rPr lang="en-US" sz="800" baseline="0" noProof="0" dirty="0" smtClean="0"/>
                        <a:t/>
                      </a:r>
                      <a:br>
                        <a:rPr lang="en-US" sz="800" baseline="0" noProof="0" dirty="0" smtClean="0"/>
                      </a:br>
                      <a:r>
                        <a:rPr lang="en-US" sz="800" baseline="0" noProof="0" dirty="0" smtClean="0"/>
                        <a:t>ix) In-use safety – software update</a:t>
                      </a:r>
                      <a:endParaRPr lang="en-US" sz="800" noProof="0" dirty="0"/>
                    </a:p>
                  </a:txBody>
                  <a:tcPr marL="45720" marR="45720"/>
                </a:tc>
                <a:tc>
                  <a:txBody>
                    <a:bodyPr/>
                    <a:lstStyle/>
                    <a:p>
                      <a:r>
                        <a:rPr lang="en-US" sz="800" noProof="0" dirty="0" smtClean="0"/>
                        <a:t>10) Cyber security </a:t>
                      </a:r>
                    </a:p>
                    <a:p>
                      <a:r>
                        <a:rPr lang="en-US" sz="800" noProof="0" dirty="0" smtClean="0"/>
                        <a:t>11) System update</a:t>
                      </a:r>
                      <a:endParaRPr lang="en-US" sz="800" noProof="0" dirty="0"/>
                    </a:p>
                  </a:txBody>
                  <a:tcPr marL="45720" marR="45720"/>
                </a:tc>
                <a:tc>
                  <a:txBody>
                    <a:bodyPr/>
                    <a:lstStyle/>
                    <a:p>
                      <a:r>
                        <a:rPr lang="en-US" sz="800" noProof="0" dirty="0" smtClean="0"/>
                        <a:t>6) Cyber security</a:t>
                      </a:r>
                      <a:endParaRPr lang="en-US" sz="800" noProof="0" dirty="0"/>
                    </a:p>
                  </a:txBody>
                  <a:tcPr marL="45720" marR="45720"/>
                </a:tc>
                <a:extLst>
                  <a:ext uri="{0D108BD9-81ED-4DB2-BD59-A6C34878D82A}">
                    <a16:rowId xmlns:a16="http://schemas.microsoft.com/office/drawing/2014/main" xmlns="" val="10011"/>
                  </a:ext>
                </a:extLst>
              </a:tr>
              <a:tr h="185476">
                <a:tc>
                  <a:txBody>
                    <a:bodyPr/>
                    <a:lstStyle/>
                    <a:p>
                      <a:r>
                        <a:rPr lang="en-US" sz="1050" noProof="0" dirty="0" smtClean="0"/>
                        <a:t>12</a:t>
                      </a:r>
                      <a:endParaRPr lang="en-US" sz="1050" noProof="0" dirty="0"/>
                    </a:p>
                  </a:txBody>
                  <a:tcPr marL="0" marR="0" marT="0" marB="0"/>
                </a:tc>
                <a:tc>
                  <a:txBody>
                    <a:bodyPr/>
                    <a:lstStyle/>
                    <a:p>
                      <a:r>
                        <a:rPr lang="en-US" sz="1050" strike="noStrike" baseline="0" noProof="0" dirty="0" smtClean="0">
                          <a:solidFill>
                            <a:srgbClr val="000000"/>
                          </a:solidFill>
                        </a:rPr>
                        <a:t>Passive Safety</a:t>
                      </a:r>
                      <a:endParaRPr lang="en-US" sz="1050" strike="noStrike" noProof="0" dirty="0">
                        <a:solidFill>
                          <a:srgbClr val="000000"/>
                        </a:solidFill>
                      </a:endParaRPr>
                    </a:p>
                  </a:txBody>
                  <a:tcPr marL="0" marR="0" marT="0" marB="0"/>
                </a:tc>
                <a:tc>
                  <a:txBody>
                    <a:bodyPr/>
                    <a:lstStyle/>
                    <a:p>
                      <a:r>
                        <a:rPr lang="en-US" sz="800" noProof="0" dirty="0" smtClean="0"/>
                        <a:t>8) Crashworthiness</a:t>
                      </a:r>
                      <a:endParaRPr lang="en-US" sz="800" noProof="0" dirty="0"/>
                    </a:p>
                  </a:txBody>
                  <a:tcPr marL="45720" marR="45720"/>
                </a:tc>
                <a:tc>
                  <a:txBody>
                    <a:bodyPr/>
                    <a:lstStyle/>
                    <a:p>
                      <a:endParaRPr lang="en-US" sz="800" noProof="0" dirty="0"/>
                    </a:p>
                  </a:txBody>
                  <a:tcPr marL="45720" marR="45720"/>
                </a:tc>
                <a:tc>
                  <a:txBody>
                    <a:bodyPr/>
                    <a:lstStyle/>
                    <a:p>
                      <a:r>
                        <a:rPr lang="en-US" sz="800" noProof="0" dirty="0" smtClean="0"/>
                        <a:t>9) User protection during</a:t>
                      </a:r>
                      <a:r>
                        <a:rPr lang="en-US" sz="800" baseline="0" noProof="0" dirty="0" smtClean="0"/>
                        <a:t> collision &amp; system failure</a:t>
                      </a:r>
                      <a:endParaRPr lang="en-US" sz="800" noProof="0" dirty="0"/>
                    </a:p>
                  </a:txBody>
                  <a:tcPr marL="45720" marR="45720"/>
                </a:tc>
                <a:tc>
                  <a:txBody>
                    <a:bodyPr/>
                    <a:lstStyle/>
                    <a:p>
                      <a:endParaRPr lang="en-US" sz="800" noProof="0" dirty="0"/>
                    </a:p>
                  </a:txBody>
                  <a:tcPr marL="45720" marR="45720"/>
                </a:tc>
                <a:extLst>
                  <a:ext uri="{0D108BD9-81ED-4DB2-BD59-A6C34878D82A}">
                    <a16:rowId xmlns:a16="http://schemas.microsoft.com/office/drawing/2014/main" xmlns="" val="10012"/>
                  </a:ext>
                </a:extLst>
              </a:tr>
              <a:tr h="275930">
                <a:tc>
                  <a:txBody>
                    <a:bodyPr/>
                    <a:lstStyle/>
                    <a:p>
                      <a:r>
                        <a:rPr lang="en-US" sz="1050" kern="1200" noProof="0" dirty="0" smtClean="0">
                          <a:solidFill>
                            <a:schemeClr val="dk1"/>
                          </a:solidFill>
                          <a:latin typeface="+mn-lt"/>
                          <a:ea typeface="+mn-ea"/>
                          <a:cs typeface="+mn-cs"/>
                        </a:rPr>
                        <a:t>13</a:t>
                      </a:r>
                      <a:endParaRPr lang="en-US" sz="1050" kern="1200" noProof="0" dirty="0">
                        <a:solidFill>
                          <a:schemeClr val="dk1"/>
                        </a:solidFill>
                        <a:latin typeface="+mn-lt"/>
                        <a:ea typeface="+mn-ea"/>
                        <a:cs typeface="+mn-cs"/>
                      </a:endParaRPr>
                    </a:p>
                  </a:txBody>
                  <a:tcPr marL="0" marR="0" marT="0" marB="0"/>
                </a:tc>
                <a:tc>
                  <a:txBody>
                    <a:bodyPr/>
                    <a:lstStyle/>
                    <a:p>
                      <a:r>
                        <a:rPr lang="en-US" sz="1050" b="0" kern="1200" noProof="0" dirty="0" smtClean="0">
                          <a:solidFill>
                            <a:schemeClr val="dk1"/>
                          </a:solidFill>
                          <a:latin typeface="+mn-lt"/>
                          <a:ea typeface="+mn-ea"/>
                          <a:cs typeface="+mn-cs"/>
                        </a:rPr>
                        <a:t>Driver‘s training</a:t>
                      </a:r>
                      <a:endParaRPr lang="en-US" sz="1050" b="0" kern="1200" noProof="0" dirty="0">
                        <a:solidFill>
                          <a:schemeClr val="dk1"/>
                        </a:solidFill>
                        <a:latin typeface="+mn-lt"/>
                        <a:ea typeface="+mn-ea"/>
                        <a:cs typeface="+mn-cs"/>
                      </a:endParaRPr>
                    </a:p>
                  </a:txBody>
                  <a:tcPr marL="0" marR="0" marT="0" marB="0"/>
                </a:tc>
                <a:tc>
                  <a:txBody>
                    <a:bodyPr/>
                    <a:lstStyle/>
                    <a:p>
                      <a:r>
                        <a:rPr lang="en-US" sz="800" noProof="0" dirty="0" smtClean="0"/>
                        <a:t>11) Consumer</a:t>
                      </a:r>
                      <a:r>
                        <a:rPr lang="en-US" sz="800" baseline="0" noProof="0" dirty="0" smtClean="0"/>
                        <a:t> Education/Training</a:t>
                      </a:r>
                      <a:endParaRPr lang="en-US" sz="800" noProof="0" dirty="0"/>
                    </a:p>
                  </a:txBody>
                  <a:tcPr marL="45720" marR="45720"/>
                </a:tc>
                <a:tc>
                  <a:txBody>
                    <a:bodyPr/>
                    <a:lstStyle/>
                    <a:p>
                      <a:r>
                        <a:rPr lang="en-US" sz="800" noProof="0" dirty="0" smtClean="0"/>
                        <a:t>x) Information provision to users</a:t>
                      </a:r>
                      <a:endParaRPr lang="en-US" sz="800" noProof="0" dirty="0"/>
                    </a:p>
                  </a:txBody>
                  <a:tcPr marL="45720" marR="45720"/>
                </a:tc>
                <a:tc>
                  <a:txBody>
                    <a:bodyPr/>
                    <a:lstStyle/>
                    <a:p>
                      <a:r>
                        <a:rPr lang="en-US" sz="800" noProof="0" dirty="0" smtClean="0"/>
                        <a:t>8) Public education and awareness</a:t>
                      </a:r>
                      <a:endParaRPr lang="en-US" sz="800" noProof="0" dirty="0"/>
                    </a:p>
                  </a:txBody>
                  <a:tcPr marL="45720" marR="457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noProof="0" dirty="0" smtClean="0"/>
                        <a:t>8)</a:t>
                      </a:r>
                      <a:r>
                        <a:rPr lang="en-US" sz="800" baseline="0" noProof="0" dirty="0" smtClean="0"/>
                        <a:t> information provision to users</a:t>
                      </a:r>
                      <a:endParaRPr lang="en-US" sz="800" noProof="0" dirty="0" smtClean="0"/>
                    </a:p>
                  </a:txBody>
                  <a:tcPr marL="45720" marR="45720"/>
                </a:tc>
                <a:extLst>
                  <a:ext uri="{0D108BD9-81ED-4DB2-BD59-A6C34878D82A}">
                    <a16:rowId xmlns:a16="http://schemas.microsoft.com/office/drawing/2014/main" xmlns="" val="10013"/>
                  </a:ext>
                </a:extLst>
              </a:tr>
            </a:tbl>
          </a:graphicData>
        </a:graphic>
      </p:graphicFrame>
      <p:sp>
        <p:nvSpPr>
          <p:cNvPr id="2" name="Title 1"/>
          <p:cNvSpPr>
            <a:spLocks noGrp="1"/>
          </p:cNvSpPr>
          <p:nvPr>
            <p:ph type="title"/>
          </p:nvPr>
        </p:nvSpPr>
        <p:spPr>
          <a:xfrm>
            <a:off x="782052" y="84389"/>
            <a:ext cx="10515600" cy="1325563"/>
          </a:xfrm>
        </p:spPr>
        <p:txBody>
          <a:bodyPr anchor="t"/>
          <a:lstStyle/>
          <a:p>
            <a:r>
              <a:rPr lang="en-US" kern="0" dirty="0" smtClean="0"/>
              <a:t>Comparison of published Safety Principles</a:t>
            </a:r>
            <a:endParaRPr lang="en-US" kern="0" dirty="0"/>
          </a:p>
        </p:txBody>
      </p:sp>
      <p:sp>
        <p:nvSpPr>
          <p:cNvPr id="7" name="Textfeld 6"/>
          <p:cNvSpPr txBox="1"/>
          <p:nvPr/>
        </p:nvSpPr>
        <p:spPr>
          <a:xfrm>
            <a:off x="10532760" y="1189381"/>
            <a:ext cx="1659240" cy="5632311"/>
          </a:xfrm>
          <a:prstGeom prst="rect">
            <a:avLst/>
          </a:prstGeom>
          <a:noFill/>
        </p:spPr>
        <p:txBody>
          <a:bodyPr wrap="square" rtlCol="0">
            <a:spAutoFit/>
          </a:bodyPr>
          <a:lstStyle/>
          <a:p>
            <a:r>
              <a:rPr lang="en-US" b="1" dirty="0" smtClean="0"/>
              <a:t>Conclusion: </a:t>
            </a:r>
          </a:p>
          <a:p>
            <a:pPr marL="285750" indent="-285750">
              <a:buFont typeface="Wingdings" panose="05000000000000000000" pitchFamily="2" charset="2"/>
              <a:buChar char="à"/>
            </a:pPr>
            <a:r>
              <a:rPr lang="en-US" b="1" dirty="0" smtClean="0"/>
              <a:t> </a:t>
            </a:r>
          </a:p>
          <a:p>
            <a:r>
              <a:rPr lang="en-US" b="1" dirty="0" smtClean="0">
                <a:solidFill>
                  <a:srgbClr val="00B050"/>
                </a:solidFill>
              </a:rPr>
              <a:t>General safety-frameworks </a:t>
            </a:r>
            <a:r>
              <a:rPr lang="en-US" b="1" dirty="0">
                <a:solidFill>
                  <a:srgbClr val="00B050"/>
                </a:solidFill>
              </a:rPr>
              <a:t>are </a:t>
            </a:r>
            <a:r>
              <a:rPr lang="en-US" b="1" dirty="0" smtClean="0">
                <a:solidFill>
                  <a:srgbClr val="00B050"/>
                </a:solidFill>
              </a:rPr>
              <a:t>available. They are not design-restrictive and  could </a:t>
            </a:r>
            <a:r>
              <a:rPr lang="en-US" b="1" dirty="0">
                <a:solidFill>
                  <a:srgbClr val="00B050"/>
                </a:solidFill>
              </a:rPr>
              <a:t>be further explored for regulatory use at UNECE</a:t>
            </a:r>
          </a:p>
          <a:p>
            <a:r>
              <a:rPr lang="en-US" b="1" dirty="0" smtClean="0">
                <a:sym typeface="Wingdings" panose="05000000000000000000" pitchFamily="2" charset="2"/>
              </a:rPr>
              <a:t> Internationally harmonized safety principles endeavored by OICA</a:t>
            </a:r>
            <a:endParaRPr lang="en-US" b="1" dirty="0"/>
          </a:p>
        </p:txBody>
      </p:sp>
    </p:spTree>
    <p:extLst>
      <p:ext uri="{BB962C8B-B14F-4D97-AF65-F5344CB8AC3E}">
        <p14:creationId xmlns:p14="http://schemas.microsoft.com/office/powerpoint/2010/main" val="11268357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0070C0"/>
                </a:solidFill>
              </a:rPr>
              <a:t>Introduction/basis for discussion</a:t>
            </a:r>
            <a:endParaRPr lang="en-US" dirty="0">
              <a:solidFill>
                <a:srgbClr val="0070C0"/>
              </a:solidFill>
            </a:endParaRPr>
          </a:p>
        </p:txBody>
      </p:sp>
      <p:sp>
        <p:nvSpPr>
          <p:cNvPr id="3" name="Inhaltsplatzhalter 2"/>
          <p:cNvSpPr>
            <a:spLocks noGrp="1"/>
          </p:cNvSpPr>
          <p:nvPr>
            <p:ph idx="1"/>
          </p:nvPr>
        </p:nvSpPr>
        <p:spPr>
          <a:xfrm>
            <a:off x="838200" y="1504077"/>
            <a:ext cx="10515600" cy="4796239"/>
          </a:xfrm>
        </p:spPr>
        <p:txBody>
          <a:bodyPr>
            <a:normAutofit/>
          </a:bodyPr>
          <a:lstStyle/>
          <a:p>
            <a:r>
              <a:rPr lang="en-US" sz="2600" dirty="0">
                <a:solidFill>
                  <a:srgbClr val="0070C0"/>
                </a:solidFill>
              </a:rPr>
              <a:t>The next slides are based on the </a:t>
            </a:r>
            <a:r>
              <a:rPr lang="en-US" sz="2600" dirty="0" smtClean="0">
                <a:solidFill>
                  <a:srgbClr val="0070C0"/>
                </a:solidFill>
              </a:rPr>
              <a:t>document </a:t>
            </a:r>
            <a:r>
              <a:rPr lang="en-US" sz="2600" dirty="0">
                <a:solidFill>
                  <a:srgbClr val="0070C0"/>
                </a:solidFill>
              </a:rPr>
              <a:t>“Real world test drive” (</a:t>
            </a:r>
            <a:r>
              <a:rPr lang="en-US" sz="2600" dirty="0" smtClean="0">
                <a:solidFill>
                  <a:srgbClr val="0070C0"/>
                </a:solidFill>
              </a:rPr>
              <a:t>TFAV-SG2-01-02) that </a:t>
            </a:r>
            <a:r>
              <a:rPr lang="en-US" sz="2600" dirty="0">
                <a:solidFill>
                  <a:srgbClr val="0070C0"/>
                </a:solidFill>
              </a:rPr>
              <a:t>OICA provided to the TF </a:t>
            </a:r>
            <a:r>
              <a:rPr lang="en-US" sz="2600" dirty="0" err="1">
                <a:solidFill>
                  <a:srgbClr val="0070C0"/>
                </a:solidFill>
              </a:rPr>
              <a:t>AutoVeh</a:t>
            </a:r>
            <a:r>
              <a:rPr lang="en-US" sz="2600" dirty="0">
                <a:solidFill>
                  <a:srgbClr val="0070C0"/>
                </a:solidFill>
              </a:rPr>
              <a:t> </a:t>
            </a:r>
            <a:r>
              <a:rPr lang="en-US" sz="2600" dirty="0" smtClean="0">
                <a:solidFill>
                  <a:srgbClr val="0070C0"/>
                </a:solidFill>
              </a:rPr>
              <a:t>meeting </a:t>
            </a:r>
            <a:r>
              <a:rPr lang="en-US" sz="2600" dirty="0">
                <a:solidFill>
                  <a:srgbClr val="0070C0"/>
                </a:solidFill>
              </a:rPr>
              <a:t>in Den </a:t>
            </a:r>
            <a:r>
              <a:rPr lang="en-US" sz="2600" dirty="0" smtClean="0">
                <a:solidFill>
                  <a:srgbClr val="0070C0"/>
                </a:solidFill>
              </a:rPr>
              <a:t>Haag.</a:t>
            </a:r>
            <a:endParaRPr lang="en-US" sz="2600" dirty="0">
              <a:solidFill>
                <a:srgbClr val="0070C0"/>
              </a:solidFill>
            </a:endParaRPr>
          </a:p>
          <a:p>
            <a:r>
              <a:rPr lang="en-US" sz="2600" dirty="0">
                <a:solidFill>
                  <a:srgbClr val="0070C0"/>
                </a:solidFill>
              </a:rPr>
              <a:t>The intention of this presentation is to start the discussion and explain a proposal on how a real world test drive can fit into the overall concept </a:t>
            </a:r>
            <a:r>
              <a:rPr lang="en-US" sz="2600" dirty="0" smtClean="0">
                <a:solidFill>
                  <a:srgbClr val="0070C0"/>
                </a:solidFill>
              </a:rPr>
              <a:t>for the certification of AVs developed </a:t>
            </a:r>
            <a:r>
              <a:rPr lang="en-US" sz="2600" dirty="0">
                <a:solidFill>
                  <a:srgbClr val="0070C0"/>
                </a:solidFill>
              </a:rPr>
              <a:t>by OICA.</a:t>
            </a:r>
          </a:p>
          <a:p>
            <a:r>
              <a:rPr lang="en-US" sz="2600" dirty="0" smtClean="0">
                <a:solidFill>
                  <a:srgbClr val="0070C0"/>
                </a:solidFill>
              </a:rPr>
              <a:t>Several </a:t>
            </a:r>
            <a:r>
              <a:rPr lang="en-US" sz="2600" dirty="0">
                <a:solidFill>
                  <a:srgbClr val="0070C0"/>
                </a:solidFill>
              </a:rPr>
              <a:t>conceptual issues </a:t>
            </a:r>
            <a:r>
              <a:rPr lang="en-US" sz="2600" dirty="0" smtClean="0">
                <a:solidFill>
                  <a:srgbClr val="0070C0"/>
                </a:solidFill>
              </a:rPr>
              <a:t>that were </a:t>
            </a:r>
            <a:r>
              <a:rPr lang="en-US" sz="2600" dirty="0">
                <a:solidFill>
                  <a:srgbClr val="0070C0"/>
                </a:solidFill>
              </a:rPr>
              <a:t>raised during the </a:t>
            </a:r>
            <a:r>
              <a:rPr lang="en-US" sz="2600" dirty="0" smtClean="0">
                <a:solidFill>
                  <a:srgbClr val="0070C0"/>
                </a:solidFill>
              </a:rPr>
              <a:t>meeting. OICA </a:t>
            </a:r>
            <a:r>
              <a:rPr lang="en-US" sz="2600" dirty="0">
                <a:solidFill>
                  <a:srgbClr val="0070C0"/>
                </a:solidFill>
              </a:rPr>
              <a:t>was asked to further develop / clarify </a:t>
            </a:r>
            <a:r>
              <a:rPr lang="en-US" sz="2600" dirty="0" smtClean="0">
                <a:solidFill>
                  <a:srgbClr val="0070C0"/>
                </a:solidFill>
              </a:rPr>
              <a:t>these items</a:t>
            </a:r>
            <a:r>
              <a:rPr lang="en-US" sz="2600" dirty="0" smtClean="0">
                <a:solidFill>
                  <a:srgbClr val="0070C0"/>
                </a:solidFill>
                <a:sym typeface="Wingdings" panose="05000000000000000000" pitchFamily="2" charset="2"/>
              </a:rPr>
              <a:t>.</a:t>
            </a:r>
            <a:endParaRPr lang="en-US" sz="2600" dirty="0">
              <a:solidFill>
                <a:srgbClr val="0070C0"/>
              </a:solidFill>
              <a:sym typeface="Wingdings" panose="05000000000000000000" pitchFamily="2" charset="2"/>
            </a:endParaRPr>
          </a:p>
          <a:p>
            <a:r>
              <a:rPr lang="en-US" sz="2600" dirty="0">
                <a:solidFill>
                  <a:srgbClr val="0070C0"/>
                </a:solidFill>
              </a:rPr>
              <a:t>This updated presentation includes </a:t>
            </a:r>
            <a:r>
              <a:rPr lang="en-US" sz="2600" dirty="0" smtClean="0">
                <a:solidFill>
                  <a:srgbClr val="0070C0"/>
                </a:solidFill>
              </a:rPr>
              <a:t>these further </a:t>
            </a:r>
            <a:r>
              <a:rPr lang="en-US" sz="2600" dirty="0">
                <a:solidFill>
                  <a:srgbClr val="0070C0"/>
                </a:solidFill>
              </a:rPr>
              <a:t>explanations </a:t>
            </a:r>
            <a:r>
              <a:rPr lang="en-US" sz="2600" dirty="0" smtClean="0">
                <a:solidFill>
                  <a:srgbClr val="0070C0"/>
                </a:solidFill>
              </a:rPr>
              <a:t>to </a:t>
            </a:r>
            <a:r>
              <a:rPr lang="en-US" sz="2600" dirty="0">
                <a:solidFill>
                  <a:srgbClr val="0070C0"/>
                </a:solidFill>
              </a:rPr>
              <a:t>the original document. New </a:t>
            </a:r>
            <a:r>
              <a:rPr lang="en-US" sz="2600">
                <a:solidFill>
                  <a:srgbClr val="0070C0"/>
                </a:solidFill>
              </a:rPr>
              <a:t>sections </a:t>
            </a:r>
            <a:r>
              <a:rPr lang="en-US" sz="2600" smtClean="0">
                <a:solidFill>
                  <a:srgbClr val="0070C0"/>
                </a:solidFill>
              </a:rPr>
              <a:t>appear </a:t>
            </a:r>
            <a:r>
              <a:rPr lang="en-US" sz="2600" dirty="0" smtClean="0">
                <a:solidFill>
                  <a:srgbClr val="0070C0"/>
                </a:solidFill>
              </a:rPr>
              <a:t>in blue font. </a:t>
            </a:r>
            <a:endParaRPr lang="en-US" sz="2600" dirty="0">
              <a:solidFill>
                <a:srgbClr val="0070C0"/>
              </a:solidFill>
            </a:endParaRPr>
          </a:p>
          <a:p>
            <a:pPr marL="0" indent="0">
              <a:buNone/>
            </a:pPr>
            <a:endParaRPr lang="en-US" dirty="0" smtClean="0"/>
          </a:p>
          <a:p>
            <a:endParaRPr lang="en-US" dirty="0" smtClean="0"/>
          </a:p>
        </p:txBody>
      </p:sp>
    </p:spTree>
    <p:extLst>
      <p:ext uri="{BB962C8B-B14F-4D97-AF65-F5344CB8AC3E}">
        <p14:creationId xmlns:p14="http://schemas.microsoft.com/office/powerpoint/2010/main" val="27379572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b="1" dirty="0"/>
              <a:t>Road </a:t>
            </a:r>
            <a:r>
              <a:rPr lang="de-DE" b="1" dirty="0" smtClean="0"/>
              <a:t>Test </a:t>
            </a:r>
            <a:r>
              <a:rPr lang="de-DE" b="1" dirty="0"/>
              <a:t>for AVs: Understanding its </a:t>
            </a:r>
            <a:r>
              <a:rPr lang="de-DE" b="1" dirty="0" smtClean="0"/>
              <a:t>Role </a:t>
            </a:r>
            <a:r>
              <a:rPr lang="de-DE" b="1" dirty="0"/>
              <a:t>in the </a:t>
            </a:r>
            <a:r>
              <a:rPr lang="de-DE" b="1" dirty="0" smtClean="0"/>
              <a:t>Certification </a:t>
            </a:r>
            <a:r>
              <a:rPr lang="de-DE" b="1" dirty="0"/>
              <a:t>P</a:t>
            </a:r>
            <a:r>
              <a:rPr lang="de-DE" b="1" dirty="0" smtClean="0"/>
              <a:t>rocess</a:t>
            </a:r>
            <a:endParaRPr lang="en-US" b="1" dirty="0"/>
          </a:p>
        </p:txBody>
      </p:sp>
      <p:sp>
        <p:nvSpPr>
          <p:cNvPr id="3" name="Content Placeholder 2"/>
          <p:cNvSpPr>
            <a:spLocks noGrp="1"/>
          </p:cNvSpPr>
          <p:nvPr>
            <p:ph idx="1"/>
          </p:nvPr>
        </p:nvSpPr>
        <p:spPr>
          <a:xfrm>
            <a:off x="838200" y="2277801"/>
            <a:ext cx="10515600" cy="4351338"/>
          </a:xfrm>
        </p:spPr>
        <p:txBody>
          <a:bodyPr/>
          <a:lstStyle/>
          <a:p>
            <a:r>
              <a:rPr lang="de-DE" dirty="0" smtClean="0"/>
              <a:t>What is the road test supposed to demonstrate? What is its role in the entire certification process? </a:t>
            </a:r>
          </a:p>
          <a:p>
            <a:r>
              <a:rPr lang="de-DE" dirty="0" smtClean="0"/>
              <a:t>What is the suggested content?</a:t>
            </a:r>
            <a:endParaRPr lang="de-DE" dirty="0"/>
          </a:p>
          <a:p>
            <a:r>
              <a:rPr lang="de-DE" dirty="0" smtClean="0"/>
              <a:t>Which assessment approach is considered?</a:t>
            </a:r>
          </a:p>
          <a:p>
            <a:r>
              <a:rPr lang="de-DE" dirty="0" smtClean="0"/>
              <a:t>How could the road test look like from a procedural and timing perspective?</a:t>
            </a:r>
            <a:endParaRPr lang="de-DE" dirty="0"/>
          </a:p>
          <a:p>
            <a:endParaRPr lang="en-US" dirty="0"/>
          </a:p>
        </p:txBody>
      </p:sp>
    </p:spTree>
    <p:extLst>
      <p:ext uri="{BB962C8B-B14F-4D97-AF65-F5344CB8AC3E}">
        <p14:creationId xmlns:p14="http://schemas.microsoft.com/office/powerpoint/2010/main" val="30356482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Placeholder 1"/>
          <p:cNvSpPr>
            <a:spLocks noGrp="1"/>
          </p:cNvSpPr>
          <p:nvPr>
            <p:ph type="body" sz="quarter" idx="10"/>
          </p:nvPr>
        </p:nvSpPr>
        <p:spPr>
          <a:xfrm>
            <a:off x="737671" y="1886555"/>
            <a:ext cx="10174817" cy="3460749"/>
          </a:xfrm>
        </p:spPr>
        <p:txBody>
          <a:bodyPr>
            <a:normAutofit/>
          </a:bodyPr>
          <a:lstStyle/>
          <a:p>
            <a:pPr>
              <a:lnSpc>
                <a:spcPts val="4233"/>
              </a:lnSpc>
            </a:pPr>
            <a:r>
              <a:rPr lang="de-DE" altLang="en-US" b="1" u="sng" dirty="0" smtClean="0">
                <a:latin typeface="Arial" panose="020B0604020202020204" pitchFamily="34" charset="0"/>
                <a:ea typeface="ヒラギノ角ゴ Pro W3"/>
                <a:cs typeface="Arial" panose="020B0604020202020204" pitchFamily="34" charset="0"/>
              </a:rPr>
              <a:t>Hypothesis:</a:t>
            </a:r>
            <a:endParaRPr lang="en-US" altLang="en-US" b="1" u="sng" dirty="0" smtClean="0">
              <a:latin typeface="Arial" panose="020B0604020202020204" pitchFamily="34" charset="0"/>
              <a:ea typeface="ヒラギノ角ゴ Pro W3"/>
              <a:cs typeface="Arial" panose="020B0604020202020204" pitchFamily="34" charset="0"/>
            </a:endParaRPr>
          </a:p>
          <a:p>
            <a:pPr>
              <a:lnSpc>
                <a:spcPct val="100000"/>
              </a:lnSpc>
            </a:pPr>
            <a:r>
              <a:rPr lang="en-US" altLang="en-US" sz="2667" dirty="0" smtClean="0">
                <a:latin typeface="Arial" panose="020B0604020202020204" pitchFamily="34" charset="0"/>
                <a:ea typeface="ヒラギノ角ゴ Pro W3"/>
                <a:cs typeface="Arial" panose="020B0604020202020204" pitchFamily="34" charset="0"/>
              </a:rPr>
              <a:t>The road test is going to demonstrate the capability of the vehicle to adhere to traffic rules [and maneuvers according to the general expectations of other road users].</a:t>
            </a:r>
            <a:endParaRPr lang="en-US" altLang="en-US" sz="2667" dirty="0">
              <a:latin typeface="Arial" panose="020B0604020202020204" pitchFamily="34" charset="0"/>
              <a:ea typeface="ヒラギノ角ゴ Pro W3"/>
              <a:cs typeface="Arial" panose="020B0604020202020204" pitchFamily="34" charset="0"/>
            </a:endParaRPr>
          </a:p>
          <a:p>
            <a:pPr>
              <a:lnSpc>
                <a:spcPct val="100000"/>
              </a:lnSpc>
            </a:pPr>
            <a:endParaRPr lang="en-US" altLang="en-US" sz="1067" dirty="0">
              <a:latin typeface="Arial" panose="020B0604020202020204" pitchFamily="34" charset="0"/>
              <a:ea typeface="ヒラギノ角ゴ Pro W3"/>
              <a:cs typeface="Arial" panose="020B0604020202020204" pitchFamily="34" charset="0"/>
            </a:endParaRPr>
          </a:p>
          <a:p>
            <a:pPr>
              <a:lnSpc>
                <a:spcPct val="100000"/>
              </a:lnSpc>
            </a:pPr>
            <a:r>
              <a:rPr lang="de-DE" altLang="en-US" sz="2667" dirty="0" smtClean="0">
                <a:latin typeface="Arial" panose="020B0604020202020204" pitchFamily="34" charset="0"/>
                <a:ea typeface="ヒラギノ角ゴ Pro W3"/>
                <a:cs typeface="Arial" panose="020B0604020202020204" pitchFamily="34" charset="0"/>
              </a:rPr>
              <a:t>This capability is brought to the driving task currently by the experienced / approved driver. </a:t>
            </a:r>
            <a:endParaRPr lang="en-US" altLang="en-US" sz="2667" dirty="0">
              <a:latin typeface="Arial" panose="020B0604020202020204" pitchFamily="34" charset="0"/>
              <a:ea typeface="ヒラギノ角ゴ Pro W3"/>
              <a:cs typeface="Arial" panose="020B0604020202020204" pitchFamily="34" charset="0"/>
            </a:endParaRPr>
          </a:p>
          <a:p>
            <a:pPr>
              <a:lnSpc>
                <a:spcPts val="4233"/>
              </a:lnSpc>
            </a:pPr>
            <a:endParaRPr lang="en-US" altLang="en-US" dirty="0" smtClean="0">
              <a:latin typeface="Arial" panose="020B0604020202020204" pitchFamily="34" charset="0"/>
              <a:ea typeface="ヒラギノ角ゴ Pro W3"/>
              <a:cs typeface="Arial" panose="020B0604020202020204" pitchFamily="34" charset="0"/>
            </a:endParaRPr>
          </a:p>
        </p:txBody>
      </p:sp>
      <p:sp>
        <p:nvSpPr>
          <p:cNvPr id="3" name="Title 2"/>
          <p:cNvSpPr>
            <a:spLocks noGrp="1"/>
          </p:cNvSpPr>
          <p:nvPr>
            <p:ph type="title"/>
          </p:nvPr>
        </p:nvSpPr>
        <p:spPr>
          <a:xfrm>
            <a:off x="609600" y="190348"/>
            <a:ext cx="10972800" cy="1191684"/>
          </a:xfrm>
        </p:spPr>
        <p:txBody>
          <a:bodyPr>
            <a:noAutofit/>
          </a:bodyPr>
          <a:lstStyle/>
          <a:p>
            <a:r>
              <a:rPr lang="de-DE" sz="3200" b="1" dirty="0">
                <a:latin typeface="+mn-lt"/>
              </a:rPr>
              <a:t>What is the road test supposed to demonstrate? What is its role in the entire certification </a:t>
            </a:r>
            <a:r>
              <a:rPr lang="de-DE" sz="3200" b="1" dirty="0" smtClean="0">
                <a:latin typeface="+mn-lt"/>
              </a:rPr>
              <a:t>process (1/2)? </a:t>
            </a:r>
            <a:endParaRPr lang="de-DE" sz="3200" b="1" dirty="0">
              <a:latin typeface="+mn-lt"/>
            </a:endParaRPr>
          </a:p>
        </p:txBody>
      </p:sp>
      <p:sp>
        <p:nvSpPr>
          <p:cNvPr id="5530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ヒラギノ角ゴ Pro W3"/>
                <a:cs typeface="ヒラギノ角ゴ Pro W3"/>
              </a:defRPr>
            </a:lvl1pPr>
            <a:lvl2pPr marL="990575" indent="-380990">
              <a:defRPr sz="3200">
                <a:solidFill>
                  <a:schemeClr val="tx1"/>
                </a:solidFill>
                <a:latin typeface="Arial" panose="020B0604020202020204" pitchFamily="34" charset="0"/>
                <a:ea typeface="ヒラギノ角ゴ Pro W3"/>
                <a:cs typeface="ヒラギノ角ゴ Pro W3"/>
              </a:defRPr>
            </a:lvl2pPr>
            <a:lvl3pPr marL="1523962" indent="-304792">
              <a:defRPr sz="3200">
                <a:solidFill>
                  <a:schemeClr val="tx1"/>
                </a:solidFill>
                <a:latin typeface="Arial" panose="020B0604020202020204" pitchFamily="34" charset="0"/>
                <a:ea typeface="ヒラギノ角ゴ Pro W3"/>
                <a:cs typeface="ヒラギノ角ゴ Pro W3"/>
              </a:defRPr>
            </a:lvl3pPr>
            <a:lvl4pPr marL="2133547" indent="-304792">
              <a:defRPr sz="3200">
                <a:solidFill>
                  <a:schemeClr val="tx1"/>
                </a:solidFill>
                <a:latin typeface="Arial" panose="020B0604020202020204" pitchFamily="34" charset="0"/>
                <a:ea typeface="ヒラギノ角ゴ Pro W3"/>
                <a:cs typeface="ヒラギノ角ゴ Pro W3"/>
              </a:defRPr>
            </a:lvl4pPr>
            <a:lvl5pPr marL="2743131" indent="-304792">
              <a:defRPr sz="3200">
                <a:solidFill>
                  <a:schemeClr val="tx1"/>
                </a:solidFill>
                <a:latin typeface="Arial" panose="020B0604020202020204" pitchFamily="34" charset="0"/>
                <a:ea typeface="ヒラギノ角ゴ Pro W3"/>
                <a:cs typeface="ヒラギノ角ゴ Pro W3"/>
              </a:defRPr>
            </a:lvl5pPr>
            <a:lvl6pPr marL="3352716"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6pPr>
            <a:lvl7pPr marL="3962301"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7pPr>
            <a:lvl8pPr marL="4571886"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8pPr>
            <a:lvl9pPr marL="5181470"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9pPr>
          </a:lstStyle>
          <a:p>
            <a:fld id="{6C454DEE-98A7-443A-9C5B-4240B47A6804}" type="slidenum">
              <a:rPr lang="en-US" altLang="en-US" sz="1067">
                <a:solidFill>
                  <a:srgbClr val="474847"/>
                </a:solidFill>
              </a:rPr>
              <a:pPr/>
              <a:t>52</a:t>
            </a:fld>
            <a:endParaRPr lang="en-US" altLang="en-US" sz="1067">
              <a:solidFill>
                <a:srgbClr val="474847"/>
              </a:solidFill>
            </a:endParaRPr>
          </a:p>
        </p:txBody>
      </p:sp>
      <p:sp>
        <p:nvSpPr>
          <p:cNvPr id="5" name="Date Placeholder 4"/>
          <p:cNvSpPr>
            <a:spLocks noGrp="1"/>
          </p:cNvSpPr>
          <p:nvPr>
            <p:ph type="dt" sz="quarter" idx="12"/>
          </p:nvPr>
        </p:nvSpPr>
        <p:spPr/>
        <p:txBody>
          <a:bodyPr/>
          <a:lstStyle/>
          <a:p>
            <a:pPr>
              <a:defRPr/>
            </a:pPr>
            <a:fld id="{B6CF62D9-9E32-4E10-8F0C-0F1D628EDF8A}" type="datetime1">
              <a:rPr lang="de-DE"/>
              <a:pPr>
                <a:defRPr/>
              </a:pPr>
              <a:t>11.12.2018</a:t>
            </a:fld>
            <a:endParaRPr lang="en-US"/>
          </a:p>
        </p:txBody>
      </p:sp>
    </p:spTree>
    <p:extLst>
      <p:ext uri="{BB962C8B-B14F-4D97-AF65-F5344CB8AC3E}">
        <p14:creationId xmlns:p14="http://schemas.microsoft.com/office/powerpoint/2010/main" val="2496871558"/>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Placeholder 1"/>
          <p:cNvSpPr>
            <a:spLocks noGrp="1"/>
          </p:cNvSpPr>
          <p:nvPr>
            <p:ph type="body" sz="quarter" idx="10"/>
          </p:nvPr>
        </p:nvSpPr>
        <p:spPr>
          <a:xfrm>
            <a:off x="609600" y="1872881"/>
            <a:ext cx="10972800" cy="4159251"/>
          </a:xfrm>
        </p:spPr>
        <p:txBody>
          <a:bodyPr>
            <a:normAutofit/>
          </a:bodyPr>
          <a:lstStyle/>
          <a:p>
            <a:pPr marL="0" indent="0">
              <a:buNone/>
            </a:pPr>
            <a:r>
              <a:rPr lang="de-DE" altLang="en-US" sz="2667" dirty="0" smtClean="0">
                <a:latin typeface="Arial" panose="020B0604020202020204" pitchFamily="34" charset="0"/>
                <a:ea typeface="ヒラギノ角ゴ Pro W3"/>
                <a:cs typeface="Arial" panose="020B0604020202020204" pitchFamily="34" charset="0"/>
              </a:rPr>
              <a:t>The road test is an integral building block in the assessment and certification of automated vehicles. That said it is not suggested that this is the one and only deciding criteria for certification.</a:t>
            </a:r>
            <a:endParaRPr lang="de-DE" altLang="en-US" sz="2667" dirty="0">
              <a:latin typeface="Arial" panose="020B0604020202020204" pitchFamily="34" charset="0"/>
              <a:ea typeface="ヒラギノ角ゴ Pro W3"/>
              <a:cs typeface="Arial" panose="020B0604020202020204" pitchFamily="34" charset="0"/>
            </a:endParaRPr>
          </a:p>
          <a:p>
            <a:pPr marL="0" indent="0">
              <a:buNone/>
            </a:pPr>
            <a:endParaRPr lang="de-DE" altLang="en-US" sz="1067" dirty="0">
              <a:latin typeface="Arial" panose="020B0604020202020204" pitchFamily="34" charset="0"/>
              <a:ea typeface="ヒラギノ角ゴ Pro W3"/>
              <a:cs typeface="Arial" panose="020B0604020202020204" pitchFamily="34" charset="0"/>
            </a:endParaRPr>
          </a:p>
          <a:p>
            <a:pPr marL="0" indent="0">
              <a:buNone/>
            </a:pPr>
            <a:r>
              <a:rPr lang="de-DE" altLang="en-US" sz="2667" dirty="0" smtClean="0">
                <a:latin typeface="Arial" panose="020B0604020202020204" pitchFamily="34" charset="0"/>
                <a:ea typeface="ヒラギノ角ゴ Pro W3"/>
                <a:cs typeface="Arial" panose="020B0604020202020204" pitchFamily="34" charset="0"/>
              </a:rPr>
              <a:t>The road test is going to address typical / normal traffic scenarios that a human driver is exposed to on a regular basis.</a:t>
            </a:r>
            <a:endParaRPr lang="de-DE" altLang="en-US" sz="2667" dirty="0">
              <a:latin typeface="Arial" panose="020B0604020202020204" pitchFamily="34" charset="0"/>
              <a:ea typeface="ヒラギノ角ゴ Pro W3"/>
              <a:cs typeface="Arial" panose="020B0604020202020204" pitchFamily="34" charset="0"/>
            </a:endParaRPr>
          </a:p>
          <a:p>
            <a:pPr marL="0" indent="0">
              <a:buNone/>
            </a:pPr>
            <a:endParaRPr lang="de-DE" altLang="en-US" sz="1067" dirty="0">
              <a:latin typeface="Arial" panose="020B0604020202020204" pitchFamily="34" charset="0"/>
              <a:ea typeface="ヒラギノ角ゴ Pro W3"/>
              <a:cs typeface="Arial" panose="020B0604020202020204" pitchFamily="34" charset="0"/>
            </a:endParaRPr>
          </a:p>
          <a:p>
            <a:pPr marL="0" indent="0">
              <a:buNone/>
            </a:pPr>
            <a:r>
              <a:rPr lang="de-DE" altLang="en-US" sz="2667" dirty="0" smtClean="0">
                <a:latin typeface="Arial" panose="020B0604020202020204" pitchFamily="34" charset="0"/>
                <a:ea typeface="ヒラギノ角ゴ Pro W3"/>
                <a:cs typeface="Arial" panose="020B0604020202020204" pitchFamily="34" charset="0"/>
              </a:rPr>
              <a:t>After this road test the generic „competence“ of the vehicle is documented to adhere to traffic rules and the assessor has the ability to declare if it moves in traffic without becoming an obstacle.</a:t>
            </a:r>
            <a:endParaRPr lang="de-DE" altLang="en-US" sz="2667" dirty="0">
              <a:latin typeface="Arial" panose="020B0604020202020204" pitchFamily="34" charset="0"/>
              <a:ea typeface="ヒラギノ角ゴ Pro W3"/>
              <a:cs typeface="Arial" panose="020B0604020202020204" pitchFamily="34" charset="0"/>
            </a:endParaRPr>
          </a:p>
          <a:p>
            <a:pPr marL="0" indent="0">
              <a:buNone/>
            </a:pPr>
            <a:endParaRPr lang="en-US" altLang="en-US" sz="3200" dirty="0">
              <a:latin typeface="Arial" panose="020B0604020202020204" pitchFamily="34" charset="0"/>
              <a:ea typeface="ヒラギノ角ゴ Pro W3"/>
              <a:cs typeface="Arial" panose="020B0604020202020204" pitchFamily="34" charset="0"/>
            </a:endParaRPr>
          </a:p>
        </p:txBody>
      </p:sp>
      <p:sp>
        <p:nvSpPr>
          <p:cNvPr id="3" name="Title 2"/>
          <p:cNvSpPr>
            <a:spLocks noGrp="1"/>
          </p:cNvSpPr>
          <p:nvPr>
            <p:ph type="title"/>
          </p:nvPr>
        </p:nvSpPr>
        <p:spPr>
          <a:xfrm>
            <a:off x="609600" y="336551"/>
            <a:ext cx="10972800" cy="1029550"/>
          </a:xfrm>
        </p:spPr>
        <p:txBody>
          <a:bodyPr>
            <a:noAutofit/>
          </a:bodyPr>
          <a:lstStyle/>
          <a:p>
            <a:pPr>
              <a:defRPr/>
            </a:pPr>
            <a:r>
              <a:rPr lang="de-DE" sz="3200" b="1" dirty="0">
                <a:latin typeface="+mn-lt"/>
              </a:rPr>
              <a:t>What is the road test supposed to demonstrate? What is its role in the entire certification process </a:t>
            </a:r>
            <a:r>
              <a:rPr lang="de-DE" sz="3200" b="1" dirty="0" smtClean="0">
                <a:latin typeface="+mn-lt"/>
              </a:rPr>
              <a:t>(2/2</a:t>
            </a:r>
            <a:r>
              <a:rPr lang="de-DE" sz="3200" b="1" dirty="0">
                <a:latin typeface="+mn-lt"/>
              </a:rPr>
              <a:t>)? </a:t>
            </a:r>
            <a:endParaRPr lang="en-US" sz="3200" dirty="0">
              <a:latin typeface="+mn-lt"/>
            </a:endParaRPr>
          </a:p>
        </p:txBody>
      </p:sp>
      <p:sp>
        <p:nvSpPr>
          <p:cNvPr id="5632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ヒラギノ角ゴ Pro W3"/>
                <a:cs typeface="ヒラギノ角ゴ Pro W3"/>
              </a:defRPr>
            </a:lvl1pPr>
            <a:lvl2pPr marL="990575" indent="-380990">
              <a:defRPr sz="3200">
                <a:solidFill>
                  <a:schemeClr val="tx1"/>
                </a:solidFill>
                <a:latin typeface="Arial" panose="020B0604020202020204" pitchFamily="34" charset="0"/>
                <a:ea typeface="ヒラギノ角ゴ Pro W3"/>
                <a:cs typeface="ヒラギノ角ゴ Pro W3"/>
              </a:defRPr>
            </a:lvl2pPr>
            <a:lvl3pPr marL="1523962" indent="-304792">
              <a:defRPr sz="3200">
                <a:solidFill>
                  <a:schemeClr val="tx1"/>
                </a:solidFill>
                <a:latin typeface="Arial" panose="020B0604020202020204" pitchFamily="34" charset="0"/>
                <a:ea typeface="ヒラギノ角ゴ Pro W3"/>
                <a:cs typeface="ヒラギノ角ゴ Pro W3"/>
              </a:defRPr>
            </a:lvl3pPr>
            <a:lvl4pPr marL="2133547" indent="-304792">
              <a:defRPr sz="3200">
                <a:solidFill>
                  <a:schemeClr val="tx1"/>
                </a:solidFill>
                <a:latin typeface="Arial" panose="020B0604020202020204" pitchFamily="34" charset="0"/>
                <a:ea typeface="ヒラギノ角ゴ Pro W3"/>
                <a:cs typeface="ヒラギノ角ゴ Pro W3"/>
              </a:defRPr>
            </a:lvl4pPr>
            <a:lvl5pPr marL="2743131" indent="-304792">
              <a:defRPr sz="3200">
                <a:solidFill>
                  <a:schemeClr val="tx1"/>
                </a:solidFill>
                <a:latin typeface="Arial" panose="020B0604020202020204" pitchFamily="34" charset="0"/>
                <a:ea typeface="ヒラギノ角ゴ Pro W3"/>
                <a:cs typeface="ヒラギノ角ゴ Pro W3"/>
              </a:defRPr>
            </a:lvl5pPr>
            <a:lvl6pPr marL="3352716"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6pPr>
            <a:lvl7pPr marL="3962301"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7pPr>
            <a:lvl8pPr marL="4571886"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8pPr>
            <a:lvl9pPr marL="5181470"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9pPr>
          </a:lstStyle>
          <a:p>
            <a:fld id="{95DC3401-8739-4280-8E27-5CFB84728E84}" type="slidenum">
              <a:rPr lang="en-US" altLang="en-US" sz="1067">
                <a:solidFill>
                  <a:srgbClr val="474847"/>
                </a:solidFill>
              </a:rPr>
              <a:pPr/>
              <a:t>53</a:t>
            </a:fld>
            <a:endParaRPr lang="en-US" altLang="en-US" sz="1067">
              <a:solidFill>
                <a:srgbClr val="474847"/>
              </a:solidFill>
            </a:endParaRPr>
          </a:p>
        </p:txBody>
      </p:sp>
      <p:sp>
        <p:nvSpPr>
          <p:cNvPr id="5" name="Date Placeholder 4"/>
          <p:cNvSpPr>
            <a:spLocks noGrp="1"/>
          </p:cNvSpPr>
          <p:nvPr>
            <p:ph type="dt" sz="quarter" idx="12"/>
          </p:nvPr>
        </p:nvSpPr>
        <p:spPr/>
        <p:txBody>
          <a:bodyPr/>
          <a:lstStyle/>
          <a:p>
            <a:pPr>
              <a:defRPr/>
            </a:pPr>
            <a:fld id="{A848FA51-ECCE-4F08-B695-38174CF1AFEE}" type="datetime1">
              <a:rPr lang="de-DE" smtClean="0"/>
              <a:pPr>
                <a:defRPr/>
              </a:pPr>
              <a:t>11.12.2018</a:t>
            </a:fld>
            <a:endParaRPr lang="en-US" dirty="0"/>
          </a:p>
        </p:txBody>
      </p:sp>
    </p:spTree>
    <p:extLst>
      <p:ext uri="{BB962C8B-B14F-4D97-AF65-F5344CB8AC3E}">
        <p14:creationId xmlns:p14="http://schemas.microsoft.com/office/powerpoint/2010/main" val="2269787078"/>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33" y="605890"/>
            <a:ext cx="11733684" cy="1143000"/>
          </a:xfrm>
        </p:spPr>
        <p:txBody>
          <a:bodyPr/>
          <a:lstStyle/>
          <a:p>
            <a:r>
              <a:rPr lang="de-DE" sz="3200" b="1" cap="all" dirty="0">
                <a:solidFill>
                  <a:srgbClr val="0070C0"/>
                </a:solidFill>
                <a:latin typeface="+mn-lt"/>
              </a:rPr>
              <a:t>Coverage of Scenarios </a:t>
            </a:r>
            <a:r>
              <a:rPr lang="de-DE" sz="3200" b="1" cap="all" dirty="0">
                <a:latin typeface="+mn-lt"/>
              </a:rPr>
              <a:t/>
            </a:r>
            <a:br>
              <a:rPr lang="de-DE" sz="3200" b="1" cap="all" dirty="0">
                <a:latin typeface="+mn-lt"/>
              </a:rPr>
            </a:br>
            <a:r>
              <a:rPr lang="de-DE" sz="3200" dirty="0" smtClean="0"/>
              <a:t>- </a:t>
            </a:r>
            <a:r>
              <a:rPr lang="de-DE" sz="2800" dirty="0">
                <a:solidFill>
                  <a:srgbClr val="0070C0"/>
                </a:solidFill>
                <a:latin typeface="+mn-lt"/>
                <a:ea typeface="+mn-ea"/>
                <a:cs typeface="+mn-cs"/>
              </a:rPr>
              <a:t>to be addressed according to the use case -</a:t>
            </a:r>
            <a:endParaRPr lang="en-US" sz="2800" dirty="0">
              <a:solidFill>
                <a:srgbClr val="0070C0"/>
              </a:solidFill>
              <a:latin typeface="+mn-lt"/>
              <a:ea typeface="+mn-ea"/>
              <a:cs typeface="+mn-cs"/>
            </a:endParaRPr>
          </a:p>
        </p:txBody>
      </p:sp>
      <p:sp>
        <p:nvSpPr>
          <p:cNvPr id="4" name="Slide Number Placeholder 3"/>
          <p:cNvSpPr>
            <a:spLocks noGrp="1"/>
          </p:cNvSpPr>
          <p:nvPr>
            <p:ph type="sldNum" sz="quarter" idx="12"/>
          </p:nvPr>
        </p:nvSpPr>
        <p:spPr/>
        <p:txBody>
          <a:bodyPr/>
          <a:lstStyle/>
          <a:p>
            <a:fld id="{40359386-7818-48AD-BBAB-8BFB5FF4B361}" type="slidenum">
              <a:rPr lang="en-GB" smtClean="0"/>
              <a:t>54</a:t>
            </a:fld>
            <a:endParaRPr lang="en-GB" dirty="0"/>
          </a:p>
        </p:txBody>
      </p:sp>
      <p:sp>
        <p:nvSpPr>
          <p:cNvPr id="6" name="Rectangle 5"/>
          <p:cNvSpPr/>
          <p:nvPr/>
        </p:nvSpPr>
        <p:spPr>
          <a:xfrm>
            <a:off x="7762586" y="2138653"/>
            <a:ext cx="1010652" cy="7379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762586" y="3487568"/>
            <a:ext cx="1010652" cy="737937"/>
          </a:xfrm>
          <a:prstGeom prst="rect">
            <a:avLst/>
          </a:prstGeom>
          <a:pattFill prst="divot">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762586" y="4836484"/>
            <a:ext cx="1010652" cy="737937"/>
          </a:xfrm>
          <a:prstGeom prst="rect">
            <a:avLst/>
          </a:prstGeom>
          <a:pattFill prst="lgCheck">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045953" y="2138653"/>
            <a:ext cx="2566737" cy="707886"/>
          </a:xfrm>
          <a:prstGeom prst="rect">
            <a:avLst/>
          </a:prstGeom>
          <a:noFill/>
        </p:spPr>
        <p:txBody>
          <a:bodyPr wrap="square" rtlCol="0">
            <a:spAutoFit/>
          </a:bodyPr>
          <a:lstStyle/>
          <a:p>
            <a:r>
              <a:rPr lang="de-DE" sz="2000" b="1" dirty="0" smtClean="0"/>
              <a:t>„Typical“ Driving – </a:t>
            </a:r>
            <a:endParaRPr lang="de-DE" sz="2000" b="1" dirty="0"/>
          </a:p>
          <a:p>
            <a:r>
              <a:rPr lang="de-DE" sz="2000" b="1" dirty="0" smtClean="0"/>
              <a:t>Real World Test Drive</a:t>
            </a:r>
            <a:endParaRPr lang="en-US" sz="2000" b="1" dirty="0"/>
          </a:p>
        </p:txBody>
      </p:sp>
      <p:sp>
        <p:nvSpPr>
          <p:cNvPr id="10" name="TextBox 9"/>
          <p:cNvSpPr txBox="1"/>
          <p:nvPr/>
        </p:nvSpPr>
        <p:spPr>
          <a:xfrm>
            <a:off x="9045953" y="3391671"/>
            <a:ext cx="2669897" cy="1015663"/>
          </a:xfrm>
          <a:prstGeom prst="rect">
            <a:avLst/>
          </a:prstGeom>
          <a:noFill/>
        </p:spPr>
        <p:txBody>
          <a:bodyPr wrap="square" rtlCol="0">
            <a:spAutoFit/>
          </a:bodyPr>
          <a:lstStyle/>
          <a:p>
            <a:r>
              <a:rPr lang="de-DE" sz="2000" b="1" dirty="0" smtClean="0"/>
              <a:t>Demanding Traffic Scenarios – </a:t>
            </a:r>
          </a:p>
          <a:p>
            <a:r>
              <a:rPr lang="de-DE" sz="2000" b="1" dirty="0" smtClean="0"/>
              <a:t>Physical Tests</a:t>
            </a:r>
            <a:endParaRPr lang="en-US" sz="2000" b="1" dirty="0"/>
          </a:p>
        </p:txBody>
      </p:sp>
      <p:sp>
        <p:nvSpPr>
          <p:cNvPr id="11" name="TextBox 10"/>
          <p:cNvSpPr txBox="1"/>
          <p:nvPr/>
        </p:nvSpPr>
        <p:spPr>
          <a:xfrm>
            <a:off x="9045953" y="4770637"/>
            <a:ext cx="2669897" cy="707886"/>
          </a:xfrm>
          <a:prstGeom prst="rect">
            <a:avLst/>
          </a:prstGeom>
          <a:noFill/>
        </p:spPr>
        <p:txBody>
          <a:bodyPr wrap="square" rtlCol="0">
            <a:spAutoFit/>
          </a:bodyPr>
          <a:lstStyle/>
          <a:p>
            <a:r>
              <a:rPr lang="de-DE" sz="2000" b="1" dirty="0" smtClean="0"/>
              <a:t>Edge Cases – </a:t>
            </a:r>
          </a:p>
          <a:p>
            <a:r>
              <a:rPr lang="de-DE" sz="2000" b="1" dirty="0" smtClean="0"/>
              <a:t>Simulation</a:t>
            </a:r>
            <a:endParaRPr lang="en-US" sz="2000" b="1" dirty="0"/>
          </a:p>
        </p:txBody>
      </p:sp>
      <p:sp>
        <p:nvSpPr>
          <p:cNvPr id="3" name="TextBox 2"/>
          <p:cNvSpPr txBox="1"/>
          <p:nvPr/>
        </p:nvSpPr>
        <p:spPr>
          <a:xfrm>
            <a:off x="160775" y="5948624"/>
            <a:ext cx="11924042" cy="461665"/>
          </a:xfrm>
          <a:prstGeom prst="rect">
            <a:avLst/>
          </a:prstGeom>
          <a:noFill/>
        </p:spPr>
        <p:txBody>
          <a:bodyPr wrap="square" rtlCol="0">
            <a:spAutoFit/>
          </a:bodyPr>
          <a:lstStyle/>
          <a:p>
            <a:r>
              <a:rPr lang="de-DE" sz="2400" b="1" dirty="0" smtClean="0">
                <a:solidFill>
                  <a:srgbClr val="0070C0"/>
                </a:solidFill>
              </a:rPr>
              <a:t>With the approach suggested by OICA all traffic scenarios can be addressed appropriately</a:t>
            </a:r>
            <a:endParaRPr lang="en-US" sz="2400" b="1" dirty="0">
              <a:solidFill>
                <a:srgbClr val="0070C0"/>
              </a:solidFill>
            </a:endParaRPr>
          </a:p>
        </p:txBody>
      </p:sp>
      <p:grpSp>
        <p:nvGrpSpPr>
          <p:cNvPr id="5" name="Group 4"/>
          <p:cNvGrpSpPr/>
          <p:nvPr/>
        </p:nvGrpSpPr>
        <p:grpSpPr>
          <a:xfrm>
            <a:off x="561346" y="2088507"/>
            <a:ext cx="6143209" cy="3485914"/>
            <a:chOff x="561346" y="2088507"/>
            <a:chExt cx="6143209" cy="3485914"/>
          </a:xfrm>
        </p:grpSpPr>
        <p:pic>
          <p:nvPicPr>
            <p:cNvPr id="14" name="Picture 13"/>
            <p:cNvPicPr>
              <a:picLocks noChangeAspect="1"/>
            </p:cNvPicPr>
            <p:nvPr/>
          </p:nvPicPr>
          <p:blipFill>
            <a:blip r:embed="rId3"/>
            <a:stretch>
              <a:fillRect/>
            </a:stretch>
          </p:blipFill>
          <p:spPr>
            <a:xfrm>
              <a:off x="561346" y="2088507"/>
              <a:ext cx="6143209" cy="3485914"/>
            </a:xfrm>
            <a:prstGeom prst="rect">
              <a:avLst/>
            </a:prstGeom>
          </p:spPr>
        </p:pic>
        <p:cxnSp>
          <p:nvCxnSpPr>
            <p:cNvPr id="16" name="Straight Connector 15"/>
            <p:cNvCxnSpPr/>
            <p:nvPr/>
          </p:nvCxnSpPr>
          <p:spPr>
            <a:xfrm>
              <a:off x="4843305" y="4225505"/>
              <a:ext cx="0" cy="869009"/>
            </a:xfrm>
            <a:prstGeom prst="line">
              <a:avLst/>
            </a:prstGeom>
            <a:ln w="38100"/>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2815211" y="4225505"/>
              <a:ext cx="0" cy="869009"/>
            </a:xfrm>
            <a:prstGeom prst="line">
              <a:avLst/>
            </a:prstGeom>
            <a:ln w="38100"/>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flipH="1">
              <a:off x="2291026" y="4903768"/>
              <a:ext cx="1674" cy="190746"/>
            </a:xfrm>
            <a:prstGeom prst="line">
              <a:avLst/>
            </a:prstGeom>
            <a:ln w="38100"/>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flipH="1">
              <a:off x="5365820" y="4903768"/>
              <a:ext cx="3348" cy="190746"/>
            </a:xfrm>
            <a:prstGeom prst="line">
              <a:avLst/>
            </a:prstGeom>
            <a:ln w="38100"/>
          </p:spPr>
          <p:style>
            <a:lnRef idx="3">
              <a:schemeClr val="dk1"/>
            </a:lnRef>
            <a:fillRef idx="0">
              <a:schemeClr val="dk1"/>
            </a:fillRef>
            <a:effectRef idx="2">
              <a:schemeClr val="dk1"/>
            </a:effectRef>
            <a:fontRef idx="minor">
              <a:schemeClr val="tx1"/>
            </a:fontRef>
          </p:style>
        </p:cxnSp>
        <p:sp>
          <p:nvSpPr>
            <p:cNvPr id="22" name="Freeform 21"/>
            <p:cNvSpPr/>
            <p:nvPr/>
          </p:nvSpPr>
          <p:spPr>
            <a:xfrm>
              <a:off x="4853354" y="4250453"/>
              <a:ext cx="502417" cy="813916"/>
            </a:xfrm>
            <a:custGeom>
              <a:avLst/>
              <a:gdLst>
                <a:gd name="connsiteX0" fmla="*/ 0 w 502417"/>
                <a:gd name="connsiteY0" fmla="*/ 813916 h 813916"/>
                <a:gd name="connsiteX1" fmla="*/ 0 w 502417"/>
                <a:gd name="connsiteY1" fmla="*/ 0 h 813916"/>
                <a:gd name="connsiteX2" fmla="*/ 301450 w 502417"/>
                <a:gd name="connsiteY2" fmla="*/ 442127 h 813916"/>
                <a:gd name="connsiteX3" fmla="*/ 381837 w 502417"/>
                <a:gd name="connsiteY3" fmla="*/ 562707 h 813916"/>
                <a:gd name="connsiteX4" fmla="*/ 502417 w 502417"/>
                <a:gd name="connsiteY4" fmla="*/ 643094 h 813916"/>
                <a:gd name="connsiteX5" fmla="*/ 502417 w 502417"/>
                <a:gd name="connsiteY5" fmla="*/ 813916 h 813916"/>
                <a:gd name="connsiteX6" fmla="*/ 0 w 502417"/>
                <a:gd name="connsiteY6" fmla="*/ 813916 h 81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417" h="813916">
                  <a:moveTo>
                    <a:pt x="0" y="813916"/>
                  </a:moveTo>
                  <a:lnTo>
                    <a:pt x="0" y="0"/>
                  </a:lnTo>
                  <a:lnTo>
                    <a:pt x="301450" y="442127"/>
                  </a:lnTo>
                  <a:lnTo>
                    <a:pt x="381837" y="562707"/>
                  </a:lnTo>
                  <a:lnTo>
                    <a:pt x="502417" y="643094"/>
                  </a:lnTo>
                  <a:lnTo>
                    <a:pt x="502417" y="813916"/>
                  </a:lnTo>
                  <a:lnTo>
                    <a:pt x="0" y="813916"/>
                  </a:lnTo>
                  <a:close/>
                </a:path>
              </a:pathLst>
            </a:custGeom>
            <a:pattFill prst="divot">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flipH="1">
              <a:off x="2300343" y="4250453"/>
              <a:ext cx="507222" cy="813916"/>
            </a:xfrm>
            <a:custGeom>
              <a:avLst/>
              <a:gdLst>
                <a:gd name="connsiteX0" fmla="*/ 0 w 502417"/>
                <a:gd name="connsiteY0" fmla="*/ 813916 h 813916"/>
                <a:gd name="connsiteX1" fmla="*/ 0 w 502417"/>
                <a:gd name="connsiteY1" fmla="*/ 0 h 813916"/>
                <a:gd name="connsiteX2" fmla="*/ 301450 w 502417"/>
                <a:gd name="connsiteY2" fmla="*/ 442127 h 813916"/>
                <a:gd name="connsiteX3" fmla="*/ 381837 w 502417"/>
                <a:gd name="connsiteY3" fmla="*/ 562707 h 813916"/>
                <a:gd name="connsiteX4" fmla="*/ 502417 w 502417"/>
                <a:gd name="connsiteY4" fmla="*/ 643094 h 813916"/>
                <a:gd name="connsiteX5" fmla="*/ 502417 w 502417"/>
                <a:gd name="connsiteY5" fmla="*/ 813916 h 813916"/>
                <a:gd name="connsiteX6" fmla="*/ 0 w 502417"/>
                <a:gd name="connsiteY6" fmla="*/ 813916 h 81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417" h="813916">
                  <a:moveTo>
                    <a:pt x="0" y="813916"/>
                  </a:moveTo>
                  <a:lnTo>
                    <a:pt x="0" y="0"/>
                  </a:lnTo>
                  <a:lnTo>
                    <a:pt x="301450" y="442127"/>
                  </a:lnTo>
                  <a:lnTo>
                    <a:pt x="381837" y="562707"/>
                  </a:lnTo>
                  <a:lnTo>
                    <a:pt x="502417" y="643094"/>
                  </a:lnTo>
                  <a:lnTo>
                    <a:pt x="502417" y="813916"/>
                  </a:lnTo>
                  <a:lnTo>
                    <a:pt x="0" y="813916"/>
                  </a:lnTo>
                  <a:close/>
                </a:path>
              </a:pathLst>
            </a:custGeom>
            <a:pattFill prst="divot">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5378116" y="4863007"/>
              <a:ext cx="263767" cy="214320"/>
            </a:xfrm>
            <a:custGeom>
              <a:avLst/>
              <a:gdLst>
                <a:gd name="connsiteX0" fmla="*/ 0 w 409073"/>
                <a:gd name="connsiteY0" fmla="*/ 132348 h 132348"/>
                <a:gd name="connsiteX1" fmla="*/ 24063 w 409073"/>
                <a:gd name="connsiteY1" fmla="*/ 0 h 132348"/>
                <a:gd name="connsiteX2" fmla="*/ 192505 w 409073"/>
                <a:gd name="connsiteY2" fmla="*/ 72190 h 132348"/>
                <a:gd name="connsiteX3" fmla="*/ 409073 w 409073"/>
                <a:gd name="connsiteY3" fmla="*/ 120316 h 132348"/>
                <a:gd name="connsiteX4" fmla="*/ 0 w 409073"/>
                <a:gd name="connsiteY4" fmla="*/ 132348 h 132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073" h="132348">
                  <a:moveTo>
                    <a:pt x="0" y="132348"/>
                  </a:moveTo>
                  <a:lnTo>
                    <a:pt x="24063" y="0"/>
                  </a:lnTo>
                  <a:lnTo>
                    <a:pt x="192505" y="72190"/>
                  </a:lnTo>
                  <a:lnTo>
                    <a:pt x="409073" y="120316"/>
                  </a:lnTo>
                  <a:lnTo>
                    <a:pt x="0" y="132348"/>
                  </a:lnTo>
                  <a:close/>
                </a:path>
              </a:pathLst>
            </a:custGeom>
            <a:pattFill prst="lgCheck">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flipH="1">
              <a:off x="1900988" y="4903768"/>
              <a:ext cx="359237" cy="160601"/>
            </a:xfrm>
            <a:custGeom>
              <a:avLst/>
              <a:gdLst>
                <a:gd name="connsiteX0" fmla="*/ 0 w 409073"/>
                <a:gd name="connsiteY0" fmla="*/ 132348 h 132348"/>
                <a:gd name="connsiteX1" fmla="*/ 24063 w 409073"/>
                <a:gd name="connsiteY1" fmla="*/ 0 h 132348"/>
                <a:gd name="connsiteX2" fmla="*/ 192505 w 409073"/>
                <a:gd name="connsiteY2" fmla="*/ 72190 h 132348"/>
                <a:gd name="connsiteX3" fmla="*/ 409073 w 409073"/>
                <a:gd name="connsiteY3" fmla="*/ 120316 h 132348"/>
                <a:gd name="connsiteX4" fmla="*/ 0 w 409073"/>
                <a:gd name="connsiteY4" fmla="*/ 132348 h 132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073" h="132348">
                  <a:moveTo>
                    <a:pt x="0" y="132348"/>
                  </a:moveTo>
                  <a:lnTo>
                    <a:pt x="24063" y="0"/>
                  </a:lnTo>
                  <a:lnTo>
                    <a:pt x="192505" y="72190"/>
                  </a:lnTo>
                  <a:lnTo>
                    <a:pt x="409073" y="120316"/>
                  </a:lnTo>
                  <a:lnTo>
                    <a:pt x="0" y="132348"/>
                  </a:lnTo>
                  <a:close/>
                </a:path>
              </a:pathLst>
            </a:custGeom>
            <a:pattFill prst="lgCheck">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20916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39435" cy="659807"/>
          </a:xfrm>
        </p:spPr>
        <p:txBody>
          <a:bodyPr>
            <a:normAutofit fontScale="90000"/>
          </a:bodyPr>
          <a:lstStyle/>
          <a:p>
            <a:r>
              <a:rPr lang="en-US" sz="3200" b="1" cap="all" dirty="0">
                <a:solidFill>
                  <a:srgbClr val="0070C0"/>
                </a:solidFill>
                <a:latin typeface="+mn-lt"/>
              </a:rPr>
              <a:t>Definition of “</a:t>
            </a:r>
            <a:r>
              <a:rPr lang="en-US" sz="3200" b="1" cap="all" dirty="0" smtClean="0">
                <a:solidFill>
                  <a:srgbClr val="0070C0"/>
                </a:solidFill>
                <a:latin typeface="+mn-lt"/>
              </a:rPr>
              <a:t>realistic / Typical / Normal” traffic conditions</a:t>
            </a:r>
            <a:endParaRPr lang="en-US" sz="3200" b="1" cap="all" dirty="0">
              <a:solidFill>
                <a:srgbClr val="0070C0"/>
              </a:solidFill>
              <a:latin typeface="+mn-lt"/>
            </a:endParaRPr>
          </a:p>
        </p:txBody>
      </p:sp>
      <p:sp>
        <p:nvSpPr>
          <p:cNvPr id="3" name="Content Placeholder 2"/>
          <p:cNvSpPr>
            <a:spLocks noGrp="1"/>
          </p:cNvSpPr>
          <p:nvPr>
            <p:ph idx="1"/>
          </p:nvPr>
        </p:nvSpPr>
        <p:spPr>
          <a:xfrm>
            <a:off x="838200" y="1252869"/>
            <a:ext cx="10515600" cy="4351338"/>
          </a:xfrm>
        </p:spPr>
        <p:txBody>
          <a:bodyPr/>
          <a:lstStyle/>
          <a:p>
            <a:r>
              <a:rPr lang="de-DE" dirty="0" smtClean="0">
                <a:solidFill>
                  <a:srgbClr val="0070C0"/>
                </a:solidFill>
              </a:rPr>
              <a:t>&gt; 90 % of all road trips are „un-eventful“ because the driver does not have to deal with challenging scenarios or edge cases</a:t>
            </a:r>
          </a:p>
          <a:p>
            <a:r>
              <a:rPr lang="de-DE" dirty="0" smtClean="0">
                <a:solidFill>
                  <a:srgbClr val="0070C0"/>
                </a:solidFill>
              </a:rPr>
              <a:t>During these trips the adherence to traffic rules, showcasing a behavior that is understood by other road users and participating in the traffic without being an obstacle to other road users is the prime role of the driver, i.e. </a:t>
            </a:r>
            <a:r>
              <a:rPr lang="de-DE" dirty="0">
                <a:solidFill>
                  <a:srgbClr val="0070C0"/>
                </a:solidFill>
              </a:rPr>
              <a:t>t</a:t>
            </a:r>
            <a:r>
              <a:rPr lang="de-DE" dirty="0" smtClean="0">
                <a:solidFill>
                  <a:srgbClr val="0070C0"/>
                </a:solidFill>
              </a:rPr>
              <a:t>he automated system in the future. </a:t>
            </a:r>
          </a:p>
          <a:p>
            <a:pPr marL="457200" lvl="1" indent="0">
              <a:buNone/>
            </a:pPr>
            <a:r>
              <a:rPr lang="de-DE" dirty="0" smtClean="0">
                <a:solidFill>
                  <a:srgbClr val="0070C0"/>
                </a:solidFill>
                <a:sym typeface="Wingdings" panose="05000000000000000000" pitchFamily="2" charset="2"/>
              </a:rPr>
              <a:t></a:t>
            </a:r>
            <a:r>
              <a:rPr lang="de-DE" dirty="0" smtClean="0">
                <a:solidFill>
                  <a:srgbClr val="0070C0"/>
                </a:solidFill>
              </a:rPr>
              <a:t>Therefore, traffic scenarios as suggested in the „checklists“ – see below – fullfil this criteria</a:t>
            </a:r>
            <a:endParaRPr lang="en-US" dirty="0">
              <a:solidFill>
                <a:srgbClr val="0070C0"/>
              </a:solidFill>
            </a:endParaRPr>
          </a:p>
        </p:txBody>
      </p:sp>
    </p:spTree>
    <p:extLst>
      <p:ext uri="{BB962C8B-B14F-4D97-AF65-F5344CB8AC3E}">
        <p14:creationId xmlns:p14="http://schemas.microsoft.com/office/powerpoint/2010/main" val="3186757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Placeholder 1"/>
          <p:cNvSpPr>
            <a:spLocks noGrp="1"/>
          </p:cNvSpPr>
          <p:nvPr>
            <p:ph type="body" sz="quarter" idx="10"/>
          </p:nvPr>
        </p:nvSpPr>
        <p:spPr>
          <a:xfrm>
            <a:off x="593691" y="1334967"/>
            <a:ext cx="10342033" cy="3642783"/>
          </a:xfrm>
        </p:spPr>
        <p:txBody>
          <a:bodyPr>
            <a:normAutofit/>
          </a:bodyPr>
          <a:lstStyle/>
          <a:p>
            <a:pPr>
              <a:lnSpc>
                <a:spcPts val="4233"/>
              </a:lnSpc>
            </a:pPr>
            <a:r>
              <a:rPr lang="de-DE" altLang="en-US" b="1" u="sng" dirty="0" smtClean="0">
                <a:latin typeface="Arial" panose="020B0604020202020204" pitchFamily="34" charset="0"/>
                <a:ea typeface="ヒラギノ角ゴ Pro W3"/>
                <a:cs typeface="Arial" panose="020B0604020202020204" pitchFamily="34" charset="0"/>
              </a:rPr>
              <a:t>Hypothesis:</a:t>
            </a:r>
          </a:p>
          <a:p>
            <a:pPr>
              <a:lnSpc>
                <a:spcPct val="100000"/>
              </a:lnSpc>
            </a:pPr>
            <a:r>
              <a:rPr lang="de-DE" altLang="en-US" sz="2667" dirty="0" smtClean="0">
                <a:latin typeface="Arial" panose="020B0604020202020204" pitchFamily="34" charset="0"/>
                <a:ea typeface="ヒラギノ角ゴ Pro W3"/>
                <a:cs typeface="Arial" panose="020B0604020202020204" pitchFamily="34" charset="0"/>
              </a:rPr>
              <a:t>Automated/ autonomous vehicle will not operate at the beginning under all conditions and on all roads. The initial focus will be on the use cases called „highway“ and „urban“ driving.</a:t>
            </a:r>
            <a:endParaRPr lang="de-DE" altLang="en-US" sz="2667" dirty="0">
              <a:latin typeface="Arial" panose="020B0604020202020204" pitchFamily="34" charset="0"/>
              <a:ea typeface="ヒラギノ角ゴ Pro W3"/>
              <a:cs typeface="Arial" panose="020B0604020202020204" pitchFamily="34" charset="0"/>
            </a:endParaRPr>
          </a:p>
          <a:p>
            <a:pPr>
              <a:lnSpc>
                <a:spcPct val="100000"/>
              </a:lnSpc>
            </a:pPr>
            <a:endParaRPr lang="de-DE" altLang="en-US" sz="1067" dirty="0">
              <a:latin typeface="Arial" panose="020B0604020202020204" pitchFamily="34" charset="0"/>
              <a:ea typeface="ヒラギノ角ゴ Pro W3"/>
              <a:cs typeface="Arial" panose="020B0604020202020204" pitchFamily="34" charset="0"/>
            </a:endParaRPr>
          </a:p>
          <a:p>
            <a:pPr>
              <a:lnSpc>
                <a:spcPct val="100000"/>
              </a:lnSpc>
            </a:pPr>
            <a:r>
              <a:rPr lang="de-DE" altLang="en-US" sz="2667" dirty="0" smtClean="0">
                <a:latin typeface="Arial" panose="020B0604020202020204" pitchFamily="34" charset="0"/>
                <a:ea typeface="ヒラギノ角ゴ Pro W3"/>
                <a:cs typeface="Arial" panose="020B0604020202020204" pitchFamily="34" charset="0"/>
              </a:rPr>
              <a:t>Consequently, the content of the road test will have to be adjusted to these use casses (i.e. </a:t>
            </a:r>
            <a:r>
              <a:rPr lang="de-DE" altLang="en-US" sz="2667" dirty="0">
                <a:latin typeface="Arial" panose="020B0604020202020204" pitchFamily="34" charset="0"/>
                <a:ea typeface="ヒラギノ角ゴ Pro W3"/>
                <a:cs typeface="Arial" panose="020B0604020202020204" pitchFamily="34" charset="0"/>
              </a:rPr>
              <a:t>t</a:t>
            </a:r>
            <a:r>
              <a:rPr lang="de-DE" altLang="en-US" sz="2667" dirty="0" smtClean="0">
                <a:latin typeface="Arial" panose="020B0604020202020204" pitchFamily="34" charset="0"/>
                <a:ea typeface="ヒラギノ角ゴ Pro W3"/>
                <a:cs typeface="Arial" panose="020B0604020202020204" pitchFamily="34" charset="0"/>
              </a:rPr>
              <a:t>est scenarios of traffic situations).  </a:t>
            </a:r>
            <a:endParaRPr lang="de-DE" altLang="en-US" sz="2667" dirty="0">
              <a:latin typeface="Arial" panose="020B0604020202020204" pitchFamily="34" charset="0"/>
              <a:ea typeface="ヒラギノ角ゴ Pro W3"/>
              <a:cs typeface="Arial" panose="020B0604020202020204" pitchFamily="34" charset="0"/>
            </a:endParaRPr>
          </a:p>
          <a:p>
            <a:pPr>
              <a:lnSpc>
                <a:spcPct val="100000"/>
              </a:lnSpc>
            </a:pPr>
            <a:endParaRPr lang="de-DE" altLang="en-US" sz="2667" dirty="0">
              <a:latin typeface="Arial" panose="020B0604020202020204" pitchFamily="34" charset="0"/>
              <a:ea typeface="ヒラギノ角ゴ Pro W3"/>
              <a:cs typeface="Arial" panose="020B0604020202020204" pitchFamily="34" charset="0"/>
            </a:endParaRPr>
          </a:p>
          <a:p>
            <a:pPr>
              <a:lnSpc>
                <a:spcPct val="100000"/>
              </a:lnSpc>
            </a:pPr>
            <a:endParaRPr lang="de-DE" altLang="en-US" sz="1067" dirty="0">
              <a:latin typeface="Arial" panose="020B0604020202020204" pitchFamily="34" charset="0"/>
              <a:ea typeface="ヒラギノ角ゴ Pro W3"/>
              <a:cs typeface="Arial" panose="020B0604020202020204" pitchFamily="34" charset="0"/>
            </a:endParaRPr>
          </a:p>
        </p:txBody>
      </p:sp>
      <p:sp>
        <p:nvSpPr>
          <p:cNvPr id="3" name="Title 2"/>
          <p:cNvSpPr>
            <a:spLocks noGrp="1"/>
          </p:cNvSpPr>
          <p:nvPr>
            <p:ph type="title"/>
          </p:nvPr>
        </p:nvSpPr>
        <p:spPr>
          <a:xfrm>
            <a:off x="609601" y="92355"/>
            <a:ext cx="10515600" cy="1031596"/>
          </a:xfrm>
        </p:spPr>
        <p:txBody>
          <a:bodyPr>
            <a:normAutofit/>
          </a:bodyPr>
          <a:lstStyle/>
          <a:p>
            <a:pPr>
              <a:defRPr/>
            </a:pPr>
            <a:r>
              <a:rPr lang="en-US" sz="3200" b="1" dirty="0">
                <a:latin typeface="+mn-lt"/>
              </a:rPr>
              <a:t>What is the suggested content?</a:t>
            </a:r>
          </a:p>
        </p:txBody>
      </p:sp>
      <p:sp>
        <p:nvSpPr>
          <p:cNvPr id="5734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ヒラギノ角ゴ Pro W3"/>
                <a:cs typeface="ヒラギノ角ゴ Pro W3"/>
              </a:defRPr>
            </a:lvl1pPr>
            <a:lvl2pPr marL="990575" indent="-380990">
              <a:defRPr sz="3200">
                <a:solidFill>
                  <a:schemeClr val="tx1"/>
                </a:solidFill>
                <a:latin typeface="Arial" panose="020B0604020202020204" pitchFamily="34" charset="0"/>
                <a:ea typeface="ヒラギノ角ゴ Pro W3"/>
                <a:cs typeface="ヒラギノ角ゴ Pro W3"/>
              </a:defRPr>
            </a:lvl2pPr>
            <a:lvl3pPr marL="1523962" indent="-304792">
              <a:defRPr sz="3200">
                <a:solidFill>
                  <a:schemeClr val="tx1"/>
                </a:solidFill>
                <a:latin typeface="Arial" panose="020B0604020202020204" pitchFamily="34" charset="0"/>
                <a:ea typeface="ヒラギノ角ゴ Pro W3"/>
                <a:cs typeface="ヒラギノ角ゴ Pro W3"/>
              </a:defRPr>
            </a:lvl3pPr>
            <a:lvl4pPr marL="2133547" indent="-304792">
              <a:defRPr sz="3200">
                <a:solidFill>
                  <a:schemeClr val="tx1"/>
                </a:solidFill>
                <a:latin typeface="Arial" panose="020B0604020202020204" pitchFamily="34" charset="0"/>
                <a:ea typeface="ヒラギノ角ゴ Pro W3"/>
                <a:cs typeface="ヒラギノ角ゴ Pro W3"/>
              </a:defRPr>
            </a:lvl4pPr>
            <a:lvl5pPr marL="2743131" indent="-304792">
              <a:defRPr sz="3200">
                <a:solidFill>
                  <a:schemeClr val="tx1"/>
                </a:solidFill>
                <a:latin typeface="Arial" panose="020B0604020202020204" pitchFamily="34" charset="0"/>
                <a:ea typeface="ヒラギノ角ゴ Pro W3"/>
                <a:cs typeface="ヒラギノ角ゴ Pro W3"/>
              </a:defRPr>
            </a:lvl5pPr>
            <a:lvl6pPr marL="3352716"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6pPr>
            <a:lvl7pPr marL="3962301"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7pPr>
            <a:lvl8pPr marL="4571886"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8pPr>
            <a:lvl9pPr marL="5181470"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9pPr>
          </a:lstStyle>
          <a:p>
            <a:fld id="{F2ECC31A-4C84-4EEF-8560-CED7B0FEBCAE}" type="slidenum">
              <a:rPr lang="en-US" altLang="en-US" sz="1067">
                <a:solidFill>
                  <a:srgbClr val="474847"/>
                </a:solidFill>
              </a:rPr>
              <a:pPr/>
              <a:t>56</a:t>
            </a:fld>
            <a:endParaRPr lang="en-US" altLang="en-US" sz="1067">
              <a:solidFill>
                <a:srgbClr val="474847"/>
              </a:solidFill>
            </a:endParaRPr>
          </a:p>
        </p:txBody>
      </p:sp>
      <p:sp>
        <p:nvSpPr>
          <p:cNvPr id="5" name="Date Placeholder 4"/>
          <p:cNvSpPr>
            <a:spLocks noGrp="1"/>
          </p:cNvSpPr>
          <p:nvPr>
            <p:ph type="dt" sz="quarter" idx="12"/>
          </p:nvPr>
        </p:nvSpPr>
        <p:spPr/>
        <p:txBody>
          <a:bodyPr/>
          <a:lstStyle/>
          <a:p>
            <a:pPr>
              <a:defRPr/>
            </a:pPr>
            <a:fld id="{B6CF62D9-9E32-4E10-8F0C-0F1D628EDF8A}" type="datetime1">
              <a:rPr lang="de-DE"/>
              <a:pPr>
                <a:defRPr/>
              </a:pPr>
              <a:t>11.12.2018</a:t>
            </a:fld>
            <a:endParaRPr lang="en-US"/>
          </a:p>
        </p:txBody>
      </p:sp>
      <p:sp>
        <p:nvSpPr>
          <p:cNvPr id="2" name="TextBox 1"/>
          <p:cNvSpPr txBox="1"/>
          <p:nvPr/>
        </p:nvSpPr>
        <p:spPr>
          <a:xfrm>
            <a:off x="593691" y="5188766"/>
            <a:ext cx="10449447" cy="707886"/>
          </a:xfrm>
          <a:prstGeom prst="rect">
            <a:avLst/>
          </a:prstGeom>
          <a:noFill/>
        </p:spPr>
        <p:txBody>
          <a:bodyPr wrap="square" rtlCol="0">
            <a:spAutoFit/>
          </a:bodyPr>
          <a:lstStyle/>
          <a:p>
            <a:r>
              <a:rPr lang="de-DE" sz="2000" b="1" i="1" u="sng" dirty="0" smtClean="0">
                <a:solidFill>
                  <a:srgbClr val="0070C0"/>
                </a:solidFill>
              </a:rPr>
              <a:t>Note: </a:t>
            </a:r>
            <a:r>
              <a:rPr lang="de-DE" sz="2000" i="1" dirty="0" smtClean="0">
                <a:solidFill>
                  <a:srgbClr val="0070C0"/>
                </a:solidFill>
              </a:rPr>
              <a:t>the minutes of the SG2 session state that the group should „</a:t>
            </a:r>
            <a:r>
              <a:rPr lang="en-US" sz="2000" i="1" dirty="0" smtClean="0">
                <a:solidFill>
                  <a:srgbClr val="0070C0"/>
                </a:solidFill>
              </a:rPr>
              <a:t>start </a:t>
            </a:r>
            <a:r>
              <a:rPr lang="en-US" sz="2000" i="1" dirty="0">
                <a:solidFill>
                  <a:srgbClr val="0070C0"/>
                </a:solidFill>
              </a:rPr>
              <a:t>with urban situations, while ACSF continues with highway situations</a:t>
            </a:r>
            <a:r>
              <a:rPr lang="en-US" sz="2000" i="1" dirty="0" smtClean="0">
                <a:solidFill>
                  <a:srgbClr val="0070C0"/>
                </a:solidFill>
              </a:rPr>
              <a:t>.</a:t>
            </a:r>
            <a:r>
              <a:rPr lang="de-DE" sz="2000" i="1" dirty="0" smtClean="0">
                <a:solidFill>
                  <a:srgbClr val="0070C0"/>
                </a:solidFill>
              </a:rPr>
              <a:t>“</a:t>
            </a:r>
            <a:endParaRPr lang="en-US" sz="2000" i="1" dirty="0">
              <a:solidFill>
                <a:srgbClr val="0070C0"/>
              </a:solidFill>
            </a:endParaRPr>
          </a:p>
        </p:txBody>
      </p:sp>
    </p:spTree>
    <p:extLst>
      <p:ext uri="{BB962C8B-B14F-4D97-AF65-F5344CB8AC3E}">
        <p14:creationId xmlns:p14="http://schemas.microsoft.com/office/powerpoint/2010/main" val="3026967405"/>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Placeholder 1"/>
          <p:cNvSpPr>
            <a:spLocks noGrp="1"/>
          </p:cNvSpPr>
          <p:nvPr>
            <p:ph type="body" sz="quarter" idx="10"/>
          </p:nvPr>
        </p:nvSpPr>
        <p:spPr>
          <a:xfrm>
            <a:off x="609600" y="990600"/>
            <a:ext cx="10972800" cy="5058507"/>
          </a:xfrm>
        </p:spPr>
        <p:txBody>
          <a:bodyPr>
            <a:normAutofit fontScale="92500" lnSpcReduction="10000"/>
          </a:bodyPr>
          <a:lstStyle/>
          <a:p>
            <a:pPr marL="0" indent="0">
              <a:buNone/>
            </a:pPr>
            <a:r>
              <a:rPr lang="de-DE" altLang="en-US" sz="2667" dirty="0" smtClean="0">
                <a:latin typeface="Arial" panose="020B0604020202020204" pitchFamily="34" charset="0"/>
                <a:ea typeface="ヒラギノ角ゴ Pro W3"/>
                <a:cs typeface="Arial" panose="020B0604020202020204" pitchFamily="34" charset="0"/>
              </a:rPr>
              <a:t>The selected scenarios will have to be derived after assessment  from various sources. Ultimate goals is to generate a data base filled with traffic scenarios with which the statistical relevance of scenarios can be assessed and changes to traffic cenarios can be document.</a:t>
            </a:r>
            <a:endParaRPr lang="de-DE" altLang="en-US" sz="2667" dirty="0">
              <a:latin typeface="Arial" panose="020B0604020202020204" pitchFamily="34" charset="0"/>
              <a:ea typeface="ヒラギノ角ゴ Pro W3"/>
              <a:cs typeface="Arial" panose="020B0604020202020204" pitchFamily="34" charset="0"/>
            </a:endParaRPr>
          </a:p>
          <a:p>
            <a:pPr marL="0" indent="0">
              <a:buNone/>
            </a:pPr>
            <a:endParaRPr lang="de-DE" altLang="en-US" sz="1067" dirty="0">
              <a:latin typeface="Arial" panose="020B0604020202020204" pitchFamily="34" charset="0"/>
              <a:ea typeface="ヒラギノ角ゴ Pro W3"/>
              <a:cs typeface="Arial" panose="020B0604020202020204" pitchFamily="34" charset="0"/>
            </a:endParaRPr>
          </a:p>
          <a:p>
            <a:pPr marL="0" indent="0">
              <a:buNone/>
            </a:pPr>
            <a:r>
              <a:rPr lang="de-DE" altLang="en-US" sz="2667" dirty="0" smtClean="0">
                <a:latin typeface="Arial" panose="020B0604020202020204" pitchFamily="34" charset="0"/>
                <a:ea typeface="ヒラギノ角ゴ Pro W3"/>
                <a:cs typeface="Arial" panose="020B0604020202020204" pitchFamily="34" charset="0"/>
              </a:rPr>
              <a:t>A vehicle can – based on the input of the vehicle manufacturer – be nominated for one or more use case related road tests.</a:t>
            </a:r>
            <a:endParaRPr lang="de-DE" altLang="en-US" sz="2667" dirty="0">
              <a:latin typeface="Arial" panose="020B0604020202020204" pitchFamily="34" charset="0"/>
              <a:ea typeface="ヒラギノ角ゴ Pro W3"/>
              <a:cs typeface="Arial" panose="020B0604020202020204" pitchFamily="34" charset="0"/>
            </a:endParaRPr>
          </a:p>
          <a:p>
            <a:pPr marL="0" indent="0">
              <a:buNone/>
            </a:pPr>
            <a:endParaRPr lang="de-DE" altLang="en-US" sz="1067" dirty="0">
              <a:latin typeface="Arial" panose="020B0604020202020204" pitchFamily="34" charset="0"/>
              <a:ea typeface="ヒラギノ角ゴ Pro W3"/>
              <a:cs typeface="Arial" panose="020B0604020202020204" pitchFamily="34" charset="0"/>
            </a:endParaRPr>
          </a:p>
          <a:p>
            <a:pPr marL="0" indent="0">
              <a:buNone/>
            </a:pPr>
            <a:r>
              <a:rPr lang="de-DE" altLang="en-US" sz="2667" dirty="0" smtClean="0">
                <a:latin typeface="Arial" panose="020B0604020202020204" pitchFamily="34" charset="0"/>
                <a:ea typeface="ヒラギノ角ゴ Pro W3"/>
                <a:cs typeface="Arial" panose="020B0604020202020204" pitchFamily="34" charset="0"/>
              </a:rPr>
              <a:t>Limitations of the automated / automonous system will be reflected, assessed and documented based on the input provided by the vehicle manufacturer. This includes weather conditions, speed restrictions, non supported roads (e.g. tunnels). </a:t>
            </a:r>
            <a:r>
              <a:rPr lang="de-DE" altLang="en-US" dirty="0">
                <a:solidFill>
                  <a:srgbClr val="0070C0"/>
                </a:solidFill>
              </a:rPr>
              <a:t>F</a:t>
            </a:r>
            <a:r>
              <a:rPr lang="de-DE" altLang="en-US" dirty="0" smtClean="0">
                <a:solidFill>
                  <a:srgbClr val="0070C0"/>
                </a:solidFill>
              </a:rPr>
              <a:t>or </a:t>
            </a:r>
            <a:r>
              <a:rPr lang="de-DE" altLang="en-US" dirty="0">
                <a:solidFill>
                  <a:srgbClr val="0070C0"/>
                </a:solidFill>
              </a:rPr>
              <a:t>identified </a:t>
            </a:r>
            <a:r>
              <a:rPr lang="de-DE" altLang="en-US" dirty="0" smtClean="0">
                <a:solidFill>
                  <a:srgbClr val="0070C0"/>
                </a:solidFill>
              </a:rPr>
              <a:t>limitations, </a:t>
            </a:r>
            <a:r>
              <a:rPr lang="de-DE" altLang="en-US" dirty="0">
                <a:solidFill>
                  <a:srgbClr val="0070C0"/>
                </a:solidFill>
              </a:rPr>
              <a:t>the HMI approach needs to be assessed during the real world test drive to ensure that an appropriate hand-over is initiated by the system and that the system can recognise the </a:t>
            </a:r>
            <a:r>
              <a:rPr lang="de-DE" altLang="en-US" dirty="0" smtClean="0">
                <a:solidFill>
                  <a:srgbClr val="0070C0"/>
                </a:solidFill>
              </a:rPr>
              <a:t>limitations.</a:t>
            </a:r>
            <a:endParaRPr lang="en-US" altLang="en-US" dirty="0">
              <a:solidFill>
                <a:srgbClr val="0070C0"/>
              </a:solidFill>
            </a:endParaRPr>
          </a:p>
        </p:txBody>
      </p:sp>
      <p:sp>
        <p:nvSpPr>
          <p:cNvPr id="3" name="Title 2"/>
          <p:cNvSpPr>
            <a:spLocks noGrp="1"/>
          </p:cNvSpPr>
          <p:nvPr>
            <p:ph type="title"/>
          </p:nvPr>
        </p:nvSpPr>
        <p:spPr>
          <a:xfrm>
            <a:off x="609600" y="234952"/>
            <a:ext cx="10515600" cy="478574"/>
          </a:xfrm>
        </p:spPr>
        <p:txBody>
          <a:bodyPr>
            <a:normAutofit fontScale="90000"/>
          </a:bodyPr>
          <a:lstStyle/>
          <a:p>
            <a:pPr>
              <a:defRPr/>
            </a:pPr>
            <a:r>
              <a:rPr lang="en-US" sz="3200" b="1" dirty="0">
                <a:latin typeface="+mn-lt"/>
              </a:rPr>
              <a:t>What is the suggested content?</a:t>
            </a:r>
            <a:endParaRPr lang="en-US" sz="3200" dirty="0">
              <a:latin typeface="+mn-lt"/>
            </a:endParaRPr>
          </a:p>
        </p:txBody>
      </p:sp>
      <p:sp>
        <p:nvSpPr>
          <p:cNvPr id="5837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ヒラギノ角ゴ Pro W3"/>
                <a:cs typeface="ヒラギノ角ゴ Pro W3"/>
              </a:defRPr>
            </a:lvl1pPr>
            <a:lvl2pPr marL="990575" indent="-380990">
              <a:defRPr sz="3200">
                <a:solidFill>
                  <a:schemeClr val="tx1"/>
                </a:solidFill>
                <a:latin typeface="Arial" panose="020B0604020202020204" pitchFamily="34" charset="0"/>
                <a:ea typeface="ヒラギノ角ゴ Pro W3"/>
                <a:cs typeface="ヒラギノ角ゴ Pro W3"/>
              </a:defRPr>
            </a:lvl2pPr>
            <a:lvl3pPr marL="1523962" indent="-304792">
              <a:defRPr sz="3200">
                <a:solidFill>
                  <a:schemeClr val="tx1"/>
                </a:solidFill>
                <a:latin typeface="Arial" panose="020B0604020202020204" pitchFamily="34" charset="0"/>
                <a:ea typeface="ヒラギノ角ゴ Pro W3"/>
                <a:cs typeface="ヒラギノ角ゴ Pro W3"/>
              </a:defRPr>
            </a:lvl3pPr>
            <a:lvl4pPr marL="2133547" indent="-304792">
              <a:defRPr sz="3200">
                <a:solidFill>
                  <a:schemeClr val="tx1"/>
                </a:solidFill>
                <a:latin typeface="Arial" panose="020B0604020202020204" pitchFamily="34" charset="0"/>
                <a:ea typeface="ヒラギノ角ゴ Pro W3"/>
                <a:cs typeface="ヒラギノ角ゴ Pro W3"/>
              </a:defRPr>
            </a:lvl4pPr>
            <a:lvl5pPr marL="2743131" indent="-304792">
              <a:defRPr sz="3200">
                <a:solidFill>
                  <a:schemeClr val="tx1"/>
                </a:solidFill>
                <a:latin typeface="Arial" panose="020B0604020202020204" pitchFamily="34" charset="0"/>
                <a:ea typeface="ヒラギノ角ゴ Pro W3"/>
                <a:cs typeface="ヒラギノ角ゴ Pro W3"/>
              </a:defRPr>
            </a:lvl5pPr>
            <a:lvl6pPr marL="3352716"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6pPr>
            <a:lvl7pPr marL="3962301"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7pPr>
            <a:lvl8pPr marL="4571886"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8pPr>
            <a:lvl9pPr marL="5181470"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9pPr>
          </a:lstStyle>
          <a:p>
            <a:fld id="{5DA2776A-AD65-47E7-8A63-7EE7F79A331F}" type="slidenum">
              <a:rPr lang="en-US" altLang="en-US" sz="1067">
                <a:solidFill>
                  <a:srgbClr val="474847"/>
                </a:solidFill>
              </a:rPr>
              <a:pPr/>
              <a:t>57</a:t>
            </a:fld>
            <a:endParaRPr lang="en-US" altLang="en-US" sz="1067">
              <a:solidFill>
                <a:srgbClr val="474847"/>
              </a:solidFill>
            </a:endParaRPr>
          </a:p>
        </p:txBody>
      </p:sp>
      <p:sp>
        <p:nvSpPr>
          <p:cNvPr id="5" name="Date Placeholder 4"/>
          <p:cNvSpPr>
            <a:spLocks noGrp="1"/>
          </p:cNvSpPr>
          <p:nvPr>
            <p:ph type="dt" sz="quarter" idx="12"/>
          </p:nvPr>
        </p:nvSpPr>
        <p:spPr/>
        <p:txBody>
          <a:bodyPr/>
          <a:lstStyle/>
          <a:p>
            <a:pPr>
              <a:defRPr/>
            </a:pPr>
            <a:fld id="{A848FA51-ECCE-4F08-B695-38174CF1AFEE}" type="datetime1">
              <a:rPr lang="de-DE" smtClean="0"/>
              <a:pPr>
                <a:defRPr/>
              </a:pPr>
              <a:t>11.12.2018</a:t>
            </a:fld>
            <a:endParaRPr lang="en-US" dirty="0"/>
          </a:p>
        </p:txBody>
      </p:sp>
    </p:spTree>
    <p:extLst>
      <p:ext uri="{BB962C8B-B14F-4D97-AF65-F5344CB8AC3E}">
        <p14:creationId xmlns:p14="http://schemas.microsoft.com/office/powerpoint/2010/main" val="3537201687"/>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Placeholder 1"/>
          <p:cNvSpPr>
            <a:spLocks noGrp="1"/>
          </p:cNvSpPr>
          <p:nvPr>
            <p:ph type="body" sz="quarter" idx="10"/>
          </p:nvPr>
        </p:nvSpPr>
        <p:spPr>
          <a:xfrm>
            <a:off x="609600" y="1151467"/>
            <a:ext cx="10972800" cy="4861984"/>
          </a:xfrm>
        </p:spPr>
        <p:txBody>
          <a:bodyPr/>
          <a:lstStyle/>
          <a:p>
            <a:pPr marL="0" indent="0">
              <a:buNone/>
            </a:pPr>
            <a:r>
              <a:rPr lang="de-DE" altLang="en-US" sz="3200" b="1" u="sng" dirty="0" smtClean="0">
                <a:latin typeface="Arial" panose="020B0604020202020204" pitchFamily="34" charset="0"/>
                <a:ea typeface="ヒラギノ角ゴ Pro W3"/>
                <a:cs typeface="Arial" panose="020B0604020202020204" pitchFamily="34" charset="0"/>
              </a:rPr>
              <a:t>Hypothesis:</a:t>
            </a:r>
            <a:endParaRPr lang="de-DE" altLang="en-US" sz="3200" b="1" u="sng" dirty="0">
              <a:latin typeface="Arial" panose="020B0604020202020204" pitchFamily="34" charset="0"/>
              <a:ea typeface="ヒラギノ角ゴ Pro W3"/>
              <a:cs typeface="Arial" panose="020B0604020202020204" pitchFamily="34" charset="0"/>
            </a:endParaRPr>
          </a:p>
          <a:p>
            <a:pPr marL="0" indent="0">
              <a:buNone/>
            </a:pPr>
            <a:r>
              <a:rPr lang="en-US" altLang="en-US" sz="2667" dirty="0" smtClean="0">
                <a:latin typeface="Arial" panose="020B0604020202020204" pitchFamily="34" charset="0"/>
                <a:ea typeface="ヒラギノ角ゴ Pro W3"/>
                <a:cs typeface="Arial" panose="020B0604020202020204" pitchFamily="34" charset="0"/>
              </a:rPr>
              <a:t>Based on a checklist the assessor exposes the vehicle to a pre-defined number of mandatory scenarios to maintain objectivity and comparability between road tests. Additional scenarios (supplementary ones) can be tested as well according to availability.</a:t>
            </a:r>
            <a:endParaRPr lang="en-US" altLang="en-US" sz="2667" dirty="0">
              <a:latin typeface="Arial" panose="020B0604020202020204" pitchFamily="34" charset="0"/>
              <a:ea typeface="ヒラギノ角ゴ Pro W3"/>
              <a:cs typeface="Arial" panose="020B0604020202020204" pitchFamily="34" charset="0"/>
            </a:endParaRPr>
          </a:p>
          <a:p>
            <a:pPr marL="0" indent="0">
              <a:buNone/>
            </a:pPr>
            <a:endParaRPr lang="en-US" altLang="en-US" sz="1067" dirty="0">
              <a:latin typeface="Arial" panose="020B0604020202020204" pitchFamily="34" charset="0"/>
              <a:ea typeface="ヒラギノ角ゴ Pro W3"/>
              <a:cs typeface="Arial" panose="020B0604020202020204" pitchFamily="34" charset="0"/>
            </a:endParaRPr>
          </a:p>
          <a:p>
            <a:pPr marL="0" indent="0">
              <a:buNone/>
            </a:pPr>
            <a:r>
              <a:rPr lang="de-DE" altLang="en-US" sz="2667" dirty="0" smtClean="0">
                <a:latin typeface="Arial" panose="020B0604020202020204" pitchFamily="34" charset="0"/>
                <a:ea typeface="ヒラギノ角ゴ Pro W3"/>
                <a:cs typeface="Arial" panose="020B0604020202020204" pitchFamily="34" charset="0"/>
              </a:rPr>
              <a:t>Comments should be provided on the checklist after a scenario has been completed indicating whether it was successful or not. Additional comments – if necessary – can be provided as well.</a:t>
            </a:r>
            <a:endParaRPr lang="en-US" altLang="en-US" sz="2667" dirty="0">
              <a:latin typeface="Arial" panose="020B0604020202020204" pitchFamily="34" charset="0"/>
              <a:ea typeface="ヒラギノ角ゴ Pro W3"/>
              <a:cs typeface="Arial" panose="020B0604020202020204" pitchFamily="34" charset="0"/>
            </a:endParaRPr>
          </a:p>
        </p:txBody>
      </p:sp>
      <p:sp>
        <p:nvSpPr>
          <p:cNvPr id="3" name="Title 2"/>
          <p:cNvSpPr>
            <a:spLocks noGrp="1"/>
          </p:cNvSpPr>
          <p:nvPr>
            <p:ph type="title"/>
          </p:nvPr>
        </p:nvSpPr>
        <p:spPr>
          <a:xfrm>
            <a:off x="609600" y="182034"/>
            <a:ext cx="10972800" cy="469900"/>
          </a:xfrm>
        </p:spPr>
        <p:txBody>
          <a:bodyPr>
            <a:noAutofit/>
          </a:bodyPr>
          <a:lstStyle/>
          <a:p>
            <a:r>
              <a:rPr lang="de-DE" sz="3200" b="1" dirty="0">
                <a:latin typeface="+mn-lt"/>
              </a:rPr>
              <a:t>Which assessment approach is considered?</a:t>
            </a:r>
          </a:p>
        </p:txBody>
      </p:sp>
      <p:sp>
        <p:nvSpPr>
          <p:cNvPr id="5939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ヒラギノ角ゴ Pro W3"/>
                <a:cs typeface="ヒラギノ角ゴ Pro W3"/>
              </a:defRPr>
            </a:lvl1pPr>
            <a:lvl2pPr marL="990575" indent="-380990">
              <a:defRPr sz="3200">
                <a:solidFill>
                  <a:schemeClr val="tx1"/>
                </a:solidFill>
                <a:latin typeface="Arial" panose="020B0604020202020204" pitchFamily="34" charset="0"/>
                <a:ea typeface="ヒラギノ角ゴ Pro W3"/>
                <a:cs typeface="ヒラギノ角ゴ Pro W3"/>
              </a:defRPr>
            </a:lvl2pPr>
            <a:lvl3pPr marL="1523962" indent="-304792">
              <a:defRPr sz="3200">
                <a:solidFill>
                  <a:schemeClr val="tx1"/>
                </a:solidFill>
                <a:latin typeface="Arial" panose="020B0604020202020204" pitchFamily="34" charset="0"/>
                <a:ea typeface="ヒラギノ角ゴ Pro W3"/>
                <a:cs typeface="ヒラギノ角ゴ Pro W3"/>
              </a:defRPr>
            </a:lvl3pPr>
            <a:lvl4pPr marL="2133547" indent="-304792">
              <a:defRPr sz="3200">
                <a:solidFill>
                  <a:schemeClr val="tx1"/>
                </a:solidFill>
                <a:latin typeface="Arial" panose="020B0604020202020204" pitchFamily="34" charset="0"/>
                <a:ea typeface="ヒラギノ角ゴ Pro W3"/>
                <a:cs typeface="ヒラギノ角ゴ Pro W3"/>
              </a:defRPr>
            </a:lvl4pPr>
            <a:lvl5pPr marL="2743131" indent="-304792">
              <a:defRPr sz="3200">
                <a:solidFill>
                  <a:schemeClr val="tx1"/>
                </a:solidFill>
                <a:latin typeface="Arial" panose="020B0604020202020204" pitchFamily="34" charset="0"/>
                <a:ea typeface="ヒラギノ角ゴ Pro W3"/>
                <a:cs typeface="ヒラギノ角ゴ Pro W3"/>
              </a:defRPr>
            </a:lvl5pPr>
            <a:lvl6pPr marL="3352716"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6pPr>
            <a:lvl7pPr marL="3962301"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7pPr>
            <a:lvl8pPr marL="4571886"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8pPr>
            <a:lvl9pPr marL="5181470"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9pPr>
          </a:lstStyle>
          <a:p>
            <a:fld id="{618D7FB8-2DB5-4862-8B5F-5991ECF59DB3}" type="slidenum">
              <a:rPr lang="en-US" altLang="en-US" sz="1067">
                <a:solidFill>
                  <a:srgbClr val="474847"/>
                </a:solidFill>
              </a:rPr>
              <a:pPr/>
              <a:t>58</a:t>
            </a:fld>
            <a:endParaRPr lang="en-US" altLang="en-US" sz="1067">
              <a:solidFill>
                <a:srgbClr val="474847"/>
              </a:solidFill>
            </a:endParaRPr>
          </a:p>
        </p:txBody>
      </p:sp>
      <p:sp>
        <p:nvSpPr>
          <p:cNvPr id="5" name="Date Placeholder 4"/>
          <p:cNvSpPr>
            <a:spLocks noGrp="1"/>
          </p:cNvSpPr>
          <p:nvPr>
            <p:ph type="dt" sz="quarter" idx="12"/>
          </p:nvPr>
        </p:nvSpPr>
        <p:spPr/>
        <p:txBody>
          <a:bodyPr/>
          <a:lstStyle/>
          <a:p>
            <a:pPr>
              <a:defRPr/>
            </a:pPr>
            <a:fld id="{EACD3CC7-68BA-4580-8D53-E4EFC072637A}" type="datetime1">
              <a:rPr lang="de-DE" smtClean="0"/>
              <a:pPr>
                <a:defRPr/>
              </a:pPr>
              <a:t>11.12.2018</a:t>
            </a:fld>
            <a:endParaRPr lang="en-US" dirty="0"/>
          </a:p>
        </p:txBody>
      </p:sp>
    </p:spTree>
    <p:extLst>
      <p:ext uri="{BB962C8B-B14F-4D97-AF65-F5344CB8AC3E}">
        <p14:creationId xmlns:p14="http://schemas.microsoft.com/office/powerpoint/2010/main" val="1504225854"/>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833" y="363240"/>
            <a:ext cx="6597270" cy="645528"/>
          </a:xfrm>
        </p:spPr>
        <p:txBody>
          <a:bodyPr>
            <a:normAutofit fontScale="90000"/>
          </a:bodyPr>
          <a:lstStyle/>
          <a:p>
            <a:r>
              <a:rPr lang="de-DE" b="1" dirty="0" smtClean="0"/>
              <a:t>OICA proposal for checklists as integral part of the road test</a:t>
            </a:r>
            <a:endParaRPr lang="en-US" b="1" dirty="0"/>
          </a:p>
        </p:txBody>
      </p:sp>
      <p:graphicFrame>
        <p:nvGraphicFramePr>
          <p:cNvPr id="3" name="Table 2"/>
          <p:cNvGraphicFramePr>
            <a:graphicFrameLocks noGrp="1"/>
          </p:cNvGraphicFramePr>
          <p:nvPr>
            <p:extLst/>
          </p:nvPr>
        </p:nvGraphicFramePr>
        <p:xfrm>
          <a:off x="7411456" y="481263"/>
          <a:ext cx="4616114" cy="2543863"/>
        </p:xfrm>
        <a:graphic>
          <a:graphicData uri="http://schemas.openxmlformats.org/drawingml/2006/table">
            <a:tbl>
              <a:tblPr firstRow="1" firstCol="1" bandRow="1">
                <a:tableStyleId>{5C22544A-7EE6-4342-B048-85BDC9FD1C3A}</a:tableStyleId>
              </a:tblPr>
              <a:tblGrid>
                <a:gridCol w="377746">
                  <a:extLst>
                    <a:ext uri="{9D8B030D-6E8A-4147-A177-3AD203B41FA5}">
                      <a16:colId xmlns="" xmlns:a16="http://schemas.microsoft.com/office/drawing/2014/main" val="1054529564"/>
                    </a:ext>
                  </a:extLst>
                </a:gridCol>
                <a:gridCol w="1456025">
                  <a:extLst>
                    <a:ext uri="{9D8B030D-6E8A-4147-A177-3AD203B41FA5}">
                      <a16:colId xmlns="" xmlns:a16="http://schemas.microsoft.com/office/drawing/2014/main" val="3664790337"/>
                    </a:ext>
                  </a:extLst>
                </a:gridCol>
                <a:gridCol w="437155">
                  <a:extLst>
                    <a:ext uri="{9D8B030D-6E8A-4147-A177-3AD203B41FA5}">
                      <a16:colId xmlns="" xmlns:a16="http://schemas.microsoft.com/office/drawing/2014/main" val="2742814340"/>
                    </a:ext>
                  </a:extLst>
                </a:gridCol>
                <a:gridCol w="437155">
                  <a:extLst>
                    <a:ext uri="{9D8B030D-6E8A-4147-A177-3AD203B41FA5}">
                      <a16:colId xmlns="" xmlns:a16="http://schemas.microsoft.com/office/drawing/2014/main" val="1708254199"/>
                    </a:ext>
                  </a:extLst>
                </a:gridCol>
                <a:gridCol w="1908033">
                  <a:extLst>
                    <a:ext uri="{9D8B030D-6E8A-4147-A177-3AD203B41FA5}">
                      <a16:colId xmlns="" xmlns:a16="http://schemas.microsoft.com/office/drawing/2014/main" val="2190879752"/>
                    </a:ext>
                  </a:extLst>
                </a:gridCol>
              </a:tblGrid>
              <a:tr h="186677">
                <a:tc gridSpan="2">
                  <a:txBody>
                    <a:bodyPr/>
                    <a:lstStyle/>
                    <a:p>
                      <a:pPr marL="0" marR="0">
                        <a:lnSpc>
                          <a:spcPct val="107000"/>
                        </a:lnSpc>
                        <a:spcBef>
                          <a:spcPts val="0"/>
                        </a:spcBef>
                        <a:spcAft>
                          <a:spcPts val="0"/>
                        </a:spcAft>
                      </a:pPr>
                      <a:r>
                        <a:rPr lang="en-US" sz="700" dirty="0">
                          <a:effectLst/>
                        </a:rPr>
                        <a:t>Brief description of test route/location</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hMerge="1">
                  <a:txBody>
                    <a:bodyPr/>
                    <a:lstStyle/>
                    <a:p>
                      <a:endParaRPr lang="en-US"/>
                    </a:p>
                  </a:txBody>
                  <a:tcPr/>
                </a:tc>
                <a:tc gridSpan="3">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368232725"/>
                  </a:ext>
                </a:extLst>
              </a:tr>
              <a:tr h="91226">
                <a:tc gridSpan="2">
                  <a:txBody>
                    <a:bodyPr/>
                    <a:lstStyle/>
                    <a:p>
                      <a:pPr marL="0" marR="0">
                        <a:lnSpc>
                          <a:spcPct val="107000"/>
                        </a:lnSpc>
                        <a:spcBef>
                          <a:spcPts val="0"/>
                        </a:spcBef>
                        <a:spcAft>
                          <a:spcPts val="0"/>
                        </a:spcAft>
                      </a:pPr>
                      <a:r>
                        <a:rPr lang="en-US" sz="700" dirty="0">
                          <a:effectLst/>
                        </a:rPr>
                        <a:t>Date/time of test drive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hMerge="1">
                  <a:txBody>
                    <a:bodyPr/>
                    <a:lstStyle/>
                    <a:p>
                      <a:endParaRPr lang="en-US"/>
                    </a:p>
                  </a:txBody>
                  <a:tcPr/>
                </a:tc>
                <a:tc gridSpan="3">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3977592301"/>
                  </a:ext>
                </a:extLst>
              </a:tr>
              <a:tr h="91226">
                <a:tc rowSpan="2">
                  <a:txBody>
                    <a:bodyPr/>
                    <a:lstStyle/>
                    <a:p>
                      <a:pPr marL="0" marR="0">
                        <a:lnSpc>
                          <a:spcPct val="107000"/>
                        </a:lnSpc>
                        <a:spcBef>
                          <a:spcPts val="0"/>
                        </a:spcBef>
                        <a:spcAft>
                          <a:spcPts val="0"/>
                        </a:spcAft>
                      </a:pPr>
                      <a:r>
                        <a:rPr lang="en-US" sz="700" dirty="0">
                          <a:effectLst/>
                        </a:rPr>
                        <a:t>Item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rowSpan="2">
                  <a:txBody>
                    <a:bodyPr/>
                    <a:lstStyle/>
                    <a:p>
                      <a:pPr marL="0" marR="0">
                        <a:lnSpc>
                          <a:spcPct val="107000"/>
                        </a:lnSpc>
                        <a:spcBef>
                          <a:spcPts val="0"/>
                        </a:spcBef>
                        <a:spcAft>
                          <a:spcPts val="0"/>
                        </a:spcAft>
                      </a:pPr>
                      <a:r>
                        <a:rPr lang="en-US" sz="700" dirty="0">
                          <a:effectLst/>
                        </a:rPr>
                        <a:t>Situation</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gridSpan="2">
                  <a:txBody>
                    <a:bodyPr/>
                    <a:lstStyle/>
                    <a:p>
                      <a:pPr marL="0" marR="0">
                        <a:lnSpc>
                          <a:spcPct val="107000"/>
                        </a:lnSpc>
                        <a:spcBef>
                          <a:spcPts val="0"/>
                        </a:spcBef>
                        <a:spcAft>
                          <a:spcPts val="0"/>
                        </a:spcAft>
                      </a:pPr>
                      <a:r>
                        <a:rPr lang="en-US" sz="700" dirty="0">
                          <a:effectLst/>
                        </a:rPr>
                        <a:t>Pass</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hMerge="1">
                  <a:txBody>
                    <a:bodyPr/>
                    <a:lstStyle/>
                    <a:p>
                      <a:endParaRPr lang="en-US"/>
                    </a:p>
                  </a:txBody>
                  <a:tcPr/>
                </a:tc>
                <a:tc rowSpan="2">
                  <a:txBody>
                    <a:bodyPr/>
                    <a:lstStyle/>
                    <a:p>
                      <a:pPr marL="0" marR="0">
                        <a:lnSpc>
                          <a:spcPct val="107000"/>
                        </a:lnSpc>
                        <a:spcBef>
                          <a:spcPts val="0"/>
                        </a:spcBef>
                        <a:spcAft>
                          <a:spcPts val="0"/>
                        </a:spcAft>
                      </a:pPr>
                      <a:r>
                        <a:rPr lang="en-US" sz="700" dirty="0">
                          <a:effectLst/>
                        </a:rPr>
                        <a:t>Comments (must be filled out in case of “no/unclear”)</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extLst>
                  <a:ext uri="{0D108BD9-81ED-4DB2-BD59-A6C34878D82A}">
                    <a16:rowId xmlns="" xmlns:a16="http://schemas.microsoft.com/office/drawing/2014/main" val="2159904604"/>
                  </a:ext>
                </a:extLst>
              </a:tr>
              <a:tr h="282126">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700" dirty="0">
                          <a:effectLst/>
                        </a:rPr>
                        <a:t>Yes</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No/</a:t>
                      </a:r>
                    </a:p>
                    <a:p>
                      <a:pPr marL="0" marR="0">
                        <a:lnSpc>
                          <a:spcPct val="107000"/>
                        </a:lnSpc>
                        <a:spcBef>
                          <a:spcPts val="0"/>
                        </a:spcBef>
                        <a:spcAft>
                          <a:spcPts val="0"/>
                        </a:spcAft>
                      </a:pPr>
                      <a:r>
                        <a:rPr lang="en-US" sz="700" dirty="0">
                          <a:effectLst/>
                        </a:rPr>
                        <a:t>unclear</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vMerge="1">
                  <a:txBody>
                    <a:bodyPr/>
                    <a:lstStyle/>
                    <a:p>
                      <a:endParaRPr lang="en-US"/>
                    </a:p>
                  </a:txBody>
                  <a:tcPr/>
                </a:tc>
                <a:extLst>
                  <a:ext uri="{0D108BD9-81ED-4DB2-BD59-A6C34878D82A}">
                    <a16:rowId xmlns="" xmlns:a16="http://schemas.microsoft.com/office/drawing/2014/main" val="384913921"/>
                  </a:ext>
                </a:extLst>
              </a:tr>
              <a:tr h="186677">
                <a:tc gridSpan="2">
                  <a:txBody>
                    <a:bodyPr/>
                    <a:lstStyle/>
                    <a:p>
                      <a:pPr marL="0" marR="0">
                        <a:lnSpc>
                          <a:spcPct val="107000"/>
                        </a:lnSpc>
                        <a:spcBef>
                          <a:spcPts val="0"/>
                        </a:spcBef>
                        <a:spcAft>
                          <a:spcPts val="0"/>
                        </a:spcAft>
                      </a:pPr>
                      <a:r>
                        <a:rPr lang="en-US" sz="700" dirty="0">
                          <a:effectLst/>
                        </a:rPr>
                        <a:t>Part A: mandatory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hMerge="1">
                  <a:txBody>
                    <a:bodyPr/>
                    <a:lstStyle/>
                    <a:p>
                      <a:endParaRPr lang="en-US"/>
                    </a:p>
                  </a:txBody>
                  <a:tcPr/>
                </a:tc>
                <a:tc gridSpan="3">
                  <a:txBody>
                    <a:bodyPr/>
                    <a:lstStyle/>
                    <a:p>
                      <a:pPr marL="0" marR="0">
                        <a:lnSpc>
                          <a:spcPct val="107000"/>
                        </a:lnSpc>
                        <a:spcBef>
                          <a:spcPts val="0"/>
                        </a:spcBef>
                        <a:spcAft>
                          <a:spcPts val="0"/>
                        </a:spcAft>
                      </a:pPr>
                      <a:r>
                        <a:rPr lang="en-US" sz="700" dirty="0">
                          <a:effectLst/>
                        </a:rPr>
                        <a:t>All lines in Part A have to be evaluated during the test drive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2775934409"/>
                  </a:ext>
                </a:extLst>
              </a:tr>
              <a:tr h="91226">
                <a:tc>
                  <a:txBody>
                    <a:bodyPr/>
                    <a:lstStyle/>
                    <a:p>
                      <a:pPr marL="0" marR="0">
                        <a:lnSpc>
                          <a:spcPct val="107000"/>
                        </a:lnSpc>
                        <a:spcBef>
                          <a:spcPts val="0"/>
                        </a:spcBef>
                        <a:spcAft>
                          <a:spcPts val="0"/>
                        </a:spcAft>
                      </a:pPr>
                      <a:r>
                        <a:rPr lang="en-US" sz="700" dirty="0">
                          <a:effectLst/>
                        </a:rPr>
                        <a:t>HA.1</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Entering the highway</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extLst>
                  <a:ext uri="{0D108BD9-81ED-4DB2-BD59-A6C34878D82A}">
                    <a16:rowId xmlns="" xmlns:a16="http://schemas.microsoft.com/office/drawing/2014/main" val="4130143476"/>
                  </a:ext>
                </a:extLst>
              </a:tr>
              <a:tr h="186677">
                <a:tc>
                  <a:txBody>
                    <a:bodyPr/>
                    <a:lstStyle/>
                    <a:p>
                      <a:pPr marL="0" marR="0">
                        <a:lnSpc>
                          <a:spcPct val="107000"/>
                        </a:lnSpc>
                        <a:spcBef>
                          <a:spcPts val="0"/>
                        </a:spcBef>
                        <a:spcAft>
                          <a:spcPts val="0"/>
                        </a:spcAft>
                      </a:pPr>
                      <a:r>
                        <a:rPr lang="en-US" sz="700" dirty="0">
                          <a:effectLst/>
                        </a:rPr>
                        <a:t>HA.2</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Following other vehicle in same lane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extLst>
                  <a:ext uri="{0D108BD9-81ED-4DB2-BD59-A6C34878D82A}">
                    <a16:rowId xmlns="" xmlns:a16="http://schemas.microsoft.com/office/drawing/2014/main" val="3590940845"/>
                  </a:ext>
                </a:extLst>
              </a:tr>
              <a:tr h="377576">
                <a:tc>
                  <a:txBody>
                    <a:bodyPr/>
                    <a:lstStyle/>
                    <a:p>
                      <a:pPr marL="0" marR="0">
                        <a:lnSpc>
                          <a:spcPct val="107000"/>
                        </a:lnSpc>
                        <a:spcBef>
                          <a:spcPts val="0"/>
                        </a:spcBef>
                        <a:spcAft>
                          <a:spcPts val="0"/>
                        </a:spcAft>
                      </a:pPr>
                      <a:r>
                        <a:rPr lang="en-US" sz="700" dirty="0">
                          <a:effectLst/>
                        </a:rPr>
                        <a:t>HA.3</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Passing a slower vehicle: lane change/Passing/merging back in previous lane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extLst>
                  <a:ext uri="{0D108BD9-81ED-4DB2-BD59-A6C34878D82A}">
                    <a16:rowId xmlns="" xmlns:a16="http://schemas.microsoft.com/office/drawing/2014/main" val="901455131"/>
                  </a:ext>
                </a:extLst>
              </a:tr>
              <a:tr h="186677">
                <a:tc>
                  <a:txBody>
                    <a:bodyPr/>
                    <a:lstStyle/>
                    <a:p>
                      <a:pPr marL="0" marR="0">
                        <a:lnSpc>
                          <a:spcPct val="107000"/>
                        </a:lnSpc>
                        <a:spcBef>
                          <a:spcPts val="0"/>
                        </a:spcBef>
                        <a:spcAft>
                          <a:spcPts val="0"/>
                        </a:spcAft>
                      </a:pPr>
                      <a:r>
                        <a:rPr lang="en-US" sz="700" dirty="0">
                          <a:effectLst/>
                        </a:rPr>
                        <a:t>HA.4</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Adapting to changing speed limits</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extLst>
                  <a:ext uri="{0D108BD9-81ED-4DB2-BD59-A6C34878D82A}">
                    <a16:rowId xmlns="" xmlns:a16="http://schemas.microsoft.com/office/drawing/2014/main" val="1254918937"/>
                  </a:ext>
                </a:extLst>
              </a:tr>
              <a:tr h="186677">
                <a:tc>
                  <a:txBody>
                    <a:bodyPr/>
                    <a:lstStyle/>
                    <a:p>
                      <a:pPr marL="0" marR="0">
                        <a:lnSpc>
                          <a:spcPct val="107000"/>
                        </a:lnSpc>
                        <a:spcBef>
                          <a:spcPts val="0"/>
                        </a:spcBef>
                        <a:spcAft>
                          <a:spcPts val="0"/>
                        </a:spcAft>
                      </a:pPr>
                      <a:r>
                        <a:rPr lang="en-US" sz="700" dirty="0">
                          <a:effectLst/>
                        </a:rPr>
                        <a:t>HA.5</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Merging from an ending lane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extLst>
                  <a:ext uri="{0D108BD9-81ED-4DB2-BD59-A6C34878D82A}">
                    <a16:rowId xmlns="" xmlns:a16="http://schemas.microsoft.com/office/drawing/2014/main" val="2582474625"/>
                  </a:ext>
                </a:extLst>
              </a:tr>
              <a:tr h="91226">
                <a:tc>
                  <a:txBody>
                    <a:bodyPr/>
                    <a:lstStyle/>
                    <a:p>
                      <a:pPr marL="0" marR="0">
                        <a:lnSpc>
                          <a:spcPct val="107000"/>
                        </a:lnSpc>
                        <a:spcBef>
                          <a:spcPts val="0"/>
                        </a:spcBef>
                        <a:spcAft>
                          <a:spcPts val="0"/>
                        </a:spcAft>
                      </a:pPr>
                      <a:r>
                        <a:rPr lang="en-US" sz="700" dirty="0">
                          <a:effectLst/>
                        </a:rPr>
                        <a:t>HA.6</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gn="just">
                        <a:spcBef>
                          <a:spcPts val="0"/>
                        </a:spcBef>
                        <a:spcAft>
                          <a:spcPts val="0"/>
                        </a:spcAft>
                      </a:pPr>
                      <a:r>
                        <a:rPr lang="en-US" sz="700" dirty="0">
                          <a:effectLst/>
                        </a:rPr>
                        <a:t>Exiting the highway</a:t>
                      </a:r>
                      <a:endParaRPr lang="en-US" sz="800" dirty="0">
                        <a:effectLst/>
                        <a:latin typeface="Arial" panose="020B0604020202020204" pitchFamily="34" charset="0"/>
                        <a:ea typeface="MS Mincho"/>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extLst>
                  <a:ext uri="{0D108BD9-81ED-4DB2-BD59-A6C34878D82A}">
                    <a16:rowId xmlns="" xmlns:a16="http://schemas.microsoft.com/office/drawing/2014/main" val="573626414"/>
                  </a:ext>
                </a:extLst>
              </a:tr>
              <a:tr h="91226">
                <a:tc>
                  <a:txBody>
                    <a:bodyPr/>
                    <a:lstStyle/>
                    <a:p>
                      <a:pPr marL="0" marR="0">
                        <a:lnSpc>
                          <a:spcPct val="107000"/>
                        </a:lnSpc>
                        <a:spcBef>
                          <a:spcPts val="0"/>
                        </a:spcBef>
                        <a:spcAft>
                          <a:spcPts val="0"/>
                        </a:spcAft>
                      </a:pPr>
                      <a:r>
                        <a:rPr lang="en-US" sz="700" dirty="0">
                          <a:effectLst/>
                        </a:rPr>
                        <a:t>HA.7</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extLst>
                  <a:ext uri="{0D108BD9-81ED-4DB2-BD59-A6C34878D82A}">
                    <a16:rowId xmlns="" xmlns:a16="http://schemas.microsoft.com/office/drawing/2014/main" val="1815182418"/>
                  </a:ext>
                </a:extLst>
              </a:tr>
              <a:tr h="91226">
                <a:tc>
                  <a:txBody>
                    <a:bodyPr/>
                    <a:lstStyle/>
                    <a:p>
                      <a:pPr marL="0" marR="0">
                        <a:lnSpc>
                          <a:spcPct val="107000"/>
                        </a:lnSpc>
                        <a:spcBef>
                          <a:spcPts val="0"/>
                        </a:spcBef>
                        <a:spcAft>
                          <a:spcPts val="0"/>
                        </a:spcAft>
                      </a:pPr>
                      <a:r>
                        <a:rPr lang="en-US" sz="700" dirty="0">
                          <a:effectLst/>
                        </a:rPr>
                        <a:t>HA.8</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extLst>
                  <a:ext uri="{0D108BD9-81ED-4DB2-BD59-A6C34878D82A}">
                    <a16:rowId xmlns="" xmlns:a16="http://schemas.microsoft.com/office/drawing/2014/main" val="1881820785"/>
                  </a:ext>
                </a:extLst>
              </a:tr>
              <a:tr h="91226">
                <a:tc>
                  <a:txBody>
                    <a:bodyPr/>
                    <a:lstStyle/>
                    <a:p>
                      <a:pPr marL="0" marR="0">
                        <a:lnSpc>
                          <a:spcPct val="107000"/>
                        </a:lnSpc>
                        <a:spcBef>
                          <a:spcPts val="0"/>
                        </a:spcBef>
                        <a:spcAft>
                          <a:spcPts val="0"/>
                        </a:spcAft>
                      </a:pPr>
                      <a:r>
                        <a:rPr lang="en-US" sz="700" dirty="0">
                          <a:effectLst/>
                        </a:rPr>
                        <a:t>HA.9</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extLst>
                  <a:ext uri="{0D108BD9-81ED-4DB2-BD59-A6C34878D82A}">
                    <a16:rowId xmlns="" xmlns:a16="http://schemas.microsoft.com/office/drawing/2014/main" val="3220509580"/>
                  </a:ext>
                </a:extLst>
              </a:tr>
              <a:tr h="186677">
                <a:tc>
                  <a:txBody>
                    <a:bodyPr/>
                    <a:lstStyle/>
                    <a:p>
                      <a:pPr marL="0" marR="0">
                        <a:lnSpc>
                          <a:spcPct val="107000"/>
                        </a:lnSpc>
                        <a:spcBef>
                          <a:spcPts val="0"/>
                        </a:spcBef>
                        <a:spcAft>
                          <a:spcPts val="0"/>
                        </a:spcAft>
                      </a:pPr>
                      <a:r>
                        <a:rPr lang="en-US" sz="700" dirty="0">
                          <a:effectLst/>
                        </a:rPr>
                        <a:t>HA.10</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6305" marR="66305" marT="0" marB="0"/>
                </a:tc>
                <a:extLst>
                  <a:ext uri="{0D108BD9-81ED-4DB2-BD59-A6C34878D82A}">
                    <a16:rowId xmlns="" xmlns:a16="http://schemas.microsoft.com/office/drawing/2014/main" val="737675180"/>
                  </a:ext>
                </a:extLst>
              </a:tr>
            </a:tbl>
          </a:graphicData>
        </a:graphic>
      </p:graphicFrame>
      <p:graphicFrame>
        <p:nvGraphicFramePr>
          <p:cNvPr id="4" name="Table 3"/>
          <p:cNvGraphicFramePr>
            <a:graphicFrameLocks noGrp="1"/>
          </p:cNvGraphicFramePr>
          <p:nvPr>
            <p:extLst/>
          </p:nvPr>
        </p:nvGraphicFramePr>
        <p:xfrm>
          <a:off x="7411456" y="3302754"/>
          <a:ext cx="4596063" cy="2487819"/>
        </p:xfrm>
        <a:graphic>
          <a:graphicData uri="http://schemas.openxmlformats.org/drawingml/2006/table">
            <a:tbl>
              <a:tblPr firstRow="1" firstCol="1" bandRow="1">
                <a:tableStyleId>{5C22544A-7EE6-4342-B048-85BDC9FD1C3A}</a:tableStyleId>
              </a:tblPr>
              <a:tblGrid>
                <a:gridCol w="386978">
                  <a:extLst>
                    <a:ext uri="{9D8B030D-6E8A-4147-A177-3AD203B41FA5}">
                      <a16:colId xmlns="" xmlns:a16="http://schemas.microsoft.com/office/drawing/2014/main" val="746671897"/>
                    </a:ext>
                  </a:extLst>
                </a:gridCol>
                <a:gridCol w="1491616">
                  <a:extLst>
                    <a:ext uri="{9D8B030D-6E8A-4147-A177-3AD203B41FA5}">
                      <a16:colId xmlns="" xmlns:a16="http://schemas.microsoft.com/office/drawing/2014/main" val="409203018"/>
                    </a:ext>
                  </a:extLst>
                </a:gridCol>
                <a:gridCol w="314959">
                  <a:extLst>
                    <a:ext uri="{9D8B030D-6E8A-4147-A177-3AD203B41FA5}">
                      <a16:colId xmlns="" xmlns:a16="http://schemas.microsoft.com/office/drawing/2014/main" val="1708266911"/>
                    </a:ext>
                  </a:extLst>
                </a:gridCol>
                <a:gridCol w="447839">
                  <a:extLst>
                    <a:ext uri="{9D8B030D-6E8A-4147-A177-3AD203B41FA5}">
                      <a16:colId xmlns="" xmlns:a16="http://schemas.microsoft.com/office/drawing/2014/main" val="3898596866"/>
                    </a:ext>
                  </a:extLst>
                </a:gridCol>
                <a:gridCol w="1954671">
                  <a:extLst>
                    <a:ext uri="{9D8B030D-6E8A-4147-A177-3AD203B41FA5}">
                      <a16:colId xmlns="" xmlns:a16="http://schemas.microsoft.com/office/drawing/2014/main" val="2577269712"/>
                    </a:ext>
                  </a:extLst>
                </a:gridCol>
              </a:tblGrid>
              <a:tr h="405242">
                <a:tc gridSpan="2">
                  <a:txBody>
                    <a:bodyPr/>
                    <a:lstStyle/>
                    <a:p>
                      <a:pPr marL="0" marR="0">
                        <a:lnSpc>
                          <a:spcPct val="107000"/>
                        </a:lnSpc>
                        <a:spcBef>
                          <a:spcPts val="0"/>
                        </a:spcBef>
                        <a:spcAft>
                          <a:spcPts val="0"/>
                        </a:spcAft>
                      </a:pPr>
                      <a:r>
                        <a:rPr lang="en-US" sz="700" dirty="0">
                          <a:effectLst/>
                        </a:rPr>
                        <a:t>Part B: supplementary</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hMerge="1">
                  <a:txBody>
                    <a:bodyPr/>
                    <a:lstStyle/>
                    <a:p>
                      <a:endParaRPr lang="en-US"/>
                    </a:p>
                  </a:txBody>
                  <a:tcPr/>
                </a:tc>
                <a:tc gridSpan="3">
                  <a:txBody>
                    <a:bodyPr/>
                    <a:lstStyle/>
                    <a:p>
                      <a:pPr marL="0" marR="0">
                        <a:lnSpc>
                          <a:spcPct val="107000"/>
                        </a:lnSpc>
                        <a:spcBef>
                          <a:spcPts val="0"/>
                        </a:spcBef>
                        <a:spcAft>
                          <a:spcPts val="0"/>
                        </a:spcAft>
                      </a:pPr>
                      <a:r>
                        <a:rPr lang="en-US" sz="700" dirty="0">
                          <a:effectLst/>
                        </a:rPr>
                        <a:t>If any of the following situations is encountered during the test drive this shall be noted in the respective line.</a:t>
                      </a:r>
                    </a:p>
                    <a:p>
                      <a:pPr marL="0" marR="0">
                        <a:lnSpc>
                          <a:spcPct val="107000"/>
                        </a:lnSpc>
                        <a:spcBef>
                          <a:spcPts val="0"/>
                        </a:spcBef>
                        <a:spcAft>
                          <a:spcPts val="0"/>
                        </a:spcAft>
                      </a:pPr>
                      <a:r>
                        <a:rPr lang="en-US" sz="700" dirty="0">
                          <a:effectLst/>
                        </a:rPr>
                        <a:t>Additional lines may be added for situations not listed which were observed.</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786148616"/>
                  </a:ext>
                </a:extLst>
              </a:tr>
              <a:tr h="303932">
                <a:tc>
                  <a:txBody>
                    <a:bodyPr/>
                    <a:lstStyle/>
                    <a:p>
                      <a:pPr marL="0" marR="0">
                        <a:lnSpc>
                          <a:spcPct val="107000"/>
                        </a:lnSpc>
                        <a:spcBef>
                          <a:spcPts val="0"/>
                        </a:spcBef>
                        <a:spcAft>
                          <a:spcPts val="0"/>
                        </a:spcAft>
                      </a:pPr>
                      <a:r>
                        <a:rPr lang="en-US" sz="700" dirty="0">
                          <a:effectLst/>
                        </a:rPr>
                        <a:t>HB.1</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Situation involving an emergency vehicle (police, ambulance, fire brigade)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extLst>
                  <a:ext uri="{0D108BD9-81ED-4DB2-BD59-A6C34878D82A}">
                    <a16:rowId xmlns="" xmlns:a16="http://schemas.microsoft.com/office/drawing/2014/main" val="1335165957"/>
                  </a:ext>
                </a:extLst>
              </a:tr>
              <a:tr h="202621">
                <a:tc>
                  <a:txBody>
                    <a:bodyPr/>
                    <a:lstStyle/>
                    <a:p>
                      <a:pPr marL="0" marR="0">
                        <a:lnSpc>
                          <a:spcPct val="107000"/>
                        </a:lnSpc>
                        <a:spcBef>
                          <a:spcPts val="0"/>
                        </a:spcBef>
                        <a:spcAft>
                          <a:spcPts val="0"/>
                        </a:spcAft>
                      </a:pPr>
                      <a:r>
                        <a:rPr lang="en-US" sz="700" dirty="0">
                          <a:effectLst/>
                        </a:rPr>
                        <a:t>HB.2</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Policeman or roadman directing traffic</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extLst>
                  <a:ext uri="{0D108BD9-81ED-4DB2-BD59-A6C34878D82A}">
                    <a16:rowId xmlns="" xmlns:a16="http://schemas.microsoft.com/office/drawing/2014/main" val="3861896379"/>
                  </a:ext>
                </a:extLst>
              </a:tr>
              <a:tr h="202621">
                <a:tc>
                  <a:txBody>
                    <a:bodyPr/>
                    <a:lstStyle/>
                    <a:p>
                      <a:pPr marL="0" marR="0">
                        <a:lnSpc>
                          <a:spcPct val="107000"/>
                        </a:lnSpc>
                        <a:spcBef>
                          <a:spcPts val="0"/>
                        </a:spcBef>
                        <a:spcAft>
                          <a:spcPts val="0"/>
                        </a:spcAft>
                      </a:pPr>
                      <a:r>
                        <a:rPr lang="en-US" sz="700" dirty="0">
                          <a:effectLst/>
                        </a:rPr>
                        <a:t>HB.3</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Objects/obstacles on the road (e.g. lost cargo)</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extLst>
                  <a:ext uri="{0D108BD9-81ED-4DB2-BD59-A6C34878D82A}">
                    <a16:rowId xmlns="" xmlns:a16="http://schemas.microsoft.com/office/drawing/2014/main" val="1023764519"/>
                  </a:ext>
                </a:extLst>
              </a:tr>
              <a:tr h="303932">
                <a:tc>
                  <a:txBody>
                    <a:bodyPr/>
                    <a:lstStyle/>
                    <a:p>
                      <a:pPr marL="0" marR="0">
                        <a:lnSpc>
                          <a:spcPct val="107000"/>
                        </a:lnSpc>
                        <a:spcBef>
                          <a:spcPts val="0"/>
                        </a:spcBef>
                        <a:spcAft>
                          <a:spcPts val="0"/>
                        </a:spcAft>
                      </a:pPr>
                      <a:r>
                        <a:rPr lang="en-US" sz="700" dirty="0">
                          <a:effectLst/>
                        </a:rPr>
                        <a:t>HB.4</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Driving through construction site (if possible with modified lane markings)</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extLst>
                  <a:ext uri="{0D108BD9-81ED-4DB2-BD59-A6C34878D82A}">
                    <a16:rowId xmlns="" xmlns:a16="http://schemas.microsoft.com/office/drawing/2014/main" val="3355325232"/>
                  </a:ext>
                </a:extLst>
              </a:tr>
              <a:tr h="202621">
                <a:tc>
                  <a:txBody>
                    <a:bodyPr/>
                    <a:lstStyle/>
                    <a:p>
                      <a:pPr marL="0" marR="0">
                        <a:lnSpc>
                          <a:spcPct val="107000"/>
                        </a:lnSpc>
                        <a:spcBef>
                          <a:spcPts val="0"/>
                        </a:spcBef>
                        <a:spcAft>
                          <a:spcPts val="0"/>
                        </a:spcAft>
                      </a:pPr>
                      <a:r>
                        <a:rPr lang="en-US" sz="700" dirty="0">
                          <a:effectLst/>
                        </a:rPr>
                        <a:t>HB.5</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Driving through area with no/bad lane markings</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extLst>
                  <a:ext uri="{0D108BD9-81ED-4DB2-BD59-A6C34878D82A}">
                    <a16:rowId xmlns="" xmlns:a16="http://schemas.microsoft.com/office/drawing/2014/main" val="2492688506"/>
                  </a:ext>
                </a:extLst>
              </a:tr>
              <a:tr h="140346">
                <a:tc>
                  <a:txBody>
                    <a:bodyPr/>
                    <a:lstStyle/>
                    <a:p>
                      <a:pPr marL="0" marR="0">
                        <a:lnSpc>
                          <a:spcPct val="107000"/>
                        </a:lnSpc>
                        <a:spcBef>
                          <a:spcPts val="0"/>
                        </a:spcBef>
                        <a:spcAft>
                          <a:spcPts val="0"/>
                        </a:spcAft>
                      </a:pPr>
                      <a:r>
                        <a:rPr lang="en-US" sz="700" dirty="0">
                          <a:effectLst/>
                        </a:rPr>
                        <a:t>HB.6</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Safely approaching end of traffic jam</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extLst>
                  <a:ext uri="{0D108BD9-81ED-4DB2-BD59-A6C34878D82A}">
                    <a16:rowId xmlns="" xmlns:a16="http://schemas.microsoft.com/office/drawing/2014/main" val="568658670"/>
                  </a:ext>
                </a:extLst>
              </a:tr>
              <a:tr h="101311">
                <a:tc>
                  <a:txBody>
                    <a:bodyPr/>
                    <a:lstStyle/>
                    <a:p>
                      <a:pPr marL="0" marR="0">
                        <a:lnSpc>
                          <a:spcPct val="107000"/>
                        </a:lnSpc>
                        <a:spcBef>
                          <a:spcPts val="0"/>
                        </a:spcBef>
                        <a:spcAft>
                          <a:spcPts val="0"/>
                        </a:spcAft>
                      </a:pPr>
                      <a:r>
                        <a:rPr lang="en-US" sz="700" dirty="0">
                          <a:effectLst/>
                        </a:rPr>
                        <a:t>HB.7</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Driving in traffic jam</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extLst>
                  <a:ext uri="{0D108BD9-81ED-4DB2-BD59-A6C34878D82A}">
                    <a16:rowId xmlns="" xmlns:a16="http://schemas.microsoft.com/office/drawing/2014/main" val="746318714"/>
                  </a:ext>
                </a:extLst>
              </a:tr>
              <a:tr h="202621">
                <a:tc>
                  <a:txBody>
                    <a:bodyPr/>
                    <a:lstStyle/>
                    <a:p>
                      <a:pPr marL="0" marR="0">
                        <a:lnSpc>
                          <a:spcPct val="107000"/>
                        </a:lnSpc>
                        <a:spcBef>
                          <a:spcPts val="0"/>
                        </a:spcBef>
                        <a:spcAft>
                          <a:spcPts val="0"/>
                        </a:spcAft>
                      </a:pPr>
                      <a:r>
                        <a:rPr lang="en-US" sz="700" dirty="0">
                          <a:effectLst/>
                        </a:rPr>
                        <a:t>HB.8</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Driving through area with bad road surface conditions</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extLst>
                  <a:ext uri="{0D108BD9-81ED-4DB2-BD59-A6C34878D82A}">
                    <a16:rowId xmlns="" xmlns:a16="http://schemas.microsoft.com/office/drawing/2014/main" val="1939438163"/>
                  </a:ext>
                </a:extLst>
              </a:tr>
              <a:tr h="101311">
                <a:tc>
                  <a:txBody>
                    <a:bodyPr/>
                    <a:lstStyle/>
                    <a:p>
                      <a:pPr marL="0" marR="0">
                        <a:lnSpc>
                          <a:spcPct val="107000"/>
                        </a:lnSpc>
                        <a:spcBef>
                          <a:spcPts val="0"/>
                        </a:spcBef>
                        <a:spcAft>
                          <a:spcPts val="0"/>
                        </a:spcAft>
                      </a:pPr>
                      <a:r>
                        <a:rPr lang="en-US" sz="700" dirty="0">
                          <a:effectLst/>
                        </a:rPr>
                        <a:t>HB.9</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extLst>
                  <a:ext uri="{0D108BD9-81ED-4DB2-BD59-A6C34878D82A}">
                    <a16:rowId xmlns="" xmlns:a16="http://schemas.microsoft.com/office/drawing/2014/main" val="127489238"/>
                  </a:ext>
                </a:extLst>
              </a:tr>
              <a:tr h="101311">
                <a:tc>
                  <a:txBody>
                    <a:bodyPr/>
                    <a:lstStyle/>
                    <a:p>
                      <a:pPr marL="0" marR="0">
                        <a:lnSpc>
                          <a:spcPct val="107000"/>
                        </a:lnSpc>
                        <a:spcBef>
                          <a:spcPts val="0"/>
                        </a:spcBef>
                        <a:spcAft>
                          <a:spcPts val="0"/>
                        </a:spcAft>
                      </a:pPr>
                      <a:r>
                        <a:rPr lang="en-US" sz="700" dirty="0">
                          <a:effectLst/>
                        </a:rPr>
                        <a:t>HB.10</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tc>
                  <a:txBody>
                    <a:bodyPr/>
                    <a:lstStyle/>
                    <a:p>
                      <a:pPr marL="0" marR="0">
                        <a:lnSpc>
                          <a:spcPct val="107000"/>
                        </a:lnSpc>
                        <a:spcBef>
                          <a:spcPts val="0"/>
                        </a:spcBef>
                        <a:spcAft>
                          <a:spcPts val="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506" marR="60506" marT="0" marB="0"/>
                </a:tc>
                <a:extLst>
                  <a:ext uri="{0D108BD9-81ED-4DB2-BD59-A6C34878D82A}">
                    <a16:rowId xmlns="" xmlns:a16="http://schemas.microsoft.com/office/drawing/2014/main" val="1731336418"/>
                  </a:ext>
                </a:extLst>
              </a:tr>
            </a:tbl>
          </a:graphicData>
        </a:graphic>
      </p:graphicFrame>
      <p:sp>
        <p:nvSpPr>
          <p:cNvPr id="5" name="TextBox 4"/>
          <p:cNvSpPr txBox="1"/>
          <p:nvPr/>
        </p:nvSpPr>
        <p:spPr>
          <a:xfrm>
            <a:off x="609601" y="1189048"/>
            <a:ext cx="6509084" cy="2677656"/>
          </a:xfrm>
          <a:prstGeom prst="rect">
            <a:avLst/>
          </a:prstGeom>
          <a:noFill/>
        </p:spPr>
        <p:txBody>
          <a:bodyPr wrap="square" rtlCol="0">
            <a:spAutoFit/>
          </a:bodyPr>
          <a:lstStyle/>
          <a:p>
            <a:pPr marL="285750" indent="-285750">
              <a:buFont typeface="Arial" panose="020B0604020202020204" pitchFamily="34" charset="0"/>
              <a:buChar char="•"/>
            </a:pPr>
            <a:r>
              <a:rPr lang="de-DE" sz="2400" dirty="0" smtClean="0"/>
              <a:t>Suggests splitting into a mandatory and a supplementary section</a:t>
            </a:r>
          </a:p>
          <a:p>
            <a:pPr marL="285750" indent="-285750">
              <a:buFont typeface="Arial" panose="020B0604020202020204" pitchFamily="34" charset="0"/>
              <a:buChar char="•"/>
            </a:pPr>
            <a:r>
              <a:rPr lang="de-DE" sz="2400" dirty="0" smtClean="0"/>
              <a:t>All mandatory aspects need to be covered while supplementary aspects can help to refine the understanding of the vehicle performance in real traffic</a:t>
            </a:r>
          </a:p>
          <a:p>
            <a:pPr marL="285750" indent="-285750">
              <a:buFont typeface="Arial" panose="020B0604020202020204" pitchFamily="34" charset="0"/>
              <a:buChar char="•"/>
            </a:pPr>
            <a:endParaRPr lang="en-US" sz="2400" dirty="0"/>
          </a:p>
        </p:txBody>
      </p:sp>
      <p:sp>
        <p:nvSpPr>
          <p:cNvPr id="6" name="TextBox 5"/>
          <p:cNvSpPr txBox="1"/>
          <p:nvPr/>
        </p:nvSpPr>
        <p:spPr>
          <a:xfrm>
            <a:off x="609601" y="3505392"/>
            <a:ext cx="6509084" cy="3046988"/>
          </a:xfrm>
          <a:prstGeom prst="rect">
            <a:avLst/>
          </a:prstGeom>
          <a:noFill/>
        </p:spPr>
        <p:txBody>
          <a:bodyPr wrap="square" rtlCol="0">
            <a:spAutoFit/>
          </a:bodyPr>
          <a:lstStyle/>
          <a:p>
            <a:r>
              <a:rPr lang="de-DE" sz="2400" b="1" dirty="0" smtClean="0"/>
              <a:t>Additional considerations:</a:t>
            </a:r>
          </a:p>
          <a:p>
            <a:pPr marL="285750" indent="-285750">
              <a:buFont typeface="Arial" panose="020B0604020202020204" pitchFamily="34" charset="0"/>
              <a:buChar char="•"/>
            </a:pPr>
            <a:r>
              <a:rPr lang="de-DE" sz="2400" dirty="0" smtClean="0"/>
              <a:t>Across the markets (e.g. </a:t>
            </a:r>
            <a:r>
              <a:rPr lang="de-DE" sz="2400" dirty="0"/>
              <a:t>t</a:t>
            </a:r>
            <a:r>
              <a:rPr lang="de-DE" sz="2400" dirty="0" smtClean="0"/>
              <a:t>he EU) similar but not same traffic rules and expected behaviors apply (example: how to approach a pedestrian crossing and when to stop)</a:t>
            </a:r>
          </a:p>
          <a:p>
            <a:pPr marL="280988" lvl="1"/>
            <a:r>
              <a:rPr lang="de-DE" sz="2400" dirty="0" smtClean="0">
                <a:sym typeface="Wingdings" panose="05000000000000000000" pitchFamily="2" charset="2"/>
              </a:rPr>
              <a:t></a:t>
            </a:r>
            <a:r>
              <a:rPr lang="de-DE" sz="2400" dirty="0" smtClean="0"/>
              <a:t>OICA suggests to not make this part of the road test but consider this for the „Audit“ pillar</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4085767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138123"/>
            <a:ext cx="10810876" cy="1325563"/>
          </a:xfrm>
          <a:solidFill>
            <a:schemeClr val="accent1">
              <a:lumMod val="75000"/>
            </a:schemeClr>
          </a:solidFill>
        </p:spPr>
        <p:txBody>
          <a:bodyPr/>
          <a:lstStyle/>
          <a:p>
            <a:pPr marL="85725" indent="276225"/>
            <a:r>
              <a:rPr lang="en-US" b="1" dirty="0" smtClean="0">
                <a:solidFill>
                  <a:schemeClr val="bg1"/>
                </a:solidFill>
              </a:rPr>
              <a:t>“Classical” Certification Approach</a:t>
            </a:r>
            <a:endParaRPr lang="en-US" b="1" dirty="0">
              <a:solidFill>
                <a:schemeClr val="bg1"/>
              </a:solidFill>
            </a:endParaRPr>
          </a:p>
        </p:txBody>
      </p:sp>
    </p:spTree>
    <p:extLst>
      <p:ext uri="{BB962C8B-B14F-4D97-AF65-F5344CB8AC3E}">
        <p14:creationId xmlns:p14="http://schemas.microsoft.com/office/powerpoint/2010/main" val="10300089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39776" y="0"/>
            <a:ext cx="10515600" cy="996706"/>
          </a:xfrm>
        </p:spPr>
        <p:txBody>
          <a:bodyPr>
            <a:normAutofit/>
          </a:bodyPr>
          <a:lstStyle/>
          <a:p>
            <a:pPr>
              <a:defRPr/>
            </a:pPr>
            <a:r>
              <a:rPr lang="de-DE" sz="3200" b="1" dirty="0" smtClean="0">
                <a:latin typeface="+mn-lt"/>
              </a:rPr>
              <a:t>Examples for a Checklist – Highway driving (1/2)</a:t>
            </a:r>
            <a:endParaRPr lang="en-US" sz="3200" b="1" dirty="0">
              <a:latin typeface="+mn-lt"/>
            </a:endParaRPr>
          </a:p>
        </p:txBody>
      </p:sp>
      <p:sp>
        <p:nvSpPr>
          <p:cNvPr id="6041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ヒラギノ角ゴ Pro W3"/>
                <a:cs typeface="ヒラギノ角ゴ Pro W3"/>
              </a:defRPr>
            </a:lvl1pPr>
            <a:lvl2pPr marL="990575" indent="-380990">
              <a:defRPr sz="3200">
                <a:solidFill>
                  <a:schemeClr val="tx1"/>
                </a:solidFill>
                <a:latin typeface="Arial" panose="020B0604020202020204" pitchFamily="34" charset="0"/>
                <a:ea typeface="ヒラギノ角ゴ Pro W3"/>
                <a:cs typeface="ヒラギノ角ゴ Pro W3"/>
              </a:defRPr>
            </a:lvl2pPr>
            <a:lvl3pPr marL="1523962" indent="-304792">
              <a:defRPr sz="3200">
                <a:solidFill>
                  <a:schemeClr val="tx1"/>
                </a:solidFill>
                <a:latin typeface="Arial" panose="020B0604020202020204" pitchFamily="34" charset="0"/>
                <a:ea typeface="ヒラギノ角ゴ Pro W3"/>
                <a:cs typeface="ヒラギノ角ゴ Pro W3"/>
              </a:defRPr>
            </a:lvl3pPr>
            <a:lvl4pPr marL="2133547" indent="-304792">
              <a:defRPr sz="3200">
                <a:solidFill>
                  <a:schemeClr val="tx1"/>
                </a:solidFill>
                <a:latin typeface="Arial" panose="020B0604020202020204" pitchFamily="34" charset="0"/>
                <a:ea typeface="ヒラギノ角ゴ Pro W3"/>
                <a:cs typeface="ヒラギノ角ゴ Pro W3"/>
              </a:defRPr>
            </a:lvl4pPr>
            <a:lvl5pPr marL="2743131" indent="-304792">
              <a:defRPr sz="3200">
                <a:solidFill>
                  <a:schemeClr val="tx1"/>
                </a:solidFill>
                <a:latin typeface="Arial" panose="020B0604020202020204" pitchFamily="34" charset="0"/>
                <a:ea typeface="ヒラギノ角ゴ Pro W3"/>
                <a:cs typeface="ヒラギノ角ゴ Pro W3"/>
              </a:defRPr>
            </a:lvl5pPr>
            <a:lvl6pPr marL="3352716"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6pPr>
            <a:lvl7pPr marL="3962301"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7pPr>
            <a:lvl8pPr marL="4571886"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8pPr>
            <a:lvl9pPr marL="5181470"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9pPr>
          </a:lstStyle>
          <a:p>
            <a:fld id="{322C2164-927A-41FA-A4B6-98D7A3F331AE}" type="slidenum">
              <a:rPr lang="en-US" altLang="en-US" sz="1067">
                <a:solidFill>
                  <a:srgbClr val="474847"/>
                </a:solidFill>
              </a:rPr>
              <a:pPr/>
              <a:t>60</a:t>
            </a:fld>
            <a:endParaRPr lang="en-US" altLang="en-US" sz="1067">
              <a:solidFill>
                <a:srgbClr val="474847"/>
              </a:solidFill>
            </a:endParaRPr>
          </a:p>
        </p:txBody>
      </p:sp>
      <p:sp>
        <p:nvSpPr>
          <p:cNvPr id="5" name="Date Placeholder 4"/>
          <p:cNvSpPr>
            <a:spLocks noGrp="1"/>
          </p:cNvSpPr>
          <p:nvPr>
            <p:ph type="dt" sz="quarter" idx="12"/>
          </p:nvPr>
        </p:nvSpPr>
        <p:spPr/>
        <p:txBody>
          <a:bodyPr/>
          <a:lstStyle/>
          <a:p>
            <a:pPr>
              <a:defRPr/>
            </a:pPr>
            <a:fld id="{EACD3CC7-68BA-4580-8D53-E4EFC072637A}" type="datetime1">
              <a:rPr lang="de-DE" smtClean="0"/>
              <a:pPr>
                <a:defRPr/>
              </a:pPr>
              <a:t>11.12.2018</a:t>
            </a:fld>
            <a:endParaRPr lang="en-US" dirty="0"/>
          </a:p>
        </p:txBody>
      </p:sp>
      <p:graphicFrame>
        <p:nvGraphicFramePr>
          <p:cNvPr id="9" name="Table 8"/>
          <p:cNvGraphicFramePr>
            <a:graphicFrameLocks noGrp="1"/>
          </p:cNvGraphicFramePr>
          <p:nvPr/>
        </p:nvGraphicFramePr>
        <p:xfrm>
          <a:off x="609600" y="1005417"/>
          <a:ext cx="10775952" cy="4969041"/>
        </p:xfrm>
        <a:graphic>
          <a:graphicData uri="http://schemas.openxmlformats.org/drawingml/2006/table">
            <a:tbl>
              <a:tblPr firstRow="1" firstCol="1" bandRow="1">
                <a:tableStyleId>{5C22544A-7EE6-4342-B048-85BDC9FD1C3A}</a:tableStyleId>
              </a:tblPr>
              <a:tblGrid>
                <a:gridCol w="881816">
                  <a:extLst>
                    <a:ext uri="{9D8B030D-6E8A-4147-A177-3AD203B41FA5}">
                      <a16:colId xmlns="" xmlns:a16="http://schemas.microsoft.com/office/drawing/2014/main" val="1054529564"/>
                    </a:ext>
                  </a:extLst>
                </a:gridCol>
                <a:gridCol w="3398977">
                  <a:extLst>
                    <a:ext uri="{9D8B030D-6E8A-4147-A177-3AD203B41FA5}">
                      <a16:colId xmlns="" xmlns:a16="http://schemas.microsoft.com/office/drawing/2014/main" val="3664790337"/>
                    </a:ext>
                  </a:extLst>
                </a:gridCol>
                <a:gridCol w="1020503">
                  <a:extLst>
                    <a:ext uri="{9D8B030D-6E8A-4147-A177-3AD203B41FA5}">
                      <a16:colId xmlns="" xmlns:a16="http://schemas.microsoft.com/office/drawing/2014/main" val="2742814340"/>
                    </a:ext>
                  </a:extLst>
                </a:gridCol>
                <a:gridCol w="1020503">
                  <a:extLst>
                    <a:ext uri="{9D8B030D-6E8A-4147-A177-3AD203B41FA5}">
                      <a16:colId xmlns="" xmlns:a16="http://schemas.microsoft.com/office/drawing/2014/main" val="1708254199"/>
                    </a:ext>
                  </a:extLst>
                </a:gridCol>
                <a:gridCol w="4454153">
                  <a:extLst>
                    <a:ext uri="{9D8B030D-6E8A-4147-A177-3AD203B41FA5}">
                      <a16:colId xmlns="" xmlns:a16="http://schemas.microsoft.com/office/drawing/2014/main" val="2190879752"/>
                    </a:ext>
                  </a:extLst>
                </a:gridCol>
              </a:tblGrid>
              <a:tr h="354268">
                <a:tc gridSpan="2">
                  <a:txBody>
                    <a:bodyPr/>
                    <a:lstStyle/>
                    <a:p>
                      <a:pPr marL="0" marR="0">
                        <a:lnSpc>
                          <a:spcPct val="107000"/>
                        </a:lnSpc>
                        <a:spcBef>
                          <a:spcPts val="0"/>
                        </a:spcBef>
                        <a:spcAft>
                          <a:spcPts val="0"/>
                        </a:spcAft>
                      </a:pPr>
                      <a:r>
                        <a:rPr lang="en-US" sz="1500">
                          <a:effectLst/>
                        </a:rPr>
                        <a:t>Brief description of test route/location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hMerge="1">
                  <a:txBody>
                    <a:bodyPr/>
                    <a:lstStyle/>
                    <a:p>
                      <a:endParaRPr lang="en-US"/>
                    </a:p>
                  </a:txBody>
                  <a:tcPr/>
                </a:tc>
                <a:tc gridSpan="3">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368232725"/>
                  </a:ext>
                </a:extLst>
              </a:tr>
              <a:tr h="336268">
                <a:tc gridSpan="2">
                  <a:txBody>
                    <a:bodyPr/>
                    <a:lstStyle/>
                    <a:p>
                      <a:pPr marL="0" marR="0">
                        <a:lnSpc>
                          <a:spcPct val="107000"/>
                        </a:lnSpc>
                        <a:spcBef>
                          <a:spcPts val="0"/>
                        </a:spcBef>
                        <a:spcAft>
                          <a:spcPts val="0"/>
                        </a:spcAft>
                      </a:pPr>
                      <a:r>
                        <a:rPr lang="en-US" sz="1500">
                          <a:effectLst/>
                        </a:rPr>
                        <a:t>Date/time of test drive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hMerge="1">
                  <a:txBody>
                    <a:bodyPr/>
                    <a:lstStyle/>
                    <a:p>
                      <a:endParaRPr lang="en-US"/>
                    </a:p>
                  </a:txBody>
                  <a:tcPr/>
                </a:tc>
                <a:tc gridSpan="3">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3977592301"/>
                  </a:ext>
                </a:extLst>
              </a:tr>
              <a:tr h="239184">
                <a:tc rowSpan="2">
                  <a:txBody>
                    <a:bodyPr/>
                    <a:lstStyle/>
                    <a:p>
                      <a:pPr marL="0" marR="0">
                        <a:lnSpc>
                          <a:spcPct val="107000"/>
                        </a:lnSpc>
                        <a:spcBef>
                          <a:spcPts val="0"/>
                        </a:spcBef>
                        <a:spcAft>
                          <a:spcPts val="0"/>
                        </a:spcAft>
                      </a:pPr>
                      <a:r>
                        <a:rPr lang="en-US" sz="1500">
                          <a:effectLst/>
                        </a:rPr>
                        <a:t>Item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rowSpan="2">
                  <a:txBody>
                    <a:bodyPr/>
                    <a:lstStyle/>
                    <a:p>
                      <a:pPr marL="0" marR="0">
                        <a:lnSpc>
                          <a:spcPct val="107000"/>
                        </a:lnSpc>
                        <a:spcBef>
                          <a:spcPts val="0"/>
                        </a:spcBef>
                        <a:spcAft>
                          <a:spcPts val="0"/>
                        </a:spcAft>
                      </a:pPr>
                      <a:r>
                        <a:rPr lang="en-US" sz="1500" dirty="0">
                          <a:effectLst/>
                        </a:rPr>
                        <a:t>Situation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gridSpan="2">
                  <a:txBody>
                    <a:bodyPr/>
                    <a:lstStyle/>
                    <a:p>
                      <a:pPr marL="0" marR="0">
                        <a:lnSpc>
                          <a:spcPct val="107000"/>
                        </a:lnSpc>
                        <a:spcBef>
                          <a:spcPts val="0"/>
                        </a:spcBef>
                        <a:spcAft>
                          <a:spcPts val="0"/>
                        </a:spcAft>
                      </a:pPr>
                      <a:r>
                        <a:rPr lang="en-US" sz="1500">
                          <a:effectLst/>
                        </a:rPr>
                        <a:t>Pass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hMerge="1">
                  <a:txBody>
                    <a:bodyPr/>
                    <a:lstStyle/>
                    <a:p>
                      <a:endParaRPr lang="en-US"/>
                    </a:p>
                  </a:txBody>
                  <a:tcPr/>
                </a:tc>
                <a:tc rowSpan="2">
                  <a:txBody>
                    <a:bodyPr/>
                    <a:lstStyle/>
                    <a:p>
                      <a:pPr marL="0" marR="0">
                        <a:lnSpc>
                          <a:spcPct val="107000"/>
                        </a:lnSpc>
                        <a:spcBef>
                          <a:spcPts val="0"/>
                        </a:spcBef>
                        <a:spcAft>
                          <a:spcPts val="0"/>
                        </a:spcAft>
                      </a:pPr>
                      <a:r>
                        <a:rPr lang="en-US" sz="1500">
                          <a:effectLst/>
                        </a:rPr>
                        <a:t>Comments (must be filled out in case of “no/unclear”)</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extLst>
                  <a:ext uri="{0D108BD9-81ED-4DB2-BD59-A6C34878D82A}">
                    <a16:rowId xmlns="" xmlns:a16="http://schemas.microsoft.com/office/drawing/2014/main" val="2159904604"/>
                  </a:ext>
                </a:extLst>
              </a:tr>
              <a:tr h="478367">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500">
                          <a:effectLst/>
                        </a:rPr>
                        <a:t>Yes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No/</a:t>
                      </a:r>
                    </a:p>
                    <a:p>
                      <a:pPr marL="0" marR="0">
                        <a:lnSpc>
                          <a:spcPct val="107000"/>
                        </a:lnSpc>
                        <a:spcBef>
                          <a:spcPts val="0"/>
                        </a:spcBef>
                        <a:spcAft>
                          <a:spcPts val="0"/>
                        </a:spcAft>
                      </a:pPr>
                      <a:r>
                        <a:rPr lang="en-US" sz="1500">
                          <a:effectLst/>
                        </a:rPr>
                        <a:t>unclear</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vMerge="1">
                  <a:txBody>
                    <a:bodyPr/>
                    <a:lstStyle/>
                    <a:p>
                      <a:endParaRPr lang="en-US"/>
                    </a:p>
                  </a:txBody>
                  <a:tcPr/>
                </a:tc>
                <a:extLst>
                  <a:ext uri="{0D108BD9-81ED-4DB2-BD59-A6C34878D82A}">
                    <a16:rowId xmlns="" xmlns:a16="http://schemas.microsoft.com/office/drawing/2014/main" val="384913921"/>
                  </a:ext>
                </a:extLst>
              </a:tr>
              <a:tr h="239184">
                <a:tc gridSpan="2">
                  <a:txBody>
                    <a:bodyPr/>
                    <a:lstStyle/>
                    <a:p>
                      <a:pPr marL="0" marR="0">
                        <a:lnSpc>
                          <a:spcPct val="107000"/>
                        </a:lnSpc>
                        <a:spcBef>
                          <a:spcPts val="0"/>
                        </a:spcBef>
                        <a:spcAft>
                          <a:spcPts val="0"/>
                        </a:spcAft>
                      </a:pPr>
                      <a:r>
                        <a:rPr lang="en-US" sz="1500">
                          <a:effectLst/>
                        </a:rPr>
                        <a:t>Part A: mandatory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hMerge="1">
                  <a:txBody>
                    <a:bodyPr/>
                    <a:lstStyle/>
                    <a:p>
                      <a:endParaRPr lang="en-US"/>
                    </a:p>
                  </a:txBody>
                  <a:tcPr/>
                </a:tc>
                <a:tc gridSpan="3">
                  <a:txBody>
                    <a:bodyPr/>
                    <a:lstStyle/>
                    <a:p>
                      <a:pPr marL="0" marR="0">
                        <a:lnSpc>
                          <a:spcPct val="107000"/>
                        </a:lnSpc>
                        <a:spcBef>
                          <a:spcPts val="0"/>
                        </a:spcBef>
                        <a:spcAft>
                          <a:spcPts val="0"/>
                        </a:spcAft>
                      </a:pPr>
                      <a:r>
                        <a:rPr lang="en-US" sz="1500">
                          <a:effectLst/>
                        </a:rPr>
                        <a:t>All lines in Part A have to be evaluated during the test drive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2775934409"/>
                  </a:ext>
                </a:extLst>
              </a:tr>
              <a:tr h="239184">
                <a:tc>
                  <a:txBody>
                    <a:bodyPr/>
                    <a:lstStyle/>
                    <a:p>
                      <a:pPr marL="0" marR="0">
                        <a:lnSpc>
                          <a:spcPct val="107000"/>
                        </a:lnSpc>
                        <a:spcBef>
                          <a:spcPts val="0"/>
                        </a:spcBef>
                        <a:spcAft>
                          <a:spcPts val="0"/>
                        </a:spcAft>
                      </a:pPr>
                      <a:r>
                        <a:rPr lang="en-US" sz="1500">
                          <a:effectLst/>
                        </a:rPr>
                        <a:t>HA.1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Entering the highway</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extLst>
                  <a:ext uri="{0D108BD9-81ED-4DB2-BD59-A6C34878D82A}">
                    <a16:rowId xmlns="" xmlns:a16="http://schemas.microsoft.com/office/drawing/2014/main" val="4130143476"/>
                  </a:ext>
                </a:extLst>
              </a:tr>
              <a:tr h="462267">
                <a:tc>
                  <a:txBody>
                    <a:bodyPr/>
                    <a:lstStyle/>
                    <a:p>
                      <a:pPr marL="0" marR="0">
                        <a:lnSpc>
                          <a:spcPct val="107000"/>
                        </a:lnSpc>
                        <a:spcBef>
                          <a:spcPts val="0"/>
                        </a:spcBef>
                        <a:spcAft>
                          <a:spcPts val="0"/>
                        </a:spcAft>
                      </a:pPr>
                      <a:r>
                        <a:rPr lang="en-US" sz="1500">
                          <a:effectLst/>
                        </a:rPr>
                        <a:t>HA.2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Following other vehicle in same lane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extLst>
                  <a:ext uri="{0D108BD9-81ED-4DB2-BD59-A6C34878D82A}">
                    <a16:rowId xmlns="" xmlns:a16="http://schemas.microsoft.com/office/drawing/2014/main" val="3590940845"/>
                  </a:ext>
                </a:extLst>
              </a:tr>
              <a:tr h="717551">
                <a:tc>
                  <a:txBody>
                    <a:bodyPr/>
                    <a:lstStyle/>
                    <a:p>
                      <a:pPr marL="0" marR="0">
                        <a:lnSpc>
                          <a:spcPct val="107000"/>
                        </a:lnSpc>
                        <a:spcBef>
                          <a:spcPts val="0"/>
                        </a:spcBef>
                        <a:spcAft>
                          <a:spcPts val="0"/>
                        </a:spcAft>
                      </a:pPr>
                      <a:r>
                        <a:rPr lang="en-US" sz="1500">
                          <a:effectLst/>
                        </a:rPr>
                        <a:t>HA.3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Passing a slower vehicle: lane change/Passing/merging back in previous lane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extLst>
                  <a:ext uri="{0D108BD9-81ED-4DB2-BD59-A6C34878D82A}">
                    <a16:rowId xmlns="" xmlns:a16="http://schemas.microsoft.com/office/drawing/2014/main" val="901455131"/>
                  </a:ext>
                </a:extLst>
              </a:tr>
              <a:tr h="462267">
                <a:tc>
                  <a:txBody>
                    <a:bodyPr/>
                    <a:lstStyle/>
                    <a:p>
                      <a:pPr marL="0" marR="0">
                        <a:lnSpc>
                          <a:spcPct val="107000"/>
                        </a:lnSpc>
                        <a:spcBef>
                          <a:spcPts val="0"/>
                        </a:spcBef>
                        <a:spcAft>
                          <a:spcPts val="0"/>
                        </a:spcAft>
                      </a:pPr>
                      <a:r>
                        <a:rPr lang="en-US" sz="1500">
                          <a:effectLst/>
                        </a:rPr>
                        <a:t>HA.4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Adapting to changing speed limits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extLst>
                  <a:ext uri="{0D108BD9-81ED-4DB2-BD59-A6C34878D82A}">
                    <a16:rowId xmlns="" xmlns:a16="http://schemas.microsoft.com/office/drawing/2014/main" val="1254918937"/>
                  </a:ext>
                </a:extLst>
              </a:tr>
              <a:tr h="239184">
                <a:tc>
                  <a:txBody>
                    <a:bodyPr/>
                    <a:lstStyle/>
                    <a:p>
                      <a:pPr marL="0" marR="0">
                        <a:lnSpc>
                          <a:spcPct val="107000"/>
                        </a:lnSpc>
                        <a:spcBef>
                          <a:spcPts val="0"/>
                        </a:spcBef>
                        <a:spcAft>
                          <a:spcPts val="0"/>
                        </a:spcAft>
                      </a:pPr>
                      <a:r>
                        <a:rPr lang="en-US" sz="1500">
                          <a:effectLst/>
                        </a:rPr>
                        <a:t>HA.5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Merging from an ending lane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extLst>
                  <a:ext uri="{0D108BD9-81ED-4DB2-BD59-A6C34878D82A}">
                    <a16:rowId xmlns="" xmlns:a16="http://schemas.microsoft.com/office/drawing/2014/main" val="2582474625"/>
                  </a:ext>
                </a:extLst>
              </a:tr>
              <a:tr h="239184">
                <a:tc>
                  <a:txBody>
                    <a:bodyPr/>
                    <a:lstStyle/>
                    <a:p>
                      <a:pPr marL="0" marR="0">
                        <a:lnSpc>
                          <a:spcPct val="107000"/>
                        </a:lnSpc>
                        <a:spcBef>
                          <a:spcPts val="0"/>
                        </a:spcBef>
                        <a:spcAft>
                          <a:spcPts val="0"/>
                        </a:spcAft>
                      </a:pPr>
                      <a:r>
                        <a:rPr lang="en-US" sz="1500">
                          <a:effectLst/>
                        </a:rPr>
                        <a:t>HA.6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gn="just">
                        <a:spcBef>
                          <a:spcPts val="0"/>
                        </a:spcBef>
                        <a:spcAft>
                          <a:spcPts val="0"/>
                        </a:spcAft>
                      </a:pPr>
                      <a:r>
                        <a:rPr lang="en-US" sz="1500">
                          <a:effectLst/>
                        </a:rPr>
                        <a:t>Exiting the highway</a:t>
                      </a:r>
                      <a:endParaRPr lang="en-US" sz="1600">
                        <a:effectLst/>
                        <a:latin typeface="Arial" panose="020B0604020202020204" pitchFamily="34" charset="0"/>
                        <a:ea typeface="MS Mincho"/>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extLst>
                  <a:ext uri="{0D108BD9-81ED-4DB2-BD59-A6C34878D82A}">
                    <a16:rowId xmlns="" xmlns:a16="http://schemas.microsoft.com/office/drawing/2014/main" val="573626414"/>
                  </a:ext>
                </a:extLst>
              </a:tr>
              <a:tr h="239184">
                <a:tc>
                  <a:txBody>
                    <a:bodyPr/>
                    <a:lstStyle/>
                    <a:p>
                      <a:pPr marL="0" marR="0">
                        <a:lnSpc>
                          <a:spcPct val="107000"/>
                        </a:lnSpc>
                        <a:spcBef>
                          <a:spcPts val="0"/>
                        </a:spcBef>
                        <a:spcAft>
                          <a:spcPts val="0"/>
                        </a:spcAft>
                      </a:pPr>
                      <a:r>
                        <a:rPr lang="en-US" sz="1500">
                          <a:effectLst/>
                        </a:rPr>
                        <a:t>HA.7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extLst>
                  <a:ext uri="{0D108BD9-81ED-4DB2-BD59-A6C34878D82A}">
                    <a16:rowId xmlns="" xmlns:a16="http://schemas.microsoft.com/office/drawing/2014/main" val="1815182418"/>
                  </a:ext>
                </a:extLst>
              </a:tr>
              <a:tr h="239184">
                <a:tc>
                  <a:txBody>
                    <a:bodyPr/>
                    <a:lstStyle/>
                    <a:p>
                      <a:pPr marL="0" marR="0">
                        <a:lnSpc>
                          <a:spcPct val="107000"/>
                        </a:lnSpc>
                        <a:spcBef>
                          <a:spcPts val="0"/>
                        </a:spcBef>
                        <a:spcAft>
                          <a:spcPts val="0"/>
                        </a:spcAft>
                      </a:pPr>
                      <a:r>
                        <a:rPr lang="en-US" sz="1500">
                          <a:effectLst/>
                        </a:rPr>
                        <a:t>HA.8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extLst>
                  <a:ext uri="{0D108BD9-81ED-4DB2-BD59-A6C34878D82A}">
                    <a16:rowId xmlns="" xmlns:a16="http://schemas.microsoft.com/office/drawing/2014/main" val="1881820785"/>
                  </a:ext>
                </a:extLst>
              </a:tr>
              <a:tr h="239184">
                <a:tc>
                  <a:txBody>
                    <a:bodyPr/>
                    <a:lstStyle/>
                    <a:p>
                      <a:pPr marL="0" marR="0">
                        <a:lnSpc>
                          <a:spcPct val="107000"/>
                        </a:lnSpc>
                        <a:spcBef>
                          <a:spcPts val="0"/>
                        </a:spcBef>
                        <a:spcAft>
                          <a:spcPts val="0"/>
                        </a:spcAft>
                      </a:pPr>
                      <a:r>
                        <a:rPr lang="en-US" sz="1500">
                          <a:effectLst/>
                        </a:rPr>
                        <a:t>HA.9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extLst>
                  <a:ext uri="{0D108BD9-81ED-4DB2-BD59-A6C34878D82A}">
                    <a16:rowId xmlns="" xmlns:a16="http://schemas.microsoft.com/office/drawing/2014/main" val="3220509580"/>
                  </a:ext>
                </a:extLst>
              </a:tr>
              <a:tr h="239184">
                <a:tc>
                  <a:txBody>
                    <a:bodyPr/>
                    <a:lstStyle/>
                    <a:p>
                      <a:pPr marL="0" marR="0">
                        <a:lnSpc>
                          <a:spcPct val="107000"/>
                        </a:lnSpc>
                        <a:spcBef>
                          <a:spcPts val="0"/>
                        </a:spcBef>
                        <a:spcAft>
                          <a:spcPts val="0"/>
                        </a:spcAft>
                      </a:pPr>
                      <a:r>
                        <a:rPr lang="en-US" sz="1500">
                          <a:effectLst/>
                        </a:rPr>
                        <a:t>HA.10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tc>
                  <a:txBody>
                    <a:bodyPr/>
                    <a:lstStyle/>
                    <a:p>
                      <a:pPr marL="0" marR="0">
                        <a:lnSpc>
                          <a:spcPct val="107000"/>
                        </a:lnSpc>
                        <a:spcBef>
                          <a:spcPts val="0"/>
                        </a:spcBef>
                        <a:spcAft>
                          <a:spcPts val="0"/>
                        </a:spcAft>
                      </a:pPr>
                      <a:r>
                        <a:rPr lang="en-US" sz="1500" dirty="0">
                          <a:effectLst/>
                        </a:rPr>
                        <a: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88407" marR="88407" marT="0" marB="0"/>
                </a:tc>
                <a:extLst>
                  <a:ext uri="{0D108BD9-81ED-4DB2-BD59-A6C34878D82A}">
                    <a16:rowId xmlns="" xmlns:a16="http://schemas.microsoft.com/office/drawing/2014/main" val="737675180"/>
                  </a:ext>
                </a:extLst>
              </a:tr>
            </a:tbl>
          </a:graphicData>
        </a:graphic>
      </p:graphicFrame>
    </p:spTree>
    <p:extLst>
      <p:ext uri="{BB962C8B-B14F-4D97-AF65-F5344CB8AC3E}">
        <p14:creationId xmlns:p14="http://schemas.microsoft.com/office/powerpoint/2010/main" val="167100342"/>
      </p:ext>
    </p:extLst>
  </p:cSld>
  <p:clrMapOvr>
    <a:masterClrMapping/>
  </p:clrMapOvr>
  <p:transition spd="med">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1" y="350731"/>
            <a:ext cx="10515600" cy="358356"/>
          </a:xfrm>
        </p:spPr>
        <p:txBody>
          <a:bodyPr>
            <a:noAutofit/>
          </a:bodyPr>
          <a:lstStyle/>
          <a:p>
            <a:pPr>
              <a:defRPr/>
            </a:pPr>
            <a:r>
              <a:rPr lang="de-DE" sz="3200" b="1" dirty="0">
                <a:latin typeface="+mn-lt"/>
              </a:rPr>
              <a:t>Examples for a Checklist – </a:t>
            </a:r>
            <a:r>
              <a:rPr lang="de-DE" sz="3200" b="1" dirty="0" smtClean="0">
                <a:latin typeface="+mn-lt"/>
              </a:rPr>
              <a:t>Highway </a:t>
            </a:r>
            <a:r>
              <a:rPr lang="de-DE" sz="3200" b="1" dirty="0">
                <a:latin typeface="+mn-lt"/>
              </a:rPr>
              <a:t>driving </a:t>
            </a:r>
            <a:r>
              <a:rPr lang="de-DE" sz="3200" b="1" dirty="0" smtClean="0">
                <a:latin typeface="+mn-lt"/>
              </a:rPr>
              <a:t>(2/2</a:t>
            </a:r>
            <a:r>
              <a:rPr lang="de-DE" sz="3200" b="1" dirty="0">
                <a:latin typeface="+mn-lt"/>
              </a:rPr>
              <a:t>)</a:t>
            </a:r>
            <a:endParaRPr lang="en-US" sz="3200" dirty="0">
              <a:latin typeface="+mn-lt"/>
            </a:endParaRPr>
          </a:p>
        </p:txBody>
      </p:sp>
      <p:sp>
        <p:nvSpPr>
          <p:cNvPr id="61443"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ヒラギノ角ゴ Pro W3"/>
                <a:cs typeface="ヒラギノ角ゴ Pro W3"/>
              </a:defRPr>
            </a:lvl1pPr>
            <a:lvl2pPr marL="990575" indent="-380990">
              <a:defRPr sz="3200">
                <a:solidFill>
                  <a:schemeClr val="tx1"/>
                </a:solidFill>
                <a:latin typeface="Arial" panose="020B0604020202020204" pitchFamily="34" charset="0"/>
                <a:ea typeface="ヒラギノ角ゴ Pro W3"/>
                <a:cs typeface="ヒラギノ角ゴ Pro W3"/>
              </a:defRPr>
            </a:lvl2pPr>
            <a:lvl3pPr marL="1523962" indent="-304792">
              <a:defRPr sz="3200">
                <a:solidFill>
                  <a:schemeClr val="tx1"/>
                </a:solidFill>
                <a:latin typeface="Arial" panose="020B0604020202020204" pitchFamily="34" charset="0"/>
                <a:ea typeface="ヒラギノ角ゴ Pro W3"/>
                <a:cs typeface="ヒラギノ角ゴ Pro W3"/>
              </a:defRPr>
            </a:lvl3pPr>
            <a:lvl4pPr marL="2133547" indent="-304792">
              <a:defRPr sz="3200">
                <a:solidFill>
                  <a:schemeClr val="tx1"/>
                </a:solidFill>
                <a:latin typeface="Arial" panose="020B0604020202020204" pitchFamily="34" charset="0"/>
                <a:ea typeface="ヒラギノ角ゴ Pro W3"/>
                <a:cs typeface="ヒラギノ角ゴ Pro W3"/>
              </a:defRPr>
            </a:lvl4pPr>
            <a:lvl5pPr marL="2743131" indent="-304792">
              <a:defRPr sz="3200">
                <a:solidFill>
                  <a:schemeClr val="tx1"/>
                </a:solidFill>
                <a:latin typeface="Arial" panose="020B0604020202020204" pitchFamily="34" charset="0"/>
                <a:ea typeface="ヒラギノ角ゴ Pro W3"/>
                <a:cs typeface="ヒラギノ角ゴ Pro W3"/>
              </a:defRPr>
            </a:lvl5pPr>
            <a:lvl6pPr marL="3352716"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6pPr>
            <a:lvl7pPr marL="3962301"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7pPr>
            <a:lvl8pPr marL="4571886"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8pPr>
            <a:lvl9pPr marL="5181470"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9pPr>
          </a:lstStyle>
          <a:p>
            <a:fld id="{AE631933-8F25-4885-9888-F375D95E1EB1}" type="slidenum">
              <a:rPr lang="en-US" altLang="en-US" sz="1067">
                <a:solidFill>
                  <a:srgbClr val="474847"/>
                </a:solidFill>
              </a:rPr>
              <a:pPr/>
              <a:t>61</a:t>
            </a:fld>
            <a:endParaRPr lang="en-US" altLang="en-US" sz="1067">
              <a:solidFill>
                <a:srgbClr val="474847"/>
              </a:solidFill>
            </a:endParaRPr>
          </a:p>
        </p:txBody>
      </p:sp>
      <p:sp>
        <p:nvSpPr>
          <p:cNvPr id="5" name="Date Placeholder 4"/>
          <p:cNvSpPr>
            <a:spLocks noGrp="1"/>
          </p:cNvSpPr>
          <p:nvPr>
            <p:ph type="dt" sz="quarter" idx="12"/>
          </p:nvPr>
        </p:nvSpPr>
        <p:spPr/>
        <p:txBody>
          <a:bodyPr/>
          <a:lstStyle/>
          <a:p>
            <a:pPr>
              <a:defRPr/>
            </a:pPr>
            <a:fld id="{EACD3CC7-68BA-4580-8D53-E4EFC072637A}" type="datetime1">
              <a:rPr lang="de-DE" smtClean="0"/>
              <a:pPr>
                <a:defRPr/>
              </a:pPr>
              <a:t>11.12.2018</a:t>
            </a:fld>
            <a:endParaRPr lang="en-US" dirty="0"/>
          </a:p>
        </p:txBody>
      </p:sp>
      <p:graphicFrame>
        <p:nvGraphicFramePr>
          <p:cNvPr id="7" name="Table 6"/>
          <p:cNvGraphicFramePr>
            <a:graphicFrameLocks noGrp="1"/>
          </p:cNvGraphicFramePr>
          <p:nvPr/>
        </p:nvGraphicFramePr>
        <p:xfrm>
          <a:off x="609601" y="954618"/>
          <a:ext cx="10866968" cy="4910669"/>
        </p:xfrm>
        <a:graphic>
          <a:graphicData uri="http://schemas.openxmlformats.org/drawingml/2006/table">
            <a:tbl>
              <a:tblPr firstRow="1" firstCol="1" bandRow="1">
                <a:tableStyleId>{5C22544A-7EE6-4342-B048-85BDC9FD1C3A}</a:tableStyleId>
              </a:tblPr>
              <a:tblGrid>
                <a:gridCol w="914975">
                  <a:extLst>
                    <a:ext uri="{9D8B030D-6E8A-4147-A177-3AD203B41FA5}">
                      <a16:colId xmlns="" xmlns:a16="http://schemas.microsoft.com/office/drawing/2014/main" val="746671897"/>
                    </a:ext>
                  </a:extLst>
                </a:gridCol>
                <a:gridCol w="3526788">
                  <a:extLst>
                    <a:ext uri="{9D8B030D-6E8A-4147-A177-3AD203B41FA5}">
                      <a16:colId xmlns="" xmlns:a16="http://schemas.microsoft.com/office/drawing/2014/main" val="409203018"/>
                    </a:ext>
                  </a:extLst>
                </a:gridCol>
                <a:gridCol w="744691">
                  <a:extLst>
                    <a:ext uri="{9D8B030D-6E8A-4147-A177-3AD203B41FA5}">
                      <a16:colId xmlns="" xmlns:a16="http://schemas.microsoft.com/office/drawing/2014/main" val="1708266911"/>
                    </a:ext>
                  </a:extLst>
                </a:gridCol>
                <a:gridCol w="1058875">
                  <a:extLst>
                    <a:ext uri="{9D8B030D-6E8A-4147-A177-3AD203B41FA5}">
                      <a16:colId xmlns="" xmlns:a16="http://schemas.microsoft.com/office/drawing/2014/main" val="3898596866"/>
                    </a:ext>
                  </a:extLst>
                </a:gridCol>
                <a:gridCol w="4621639">
                  <a:extLst>
                    <a:ext uri="{9D8B030D-6E8A-4147-A177-3AD203B41FA5}">
                      <a16:colId xmlns="" xmlns:a16="http://schemas.microsoft.com/office/drawing/2014/main" val="2577269712"/>
                    </a:ext>
                  </a:extLst>
                </a:gridCol>
              </a:tblGrid>
              <a:tr h="843957">
                <a:tc gridSpan="2">
                  <a:txBody>
                    <a:bodyPr/>
                    <a:lstStyle/>
                    <a:p>
                      <a:pPr marL="0" marR="0">
                        <a:lnSpc>
                          <a:spcPct val="107000"/>
                        </a:lnSpc>
                        <a:spcBef>
                          <a:spcPts val="0"/>
                        </a:spcBef>
                        <a:spcAft>
                          <a:spcPts val="0"/>
                        </a:spcAft>
                      </a:pPr>
                      <a:r>
                        <a:rPr lang="en-US" sz="1300">
                          <a:effectLst/>
                        </a:rPr>
                        <a:t>Part B: supplementary</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hMerge="1">
                  <a:txBody>
                    <a:bodyPr/>
                    <a:lstStyle/>
                    <a:p>
                      <a:endParaRPr lang="en-US"/>
                    </a:p>
                  </a:txBody>
                  <a:tcPr/>
                </a:tc>
                <a:tc gridSpan="3">
                  <a:txBody>
                    <a:bodyPr/>
                    <a:lstStyle/>
                    <a:p>
                      <a:pPr marL="0" marR="0">
                        <a:lnSpc>
                          <a:spcPct val="107000"/>
                        </a:lnSpc>
                        <a:spcBef>
                          <a:spcPts val="0"/>
                        </a:spcBef>
                        <a:spcAft>
                          <a:spcPts val="0"/>
                        </a:spcAft>
                      </a:pPr>
                      <a:r>
                        <a:rPr lang="en-US" sz="1300">
                          <a:effectLst/>
                        </a:rPr>
                        <a:t>If any of the following situations is encountered during the test drive this shall be noted in the respective line.</a:t>
                      </a:r>
                    </a:p>
                    <a:p>
                      <a:pPr marL="0" marR="0">
                        <a:lnSpc>
                          <a:spcPct val="107000"/>
                        </a:lnSpc>
                        <a:spcBef>
                          <a:spcPts val="0"/>
                        </a:spcBef>
                        <a:spcAft>
                          <a:spcPts val="0"/>
                        </a:spcAft>
                      </a:pPr>
                      <a:r>
                        <a:rPr lang="en-US" sz="1300">
                          <a:effectLst/>
                        </a:rPr>
                        <a:t>Additional lines may be added for situations not listed which were observed.</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786148616"/>
                  </a:ext>
                </a:extLst>
              </a:tr>
              <a:tr h="632969">
                <a:tc>
                  <a:txBody>
                    <a:bodyPr/>
                    <a:lstStyle/>
                    <a:p>
                      <a:pPr marL="0" marR="0">
                        <a:lnSpc>
                          <a:spcPct val="107000"/>
                        </a:lnSpc>
                        <a:spcBef>
                          <a:spcPts val="0"/>
                        </a:spcBef>
                        <a:spcAft>
                          <a:spcPts val="0"/>
                        </a:spcAft>
                      </a:pPr>
                      <a:r>
                        <a:rPr lang="en-US" sz="1300">
                          <a:effectLst/>
                        </a:rPr>
                        <a:t>HB.1</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dirty="0">
                          <a:effectLst/>
                        </a:rPr>
                        <a:t>Situation involving an emergency vehicle (police, ambulance, fire brigade)</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extLst>
                  <a:ext uri="{0D108BD9-81ED-4DB2-BD59-A6C34878D82A}">
                    <a16:rowId xmlns="" xmlns:a16="http://schemas.microsoft.com/office/drawing/2014/main" val="1335165957"/>
                  </a:ext>
                </a:extLst>
              </a:tr>
              <a:tr h="421979">
                <a:tc>
                  <a:txBody>
                    <a:bodyPr/>
                    <a:lstStyle/>
                    <a:p>
                      <a:pPr marL="0" marR="0">
                        <a:lnSpc>
                          <a:spcPct val="107000"/>
                        </a:lnSpc>
                        <a:spcBef>
                          <a:spcPts val="0"/>
                        </a:spcBef>
                        <a:spcAft>
                          <a:spcPts val="0"/>
                        </a:spcAft>
                      </a:pPr>
                      <a:r>
                        <a:rPr lang="en-US" sz="1300">
                          <a:effectLst/>
                        </a:rPr>
                        <a:t>HB.2</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Policeman or roadman directing traffic</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extLst>
                  <a:ext uri="{0D108BD9-81ED-4DB2-BD59-A6C34878D82A}">
                    <a16:rowId xmlns="" xmlns:a16="http://schemas.microsoft.com/office/drawing/2014/main" val="3861896379"/>
                  </a:ext>
                </a:extLst>
              </a:tr>
              <a:tr h="434848">
                <a:tc>
                  <a:txBody>
                    <a:bodyPr/>
                    <a:lstStyle/>
                    <a:p>
                      <a:pPr marL="0" marR="0">
                        <a:lnSpc>
                          <a:spcPct val="107000"/>
                        </a:lnSpc>
                        <a:spcBef>
                          <a:spcPts val="0"/>
                        </a:spcBef>
                        <a:spcAft>
                          <a:spcPts val="0"/>
                        </a:spcAft>
                      </a:pPr>
                      <a:r>
                        <a:rPr lang="en-US" sz="1300">
                          <a:effectLst/>
                        </a:rPr>
                        <a:t>HB.3</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Objects/obstacles on the road (e.g. lost cargo)</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extLst>
                  <a:ext uri="{0D108BD9-81ED-4DB2-BD59-A6C34878D82A}">
                    <a16:rowId xmlns="" xmlns:a16="http://schemas.microsoft.com/office/drawing/2014/main" val="1023764519"/>
                  </a:ext>
                </a:extLst>
              </a:tr>
              <a:tr h="632969">
                <a:tc>
                  <a:txBody>
                    <a:bodyPr/>
                    <a:lstStyle/>
                    <a:p>
                      <a:pPr marL="0" marR="0">
                        <a:lnSpc>
                          <a:spcPct val="107000"/>
                        </a:lnSpc>
                        <a:spcBef>
                          <a:spcPts val="0"/>
                        </a:spcBef>
                        <a:spcAft>
                          <a:spcPts val="0"/>
                        </a:spcAft>
                      </a:pPr>
                      <a:r>
                        <a:rPr lang="en-US" sz="1300">
                          <a:effectLst/>
                        </a:rPr>
                        <a:t>HB.4</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dirty="0">
                          <a:effectLst/>
                        </a:rPr>
                        <a:t>Driving through construction site (if possible with modified lane markings)</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extLst>
                  <a:ext uri="{0D108BD9-81ED-4DB2-BD59-A6C34878D82A}">
                    <a16:rowId xmlns="" xmlns:a16="http://schemas.microsoft.com/office/drawing/2014/main" val="3355325232"/>
                  </a:ext>
                </a:extLst>
              </a:tr>
              <a:tr h="434848">
                <a:tc>
                  <a:txBody>
                    <a:bodyPr/>
                    <a:lstStyle/>
                    <a:p>
                      <a:pPr marL="0" marR="0">
                        <a:lnSpc>
                          <a:spcPct val="107000"/>
                        </a:lnSpc>
                        <a:spcBef>
                          <a:spcPts val="0"/>
                        </a:spcBef>
                        <a:spcAft>
                          <a:spcPts val="0"/>
                        </a:spcAft>
                      </a:pPr>
                      <a:r>
                        <a:rPr lang="en-US" sz="1300">
                          <a:effectLst/>
                        </a:rPr>
                        <a:t>HB.5</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Driving through area with no/bad lane markings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extLst>
                  <a:ext uri="{0D108BD9-81ED-4DB2-BD59-A6C34878D82A}">
                    <a16:rowId xmlns="" xmlns:a16="http://schemas.microsoft.com/office/drawing/2014/main" val="2492688506"/>
                  </a:ext>
                </a:extLst>
              </a:tr>
              <a:tr h="421979">
                <a:tc>
                  <a:txBody>
                    <a:bodyPr/>
                    <a:lstStyle/>
                    <a:p>
                      <a:pPr marL="0" marR="0">
                        <a:lnSpc>
                          <a:spcPct val="107000"/>
                        </a:lnSpc>
                        <a:spcBef>
                          <a:spcPts val="0"/>
                        </a:spcBef>
                        <a:spcAft>
                          <a:spcPts val="0"/>
                        </a:spcAft>
                      </a:pPr>
                      <a:r>
                        <a:rPr lang="en-US" sz="1300">
                          <a:effectLst/>
                        </a:rPr>
                        <a:t>HB.6</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Safely approaching end of traffic jam</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extLst>
                  <a:ext uri="{0D108BD9-81ED-4DB2-BD59-A6C34878D82A}">
                    <a16:rowId xmlns="" xmlns:a16="http://schemas.microsoft.com/office/drawing/2014/main" val="568658670"/>
                  </a:ext>
                </a:extLst>
              </a:tr>
              <a:tr h="217424">
                <a:tc>
                  <a:txBody>
                    <a:bodyPr/>
                    <a:lstStyle/>
                    <a:p>
                      <a:pPr marL="0" marR="0">
                        <a:lnSpc>
                          <a:spcPct val="107000"/>
                        </a:lnSpc>
                        <a:spcBef>
                          <a:spcPts val="0"/>
                        </a:spcBef>
                        <a:spcAft>
                          <a:spcPts val="0"/>
                        </a:spcAft>
                      </a:pPr>
                      <a:r>
                        <a:rPr lang="en-US" sz="1300">
                          <a:effectLst/>
                        </a:rPr>
                        <a:t>HB.7</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Driving in traffic jam</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extLst>
                  <a:ext uri="{0D108BD9-81ED-4DB2-BD59-A6C34878D82A}">
                    <a16:rowId xmlns="" xmlns:a16="http://schemas.microsoft.com/office/drawing/2014/main" val="746318714"/>
                  </a:ext>
                </a:extLst>
              </a:tr>
              <a:tr h="434848">
                <a:tc>
                  <a:txBody>
                    <a:bodyPr/>
                    <a:lstStyle/>
                    <a:p>
                      <a:pPr marL="0" marR="0">
                        <a:lnSpc>
                          <a:spcPct val="107000"/>
                        </a:lnSpc>
                        <a:spcBef>
                          <a:spcPts val="0"/>
                        </a:spcBef>
                        <a:spcAft>
                          <a:spcPts val="0"/>
                        </a:spcAft>
                      </a:pPr>
                      <a:r>
                        <a:rPr lang="en-US" sz="1300">
                          <a:effectLst/>
                        </a:rPr>
                        <a:t>HB.8</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Driving through area with bad road surface conditions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extLst>
                  <a:ext uri="{0D108BD9-81ED-4DB2-BD59-A6C34878D82A}">
                    <a16:rowId xmlns="" xmlns:a16="http://schemas.microsoft.com/office/drawing/2014/main" val="1939438163"/>
                  </a:ext>
                </a:extLst>
              </a:tr>
              <a:tr h="217424">
                <a:tc>
                  <a:txBody>
                    <a:bodyPr/>
                    <a:lstStyle/>
                    <a:p>
                      <a:pPr marL="0" marR="0">
                        <a:lnSpc>
                          <a:spcPct val="107000"/>
                        </a:lnSpc>
                        <a:spcBef>
                          <a:spcPts val="0"/>
                        </a:spcBef>
                        <a:spcAft>
                          <a:spcPts val="0"/>
                        </a:spcAft>
                      </a:pPr>
                      <a:r>
                        <a:rPr lang="en-US" sz="1300">
                          <a:effectLst/>
                        </a:rPr>
                        <a:t>HB.9</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extLst>
                  <a:ext uri="{0D108BD9-81ED-4DB2-BD59-A6C34878D82A}">
                    <a16:rowId xmlns="" xmlns:a16="http://schemas.microsoft.com/office/drawing/2014/main" val="127489238"/>
                  </a:ext>
                </a:extLst>
              </a:tr>
              <a:tr h="217424">
                <a:tc>
                  <a:txBody>
                    <a:bodyPr/>
                    <a:lstStyle/>
                    <a:p>
                      <a:pPr marL="0" marR="0">
                        <a:lnSpc>
                          <a:spcPct val="107000"/>
                        </a:lnSpc>
                        <a:spcBef>
                          <a:spcPts val="0"/>
                        </a:spcBef>
                        <a:spcAft>
                          <a:spcPts val="0"/>
                        </a:spcAft>
                      </a:pPr>
                      <a:r>
                        <a:rPr lang="en-US" sz="1300">
                          <a:effectLst/>
                        </a:rPr>
                        <a:t>HB.10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tc>
                  <a:txBody>
                    <a:bodyPr/>
                    <a:lstStyle/>
                    <a:p>
                      <a:pPr marL="0" marR="0">
                        <a:lnSpc>
                          <a:spcPct val="107000"/>
                        </a:lnSpc>
                        <a:spcBef>
                          <a:spcPts val="0"/>
                        </a:spcBef>
                        <a:spcAft>
                          <a:spcPts val="0"/>
                        </a:spcAft>
                      </a:pPr>
                      <a:r>
                        <a:rPr lang="en-US" sz="1300" dirty="0">
                          <a:effectLst/>
                        </a:rPr>
                        <a:t> </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0675" marR="80675" marT="0" marB="0"/>
                </a:tc>
                <a:extLst>
                  <a:ext uri="{0D108BD9-81ED-4DB2-BD59-A6C34878D82A}">
                    <a16:rowId xmlns="" xmlns:a16="http://schemas.microsoft.com/office/drawing/2014/main" val="1731336418"/>
                  </a:ext>
                </a:extLst>
              </a:tr>
            </a:tbl>
          </a:graphicData>
        </a:graphic>
      </p:graphicFrame>
    </p:spTree>
    <p:extLst>
      <p:ext uri="{BB962C8B-B14F-4D97-AF65-F5344CB8AC3E}">
        <p14:creationId xmlns:p14="http://schemas.microsoft.com/office/powerpoint/2010/main" val="2322126825"/>
      </p:ext>
    </p:extLst>
  </p:cSld>
  <p:clrMapOvr>
    <a:masterClrMapping/>
  </p:clrMapOvr>
  <p:transition spd="med">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ヒラギノ角ゴ Pro W3"/>
                <a:cs typeface="ヒラギノ角ゴ Pro W3"/>
              </a:defRPr>
            </a:lvl1pPr>
            <a:lvl2pPr marL="990575" indent="-380990">
              <a:defRPr sz="3200">
                <a:solidFill>
                  <a:schemeClr val="tx1"/>
                </a:solidFill>
                <a:latin typeface="Arial" panose="020B0604020202020204" pitchFamily="34" charset="0"/>
                <a:ea typeface="ヒラギノ角ゴ Pro W3"/>
                <a:cs typeface="ヒラギノ角ゴ Pro W3"/>
              </a:defRPr>
            </a:lvl2pPr>
            <a:lvl3pPr marL="1523962" indent="-304792">
              <a:defRPr sz="3200">
                <a:solidFill>
                  <a:schemeClr val="tx1"/>
                </a:solidFill>
                <a:latin typeface="Arial" panose="020B0604020202020204" pitchFamily="34" charset="0"/>
                <a:ea typeface="ヒラギノ角ゴ Pro W3"/>
                <a:cs typeface="ヒラギノ角ゴ Pro W3"/>
              </a:defRPr>
            </a:lvl3pPr>
            <a:lvl4pPr marL="2133547" indent="-304792">
              <a:defRPr sz="3200">
                <a:solidFill>
                  <a:schemeClr val="tx1"/>
                </a:solidFill>
                <a:latin typeface="Arial" panose="020B0604020202020204" pitchFamily="34" charset="0"/>
                <a:ea typeface="ヒラギノ角ゴ Pro W3"/>
                <a:cs typeface="ヒラギノ角ゴ Pro W3"/>
              </a:defRPr>
            </a:lvl4pPr>
            <a:lvl5pPr marL="2743131" indent="-304792">
              <a:defRPr sz="3200">
                <a:solidFill>
                  <a:schemeClr val="tx1"/>
                </a:solidFill>
                <a:latin typeface="Arial" panose="020B0604020202020204" pitchFamily="34" charset="0"/>
                <a:ea typeface="ヒラギノ角ゴ Pro W3"/>
                <a:cs typeface="ヒラギノ角ゴ Pro W3"/>
              </a:defRPr>
            </a:lvl5pPr>
            <a:lvl6pPr marL="3352716"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6pPr>
            <a:lvl7pPr marL="3962301"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7pPr>
            <a:lvl8pPr marL="4571886"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8pPr>
            <a:lvl9pPr marL="5181470"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9pPr>
          </a:lstStyle>
          <a:p>
            <a:fld id="{D131F373-D9B6-494F-985F-3C364ADD9A08}" type="slidenum">
              <a:rPr lang="en-US" altLang="en-US" sz="1067">
                <a:solidFill>
                  <a:srgbClr val="474847"/>
                </a:solidFill>
              </a:rPr>
              <a:pPr/>
              <a:t>62</a:t>
            </a:fld>
            <a:endParaRPr lang="en-US" altLang="en-US" sz="1067">
              <a:solidFill>
                <a:srgbClr val="474847"/>
              </a:solidFill>
            </a:endParaRPr>
          </a:p>
        </p:txBody>
      </p:sp>
      <p:sp>
        <p:nvSpPr>
          <p:cNvPr id="5" name="Date Placeholder 4"/>
          <p:cNvSpPr>
            <a:spLocks noGrp="1"/>
          </p:cNvSpPr>
          <p:nvPr>
            <p:ph type="dt" sz="quarter" idx="12"/>
          </p:nvPr>
        </p:nvSpPr>
        <p:spPr/>
        <p:txBody>
          <a:bodyPr/>
          <a:lstStyle/>
          <a:p>
            <a:pPr>
              <a:defRPr/>
            </a:pPr>
            <a:fld id="{EACD3CC7-68BA-4580-8D53-E4EFC072637A}" type="datetime1">
              <a:rPr lang="de-DE" smtClean="0"/>
              <a:pPr>
                <a:defRPr/>
              </a:pPr>
              <a:t>11.12.2018</a:t>
            </a:fld>
            <a:endParaRPr lang="en-US" dirty="0"/>
          </a:p>
        </p:txBody>
      </p:sp>
      <p:graphicFrame>
        <p:nvGraphicFramePr>
          <p:cNvPr id="7" name="Table 6"/>
          <p:cNvGraphicFramePr>
            <a:graphicFrameLocks noGrp="1"/>
          </p:cNvGraphicFramePr>
          <p:nvPr/>
        </p:nvGraphicFramePr>
        <p:xfrm>
          <a:off x="514351" y="884767"/>
          <a:ext cx="11068047" cy="5435605"/>
        </p:xfrm>
        <a:graphic>
          <a:graphicData uri="http://schemas.openxmlformats.org/drawingml/2006/table">
            <a:tbl>
              <a:tblPr firstRow="1" firstCol="1" bandRow="1">
                <a:tableStyleId>{5C22544A-7EE6-4342-B048-85BDC9FD1C3A}</a:tableStyleId>
              </a:tblPr>
              <a:tblGrid>
                <a:gridCol w="905717">
                  <a:extLst>
                    <a:ext uri="{9D8B030D-6E8A-4147-A177-3AD203B41FA5}">
                      <a16:colId xmlns="" xmlns:a16="http://schemas.microsoft.com/office/drawing/2014/main" val="334319622"/>
                    </a:ext>
                  </a:extLst>
                </a:gridCol>
                <a:gridCol w="3491112">
                  <a:extLst>
                    <a:ext uri="{9D8B030D-6E8A-4147-A177-3AD203B41FA5}">
                      <a16:colId xmlns="" xmlns:a16="http://schemas.microsoft.com/office/drawing/2014/main" val="3035445985"/>
                    </a:ext>
                  </a:extLst>
                </a:gridCol>
                <a:gridCol w="1048165">
                  <a:extLst>
                    <a:ext uri="{9D8B030D-6E8A-4147-A177-3AD203B41FA5}">
                      <a16:colId xmlns="" xmlns:a16="http://schemas.microsoft.com/office/drawing/2014/main" val="2804690997"/>
                    </a:ext>
                  </a:extLst>
                </a:gridCol>
                <a:gridCol w="1048165">
                  <a:extLst>
                    <a:ext uri="{9D8B030D-6E8A-4147-A177-3AD203B41FA5}">
                      <a16:colId xmlns="" xmlns:a16="http://schemas.microsoft.com/office/drawing/2014/main" val="3655227079"/>
                    </a:ext>
                  </a:extLst>
                </a:gridCol>
                <a:gridCol w="4574888">
                  <a:extLst>
                    <a:ext uri="{9D8B030D-6E8A-4147-A177-3AD203B41FA5}">
                      <a16:colId xmlns="" xmlns:a16="http://schemas.microsoft.com/office/drawing/2014/main" val="375254700"/>
                    </a:ext>
                  </a:extLst>
                </a:gridCol>
              </a:tblGrid>
              <a:tr h="195799">
                <a:tc gridSpan="2">
                  <a:txBody>
                    <a:bodyPr/>
                    <a:lstStyle/>
                    <a:p>
                      <a:pPr marL="0" marR="0">
                        <a:lnSpc>
                          <a:spcPct val="107000"/>
                        </a:lnSpc>
                        <a:spcBef>
                          <a:spcPts val="0"/>
                        </a:spcBef>
                        <a:spcAft>
                          <a:spcPts val="0"/>
                        </a:spcAft>
                      </a:pPr>
                      <a:r>
                        <a:rPr lang="en-US" sz="1200" dirty="0">
                          <a:effectLst/>
                        </a:rPr>
                        <a:t>Brief description of test route/location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hMerge="1">
                  <a:txBody>
                    <a:bodyPr/>
                    <a:lstStyle/>
                    <a:p>
                      <a:endParaRPr lang="en-US"/>
                    </a:p>
                  </a:txBody>
                  <a:tcPr/>
                </a:tc>
                <a:tc gridSpan="3">
                  <a:txBody>
                    <a:bodyPr/>
                    <a:lstStyle/>
                    <a:p>
                      <a:pPr marL="0" marR="0">
                        <a:lnSpc>
                          <a:spcPct val="107000"/>
                        </a:lnSpc>
                        <a:spcBef>
                          <a:spcPts val="0"/>
                        </a:spcBef>
                        <a:spcAft>
                          <a:spcPts val="0"/>
                        </a:spcAft>
                      </a:pPr>
                      <a:r>
                        <a:rPr lang="en-US" sz="800" smtClean="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3677709567"/>
                  </a:ext>
                </a:extLst>
              </a:tr>
              <a:tr h="195665">
                <a:tc gridSpan="2">
                  <a:txBody>
                    <a:bodyPr/>
                    <a:lstStyle/>
                    <a:p>
                      <a:pPr marL="0" marR="0">
                        <a:lnSpc>
                          <a:spcPct val="107000"/>
                        </a:lnSpc>
                        <a:spcBef>
                          <a:spcPts val="0"/>
                        </a:spcBef>
                        <a:spcAft>
                          <a:spcPts val="0"/>
                        </a:spcAft>
                      </a:pPr>
                      <a:r>
                        <a:rPr lang="en-US" sz="1200" dirty="0">
                          <a:effectLst/>
                        </a:rPr>
                        <a:t>Date/time of test drive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hMerge="1">
                  <a:txBody>
                    <a:bodyPr/>
                    <a:lstStyle/>
                    <a:p>
                      <a:endParaRPr lang="en-US"/>
                    </a:p>
                  </a:txBody>
                  <a:tcPr/>
                </a:tc>
                <a:tc gridSpan="3">
                  <a:txBody>
                    <a:bodyPr/>
                    <a:lstStyle/>
                    <a:p>
                      <a:pPr marL="0" marR="0">
                        <a:lnSpc>
                          <a:spcPct val="107000"/>
                        </a:lnSpc>
                        <a:spcBef>
                          <a:spcPts val="0"/>
                        </a:spcBef>
                        <a:spcAft>
                          <a:spcPts val="0"/>
                        </a:spcAft>
                      </a:pPr>
                      <a:r>
                        <a:rPr lang="en-US" sz="800" smtClean="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3715350028"/>
                  </a:ext>
                </a:extLst>
              </a:tr>
              <a:tr h="217424">
                <a:tc rowSpan="2">
                  <a:txBody>
                    <a:bodyPr/>
                    <a:lstStyle/>
                    <a:p>
                      <a:pPr marL="0" marR="0">
                        <a:lnSpc>
                          <a:spcPct val="107000"/>
                        </a:lnSpc>
                        <a:spcBef>
                          <a:spcPts val="0"/>
                        </a:spcBef>
                        <a:spcAft>
                          <a:spcPts val="0"/>
                        </a:spcAft>
                      </a:pPr>
                      <a:r>
                        <a:rPr lang="en-US" sz="1300" dirty="0">
                          <a:effectLst/>
                        </a:rPr>
                        <a:t>Item #</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rowSpan="2">
                  <a:txBody>
                    <a:bodyPr/>
                    <a:lstStyle/>
                    <a:p>
                      <a:pPr marL="0" marR="0">
                        <a:lnSpc>
                          <a:spcPct val="107000"/>
                        </a:lnSpc>
                        <a:spcBef>
                          <a:spcPts val="0"/>
                        </a:spcBef>
                        <a:spcAft>
                          <a:spcPts val="0"/>
                        </a:spcAft>
                      </a:pPr>
                      <a:r>
                        <a:rPr lang="en-US" sz="1200" dirty="0">
                          <a:effectLst/>
                        </a:rPr>
                        <a:t>Situation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gridSpan="2">
                  <a:txBody>
                    <a:bodyPr/>
                    <a:lstStyle/>
                    <a:p>
                      <a:pPr marL="0" marR="0" algn="ctr">
                        <a:lnSpc>
                          <a:spcPct val="107000"/>
                        </a:lnSpc>
                        <a:spcBef>
                          <a:spcPts val="0"/>
                        </a:spcBef>
                        <a:spcAft>
                          <a:spcPts val="0"/>
                        </a:spcAft>
                      </a:pPr>
                      <a:r>
                        <a:rPr lang="en-US" sz="1300" b="1" dirty="0">
                          <a:effectLst/>
                        </a:rPr>
                        <a:t>Pass</a:t>
                      </a:r>
                      <a:endParaRPr lang="en-US" sz="1300" b="1"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hMerge="1">
                  <a:txBody>
                    <a:bodyPr/>
                    <a:lstStyle/>
                    <a:p>
                      <a:endParaRPr lang="en-US"/>
                    </a:p>
                  </a:txBody>
                  <a:tcPr/>
                </a:tc>
                <a:tc rowSpan="2">
                  <a:txBody>
                    <a:bodyPr/>
                    <a:lstStyle/>
                    <a:p>
                      <a:pPr marL="0" marR="0">
                        <a:lnSpc>
                          <a:spcPct val="107000"/>
                        </a:lnSpc>
                        <a:spcBef>
                          <a:spcPts val="0"/>
                        </a:spcBef>
                        <a:spcAft>
                          <a:spcPts val="0"/>
                        </a:spcAft>
                      </a:pPr>
                      <a:r>
                        <a:rPr lang="en-US" sz="1200" smtClean="0">
                          <a:effectLst/>
                        </a:rPr>
                        <a:t>Comments (must be filled out in case of “no/unclear”)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extLst>
                  <a:ext uri="{0D108BD9-81ED-4DB2-BD59-A6C34878D82A}">
                    <a16:rowId xmlns="" xmlns:a16="http://schemas.microsoft.com/office/drawing/2014/main" val="2371473470"/>
                  </a:ext>
                </a:extLst>
              </a:tr>
              <a:tr h="391329">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200" dirty="0">
                          <a:effectLst/>
                        </a:rPr>
                        <a:t>Yes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200" dirty="0">
                          <a:effectLst/>
                        </a:rPr>
                        <a:t>No/</a:t>
                      </a:r>
                    </a:p>
                    <a:p>
                      <a:pPr marL="0" marR="0">
                        <a:lnSpc>
                          <a:spcPct val="107000"/>
                        </a:lnSpc>
                        <a:spcBef>
                          <a:spcPts val="0"/>
                        </a:spcBef>
                        <a:spcAft>
                          <a:spcPts val="0"/>
                        </a:spcAft>
                      </a:pPr>
                      <a:r>
                        <a:rPr lang="en-US" sz="1200" dirty="0">
                          <a:effectLst/>
                        </a:rPr>
                        <a:t>unclear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vMerge="1">
                  <a:txBody>
                    <a:bodyPr/>
                    <a:lstStyle/>
                    <a:p>
                      <a:endParaRPr lang="en-US"/>
                    </a:p>
                  </a:txBody>
                  <a:tcPr/>
                </a:tc>
                <a:extLst>
                  <a:ext uri="{0D108BD9-81ED-4DB2-BD59-A6C34878D82A}">
                    <a16:rowId xmlns="" xmlns:a16="http://schemas.microsoft.com/office/drawing/2014/main" val="3168821025"/>
                  </a:ext>
                </a:extLst>
              </a:tr>
              <a:tr h="217424">
                <a:tc gridSpan="2">
                  <a:txBody>
                    <a:bodyPr/>
                    <a:lstStyle/>
                    <a:p>
                      <a:pPr marL="0" marR="0">
                        <a:lnSpc>
                          <a:spcPct val="107000"/>
                        </a:lnSpc>
                        <a:spcBef>
                          <a:spcPts val="0"/>
                        </a:spcBef>
                        <a:spcAft>
                          <a:spcPts val="0"/>
                        </a:spcAft>
                      </a:pPr>
                      <a:r>
                        <a:rPr lang="en-US" sz="1300" dirty="0">
                          <a:effectLst/>
                        </a:rPr>
                        <a:t>Part A: mandatory </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hMerge="1">
                  <a:txBody>
                    <a:bodyPr/>
                    <a:lstStyle/>
                    <a:p>
                      <a:endParaRPr lang="en-US"/>
                    </a:p>
                  </a:txBody>
                  <a:tcPr/>
                </a:tc>
                <a:tc gridSpan="3">
                  <a:txBody>
                    <a:bodyPr/>
                    <a:lstStyle/>
                    <a:p>
                      <a:pPr marL="0" marR="0">
                        <a:lnSpc>
                          <a:spcPct val="107000"/>
                        </a:lnSpc>
                        <a:spcBef>
                          <a:spcPts val="0"/>
                        </a:spcBef>
                        <a:spcAft>
                          <a:spcPts val="0"/>
                        </a:spcAft>
                      </a:pPr>
                      <a:r>
                        <a:rPr lang="en-US" sz="1300" smtClean="0">
                          <a:effectLst/>
                        </a:rPr>
                        <a:t>All lines in Part A have to be evaluated during the test drive</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685801910"/>
                  </a:ext>
                </a:extLst>
              </a:tr>
              <a:tr h="391329">
                <a:tc>
                  <a:txBody>
                    <a:bodyPr/>
                    <a:lstStyle/>
                    <a:p>
                      <a:pPr marL="0" marR="0">
                        <a:lnSpc>
                          <a:spcPct val="107000"/>
                        </a:lnSpc>
                        <a:spcBef>
                          <a:spcPts val="0"/>
                        </a:spcBef>
                        <a:spcAft>
                          <a:spcPts val="0"/>
                        </a:spcAft>
                      </a:pPr>
                      <a:r>
                        <a:rPr lang="en-US" sz="1300" dirty="0">
                          <a:effectLst/>
                        </a:rPr>
                        <a:t>UA.1</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200" dirty="0">
                          <a:effectLst/>
                        </a:rPr>
                        <a:t>Wake/initial start of journey (with objects in close-proximity of the vehicle)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smtClean="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extLst>
                  <a:ext uri="{0D108BD9-81ED-4DB2-BD59-A6C34878D82A}">
                    <a16:rowId xmlns="" xmlns:a16="http://schemas.microsoft.com/office/drawing/2014/main" val="3885740693"/>
                  </a:ext>
                </a:extLst>
              </a:tr>
              <a:tr h="255487">
                <a:tc>
                  <a:txBody>
                    <a:bodyPr/>
                    <a:lstStyle/>
                    <a:p>
                      <a:pPr marL="0" marR="0">
                        <a:lnSpc>
                          <a:spcPct val="107000"/>
                        </a:lnSpc>
                        <a:spcBef>
                          <a:spcPts val="0"/>
                        </a:spcBef>
                        <a:spcAft>
                          <a:spcPts val="0"/>
                        </a:spcAft>
                      </a:pPr>
                      <a:r>
                        <a:rPr lang="en-US" sz="1300" dirty="0">
                          <a:effectLst/>
                        </a:rPr>
                        <a:t>UA.2</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200" dirty="0">
                          <a:effectLst/>
                        </a:rPr>
                        <a:t>Pass intersection regulated by traffic light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smtClean="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extLst>
                  <a:ext uri="{0D108BD9-81ED-4DB2-BD59-A6C34878D82A}">
                    <a16:rowId xmlns="" xmlns:a16="http://schemas.microsoft.com/office/drawing/2014/main" val="915218851"/>
                  </a:ext>
                </a:extLst>
              </a:tr>
              <a:tr h="255487">
                <a:tc>
                  <a:txBody>
                    <a:bodyPr/>
                    <a:lstStyle/>
                    <a:p>
                      <a:pPr marL="0" marR="0">
                        <a:lnSpc>
                          <a:spcPct val="107000"/>
                        </a:lnSpc>
                        <a:spcBef>
                          <a:spcPts val="0"/>
                        </a:spcBef>
                        <a:spcAft>
                          <a:spcPts val="0"/>
                        </a:spcAft>
                      </a:pPr>
                      <a:r>
                        <a:rPr lang="en-US" sz="1300" dirty="0">
                          <a:effectLst/>
                        </a:rPr>
                        <a:t>UA.3</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200" dirty="0">
                          <a:effectLst/>
                        </a:rPr>
                        <a:t>Pass intersection regulated by signs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smtClean="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extLst>
                  <a:ext uri="{0D108BD9-81ED-4DB2-BD59-A6C34878D82A}">
                    <a16:rowId xmlns="" xmlns:a16="http://schemas.microsoft.com/office/drawing/2014/main" val="171998173"/>
                  </a:ext>
                </a:extLst>
              </a:tr>
              <a:tr h="391329">
                <a:tc>
                  <a:txBody>
                    <a:bodyPr/>
                    <a:lstStyle/>
                    <a:p>
                      <a:pPr marL="0" marR="0">
                        <a:lnSpc>
                          <a:spcPct val="107000"/>
                        </a:lnSpc>
                        <a:spcBef>
                          <a:spcPts val="0"/>
                        </a:spcBef>
                        <a:spcAft>
                          <a:spcPts val="0"/>
                        </a:spcAft>
                      </a:pPr>
                      <a:r>
                        <a:rPr lang="en-US" sz="1300" dirty="0">
                          <a:effectLst/>
                        </a:rPr>
                        <a:t>UA.4</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200" dirty="0">
                          <a:effectLst/>
                        </a:rPr>
                        <a:t>Pass intersection without explicit regulation concerning right of way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smtClean="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extLst>
                  <a:ext uri="{0D108BD9-81ED-4DB2-BD59-A6C34878D82A}">
                    <a16:rowId xmlns="" xmlns:a16="http://schemas.microsoft.com/office/drawing/2014/main" val="1293619911"/>
                  </a:ext>
                </a:extLst>
              </a:tr>
              <a:tr h="255487">
                <a:tc>
                  <a:txBody>
                    <a:bodyPr/>
                    <a:lstStyle/>
                    <a:p>
                      <a:pPr marL="0" marR="0">
                        <a:lnSpc>
                          <a:spcPct val="107000"/>
                        </a:lnSpc>
                        <a:spcBef>
                          <a:spcPts val="0"/>
                        </a:spcBef>
                        <a:spcAft>
                          <a:spcPts val="0"/>
                        </a:spcAft>
                      </a:pPr>
                      <a:r>
                        <a:rPr lang="en-US" sz="1300" dirty="0">
                          <a:effectLst/>
                        </a:rPr>
                        <a:t>UA.5</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200" dirty="0">
                          <a:effectLst/>
                        </a:rPr>
                        <a:t>Merge lane (two flows of traffic become one)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smtClean="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extLst>
                  <a:ext uri="{0D108BD9-81ED-4DB2-BD59-A6C34878D82A}">
                    <a16:rowId xmlns="" xmlns:a16="http://schemas.microsoft.com/office/drawing/2014/main" val="2524007487"/>
                  </a:ext>
                </a:extLst>
              </a:tr>
              <a:tr h="391329">
                <a:tc>
                  <a:txBody>
                    <a:bodyPr/>
                    <a:lstStyle/>
                    <a:p>
                      <a:pPr marL="0" marR="0">
                        <a:lnSpc>
                          <a:spcPct val="107000"/>
                        </a:lnSpc>
                        <a:spcBef>
                          <a:spcPts val="0"/>
                        </a:spcBef>
                        <a:spcAft>
                          <a:spcPts val="0"/>
                        </a:spcAft>
                      </a:pPr>
                      <a:r>
                        <a:rPr lang="en-US" sz="1300" dirty="0">
                          <a:effectLst/>
                        </a:rPr>
                        <a:t>UA.6</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200" dirty="0">
                          <a:effectLst/>
                        </a:rPr>
                        <a:t>Make a left turn from a priority road (in case of right hand traffic)</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smtClean="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extLst>
                  <a:ext uri="{0D108BD9-81ED-4DB2-BD59-A6C34878D82A}">
                    <a16:rowId xmlns="" xmlns:a16="http://schemas.microsoft.com/office/drawing/2014/main" val="3072863200"/>
                  </a:ext>
                </a:extLst>
              </a:tr>
              <a:tr h="255487">
                <a:tc>
                  <a:txBody>
                    <a:bodyPr/>
                    <a:lstStyle/>
                    <a:p>
                      <a:pPr marL="0" marR="0">
                        <a:lnSpc>
                          <a:spcPct val="107000"/>
                        </a:lnSpc>
                        <a:spcBef>
                          <a:spcPts val="0"/>
                        </a:spcBef>
                        <a:spcAft>
                          <a:spcPts val="0"/>
                        </a:spcAft>
                      </a:pPr>
                      <a:r>
                        <a:rPr lang="en-US" sz="1300" dirty="0">
                          <a:effectLst/>
                        </a:rPr>
                        <a:t>UA.7</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200" dirty="0">
                          <a:effectLst/>
                        </a:rPr>
                        <a:t>Make a turn which requires previous lane change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smtClean="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extLst>
                  <a:ext uri="{0D108BD9-81ED-4DB2-BD59-A6C34878D82A}">
                    <a16:rowId xmlns="" xmlns:a16="http://schemas.microsoft.com/office/drawing/2014/main" val="3280133378"/>
                  </a:ext>
                </a:extLst>
              </a:tr>
              <a:tr h="391329">
                <a:tc>
                  <a:txBody>
                    <a:bodyPr/>
                    <a:lstStyle/>
                    <a:p>
                      <a:pPr marL="0" marR="0">
                        <a:lnSpc>
                          <a:spcPct val="107000"/>
                        </a:lnSpc>
                        <a:spcBef>
                          <a:spcPts val="0"/>
                        </a:spcBef>
                        <a:spcAft>
                          <a:spcPts val="0"/>
                        </a:spcAft>
                      </a:pPr>
                      <a:r>
                        <a:rPr lang="en-US" sz="1300" dirty="0">
                          <a:effectLst/>
                        </a:rPr>
                        <a:t>UA.8</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200" dirty="0">
                          <a:effectLst/>
                        </a:rPr>
                        <a:t>Make a turn which crosses a bicycle path / pedestrian walkway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smtClean="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extLst>
                  <a:ext uri="{0D108BD9-81ED-4DB2-BD59-A6C34878D82A}">
                    <a16:rowId xmlns="" xmlns:a16="http://schemas.microsoft.com/office/drawing/2014/main" val="380813975"/>
                  </a:ext>
                </a:extLst>
              </a:tr>
              <a:tr h="217424">
                <a:tc>
                  <a:txBody>
                    <a:bodyPr/>
                    <a:lstStyle/>
                    <a:p>
                      <a:pPr marL="0" marR="0">
                        <a:lnSpc>
                          <a:spcPct val="107000"/>
                        </a:lnSpc>
                        <a:spcBef>
                          <a:spcPts val="0"/>
                        </a:spcBef>
                        <a:spcAft>
                          <a:spcPts val="0"/>
                        </a:spcAft>
                      </a:pPr>
                      <a:r>
                        <a:rPr lang="en-US" sz="1300" dirty="0">
                          <a:effectLst/>
                        </a:rPr>
                        <a:t>UA.9</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200" dirty="0">
                          <a:effectLst/>
                        </a:rPr>
                        <a:t>Pass a roundabout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smtClean="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extLst>
                  <a:ext uri="{0D108BD9-81ED-4DB2-BD59-A6C34878D82A}">
                    <a16:rowId xmlns="" xmlns:a16="http://schemas.microsoft.com/office/drawing/2014/main" val="2081142479"/>
                  </a:ext>
                </a:extLst>
              </a:tr>
              <a:tr h="391328">
                <a:tc>
                  <a:txBody>
                    <a:bodyPr/>
                    <a:lstStyle/>
                    <a:p>
                      <a:pPr marL="0" marR="0">
                        <a:lnSpc>
                          <a:spcPct val="107000"/>
                        </a:lnSpc>
                        <a:spcBef>
                          <a:spcPts val="0"/>
                        </a:spcBef>
                        <a:spcAft>
                          <a:spcPts val="0"/>
                        </a:spcAft>
                      </a:pPr>
                      <a:r>
                        <a:rPr lang="en-US" sz="1300" dirty="0">
                          <a:effectLst/>
                        </a:rPr>
                        <a:t>UA.10</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200" dirty="0">
                          <a:effectLst/>
                        </a:rPr>
                        <a:t>Pass a pedestrian walkway (with pedestrian present)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smtClean="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extLst>
                  <a:ext uri="{0D108BD9-81ED-4DB2-BD59-A6C34878D82A}">
                    <a16:rowId xmlns="" xmlns:a16="http://schemas.microsoft.com/office/drawing/2014/main" val="3500212499"/>
                  </a:ext>
                </a:extLst>
              </a:tr>
              <a:tr h="255487">
                <a:tc>
                  <a:txBody>
                    <a:bodyPr/>
                    <a:lstStyle/>
                    <a:p>
                      <a:pPr marL="0" marR="0">
                        <a:lnSpc>
                          <a:spcPct val="107000"/>
                        </a:lnSpc>
                        <a:spcBef>
                          <a:spcPts val="0"/>
                        </a:spcBef>
                        <a:spcAft>
                          <a:spcPts val="0"/>
                        </a:spcAft>
                      </a:pPr>
                      <a:r>
                        <a:rPr lang="en-US" sz="1300" dirty="0">
                          <a:effectLst/>
                        </a:rPr>
                        <a:t>UA.11</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200" dirty="0">
                          <a:effectLst/>
                        </a:rPr>
                        <a:t>Park vehicle at destination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smtClean="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extLst>
                  <a:ext uri="{0D108BD9-81ED-4DB2-BD59-A6C34878D82A}">
                    <a16:rowId xmlns="" xmlns:a16="http://schemas.microsoft.com/office/drawing/2014/main" val="596253482"/>
                  </a:ext>
                </a:extLst>
              </a:tr>
              <a:tr h="255487">
                <a:tc>
                  <a:txBody>
                    <a:bodyPr/>
                    <a:lstStyle/>
                    <a:p>
                      <a:pPr marL="0" marR="0">
                        <a:lnSpc>
                          <a:spcPct val="107000"/>
                        </a:lnSpc>
                        <a:spcBef>
                          <a:spcPts val="0"/>
                        </a:spcBef>
                        <a:spcAft>
                          <a:spcPts val="0"/>
                        </a:spcAft>
                      </a:pPr>
                      <a:r>
                        <a:rPr lang="en-US" sz="1300" dirty="0">
                          <a:effectLst/>
                        </a:rPr>
                        <a:t>UA.12</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200" dirty="0">
                          <a:effectLst/>
                        </a:rPr>
                        <a:t>Adherence to speed limits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smtClean="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extLst>
                  <a:ext uri="{0D108BD9-81ED-4DB2-BD59-A6C34878D82A}">
                    <a16:rowId xmlns="" xmlns:a16="http://schemas.microsoft.com/office/drawing/2014/main" val="1046154929"/>
                  </a:ext>
                </a:extLst>
              </a:tr>
              <a:tr h="255487">
                <a:tc>
                  <a:txBody>
                    <a:bodyPr/>
                    <a:lstStyle/>
                    <a:p>
                      <a:pPr marL="0" marR="0">
                        <a:lnSpc>
                          <a:spcPct val="107000"/>
                        </a:lnSpc>
                        <a:spcBef>
                          <a:spcPts val="0"/>
                        </a:spcBef>
                        <a:spcAft>
                          <a:spcPts val="0"/>
                        </a:spcAft>
                      </a:pPr>
                      <a:r>
                        <a:rPr lang="en-US" sz="1300" dirty="0">
                          <a:effectLst/>
                        </a:rPr>
                        <a:t>UA.13</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200" dirty="0">
                          <a:effectLst/>
                        </a:rPr>
                        <a:t>Adherence to stop sign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smtClean="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extLst>
                  <a:ext uri="{0D108BD9-81ED-4DB2-BD59-A6C34878D82A}">
                    <a16:rowId xmlns="" xmlns:a16="http://schemas.microsoft.com/office/drawing/2014/main" val="1189340212"/>
                  </a:ext>
                </a:extLst>
              </a:tr>
              <a:tr h="255487">
                <a:tc>
                  <a:txBody>
                    <a:bodyPr/>
                    <a:lstStyle/>
                    <a:p>
                      <a:pPr marL="0" marR="0">
                        <a:lnSpc>
                          <a:spcPct val="107000"/>
                        </a:lnSpc>
                        <a:spcBef>
                          <a:spcPts val="0"/>
                        </a:spcBef>
                        <a:spcAft>
                          <a:spcPts val="0"/>
                        </a:spcAft>
                      </a:pPr>
                      <a:r>
                        <a:rPr lang="en-US" sz="1300" dirty="0">
                          <a:effectLst/>
                        </a:rPr>
                        <a:t>UA.14</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200" dirty="0">
                          <a:effectLst/>
                        </a:rPr>
                        <a:t>Adherence to other road signs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tc>
                  <a:txBody>
                    <a:bodyPr/>
                    <a:lstStyle/>
                    <a:p>
                      <a:pPr marL="0" marR="0">
                        <a:lnSpc>
                          <a:spcPct val="107000"/>
                        </a:lnSpc>
                        <a:spcBef>
                          <a:spcPts val="0"/>
                        </a:spcBef>
                        <a:spcAft>
                          <a:spcPts val="0"/>
                        </a:spcAft>
                      </a:pPr>
                      <a:r>
                        <a:rPr lang="en-US" sz="1100" dirty="0" smtClean="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43" marR="48843" marT="0" marB="0"/>
                </a:tc>
                <a:extLst>
                  <a:ext uri="{0D108BD9-81ED-4DB2-BD59-A6C34878D82A}">
                    <a16:rowId xmlns="" xmlns:a16="http://schemas.microsoft.com/office/drawing/2014/main" val="3610266022"/>
                  </a:ext>
                </a:extLst>
              </a:tr>
            </a:tbl>
          </a:graphicData>
        </a:graphic>
      </p:graphicFrame>
      <p:sp>
        <p:nvSpPr>
          <p:cNvPr id="3" name="Title 2"/>
          <p:cNvSpPr>
            <a:spLocks noGrp="1"/>
          </p:cNvSpPr>
          <p:nvPr>
            <p:ph type="title"/>
          </p:nvPr>
        </p:nvSpPr>
        <p:spPr>
          <a:xfrm>
            <a:off x="514351" y="204351"/>
            <a:ext cx="10515600" cy="484131"/>
          </a:xfrm>
        </p:spPr>
        <p:txBody>
          <a:bodyPr>
            <a:noAutofit/>
          </a:bodyPr>
          <a:lstStyle/>
          <a:p>
            <a:pPr>
              <a:defRPr/>
            </a:pPr>
            <a:r>
              <a:rPr lang="de-DE" sz="3200" b="1" dirty="0">
                <a:latin typeface="+mn-lt"/>
              </a:rPr>
              <a:t>Examples for a Checklist – </a:t>
            </a:r>
            <a:r>
              <a:rPr lang="de-DE" sz="3200" b="1" dirty="0" smtClean="0">
                <a:latin typeface="+mn-lt"/>
              </a:rPr>
              <a:t>Urban Driving (1/2)</a:t>
            </a:r>
            <a:endParaRPr lang="en-US" dirty="0"/>
          </a:p>
        </p:txBody>
      </p:sp>
    </p:spTree>
    <p:extLst>
      <p:ext uri="{BB962C8B-B14F-4D97-AF65-F5344CB8AC3E}">
        <p14:creationId xmlns:p14="http://schemas.microsoft.com/office/powerpoint/2010/main" val="2192896183"/>
      </p:ext>
    </p:extLst>
  </p:cSld>
  <p:clrMapOvr>
    <a:masterClrMapping/>
  </p:clrMapOvr>
  <p:transition spd="med">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5319"/>
            <a:ext cx="10515600" cy="509082"/>
          </a:xfrm>
        </p:spPr>
        <p:txBody>
          <a:bodyPr>
            <a:noAutofit/>
          </a:bodyPr>
          <a:lstStyle/>
          <a:p>
            <a:pPr>
              <a:defRPr/>
            </a:pPr>
            <a:r>
              <a:rPr lang="de-DE" sz="3200" b="1" dirty="0">
                <a:latin typeface="+mn-lt"/>
              </a:rPr>
              <a:t>Examples for a Checklist – Urban Driving (1/2)</a:t>
            </a:r>
            <a:endParaRPr lang="en-US" sz="3200" dirty="0">
              <a:latin typeface="+mn-lt"/>
            </a:endParaRPr>
          </a:p>
        </p:txBody>
      </p:sp>
      <p:sp>
        <p:nvSpPr>
          <p:cNvPr id="6349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ヒラギノ角ゴ Pro W3"/>
                <a:cs typeface="ヒラギノ角ゴ Pro W3"/>
              </a:defRPr>
            </a:lvl1pPr>
            <a:lvl2pPr marL="990575" indent="-380990">
              <a:defRPr sz="3200">
                <a:solidFill>
                  <a:schemeClr val="tx1"/>
                </a:solidFill>
                <a:latin typeface="Arial" panose="020B0604020202020204" pitchFamily="34" charset="0"/>
                <a:ea typeface="ヒラギノ角ゴ Pro W3"/>
                <a:cs typeface="ヒラギノ角ゴ Pro W3"/>
              </a:defRPr>
            </a:lvl2pPr>
            <a:lvl3pPr marL="1523962" indent="-304792">
              <a:defRPr sz="3200">
                <a:solidFill>
                  <a:schemeClr val="tx1"/>
                </a:solidFill>
                <a:latin typeface="Arial" panose="020B0604020202020204" pitchFamily="34" charset="0"/>
                <a:ea typeface="ヒラギノ角ゴ Pro W3"/>
                <a:cs typeface="ヒラギノ角ゴ Pro W3"/>
              </a:defRPr>
            </a:lvl3pPr>
            <a:lvl4pPr marL="2133547" indent="-304792">
              <a:defRPr sz="3200">
                <a:solidFill>
                  <a:schemeClr val="tx1"/>
                </a:solidFill>
                <a:latin typeface="Arial" panose="020B0604020202020204" pitchFamily="34" charset="0"/>
                <a:ea typeface="ヒラギノ角ゴ Pro W3"/>
                <a:cs typeface="ヒラギノ角ゴ Pro W3"/>
              </a:defRPr>
            </a:lvl4pPr>
            <a:lvl5pPr marL="2743131" indent="-304792">
              <a:defRPr sz="3200">
                <a:solidFill>
                  <a:schemeClr val="tx1"/>
                </a:solidFill>
                <a:latin typeface="Arial" panose="020B0604020202020204" pitchFamily="34" charset="0"/>
                <a:ea typeface="ヒラギノ角ゴ Pro W3"/>
                <a:cs typeface="ヒラギノ角ゴ Pro W3"/>
              </a:defRPr>
            </a:lvl5pPr>
            <a:lvl6pPr marL="3352716"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6pPr>
            <a:lvl7pPr marL="3962301"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7pPr>
            <a:lvl8pPr marL="4571886"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8pPr>
            <a:lvl9pPr marL="5181470"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9pPr>
          </a:lstStyle>
          <a:p>
            <a:fld id="{85B06728-2880-4346-8767-2243C14E9920}" type="slidenum">
              <a:rPr lang="en-US" altLang="en-US" sz="1067">
                <a:solidFill>
                  <a:srgbClr val="474847"/>
                </a:solidFill>
              </a:rPr>
              <a:pPr/>
              <a:t>63</a:t>
            </a:fld>
            <a:endParaRPr lang="en-US" altLang="en-US" sz="1067">
              <a:solidFill>
                <a:srgbClr val="474847"/>
              </a:solidFill>
            </a:endParaRPr>
          </a:p>
        </p:txBody>
      </p:sp>
      <p:sp>
        <p:nvSpPr>
          <p:cNvPr id="5" name="Date Placeholder 4"/>
          <p:cNvSpPr>
            <a:spLocks noGrp="1"/>
          </p:cNvSpPr>
          <p:nvPr>
            <p:ph type="dt" sz="quarter" idx="12"/>
          </p:nvPr>
        </p:nvSpPr>
        <p:spPr/>
        <p:txBody>
          <a:bodyPr/>
          <a:lstStyle/>
          <a:p>
            <a:pPr>
              <a:defRPr/>
            </a:pPr>
            <a:fld id="{EACD3CC7-68BA-4580-8D53-E4EFC072637A}" type="datetime1">
              <a:rPr lang="de-DE" smtClean="0"/>
              <a:pPr>
                <a:defRPr/>
              </a:pPr>
              <a:t>11.12.2018</a:t>
            </a:fld>
            <a:endParaRPr lang="en-US" dirty="0"/>
          </a:p>
        </p:txBody>
      </p:sp>
      <p:graphicFrame>
        <p:nvGraphicFramePr>
          <p:cNvPr id="7" name="Table 6"/>
          <p:cNvGraphicFramePr>
            <a:graphicFrameLocks noGrp="1"/>
          </p:cNvGraphicFramePr>
          <p:nvPr/>
        </p:nvGraphicFramePr>
        <p:xfrm>
          <a:off x="609600" y="1077385"/>
          <a:ext cx="10312400" cy="4321520"/>
        </p:xfrm>
        <a:graphic>
          <a:graphicData uri="http://schemas.openxmlformats.org/drawingml/2006/table">
            <a:tbl>
              <a:tblPr firstRow="1" firstCol="1" bandRow="1">
                <a:tableStyleId>{5C22544A-7EE6-4342-B048-85BDC9FD1C3A}</a:tableStyleId>
              </a:tblPr>
              <a:tblGrid>
                <a:gridCol w="1184603">
                  <a:extLst>
                    <a:ext uri="{9D8B030D-6E8A-4147-A177-3AD203B41FA5}">
                      <a16:colId xmlns="" xmlns:a16="http://schemas.microsoft.com/office/drawing/2014/main" val="3019875584"/>
                    </a:ext>
                  </a:extLst>
                </a:gridCol>
                <a:gridCol w="3030485">
                  <a:extLst>
                    <a:ext uri="{9D8B030D-6E8A-4147-A177-3AD203B41FA5}">
                      <a16:colId xmlns="" xmlns:a16="http://schemas.microsoft.com/office/drawing/2014/main" val="1288758185"/>
                    </a:ext>
                  </a:extLst>
                </a:gridCol>
                <a:gridCol w="962687">
                  <a:extLst>
                    <a:ext uri="{9D8B030D-6E8A-4147-A177-3AD203B41FA5}">
                      <a16:colId xmlns="" xmlns:a16="http://schemas.microsoft.com/office/drawing/2014/main" val="261376263"/>
                    </a:ext>
                  </a:extLst>
                </a:gridCol>
                <a:gridCol w="1123428">
                  <a:extLst>
                    <a:ext uri="{9D8B030D-6E8A-4147-A177-3AD203B41FA5}">
                      <a16:colId xmlns="" xmlns:a16="http://schemas.microsoft.com/office/drawing/2014/main" val="2149076301"/>
                    </a:ext>
                  </a:extLst>
                </a:gridCol>
                <a:gridCol w="4011197">
                  <a:extLst>
                    <a:ext uri="{9D8B030D-6E8A-4147-A177-3AD203B41FA5}">
                      <a16:colId xmlns="" xmlns:a16="http://schemas.microsoft.com/office/drawing/2014/main" val="3675691137"/>
                    </a:ext>
                  </a:extLst>
                </a:gridCol>
              </a:tblGrid>
              <a:tr h="956733">
                <a:tc gridSpan="2">
                  <a:txBody>
                    <a:bodyPr/>
                    <a:lstStyle/>
                    <a:p>
                      <a:pPr marL="0" marR="0">
                        <a:lnSpc>
                          <a:spcPct val="107000"/>
                        </a:lnSpc>
                        <a:spcBef>
                          <a:spcPts val="0"/>
                        </a:spcBef>
                        <a:spcAft>
                          <a:spcPts val="0"/>
                        </a:spcAft>
                      </a:pPr>
                      <a:r>
                        <a:rPr lang="en-US" sz="1500" dirty="0">
                          <a:effectLst/>
                        </a:rPr>
                        <a:t>Part B: supplementary</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hMerge="1">
                  <a:txBody>
                    <a:bodyPr/>
                    <a:lstStyle/>
                    <a:p>
                      <a:endParaRPr lang="en-US"/>
                    </a:p>
                  </a:txBody>
                  <a:tcPr/>
                </a:tc>
                <a:tc gridSpan="3">
                  <a:txBody>
                    <a:bodyPr/>
                    <a:lstStyle/>
                    <a:p>
                      <a:pPr marL="0" marR="0">
                        <a:lnSpc>
                          <a:spcPct val="107000"/>
                        </a:lnSpc>
                        <a:spcBef>
                          <a:spcPts val="0"/>
                        </a:spcBef>
                        <a:spcAft>
                          <a:spcPts val="0"/>
                        </a:spcAft>
                      </a:pPr>
                      <a:r>
                        <a:rPr lang="en-US" sz="1500">
                          <a:effectLst/>
                        </a:rPr>
                        <a:t>If any of the following situations is encountered during the test drive this shall be noted in the respective line.</a:t>
                      </a:r>
                    </a:p>
                    <a:p>
                      <a:pPr marL="0" marR="0">
                        <a:lnSpc>
                          <a:spcPct val="107000"/>
                        </a:lnSpc>
                        <a:spcBef>
                          <a:spcPts val="0"/>
                        </a:spcBef>
                        <a:spcAft>
                          <a:spcPts val="0"/>
                        </a:spcAft>
                      </a:pPr>
                      <a:r>
                        <a:rPr lang="en-US" sz="1500">
                          <a:effectLst/>
                        </a:rPr>
                        <a:t>Additional lines may be added for situations not listed which were observed.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2605543259"/>
                  </a:ext>
                </a:extLst>
              </a:tr>
              <a:tr h="717551">
                <a:tc>
                  <a:txBody>
                    <a:bodyPr/>
                    <a:lstStyle/>
                    <a:p>
                      <a:pPr marL="0" marR="0">
                        <a:lnSpc>
                          <a:spcPct val="107000"/>
                        </a:lnSpc>
                        <a:spcBef>
                          <a:spcPts val="0"/>
                        </a:spcBef>
                        <a:spcAft>
                          <a:spcPts val="0"/>
                        </a:spcAft>
                      </a:pPr>
                      <a:r>
                        <a:rPr lang="en-US" sz="1500">
                          <a:effectLst/>
                        </a:rPr>
                        <a:t>UB.1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Situation involving an emergency vehicle (police, ambulance, fire brigade)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extLst>
                  <a:ext uri="{0D108BD9-81ED-4DB2-BD59-A6C34878D82A}">
                    <a16:rowId xmlns="" xmlns:a16="http://schemas.microsoft.com/office/drawing/2014/main" val="3828346762"/>
                  </a:ext>
                </a:extLst>
              </a:tr>
              <a:tr h="478367">
                <a:tc>
                  <a:txBody>
                    <a:bodyPr/>
                    <a:lstStyle/>
                    <a:p>
                      <a:pPr marL="0" marR="0">
                        <a:lnSpc>
                          <a:spcPct val="107000"/>
                        </a:lnSpc>
                        <a:spcBef>
                          <a:spcPts val="0"/>
                        </a:spcBef>
                        <a:spcAft>
                          <a:spcPts val="0"/>
                        </a:spcAft>
                      </a:pPr>
                      <a:r>
                        <a:rPr lang="en-US" sz="1500">
                          <a:effectLst/>
                        </a:rPr>
                        <a:t>UB.2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Policeman or roadman directing traffic</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extLst>
                  <a:ext uri="{0D108BD9-81ED-4DB2-BD59-A6C34878D82A}">
                    <a16:rowId xmlns="" xmlns:a16="http://schemas.microsoft.com/office/drawing/2014/main" val="3966342562"/>
                  </a:ext>
                </a:extLst>
              </a:tr>
              <a:tr h="478367">
                <a:tc>
                  <a:txBody>
                    <a:bodyPr/>
                    <a:lstStyle/>
                    <a:p>
                      <a:pPr marL="0" marR="0">
                        <a:lnSpc>
                          <a:spcPct val="107000"/>
                        </a:lnSpc>
                        <a:spcBef>
                          <a:spcPts val="0"/>
                        </a:spcBef>
                        <a:spcAft>
                          <a:spcPts val="0"/>
                        </a:spcAft>
                      </a:pPr>
                      <a:r>
                        <a:rPr lang="en-US" sz="1500">
                          <a:effectLst/>
                        </a:rPr>
                        <a:t>UB.3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Objects/obstacles on the road (e.g. lost cargo)</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extLst>
                  <a:ext uri="{0D108BD9-81ED-4DB2-BD59-A6C34878D82A}">
                    <a16:rowId xmlns="" xmlns:a16="http://schemas.microsoft.com/office/drawing/2014/main" val="212408275"/>
                  </a:ext>
                </a:extLst>
              </a:tr>
              <a:tr h="239184">
                <a:tc>
                  <a:txBody>
                    <a:bodyPr/>
                    <a:lstStyle/>
                    <a:p>
                      <a:pPr marL="0" marR="0">
                        <a:lnSpc>
                          <a:spcPct val="107000"/>
                        </a:lnSpc>
                        <a:spcBef>
                          <a:spcPts val="0"/>
                        </a:spcBef>
                        <a:spcAft>
                          <a:spcPts val="0"/>
                        </a:spcAft>
                      </a:pPr>
                      <a:r>
                        <a:rPr lang="en-US" sz="1500">
                          <a:effectLst/>
                        </a:rPr>
                        <a:t>UB.4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extLst>
                  <a:ext uri="{0D108BD9-81ED-4DB2-BD59-A6C34878D82A}">
                    <a16:rowId xmlns="" xmlns:a16="http://schemas.microsoft.com/office/drawing/2014/main" val="272836708"/>
                  </a:ext>
                </a:extLst>
              </a:tr>
              <a:tr h="239184">
                <a:tc>
                  <a:txBody>
                    <a:bodyPr/>
                    <a:lstStyle/>
                    <a:p>
                      <a:pPr marL="0" marR="0">
                        <a:lnSpc>
                          <a:spcPct val="107000"/>
                        </a:lnSpc>
                        <a:spcBef>
                          <a:spcPts val="0"/>
                        </a:spcBef>
                        <a:spcAft>
                          <a:spcPts val="0"/>
                        </a:spcAft>
                      </a:pPr>
                      <a:r>
                        <a:rPr lang="en-US" sz="1500">
                          <a:effectLst/>
                        </a:rPr>
                        <a:t>UB.5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extLst>
                  <a:ext uri="{0D108BD9-81ED-4DB2-BD59-A6C34878D82A}">
                    <a16:rowId xmlns="" xmlns:a16="http://schemas.microsoft.com/office/drawing/2014/main" val="430101082"/>
                  </a:ext>
                </a:extLst>
              </a:tr>
              <a:tr h="239184">
                <a:tc>
                  <a:txBody>
                    <a:bodyPr/>
                    <a:lstStyle/>
                    <a:p>
                      <a:pPr marL="0" marR="0">
                        <a:lnSpc>
                          <a:spcPct val="107000"/>
                        </a:lnSpc>
                        <a:spcBef>
                          <a:spcPts val="0"/>
                        </a:spcBef>
                        <a:spcAft>
                          <a:spcPts val="0"/>
                        </a:spcAft>
                      </a:pPr>
                      <a:r>
                        <a:rPr lang="en-US" sz="1500">
                          <a:effectLst/>
                        </a:rPr>
                        <a:t>UB.6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extLst>
                  <a:ext uri="{0D108BD9-81ED-4DB2-BD59-A6C34878D82A}">
                    <a16:rowId xmlns="" xmlns:a16="http://schemas.microsoft.com/office/drawing/2014/main" val="3009864281"/>
                  </a:ext>
                </a:extLst>
              </a:tr>
              <a:tr h="239184">
                <a:tc>
                  <a:txBody>
                    <a:bodyPr/>
                    <a:lstStyle/>
                    <a:p>
                      <a:pPr marL="0" marR="0">
                        <a:lnSpc>
                          <a:spcPct val="107000"/>
                        </a:lnSpc>
                        <a:spcBef>
                          <a:spcPts val="0"/>
                        </a:spcBef>
                        <a:spcAft>
                          <a:spcPts val="0"/>
                        </a:spcAft>
                      </a:pPr>
                      <a:r>
                        <a:rPr lang="en-US" sz="1500">
                          <a:effectLst/>
                        </a:rPr>
                        <a:t>UB.7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extLst>
                  <a:ext uri="{0D108BD9-81ED-4DB2-BD59-A6C34878D82A}">
                    <a16:rowId xmlns="" xmlns:a16="http://schemas.microsoft.com/office/drawing/2014/main" val="232847384"/>
                  </a:ext>
                </a:extLst>
              </a:tr>
              <a:tr h="239184">
                <a:tc>
                  <a:txBody>
                    <a:bodyPr/>
                    <a:lstStyle/>
                    <a:p>
                      <a:pPr marL="0" marR="0">
                        <a:lnSpc>
                          <a:spcPct val="107000"/>
                        </a:lnSpc>
                        <a:spcBef>
                          <a:spcPts val="0"/>
                        </a:spcBef>
                        <a:spcAft>
                          <a:spcPts val="0"/>
                        </a:spcAft>
                      </a:pPr>
                      <a:r>
                        <a:rPr lang="en-US" sz="1500">
                          <a:effectLst/>
                        </a:rPr>
                        <a:t>UB.8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extLst>
                  <a:ext uri="{0D108BD9-81ED-4DB2-BD59-A6C34878D82A}">
                    <a16:rowId xmlns="" xmlns:a16="http://schemas.microsoft.com/office/drawing/2014/main" val="980494181"/>
                  </a:ext>
                </a:extLst>
              </a:tr>
              <a:tr h="239184">
                <a:tc>
                  <a:txBody>
                    <a:bodyPr/>
                    <a:lstStyle/>
                    <a:p>
                      <a:pPr marL="0" marR="0">
                        <a:lnSpc>
                          <a:spcPct val="107000"/>
                        </a:lnSpc>
                        <a:spcBef>
                          <a:spcPts val="0"/>
                        </a:spcBef>
                        <a:spcAft>
                          <a:spcPts val="0"/>
                        </a:spcAft>
                      </a:pPr>
                      <a:r>
                        <a:rPr lang="en-US" sz="1500">
                          <a:effectLst/>
                        </a:rPr>
                        <a:t>UB.9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extLst>
                  <a:ext uri="{0D108BD9-81ED-4DB2-BD59-A6C34878D82A}">
                    <a16:rowId xmlns="" xmlns:a16="http://schemas.microsoft.com/office/drawing/2014/main" val="1752708837"/>
                  </a:ext>
                </a:extLst>
              </a:tr>
              <a:tr h="239184">
                <a:tc>
                  <a:txBody>
                    <a:bodyPr/>
                    <a:lstStyle/>
                    <a:p>
                      <a:pPr marL="0" marR="0">
                        <a:lnSpc>
                          <a:spcPct val="107000"/>
                        </a:lnSpc>
                        <a:spcBef>
                          <a:spcPts val="0"/>
                        </a:spcBef>
                        <a:spcAft>
                          <a:spcPts val="0"/>
                        </a:spcAft>
                      </a:pPr>
                      <a:r>
                        <a:rPr lang="en-US" sz="1500">
                          <a:effectLst/>
                        </a:rPr>
                        <a:t>UB.10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tc>
                  <a:txBody>
                    <a:bodyPr/>
                    <a:lstStyle/>
                    <a:p>
                      <a:pPr marL="0" marR="0">
                        <a:lnSpc>
                          <a:spcPct val="107000"/>
                        </a:lnSpc>
                        <a:spcBef>
                          <a:spcPts val="0"/>
                        </a:spcBef>
                        <a:spcAft>
                          <a:spcPts val="0"/>
                        </a:spcAft>
                      </a:pPr>
                      <a:r>
                        <a:rPr lang="en-US" sz="1500" dirty="0">
                          <a:effectLst/>
                        </a:rPr>
                        <a: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1436" marR="91436" marT="0" marB="0"/>
                </a:tc>
                <a:extLst>
                  <a:ext uri="{0D108BD9-81ED-4DB2-BD59-A6C34878D82A}">
                    <a16:rowId xmlns="" xmlns:a16="http://schemas.microsoft.com/office/drawing/2014/main" val="2118227805"/>
                  </a:ext>
                </a:extLst>
              </a:tr>
            </a:tbl>
          </a:graphicData>
        </a:graphic>
      </p:graphicFrame>
    </p:spTree>
    <p:extLst>
      <p:ext uri="{BB962C8B-B14F-4D97-AF65-F5344CB8AC3E}">
        <p14:creationId xmlns:p14="http://schemas.microsoft.com/office/powerpoint/2010/main" val="3592130369"/>
      </p:ext>
    </p:extLst>
  </p:cSld>
  <p:clrMapOvr>
    <a:masterClrMapping/>
  </p:clrMapOvr>
  <p:transition spd="med">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762" y="365126"/>
            <a:ext cx="10515600" cy="1325563"/>
          </a:xfrm>
        </p:spPr>
        <p:txBody>
          <a:bodyPr>
            <a:normAutofit/>
          </a:bodyPr>
          <a:lstStyle/>
          <a:p>
            <a:r>
              <a:rPr lang="de-DE" sz="3200" b="1" dirty="0">
                <a:latin typeface="+mn-lt"/>
              </a:rPr>
              <a:t>How could the road test look like from a procedural and </a:t>
            </a:r>
            <a:r>
              <a:rPr lang="de-DE" sz="3200" b="1" dirty="0" smtClean="0">
                <a:latin typeface="+mn-lt"/>
              </a:rPr>
              <a:t>time </a:t>
            </a:r>
            <a:r>
              <a:rPr lang="de-DE" sz="3200" b="1" dirty="0">
                <a:latin typeface="+mn-lt"/>
              </a:rPr>
              <a:t>perspective</a:t>
            </a:r>
            <a:r>
              <a:rPr lang="de-DE" sz="3200" b="1" dirty="0" smtClean="0">
                <a:latin typeface="+mn-lt"/>
              </a:rPr>
              <a:t>?</a:t>
            </a:r>
            <a:endParaRPr lang="en-US" sz="3200" b="1" dirty="0">
              <a:latin typeface="+mn-lt"/>
            </a:endParaRPr>
          </a:p>
        </p:txBody>
      </p:sp>
      <p:sp>
        <p:nvSpPr>
          <p:cNvPr id="4" name="Text Placeholder 1"/>
          <p:cNvSpPr txBox="1">
            <a:spLocks/>
          </p:cNvSpPr>
          <p:nvPr/>
        </p:nvSpPr>
        <p:spPr>
          <a:xfrm>
            <a:off x="747763" y="1966843"/>
            <a:ext cx="9732667" cy="235585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panose="05000000000000000000" pitchFamily="2" charset="2"/>
              <a:buNone/>
            </a:pPr>
            <a:r>
              <a:rPr lang="de-DE" altLang="en-US" sz="3200" b="1" u="sng" dirty="0" smtClean="0">
                <a:solidFill>
                  <a:schemeClr val="tx1"/>
                </a:solidFill>
                <a:latin typeface="Arial" panose="020B0604020202020204" pitchFamily="34" charset="0"/>
                <a:ea typeface="ヒラギノ角ゴ Pro W3"/>
                <a:cs typeface="Arial" panose="020B0604020202020204" pitchFamily="34" charset="0"/>
              </a:rPr>
              <a:t>Hypothesis:</a:t>
            </a:r>
          </a:p>
          <a:p>
            <a:pPr>
              <a:buFont typeface="Wingdings" panose="05000000000000000000" pitchFamily="2" charset="2"/>
              <a:buNone/>
            </a:pPr>
            <a:r>
              <a:rPr lang="de-DE" altLang="en-US" sz="3200" dirty="0" smtClean="0">
                <a:solidFill>
                  <a:schemeClr val="tx1"/>
                </a:solidFill>
                <a:latin typeface="Arial" panose="020B0604020202020204" pitchFamily="34" charset="0"/>
                <a:ea typeface="ヒラギノ角ゴ Pro W3"/>
                <a:cs typeface="Arial" panose="020B0604020202020204" pitchFamily="34" charset="0"/>
              </a:rPr>
              <a:t>The road test should be aligned with the existing driving test in terms of duration, acceptance and general conditions. </a:t>
            </a:r>
            <a:endParaRPr lang="en-US" altLang="en-US" sz="3200" dirty="0" smtClean="0">
              <a:solidFill>
                <a:schemeClr val="tx1"/>
              </a:solidFill>
              <a:latin typeface="Arial" panose="020B0604020202020204" pitchFamily="34" charset="0"/>
              <a:ea typeface="ヒラギノ角ゴ Pro W3"/>
              <a:cs typeface="Arial" panose="020B0604020202020204" pitchFamily="34" charset="0"/>
            </a:endParaRPr>
          </a:p>
          <a:p>
            <a:pPr>
              <a:buFont typeface="Wingdings" panose="05000000000000000000" pitchFamily="2" charset="2"/>
              <a:buNone/>
            </a:pPr>
            <a:endParaRPr lang="en-US" altLang="en-US" dirty="0" smtClean="0">
              <a:solidFill>
                <a:schemeClr val="tx1"/>
              </a:solidFill>
              <a:latin typeface="Arial" panose="020B0604020202020204" pitchFamily="34" charset="0"/>
              <a:ea typeface="ヒラギノ角ゴ Pro W3"/>
              <a:cs typeface="Arial" panose="020B0604020202020204" pitchFamily="34" charset="0"/>
            </a:endParaRPr>
          </a:p>
        </p:txBody>
      </p:sp>
    </p:spTree>
    <p:extLst>
      <p:ext uri="{BB962C8B-B14F-4D97-AF65-F5344CB8AC3E}">
        <p14:creationId xmlns:p14="http://schemas.microsoft.com/office/powerpoint/2010/main" val="21481556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Placeholder 1"/>
          <p:cNvSpPr>
            <a:spLocks noGrp="1"/>
          </p:cNvSpPr>
          <p:nvPr>
            <p:ph type="body" sz="quarter" idx="10"/>
          </p:nvPr>
        </p:nvSpPr>
        <p:spPr>
          <a:xfrm>
            <a:off x="609600" y="1592528"/>
            <a:ext cx="10972800" cy="4861983"/>
          </a:xfrm>
        </p:spPr>
        <p:txBody>
          <a:bodyPr>
            <a:normAutofit fontScale="92500" lnSpcReduction="10000"/>
          </a:bodyPr>
          <a:lstStyle/>
          <a:p>
            <a:pPr marL="0" indent="0">
              <a:buNone/>
            </a:pPr>
            <a:r>
              <a:rPr lang="de-DE" altLang="en-US" sz="2667" b="1" u="sng" dirty="0" smtClean="0">
                <a:latin typeface="Arial" panose="020B0604020202020204" pitchFamily="34" charset="0"/>
                <a:ea typeface="ヒラギノ角ゴ Pro W3"/>
                <a:cs typeface="Arial" panose="020B0604020202020204" pitchFamily="34" charset="0"/>
              </a:rPr>
              <a:t>Process:</a:t>
            </a:r>
            <a:endParaRPr lang="de-DE" altLang="en-US" sz="2667" b="1" u="sng" dirty="0">
              <a:latin typeface="Arial" panose="020B0604020202020204" pitchFamily="34" charset="0"/>
              <a:ea typeface="ヒラギノ角ゴ Pro W3"/>
              <a:cs typeface="Arial" panose="020B0604020202020204" pitchFamily="34" charset="0"/>
            </a:endParaRPr>
          </a:p>
          <a:p>
            <a:pPr marL="0" indent="0">
              <a:buNone/>
            </a:pPr>
            <a:r>
              <a:rPr lang="de-DE" altLang="en-US" sz="2667" dirty="0" smtClean="0">
                <a:latin typeface="Arial" panose="020B0604020202020204" pitchFamily="34" charset="0"/>
                <a:ea typeface="ヒラギノ角ゴ Pro W3"/>
                <a:cs typeface="Arial" panose="020B0604020202020204" pitchFamily="34" charset="0"/>
              </a:rPr>
              <a:t>Duration per “</a:t>
            </a:r>
            <a:r>
              <a:rPr lang="de-DE" altLang="en-US" sz="2667" dirty="0">
                <a:latin typeface="Arial" panose="020B0604020202020204" pitchFamily="34" charset="0"/>
                <a:ea typeface="ヒラギノ角ゴ Pro W3"/>
                <a:cs typeface="Arial" panose="020B0604020202020204" pitchFamily="34" charset="0"/>
              </a:rPr>
              <a:t>use case”: 30-60 </a:t>
            </a:r>
            <a:r>
              <a:rPr lang="de-DE" altLang="en-US" sz="2667" dirty="0" smtClean="0">
                <a:latin typeface="Arial" panose="020B0604020202020204" pitchFamily="34" charset="0"/>
                <a:ea typeface="ヒラギノ角ゴ Pro W3"/>
                <a:cs typeface="Arial" panose="020B0604020202020204" pitchFamily="34" charset="0"/>
              </a:rPr>
              <a:t>Minutes in a realistic traffic environement, i.e. not in the middle of the night or during rush hour. </a:t>
            </a:r>
            <a:endParaRPr lang="de-DE" altLang="en-US" sz="2667" dirty="0">
              <a:latin typeface="Arial" panose="020B0604020202020204" pitchFamily="34" charset="0"/>
              <a:ea typeface="ヒラギノ角ゴ Pro W3"/>
              <a:cs typeface="Arial" panose="020B0604020202020204" pitchFamily="34" charset="0"/>
            </a:endParaRPr>
          </a:p>
          <a:p>
            <a:pPr marL="0" indent="0">
              <a:buNone/>
            </a:pPr>
            <a:endParaRPr lang="de-DE" altLang="en-US" sz="1200" dirty="0">
              <a:latin typeface="Arial" panose="020B0604020202020204" pitchFamily="34" charset="0"/>
              <a:ea typeface="ヒラギノ角ゴ Pro W3"/>
              <a:cs typeface="Arial" panose="020B0604020202020204" pitchFamily="34" charset="0"/>
            </a:endParaRPr>
          </a:p>
          <a:p>
            <a:pPr marL="0" indent="0">
              <a:buNone/>
            </a:pPr>
            <a:r>
              <a:rPr lang="de-DE" altLang="en-US" sz="2667" dirty="0" smtClean="0">
                <a:latin typeface="Arial" panose="020B0604020202020204" pitchFamily="34" charset="0"/>
                <a:ea typeface="ヒラギノ角ゴ Pro W3"/>
                <a:cs typeface="Arial" panose="020B0604020202020204" pitchFamily="34" charset="0"/>
              </a:rPr>
              <a:t>The assessor identifies the route to be taken and programs the route for the use case to be tested in to the navigation system. </a:t>
            </a:r>
            <a:endParaRPr lang="de-DE" altLang="en-US" sz="2667" dirty="0">
              <a:latin typeface="Arial" panose="020B0604020202020204" pitchFamily="34" charset="0"/>
              <a:ea typeface="ヒラギノ角ゴ Pro W3"/>
              <a:cs typeface="Arial" panose="020B0604020202020204" pitchFamily="34" charset="0"/>
            </a:endParaRPr>
          </a:p>
          <a:p>
            <a:pPr marL="0" indent="0">
              <a:buNone/>
            </a:pPr>
            <a:endParaRPr lang="de-DE" altLang="en-US" sz="1200" dirty="0">
              <a:latin typeface="Arial" panose="020B0604020202020204" pitchFamily="34" charset="0"/>
              <a:ea typeface="ヒラギノ角ゴ Pro W3"/>
              <a:cs typeface="Arial" panose="020B0604020202020204" pitchFamily="34" charset="0"/>
            </a:endParaRPr>
          </a:p>
          <a:p>
            <a:pPr marL="0" indent="0">
              <a:buNone/>
            </a:pPr>
            <a:r>
              <a:rPr lang="de-DE" altLang="en-US" sz="2667" dirty="0" smtClean="0">
                <a:latin typeface="Arial" panose="020B0604020202020204" pitchFamily="34" charset="0"/>
                <a:ea typeface="ヒラギノ角ゴ Pro W3"/>
                <a:cs typeface="Arial" panose="020B0604020202020204" pitchFamily="34" charset="0"/>
              </a:rPr>
              <a:t>During the road test the scenarios are being checked (not necessarily in the listed sequence) and assessed. </a:t>
            </a:r>
            <a:r>
              <a:rPr lang="de-DE" altLang="en-US" sz="2667" dirty="0" smtClean="0">
                <a:solidFill>
                  <a:srgbClr val="0070C0"/>
                </a:solidFill>
                <a:latin typeface="Arial" panose="020B0604020202020204" pitchFamily="34" charset="0"/>
                <a:ea typeface="ヒラギノ角ゴ Pro W3"/>
                <a:cs typeface="Arial" panose="020B0604020202020204" pitchFamily="34" charset="0"/>
              </a:rPr>
              <a:t>This can include the HMI related questions in case certain limitations of the system have been declared by the OEM.</a:t>
            </a:r>
            <a:endParaRPr lang="de-DE" altLang="en-US" sz="2667" dirty="0">
              <a:solidFill>
                <a:srgbClr val="0070C0"/>
              </a:solidFill>
              <a:latin typeface="Arial" panose="020B0604020202020204" pitchFamily="34" charset="0"/>
              <a:ea typeface="ヒラギノ角ゴ Pro W3"/>
              <a:cs typeface="Arial" panose="020B0604020202020204" pitchFamily="34" charset="0"/>
            </a:endParaRPr>
          </a:p>
          <a:p>
            <a:pPr marL="0" indent="0">
              <a:buNone/>
            </a:pPr>
            <a:endParaRPr lang="de-DE" altLang="en-US" sz="1200" dirty="0">
              <a:latin typeface="Arial" panose="020B0604020202020204" pitchFamily="34" charset="0"/>
              <a:ea typeface="ヒラギノ角ゴ Pro W3"/>
              <a:cs typeface="Arial" panose="020B0604020202020204" pitchFamily="34" charset="0"/>
            </a:endParaRPr>
          </a:p>
          <a:p>
            <a:pPr marL="0" indent="0">
              <a:buNone/>
            </a:pPr>
            <a:r>
              <a:rPr lang="de-DE" altLang="en-US" sz="2667" dirty="0" smtClean="0">
                <a:latin typeface="Arial" panose="020B0604020202020204" pitchFamily="34" charset="0"/>
                <a:ea typeface="ヒラギノ角ゴ Pro W3"/>
                <a:cs typeface="Arial" panose="020B0604020202020204" pitchFamily="34" charset="0"/>
              </a:rPr>
              <a:t>At the end an overall assessment is provided (successful: yes / no) and potentially additional comments created and recorded.</a:t>
            </a:r>
          </a:p>
          <a:p>
            <a:pPr marL="0" indent="0">
              <a:buNone/>
            </a:pPr>
            <a:endParaRPr lang="de-DE" altLang="en-US" sz="2667" dirty="0">
              <a:latin typeface="Arial" panose="020B0604020202020204" pitchFamily="34" charset="0"/>
              <a:ea typeface="ヒラギノ角ゴ Pro W3"/>
              <a:cs typeface="Arial" panose="020B0604020202020204" pitchFamily="34" charset="0"/>
            </a:endParaRPr>
          </a:p>
          <a:p>
            <a:pPr marL="0" indent="0">
              <a:buNone/>
            </a:pPr>
            <a:endParaRPr lang="en-US" altLang="en-US" dirty="0" smtClean="0">
              <a:latin typeface="Arial" panose="020B0604020202020204" pitchFamily="34" charset="0"/>
              <a:ea typeface="ヒラギノ角ゴ Pro W3"/>
              <a:cs typeface="Arial" panose="020B0604020202020204" pitchFamily="34" charset="0"/>
            </a:endParaRPr>
          </a:p>
        </p:txBody>
      </p:sp>
      <p:sp>
        <p:nvSpPr>
          <p:cNvPr id="3" name="Title 2"/>
          <p:cNvSpPr>
            <a:spLocks noGrp="1"/>
          </p:cNvSpPr>
          <p:nvPr>
            <p:ph type="title"/>
          </p:nvPr>
        </p:nvSpPr>
        <p:spPr>
          <a:xfrm>
            <a:off x="609600" y="266965"/>
            <a:ext cx="10515600" cy="1325563"/>
          </a:xfrm>
        </p:spPr>
        <p:txBody>
          <a:bodyPr>
            <a:normAutofit/>
          </a:bodyPr>
          <a:lstStyle/>
          <a:p>
            <a:r>
              <a:rPr lang="de-DE" sz="3200" b="1" dirty="0">
                <a:latin typeface="+mn-lt"/>
              </a:rPr>
              <a:t>How could the road test look like from a procedural and timing perspective?</a:t>
            </a:r>
          </a:p>
        </p:txBody>
      </p:sp>
      <p:sp>
        <p:nvSpPr>
          <p:cNvPr id="6554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ヒラギノ角ゴ Pro W3"/>
                <a:cs typeface="ヒラギノ角ゴ Pro W3"/>
              </a:defRPr>
            </a:lvl1pPr>
            <a:lvl2pPr marL="990575" indent="-380990">
              <a:defRPr sz="3200">
                <a:solidFill>
                  <a:schemeClr val="tx1"/>
                </a:solidFill>
                <a:latin typeface="Arial" panose="020B0604020202020204" pitchFamily="34" charset="0"/>
                <a:ea typeface="ヒラギノ角ゴ Pro W3"/>
                <a:cs typeface="ヒラギノ角ゴ Pro W3"/>
              </a:defRPr>
            </a:lvl2pPr>
            <a:lvl3pPr marL="1523962" indent="-304792">
              <a:defRPr sz="3200">
                <a:solidFill>
                  <a:schemeClr val="tx1"/>
                </a:solidFill>
                <a:latin typeface="Arial" panose="020B0604020202020204" pitchFamily="34" charset="0"/>
                <a:ea typeface="ヒラギノ角ゴ Pro W3"/>
                <a:cs typeface="ヒラギノ角ゴ Pro W3"/>
              </a:defRPr>
            </a:lvl3pPr>
            <a:lvl4pPr marL="2133547" indent="-304792">
              <a:defRPr sz="3200">
                <a:solidFill>
                  <a:schemeClr val="tx1"/>
                </a:solidFill>
                <a:latin typeface="Arial" panose="020B0604020202020204" pitchFamily="34" charset="0"/>
                <a:ea typeface="ヒラギノ角ゴ Pro W3"/>
                <a:cs typeface="ヒラギノ角ゴ Pro W3"/>
              </a:defRPr>
            </a:lvl4pPr>
            <a:lvl5pPr marL="2743131" indent="-304792">
              <a:defRPr sz="3200">
                <a:solidFill>
                  <a:schemeClr val="tx1"/>
                </a:solidFill>
                <a:latin typeface="Arial" panose="020B0604020202020204" pitchFamily="34" charset="0"/>
                <a:ea typeface="ヒラギノ角ゴ Pro W3"/>
                <a:cs typeface="ヒラギノ角ゴ Pro W3"/>
              </a:defRPr>
            </a:lvl5pPr>
            <a:lvl6pPr marL="3352716"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6pPr>
            <a:lvl7pPr marL="3962301"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7pPr>
            <a:lvl8pPr marL="4571886"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8pPr>
            <a:lvl9pPr marL="5181470" indent="-304792" defTabSz="609585" eaLnBrk="0" fontAlgn="base" hangingPunct="0">
              <a:spcBef>
                <a:spcPct val="0"/>
              </a:spcBef>
              <a:spcAft>
                <a:spcPct val="0"/>
              </a:spcAft>
              <a:defRPr sz="3200">
                <a:solidFill>
                  <a:schemeClr val="tx1"/>
                </a:solidFill>
                <a:latin typeface="Arial" panose="020B0604020202020204" pitchFamily="34" charset="0"/>
                <a:ea typeface="ヒラギノ角ゴ Pro W3"/>
                <a:cs typeface="ヒラギノ角ゴ Pro W3"/>
              </a:defRPr>
            </a:lvl9pPr>
          </a:lstStyle>
          <a:p>
            <a:fld id="{AC364F08-9365-445C-BD04-AE4AF40A536D}" type="slidenum">
              <a:rPr lang="en-US" altLang="en-US" sz="1067">
                <a:solidFill>
                  <a:srgbClr val="474847"/>
                </a:solidFill>
              </a:rPr>
              <a:pPr/>
              <a:t>65</a:t>
            </a:fld>
            <a:endParaRPr lang="en-US" altLang="en-US" sz="1067">
              <a:solidFill>
                <a:srgbClr val="474847"/>
              </a:solidFill>
            </a:endParaRPr>
          </a:p>
        </p:txBody>
      </p:sp>
      <p:sp>
        <p:nvSpPr>
          <p:cNvPr id="5" name="Date Placeholder 4"/>
          <p:cNvSpPr>
            <a:spLocks noGrp="1"/>
          </p:cNvSpPr>
          <p:nvPr>
            <p:ph type="dt" sz="quarter" idx="12"/>
          </p:nvPr>
        </p:nvSpPr>
        <p:spPr/>
        <p:txBody>
          <a:bodyPr/>
          <a:lstStyle/>
          <a:p>
            <a:pPr>
              <a:defRPr/>
            </a:pPr>
            <a:fld id="{A848FA51-ECCE-4F08-B695-38174CF1AFEE}" type="datetime1">
              <a:rPr lang="de-DE" smtClean="0"/>
              <a:pPr>
                <a:defRPr/>
              </a:pPr>
              <a:t>11.12.2018</a:t>
            </a:fld>
            <a:endParaRPr lang="en-US" dirty="0"/>
          </a:p>
        </p:txBody>
      </p:sp>
    </p:spTree>
    <p:extLst>
      <p:ext uri="{BB962C8B-B14F-4D97-AF65-F5344CB8AC3E}">
        <p14:creationId xmlns:p14="http://schemas.microsoft.com/office/powerpoint/2010/main" val="1330194080"/>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a:t>“Classical” Certification Approach</a:t>
            </a:r>
          </a:p>
        </p:txBody>
      </p:sp>
      <p:sp>
        <p:nvSpPr>
          <p:cNvPr id="3" name="Content Placeholder 2"/>
          <p:cNvSpPr>
            <a:spLocks noGrp="1"/>
          </p:cNvSpPr>
          <p:nvPr>
            <p:ph idx="1"/>
          </p:nvPr>
        </p:nvSpPr>
        <p:spPr/>
        <p:txBody>
          <a:bodyPr>
            <a:normAutofit/>
          </a:bodyPr>
          <a:lstStyle/>
          <a:p>
            <a:pPr marL="0" indent="0">
              <a:buNone/>
            </a:pPr>
            <a:r>
              <a:rPr lang="en-US" sz="1800" b="1" dirty="0" smtClean="0"/>
              <a:t>Example</a:t>
            </a:r>
            <a:r>
              <a:rPr lang="en-US" sz="1800" b="1" dirty="0"/>
              <a:t>: Tires UN-R 30 and 54; UN-R </a:t>
            </a:r>
            <a:r>
              <a:rPr lang="en-US" sz="1800" b="1" dirty="0" smtClean="0"/>
              <a:t>117</a:t>
            </a:r>
          </a:p>
          <a:p>
            <a:pPr marL="0" indent="0">
              <a:buNone/>
            </a:pPr>
            <a:endParaRPr lang="en-US" sz="1800" b="1" dirty="0"/>
          </a:p>
          <a:p>
            <a:r>
              <a:rPr lang="en-US" sz="1800" dirty="0"/>
              <a:t>Tire </a:t>
            </a:r>
            <a:r>
              <a:rPr lang="en-US" sz="1800" dirty="0" smtClean="0"/>
              <a:t>tests (“classical approach”):</a:t>
            </a:r>
            <a:endParaRPr lang="en-US" sz="1800" dirty="0"/>
          </a:p>
          <a:p>
            <a:pPr lvl="1">
              <a:buFont typeface="Wingdings" panose="05000000000000000000" pitchFamily="2" charset="2"/>
              <a:buChar char="Ø"/>
            </a:pPr>
            <a:r>
              <a:rPr lang="en-US" sz="1400" dirty="0"/>
              <a:t>Mechanical strength: Load/speed performance tests</a:t>
            </a:r>
          </a:p>
          <a:p>
            <a:pPr lvl="1">
              <a:buFont typeface="Wingdings" panose="05000000000000000000" pitchFamily="2" charset="2"/>
              <a:buChar char="Ø"/>
            </a:pPr>
            <a:r>
              <a:rPr lang="en-US" sz="1400" dirty="0"/>
              <a:t>Rolling sound emission values in relation to nominal section width and category of use</a:t>
            </a:r>
          </a:p>
          <a:p>
            <a:pPr lvl="1">
              <a:buFont typeface="Wingdings" panose="05000000000000000000" pitchFamily="2" charset="2"/>
              <a:buChar char="Ø"/>
            </a:pPr>
            <a:r>
              <a:rPr lang="en-US" sz="1400" dirty="0"/>
              <a:t>Adhesion on wet surfaces (wet and snow grip index)</a:t>
            </a:r>
          </a:p>
          <a:p>
            <a:pPr lvl="1">
              <a:buFont typeface="Wingdings" panose="05000000000000000000" pitchFamily="2" charset="2"/>
              <a:buChar char="Ø"/>
            </a:pPr>
            <a:r>
              <a:rPr lang="en-US" sz="1400" dirty="0"/>
              <a:t>Rolling resistance</a:t>
            </a:r>
          </a:p>
          <a:p>
            <a:endParaRPr lang="en-US" sz="1800" dirty="0" smtClean="0"/>
          </a:p>
          <a:p>
            <a:pPr>
              <a:buFont typeface="Wingdings" panose="05000000000000000000" pitchFamily="2" charset="2"/>
              <a:buChar char="à"/>
            </a:pPr>
            <a:r>
              <a:rPr lang="en-US" sz="1800" dirty="0" smtClean="0"/>
              <a:t>The </a:t>
            </a:r>
            <a:r>
              <a:rPr lang="en-US" sz="1800" dirty="0"/>
              <a:t>“classical certification approach” typically defines a limited number of performance criteria and physical certification tests to set-up </a:t>
            </a:r>
            <a:r>
              <a:rPr lang="en-US" sz="1800" strike="sngStrike" dirty="0">
                <a:solidFill>
                  <a:srgbClr val="00B050"/>
                </a:solidFill>
              </a:rPr>
              <a:t>a minimum </a:t>
            </a:r>
            <a:r>
              <a:rPr lang="en-US" sz="1800" dirty="0" smtClean="0">
                <a:solidFill>
                  <a:srgbClr val="00B050"/>
                </a:solidFill>
              </a:rPr>
              <a:t>the necessary </a:t>
            </a:r>
            <a:r>
              <a:rPr lang="en-US" sz="1800" dirty="0" smtClean="0"/>
              <a:t>safety-level </a:t>
            </a:r>
            <a:r>
              <a:rPr lang="en-US" sz="1800" dirty="0"/>
              <a:t>as </a:t>
            </a:r>
            <a:r>
              <a:rPr lang="en-US" sz="1800" strike="sngStrike" dirty="0">
                <a:solidFill>
                  <a:srgbClr val="00B050"/>
                </a:solidFill>
              </a:rPr>
              <a:t>hurdle</a:t>
            </a:r>
            <a:r>
              <a:rPr lang="en-US" sz="1800" dirty="0">
                <a:solidFill>
                  <a:srgbClr val="00B050"/>
                </a:solidFill>
              </a:rPr>
              <a:t> </a:t>
            </a:r>
            <a:r>
              <a:rPr lang="en-US" sz="1800" dirty="0" smtClean="0">
                <a:solidFill>
                  <a:srgbClr val="00B050"/>
                </a:solidFill>
              </a:rPr>
              <a:t>prerequisite </a:t>
            </a:r>
            <a:r>
              <a:rPr lang="en-US" sz="1800" dirty="0" smtClean="0"/>
              <a:t>for </a:t>
            </a:r>
            <a:r>
              <a:rPr lang="en-US" sz="1800" dirty="0"/>
              <a:t>market </a:t>
            </a:r>
            <a:r>
              <a:rPr lang="en-US" sz="1800" dirty="0" smtClean="0"/>
              <a:t>entrance</a:t>
            </a:r>
          </a:p>
          <a:p>
            <a:pPr>
              <a:buFont typeface="Wingdings" panose="05000000000000000000" pitchFamily="2" charset="2"/>
              <a:buChar char="à"/>
            </a:pPr>
            <a:r>
              <a:rPr lang="en-US" sz="1800" dirty="0" smtClean="0"/>
              <a:t>Such </a:t>
            </a:r>
            <a:r>
              <a:rPr lang="en-US" sz="1800" dirty="0"/>
              <a:t>tests are </a:t>
            </a:r>
            <a:r>
              <a:rPr lang="en-US" sz="1800" strike="sngStrike" dirty="0">
                <a:solidFill>
                  <a:srgbClr val="00B050"/>
                </a:solidFill>
              </a:rPr>
              <a:t>completely</a:t>
            </a:r>
            <a:r>
              <a:rPr lang="en-US" sz="1800" dirty="0">
                <a:solidFill>
                  <a:srgbClr val="00B050"/>
                </a:solidFill>
              </a:rPr>
              <a:t> </a:t>
            </a:r>
            <a:r>
              <a:rPr lang="en-US" sz="1800" dirty="0"/>
              <a:t>performed on test tracks or on a test bench, requirements were refined over </a:t>
            </a:r>
            <a:r>
              <a:rPr lang="en-US" sz="1800" dirty="0" smtClean="0"/>
              <a:t>years</a:t>
            </a:r>
          </a:p>
          <a:p>
            <a:pPr>
              <a:buFont typeface="Wingdings" panose="05000000000000000000" pitchFamily="2" charset="2"/>
              <a:buChar char="à"/>
            </a:pPr>
            <a:r>
              <a:rPr lang="en-US" sz="1800" dirty="0" smtClean="0"/>
              <a:t>Approach </a:t>
            </a:r>
            <a:r>
              <a:rPr lang="en-US" sz="1800" dirty="0"/>
              <a:t>is </a:t>
            </a:r>
            <a:r>
              <a:rPr lang="en-US" sz="1800" strike="sngStrike" dirty="0" smtClean="0">
                <a:solidFill>
                  <a:srgbClr val="00B050"/>
                </a:solidFill>
              </a:rPr>
              <a:t>useful</a:t>
            </a:r>
            <a:r>
              <a:rPr lang="en-US" sz="1800" dirty="0" smtClean="0">
                <a:solidFill>
                  <a:srgbClr val="00B050"/>
                </a:solidFill>
              </a:rPr>
              <a:t> well suited </a:t>
            </a:r>
            <a:r>
              <a:rPr lang="en-US" sz="1800" dirty="0"/>
              <a:t>for systems with </a:t>
            </a:r>
            <a:r>
              <a:rPr lang="en-US" sz="1800" dirty="0" smtClean="0"/>
              <a:t>limited complexity, limited interactions with other systems </a:t>
            </a:r>
            <a:r>
              <a:rPr lang="en-US" sz="1800" dirty="0"/>
              <a:t>and clearly defined system boundaries (typical for mechanical systems/components)</a:t>
            </a:r>
          </a:p>
        </p:txBody>
      </p:sp>
    </p:spTree>
    <p:extLst>
      <p:ext uri="{BB962C8B-B14F-4D97-AF65-F5344CB8AC3E}">
        <p14:creationId xmlns:p14="http://schemas.microsoft.com/office/powerpoint/2010/main" val="2067404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smtClean="0">
                <a:solidFill>
                  <a:srgbClr val="00B050"/>
                </a:solidFill>
              </a:rPr>
              <a:t>Existing Extension of  the </a:t>
            </a:r>
            <a:r>
              <a:rPr lang="en-US" kern="0" dirty="0" smtClean="0"/>
              <a:t>“Classical</a:t>
            </a:r>
            <a:r>
              <a:rPr lang="en-US" kern="0" dirty="0"/>
              <a:t>” Certification Approach</a:t>
            </a:r>
          </a:p>
        </p:txBody>
      </p:sp>
      <p:sp>
        <p:nvSpPr>
          <p:cNvPr id="3" name="Content Placeholder 2"/>
          <p:cNvSpPr>
            <a:spLocks noGrp="1"/>
          </p:cNvSpPr>
          <p:nvPr>
            <p:ph idx="1"/>
          </p:nvPr>
        </p:nvSpPr>
        <p:spPr/>
        <p:txBody>
          <a:bodyPr>
            <a:normAutofit lnSpcReduction="10000"/>
          </a:bodyPr>
          <a:lstStyle/>
          <a:p>
            <a:pPr marL="0" indent="0">
              <a:buNone/>
            </a:pPr>
            <a:r>
              <a:rPr lang="en-US" sz="1800" b="1" dirty="0"/>
              <a:t>Example: Performance of a braking system (UN-R </a:t>
            </a:r>
            <a:r>
              <a:rPr lang="en-US" sz="1800" b="1" strike="sngStrike" dirty="0">
                <a:solidFill>
                  <a:srgbClr val="00B050"/>
                </a:solidFill>
              </a:rPr>
              <a:t>13 and </a:t>
            </a:r>
            <a:r>
              <a:rPr lang="en-US" sz="1800" b="1" dirty="0"/>
              <a:t>13-H</a:t>
            </a:r>
            <a:r>
              <a:rPr lang="en-US" sz="1800" b="1" dirty="0" smtClean="0"/>
              <a:t>)</a:t>
            </a:r>
          </a:p>
          <a:p>
            <a:pPr marL="0" indent="0">
              <a:buNone/>
            </a:pPr>
            <a:endParaRPr lang="en-US" sz="1800" b="1" dirty="0"/>
          </a:p>
          <a:p>
            <a:r>
              <a:rPr lang="en-US" sz="1800" dirty="0"/>
              <a:t>Braking </a:t>
            </a:r>
            <a:r>
              <a:rPr lang="en-US" sz="1800" dirty="0" smtClean="0"/>
              <a:t>Tests (“classical approach”):</a:t>
            </a:r>
            <a:endParaRPr lang="en-US" sz="1800" dirty="0"/>
          </a:p>
          <a:p>
            <a:pPr lvl="1">
              <a:buFont typeface="Wingdings" panose="05000000000000000000" pitchFamily="2" charset="2"/>
              <a:buChar char="Ø"/>
            </a:pPr>
            <a:r>
              <a:rPr lang="en-US" sz="1400" dirty="0"/>
              <a:t>Min. deceleration: 6,43 m/s</a:t>
            </a:r>
            <a:r>
              <a:rPr lang="en-US" sz="1400" baseline="30000" dirty="0"/>
              <a:t>2</a:t>
            </a:r>
            <a:r>
              <a:rPr lang="en-US" sz="1400" dirty="0"/>
              <a:t> and 2,44 m/s</a:t>
            </a:r>
            <a:r>
              <a:rPr lang="en-US" sz="1400" baseline="30000" dirty="0"/>
              <a:t>2</a:t>
            </a:r>
            <a:r>
              <a:rPr lang="en-US" sz="1400" dirty="0"/>
              <a:t> for the fallback secondary braking system</a:t>
            </a:r>
            <a:endParaRPr lang="en-US" sz="1400" baseline="30000" dirty="0"/>
          </a:p>
          <a:p>
            <a:pPr lvl="1">
              <a:buFont typeface="Wingdings" panose="05000000000000000000" pitchFamily="2" charset="2"/>
              <a:buChar char="Ø"/>
            </a:pPr>
            <a:r>
              <a:rPr lang="en-US" sz="1400" dirty="0"/>
              <a:t>Stopping distance in relation to initial speed: 60 m for 100 km/h</a:t>
            </a:r>
          </a:p>
          <a:p>
            <a:pPr lvl="1">
              <a:buFont typeface="Wingdings" panose="05000000000000000000" pitchFamily="2" charset="2"/>
              <a:buChar char="Ø"/>
            </a:pPr>
            <a:r>
              <a:rPr lang="en-US" sz="1400" dirty="0"/>
              <a:t>Parking brake to hold the laden vehicle stationary on a 20% up or down gradient</a:t>
            </a:r>
          </a:p>
          <a:p>
            <a:pPr marL="0" indent="0">
              <a:buNone/>
            </a:pPr>
            <a:endParaRPr lang="en-US" sz="1800" dirty="0" smtClean="0"/>
          </a:p>
          <a:p>
            <a:pPr>
              <a:buFont typeface="Wingdings" panose="05000000000000000000" pitchFamily="2" charset="2"/>
              <a:buChar char="à"/>
            </a:pPr>
            <a:r>
              <a:rPr lang="en-US" sz="1800" dirty="0" smtClean="0"/>
              <a:t>When </a:t>
            </a:r>
            <a:r>
              <a:rPr lang="en-US" sz="1800" dirty="0"/>
              <a:t>ABS, ESP and Brake-Assist were regulated, it was realized that the “classical approach” was not able to address all safety-relevant areas of electric/electronic systems due to the high number of failures/scenarios</a:t>
            </a:r>
            <a:r>
              <a:rPr lang="en-US" sz="1800" dirty="0" smtClean="0"/>
              <a:t>:</a:t>
            </a:r>
          </a:p>
          <a:p>
            <a:pPr lvl="1">
              <a:buFont typeface="Wingdings" panose="05000000000000000000" pitchFamily="2" charset="2"/>
              <a:buChar char="Ø"/>
            </a:pPr>
            <a:r>
              <a:rPr lang="en-US" sz="1400" dirty="0" smtClean="0"/>
              <a:t>This </a:t>
            </a:r>
            <a:r>
              <a:rPr lang="en-US" sz="1400" dirty="0"/>
              <a:t>led to the introduction of the </a:t>
            </a:r>
            <a:r>
              <a:rPr lang="en-US" sz="1400" dirty="0" smtClean="0"/>
              <a:t>process-</a:t>
            </a:r>
            <a:r>
              <a:rPr lang="en-US" sz="1400" dirty="0"/>
              <a:t> </a:t>
            </a:r>
            <a:r>
              <a:rPr lang="en-US" sz="1400" dirty="0" smtClean="0"/>
              <a:t>and functional safety oriented </a:t>
            </a:r>
            <a:r>
              <a:rPr lang="en-US" sz="1400" dirty="0"/>
              <a:t>audits: Annex 8 for safety of complex electronic vehicle control systems</a:t>
            </a:r>
          </a:p>
          <a:p>
            <a:pPr lvl="1">
              <a:buFont typeface="Wingdings" panose="05000000000000000000" pitchFamily="2" charset="2"/>
              <a:buChar char="Ø"/>
            </a:pPr>
            <a:r>
              <a:rPr lang="en-US" sz="1400" dirty="0"/>
              <a:t>Introduction of simulation as acceptable simulation-approach for </a:t>
            </a:r>
            <a:r>
              <a:rPr lang="en-US" sz="1400" dirty="0" smtClean="0"/>
              <a:t>ESP</a:t>
            </a:r>
          </a:p>
          <a:p>
            <a:pPr marL="0" indent="0">
              <a:buNone/>
            </a:pPr>
            <a:r>
              <a:rPr lang="en-US" sz="1800" dirty="0" smtClean="0">
                <a:sym typeface="Wingdings" panose="05000000000000000000" pitchFamily="2" charset="2"/>
              </a:rPr>
              <a:t/>
            </a:r>
            <a:br>
              <a:rPr lang="en-US" sz="1800" dirty="0" smtClean="0">
                <a:sym typeface="Wingdings" panose="05000000000000000000" pitchFamily="2" charset="2"/>
              </a:rPr>
            </a:br>
            <a:r>
              <a:rPr lang="en-US" sz="1800" dirty="0" smtClean="0">
                <a:sym typeface="Wingdings" panose="05000000000000000000" pitchFamily="2" charset="2"/>
              </a:rPr>
              <a:t> </a:t>
            </a:r>
            <a:r>
              <a:rPr lang="en-US" sz="1800" dirty="0" smtClean="0"/>
              <a:t>It </a:t>
            </a:r>
            <a:r>
              <a:rPr lang="en-US" sz="1800" dirty="0"/>
              <a:t>should also be noted that when UN-R 13-H was updated regarding electronic control systems like ABS and ESP, such technologies were already deployed for some years and technically standardized (long-term-experience was available)</a:t>
            </a:r>
          </a:p>
          <a:p>
            <a:pPr marL="0" indent="0">
              <a:buNone/>
            </a:pPr>
            <a:endParaRPr lang="en-US" sz="1800" dirty="0" smtClean="0"/>
          </a:p>
          <a:p>
            <a:pPr marL="0" indent="0">
              <a:buNone/>
            </a:pPr>
            <a:endParaRPr lang="en-US" sz="1800" dirty="0" smtClean="0"/>
          </a:p>
        </p:txBody>
      </p:sp>
      <p:sp>
        <p:nvSpPr>
          <p:cNvPr id="4" name="Textfeld 3"/>
          <p:cNvSpPr txBox="1"/>
          <p:nvPr/>
        </p:nvSpPr>
        <p:spPr>
          <a:xfrm>
            <a:off x="6966408" y="1602556"/>
            <a:ext cx="4006392" cy="461665"/>
          </a:xfrm>
          <a:prstGeom prst="rect">
            <a:avLst/>
          </a:prstGeom>
          <a:noFill/>
          <a:ln>
            <a:solidFill>
              <a:srgbClr val="00B050"/>
            </a:solidFill>
          </a:ln>
        </p:spPr>
        <p:txBody>
          <a:bodyPr wrap="square" rtlCol="0">
            <a:spAutoFit/>
          </a:bodyPr>
          <a:lstStyle/>
          <a:p>
            <a:r>
              <a:rPr lang="en-US" sz="1200" i="1" dirty="0" smtClean="0">
                <a:solidFill>
                  <a:srgbClr val="00B050"/>
                </a:solidFill>
              </a:rPr>
              <a:t>Comment: Bellow's reference </a:t>
            </a:r>
            <a:r>
              <a:rPr lang="en-US" sz="1200" i="1" dirty="0">
                <a:solidFill>
                  <a:srgbClr val="00B050"/>
                </a:solidFill>
              </a:rPr>
              <a:t>to Annex 8 is in line with 13-H . One example sufficient.</a:t>
            </a:r>
            <a:endParaRPr lang="de-DE" sz="1200" i="1" dirty="0">
              <a:solidFill>
                <a:srgbClr val="00B050"/>
              </a:solidFill>
            </a:endParaRPr>
          </a:p>
        </p:txBody>
      </p:sp>
    </p:spTree>
    <p:extLst>
      <p:ext uri="{BB962C8B-B14F-4D97-AF65-F5344CB8AC3E}">
        <p14:creationId xmlns:p14="http://schemas.microsoft.com/office/powerpoint/2010/main" val="1041605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smtClean="0">
                <a:solidFill>
                  <a:srgbClr val="00B050"/>
                </a:solidFill>
              </a:rPr>
              <a:t>Further Extension </a:t>
            </a:r>
            <a:r>
              <a:rPr lang="en-US" kern="0" dirty="0">
                <a:solidFill>
                  <a:srgbClr val="00B050"/>
                </a:solidFill>
              </a:rPr>
              <a:t>of  </a:t>
            </a:r>
            <a:r>
              <a:rPr lang="en-US" kern="0" dirty="0" smtClean="0">
                <a:solidFill>
                  <a:srgbClr val="00B050"/>
                </a:solidFill>
              </a:rPr>
              <a:t>the </a:t>
            </a:r>
            <a:r>
              <a:rPr lang="en-US" kern="0" dirty="0" smtClean="0"/>
              <a:t>“Classical</a:t>
            </a:r>
            <a:r>
              <a:rPr lang="en-US" kern="0" dirty="0"/>
              <a:t>” Certification Approach</a:t>
            </a:r>
          </a:p>
        </p:txBody>
      </p:sp>
      <p:sp>
        <p:nvSpPr>
          <p:cNvPr id="3" name="Content Placeholder 2"/>
          <p:cNvSpPr>
            <a:spLocks noGrp="1"/>
          </p:cNvSpPr>
          <p:nvPr>
            <p:ph idx="1"/>
          </p:nvPr>
        </p:nvSpPr>
        <p:spPr/>
        <p:txBody>
          <a:bodyPr>
            <a:noAutofit/>
          </a:bodyPr>
          <a:lstStyle/>
          <a:p>
            <a:pPr marL="0" indent="0">
              <a:buNone/>
            </a:pPr>
            <a:r>
              <a:rPr lang="en-US" sz="2000" b="1" dirty="0" smtClean="0"/>
              <a:t>Why </a:t>
            </a:r>
            <a:r>
              <a:rPr lang="en-US" sz="2000" b="1" dirty="0"/>
              <a:t>the testing of the automated driving systems requires new elements:   </a:t>
            </a:r>
            <a:endParaRPr lang="en-US" sz="2000" b="1" dirty="0" smtClean="0"/>
          </a:p>
          <a:p>
            <a:r>
              <a:rPr lang="en-US" sz="2000" dirty="0" smtClean="0"/>
              <a:t>The system complexity and thereby the number of software-based functions will </a:t>
            </a:r>
            <a:r>
              <a:rPr lang="en-US" sz="2000" dirty="0"/>
              <a:t>continue to increase with automated driving systems. Compared to the complex electronic control systems, the potentially affected safety-areas and variances of scenarios will further increase and cannot fully be assessed with a limited number of tests that are performed on a test track or test </a:t>
            </a:r>
            <a:r>
              <a:rPr lang="en-US" sz="2000" dirty="0" smtClean="0"/>
              <a:t>bench.</a:t>
            </a:r>
          </a:p>
          <a:p>
            <a:r>
              <a:rPr lang="en-US" sz="2000" dirty="0" smtClean="0"/>
              <a:t>The </a:t>
            </a:r>
            <a:r>
              <a:rPr lang="en-US" sz="2000" dirty="0" smtClean="0">
                <a:solidFill>
                  <a:srgbClr val="00B050"/>
                </a:solidFill>
              </a:rPr>
              <a:t>existing</a:t>
            </a:r>
            <a:r>
              <a:rPr lang="en-US" sz="2000" dirty="0" smtClean="0"/>
              <a:t> audit-approach </a:t>
            </a:r>
            <a:r>
              <a:rPr lang="en-US" sz="2000" strike="sngStrike" dirty="0">
                <a:solidFill>
                  <a:srgbClr val="00B050"/>
                </a:solidFill>
              </a:rPr>
              <a:t>that was already </a:t>
            </a:r>
            <a:r>
              <a:rPr lang="en-US" sz="2000" strike="sngStrike" dirty="0" smtClean="0">
                <a:solidFill>
                  <a:srgbClr val="00B050"/>
                </a:solidFill>
              </a:rPr>
              <a:t>taken </a:t>
            </a:r>
            <a:r>
              <a:rPr lang="en-US" sz="2000" dirty="0" smtClean="0">
                <a:solidFill>
                  <a:srgbClr val="00B050"/>
                </a:solidFill>
              </a:rPr>
              <a:t>used </a:t>
            </a:r>
            <a:r>
              <a:rPr lang="en-US" sz="2000" dirty="0"/>
              <a:t>for electronic control </a:t>
            </a:r>
            <a:r>
              <a:rPr lang="en-US" sz="2000" dirty="0" smtClean="0"/>
              <a:t>systems </a:t>
            </a:r>
            <a:r>
              <a:rPr lang="en-US" sz="2000" strike="sngStrike" dirty="0" smtClean="0">
                <a:solidFill>
                  <a:srgbClr val="00B050"/>
                </a:solidFill>
              </a:rPr>
              <a:t>that is today applied </a:t>
            </a:r>
            <a:r>
              <a:rPr lang="en-US" sz="2000" strike="sngStrike" dirty="0">
                <a:solidFill>
                  <a:srgbClr val="00B050"/>
                </a:solidFill>
              </a:rPr>
              <a:t>for </a:t>
            </a:r>
            <a:r>
              <a:rPr lang="en-US" sz="2000" dirty="0" smtClean="0">
                <a:solidFill>
                  <a:srgbClr val="00B050"/>
                </a:solidFill>
              </a:rPr>
              <a:t>both in </a:t>
            </a:r>
            <a:r>
              <a:rPr lang="en-US" sz="2000" dirty="0" smtClean="0"/>
              <a:t>safety </a:t>
            </a:r>
            <a:r>
              <a:rPr lang="en-US" sz="2000" dirty="0"/>
              <a:t>systems </a:t>
            </a:r>
            <a:r>
              <a:rPr lang="en-US" sz="2000" dirty="0" smtClean="0"/>
              <a:t>(e.g. ABS</a:t>
            </a:r>
            <a:r>
              <a:rPr lang="en-US" sz="2000" dirty="0"/>
              <a:t>, ESP) and </a:t>
            </a:r>
            <a:r>
              <a:rPr lang="en-US" sz="2000" strike="sngStrike" dirty="0" smtClean="0">
                <a:solidFill>
                  <a:srgbClr val="00B050"/>
                </a:solidFill>
              </a:rPr>
              <a:t>for</a:t>
            </a:r>
            <a:r>
              <a:rPr lang="en-US" sz="2000" dirty="0" smtClean="0">
                <a:solidFill>
                  <a:srgbClr val="00B050"/>
                </a:solidFill>
              </a:rPr>
              <a:t> driver </a:t>
            </a:r>
            <a:r>
              <a:rPr lang="en-US" sz="2000" dirty="0" smtClean="0"/>
              <a:t>assistance systems </a:t>
            </a:r>
            <a:r>
              <a:rPr lang="en-US" sz="2000" dirty="0"/>
              <a:t>(L1, L2) should be further extended and upgraded to tackle L3-L5 systems.</a:t>
            </a:r>
          </a:p>
          <a:p>
            <a:pPr marL="0" indent="0">
              <a:buNone/>
            </a:pPr>
            <a:r>
              <a:rPr lang="en-US" sz="2000" b="1" dirty="0" smtClean="0"/>
              <a:t>Why </a:t>
            </a:r>
            <a:r>
              <a:rPr lang="en-US" sz="2000" b="1" dirty="0"/>
              <a:t>elements of the </a:t>
            </a:r>
            <a:r>
              <a:rPr lang="en-US" sz="2000" b="1" dirty="0" smtClean="0"/>
              <a:t>“classical” </a:t>
            </a:r>
            <a:r>
              <a:rPr lang="en-US" sz="2000" b="1" dirty="0"/>
              <a:t>approach are still necessary: </a:t>
            </a:r>
            <a:endParaRPr lang="en-US" sz="2000" dirty="0"/>
          </a:p>
          <a:p>
            <a:r>
              <a:rPr lang="en-US" sz="2000" dirty="0" smtClean="0"/>
              <a:t>Testing </a:t>
            </a:r>
            <a:r>
              <a:rPr lang="en-US" sz="2000" dirty="0"/>
              <a:t>of existing conventional safety-regulations should continue with the “classical approach” also for vehicles that are equipped with automated driving systems. </a:t>
            </a:r>
            <a:endParaRPr lang="en-US" sz="2000" dirty="0" smtClean="0"/>
          </a:p>
          <a:p>
            <a:r>
              <a:rPr lang="en-US" sz="2000" dirty="0" smtClean="0">
                <a:solidFill>
                  <a:srgbClr val="00B050"/>
                </a:solidFill>
              </a:rPr>
              <a:t>Furthermore </a:t>
            </a:r>
            <a:r>
              <a:rPr lang="en-US" sz="2000" strike="sngStrike" dirty="0" smtClean="0">
                <a:solidFill>
                  <a:srgbClr val="00B050"/>
                </a:solidFill>
              </a:rPr>
              <a:t>Besides</a:t>
            </a:r>
            <a:r>
              <a:rPr lang="en-US" sz="2000" dirty="0"/>
              <a:t>, classical certification elements (track testing) </a:t>
            </a:r>
            <a:r>
              <a:rPr lang="en-US" sz="2000" dirty="0" smtClean="0">
                <a:solidFill>
                  <a:srgbClr val="00B050"/>
                </a:solidFill>
              </a:rPr>
              <a:t>are an essential part of </a:t>
            </a:r>
            <a:r>
              <a:rPr lang="en-US" sz="2000" strike="sngStrike" dirty="0" smtClean="0">
                <a:solidFill>
                  <a:srgbClr val="00B050"/>
                </a:solidFill>
              </a:rPr>
              <a:t>complement</a:t>
            </a:r>
            <a:r>
              <a:rPr lang="en-US" sz="2000" dirty="0" smtClean="0">
                <a:solidFill>
                  <a:srgbClr val="00B050"/>
                </a:solidFill>
              </a:rPr>
              <a:t> </a:t>
            </a:r>
            <a:r>
              <a:rPr lang="en-US" sz="2000" dirty="0"/>
              <a:t>the three-pillar </a:t>
            </a:r>
            <a:r>
              <a:rPr lang="en-US" sz="2000" dirty="0" smtClean="0"/>
              <a:t>approach (see from slide 14). </a:t>
            </a:r>
            <a:r>
              <a:rPr lang="en-US" sz="2000" strike="sngStrike" dirty="0" smtClean="0">
                <a:solidFill>
                  <a:srgbClr val="00B050"/>
                </a:solidFill>
              </a:rPr>
              <a:t>The</a:t>
            </a:r>
            <a:r>
              <a:rPr lang="en-US" sz="2000" dirty="0" smtClean="0">
                <a:solidFill>
                  <a:srgbClr val="00B050"/>
                </a:solidFill>
              </a:rPr>
              <a:t> A</a:t>
            </a:r>
            <a:r>
              <a:rPr lang="en-US" sz="2000" dirty="0" smtClean="0"/>
              <a:t>dditions </a:t>
            </a:r>
            <a:r>
              <a:rPr lang="en-US" sz="2000" dirty="0" smtClean="0">
                <a:solidFill>
                  <a:srgbClr val="00B050"/>
                </a:solidFill>
              </a:rPr>
              <a:t>are</a:t>
            </a:r>
            <a:r>
              <a:rPr lang="en-US" sz="2000" dirty="0" smtClean="0"/>
              <a:t> needed </a:t>
            </a:r>
            <a:r>
              <a:rPr lang="en-US" sz="2000" dirty="0"/>
              <a:t>to appropriately cover the software related aspects </a:t>
            </a:r>
            <a:r>
              <a:rPr lang="en-US" sz="2000" dirty="0" smtClean="0"/>
              <a:t>– they will </a:t>
            </a:r>
            <a:r>
              <a:rPr lang="en-US" sz="2000" dirty="0"/>
              <a:t>augment and not replace the </a:t>
            </a:r>
            <a:r>
              <a:rPr lang="en-US" sz="2000" dirty="0" smtClean="0"/>
              <a:t>classical certification approach</a:t>
            </a:r>
            <a:endParaRPr lang="en-US" sz="2000" dirty="0"/>
          </a:p>
        </p:txBody>
      </p:sp>
    </p:spTree>
    <p:extLst>
      <p:ext uri="{BB962C8B-B14F-4D97-AF65-F5344CB8AC3E}">
        <p14:creationId xmlns:p14="http://schemas.microsoft.com/office/powerpoint/2010/main" val="310858214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Iz.e3tkESgu21hwCZPMsA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8527</Words>
  <Application>Microsoft Office PowerPoint</Application>
  <PresentationFormat>Custom</PresentationFormat>
  <Paragraphs>1242</Paragraphs>
  <Slides>65</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67" baseType="lpstr">
      <vt:lpstr>Office Theme</vt:lpstr>
      <vt:lpstr>think-cell Folie</vt:lpstr>
      <vt:lpstr>Future Certification of  Automated/Autonomous Driving Systems</vt:lpstr>
      <vt:lpstr>Introduction</vt:lpstr>
      <vt:lpstr>Introduction</vt:lpstr>
      <vt:lpstr>General Challenges/Premises for a suitable Approach to Regulate Automated Driving</vt:lpstr>
      <vt:lpstr>Comparison of published Safety Principles</vt:lpstr>
      <vt:lpstr>“Classical” Certification Approach</vt:lpstr>
      <vt:lpstr>“Classical” Certification Approach</vt:lpstr>
      <vt:lpstr>Existing Extension of  the “Classical” Certification Approach</vt:lpstr>
      <vt:lpstr>Further Extension of  the “Classical” Certification Approach</vt:lpstr>
      <vt:lpstr>Paradigm shift - new approach required </vt:lpstr>
      <vt:lpstr>Academia views on why a different approach is needed</vt:lpstr>
      <vt:lpstr>Challenge of validation. Statistics Mileage and Accidents </vt:lpstr>
      <vt:lpstr>Overview: Concept for ADS Certification</vt:lpstr>
      <vt:lpstr>Concept for certification – the three pillars</vt:lpstr>
      <vt:lpstr>Example of the different pillars’ functions</vt:lpstr>
      <vt:lpstr>Concept for certification – the three pillars and their individual purpose</vt:lpstr>
      <vt:lpstr>Concept for certification of automated driving systems Level 3-5</vt:lpstr>
      <vt:lpstr>Mapping of Safety Principles and the Pillars</vt:lpstr>
      <vt:lpstr>Comparison of published Safety Principles</vt:lpstr>
      <vt:lpstr>Coverage of safety principles by the pillars</vt:lpstr>
      <vt:lpstr>Back-Up</vt:lpstr>
      <vt:lpstr>References</vt:lpstr>
      <vt:lpstr>Overview: Concept for ADS Certification</vt:lpstr>
      <vt:lpstr>Definitions: „use-case“ vs. „test scenario“</vt:lpstr>
      <vt:lpstr>Overall driving capabilities for the use-case „motorway/highway traffic“</vt:lpstr>
      <vt:lpstr>Overall driving capabilities for the use-case „urban traffic“</vt:lpstr>
      <vt:lpstr>Concept for certification – the three pillars – their individual strengths and weaknesses </vt:lpstr>
      <vt:lpstr>What’s behind the three pillars</vt:lpstr>
      <vt:lpstr>Audit &amp; Assessment</vt:lpstr>
      <vt:lpstr>Overview of complete certification structure</vt:lpstr>
      <vt:lpstr>Audit structure: Processes and documentation</vt:lpstr>
      <vt:lpstr>Assessment Structure: Safety Concept and Validation</vt:lpstr>
      <vt:lpstr>Assessment Structure: Safety Concept and Validation</vt:lpstr>
      <vt:lpstr>Physical Certification Tests on Proving Grounds</vt:lpstr>
      <vt:lpstr>Relevant test scenarios on proving grounds for the urban use-case – OICA views</vt:lpstr>
      <vt:lpstr>Introduction/basis for discussion</vt:lpstr>
      <vt:lpstr>Scenario Justification</vt:lpstr>
      <vt:lpstr>Proposal Test Track Scenarios „Urban“</vt:lpstr>
      <vt:lpstr>EU Project PROSPECT* – Standard Intersection Layout</vt:lpstr>
      <vt:lpstr>Proposal Test Track Scenarios „Urban“</vt:lpstr>
      <vt:lpstr>Proposal Test Track Scenarios „Urban“</vt:lpstr>
      <vt:lpstr>Proposal Test Track Scenarios „Urban“</vt:lpstr>
      <vt:lpstr>Next steps</vt:lpstr>
      <vt:lpstr>Testing of autonomous/automated driving systems on proving grounds   – The issue of “testability” –  OICA views</vt:lpstr>
      <vt:lpstr>Testability on proving grounds - Introduction</vt:lpstr>
      <vt:lpstr>Testability on proving grounds - Options</vt:lpstr>
      <vt:lpstr>Next steps</vt:lpstr>
      <vt:lpstr>Real-World-Test-Drive</vt:lpstr>
      <vt:lpstr>Real World Test Drive – OICA views</vt:lpstr>
      <vt:lpstr>Introduction/basis for discussion</vt:lpstr>
      <vt:lpstr>Road Test for AVs: Understanding its Role in the Certification Process</vt:lpstr>
      <vt:lpstr>What is the road test supposed to demonstrate? What is its role in the entire certification process (1/2)? </vt:lpstr>
      <vt:lpstr>What is the road test supposed to demonstrate? What is its role in the entire certification process (2/2)? </vt:lpstr>
      <vt:lpstr>Coverage of Scenarios  - to be addressed according to the use case -</vt:lpstr>
      <vt:lpstr>Definition of “realistic / Typical / Normal” traffic conditions</vt:lpstr>
      <vt:lpstr>What is the suggested content?</vt:lpstr>
      <vt:lpstr>What is the suggested content?</vt:lpstr>
      <vt:lpstr>Which assessment approach is considered?</vt:lpstr>
      <vt:lpstr>OICA proposal for checklists as integral part of the road test</vt:lpstr>
      <vt:lpstr>Examples for a Checklist – Highway driving (1/2)</vt:lpstr>
      <vt:lpstr>Examples for a Checklist – Highway driving (2/2)</vt:lpstr>
      <vt:lpstr>Examples for a Checklist – Urban Driving (1/2)</vt:lpstr>
      <vt:lpstr>Examples for a Checklist – Urban Driving (1/2)</vt:lpstr>
      <vt:lpstr>How could the road test look like from a procedural and time perspective?</vt:lpstr>
      <vt:lpstr>How could the road test look like from a procedural and timing perspective?</vt:lpstr>
    </vt:vector>
  </TitlesOfParts>
  <Company>Honda Motor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matthias.esser@daimler.com</dc:creator>
  <cp:lastModifiedBy>F58925B</cp:lastModifiedBy>
  <cp:revision>156</cp:revision>
  <dcterms:created xsi:type="dcterms:W3CDTF">2018-05-23T13:56:11Z</dcterms:created>
  <dcterms:modified xsi:type="dcterms:W3CDTF">2018-12-11T12:45:42Z</dcterms:modified>
</cp:coreProperties>
</file>