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C5E0B4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4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5F03-C626-438F-B120-FF6808F5F05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8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891657" y="3913909"/>
            <a:ext cx="7008501" cy="2545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 err="1" smtClean="0">
                <a:solidFill>
                  <a:schemeClr val="bg1"/>
                </a:solidFill>
              </a:rPr>
              <a:t>fmi_adapter_node</a:t>
            </a:r>
            <a:endParaRPr lang="en-US" sz="1300" dirty="0" smtClean="0">
              <a:solidFill>
                <a:schemeClr val="bg1"/>
              </a:solidFill>
            </a:endParaRPr>
          </a:p>
          <a:p>
            <a:r>
              <a:rPr lang="de-DE" sz="700" i="1" dirty="0" smtClean="0">
                <a:solidFill>
                  <a:schemeClr val="bg1"/>
                </a:solidFill>
              </a:rPr>
              <a:t>ROS </a:t>
            </a:r>
            <a:r>
              <a:rPr lang="de-DE" sz="700" i="1" dirty="0" err="1" smtClean="0">
                <a:solidFill>
                  <a:schemeClr val="bg1"/>
                </a:solidFill>
              </a:rPr>
              <a:t>node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provided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by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fmi_adapter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package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91658" y="563880"/>
            <a:ext cx="7008501" cy="25450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 smtClean="0">
                <a:solidFill>
                  <a:schemeClr val="bg1"/>
                </a:solidFill>
              </a:rPr>
              <a:t>Application node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20" name="Chevron 119"/>
          <p:cNvSpPr/>
          <p:nvPr/>
        </p:nvSpPr>
        <p:spPr>
          <a:xfrm>
            <a:off x="1774268" y="4595239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Subscriber</a:t>
            </a:r>
            <a:endParaRPr lang="en-US" sz="900" dirty="0"/>
          </a:p>
        </p:txBody>
      </p:sp>
      <p:sp>
        <p:nvSpPr>
          <p:cNvPr id="123" name="Chevron 122"/>
          <p:cNvSpPr/>
          <p:nvPr/>
        </p:nvSpPr>
        <p:spPr>
          <a:xfrm flipH="1">
            <a:off x="1770012" y="5830470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Publisher</a:t>
            </a: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23"/>
                    </a14:imgEffect>
                    <a14:imgEffect>
                      <a14:brightnessContrast bright="-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77367" y="1938979"/>
            <a:ext cx="180000" cy="1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73843" y="1916417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bg1"/>
                </a:solidFill>
              </a:rPr>
              <a:t>Timer</a:t>
            </a:r>
            <a:r>
              <a:rPr lang="de-DE" sz="900" dirty="0" smtClean="0">
                <a:solidFill>
                  <a:schemeClr val="bg1"/>
                </a:solidFill>
              </a:rPr>
              <a:t>(s)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5" name="Chevron 124"/>
          <p:cNvSpPr/>
          <p:nvPr/>
        </p:nvSpPr>
        <p:spPr>
          <a:xfrm>
            <a:off x="1774268" y="1608626"/>
            <a:ext cx="875657" cy="1800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900" dirty="0" smtClean="0">
                <a:solidFill>
                  <a:schemeClr val="bg1"/>
                </a:solidFill>
              </a:rPr>
              <a:t>Subscriber(s)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7" name="Chevron 126"/>
          <p:cNvSpPr/>
          <p:nvPr/>
        </p:nvSpPr>
        <p:spPr>
          <a:xfrm flipH="1">
            <a:off x="1770012" y="2285094"/>
            <a:ext cx="875657" cy="1800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900" dirty="0" smtClean="0">
                <a:solidFill>
                  <a:schemeClr val="bg1"/>
                </a:solidFill>
              </a:rPr>
              <a:t>Publisher(s)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9927" y="6246400"/>
            <a:ext cx="1326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i="1" dirty="0" smtClean="0">
                <a:solidFill>
                  <a:schemeClr val="bg1"/>
                </a:solidFill>
              </a:rPr>
              <a:t>… </a:t>
            </a:r>
            <a:r>
              <a:rPr lang="de-DE" sz="700" i="1" dirty="0" err="1" smtClean="0">
                <a:solidFill>
                  <a:schemeClr val="bg1"/>
                </a:solidFill>
              </a:rPr>
              <a:t>one</a:t>
            </a:r>
            <a:r>
              <a:rPr lang="de-DE" sz="700" i="1" dirty="0" smtClean="0">
                <a:solidFill>
                  <a:schemeClr val="bg1"/>
                </a:solidFill>
              </a:rPr>
              <a:t> per FMU </a:t>
            </a:r>
            <a:r>
              <a:rPr lang="de-DE" sz="700" i="1" dirty="0" err="1" smtClean="0">
                <a:solidFill>
                  <a:schemeClr val="bg1"/>
                </a:solidFill>
              </a:rPr>
              <a:t>output</a:t>
            </a:r>
            <a:r>
              <a:rPr lang="de-DE" sz="700" i="1" dirty="0" smtClean="0">
                <a:solidFill>
                  <a:schemeClr val="bg1"/>
                </a:solidFill>
              </a:rPr>
              <a:t> variable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129" name="Chevron 128"/>
          <p:cNvSpPr/>
          <p:nvPr/>
        </p:nvSpPr>
        <p:spPr>
          <a:xfrm>
            <a:off x="1774268" y="4842889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Subscriber</a:t>
            </a:r>
            <a:endParaRPr lang="en-US" sz="900" dirty="0"/>
          </a:p>
        </p:txBody>
      </p:sp>
      <p:sp>
        <p:nvSpPr>
          <p:cNvPr id="130" name="Chevron 129"/>
          <p:cNvSpPr/>
          <p:nvPr/>
        </p:nvSpPr>
        <p:spPr>
          <a:xfrm flipH="1">
            <a:off x="1770012" y="6084470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Publisher</a:t>
            </a:r>
            <a:endParaRPr 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969927" y="502288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i="1" dirty="0" smtClean="0">
                <a:solidFill>
                  <a:schemeClr val="bg1"/>
                </a:solidFill>
              </a:rPr>
              <a:t>… </a:t>
            </a:r>
            <a:r>
              <a:rPr lang="de-DE" sz="700" i="1" dirty="0" err="1" smtClean="0">
                <a:solidFill>
                  <a:schemeClr val="bg1"/>
                </a:solidFill>
              </a:rPr>
              <a:t>one</a:t>
            </a:r>
            <a:r>
              <a:rPr lang="de-DE" sz="700" i="1" dirty="0" smtClean="0">
                <a:solidFill>
                  <a:schemeClr val="bg1"/>
                </a:solidFill>
              </a:rPr>
              <a:t> per FMU </a:t>
            </a:r>
            <a:r>
              <a:rPr lang="de-DE" sz="700" i="1" dirty="0" err="1" smtClean="0">
                <a:solidFill>
                  <a:schemeClr val="bg1"/>
                </a:solidFill>
              </a:rPr>
              <a:t>input</a:t>
            </a:r>
            <a:r>
              <a:rPr lang="de-DE" sz="700" i="1" dirty="0" smtClean="0">
                <a:solidFill>
                  <a:schemeClr val="bg1"/>
                </a:solidFill>
              </a:rPr>
              <a:t/>
            </a:r>
            <a:br>
              <a:rPr lang="de-DE" sz="700" i="1" dirty="0" smtClean="0">
                <a:solidFill>
                  <a:schemeClr val="bg1"/>
                </a:solidFill>
              </a:rPr>
            </a:br>
            <a:r>
              <a:rPr lang="de-DE" sz="700" i="1" dirty="0" smtClean="0">
                <a:solidFill>
                  <a:schemeClr val="bg1"/>
                </a:solidFill>
              </a:rPr>
              <a:t>    variable</a:t>
            </a:r>
            <a:endParaRPr lang="en-US" sz="700" i="1" dirty="0">
              <a:solidFill>
                <a:schemeClr val="bg1"/>
              </a:solidFill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364847" y="5379415"/>
            <a:ext cx="180000" cy="180000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1966205" y="535685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smtClean="0">
                <a:solidFill>
                  <a:schemeClr val="bg1"/>
                </a:solidFill>
              </a:rPr>
              <a:t>Timer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997604" y="5540665"/>
            <a:ext cx="13067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/>
                </a:solidFill>
              </a:rPr>
              <a:t>… with </a:t>
            </a:r>
            <a:r>
              <a:rPr lang="en-US" sz="700" i="1" dirty="0" err="1" smtClean="0">
                <a:solidFill>
                  <a:schemeClr val="bg1"/>
                </a:solidFill>
              </a:rPr>
              <a:t>parameterizable</a:t>
            </a:r>
            <a:r>
              <a:rPr lang="en-US" sz="700" i="1" dirty="0" smtClean="0">
                <a:solidFill>
                  <a:schemeClr val="bg1"/>
                </a:solidFill>
              </a:rPr>
              <a:t> period</a:t>
            </a:r>
            <a:endParaRPr lang="en-US" sz="700" i="1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2600348" y="5471611"/>
            <a:ext cx="1250938" cy="186144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H="1">
            <a:off x="2643188" y="6102118"/>
            <a:ext cx="1206553" cy="73797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H="1" flipV="1">
            <a:off x="2667003" y="5918743"/>
            <a:ext cx="1177190" cy="183375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39_"/>
          <p:cNvCxnSpPr/>
          <p:nvPr/>
        </p:nvCxnSpPr>
        <p:spPr>
          <a:xfrm>
            <a:off x="2712820" y="4691470"/>
            <a:ext cx="1138466" cy="686054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9__"/>
          <p:cNvCxnSpPr/>
          <p:nvPr/>
        </p:nvCxnSpPr>
        <p:spPr>
          <a:xfrm>
            <a:off x="2712820" y="4933139"/>
            <a:ext cx="1136921" cy="444385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3855374" y="4093687"/>
            <a:ext cx="4937760" cy="226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L-Shape 176"/>
          <p:cNvSpPr/>
          <p:nvPr/>
        </p:nvSpPr>
        <p:spPr>
          <a:xfrm rot="5400000">
            <a:off x="5291103" y="2863469"/>
            <a:ext cx="2067629" cy="4737618"/>
          </a:xfrm>
          <a:prstGeom prst="corner">
            <a:avLst>
              <a:gd name="adj1" fmla="val 87286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8" name="L-Shape 177"/>
          <p:cNvSpPr/>
          <p:nvPr/>
        </p:nvSpPr>
        <p:spPr>
          <a:xfrm rot="5400000">
            <a:off x="6395961" y="3968323"/>
            <a:ext cx="1748540" cy="2846993"/>
          </a:xfrm>
          <a:prstGeom prst="corner">
            <a:avLst>
              <a:gd name="adj1" fmla="val 69418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7145728" y="4808062"/>
            <a:ext cx="1548000" cy="14580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Application</a:t>
            </a:r>
            <a:endParaRPr lang="en-US" sz="1300" dirty="0" smtClean="0">
              <a:solidFill>
                <a:schemeClr val="bg1"/>
              </a:solidFill>
            </a:endParaRP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FMU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A zip file with shared library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and XML-based description of:</a:t>
            </a:r>
          </a:p>
          <a:p>
            <a:pPr defTabSz="357188"/>
            <a:r>
              <a:rPr lang="en-US" sz="700" i="1" dirty="0" smtClean="0">
                <a:solidFill>
                  <a:schemeClr val="bg1"/>
                </a:solidFill>
              </a:rPr>
              <a:t>	- input variables</a:t>
            </a:r>
            <a:r>
              <a:rPr lang="en-US" sz="700" i="1" dirty="0">
                <a:solidFill>
                  <a:schemeClr val="bg1"/>
                </a:solidFill>
              </a:rPr>
              <a:t/>
            </a:r>
            <a:br>
              <a:rPr lang="en-US" sz="700" i="1" dirty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output variables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parameters</a:t>
            </a:r>
          </a:p>
          <a:p>
            <a:pPr defTabSz="357188"/>
            <a:r>
              <a:rPr lang="de-DE" sz="700" i="1" dirty="0">
                <a:solidFill>
                  <a:schemeClr val="bg1"/>
                </a:solidFill>
              </a:rPr>
              <a:t>	</a:t>
            </a:r>
            <a:r>
              <a:rPr lang="de-DE" sz="700" i="1" dirty="0" smtClean="0">
                <a:solidFill>
                  <a:schemeClr val="bg1"/>
                </a:solidFill>
              </a:rPr>
              <a:t>- …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802539" y="5021950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fmi2_get_variable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5802539" y="5299673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fmi2_set_real</a:t>
            </a:r>
            <a:endParaRPr lang="en-US" sz="900" dirty="0"/>
          </a:p>
        </p:txBody>
      </p:sp>
      <p:sp>
        <p:nvSpPr>
          <p:cNvPr id="182" name="Rectangle 181"/>
          <p:cNvSpPr/>
          <p:nvPr/>
        </p:nvSpPr>
        <p:spPr>
          <a:xfrm>
            <a:off x="5802539" y="5577396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fmi2_do_step</a:t>
            </a:r>
            <a:endParaRPr lang="en-US" sz="900" dirty="0"/>
          </a:p>
        </p:txBody>
      </p:sp>
      <p:sp>
        <p:nvSpPr>
          <p:cNvPr id="183" name="Rectangle 182"/>
          <p:cNvSpPr/>
          <p:nvPr/>
        </p:nvSpPr>
        <p:spPr>
          <a:xfrm>
            <a:off x="5802539" y="6023805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fmi2_get_real</a:t>
            </a:r>
            <a:endParaRPr 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127409" y="5757034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783126" y="4490752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smtClean="0">
                <a:solidFill>
                  <a:schemeClr val="bg1"/>
                </a:solidFill>
              </a:rPr>
              <a:t>FMI Library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www.jmodelica.org/FMILibrary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900533" y="5021184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getAllVariables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3900533" y="5299290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setInputValue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3900533" y="5577396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calcUntil</a:t>
            </a:r>
            <a:endParaRPr lang="en-US" sz="900" dirty="0"/>
          </a:p>
        </p:txBody>
      </p:sp>
      <p:sp>
        <p:nvSpPr>
          <p:cNvPr id="189" name="Rectangle 188"/>
          <p:cNvSpPr/>
          <p:nvPr/>
        </p:nvSpPr>
        <p:spPr>
          <a:xfrm>
            <a:off x="3900533" y="6023804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getOutputValue</a:t>
            </a:r>
            <a:endParaRPr lang="en-US" sz="9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100326" y="5757033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53056" y="4163166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FMIAdapter</a:t>
            </a:r>
            <a:r>
              <a:rPr lang="de-DE" sz="1300" dirty="0" smtClean="0">
                <a:solidFill>
                  <a:schemeClr val="bg1"/>
                </a:solidFill>
              </a:rPr>
              <a:t/>
            </a:r>
            <a:br>
              <a:rPr lang="de-DE" sz="1300" dirty="0" smtClean="0">
                <a:solidFill>
                  <a:schemeClr val="bg1"/>
                </a:solidFill>
              </a:rPr>
            </a:br>
            <a:r>
              <a:rPr lang="de-DE" sz="700" i="1" dirty="0" smtClean="0">
                <a:solidFill>
                  <a:schemeClr val="bg1"/>
                </a:solidFill>
              </a:rPr>
              <a:t>C++ </a:t>
            </a:r>
            <a:r>
              <a:rPr lang="de-DE" sz="700" i="1" dirty="0" err="1" smtClean="0">
                <a:solidFill>
                  <a:schemeClr val="bg1"/>
                </a:solidFill>
              </a:rPr>
              <a:t>class</a:t>
            </a:r>
            <a:r>
              <a:rPr lang="de-DE" sz="700" i="1" dirty="0" smtClean="0">
                <a:solidFill>
                  <a:schemeClr val="bg1"/>
                </a:solidFill>
              </a:rPr>
              <a:t> in </a:t>
            </a:r>
            <a:r>
              <a:rPr lang="de-DE" sz="700" i="1" dirty="0" err="1" smtClean="0">
                <a:solidFill>
                  <a:schemeClr val="bg1"/>
                </a:solidFill>
              </a:rPr>
              <a:t>fmi_adapter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package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192" name="Arc 191"/>
          <p:cNvSpPr/>
          <p:nvPr/>
        </p:nvSpPr>
        <p:spPr>
          <a:xfrm>
            <a:off x="5399774" y="5597762"/>
            <a:ext cx="116140" cy="116140"/>
          </a:xfrm>
          <a:prstGeom prst="arc">
            <a:avLst>
              <a:gd name="adj1" fmla="val 19342266"/>
              <a:gd name="adj2" fmla="val 16610388"/>
            </a:avLst>
          </a:prstGeom>
          <a:ln w="28575">
            <a:solidFill>
              <a:schemeClr val="bg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4932599" y="568019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run</a:t>
            </a:r>
            <a:r>
              <a:rPr lang="de-DE" sz="700" i="1" dirty="0" smtClean="0">
                <a:solidFill>
                  <a:schemeClr val="bg1"/>
                </a:solidFill>
              </a:rPr>
              <a:t> FMU </a:t>
            </a:r>
            <a:r>
              <a:rPr lang="de-DE" sz="700" i="1" dirty="0" err="1" smtClean="0">
                <a:solidFill>
                  <a:schemeClr val="bg1"/>
                </a:solidFill>
              </a:rPr>
              <a:t>simulation</a:t>
            </a:r>
            <a:r>
              <a:rPr lang="de-DE" sz="700" i="1" dirty="0">
                <a:solidFill>
                  <a:schemeClr val="bg1"/>
                </a:solidFill>
              </a:rPr>
              <a:t/>
            </a:r>
            <a:br>
              <a:rPr lang="de-DE" sz="700" i="1" dirty="0">
                <a:solidFill>
                  <a:schemeClr val="bg1"/>
                </a:solidFill>
              </a:rPr>
            </a:br>
            <a:r>
              <a:rPr lang="de-DE" sz="700" i="1" dirty="0" err="1" smtClean="0">
                <a:solidFill>
                  <a:schemeClr val="bg1"/>
                </a:solidFill>
              </a:rPr>
              <a:t>with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given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step</a:t>
            </a:r>
            <a:r>
              <a:rPr lang="de-DE" sz="700" i="1" dirty="0" smtClean="0">
                <a:solidFill>
                  <a:schemeClr val="bg1"/>
                </a:solidFill>
              </a:rPr>
              <a:t>-size</a:t>
            </a:r>
            <a:endParaRPr lang="en-US" sz="700" i="1" dirty="0">
              <a:solidFill>
                <a:schemeClr val="bg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4956372" y="5314929"/>
            <a:ext cx="376167" cy="136570"/>
            <a:chOff x="3785798" y="3202929"/>
            <a:chExt cx="376167" cy="136570"/>
          </a:xfrm>
        </p:grpSpPr>
        <p:sp>
          <p:nvSpPr>
            <p:cNvPr id="195" name="Rectangle 194"/>
            <p:cNvSpPr/>
            <p:nvPr/>
          </p:nvSpPr>
          <p:spPr>
            <a:xfrm>
              <a:off x="3785798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861385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936972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012559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088146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702249" y="5158317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timestamped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input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values</a:t>
            </a:r>
            <a:endParaRPr lang="en-US" sz="700" i="1" dirty="0">
              <a:solidFill>
                <a:schemeClr val="bg1"/>
              </a:solidFill>
            </a:endParaRP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5360206" y="5383214"/>
            <a:ext cx="40160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783116" y="5383214"/>
            <a:ext cx="142875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549873" y="5659344"/>
            <a:ext cx="211936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4783116" y="5659344"/>
            <a:ext cx="577090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783116" y="5102950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H="1">
            <a:off x="4782755" y="6106881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472125" y="5383214"/>
            <a:ext cx="0" cy="18330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802416" y="5377524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6802416" y="6102118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6802416" y="5659512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6802416" y="5102950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7432397" y="4163869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err="1" smtClean="0"/>
              <a:t>Ctor</a:t>
            </a:r>
            <a:r>
              <a:rPr lang="en-US" sz="900" dirty="0" smtClean="0"/>
              <a:t>: path : string</a:t>
            </a:r>
            <a:endParaRPr lang="en-US" sz="900" dirty="0"/>
          </a:p>
        </p:txBody>
      </p:sp>
      <p:sp>
        <p:nvSpPr>
          <p:cNvPr id="213" name="Rectangle 212"/>
          <p:cNvSpPr/>
          <p:nvPr/>
        </p:nvSpPr>
        <p:spPr>
          <a:xfrm>
            <a:off x="7436792" y="4484962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… </a:t>
            </a:r>
            <a:r>
              <a:rPr lang="en-US" sz="900" dirty="0" err="1" smtClean="0"/>
              <a:t>create_dllfmu</a:t>
            </a:r>
            <a:r>
              <a:rPr lang="en-US" sz="900" dirty="0" smtClean="0"/>
              <a:t> …</a:t>
            </a:r>
            <a:endParaRPr lang="en-US" sz="900" dirty="0"/>
          </a:p>
        </p:txBody>
      </p:sp>
      <p:sp>
        <p:nvSpPr>
          <p:cNvPr id="215" name="Down Arrow 214"/>
          <p:cNvSpPr/>
          <p:nvPr/>
        </p:nvSpPr>
        <p:spPr>
          <a:xfrm>
            <a:off x="7774471" y="4677506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Down Arrow 215"/>
          <p:cNvSpPr/>
          <p:nvPr/>
        </p:nvSpPr>
        <p:spPr>
          <a:xfrm>
            <a:off x="7774471" y="4355409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884217" y="1535663"/>
            <a:ext cx="7825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>
                <a:solidFill>
                  <a:schemeClr val="bg1"/>
                </a:solidFill>
              </a:rPr>
              <a:t>Application</a:t>
            </a:r>
            <a:r>
              <a:rPr lang="de-DE" sz="900" dirty="0">
                <a:solidFill>
                  <a:schemeClr val="bg1"/>
                </a:solidFill>
              </a:rPr>
              <a:t/>
            </a:r>
            <a:br>
              <a:rPr lang="de-DE" sz="900" dirty="0">
                <a:solidFill>
                  <a:schemeClr val="bg1"/>
                </a:solidFill>
              </a:rPr>
            </a:br>
            <a:r>
              <a:rPr lang="de-DE" sz="900" dirty="0" err="1" smtClean="0">
                <a:solidFill>
                  <a:schemeClr val="bg1"/>
                </a:solidFill>
              </a:rPr>
              <a:t>code</a:t>
            </a:r>
            <a:endParaRPr lang="de-DE" sz="900" dirty="0" smtClean="0">
              <a:solidFill>
                <a:schemeClr val="bg1"/>
              </a:solidFill>
            </a:endParaRPr>
          </a:p>
          <a:p>
            <a:r>
              <a:rPr lang="de-DE" sz="900" dirty="0" smtClean="0">
                <a:solidFill>
                  <a:schemeClr val="bg1"/>
                </a:solidFill>
              </a:rPr>
              <a:t>{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     …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     …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     …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}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345741" y="1765311"/>
            <a:ext cx="504000" cy="251998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345741" y="2031919"/>
            <a:ext cx="504000" cy="98048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45741" y="2254086"/>
            <a:ext cx="504000" cy="53903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345741" y="2346888"/>
            <a:ext cx="504000" cy="417782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855374" y="752605"/>
            <a:ext cx="4937760" cy="226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L-Shape 220"/>
          <p:cNvSpPr/>
          <p:nvPr/>
        </p:nvSpPr>
        <p:spPr>
          <a:xfrm rot="5400000">
            <a:off x="5291103" y="-477613"/>
            <a:ext cx="2067629" cy="4737618"/>
          </a:xfrm>
          <a:prstGeom prst="corner">
            <a:avLst>
              <a:gd name="adj1" fmla="val 87286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22" name="L-Shape 221"/>
          <p:cNvSpPr/>
          <p:nvPr/>
        </p:nvSpPr>
        <p:spPr>
          <a:xfrm rot="5400000">
            <a:off x="6395961" y="627241"/>
            <a:ext cx="1748540" cy="2846993"/>
          </a:xfrm>
          <a:prstGeom prst="corner">
            <a:avLst>
              <a:gd name="adj1" fmla="val 69418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23" name="Rectangle 222"/>
          <p:cNvSpPr/>
          <p:nvPr/>
        </p:nvSpPr>
        <p:spPr>
          <a:xfrm>
            <a:off x="7145728" y="1466980"/>
            <a:ext cx="1548000" cy="14580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Application</a:t>
            </a:r>
            <a:endParaRPr lang="en-US" sz="1300" dirty="0" smtClean="0">
              <a:solidFill>
                <a:schemeClr val="bg1"/>
              </a:solidFill>
            </a:endParaRP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FMU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A zip file with shared library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and XML-based description of:</a:t>
            </a:r>
          </a:p>
          <a:p>
            <a:pPr defTabSz="357188"/>
            <a:r>
              <a:rPr lang="en-US" sz="700" i="1" dirty="0" smtClean="0">
                <a:solidFill>
                  <a:schemeClr val="bg1"/>
                </a:solidFill>
              </a:rPr>
              <a:t>	- input variables</a:t>
            </a:r>
            <a:r>
              <a:rPr lang="en-US" sz="700" i="1" dirty="0">
                <a:solidFill>
                  <a:schemeClr val="bg1"/>
                </a:solidFill>
              </a:rPr>
              <a:t/>
            </a:r>
            <a:br>
              <a:rPr lang="en-US" sz="700" i="1" dirty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output variables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parameters</a:t>
            </a:r>
          </a:p>
          <a:p>
            <a:pPr defTabSz="357188"/>
            <a:r>
              <a:rPr lang="de-DE" sz="700" i="1" dirty="0">
                <a:solidFill>
                  <a:schemeClr val="bg1"/>
                </a:solidFill>
              </a:rPr>
              <a:t>	</a:t>
            </a:r>
            <a:r>
              <a:rPr lang="de-DE" sz="700" i="1" dirty="0" smtClean="0">
                <a:solidFill>
                  <a:schemeClr val="bg1"/>
                </a:solidFill>
              </a:rPr>
              <a:t>- …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802539" y="1680868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fmi2_get_variable</a:t>
            </a:r>
            <a:endParaRPr lang="en-US" sz="900" dirty="0"/>
          </a:p>
        </p:txBody>
      </p:sp>
      <p:sp>
        <p:nvSpPr>
          <p:cNvPr id="225" name="Rectangle 224"/>
          <p:cNvSpPr/>
          <p:nvPr/>
        </p:nvSpPr>
        <p:spPr>
          <a:xfrm>
            <a:off x="5802539" y="1958591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fmi2_set_real</a:t>
            </a:r>
            <a:endParaRPr lang="en-US" sz="900" dirty="0"/>
          </a:p>
        </p:txBody>
      </p:sp>
      <p:sp>
        <p:nvSpPr>
          <p:cNvPr id="226" name="Rectangle 225"/>
          <p:cNvSpPr/>
          <p:nvPr/>
        </p:nvSpPr>
        <p:spPr>
          <a:xfrm>
            <a:off x="5802539" y="2236314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fmi2_do_step</a:t>
            </a:r>
            <a:endParaRPr lang="en-US" sz="900" dirty="0"/>
          </a:p>
        </p:txBody>
      </p:sp>
      <p:sp>
        <p:nvSpPr>
          <p:cNvPr id="227" name="Rectangle 226"/>
          <p:cNvSpPr/>
          <p:nvPr/>
        </p:nvSpPr>
        <p:spPr>
          <a:xfrm>
            <a:off x="5802539" y="2682723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fmi2_get_real</a:t>
            </a:r>
            <a:endParaRPr lang="en-US" sz="9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127409" y="2415952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783126" y="114967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smtClean="0">
                <a:solidFill>
                  <a:schemeClr val="bg1"/>
                </a:solidFill>
              </a:rPr>
              <a:t>FMI Library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www.jmodelica.org/FMILibrary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900533" y="1680102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getAllVariables</a:t>
            </a:r>
            <a:endParaRPr lang="en-US" sz="900" dirty="0"/>
          </a:p>
        </p:txBody>
      </p:sp>
      <p:sp>
        <p:nvSpPr>
          <p:cNvPr id="231" name="Rectangle 230"/>
          <p:cNvSpPr/>
          <p:nvPr/>
        </p:nvSpPr>
        <p:spPr>
          <a:xfrm>
            <a:off x="3900533" y="1958208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setInputValue</a:t>
            </a:r>
            <a:endParaRPr lang="en-US" sz="900" dirty="0"/>
          </a:p>
        </p:txBody>
      </p:sp>
      <p:sp>
        <p:nvSpPr>
          <p:cNvPr id="232" name="Rectangle 231"/>
          <p:cNvSpPr/>
          <p:nvPr/>
        </p:nvSpPr>
        <p:spPr>
          <a:xfrm>
            <a:off x="3900533" y="2236314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calcUntil</a:t>
            </a:r>
            <a:endParaRPr lang="en-US" sz="900" dirty="0"/>
          </a:p>
        </p:txBody>
      </p:sp>
      <p:sp>
        <p:nvSpPr>
          <p:cNvPr id="233" name="Rectangle 232"/>
          <p:cNvSpPr/>
          <p:nvPr/>
        </p:nvSpPr>
        <p:spPr>
          <a:xfrm>
            <a:off x="3900533" y="2682722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getOutputValue</a:t>
            </a:r>
            <a:endParaRPr 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4100326" y="2415951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153056" y="822084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FMIAdapter</a:t>
            </a:r>
            <a:r>
              <a:rPr lang="de-DE" sz="1300" dirty="0" smtClean="0">
                <a:solidFill>
                  <a:schemeClr val="bg1"/>
                </a:solidFill>
              </a:rPr>
              <a:t/>
            </a:r>
            <a:br>
              <a:rPr lang="de-DE" sz="1300" dirty="0" smtClean="0">
                <a:solidFill>
                  <a:schemeClr val="bg1"/>
                </a:solidFill>
              </a:rPr>
            </a:br>
            <a:r>
              <a:rPr lang="de-DE" sz="700" i="1" dirty="0" smtClean="0">
                <a:solidFill>
                  <a:schemeClr val="bg1"/>
                </a:solidFill>
              </a:rPr>
              <a:t>C++ </a:t>
            </a:r>
            <a:r>
              <a:rPr lang="de-DE" sz="700" i="1" dirty="0" err="1" smtClean="0">
                <a:solidFill>
                  <a:schemeClr val="bg1"/>
                </a:solidFill>
              </a:rPr>
              <a:t>class</a:t>
            </a:r>
            <a:r>
              <a:rPr lang="de-DE" sz="700" i="1" dirty="0" smtClean="0">
                <a:solidFill>
                  <a:schemeClr val="bg1"/>
                </a:solidFill>
              </a:rPr>
              <a:t> in </a:t>
            </a:r>
            <a:r>
              <a:rPr lang="de-DE" sz="700" i="1" dirty="0" err="1" smtClean="0">
                <a:solidFill>
                  <a:schemeClr val="bg1"/>
                </a:solidFill>
              </a:rPr>
              <a:t>fmi_adapter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package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236" name="Arc 235"/>
          <p:cNvSpPr/>
          <p:nvPr/>
        </p:nvSpPr>
        <p:spPr>
          <a:xfrm>
            <a:off x="5399774" y="2256680"/>
            <a:ext cx="116140" cy="116140"/>
          </a:xfrm>
          <a:prstGeom prst="arc">
            <a:avLst>
              <a:gd name="adj1" fmla="val 19342266"/>
              <a:gd name="adj2" fmla="val 16610388"/>
            </a:avLst>
          </a:prstGeom>
          <a:ln w="28575">
            <a:solidFill>
              <a:schemeClr val="bg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4932599" y="233911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run</a:t>
            </a:r>
            <a:r>
              <a:rPr lang="de-DE" sz="700" i="1" dirty="0" smtClean="0">
                <a:solidFill>
                  <a:schemeClr val="bg1"/>
                </a:solidFill>
              </a:rPr>
              <a:t> FMU </a:t>
            </a:r>
            <a:r>
              <a:rPr lang="de-DE" sz="700" i="1" dirty="0" err="1" smtClean="0">
                <a:solidFill>
                  <a:schemeClr val="bg1"/>
                </a:solidFill>
              </a:rPr>
              <a:t>simulation</a:t>
            </a:r>
            <a:r>
              <a:rPr lang="de-DE" sz="700" i="1" dirty="0">
                <a:solidFill>
                  <a:schemeClr val="bg1"/>
                </a:solidFill>
              </a:rPr>
              <a:t/>
            </a:r>
            <a:br>
              <a:rPr lang="de-DE" sz="700" i="1" dirty="0">
                <a:solidFill>
                  <a:schemeClr val="bg1"/>
                </a:solidFill>
              </a:rPr>
            </a:br>
            <a:r>
              <a:rPr lang="de-DE" sz="700" i="1" dirty="0" err="1" smtClean="0">
                <a:solidFill>
                  <a:schemeClr val="bg1"/>
                </a:solidFill>
              </a:rPr>
              <a:t>with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given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step</a:t>
            </a:r>
            <a:r>
              <a:rPr lang="de-DE" sz="700" i="1" dirty="0" smtClean="0">
                <a:solidFill>
                  <a:schemeClr val="bg1"/>
                </a:solidFill>
              </a:rPr>
              <a:t>-size</a:t>
            </a:r>
            <a:endParaRPr lang="en-US" sz="700" i="1" dirty="0">
              <a:solidFill>
                <a:schemeClr val="bg1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4956372" y="1973847"/>
            <a:ext cx="376167" cy="136570"/>
            <a:chOff x="3785798" y="3202929"/>
            <a:chExt cx="376167" cy="136570"/>
          </a:xfrm>
        </p:grpSpPr>
        <p:sp>
          <p:nvSpPr>
            <p:cNvPr id="239" name="Rectangle 238"/>
            <p:cNvSpPr/>
            <p:nvPr/>
          </p:nvSpPr>
          <p:spPr>
            <a:xfrm>
              <a:off x="3785798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861385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36972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012559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088146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4702249" y="1817235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timestamped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input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values</a:t>
            </a:r>
            <a:endParaRPr lang="en-US" sz="700" i="1" dirty="0">
              <a:solidFill>
                <a:schemeClr val="bg1"/>
              </a:solidFill>
            </a:endParaRPr>
          </a:p>
        </p:txBody>
      </p:sp>
      <p:cxnSp>
        <p:nvCxnSpPr>
          <p:cNvPr id="245" name="Straight Arrow Connector 244"/>
          <p:cNvCxnSpPr/>
          <p:nvPr/>
        </p:nvCxnSpPr>
        <p:spPr>
          <a:xfrm>
            <a:off x="5360206" y="2042132"/>
            <a:ext cx="40160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783116" y="2042132"/>
            <a:ext cx="142875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549873" y="2318262"/>
            <a:ext cx="211936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4783116" y="2318262"/>
            <a:ext cx="577090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4783116" y="1761868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>
            <a:off x="4782755" y="2765799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5472125" y="2042132"/>
            <a:ext cx="0" cy="18330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6802416" y="2036442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6802416" y="2761036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6802416" y="2318430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6802416" y="1761868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7432397" y="822787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err="1" smtClean="0"/>
              <a:t>Ctor</a:t>
            </a:r>
            <a:r>
              <a:rPr lang="en-US" sz="900" dirty="0" smtClean="0"/>
              <a:t>: path : string</a:t>
            </a:r>
            <a:endParaRPr lang="en-US" sz="900" dirty="0"/>
          </a:p>
        </p:txBody>
      </p:sp>
      <p:sp>
        <p:nvSpPr>
          <p:cNvPr id="257" name="Rectangle 256"/>
          <p:cNvSpPr/>
          <p:nvPr/>
        </p:nvSpPr>
        <p:spPr>
          <a:xfrm>
            <a:off x="7436792" y="1143880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… </a:t>
            </a:r>
            <a:r>
              <a:rPr lang="en-US" sz="900" dirty="0" err="1" smtClean="0"/>
              <a:t>create_dllfmu</a:t>
            </a:r>
            <a:r>
              <a:rPr lang="en-US" sz="900" dirty="0" smtClean="0"/>
              <a:t> …</a:t>
            </a:r>
            <a:endParaRPr lang="en-US" sz="900" dirty="0"/>
          </a:p>
        </p:txBody>
      </p:sp>
      <p:sp>
        <p:nvSpPr>
          <p:cNvPr id="258" name="Down Arrow 257"/>
          <p:cNvSpPr/>
          <p:nvPr/>
        </p:nvSpPr>
        <p:spPr>
          <a:xfrm>
            <a:off x="7774471" y="1336424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own Arrow 258"/>
          <p:cNvSpPr/>
          <p:nvPr/>
        </p:nvSpPr>
        <p:spPr>
          <a:xfrm>
            <a:off x="7774471" y="1014327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own Arrow 216"/>
          <p:cNvSpPr/>
          <p:nvPr/>
        </p:nvSpPr>
        <p:spPr>
          <a:xfrm>
            <a:off x="7774470" y="705706"/>
            <a:ext cx="290513" cy="100012"/>
          </a:xfrm>
          <a:prstGeom prst="downArrow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7528431" y="547850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>
                <a:solidFill>
                  <a:schemeClr val="bg1"/>
                </a:solidFill>
              </a:rPr>
              <a:t>Path </a:t>
            </a:r>
            <a:r>
              <a:rPr lang="de-DE" sz="700" dirty="0" err="1" smtClean="0">
                <a:solidFill>
                  <a:schemeClr val="bg1"/>
                </a:solidFill>
              </a:rPr>
              <a:t>to</a:t>
            </a:r>
            <a:r>
              <a:rPr lang="de-DE" sz="700" dirty="0" smtClean="0">
                <a:solidFill>
                  <a:schemeClr val="bg1"/>
                </a:solidFill>
              </a:rPr>
              <a:t> FMU </a:t>
            </a:r>
            <a:r>
              <a:rPr lang="de-DE" sz="700" dirty="0" err="1" smtClean="0">
                <a:solidFill>
                  <a:schemeClr val="bg1"/>
                </a:solidFill>
              </a:rPr>
              <a:t>file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432397" y="3867000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err="1" smtClean="0"/>
              <a:t>Param</a:t>
            </a:r>
            <a:r>
              <a:rPr lang="en-US" sz="900" dirty="0" smtClean="0"/>
              <a:t>: _</a:t>
            </a:r>
            <a:r>
              <a:rPr lang="en-US" sz="900" dirty="0" err="1" smtClean="0"/>
              <a:t>fmu_path</a:t>
            </a:r>
            <a:endParaRPr lang="en-US" sz="900" dirty="0"/>
          </a:p>
        </p:txBody>
      </p:sp>
      <p:sp>
        <p:nvSpPr>
          <p:cNvPr id="174" name="Down Arrow 173"/>
          <p:cNvSpPr/>
          <p:nvPr/>
        </p:nvSpPr>
        <p:spPr>
          <a:xfrm>
            <a:off x="7774470" y="4046068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Lange</dc:creator>
  <cp:lastModifiedBy>Ralph Lange</cp:lastModifiedBy>
  <cp:revision>65</cp:revision>
  <dcterms:created xsi:type="dcterms:W3CDTF">2018-03-26T12:11:10Z</dcterms:created>
  <dcterms:modified xsi:type="dcterms:W3CDTF">2018-07-13T11:11:22Z</dcterms:modified>
</cp:coreProperties>
</file>