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35"/>
  </p:notesMasterIdLst>
  <p:sldIdLst>
    <p:sldId id="256" r:id="rId7"/>
    <p:sldId id="296" r:id="rId8"/>
    <p:sldId id="298" r:id="rId9"/>
    <p:sldId id="300" r:id="rId10"/>
    <p:sldId id="299" r:id="rId11"/>
    <p:sldId id="297" r:id="rId12"/>
    <p:sldId id="275" r:id="rId13"/>
    <p:sldId id="259" r:id="rId14"/>
    <p:sldId id="286" r:id="rId15"/>
    <p:sldId id="261" r:id="rId16"/>
    <p:sldId id="287" r:id="rId17"/>
    <p:sldId id="262" r:id="rId18"/>
    <p:sldId id="288" r:id="rId19"/>
    <p:sldId id="263" r:id="rId20"/>
    <p:sldId id="289" r:id="rId21"/>
    <p:sldId id="264" r:id="rId22"/>
    <p:sldId id="290" r:id="rId23"/>
    <p:sldId id="267" r:id="rId24"/>
    <p:sldId id="291" r:id="rId25"/>
    <p:sldId id="268" r:id="rId26"/>
    <p:sldId id="292" r:id="rId27"/>
    <p:sldId id="270" r:id="rId28"/>
    <p:sldId id="293" r:id="rId29"/>
    <p:sldId id="271" r:id="rId30"/>
    <p:sldId id="294" r:id="rId31"/>
    <p:sldId id="273" r:id="rId32"/>
    <p:sldId id="258" r:id="rId33"/>
    <p:sldId id="295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204" autoAdjust="0"/>
  </p:normalViewPr>
  <p:slideViewPr>
    <p:cSldViewPr>
      <p:cViewPr varScale="1">
        <p:scale>
          <a:sx n="41" d="100"/>
          <a:sy n="41" d="100"/>
        </p:scale>
        <p:origin x="20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Outline</a:t>
            </a:r>
          </a:p>
          <a:p>
            <a:r>
              <a:rPr lang="de-DE" smtClean="0"/>
              <a:t>-----</a:t>
            </a:r>
          </a:p>
          <a:p>
            <a:endParaRPr lang="de-DE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What is RDF validation?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DB URL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>
                <a:sym typeface="Wingdings" panose="05000000000000000000" pitchFamily="2" charset="2"/>
              </a:rPr>
              <a:t>Idea of DB / sources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From case studies via use cases to requirements and requirements coverage (</a:t>
            </a:r>
            <a:r>
              <a:rPr lang="en-US" smtClean="0"/>
              <a:t>From a Case Study to a Solution (and Back)</a:t>
            </a:r>
            <a:r>
              <a:rPr lang="de-DE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Requirements classification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Present different requirements which are validated using constraints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How</a:t>
            </a:r>
            <a:r>
              <a:rPr lang="de-DE" baseline="0" smtClean="0"/>
              <a:t> to formulate constraints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smtClean="0"/>
              <a:t>No </a:t>
            </a:r>
            <a:r>
              <a:rPr lang="de-DE" baseline="0" smtClean="0">
                <a:sym typeface="Wingdings" panose="05000000000000000000" pitchFamily="2" charset="2"/>
              </a:rPr>
              <a:t>one-size-fits-all solution</a:t>
            </a:r>
            <a:endParaRPr lang="de-DE" baseline="0" smtClean="0"/>
          </a:p>
          <a:p>
            <a:pPr marL="628650" lvl="1" indent="-171450">
              <a:buFontTx/>
              <a:buChar char="-"/>
            </a:pPr>
            <a:r>
              <a:rPr lang="de-DE" baseline="0" smtClean="0"/>
              <a:t>using different solutions covering different requirements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How to contribute? [Live</a:t>
            </a:r>
            <a:r>
              <a:rPr lang="de-DE" baseline="0" smtClean="0"/>
              <a:t> demo]</a:t>
            </a:r>
            <a:endParaRPr lang="de-DE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DC case studies, use cases, and requirements (e.g. DM2E)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mtClean="0"/>
              <a:t>Requirements classification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mtClean="0"/>
              <a:t>Search for data in data collections / data catalogs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01.10.2014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1598935"/>
            <a:ext cx="9144000" cy="1470025"/>
          </a:xfrm>
        </p:spPr>
        <p:txBody>
          <a:bodyPr>
            <a:noAutofit/>
          </a:bodyPr>
          <a:lstStyle/>
          <a:p>
            <a:r>
              <a:rPr lang="en-US" sz="4600" b="1" smtClean="0"/>
              <a:t>DDI-RDF </a:t>
            </a:r>
            <a:r>
              <a:rPr lang="en-US" sz="4600" b="1"/>
              <a:t>Discovery </a:t>
            </a:r>
            <a:r>
              <a:rPr lang="en-US" sz="4600" b="1" smtClean="0"/>
              <a:t>Vocabulary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000" b="1" smtClean="0">
                <a:solidFill>
                  <a:schemeClr val="bg1"/>
                </a:solidFill>
              </a:rPr>
              <a:t>_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3600" b="1"/>
              <a:t>Use Cases and Vocabularies</a:t>
            </a:r>
            <a:r>
              <a:rPr lang="en-US" sz="3600" b="1" smtClean="0"/>
              <a:t> </a:t>
            </a:r>
            <a:endParaRPr lang="de-DE" sz="360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-36512" y="5373216"/>
            <a:ext cx="9180512" cy="504056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+mj-lt"/>
              </a:rPr>
              <a:t>Thomas Bosch</a:t>
            </a:r>
            <a:endParaRPr lang="de-DE" sz="1800">
              <a:latin typeface="+mj-lt"/>
            </a:endParaRP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1331640" y="5877272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+mj-lt"/>
              </a:rPr>
              <a:t> GESIS </a:t>
            </a:r>
            <a:r>
              <a:rPr lang="en-US" sz="1600">
                <a:latin typeface="+mj-lt"/>
              </a:rPr>
              <a:t>– Leibniz Institute for the Social Sciences, Germany 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thomas.bosch@gesis.org</a:t>
            </a:r>
          </a:p>
          <a:p>
            <a:r>
              <a:rPr lang="de-D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boschthomas.blogspot.com</a:t>
            </a:r>
          </a:p>
          <a:p>
            <a:endParaRPr 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ntertitel 6"/>
          <p:cNvSpPr txBox="1">
            <a:spLocks/>
          </p:cNvSpPr>
          <p:nvPr/>
        </p:nvSpPr>
        <p:spPr>
          <a:xfrm>
            <a:off x="0" y="3868459"/>
            <a:ext cx="9144000" cy="121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smtClean="0">
                <a:solidFill>
                  <a:srgbClr val="979797"/>
                </a:solidFill>
                <a:latin typeface="+mn-lt"/>
              </a:rPr>
              <a:t>5th European DDI User Conference </a:t>
            </a:r>
          </a:p>
          <a:p>
            <a:r>
              <a:rPr lang="de-DE" sz="2200" smtClean="0">
                <a:solidFill>
                  <a:srgbClr val="979797"/>
                </a:solidFill>
                <a:latin typeface="+mn-lt"/>
              </a:rPr>
              <a:t>04 December 2013, Paris, France</a:t>
            </a:r>
            <a:endParaRPr lang="de-DE" sz="1200" smtClean="0">
              <a:solidFill>
                <a:srgbClr val="9797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aten\Studium\Promotion\workshops\2013\SemStats\presentation\figures\1_2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59248"/>
            <a:ext cx="4311401" cy="33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br>
              <a:rPr lang="de-DE" sz="6000" smtClean="0"/>
            </a:br>
            <a:r>
              <a:rPr lang="de-DE" sz="11500" b="1" smtClean="0">
                <a:solidFill>
                  <a:srgbClr val="0000CC"/>
                </a:solidFill>
              </a:rPr>
              <a:t>microdata</a:t>
            </a:r>
            <a:r>
              <a:rPr lang="de-DE" sz="6000" smtClean="0"/>
              <a:t> </a:t>
            </a:r>
            <a:r>
              <a:rPr lang="de-DE" sz="4800" smtClean="0"/>
              <a:t>does exist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6000" smtClean="0"/>
              <a:t>according </a:t>
            </a:r>
            <a:r>
              <a:rPr lang="de-DE" sz="6000"/>
              <a:t>to specific </a:t>
            </a:r>
            <a:r>
              <a:rPr lang="de-DE" sz="8000" b="1" smtClean="0"/>
              <a:t>metadata?</a:t>
            </a:r>
            <a:endParaRPr lang="en-US" sz="239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aten\Studium\Promotion\workshops\2013\SemStats\presentation\figures\2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16832"/>
            <a:ext cx="9042616" cy="30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r>
              <a:rPr lang="de-DE" sz="14400" b="1">
                <a:solidFill>
                  <a:srgbClr val="0000CC"/>
                </a:solidFill>
              </a:rPr>
              <a:t>datasets</a:t>
            </a:r>
            <a:r>
              <a:rPr lang="de-DE" sz="6000"/>
              <a:t> 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6000" smtClean="0"/>
              <a:t>are </a:t>
            </a:r>
            <a:r>
              <a:rPr lang="de-DE" sz="6600" b="1"/>
              <a:t>associated</a:t>
            </a:r>
            <a:r>
              <a:rPr lang="de-DE" sz="6000"/>
              <a:t> with the </a:t>
            </a:r>
            <a:r>
              <a:rPr lang="de-DE" sz="8800" b="1">
                <a:solidFill>
                  <a:srgbClr val="0000CC"/>
                </a:solidFill>
              </a:rPr>
              <a:t>microdata?</a:t>
            </a:r>
            <a:endParaRPr lang="en-US" sz="6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aten\Studium\Promotion\workshops\2013\SemStats\presentation\figures\3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" y="346893"/>
            <a:ext cx="9126711" cy="6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br>
              <a:rPr lang="de-DE" sz="6000" smtClean="0"/>
            </a:br>
            <a:r>
              <a:rPr lang="de-DE" sz="10000" b="1" smtClean="0">
                <a:solidFill>
                  <a:srgbClr val="0000CC"/>
                </a:solidFill>
              </a:rPr>
              <a:t>aggregated </a:t>
            </a:r>
            <a:r>
              <a:rPr lang="de-DE" sz="10000" b="1">
                <a:solidFill>
                  <a:srgbClr val="0000CC"/>
                </a:solidFill>
              </a:rPr>
              <a:t>data </a:t>
            </a:r>
            <a:r>
              <a:rPr lang="de-DE" sz="6600" b="1" smtClean="0">
                <a:solidFill>
                  <a:srgbClr val="0000CC"/>
                </a:solidFill>
              </a:rPr>
              <a:t/>
            </a:r>
            <a:br>
              <a:rPr lang="de-DE" sz="6600" b="1" smtClean="0">
                <a:solidFill>
                  <a:srgbClr val="0000CC"/>
                </a:solidFill>
              </a:rPr>
            </a:br>
            <a:r>
              <a:rPr lang="de-DE" sz="5400" smtClean="0"/>
              <a:t>according </a:t>
            </a:r>
            <a:r>
              <a:rPr lang="de-DE" sz="5400"/>
              <a:t>to specific </a:t>
            </a:r>
            <a:r>
              <a:rPr lang="de-DE" sz="8000" b="1"/>
              <a:t>metadata</a:t>
            </a:r>
            <a:r>
              <a:rPr lang="de-DE" sz="6000"/>
              <a:t> </a:t>
            </a:r>
            <a:r>
              <a:rPr lang="de-DE" sz="6000" smtClean="0"/>
              <a:t>does exist?</a:t>
            </a:r>
            <a:endParaRPr lang="en-US" sz="6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aten\Studium\Promotion\workshops\2013\SemStats\presentation\figures\4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93" y="1124744"/>
            <a:ext cx="918324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r>
              <a:rPr lang="de-DE" sz="13800" b="1">
                <a:solidFill>
                  <a:srgbClr val="0000CC"/>
                </a:solidFill>
              </a:rPr>
              <a:t>datasets</a:t>
            </a:r>
            <a:r>
              <a:rPr lang="de-DE" sz="6000"/>
              <a:t> are </a:t>
            </a:r>
            <a:r>
              <a:rPr lang="de-DE" sz="6600" b="1"/>
              <a:t>associated</a:t>
            </a:r>
            <a:r>
              <a:rPr lang="de-DE" sz="6000"/>
              <a:t> </a:t>
            </a:r>
            <a:r>
              <a:rPr lang="de-DE" sz="6000" smtClean="0"/>
              <a:t>with </a:t>
            </a:r>
            <a:r>
              <a:rPr lang="de-DE" sz="8000" b="1">
                <a:solidFill>
                  <a:srgbClr val="0000CC"/>
                </a:solidFill>
              </a:rPr>
              <a:t>aggregated data?</a:t>
            </a:r>
            <a:endParaRPr lang="en-US" sz="8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aten\Studium\Promotion\workshops\2013\SemStats\presentation\figures\5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9081939" cy="60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9600" b="1">
                <a:solidFill>
                  <a:srgbClr val="0000CC"/>
                </a:solidFill>
              </a:rPr>
              <a:t>From</a:t>
            </a:r>
            <a:r>
              <a:rPr lang="de-DE" sz="6000"/>
              <a:t> which 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6000" b="1" smtClean="0"/>
              <a:t>microdata</a:t>
            </a:r>
            <a:r>
              <a:rPr lang="de-DE" sz="6000" smtClean="0"/>
              <a:t> </a:t>
            </a:r>
            <a:r>
              <a:rPr lang="de-DE" sz="6000"/>
              <a:t>datasets </a:t>
            </a:r>
            <a:r>
              <a:rPr lang="de-DE" sz="6000" smtClean="0"/>
              <a:t>is </a:t>
            </a:r>
            <a:r>
              <a:rPr lang="de-DE" sz="6000"/>
              <a:t>the </a:t>
            </a:r>
            <a:r>
              <a:rPr lang="de-DE" sz="6000" b="1"/>
              <a:t>aggregated</a:t>
            </a:r>
            <a:r>
              <a:rPr lang="de-DE" sz="6000"/>
              <a:t> dataset 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13800" b="1" smtClean="0">
                <a:solidFill>
                  <a:srgbClr val="0000CC"/>
                </a:solidFill>
              </a:rPr>
              <a:t>derived</a:t>
            </a:r>
            <a:r>
              <a:rPr lang="de-DE" sz="13800" b="1">
                <a:solidFill>
                  <a:srgbClr val="0000CC"/>
                </a:solidFill>
              </a:rPr>
              <a:t>?</a:t>
            </a:r>
            <a:endParaRPr lang="en-US" sz="6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aten\Studium\Promotion\workshops\2013\SemStats\presentation\6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68760"/>
            <a:ext cx="924029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7200" smtClean="0"/>
              <a:t>Which</a:t>
            </a:r>
            <a:r>
              <a:rPr lang="de-DE" sz="9600" smtClean="0"/>
              <a:t> </a:t>
            </a:r>
            <a:br>
              <a:rPr lang="de-DE" sz="9600" smtClean="0"/>
            </a:br>
            <a:r>
              <a:rPr lang="de-DE" sz="12000" b="1" smtClean="0">
                <a:solidFill>
                  <a:srgbClr val="0000CC"/>
                </a:solidFill>
              </a:rPr>
              <a:t>summary </a:t>
            </a:r>
            <a:r>
              <a:rPr lang="de-DE" sz="12000" b="1">
                <a:solidFill>
                  <a:srgbClr val="0000CC"/>
                </a:solidFill>
              </a:rPr>
              <a:t>statistics</a:t>
            </a:r>
            <a:r>
              <a:rPr lang="de-DE" sz="11800" b="1">
                <a:solidFill>
                  <a:srgbClr val="0000CC"/>
                </a:solidFill>
              </a:rPr>
              <a:t> </a:t>
            </a:r>
            <a:r>
              <a:rPr lang="de-DE" sz="7200" smtClean="0"/>
              <a:t>does a </a:t>
            </a:r>
            <a:r>
              <a:rPr lang="de-DE" sz="8800" b="1"/>
              <a:t>variable</a:t>
            </a:r>
            <a:r>
              <a:rPr lang="de-DE" sz="7200"/>
              <a:t> have? </a:t>
            </a:r>
            <a:endParaRPr lang="en-US" sz="6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aten\Studium\Promotion\workshops\2013\SemStats\presentation\summaryStatistics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" y="1700808"/>
            <a:ext cx="913336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r>
              <a:rPr lang="de-DE" sz="9600" smtClean="0"/>
              <a:t/>
            </a:r>
            <a:br>
              <a:rPr lang="de-DE" sz="9600" smtClean="0"/>
            </a:br>
            <a:r>
              <a:rPr lang="de-DE" sz="11500" b="1" smtClean="0">
                <a:solidFill>
                  <a:srgbClr val="0000CC"/>
                </a:solidFill>
              </a:rPr>
              <a:t>category </a:t>
            </a:r>
            <a:br>
              <a:rPr lang="de-DE" sz="11500" b="1" smtClean="0">
                <a:solidFill>
                  <a:srgbClr val="0000CC"/>
                </a:solidFill>
              </a:rPr>
            </a:br>
            <a:r>
              <a:rPr lang="de-DE" sz="11500" b="1" smtClean="0">
                <a:solidFill>
                  <a:srgbClr val="0000CC"/>
                </a:solidFill>
              </a:rPr>
              <a:t>statistics </a:t>
            </a:r>
            <a:r>
              <a:rPr lang="de-DE" sz="6000"/>
              <a:t>does a </a:t>
            </a:r>
            <a:r>
              <a:rPr lang="de-DE" sz="7200" b="1"/>
              <a:t>variable</a:t>
            </a:r>
            <a:r>
              <a:rPr lang="de-DE" sz="6000"/>
              <a:t> </a:t>
            </a:r>
            <a:r>
              <a:rPr lang="de-DE" sz="4800"/>
              <a:t>representation have?</a:t>
            </a:r>
            <a:endParaRPr lang="en-US" sz="4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aten\Studium\Promotion\workshops\2013\SemStats\presentation\categoryStatistics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8807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r>
              <a:rPr lang="de-DE" sz="9600" b="1">
                <a:solidFill>
                  <a:srgbClr val="0000CC"/>
                </a:solidFill>
              </a:rPr>
              <a:t>microdata datasets</a:t>
            </a:r>
            <a:r>
              <a:rPr lang="de-DE" sz="9600" b="1"/>
              <a:t> </a:t>
            </a:r>
            <a:r>
              <a:rPr lang="de-DE" sz="6000"/>
              <a:t>are </a:t>
            </a:r>
            <a:r>
              <a:rPr lang="de-DE" sz="6000" b="1">
                <a:solidFill>
                  <a:srgbClr val="0000CC"/>
                </a:solidFill>
              </a:rPr>
              <a:t>created by</a:t>
            </a:r>
            <a:r>
              <a:rPr lang="de-DE" sz="6000" b="1"/>
              <a:t> </a:t>
            </a:r>
            <a:r>
              <a:rPr lang="de-DE" sz="6000"/>
              <a:t>the research institute </a:t>
            </a:r>
            <a:r>
              <a:rPr lang="de-DE" sz="6000" smtClean="0"/>
              <a:t>'GESIS'? </a:t>
            </a:r>
            <a:endParaRPr lang="en-US" sz="60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aten\Studium\Promotion\workshops\2013\SemStats\presentation\figures\other studies and datasets_2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56700" cy="61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en\Studium\Promotion\workshops\2013\SemStats\presentation\figures\Conclusion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276872"/>
            <a:ext cx="9372600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/>
              <a:t>Conclusion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7776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smtClean="0"/>
              <a:t>Thank you for your attention…</a:t>
            </a:r>
            <a:endParaRPr lang="en-US" sz="4800" b="1"/>
          </a:p>
        </p:txBody>
      </p:sp>
      <p:pic>
        <p:nvPicPr>
          <p:cNvPr id="7" name="Picture 2" descr="C:\Daten\Studium\Promotion\workshops\2013\SemStats\presentation\figures\Contact_200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56" y="2348880"/>
            <a:ext cx="9196087" cy="34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 Case Study to a Solution (and </a:t>
            </a:r>
            <a:r>
              <a:rPr lang="en-US"/>
              <a:t>Back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mtClean="0"/>
              <a:t>Case Study: DM2E</a:t>
            </a:r>
          </a:p>
          <a:p>
            <a:pPr marL="0" indent="0">
              <a:buNone/>
            </a:pPr>
            <a:r>
              <a:rPr lang="de-DE"/>
              <a:t>	</a:t>
            </a:r>
            <a:r>
              <a:rPr lang="de-DE" smtClean="0"/>
              <a:t>Use Cases: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" y="516467"/>
            <a:ext cx="9093433" cy="57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From </a:t>
            </a:r>
            <a:br>
              <a:rPr lang="de-DE" sz="6000" smtClean="0"/>
            </a:br>
            <a:r>
              <a:rPr lang="de-DE" sz="11500" b="1" smtClean="0">
                <a:solidFill>
                  <a:srgbClr val="0000CC"/>
                </a:solidFill>
              </a:rPr>
              <a:t>Case Studies</a:t>
            </a:r>
            <a:r>
              <a:rPr lang="de-DE" sz="6000" smtClean="0"/>
              <a:t> </a:t>
            </a:r>
            <a:r>
              <a:rPr lang="de-DE" sz="4800" smtClean="0"/>
              <a:t>does exist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6000" smtClean="0"/>
              <a:t>according </a:t>
            </a:r>
            <a:r>
              <a:rPr lang="de-DE" sz="6000"/>
              <a:t>to specific </a:t>
            </a:r>
            <a:r>
              <a:rPr lang="de-DE" sz="8000" b="1" smtClean="0"/>
              <a:t>metadata?</a:t>
            </a:r>
            <a:endParaRPr lang="en-US" sz="239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 smtClean="0"/>
              <a:t>Which </a:t>
            </a:r>
            <a:br>
              <a:rPr lang="de-DE" sz="6000" smtClean="0"/>
            </a:br>
            <a:r>
              <a:rPr lang="de-DE" sz="11500" b="1" smtClean="0">
                <a:solidFill>
                  <a:srgbClr val="0000CC"/>
                </a:solidFill>
              </a:rPr>
              <a:t>microdata</a:t>
            </a:r>
            <a:r>
              <a:rPr lang="de-DE" sz="6000" smtClean="0"/>
              <a:t> </a:t>
            </a:r>
            <a:r>
              <a:rPr lang="de-DE" sz="4800" smtClean="0"/>
              <a:t>does exist</a:t>
            </a:r>
            <a:r>
              <a:rPr lang="de-DE" sz="6000" smtClean="0"/>
              <a:t/>
            </a:r>
            <a:br>
              <a:rPr lang="de-DE" sz="6000" smtClean="0"/>
            </a:br>
            <a:r>
              <a:rPr lang="de-DE" sz="6000" smtClean="0"/>
              <a:t>according </a:t>
            </a:r>
            <a:r>
              <a:rPr lang="de-DE" sz="6000"/>
              <a:t>to specific </a:t>
            </a:r>
            <a:r>
              <a:rPr lang="de-DE" sz="8000" b="1" smtClean="0"/>
              <a:t>metadata?</a:t>
            </a:r>
            <a:endParaRPr lang="en-US" sz="239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smtClean="0"/>
              <a:t>Why DDI as Linked Data?</a:t>
            </a:r>
            <a:endParaRPr lang="en-US" sz="6000" b="1"/>
          </a:p>
        </p:txBody>
      </p:sp>
      <p:pic>
        <p:nvPicPr>
          <p:cNvPr id="4" name="Picture 2" descr="C:\Daten\Studium\Promotion\workshops\2013\SemStats\presentation\figures\Why DDI as Linked Data_200d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619"/>
            <a:ext cx="9144000" cy="51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aten\Studium\Promotion\workshops\2013\LDOW\figures\overview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568952" cy="573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" y="1052736"/>
            <a:ext cx="88679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620579"/>
            <a:ext cx="8867903" cy="23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3" y="-9882"/>
            <a:ext cx="265479" cy="68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25" y="-9882"/>
            <a:ext cx="265479" cy="68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Autofit/>
          </a:bodyPr>
          <a:lstStyle/>
          <a:p>
            <a:r>
              <a:rPr lang="de-DE" sz="7200" b="1" smtClean="0"/>
              <a:t>Overview</a:t>
            </a:r>
            <a:endParaRPr lang="en-US" sz="7200" b="1"/>
          </a:p>
        </p:txBody>
      </p:sp>
    </p:spTree>
    <p:extLst>
      <p:ext uri="{BB962C8B-B14F-4D97-AF65-F5344CB8AC3E}">
        <p14:creationId xmlns:p14="http://schemas.microsoft.com/office/powerpoint/2010/main" val="2217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de-DE" sz="6000"/>
              <a:t>Where</a:t>
            </a:r>
            <a:r>
              <a:rPr lang="de-DE" sz="6000" b="1"/>
              <a:t>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to </a:t>
            </a:r>
            <a:r>
              <a:rPr lang="de-DE" sz="8000" b="1"/>
              <a:t>search</a:t>
            </a:r>
            <a:r>
              <a:rPr lang="de-DE"/>
              <a:t> for </a:t>
            </a:r>
            <a:r>
              <a:rPr lang="de-DE" smtClean="0"/>
              <a:t> </a:t>
            </a:r>
            <a:br>
              <a:rPr lang="de-DE" smtClean="0"/>
            </a:br>
            <a:r>
              <a:rPr lang="de-DE" sz="13800" b="1" smtClean="0">
                <a:solidFill>
                  <a:srgbClr val="0000CC"/>
                </a:solidFill>
              </a:rPr>
              <a:t>data</a:t>
            </a:r>
            <a:r>
              <a:rPr lang="de-DE" sz="13800" b="1">
                <a:solidFill>
                  <a:srgbClr val="0000CC"/>
                </a:solidFill>
              </a:rPr>
              <a:t>?</a:t>
            </a:r>
            <a:endParaRPr lang="en-US" sz="13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Bildschirmpräsentation (4:3)</PresentationFormat>
  <Paragraphs>46</Paragraphs>
  <Slides>28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DDI-RDF Discovery Vocabulary _ Use Cases and Vocabularies </vt:lpstr>
      <vt:lpstr>PowerPoint-Präsentation</vt:lpstr>
      <vt:lpstr>From a Case Study to a Solution (and Back)</vt:lpstr>
      <vt:lpstr>PowerPoint-Präsentation</vt:lpstr>
      <vt:lpstr>From  Case Studies does exist according to specific metadata?</vt:lpstr>
      <vt:lpstr>Which  microdata does exist according to specific metadata?</vt:lpstr>
      <vt:lpstr>Why DDI as Linked Data?</vt:lpstr>
      <vt:lpstr>Overview</vt:lpstr>
      <vt:lpstr>Where  to search for   data?</vt:lpstr>
      <vt:lpstr>PowerPoint-Präsentation</vt:lpstr>
      <vt:lpstr>Which  microdata does exist according to specific metadata?</vt:lpstr>
      <vt:lpstr>PowerPoint-Präsentation</vt:lpstr>
      <vt:lpstr>Which datasets  are associated with the microdata?</vt:lpstr>
      <vt:lpstr>PowerPoint-Präsentation</vt:lpstr>
      <vt:lpstr>Which  aggregated data  according to specific metadata does exist?</vt:lpstr>
      <vt:lpstr>PowerPoint-Präsentation</vt:lpstr>
      <vt:lpstr>Which datasets are associated with aggregated data?</vt:lpstr>
      <vt:lpstr>PowerPoint-Präsentation</vt:lpstr>
      <vt:lpstr>From which  microdata datasets is the aggregated dataset  derived?</vt:lpstr>
      <vt:lpstr>PowerPoint-Präsentation</vt:lpstr>
      <vt:lpstr>Which  summary statistics does a variable have? </vt:lpstr>
      <vt:lpstr>PowerPoint-Präsentation</vt:lpstr>
      <vt:lpstr>Which  category  statistics does a variable representation have?</vt:lpstr>
      <vt:lpstr>PowerPoint-Präsentation</vt:lpstr>
      <vt:lpstr>Which microdata datasets are created by the research institute 'GESIS'? </vt:lpstr>
      <vt:lpstr>PowerPoint-Präsentation</vt:lpstr>
      <vt:lpstr>Conclusion</vt:lpstr>
      <vt:lpstr>Thank you for your attention…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30</cp:revision>
  <dcterms:created xsi:type="dcterms:W3CDTF">2009-05-26T11:46:45Z</dcterms:created>
  <dcterms:modified xsi:type="dcterms:W3CDTF">2014-10-01T16:35:21Z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