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61"/>
  </p:notesMasterIdLst>
  <p:sldIdLst>
    <p:sldId id="298" r:id="rId7"/>
    <p:sldId id="362" r:id="rId8"/>
    <p:sldId id="302" r:id="rId9"/>
    <p:sldId id="299" r:id="rId10"/>
    <p:sldId id="303" r:id="rId11"/>
    <p:sldId id="301" r:id="rId12"/>
    <p:sldId id="363" r:id="rId13"/>
    <p:sldId id="305" r:id="rId14"/>
    <p:sldId id="306" r:id="rId15"/>
    <p:sldId id="307" r:id="rId16"/>
    <p:sldId id="308" r:id="rId17"/>
    <p:sldId id="309" r:id="rId18"/>
    <p:sldId id="321" r:id="rId19"/>
    <p:sldId id="314" r:id="rId20"/>
    <p:sldId id="316" r:id="rId21"/>
    <p:sldId id="315" r:id="rId22"/>
    <p:sldId id="320" r:id="rId23"/>
    <p:sldId id="319" r:id="rId24"/>
    <p:sldId id="356" r:id="rId25"/>
    <p:sldId id="355" r:id="rId26"/>
    <p:sldId id="358" r:id="rId27"/>
    <p:sldId id="359" r:id="rId28"/>
    <p:sldId id="360" r:id="rId29"/>
    <p:sldId id="361" r:id="rId30"/>
    <p:sldId id="345" r:id="rId31"/>
    <p:sldId id="346" r:id="rId32"/>
    <p:sldId id="347" r:id="rId33"/>
    <p:sldId id="350" r:id="rId34"/>
    <p:sldId id="348" r:id="rId35"/>
    <p:sldId id="349" r:id="rId36"/>
    <p:sldId id="328" r:id="rId37"/>
    <p:sldId id="340" r:id="rId38"/>
    <p:sldId id="341" r:id="rId39"/>
    <p:sldId id="351" r:id="rId40"/>
    <p:sldId id="344" r:id="rId41"/>
    <p:sldId id="343" r:id="rId42"/>
    <p:sldId id="324" r:id="rId43"/>
    <p:sldId id="327" r:id="rId44"/>
    <p:sldId id="325" r:id="rId45"/>
    <p:sldId id="326" r:id="rId46"/>
    <p:sldId id="330" r:id="rId47"/>
    <p:sldId id="331" r:id="rId48"/>
    <p:sldId id="332" r:id="rId49"/>
    <p:sldId id="333" r:id="rId50"/>
    <p:sldId id="334" r:id="rId51"/>
    <p:sldId id="335" r:id="rId52"/>
    <p:sldId id="338" r:id="rId53"/>
    <p:sldId id="339" r:id="rId54"/>
    <p:sldId id="311" r:id="rId55"/>
    <p:sldId id="352" r:id="rId56"/>
    <p:sldId id="353" r:id="rId57"/>
    <p:sldId id="354" r:id="rId58"/>
    <p:sldId id="312" r:id="rId59"/>
    <p:sldId id="313" r:id="rId6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64" autoAdjust="0"/>
  </p:normalViewPr>
  <p:slideViewPr>
    <p:cSldViewPr>
      <p:cViewPr varScale="1">
        <p:scale>
          <a:sx n="84" d="100"/>
          <a:sy n="84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0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9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4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7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2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5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8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0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7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8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8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7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5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5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5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R-28-OBJECT-PROPERTY-RANGE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chthomas/rdf-validation-requirements/tree/master/examples/R-38-DEFAULT-VALUES-OF-RDF-LITER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9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52-NEGATIVE-OBJECT-PROPERTY-CONSTRAIN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04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200-NEGATIVE-LITERAL-CONSTRAIN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R-198-RDF-VALIDATION-AFTER-INFERENCING" TargetMode="External"/><Relationship Id="rId2" Type="http://schemas.openxmlformats.org/officeDocument/2006/relationships/hyperlink" Target="http://lelystad.informatik.uni-mannheim.de/rdf-validation/?q=node/144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url.org/net/rdfval-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28-OBJECT-PROPERTY-RAN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de-DE" sz="5200" b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ow to formulate and validate constraints?</a:t>
            </a:r>
            <a:endParaRPr lang="en-US" sz="5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(DSP)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:Organization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/>
              <a:t>invalid </a:t>
            </a:r>
            <a:r>
              <a:rPr lang="de-DE" sz="4400"/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(OWL 2)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4055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purl.org/net/rdfval-demo</a:t>
            </a: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 smtClean="0"/>
              <a:t>R-13-DISJOINT-GROUP-OF-PROPERTIES-CLASS-SPECIFIC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32236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(ShEx)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foaf:name xsd:string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foaf:givenName xsd:string+ ,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foaf:familyName xsd:string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</a:t>
            </a:r>
            <a:r>
              <a:rPr lang="en-US" sz="4400">
                <a:latin typeface="+mj-lt"/>
              </a:rPr>
              <a:t>'Human' </a:t>
            </a:r>
            <a:r>
              <a:rPr lang="en-US" sz="4400" smtClean="0">
                <a:latin typeface="+mj-lt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NOT matching </a:t>
            </a:r>
            <a:r>
              <a:rPr lang="en-US" sz="4400">
                <a:latin typeface="+mj-lt"/>
              </a:rPr>
              <a:t>'Human' </a:t>
            </a:r>
            <a:r>
              <a:rPr lang="en-US" sz="4400" smtClean="0">
                <a:latin typeface="+mj-lt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www.w3.org/2013/ShEx/FancyShExDemo</a:t>
            </a: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hlinkClick r:id="rId2"/>
              </a:rPr>
              <a:t>R-38-DEFAULT-VALUES-OF-RDF-LITERALS</a:t>
            </a:r>
            <a:endParaRPr lang="en-US" sz="47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SPIN</a:t>
            </a:r>
            <a:r>
              <a:rPr lang="en-US"/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644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R-28-OBJECT-PROPERTY-RANGE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DSP, OWL 2,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3868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(SPIN)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"blue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:Jedi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Jedi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8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"blue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(SPIN)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2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:Sith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:Sith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8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2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R-38-DEFAULT-VALUES-OF-RDF-LITERALS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Validation (SPIN)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>
                <a:hlinkClick r:id="rId2"/>
              </a:rPr>
              <a:t>R-52-NEGATIVE-OBJECT-PROPERTY-CONSTRAINTS</a:t>
            </a:r>
            <a:endParaRPr lang="en-US" sz="47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ShEx, SPIN, SPARQL</a:t>
            </a:r>
          </a:p>
        </p:txBody>
      </p:sp>
    </p:spTree>
    <p:extLst>
      <p:ext uri="{BB962C8B-B14F-4D97-AF65-F5344CB8AC3E}">
        <p14:creationId xmlns:p14="http://schemas.microsoft.com/office/powerpoint/2010/main" val="3494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(ShEx)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&lt;FeelingForce&gt;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xsd:string }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JediMentor&gt;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!:studentOf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@&lt;JediMentor&gt;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'</a:t>
            </a:r>
            <a:r>
              <a:rPr lang="en-US" sz="4400">
                <a:latin typeface="+mj-lt"/>
              </a:rPr>
              <a:t>JediMentor' </a:t>
            </a:r>
            <a:r>
              <a:rPr lang="en-US" sz="4400" smtClean="0">
                <a:latin typeface="+mj-lt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:Obi-Wan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:Anakin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(ShEx)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JediStudent&gt;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!:mentorOf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@&lt;JediMentor&gt; 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'</a:t>
            </a:r>
            <a:r>
              <a:rPr lang="en-US" sz="4400">
                <a:latin typeface="+mj-lt"/>
              </a:rPr>
              <a:t>JediStudent</a:t>
            </a:r>
            <a:r>
              <a:rPr lang="en-US" sz="4400" smtClean="0">
                <a:latin typeface="+mj-lt"/>
              </a:rPr>
              <a:t>' 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:Anakin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:Obi-Wan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2619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R-52-NEGATIVE-OBJECT-PROPERTY-CONSTRAINTS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700">
                <a:hlinkClick r:id="rId2"/>
              </a:rPr>
              <a:t>R-200-NEGATIVE-LITERAL-CONSTRAINTS</a:t>
            </a:r>
            <a:endParaRPr lang="en-US" sz="47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ShEx, SPIN, SPARQL</a:t>
            </a:r>
          </a:p>
        </p:txBody>
      </p:sp>
    </p:spTree>
    <p:extLst>
      <p:ext uri="{BB962C8B-B14F-4D97-AF65-F5344CB8AC3E}">
        <p14:creationId xmlns:p14="http://schemas.microsoft.com/office/powerpoint/2010/main" val="120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(ShEx)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&lt;Jedi&gt;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('blue')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(1) 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'Jedi' 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(ShEx)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Sith&gt;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('good')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('blue')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'Sith' 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'evil'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R-200-NEGATIVE-LITERAL-CONSTRAINTS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R-32-MEMBERSHIP-OF-RDF-OBJECTS-IN-CONTROLLED-VOCABULARIES</a:t>
            </a:r>
          </a:p>
        </p:txBody>
      </p:sp>
    </p:spTree>
    <p:extLst>
      <p:ext uri="{BB962C8B-B14F-4D97-AF65-F5344CB8AC3E}">
        <p14:creationId xmlns:p14="http://schemas.microsoft.com/office/powerpoint/2010/main" val="16538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DSP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R-44-PATTERN-MATCHING-ON-RDF-LITERALS</a:t>
            </a:r>
          </a:p>
        </p:txBody>
      </p:sp>
    </p:spTree>
    <p:extLst>
      <p:ext uri="{BB962C8B-B14F-4D97-AF65-F5344CB8AC3E}">
        <p14:creationId xmlns:p14="http://schemas.microsoft.com/office/powerpoint/2010/main" val="15122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infinity”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dsp:valueClass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50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OWL 2 DL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R-141-NEGATIVE-PATTERN-MATCHING-ON-RDF-LITERALS</a:t>
            </a:r>
          </a:p>
        </p:txBody>
      </p:sp>
    </p:spTree>
    <p:extLst>
      <p:ext uri="{BB962C8B-B14F-4D97-AF65-F5344CB8AC3E}">
        <p14:creationId xmlns:p14="http://schemas.microsoft.com/office/powerpoint/2010/main" val="39133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DQTP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R-43-COMPARISONS-BASED-ON-DATATYPE</a:t>
            </a:r>
          </a:p>
        </p:txBody>
      </p:sp>
    </p:spTree>
    <p:extLst>
      <p:ext uri="{BB962C8B-B14F-4D97-AF65-F5344CB8AC3E}">
        <p14:creationId xmlns:p14="http://schemas.microsoft.com/office/powerpoint/2010/main" val="10302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DQTP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R-45-RANGES-OF-RDF-LITERAL-VALUES</a:t>
            </a:r>
          </a:p>
        </p:txBody>
      </p:sp>
    </p:spTree>
    <p:extLst>
      <p:ext uri="{BB962C8B-B14F-4D97-AF65-F5344CB8AC3E}">
        <p14:creationId xmlns:p14="http://schemas.microsoft.com/office/powerpoint/2010/main" val="19796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OWL 2 DL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R-120-HANDLE-RDF-COLLECTIONS</a:t>
            </a:r>
          </a:p>
        </p:txBody>
      </p:sp>
    </p:spTree>
    <p:extLst>
      <p:ext uri="{BB962C8B-B14F-4D97-AF65-F5344CB8AC3E}">
        <p14:creationId xmlns:p14="http://schemas.microsoft.com/office/powerpoint/2010/main" val="8795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SPIN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validation and inferencing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2"/>
              </a:rPr>
              <a:t>R-113-INTERACTION-OF-VALIDATION-WITH-REASONING</a:t>
            </a:r>
            <a:endParaRPr lang="en-US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en-US" smtClean="0">
                <a:hlinkClick r:id="rId3"/>
              </a:rPr>
              <a:t>R-198-RDF-VALIDATION-AFTER-INFERENCING</a:t>
            </a: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 algn="ctr">
              <a:buNone/>
            </a:pPr>
            <a:r>
              <a:rPr lang="de-DE" smtClean="0"/>
              <a:t>OWL 2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:Locality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hlinkClick r:id="rId3"/>
              </a:rPr>
              <a:t>R-63-TRANSITIVE-OBJECT-PROPERTIES</a:t>
            </a:r>
            <a:r>
              <a:rPr lang="de-DE" smtClean="0"/>
              <a:t> (constraint)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ancestorOf a 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owl:TransitiveProperty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4385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hlinkClick r:id="rId3"/>
              </a:rPr>
              <a:t>R-63-TRANSITIVE-OBJECT-PROPERTIES</a:t>
            </a:r>
            <a:r>
              <a:rPr lang="de-DE" smtClean="0"/>
              <a:t> (data)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: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: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without inferencing</a:t>
            </a:r>
            <a:endParaRPr lang="de-DE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onstraint violation</a:t>
            </a:r>
            <a:endParaRPr lang="en-US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hlinkClick r:id="rId3"/>
              </a:rPr>
              <a:t>R-63-TRANSITIVE-OBJECT-PROPERTIES</a:t>
            </a:r>
            <a:r>
              <a:rPr lang="de-DE" smtClean="0"/>
              <a:t> (data)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;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de-DE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owl2spin:ToInfer </a:t>
            </a: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.</a:t>
            </a:r>
            <a:endParaRPr lang="en-US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 inferencing</a:t>
            </a:r>
            <a:endParaRPr lang="de-DE" sz="24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 constraint violation</a:t>
            </a:r>
            <a:endParaRPr lang="en-US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teaser paper 1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teaser paper </a:t>
            </a:r>
            <a:r>
              <a:rPr lang="de-DE" smtClean="0"/>
              <a:t>2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OWL2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rdfs:range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R-28-OBJECT-PROPERTY-RANGE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(DSP,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OWL2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/>
          </a:bodyPr>
          <a:lstStyle/>
          <a:p>
            <a:r>
              <a:rPr lang="en-US" sz="5200"/>
              <a:t>R-68-REQUIRED-PROPERTIES</a:t>
            </a:r>
          </a:p>
        </p:txBody>
      </p:sp>
    </p:spTree>
    <p:extLst>
      <p:ext uri="{BB962C8B-B14F-4D97-AF65-F5344CB8AC3E}">
        <p14:creationId xmlns:p14="http://schemas.microsoft.com/office/powerpoint/2010/main" val="41940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+mj-lt"/>
              </a:rPr>
              <a:t>valid </a:t>
            </a:r>
            <a:r>
              <a:rPr lang="de-DE" sz="4400" smtClean="0">
                <a:latin typeface="+mj-lt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989</Words>
  <Application>Microsoft Office PowerPoint</Application>
  <PresentationFormat>Bildschirmpräsentation (4:3)</PresentationFormat>
  <Paragraphs>320</Paragraphs>
  <Slides>54</Slides>
  <Notes>41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how to formulate and validate constraints?</vt:lpstr>
      <vt:lpstr>R-28-OBJECT-PROPERTY-RANGE</vt:lpstr>
      <vt:lpstr>PowerPoint-Präsentation</vt:lpstr>
      <vt:lpstr>constraint (DSP)</vt:lpstr>
      <vt:lpstr>PowerPoint-Präsentation</vt:lpstr>
      <vt:lpstr>constraint (OWL2)</vt:lpstr>
      <vt:lpstr>validation (DSP, OWL2)</vt:lpstr>
      <vt:lpstr>R-68-REQUIRED-PROPERTIES</vt:lpstr>
      <vt:lpstr>PowerPoint-Präsentation</vt:lpstr>
      <vt:lpstr>constraint (DSP)</vt:lpstr>
      <vt:lpstr>PowerPoint-Präsentation</vt:lpstr>
      <vt:lpstr>constraint (OWL 2)</vt:lpstr>
      <vt:lpstr>validation</vt:lpstr>
      <vt:lpstr>R-13-DISJOINT-GROUP-OF-PROPERTIES-CLASS-SPECIFIC</vt:lpstr>
      <vt:lpstr>constraint (ShEx)</vt:lpstr>
      <vt:lpstr>PowerPoint-Präsentation</vt:lpstr>
      <vt:lpstr>PowerPoint-Präsentation</vt:lpstr>
      <vt:lpstr>validation</vt:lpstr>
      <vt:lpstr>R-38-DEFAULT-VALUES-OF-RDF-LITERALS</vt:lpstr>
      <vt:lpstr>constraint (SPIN)</vt:lpstr>
      <vt:lpstr>PowerPoint-Präsentation</vt:lpstr>
      <vt:lpstr>constraint (SPIN)</vt:lpstr>
      <vt:lpstr>PowerPoint-Präsentation</vt:lpstr>
      <vt:lpstr>Validation (SPIN)</vt:lpstr>
      <vt:lpstr>R-52-NEGATIVE-OBJECT-PROPERTY-CONSTRAINTS</vt:lpstr>
      <vt:lpstr>constraint (ShEx)</vt:lpstr>
      <vt:lpstr>PowerPoint-Präsentation</vt:lpstr>
      <vt:lpstr>constraint (ShEx)</vt:lpstr>
      <vt:lpstr>PowerPoint-Präsentation</vt:lpstr>
      <vt:lpstr>validation (ShEx)</vt:lpstr>
      <vt:lpstr>R-200-NEGATIVE-LITERAL-CONSTRAINTS</vt:lpstr>
      <vt:lpstr>constraint (ShEx)</vt:lpstr>
      <vt:lpstr>PowerPoint-Präsentation</vt:lpstr>
      <vt:lpstr>constraint (ShEx)</vt:lpstr>
      <vt:lpstr>PowerPoint-Präsentation</vt:lpstr>
      <vt:lpstr>validation (ShEx)</vt:lpstr>
      <vt:lpstr>R-32-MEMBERSHIP-OF-RDF-OBJECTS-IN-CONTROLLED-VOCABULARIES</vt:lpstr>
      <vt:lpstr>DSP</vt:lpstr>
      <vt:lpstr>R-44-PATTERN-MATCHING-ON-RDF-LITERALS</vt:lpstr>
      <vt:lpstr>OWL 2 DL</vt:lpstr>
      <vt:lpstr>R-141-NEGATIVE-PATTERN-MATCHING-ON-RDF-LITERALS</vt:lpstr>
      <vt:lpstr>DQTP</vt:lpstr>
      <vt:lpstr>R-43-COMPARISONS-BASED-ON-DATATYPE</vt:lpstr>
      <vt:lpstr>DQTP</vt:lpstr>
      <vt:lpstr>R-45-RANGES-OF-RDF-LITERAL-VALUES</vt:lpstr>
      <vt:lpstr>OWL 2 DL</vt:lpstr>
      <vt:lpstr>R-120-HANDLE-RDF-COLLECTIONS</vt:lpstr>
      <vt:lpstr>SPIN</vt:lpstr>
      <vt:lpstr>validation and inferencing</vt:lpstr>
      <vt:lpstr>R-63-TRANSITIVE-OBJECT-PROPERTIES (constraint)</vt:lpstr>
      <vt:lpstr>R-63-TRANSITIVE-OBJECT-PROPERTIES (data)</vt:lpstr>
      <vt:lpstr>R-63-TRANSITIVE-OBJECT-PROPERTIES (data)</vt:lpstr>
      <vt:lpstr>teaser paper 1</vt:lpstr>
      <vt:lpstr>teaser paper 2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66</cp:revision>
  <dcterms:created xsi:type="dcterms:W3CDTF">2009-05-26T11:46:45Z</dcterms:created>
  <dcterms:modified xsi:type="dcterms:W3CDTF">2014-10-03T14:00:30Z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