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5"/>
    <p:sldMasterId id="2147483668" r:id="rId6"/>
  </p:sldMasterIdLst>
  <p:notesMasterIdLst>
    <p:notesMasterId r:id="rId22"/>
  </p:notesMasterIdLst>
  <p:sldIdLst>
    <p:sldId id="298" r:id="rId7"/>
    <p:sldId id="296" r:id="rId8"/>
    <p:sldId id="307" r:id="rId9"/>
    <p:sldId id="301" r:id="rId10"/>
    <p:sldId id="303" r:id="rId11"/>
    <p:sldId id="302" r:id="rId12"/>
    <p:sldId id="304" r:id="rId13"/>
    <p:sldId id="305" r:id="rId14"/>
    <p:sldId id="306" r:id="rId15"/>
    <p:sldId id="309" r:id="rId16"/>
    <p:sldId id="299" r:id="rId17"/>
    <p:sldId id="308" r:id="rId18"/>
    <p:sldId id="310" r:id="rId19"/>
    <p:sldId id="312" r:id="rId20"/>
    <p:sldId id="313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ED5"/>
    <a:srgbClr val="00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5658" autoAdjust="0"/>
  </p:normalViewPr>
  <p:slideViewPr>
    <p:cSldViewPr>
      <p:cViewPr varScale="1">
        <p:scale>
          <a:sx n="95" d="100"/>
          <a:sy n="95" d="100"/>
        </p:scale>
        <p:origin x="4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FF8A7-4C2E-4BBC-A072-ECD1AE07239F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197E9-CAEE-4794-8561-B4165D319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3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de-DE" baseline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1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67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89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30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smtClean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27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smtClean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7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smtClean="0"/>
              <a:t>Evaluation of constraint languages </a:t>
            </a:r>
            <a:r>
              <a:rPr lang="de-DE" baseline="0" smtClean="0">
                <a:sym typeface="Wingdings" panose="05000000000000000000" pitchFamily="2" charset="2"/>
              </a:rPr>
              <a:t> use different constraint languages for different use cases </a:t>
            </a:r>
          </a:p>
          <a:p>
            <a:pPr marL="171450" indent="-171450">
              <a:buFontTx/>
              <a:buChar char="-"/>
            </a:pPr>
            <a:r>
              <a:rPr lang="de-DE" baseline="0" smtClean="0">
                <a:sym typeface="Wingdings" panose="05000000000000000000" pitchFamily="2" charset="2"/>
              </a:rPr>
              <a:t>DSPconstraints can be expressed but not validated automatically</a:t>
            </a:r>
          </a:p>
          <a:p>
            <a:pPr marL="171450" indent="-171450">
              <a:buFontTx/>
              <a:buChar char="-"/>
            </a:pPr>
            <a:r>
              <a:rPr lang="de-DE" baseline="0" smtClean="0">
                <a:sym typeface="Wingdings" panose="05000000000000000000" pitchFamily="2" charset="2"/>
              </a:rPr>
              <a:t>All constraints from DSP spec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6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smtClean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8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97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30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96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67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34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6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9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3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98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44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13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15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36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2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403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4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4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500306"/>
            <a:ext cx="4038600" cy="3625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500306"/>
            <a:ext cx="4038600" cy="3625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0030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3214687"/>
            <a:ext cx="4040188" cy="2911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50030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3214687"/>
            <a:ext cx="4041775" cy="2911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500306"/>
            <a:ext cx="3008313" cy="36258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00306"/>
            <a:ext cx="8229600" cy="362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7" name="Grafik 6" descr="GS_Kopf PPT_en.bmp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144000" cy="1066800"/>
          </a:xfrm>
          <a:prstGeom prst="rect">
            <a:avLst/>
          </a:prstGeom>
        </p:spPr>
      </p:pic>
      <p:pic>
        <p:nvPicPr>
          <p:cNvPr id="1026" name="Picture 2" descr="J:\Work\Kommunikation\PR\CorporateDesign\Logos\Leibniz_neueLogos\Member_WGL_4c_EN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00" y="5860800"/>
            <a:ext cx="1341431" cy="8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ublincore.org/documents/2008/03/31/dc-ds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hyperlink" Target="purl.org/net/rdfval-demo" TargetMode="External"/><Relationship Id="rId4" Type="http://schemas.openxmlformats.org/officeDocument/2006/relationships/hyperlink" Target="https://github.com/dcmi/DSP-SPIN-Mapp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owl2-synta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hyperlink" Target="purl.org/net/rdfval-demo" TargetMode="External"/><Relationship Id="rId4" Type="http://schemas.openxmlformats.org/officeDocument/2006/relationships/hyperlink" Target="https://github.com/boschthomas/OWL2-SPIN-Mapp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elystad.informatik.uni-mannheim.de/rdf-validation/?q=R-28-OBJECT-PROPERTY-RANGE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rg/net/rdfval-dem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boschthomas/rdf-validation-requirements/tree/master/examples/R-13-DISJOINT-GROUP-OF-PROPERTIES-CLASS-SPECIFIC" TargetMode="External"/><Relationship Id="rId4" Type="http://schemas.openxmlformats.org/officeDocument/2006/relationships/hyperlink" Target="https://github.com/boschthomas/rdf-validation-requirements/tree/master/examples/R-28-OBJECT-PROPERTY-RAN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46856" y="1061864"/>
            <a:ext cx="8229600" cy="1143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defRPr/>
            </a:pPr>
            <a:r>
              <a:rPr lang="de-DE" sz="5400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</a:t>
            </a:r>
            <a:r>
              <a:rPr lang="de-DE" sz="540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 own constraint language in 20 min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3933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 2014</a:t>
            </a:r>
            <a:endParaRPr lang="de-DE" sz="24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24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Thomas Bosch, Kai Eckert </a:t>
            </a:r>
          </a:p>
          <a:p>
            <a:pPr algn="ctr"/>
            <a:endParaRPr lang="en-US" sz="24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thomas.bosch@gesis.org</a:t>
            </a:r>
          </a:p>
          <a:p>
            <a:pPr marL="0" indent="0" algn="ctr">
              <a:buNone/>
            </a:pPr>
            <a:r>
              <a:rPr lang="de-DE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kai@informatik.uni-mannheim.de</a:t>
            </a:r>
            <a:endParaRPr lang="de-DE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Inhaltsplatzhalter 4"/>
          <p:cNvSpPr>
            <a:spLocks noGrp="1"/>
          </p:cNvSpPr>
          <p:nvPr>
            <p:ph idx="1"/>
          </p:nvPr>
        </p:nvSpPr>
        <p:spPr>
          <a:xfrm>
            <a:off x="179512" y="404664"/>
            <a:ext cx="8712968" cy="4824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6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 template</a:t>
            </a:r>
            <a:endParaRPr lang="en-US" sz="6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Inhaltsplatzhalter 4"/>
          <p:cNvSpPr txBox="1">
            <a:spLocks/>
          </p:cNvSpPr>
          <p:nvPr/>
        </p:nvSpPr>
        <p:spPr>
          <a:xfrm>
            <a:off x="179512" y="1960240"/>
            <a:ext cx="8507288" cy="5141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:ObjectPropertyRange</a:t>
            </a:r>
            <a:endParaRPr lang="en-US" sz="2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sz="240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spin:ConstructTemplate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rdfs:subClassOf spin:ConstructTemplates ;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spin:labelTemplate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"violation source"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spin:body [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 sp:Construct ;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sp:text """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CONSTRUCT {...}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WHERE {...} """ ; ] .</a:t>
            </a:r>
            <a:endParaRPr lang="en-US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23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Inhaltsplatzhalter 4"/>
          <p:cNvSpPr>
            <a:spLocks noGrp="1"/>
          </p:cNvSpPr>
          <p:nvPr>
            <p:ph idx="1"/>
          </p:nvPr>
        </p:nvSpPr>
        <p:spPr>
          <a:xfrm>
            <a:off x="179512" y="404664"/>
            <a:ext cx="8712968" cy="4824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6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clause</a:t>
            </a:r>
            <a:endParaRPr lang="en-US" sz="6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Inhaltsplatzhalter 4"/>
          <p:cNvSpPr txBox="1">
            <a:spLocks/>
          </p:cNvSpPr>
          <p:nvPr/>
        </p:nvSpPr>
        <p:spPr>
          <a:xfrm>
            <a:off x="457200" y="1816224"/>
            <a:ext cx="8229600" cy="5141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{	  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?OPE </a:t>
            </a:r>
            <a:r>
              <a:rPr lang="en-US" sz="280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rdfs:range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?CE . 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?x ?OPE ?this .</a:t>
            </a:r>
          </a:p>
          <a:p>
            <a:pPr marL="0" indent="0">
              <a:buNone/>
            </a:pP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?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a</a:t>
            </a: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owl:Thing . </a:t>
            </a:r>
          </a:p>
          <a:p>
            <a:pPr marL="0" indent="0">
              <a:buNone/>
            </a:pP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 </a:t>
            </a:r>
            <a:r>
              <a:rPr lang="en-US" sz="280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EXISTS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{ 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?this a</a:t>
            </a: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?CE } .           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BIND </a:t>
            </a: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CONCAT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 </a:t>
            </a:r>
            <a:endParaRPr lang="en-US" sz="28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AS 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?violationMessage ) . }</a:t>
            </a:r>
          </a:p>
        </p:txBody>
      </p:sp>
    </p:spTree>
    <p:extLst>
      <p:ext uri="{BB962C8B-B14F-4D97-AF65-F5344CB8AC3E}">
        <p14:creationId xmlns:p14="http://schemas.microsoft.com/office/powerpoint/2010/main" val="314326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Inhaltsplatzhalter 4"/>
          <p:cNvSpPr>
            <a:spLocks noGrp="1"/>
          </p:cNvSpPr>
          <p:nvPr>
            <p:ph idx="1"/>
          </p:nvPr>
        </p:nvSpPr>
        <p:spPr>
          <a:xfrm>
            <a:off x="179512" y="404664"/>
            <a:ext cx="8712968" cy="4824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6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 query</a:t>
            </a:r>
            <a:endParaRPr lang="en-US" sz="6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Inhaltsplatzhalter 4"/>
          <p:cNvSpPr txBox="1">
            <a:spLocks/>
          </p:cNvSpPr>
          <p:nvPr/>
        </p:nvSpPr>
        <p:spPr>
          <a:xfrm>
            <a:off x="179512" y="2132856"/>
            <a:ext cx="8507288" cy="5141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_:cv 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 </a:t>
            </a:r>
            <a:r>
              <a:rPr lang="en-US" sz="280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spin:ConstraintViolation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spin:violationRoot ?this ;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rdfs:label ?violationMessage ;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spin:violationPath ?OPE . }</a:t>
            </a:r>
            <a:endParaRPr lang="en-US" sz="3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7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Inhaltsplatzhalter 4"/>
          <p:cNvSpPr>
            <a:spLocks noGrp="1"/>
          </p:cNvSpPr>
          <p:nvPr>
            <p:ph idx="1"/>
          </p:nvPr>
        </p:nvSpPr>
        <p:spPr>
          <a:xfrm>
            <a:off x="179512" y="404664"/>
            <a:ext cx="8712968" cy="4824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de-DE" sz="4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 to connect your data to SPIN ? </a:t>
            </a:r>
            <a:endParaRPr lang="de-DE" sz="4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z="4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48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Inhaltsplatzhalter 4"/>
          <p:cNvSpPr txBox="1">
            <a:spLocks/>
          </p:cNvSpPr>
          <p:nvPr/>
        </p:nvSpPr>
        <p:spPr>
          <a:xfrm>
            <a:off x="179512" y="2608312"/>
            <a:ext cx="8507288" cy="5141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owl:Thing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spin:constraint </a:t>
            </a:r>
            <a:endParaRPr lang="en-US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 a :ObjectPropertyRange 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.</a:t>
            </a:r>
            <a:endParaRPr lang="en-US" sz="4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3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Inhaltsplatzhalter 4"/>
          <p:cNvSpPr txBox="1">
            <a:spLocks/>
          </p:cNvSpPr>
          <p:nvPr/>
        </p:nvSpPr>
        <p:spPr>
          <a:xfrm>
            <a:off x="179512" y="404664"/>
            <a:ext cx="8712968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limitations</a:t>
            </a:r>
            <a:endParaRPr lang="en-US" sz="54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250343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 representation (constraints, data)</a:t>
            </a:r>
          </a:p>
          <a:p>
            <a:pPr marL="0" indent="0" algn="ctr">
              <a:buNone/>
            </a:pPr>
            <a:endParaRPr lang="de-DE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9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Inhaltsplatzhalter 4"/>
          <p:cNvSpPr txBox="1">
            <a:spLocks/>
          </p:cNvSpPr>
          <p:nvPr/>
        </p:nvSpPr>
        <p:spPr>
          <a:xfrm>
            <a:off x="179512" y="404664"/>
            <a:ext cx="8712968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uture work</a:t>
            </a:r>
            <a:endParaRPr lang="en-US" sz="54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36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z="36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 further constraint languages (e.g ShEx)</a:t>
            </a:r>
          </a:p>
          <a:p>
            <a:pPr marL="0" indent="0" algn="ctr">
              <a:buNone/>
            </a:pPr>
            <a:endParaRPr lang="de-DE" sz="3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z="3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DE" sz="36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xtend existing constraint languages (DSP)</a:t>
            </a:r>
          </a:p>
          <a:p>
            <a:pPr marL="0" indent="0" algn="ctr">
              <a:buNone/>
            </a:pPr>
            <a:endParaRPr lang="de-DE" sz="3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36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3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Inhaltsplatzhalter 4"/>
          <p:cNvSpPr txBox="1">
            <a:spLocks/>
          </p:cNvSpPr>
          <p:nvPr/>
        </p:nvSpPr>
        <p:spPr>
          <a:xfrm>
            <a:off x="179512" y="404664"/>
            <a:ext cx="8712968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 validation</a:t>
            </a:r>
            <a:endParaRPr lang="en-US" sz="54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2215405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 specification</a:t>
            </a:r>
          </a:p>
          <a:p>
            <a:pPr marL="0" indent="0" algn="ctr">
              <a:buNone/>
            </a:pPr>
            <a:r>
              <a:rPr lang="de-DE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http://dublincore.org/documents/2008/03/31/dc-dsp/</a:t>
            </a:r>
            <a:endParaRPr lang="de-DE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 mapping</a:t>
            </a:r>
            <a:endParaRPr lang="en-US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://</a:t>
            </a: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github.com/dcmi/DSP-SPIN-Mapping</a:t>
            </a:r>
            <a:endParaRPr lang="en-US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 Validator</a:t>
            </a:r>
          </a:p>
          <a:p>
            <a:pPr marL="0" indent="0" algn="ctr">
              <a:buNone/>
            </a:pP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 action="ppaction://hlinkfile"/>
              </a:rPr>
              <a:t>purl.org/net/rdfval-demo</a:t>
            </a: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7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Inhaltsplatzhalter 4"/>
          <p:cNvSpPr txBox="1">
            <a:spLocks/>
          </p:cNvSpPr>
          <p:nvPr/>
        </p:nvSpPr>
        <p:spPr>
          <a:xfrm>
            <a:off x="179512" y="404664"/>
            <a:ext cx="8712968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 2 validation</a:t>
            </a:r>
            <a:endParaRPr lang="en-US" sz="54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2215405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 2 specification</a:t>
            </a:r>
          </a:p>
          <a:p>
            <a:pPr marL="0" indent="0" algn="ctr">
              <a:buNone/>
            </a:pPr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http://www.w3.org/TR/owl2-syntax</a:t>
            </a:r>
            <a:endParaRPr lang="de-DE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 mapping</a:t>
            </a:r>
            <a:endParaRPr lang="en-US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https://github.com/boschthomas/OWL2-SPIN-Mapping</a:t>
            </a:r>
            <a:endParaRPr lang="en-US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 Validator</a:t>
            </a:r>
          </a:p>
          <a:p>
            <a:pPr marL="0" indent="0" algn="ctr">
              <a:buNone/>
            </a:pP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 action="ppaction://hlinkfile"/>
              </a:rPr>
              <a:t>purl.org/net/rdfval-demo</a:t>
            </a: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41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37928"/>
            <a:ext cx="8229600" cy="1143000"/>
          </a:xfrm>
        </p:spPr>
        <p:txBody>
          <a:bodyPr>
            <a:noAutofit/>
          </a:bodyPr>
          <a:lstStyle/>
          <a:p>
            <a:r>
              <a:rPr lang="en-US" sz="600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R-28-OBJECT-PROPERTY-RANGE</a:t>
            </a:r>
            <a:endParaRPr lang="en-US" sz="5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476253"/>
            <a:ext cx="8229600" cy="2193107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</a:t>
            </a: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 2</a:t>
            </a: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SPIN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SPARQL</a:t>
            </a:r>
          </a:p>
        </p:txBody>
      </p:sp>
    </p:spTree>
    <p:extLst>
      <p:ext uri="{BB962C8B-B14F-4D97-AF65-F5344CB8AC3E}">
        <p14:creationId xmlns:p14="http://schemas.microsoft.com/office/powerpoint/2010/main" val="5876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onstraint (DSP)</a:t>
            </a:r>
            <a:endParaRPr lang="en-US" sz="5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</a:rPr>
              <a:t> </a:t>
            </a:r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:postalAddress</a:t>
            </a: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dsp:DescriptionTemplate ;</a:t>
            </a: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dsp:minOccur 1 ; </a:t>
            </a:r>
            <a:endParaRPr lang="en-US" sz="22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dsp:maxOccur </a:t>
            </a:r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infinity” ; </a:t>
            </a:r>
            <a:endParaRPr lang="en-US" sz="22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dsp:resourceClass :PostalAddress </a:t>
            </a:r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dsp:statementTemplate </a:t>
            </a:r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dsp:NonLiteralStatementTemplate ;</a:t>
            </a: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dsp:minOccur 1 </a:t>
            </a:r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dsp:maxOccur </a:t>
            </a:r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"infinity</a:t>
            </a:r>
            <a:r>
              <a:rPr lang="en-US" sz="2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dsp:property </a:t>
            </a:r>
            <a:r>
              <a:rPr lang="en-US" sz="2200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:addressCountry </a:t>
            </a:r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dsp:nonLiteralConstraint </a:t>
            </a:r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dsp:NonLiteralConstraint ;</a:t>
            </a: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dsp:valueClass </a:t>
            </a:r>
            <a:r>
              <a:rPr lang="en-US" sz="2200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:Country </a:t>
            </a:r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] .</a:t>
            </a:r>
          </a:p>
        </p:txBody>
      </p:sp>
    </p:spTree>
    <p:extLst>
      <p:ext uri="{BB962C8B-B14F-4D97-AF65-F5344CB8AC3E}">
        <p14:creationId xmlns:p14="http://schemas.microsoft.com/office/powerpoint/2010/main" val="241978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6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 </a:t>
            </a:r>
            <a:r>
              <a:rPr lang="de-DE" sz="6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 algn="ctr">
              <a:buNone/>
            </a:pPr>
            <a:endParaRPr lang="de-DE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:myAddress </a:t>
            </a:r>
            <a:endParaRPr lang="en-US" sz="2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:PostalAddress ;</a:t>
            </a:r>
            <a:endParaRPr lang="en-US" sz="2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:addressCountry :netherlands 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:netherlands 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:Country .</a:t>
            </a:r>
          </a:p>
        </p:txBody>
      </p:sp>
    </p:spTree>
    <p:extLst>
      <p:ext uri="{BB962C8B-B14F-4D97-AF65-F5344CB8AC3E}">
        <p14:creationId xmlns:p14="http://schemas.microsoft.com/office/powerpoint/2010/main" val="37760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 </a:t>
            </a:r>
            <a:r>
              <a:rPr lang="de-DE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 algn="ctr">
              <a:buNone/>
            </a:pPr>
            <a:endParaRPr lang="de-DE" sz="200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200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:myAddress 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 :PostalAddress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:addressCountry :amsterdam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:amsterdam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:Locality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US" sz="24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:myAddress 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 :PostalAddress ;</a:t>
            </a:r>
            <a:endParaRPr lang="en-US" sz="2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:addressCountry :amsterdam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392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onstraint (OWL2)</a:t>
            </a:r>
            <a:endParaRPr lang="en-US" sz="5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071389"/>
            <a:ext cx="87849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:addressCountry 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 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owl:ObjectProperty </a:t>
            </a: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rdfs:range :Country 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45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143397"/>
            <a:ext cx="8784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endParaRPr lang="en-US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purl.org/net/rdfval-demo</a:t>
            </a:r>
            <a:endParaRPr lang="en-US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executable examples</a:t>
            </a:r>
          </a:p>
          <a:p>
            <a:pPr marL="0" indent="0" algn="ctr">
              <a:buNone/>
            </a:pP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R-28-OBJECT-PROPERTY-RANGE</a:t>
            </a: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 </a:t>
            </a:r>
            <a:endParaRPr lang="en-US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endParaRPr lang="en-US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2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enutzerdefiniertes Design">
  <a:themeElements>
    <a:clrScheme name="Benutzerdefiniert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1ACB0F0E4D8D847898BCFF327EAA86F" ma:contentTypeVersion="14" ma:contentTypeDescription="Ein neues Dokument erstellen." ma:contentTypeScope="" ma:versionID="076608a465e9f4abe123e33d8ae2290f">
  <xsd:schema xmlns:xsd="http://www.w3.org/2001/XMLSchema" xmlns:xs="http://www.w3.org/2001/XMLSchema" xmlns:p="http://schemas.microsoft.com/office/2006/metadata/properties" xmlns:ns2="f90a23b0-552c-4f8d-b330-f53f4fcdfcf9" targetNamespace="http://schemas.microsoft.com/office/2006/metadata/properties" ma:root="true" ma:fieldsID="9f72fafb60184820a38988fa3fe2d22b" ns2:_="">
    <xsd:import namespace="f90a23b0-552c-4f8d-b330-f53f4fcdfcf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a23b0-552c-4f8d-b330-f53f4fcdfcf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>
  <documentManagement>
    <_dlc_DocIdUrl xmlns="f90a23b0-552c-4f8d-b330-f53f4fcdfcf9">
      <Url>http://intranet.gesis.intra/pr/Vorlagen/_layouts/DocIdRedir.aspx?ID=GESISDOC-552-18</Url>
      <Description>GESISDOC-552-18</Description>
    </_dlc_DocIdUrl>
    <_dlc_DocId xmlns="f90a23b0-552c-4f8d-b330-f53f4fcdfcf9">GESISDOC-552-18</_dlc_DocId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A11C62-2FF4-41AB-AE80-7BB537528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0a23b0-552c-4f8d-b330-f53f4fcdfc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2FFA55-C622-4F3D-AABF-4236B175EAD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4449D386-2FCB-4353-94CE-7C0896CF81B1}">
  <ds:schemaRefs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f90a23b0-552c-4f8d-b330-f53f4fcdfcf9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D12E0BAE-FAF0-4E78-A2C3-2AAC064B5F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347</Words>
  <Application>Microsoft Office PowerPoint</Application>
  <PresentationFormat>Bildschirmpräsentation (4:3)</PresentationFormat>
  <Paragraphs>125</Paragraphs>
  <Slides>15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Wingdings</vt:lpstr>
      <vt:lpstr>Benutzerdefiniertes Design</vt:lpstr>
      <vt:lpstr>1_Benutzerdefiniertes Design</vt:lpstr>
      <vt:lpstr>build your own constraint language in 20 min</vt:lpstr>
      <vt:lpstr>PowerPoint-Präsentation</vt:lpstr>
      <vt:lpstr>PowerPoint-Präsentation</vt:lpstr>
      <vt:lpstr>R-28-OBJECT-PROPERTY-RANGE</vt:lpstr>
      <vt:lpstr>constraint (DSP)</vt:lpstr>
      <vt:lpstr>PowerPoint-Präsentation</vt:lpstr>
      <vt:lpstr>PowerPoint-Präsentation</vt:lpstr>
      <vt:lpstr>constraint (OWL2)</vt:lpstr>
      <vt:lpstr>validation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IZ Sozialwissenschaften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 and Vocabularies Related to the  DDI-RDF Discovery Vocabulary </dc:title>
  <dc:creator>Thomas Bosch</dc:creator>
  <cp:lastModifiedBy>Thomas Bosch</cp:lastModifiedBy>
  <cp:revision>42</cp:revision>
  <dcterms:created xsi:type="dcterms:W3CDTF">2009-05-26T11:46:45Z</dcterms:created>
  <dcterms:modified xsi:type="dcterms:W3CDTF">2014-10-05T13:28:38Z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0x010100B1ACB0F0E4D8D847898BCFF327EAA86F</vt:lpwstr>
  </property>
  <property fmtid="{D5CDD505-2E9C-101B-9397-08002B2CF9AE}" pid="3" name="_dlc_DocIdItemGuid">
    <vt:lpwstr>ae7fdbd2-8fd7-45a0-880e-d54d7bab26b5</vt:lpwstr>
  </property>
</Properties>
</file>