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5"/>
    <p:sldMasterId id="2147483668" r:id="rId6"/>
  </p:sldMasterIdLst>
  <p:notesMasterIdLst>
    <p:notesMasterId r:id="rId61"/>
  </p:notesMasterIdLst>
  <p:sldIdLst>
    <p:sldId id="298" r:id="rId7"/>
    <p:sldId id="362" r:id="rId8"/>
    <p:sldId id="302" r:id="rId9"/>
    <p:sldId id="299" r:id="rId10"/>
    <p:sldId id="303" r:id="rId11"/>
    <p:sldId id="301" r:id="rId12"/>
    <p:sldId id="363" r:id="rId13"/>
    <p:sldId id="364" r:id="rId14"/>
    <p:sldId id="306" r:id="rId15"/>
    <p:sldId id="307" r:id="rId16"/>
    <p:sldId id="308" r:id="rId17"/>
    <p:sldId id="309" r:id="rId18"/>
    <p:sldId id="365" r:id="rId19"/>
    <p:sldId id="356" r:id="rId20"/>
    <p:sldId id="355" r:id="rId21"/>
    <p:sldId id="358" r:id="rId22"/>
    <p:sldId id="359" r:id="rId23"/>
    <p:sldId id="360" r:id="rId24"/>
    <p:sldId id="361" r:id="rId25"/>
    <p:sldId id="345" r:id="rId26"/>
    <p:sldId id="346" r:id="rId27"/>
    <p:sldId id="347" r:id="rId28"/>
    <p:sldId id="350" r:id="rId29"/>
    <p:sldId id="348" r:id="rId30"/>
    <p:sldId id="349" r:id="rId31"/>
    <p:sldId id="328" r:id="rId32"/>
    <p:sldId id="340" r:id="rId33"/>
    <p:sldId id="341" r:id="rId34"/>
    <p:sldId id="351" r:id="rId35"/>
    <p:sldId id="344" r:id="rId36"/>
    <p:sldId id="343" r:id="rId37"/>
    <p:sldId id="389" r:id="rId38"/>
    <p:sldId id="390" r:id="rId39"/>
    <p:sldId id="391" r:id="rId40"/>
    <p:sldId id="392" r:id="rId41"/>
    <p:sldId id="393" r:id="rId42"/>
    <p:sldId id="368" r:id="rId43"/>
    <p:sldId id="369" r:id="rId44"/>
    <p:sldId id="370" r:id="rId45"/>
    <p:sldId id="373" r:id="rId46"/>
    <p:sldId id="374" r:id="rId47"/>
    <p:sldId id="376" r:id="rId48"/>
    <p:sldId id="375" r:id="rId49"/>
    <p:sldId id="378" r:id="rId50"/>
    <p:sldId id="379" r:id="rId51"/>
    <p:sldId id="380" r:id="rId52"/>
    <p:sldId id="382" r:id="rId53"/>
    <p:sldId id="381" r:id="rId54"/>
    <p:sldId id="383" r:id="rId55"/>
    <p:sldId id="384" r:id="rId56"/>
    <p:sldId id="385" r:id="rId57"/>
    <p:sldId id="386" r:id="rId58"/>
    <p:sldId id="387" r:id="rId59"/>
    <p:sldId id="388" r:id="rId6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64" autoAdjust="0"/>
  </p:normalViewPr>
  <p:slideViewPr>
    <p:cSldViewPr>
      <p:cViewPr varScale="1">
        <p:scale>
          <a:sx n="84" d="100"/>
          <a:sy n="84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F8A7-4C2E-4BBC-A072-ECD1AE07239F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97E9-CAEE-4794-8561-B4165D319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4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6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6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9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57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2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5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64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6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40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0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31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7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8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6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4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73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2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0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98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650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947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40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63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863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0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30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237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27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343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840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0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3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04.10.2014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04.10.2014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04.10.2014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04.10.2014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04.10.2014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04.10.2014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04.10.2014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04.10.2014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04.10.2014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1026" name="Picture 2" descr="J:\Work\Kommunikation\PR\CorporateDesign\Logos\Leibniz_neueLogos\Member_WGL_4c_E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5860800"/>
            <a:ext cx="1341431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B6A-1F08-4E6A-A8AE-69F589CC0F2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net/rdfval-dem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68-REQUIRED-PROPERTI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45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schthomas/rdf-validation-requirements/tree/master/examples/R-38-DEFAULT-VALUES-OF-RDF-LITERA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13-DISJOINT-GROUP-OF-PROPERTIES-CLASS-SPECIFI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R-28-OBJECT-PROPERTY-RANGE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59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3/ShEx/FancyShExDem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52-NEGATIVE-OBJECT-PROPERTY-CONSTRAINT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404" TargetMode="Externa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3/ShEx/FancyShExDem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200-NEGATIVE-LITERAL-CONSTRAIN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elystad.informatik.uni-mannheim.de/rdf-validation/?q=R-198-RDF-VALIDATION-AFTER-INFERENCING" TargetMode="External"/><Relationship Id="rId2" Type="http://schemas.openxmlformats.org/officeDocument/2006/relationships/hyperlink" Target="http://lelystad.informatik.uni-mannheim.de/rdf-validation/?q=node/144" TargetMode="Externa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elystad.informatik.uni-mannheim.de/rdf-validation/?q=node/7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elystad.informatik.uni-mannheim.de/rdf-validation/?q=node/7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63-TRANSITIVE-OBJECT-PROPERTIE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elystad.informatik.uni-mannheim.de/rdf-validation/?q=node/7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63-TRANSITIVE-OBJECT-PROPERTIE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net/rdfval-dem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63-TRANSITIVE-OBJECT-PROPERTIE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51" TargetMode="Externa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net/rdfval-demo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44-PATTERN-MATCHING-ON-RDF-LITERALS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50" TargetMode="Externa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schthomas/rdf-validation-requirements/tree/master/examples/R-43-COMPARISONS-BASED-ON-DATATYP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13-DISJOINT-GROUP-OF-PROPERTIES-CLASS-SPECIFIC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52" TargetMode="Externa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net/rdfval-demo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45-RANGES-OF-RDF-LITERAL-VALU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20" TargetMode="Externa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3/ShEx/FancyShExDemo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13-DISJOINT-GROUP-OF-PROPERTIES-CLASS-SPECIFI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net/rdfval-dem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28-OBJECT-PROPERTY-RANG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75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de-DE" sz="520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sz="5200" smtClean="0">
                <a:latin typeface="Courier New" panose="02070309020205020404" pitchFamily="49" charset="0"/>
                <a:cs typeface="Courier New" panose="02070309020205020404" pitchFamily="49" charset="0"/>
              </a:rPr>
              <a:t>ow to formulate and validate constraints?</a:t>
            </a:r>
            <a:endParaRPr lang="en-US" sz="5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(DSP)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organizationDescriptionTemplate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1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dsp:resourceClass :Organization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dsp:NonLiteralStatementTemplate;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</a:t>
            </a: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dsp:property </a:t>
            </a: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 :Organization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(OWL2)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:Organization</a:t>
            </a:r>
            <a:endParaRPr 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rdfs:subClassOf [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 a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owl:Restriction ;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 owl:minCardinality </a:t>
            </a:r>
            <a:r>
              <a:rPr lang="en-US" sz="26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 owl:onProperty </a:t>
            </a:r>
            <a:r>
              <a:rPr lang="en-US" sz="26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40557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purl.org/net/rdfval-demo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R-68-REQUIRED-PROPERTIES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R-38-DEFAULT-VALUES-OF-RDF-LITERALS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23644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owl:Thing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spin:rule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sp:Construct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sp:text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CONSTRUCT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:laserSwordColor "blue</a:t>
            </a: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:numberLaserSwords </a:t>
            </a: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:Jedi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 }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""" ; ]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:Joda 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Jedi , owl:Thing .</a:t>
            </a: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4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nferred triples</a:t>
            </a:r>
          </a:p>
          <a:p>
            <a:pPr marL="0" indent="0">
              <a:buNone/>
            </a:pPr>
            <a:endParaRPr lang="de-D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:Joda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"blue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owl:Thing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spin:rule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sp:Construct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sp:text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CONSTRUCT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:laserSwordColor </a:t>
            </a: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“red"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:numberLaserSwords 2</a:t>
            </a: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:Sith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 }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""" ; ]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:DarthSidious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:Sith , owl:Thing .</a:t>
            </a: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4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nferred triples</a:t>
            </a:r>
          </a:p>
          <a:p>
            <a:pPr marL="0" indent="0">
              <a:buNone/>
            </a:pPr>
            <a:endParaRPr lang="de-D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:DarthSidious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“red"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2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R-38-DEFAULT-VALUES-OF-RDF-LITERALS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R-28-OBJECT-PROPERTY-RANGE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2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SPIN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38686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R-52-NEGATIVE-OBJECT-PROPERTY-CONSTRAINTS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SPIN, SPARQL</a:t>
            </a:r>
          </a:p>
        </p:txBody>
      </p:sp>
    </p:spTree>
    <p:extLst>
      <p:ext uri="{BB962C8B-B14F-4D97-AF65-F5344CB8AC3E}">
        <p14:creationId xmlns:p14="http://schemas.microsoft.com/office/powerpoint/2010/main" val="34947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&lt;FeelingForce&gt;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xsd:string }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JediMentor&gt;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('good')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xsd:string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xsd:nonNegativeInteger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:mentorOf @&lt;JediStudent&gt;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!:studentOf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@&lt;JediMentor&gt;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520" y="476672"/>
            <a:ext cx="8568952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matching '</a:t>
            </a:r>
            <a:r>
              <a:rPr 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JediMentor' </a:t>
            </a:r>
            <a:r>
              <a:rPr lang="en-US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:Obi-Wan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true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'good'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'blue'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 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:mentorOf :Anakin .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JediStudent&gt;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('good')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xsd:string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xsd:nonNegativeInteger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!:mentorOf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@&lt;JediStudent&gt;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:studentOf @&lt;JediMentor&gt; 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matching '</a:t>
            </a:r>
            <a:r>
              <a:rPr 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JediStudent</a:t>
            </a:r>
            <a:r>
              <a:rPr lang="en-US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' shape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:Anakin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true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'good'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'blue'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:studentOf :Obi-Wan .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www.w3.org/2013/ShEx/FancyShExDemo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R-52-NEGATIVE-OBJECT-PROPERTY-CONSTRAINTS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70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R-200-NEGATIVE-LITERAL-CONSTRAINTS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SPIN, SPARQL</a:t>
            </a:r>
          </a:p>
        </p:txBody>
      </p:sp>
    </p:spTree>
    <p:extLst>
      <p:ext uri="{BB962C8B-B14F-4D97-AF65-F5344CB8AC3E}">
        <p14:creationId xmlns:p14="http://schemas.microsoft.com/office/powerpoint/2010/main" val="120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&lt;Jedi&gt;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('good')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('blue')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(1) 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matching 'Jedi' shape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:Joda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true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Sith&gt;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:attitute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('good')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:laserSwordColor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('blue')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:PostalAddress 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:netherlands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:netherlands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:Country .</a:t>
            </a:r>
          </a:p>
        </p:txBody>
      </p:sp>
    </p:spTree>
    <p:extLst>
      <p:ext uri="{BB962C8B-B14F-4D97-AF65-F5344CB8AC3E}">
        <p14:creationId xmlns:p14="http://schemas.microsoft.com/office/powerpoint/2010/main" val="26199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matching 'Sith' shape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:DarthSidious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true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'evil'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www.w3.org/2013/ShEx/FancyShExDemo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R-200-NEGATIVE-LITERAL-CONSTRAINTS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 and inferencing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R-113-INTERACTION-OF-VALIDATION-WITH-REASONING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R-198-RDF-VALIDATION-AFTER-INFERENCING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2</a:t>
            </a:r>
            <a:endParaRPr lang="en-US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R-63-TRANSITIVE-OBJECT-PROPERTIES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ancestorOf a </a:t>
            </a:r>
            <a:r>
              <a:rPr lang="en-US" sz="28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owl:TransitiveProperty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3295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R-63-TRANSITIVE-OBJECT-PROPERTIES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(data)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Carter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ancestorOf :Lois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Lois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ancestorOf :Meg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: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Carter </a:t>
            </a:r>
            <a:endParaRPr lang="en-US" sz="240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: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ancestorOf :Meg </a:t>
            </a: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  <a:hlinkClick r:id="rId4"/>
              </a:rPr>
              <a:t>validation without inferencing</a:t>
            </a:r>
            <a:endParaRPr lang="de-DE" sz="24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de-DE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de-DE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onstraint violation</a:t>
            </a:r>
            <a:endParaRPr lang="en-US" sz="240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0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R-63-TRANSITIVE-OBJECT-PROPERTIES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(data)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Carter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ancestorOf :Lois ;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de-DE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owl2spin:ToInfer </a:t>
            </a:r>
            <a:r>
              <a:rPr lang="de-DE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Lois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ancestorOf :Meg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Carter </a:t>
            </a:r>
            <a:endParaRPr lang="en-US" sz="240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ancestorOf :Meg .</a:t>
            </a:r>
            <a:endParaRPr lang="en-US" sz="240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de-DE" sz="24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  <a:hlinkClick r:id="rId4"/>
              </a:rPr>
              <a:t>validation with inferencing</a:t>
            </a:r>
            <a:endParaRPr lang="de-DE" sz="24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de-DE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NO constraint violation</a:t>
            </a:r>
            <a:endParaRPr lang="en-US" sz="240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purl.org/net/rdfval-demo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R-63-TRANSITIVE-OBJECT-PROPERTIES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R-44-PATTERN-MATCHING-ON-RDF-LITERALS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DQTP, </a:t>
            </a:r>
            <a:r>
              <a:rPr lang="en-US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2 DL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ReSh,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ShEx, SPARQL, SPIN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:TimBernersLee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:hasSSN "123-45-6789"^^: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SSN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:TimBernersLee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:hasSSN "123456789"^^:SSN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:SSN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rdfs:Datatype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owl:equivalentClass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rdfs:Datatype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owl:onDatatype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owl:withRestrictions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[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xsd:pattern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"[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0-9]{3}-[0-9]{2}-[0-9]{4}" ] ) ] .</a:t>
            </a: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hasSSN rdfs:range :SSN .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(DSP)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:postalAddress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1 ; </a:t>
            </a:r>
            <a:endParaRPr lang="en-US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infinity” ; </a:t>
            </a:r>
            <a:endParaRPr lang="en-US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dsp:resourceClass :PostalAddress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dsp:NonLiteralStatementTemplate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1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dsp:property </a:t>
            </a:r>
            <a:r>
              <a:rPr lang="en-US" sz="23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:addressCountry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dsp:nonLiteralConstraint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dsp:NonLiteralConstraint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dsp:valueClass</a:t>
            </a:r>
            <a:r>
              <a:rPr lang="en-US" sz="23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:Country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] ] .</a:t>
            </a:r>
          </a:p>
        </p:txBody>
      </p:sp>
    </p:spTree>
    <p:extLst>
      <p:ext uri="{BB962C8B-B14F-4D97-AF65-F5344CB8AC3E}">
        <p14:creationId xmlns:p14="http://schemas.microsoft.com/office/powerpoint/2010/main" val="25038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purl.org/net/rdfval-demo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R-44-PATTERN-MATCHING-ON-RDF-LITERALS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R-43-COMPARISONS-BASED-ON-DATATYPE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DQTP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ShEx, SPARQL, SPIN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SELECT ?s WHERE {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?s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%%P1%%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?v1 .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?s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%%P2%%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?v2 .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FILTER ( ?v1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%%OP%%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?v2 ) 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est binding</a:t>
            </a:r>
            <a:endParaRPr lang="de-DE" sz="4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dbo:deathDate &lt; dbo:birthDate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=&gt; dbo:deathDate</a:t>
            </a:r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=&gt; dbo:birthDate</a:t>
            </a:r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=&gt; &lt;</a:t>
            </a:r>
          </a:p>
        </p:txBody>
      </p:sp>
    </p:spTree>
    <p:extLst>
      <p:ext uri="{BB962C8B-B14F-4D97-AF65-F5344CB8AC3E}">
        <p14:creationId xmlns:p14="http://schemas.microsoft.com/office/powerpoint/2010/main" val="6627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:AlbertEinstein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dbo:birthDate '1879-03-14'^^xsd:date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dbo:deathDate '1955-04-18'^^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xsd:date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:NeilArmstrong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dbo:birthDate '2012-08-25'^^xsd:date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dbo:deathDate '1930-08-05'^^xsd:date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R-43-COMPARISONS-BASED-ON-DATATYPE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R-45-RANGES-OF-RDF-LITERAL-VALUES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DQTP, </a:t>
            </a:r>
            <a:r>
              <a:rPr lang="en-US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</a:t>
            </a:r>
            <a:r>
              <a:rPr lang="en-US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SPARQL, SPIN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:NumberPlayersPerWorldCupTeam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rdfs:Datatype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owl:equivalentClass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rdfs:Datatype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owl:onDatatype </a:t>
            </a:r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xsd:nonNegativeInteger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owl:withRestrictions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[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xsd:minInclusive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xsd:maxInclusive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23 ]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rdfs:range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:NumberPlayersPerWorldCupTeam .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:MarioGoetze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:position "19"^^: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NumberPlayersPerWorldCupTeam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:MarioGoetze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:position "99"^^:NumberPlayersPerWorldCupTeam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purl.org/net/rdfval-demo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R-45-RANGES-OF-RDF-LITERAL-VALUES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:PostalAddress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:Locality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:PostalAddress 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0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R-13-DISJOINT-GROUP-OF-PROPERTIES-CLASS-SPECIFIC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ShEx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SPIN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10461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&lt;Human&gt; {             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foaf:name xsd:string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foaf:givenName xsd:string+ ,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foaf:familyName xsd:string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matching </a:t>
            </a:r>
            <a:r>
              <a:rPr 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'Human' </a:t>
            </a:r>
            <a:r>
              <a:rPr lang="en-US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:Luke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foaf:givenName "Luke"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:Leia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foaf:name "Leia Skywalker"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300" smtClean="0">
                <a:latin typeface="Courier New" panose="02070309020205020404" pitchFamily="49" charset="0"/>
                <a:cs typeface="Courier New" panose="02070309020205020404" pitchFamily="49" charset="0"/>
              </a:rPr>
              <a:t>NOT matching </a:t>
            </a:r>
            <a:r>
              <a:rPr lang="en-US" sz="4300">
                <a:latin typeface="Courier New" panose="02070309020205020404" pitchFamily="49" charset="0"/>
                <a:cs typeface="Courier New" panose="02070309020205020404" pitchFamily="49" charset="0"/>
              </a:rPr>
              <a:t>'Human' </a:t>
            </a:r>
            <a:r>
              <a:rPr lang="en-US" sz="430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:Anakin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foaf:givenName "Anakin"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foaf:name "Anakin Skywalker"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www.w3.org/2013/ShEx/FancyShExDemo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R-13-DISJOINT-GROUP-OF-PROPERTIES-CLASS-SPECIFIC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(OWL2)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:addressCountry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owl:ObjectProperty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  rdfs:range </a:t>
            </a:r>
            <a:r>
              <a:rPr lang="en-US" sz="26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:Country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75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purl.org/net/rdfval-demo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R-28-OBJECT-PROPERTY-RANGE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R-68-REQUIRED-PROPERTIES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Bibframe, DQTP, </a:t>
            </a:r>
            <a:r>
              <a:rPr lang="en-US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2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ReSh, ShEx, SPIN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28715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:Organization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"Dublin Core Metadata Initiative"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076608a465e9f4abe123e33d8ae2290f">
  <xsd:schema xmlns:xsd="http://www.w3.org/2001/XMLSchema" xmlns:xs="http://www.w3.org/2001/XMLSchema" xmlns:p="http://schemas.microsoft.com/office/2006/metadata/properties" xmlns:ns2="f90a23b0-552c-4f8d-b330-f53f4fcdfcf9" targetNamespace="http://schemas.microsoft.com/office/2006/metadata/properties" ma:root="true" ma:fieldsID="9f72fafb60184820a38988fa3fe2d22b" ns2:_="">
    <xsd:import namespace="f90a23b0-552c-4f8d-b330-f53f4fcdfc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a23b0-552c-4f8d-b330-f53f4fcdfc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f90a23b0-552c-4f8d-b330-f53f4fcdfcf9">
      <Url>http://intranet.gesis.intra/pr/Vorlagen/_layouts/DocIdRedir.aspx?ID=GESISDOC-552-18</Url>
      <Description>GESISDOC-552-18</Description>
    </_dlc_DocIdUrl>
    <_dlc_DocId xmlns="f90a23b0-552c-4f8d-b330-f53f4fcdfcf9">GESISDOC-552-18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EA11C62-2FF4-41AB-AE80-7BB53752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a23b0-552c-4f8d-b330-f53f4fcdfc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49D386-2FCB-4353-94CE-7C0896CF81B1}">
  <ds:schemaRefs>
    <ds:schemaRef ds:uri="http://purl.org/dc/terms/"/>
    <ds:schemaRef ds:uri="f90a23b0-552c-4f8d-b330-f53f4fcdfcf9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82FFA55-C622-4F3D-AABF-4236B175EAD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1231</Words>
  <Application>Microsoft Office PowerPoint</Application>
  <PresentationFormat>Bildschirmpräsentation (4:3)</PresentationFormat>
  <Paragraphs>415</Paragraphs>
  <Slides>54</Slides>
  <Notes>44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Wingdings</vt:lpstr>
      <vt:lpstr>Benutzerdefiniertes Design</vt:lpstr>
      <vt:lpstr>1_Benutzerdefiniertes Design</vt:lpstr>
      <vt:lpstr>how to formulate and validate constraints?</vt:lpstr>
      <vt:lpstr>R-28-OBJECT-PROPERTY-RANGE</vt:lpstr>
      <vt:lpstr>PowerPoint-Präsentation</vt:lpstr>
      <vt:lpstr>constraint (DSP)</vt:lpstr>
      <vt:lpstr>PowerPoint-Präsentation</vt:lpstr>
      <vt:lpstr>constraint (OWL2)</vt:lpstr>
      <vt:lpstr>validation</vt:lpstr>
      <vt:lpstr>R-68-REQUIRED-PROPERTIES</vt:lpstr>
      <vt:lpstr>PowerPoint-Präsentation</vt:lpstr>
      <vt:lpstr>constraint (DSP)</vt:lpstr>
      <vt:lpstr>PowerPoint-Präsentation</vt:lpstr>
      <vt:lpstr>constraint (OWL2)</vt:lpstr>
      <vt:lpstr>validation</vt:lpstr>
      <vt:lpstr>R-38-DEFAULT-VALUES-OF-RDF-LITERALS</vt:lpstr>
      <vt:lpstr>constraint</vt:lpstr>
      <vt:lpstr>PowerPoint-Präsentation</vt:lpstr>
      <vt:lpstr>constraint</vt:lpstr>
      <vt:lpstr>PowerPoint-Präsentation</vt:lpstr>
      <vt:lpstr>validation</vt:lpstr>
      <vt:lpstr>R-52-NEGATIVE-OBJECT-PROPERTY-CONSTRAINTS</vt:lpstr>
      <vt:lpstr>constraint</vt:lpstr>
      <vt:lpstr>PowerPoint-Präsentation</vt:lpstr>
      <vt:lpstr>constraint</vt:lpstr>
      <vt:lpstr>PowerPoint-Präsentation</vt:lpstr>
      <vt:lpstr>validation</vt:lpstr>
      <vt:lpstr>R-200-NEGATIVE-LITERAL-CONSTRAINTS</vt:lpstr>
      <vt:lpstr>constraint</vt:lpstr>
      <vt:lpstr>PowerPoint-Präsentation</vt:lpstr>
      <vt:lpstr>constraint</vt:lpstr>
      <vt:lpstr>PowerPoint-Präsentation</vt:lpstr>
      <vt:lpstr>validation</vt:lpstr>
      <vt:lpstr>validation and inferencing</vt:lpstr>
      <vt:lpstr>R-63-TRANSITIVE-OBJECT-PROPERTIES  (constraint)</vt:lpstr>
      <vt:lpstr>R-63-TRANSITIVE-OBJECT-PROPERTIES (data)</vt:lpstr>
      <vt:lpstr>R-63-TRANSITIVE-OBJECT-PROPERTIES (data)</vt:lpstr>
      <vt:lpstr>validation</vt:lpstr>
      <vt:lpstr>R-44-PATTERN-MATCHING-ON-RDF-LITERALS</vt:lpstr>
      <vt:lpstr>PowerPoint-Präsentation</vt:lpstr>
      <vt:lpstr>constraint</vt:lpstr>
      <vt:lpstr>validation</vt:lpstr>
      <vt:lpstr>R-43-COMPARISONS-BASED-ON-DATATYPE</vt:lpstr>
      <vt:lpstr>constraint</vt:lpstr>
      <vt:lpstr>PowerPoint-Präsentation</vt:lpstr>
      <vt:lpstr>PowerPoint-Präsentation</vt:lpstr>
      <vt:lpstr>validation</vt:lpstr>
      <vt:lpstr>R-45-RANGES-OF-RDF-LITERAL-VALUES</vt:lpstr>
      <vt:lpstr>constraint</vt:lpstr>
      <vt:lpstr>PowerPoint-Präsentation</vt:lpstr>
      <vt:lpstr>validation</vt:lpstr>
      <vt:lpstr>R-13-DISJOINT-GROUP-OF-PROPERTIES-CLASS-SPECIFIC</vt:lpstr>
      <vt:lpstr>constraint</vt:lpstr>
      <vt:lpstr>PowerPoint-Präsentation</vt:lpstr>
      <vt:lpstr>PowerPoint-Präsentation</vt:lpstr>
      <vt:lpstr>validation</vt:lpstr>
    </vt:vector>
  </TitlesOfParts>
  <Company>IZ Sozialwissenschaften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and Vocabularies Related to the  DDI-RDF Discovery Vocabulary </dc:title>
  <dc:creator>Thomas Bosch</dc:creator>
  <cp:lastModifiedBy>Thomas Bosch</cp:lastModifiedBy>
  <cp:revision>92</cp:revision>
  <dcterms:created xsi:type="dcterms:W3CDTF">2009-05-26T11:46:45Z</dcterms:created>
  <dcterms:modified xsi:type="dcterms:W3CDTF">2014-10-04T11:40:13Z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  <property fmtid="{D5CDD505-2E9C-101B-9397-08002B2CF9AE}" pid="3" name="_dlc_DocIdItemGuid">
    <vt:lpwstr>ae7fdbd2-8fd7-45a0-880e-d54d7bab26b5</vt:lpwstr>
  </property>
</Properties>
</file>