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3BD8-CF2B-4A97-8FBA-89FF46CF86F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5454-BB8D-4B61-B2EF-B580D0F0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D8A-7B2C-4C11-817B-1B744C85765A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7CB4-5443-42BF-B8A4-D2782A9AF84E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CDAF-49D1-45CF-88F3-5482155DB3A5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B417-CECB-4BC5-8141-ABAD2F249819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52A9-69AC-4032-B3D4-736A3EAD5AC8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C810-3356-4D88-8791-681C1D257600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EC97-4924-420F-A1FC-2D0037058B9D}" type="datetime1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7FB6-2736-411F-9A25-3AFF7BF956D0}" type="datetime1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217-0653-4627-91F1-9E62914526C7}" type="datetime1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65FB-3B4B-4D50-AE9A-59811DB00AE6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901-4DFA-4AD0-90B9-D2984BDA1FFE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D1D5-044F-445B-BE3A-94802074322B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3B59-A27F-421B-B13F-41B799BF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ervice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pen-services.net/bin/view/Main/OslcCoreSpecif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-services.net/bin/view/Main/OSLCCoreSpecAppendixA#oslc_ResourceShape_Resour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OSLC Resource Shape: A Linked Data Constraint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Arthur Ryman &amp; </a:t>
            </a:r>
            <a:r>
              <a:rPr lang="en-US" dirty="0" err="1" smtClean="0"/>
              <a:t>Achille</a:t>
            </a:r>
            <a:r>
              <a:rPr lang="en-US" dirty="0" smtClean="0"/>
              <a:t> </a:t>
            </a:r>
            <a:r>
              <a:rPr lang="en-US" dirty="0" err="1" smtClean="0"/>
              <a:t>Fokoue</a:t>
            </a:r>
            <a:r>
              <a:rPr lang="en-US" dirty="0" smtClean="0"/>
              <a:t>, IBM</a:t>
            </a:r>
          </a:p>
          <a:p>
            <a:r>
              <a:rPr lang="en-US" dirty="0" smtClean="0"/>
              <a:t>W3C RDF Validation Workshop, Cambridge, 2013-09-11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@prefix </a:t>
            </a:r>
            <a:r>
              <a:rPr lang="en-US" dirty="0" err="1" smtClean="0"/>
              <a:t>dcterms</a:t>
            </a:r>
            <a:r>
              <a:rPr lang="en-US" dirty="0" smtClean="0"/>
              <a:t>: &lt;http://purl.org/dc/terms/&gt; .</a:t>
            </a:r>
          </a:p>
          <a:p>
            <a:r>
              <a:rPr lang="en-US" dirty="0" smtClean="0"/>
              <a:t>@prefix </a:t>
            </a:r>
            <a:r>
              <a:rPr lang="en-US" dirty="0" err="1" smtClean="0"/>
              <a:t>oslc</a:t>
            </a:r>
            <a:r>
              <a:rPr lang="en-US" dirty="0" smtClean="0"/>
              <a:t>: &lt;http://open-services.net/ns/core#&gt; .</a:t>
            </a:r>
          </a:p>
          <a:p>
            <a:r>
              <a:rPr lang="en-US" dirty="0" smtClean="0"/>
              <a:t>@prefix </a:t>
            </a:r>
            <a:r>
              <a:rPr lang="en-US" dirty="0" err="1" smtClean="0"/>
              <a:t>oslc_cm</a:t>
            </a:r>
            <a:r>
              <a:rPr lang="en-US" dirty="0" smtClean="0"/>
              <a:t>: &lt;http://open-services.net/ns/cm#&gt; .</a:t>
            </a:r>
          </a:p>
          <a:p>
            <a:endParaRPr lang="en-US" dirty="0" smtClean="0"/>
          </a:p>
          <a:p>
            <a:r>
              <a:rPr lang="en-US" dirty="0" smtClean="0"/>
              <a:t>@base &lt;http://example.com/shape/oslc-change-request&gt; .</a:t>
            </a:r>
          </a:p>
          <a:p>
            <a:endParaRPr lang="en-US" dirty="0" smtClean="0"/>
          </a:p>
          <a:p>
            <a:r>
              <a:rPr lang="en-US" dirty="0" smtClean="0"/>
              <a:t>&lt;&gt; a </a:t>
            </a:r>
            <a:r>
              <a:rPr lang="en-US" dirty="0" err="1" smtClean="0"/>
              <a:t>oslc:ResourceShape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dcterms:title</a:t>
            </a:r>
            <a:r>
              <a:rPr lang="en-US" dirty="0" smtClean="0"/>
              <a:t> "Creation shape of OSLC Change Request"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oslc:describes</a:t>
            </a:r>
            <a:r>
              <a:rPr lang="en-US" dirty="0" smtClean="0"/>
              <a:t> </a:t>
            </a:r>
            <a:r>
              <a:rPr lang="en-US" dirty="0" err="1" smtClean="0"/>
              <a:t>oslc_cm:ChangeRequest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oslc:property</a:t>
            </a:r>
            <a:r>
              <a:rPr lang="en-US" dirty="0" smtClean="0"/>
              <a:t> &lt;#</a:t>
            </a:r>
            <a:r>
              <a:rPr lang="en-US" dirty="0" err="1" smtClean="0"/>
              <a:t>dcterms</a:t>
            </a:r>
            <a:r>
              <a:rPr lang="en-US" dirty="0" smtClean="0"/>
              <a:t>-title&gt;, &lt;#</a:t>
            </a:r>
            <a:r>
              <a:rPr lang="en-US" dirty="0" err="1" smtClean="0"/>
              <a:t>oslc_cm</a:t>
            </a:r>
            <a:r>
              <a:rPr lang="en-US" dirty="0" smtClean="0"/>
              <a:t>-status&gt; .</a:t>
            </a:r>
          </a:p>
          <a:p>
            <a:endParaRPr lang="en-US" dirty="0" smtClean="0"/>
          </a:p>
          <a:p>
            <a:r>
              <a:rPr lang="en-US" dirty="0" smtClean="0"/>
              <a:t>&lt;#</a:t>
            </a:r>
            <a:r>
              <a:rPr lang="en-US" dirty="0" err="1" smtClean="0"/>
              <a:t>dcterms</a:t>
            </a:r>
            <a:r>
              <a:rPr lang="en-US" dirty="0" smtClean="0"/>
              <a:t>-title&gt; a </a:t>
            </a:r>
            <a:r>
              <a:rPr lang="en-US" dirty="0" err="1" smtClean="0"/>
              <a:t>oslc:Property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oslc:propertyDefinition</a:t>
            </a:r>
            <a:r>
              <a:rPr lang="en-US" dirty="0" smtClean="0"/>
              <a:t> </a:t>
            </a:r>
            <a:r>
              <a:rPr lang="en-US" dirty="0" err="1" smtClean="0"/>
              <a:t>dcterms:title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oslc:occurs</a:t>
            </a:r>
            <a:r>
              <a:rPr lang="en-US" dirty="0" smtClean="0"/>
              <a:t> </a:t>
            </a:r>
            <a:r>
              <a:rPr lang="en-US" dirty="0" err="1" smtClean="0"/>
              <a:t>oslc:Exactly-one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&lt;#</a:t>
            </a:r>
            <a:r>
              <a:rPr lang="en-US" dirty="0" err="1" smtClean="0"/>
              <a:t>oslc_cm</a:t>
            </a:r>
            <a:r>
              <a:rPr lang="en-US" dirty="0" smtClean="0"/>
              <a:t>-status&gt; a </a:t>
            </a:r>
            <a:r>
              <a:rPr lang="en-US" dirty="0" err="1" smtClean="0"/>
              <a:t>oslc:Property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oslc:propertyDefinition</a:t>
            </a:r>
            <a:r>
              <a:rPr lang="en-US" dirty="0" smtClean="0"/>
              <a:t> </a:t>
            </a:r>
            <a:r>
              <a:rPr lang="en-US" dirty="0" err="1" smtClean="0"/>
              <a:t>oslc_cm:status</a:t>
            </a:r>
            <a:r>
              <a:rPr lang="en-US" dirty="0" smtClean="0"/>
              <a:t> 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oslc:occurs</a:t>
            </a:r>
            <a:r>
              <a:rPr lang="en-US" dirty="0" smtClean="0"/>
              <a:t> </a:t>
            </a:r>
            <a:r>
              <a:rPr lang="en-US" dirty="0" err="1" smtClean="0"/>
              <a:t>oslc:Zero-or-one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0700"/>
            <a:ext cx="7442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natural to define the semantics of Resource Shape constraints using SPARQL ASK</a:t>
            </a:r>
          </a:p>
          <a:p>
            <a:pPr lvl="1"/>
            <a:r>
              <a:rPr lang="en-US" dirty="0" smtClean="0"/>
              <a:t>Assertions should return TRUE</a:t>
            </a:r>
          </a:p>
          <a:p>
            <a:pPr lvl="1"/>
            <a:r>
              <a:rPr lang="en-US" dirty="0" smtClean="0"/>
              <a:t>Exceptions should return FALSE</a:t>
            </a:r>
          </a:p>
          <a:p>
            <a:pPr lvl="1"/>
            <a:r>
              <a:rPr lang="en-US" dirty="0" smtClean="0"/>
              <a:t>If a constraint is violated, it is also useful to have a SPARQL query that returns the reason</a:t>
            </a:r>
          </a:p>
          <a:p>
            <a:r>
              <a:rPr lang="en-US" dirty="0" smtClean="0"/>
              <a:t>Some constraints implicitly refer to other graphs</a:t>
            </a:r>
          </a:p>
          <a:p>
            <a:pPr lvl="1"/>
            <a:r>
              <a:rPr lang="en-US" dirty="0" smtClean="0"/>
              <a:t>Operation post-conditions refer to the “after” graph</a:t>
            </a:r>
          </a:p>
          <a:p>
            <a:pPr lvl="1"/>
            <a:r>
              <a:rPr lang="en-US" dirty="0" smtClean="0"/>
              <a:t>Range constraints may refer to remote resources, e.g. asserting their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 assertion for: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olsc:occurs</a:t>
            </a:r>
            <a:r>
              <a:rPr lang="en-US" dirty="0" smtClean="0"/>
              <a:t> </a:t>
            </a:r>
            <a:r>
              <a:rPr lang="en-US" dirty="0" err="1" smtClean="0"/>
              <a:t>oslc:Zero-or-one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0574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prefix </a:t>
            </a:r>
            <a:r>
              <a:rPr lang="en-US" dirty="0" err="1" smtClean="0"/>
              <a:t>oslc_cm</a:t>
            </a:r>
            <a:r>
              <a:rPr lang="en-US" dirty="0" smtClean="0"/>
              <a:t>: &lt;http://open-services.net/ns/cm#&gt; </a:t>
            </a:r>
          </a:p>
          <a:p>
            <a:endParaRPr lang="en-US" dirty="0" smtClean="0"/>
          </a:p>
          <a:p>
            <a:r>
              <a:rPr lang="en-US" dirty="0" smtClean="0"/>
              <a:t>ASK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select ?resource</a:t>
            </a:r>
          </a:p>
          <a:p>
            <a:r>
              <a:rPr lang="en-US" dirty="0" smtClean="0"/>
              <a:t>		where {</a:t>
            </a:r>
          </a:p>
          <a:p>
            <a:r>
              <a:rPr lang="en-US" dirty="0" smtClean="0"/>
              <a:t>			?resource a </a:t>
            </a:r>
            <a:r>
              <a:rPr lang="en-US" dirty="0" err="1" smtClean="0"/>
              <a:t>oslc_cm:ChangeRequest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	?resource </a:t>
            </a:r>
            <a:r>
              <a:rPr lang="en-US" dirty="0" err="1" smtClean="0"/>
              <a:t>oslc_cm:status</a:t>
            </a:r>
            <a:r>
              <a:rPr lang="en-US" dirty="0" smtClean="0"/>
              <a:t> ?status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group by ?resource</a:t>
            </a:r>
          </a:p>
          <a:p>
            <a:r>
              <a:rPr lang="en-US" dirty="0" smtClean="0"/>
              <a:t>		having (count(?status) &lt;= 1)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 exception for: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olsc:occurs</a:t>
            </a:r>
            <a:r>
              <a:rPr lang="en-US" dirty="0" smtClean="0"/>
              <a:t> </a:t>
            </a:r>
            <a:r>
              <a:rPr lang="en-US" dirty="0" err="1" smtClean="0"/>
              <a:t>oslc:Exactly-one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981200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prefix </a:t>
            </a:r>
            <a:r>
              <a:rPr lang="en-US" dirty="0" err="1" smtClean="0"/>
              <a:t>oslc_cm</a:t>
            </a:r>
            <a:r>
              <a:rPr lang="en-US" dirty="0" smtClean="0"/>
              <a:t>: &lt;http://open-services.net/ns/cm#&gt; </a:t>
            </a:r>
          </a:p>
          <a:p>
            <a:endParaRPr lang="en-US" dirty="0" smtClean="0"/>
          </a:p>
          <a:p>
            <a:r>
              <a:rPr lang="en-US" dirty="0" smtClean="0"/>
              <a:t>ASK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?resource a </a:t>
            </a:r>
            <a:r>
              <a:rPr lang="en-US" dirty="0" err="1" smtClean="0"/>
              <a:t>oslc_cm:ChangeRequest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	?resource </a:t>
            </a:r>
            <a:r>
              <a:rPr lang="en-US" dirty="0" err="1" smtClean="0"/>
              <a:t>oslc_cm:status</a:t>
            </a:r>
            <a:r>
              <a:rPr lang="en-US" dirty="0" smtClean="0"/>
              <a:t> ?status1.</a:t>
            </a:r>
          </a:p>
          <a:p>
            <a:r>
              <a:rPr lang="en-US" dirty="0" smtClean="0"/>
              <a:t>	?resource </a:t>
            </a:r>
            <a:r>
              <a:rPr lang="en-US" dirty="0" err="1" smtClean="0"/>
              <a:t>oslc_cm:status</a:t>
            </a:r>
            <a:r>
              <a:rPr lang="en-US" dirty="0" smtClean="0"/>
              <a:t> ?status2.</a:t>
            </a:r>
          </a:p>
          <a:p>
            <a:r>
              <a:rPr lang="en-US" dirty="0" smtClean="0"/>
              <a:t>	FILTER (?status1 != ?status2)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OSLC</a:t>
            </a:r>
          </a:p>
          <a:p>
            <a:r>
              <a:rPr lang="en-US" dirty="0" smtClean="0"/>
              <a:t>Resource Shape</a:t>
            </a:r>
          </a:p>
          <a:p>
            <a:r>
              <a:rPr lang="en-US" dirty="0"/>
              <a:t>U</a:t>
            </a:r>
            <a:r>
              <a:rPr lang="en-US" dirty="0" smtClean="0"/>
              <a:t>se cases</a:t>
            </a:r>
          </a:p>
          <a:p>
            <a:r>
              <a:rPr lang="en-US" dirty="0"/>
              <a:t>V</a:t>
            </a:r>
            <a:r>
              <a:rPr lang="en-US" dirty="0" smtClean="0"/>
              <a:t>ocabulary</a:t>
            </a:r>
          </a:p>
          <a:p>
            <a:r>
              <a:rPr lang="en-US" dirty="0" smtClean="0"/>
              <a:t>SPARQL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OSLC Resource Shape is a high-level RDF vocabulary for describing commonly occurring constraints on RDF graphs</a:t>
            </a:r>
          </a:p>
          <a:p>
            <a:pPr lvl="1"/>
            <a:r>
              <a:rPr lang="en-US" dirty="0" smtClean="0"/>
              <a:t>NOT a full constraint language</a:t>
            </a:r>
          </a:p>
          <a:p>
            <a:r>
              <a:rPr lang="en-US" dirty="0" smtClean="0"/>
              <a:t>Motivated by REST API documentation and tool metadata use cases (query, creation)</a:t>
            </a:r>
          </a:p>
          <a:p>
            <a:r>
              <a:rPr lang="en-US" dirty="0" smtClean="0"/>
              <a:t>Expressible as SPARQL Ask queries</a:t>
            </a:r>
          </a:p>
          <a:p>
            <a:r>
              <a:rPr lang="en-US" smtClean="0"/>
              <a:t>In production use at OSLC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Open Services for Lifecycle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open community building practical specifications for integrating software”</a:t>
            </a:r>
          </a:p>
          <a:p>
            <a:pPr lvl="1"/>
            <a:r>
              <a:rPr lang="en-US" dirty="0" smtClean="0"/>
              <a:t>Change Management, Quality Management, Requirements Management, …</a:t>
            </a:r>
          </a:p>
          <a:p>
            <a:r>
              <a:rPr lang="en-US" dirty="0" smtClean="0"/>
              <a:t>REST APIs based on Linked Data principles</a:t>
            </a:r>
          </a:p>
          <a:p>
            <a:r>
              <a:rPr lang="en-US" dirty="0" smtClean="0"/>
              <a:t>Ongoing development transitioning to:</a:t>
            </a:r>
          </a:p>
          <a:p>
            <a:pPr lvl="1"/>
            <a:r>
              <a:rPr lang="en-US" dirty="0" smtClean="0"/>
              <a:t>W3C (Linked Data Platform)</a:t>
            </a:r>
          </a:p>
          <a:p>
            <a:pPr lvl="1"/>
            <a:r>
              <a:rPr lang="en-US" dirty="0" smtClean="0"/>
              <a:t>OASIS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a high-level, declarative, programmer-friendly description of the expected contents of an RDF graph</a:t>
            </a:r>
          </a:p>
          <a:p>
            <a:pPr lvl="1"/>
            <a:r>
              <a:rPr lang="en-US" dirty="0" smtClean="0"/>
              <a:t>RDF terms that appear in a graph typically come from many vocabularies</a:t>
            </a:r>
          </a:p>
          <a:p>
            <a:r>
              <a:rPr lang="en-US" dirty="0"/>
              <a:t>D</a:t>
            </a:r>
            <a:r>
              <a:rPr lang="en-US" dirty="0" smtClean="0"/>
              <a:t>efines constraints on RDF graphs</a:t>
            </a:r>
          </a:p>
          <a:p>
            <a:pPr lvl="1"/>
            <a:r>
              <a:rPr lang="en-US" dirty="0" smtClean="0"/>
              <a:t>unlike RDFS or OWL which define inference rules</a:t>
            </a:r>
          </a:p>
          <a:p>
            <a:r>
              <a:rPr lang="en-US" dirty="0" smtClean="0"/>
              <a:t>Does not claim to be a complete RDF constraint language</a:t>
            </a:r>
          </a:p>
          <a:p>
            <a:pPr lvl="1"/>
            <a:r>
              <a:rPr lang="en-US" dirty="0" smtClean="0"/>
              <a:t>Covers commonly occurring cases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 APIs</a:t>
            </a:r>
          </a:p>
          <a:p>
            <a:pPr lvl="1"/>
            <a:r>
              <a:rPr lang="en-US" dirty="0" smtClean="0"/>
              <a:t>Machine-readable constraints on the RDF contained in HTTP request and response bodies</a:t>
            </a:r>
          </a:p>
          <a:p>
            <a:pPr lvl="1"/>
            <a:r>
              <a:rPr lang="en-US" dirty="0" smtClean="0"/>
              <a:t>Suitable for programmatic validation</a:t>
            </a:r>
          </a:p>
          <a:p>
            <a:r>
              <a:rPr lang="en-US" dirty="0" smtClean="0"/>
              <a:t>Metadata for tools</a:t>
            </a:r>
          </a:p>
          <a:p>
            <a:pPr lvl="1"/>
            <a:r>
              <a:rPr lang="en-US" dirty="0" smtClean="0"/>
              <a:t>Query builders</a:t>
            </a:r>
          </a:p>
          <a:p>
            <a:pPr lvl="1"/>
            <a:r>
              <a:rPr lang="en-US" dirty="0" smtClean="0"/>
              <a:t>Form builders</a:t>
            </a:r>
          </a:p>
          <a:p>
            <a:r>
              <a:rPr lang="en-US" dirty="0" smtClean="0"/>
              <a:t>Documentation for humans</a:t>
            </a:r>
          </a:p>
          <a:p>
            <a:pPr lvl="1"/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Online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318260"/>
            <a:ext cx="6697980" cy="523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0225"/>
            <a:ext cx="884682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</a:t>
            </a:r>
            <a:r>
              <a:rPr lang="en-US" dirty="0" smtClean="0">
                <a:hlinkClick r:id="rId2"/>
              </a:rPr>
              <a:t>OSLC Core V2.0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362200"/>
            <a:ext cx="5394960" cy="3512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terms are defined in </a:t>
            </a:r>
            <a:r>
              <a:rPr lang="en-US" dirty="0" smtClean="0">
                <a:hlinkClick r:id="rId2"/>
              </a:rPr>
              <a:t>Appendix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8" y="2311901"/>
            <a:ext cx="8292064" cy="4012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B59-A27F-421B-B13F-41B799BF0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396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OSLC Resource Shape: A Linked Data Constraint Language</vt:lpstr>
      <vt:lpstr>Topics</vt:lpstr>
      <vt:lpstr>Open Services for Lifecycle Collaboration</vt:lpstr>
      <vt:lpstr>Resource Shape</vt:lpstr>
      <vt:lpstr>Use cases</vt:lpstr>
      <vt:lpstr>Specification example</vt:lpstr>
      <vt:lpstr>Documentation example</vt:lpstr>
      <vt:lpstr>Vocabulary</vt:lpstr>
      <vt:lpstr>Vocabulary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SPARQL semantics</vt:lpstr>
      <vt:lpstr>SPARQL assertion for:  olsc:occurs oslc:Zero-or-one</vt:lpstr>
      <vt:lpstr>SPARQL exception for:  olsc:occurs oslc:Exactly-one</vt:lpstr>
      <vt:lpstr>Summary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OSLC Resource Shapes</dc:title>
  <dc:creator>Arthur Ryman</dc:creator>
  <cp:lastModifiedBy>Arthur Ryman</cp:lastModifiedBy>
  <cp:revision>22</cp:revision>
  <dcterms:created xsi:type="dcterms:W3CDTF">2013-09-04T19:23:54Z</dcterms:created>
  <dcterms:modified xsi:type="dcterms:W3CDTF">2013-09-10T13:55:35Z</dcterms:modified>
</cp:coreProperties>
</file>