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0" r:id="rId5"/>
    <p:sldId id="273" r:id="rId6"/>
    <p:sldId id="268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59" r:id="rId15"/>
    <p:sldId id="274" r:id="rId16"/>
    <p:sldId id="272" r:id="rId17"/>
    <p:sldId id="257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A10F-AEEB-442D-8C7E-E83AB4E59B46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69F9-32CC-4019-8A1C-6D60692B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A10F-AEEB-442D-8C7E-E83AB4E59B46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69F9-32CC-4019-8A1C-6D60692B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A10F-AEEB-442D-8C7E-E83AB4E59B46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69F9-32CC-4019-8A1C-6D60692B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A10F-AEEB-442D-8C7E-E83AB4E59B46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69F9-32CC-4019-8A1C-6D60692B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0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A10F-AEEB-442D-8C7E-E83AB4E59B46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69F9-32CC-4019-8A1C-6D60692B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A10F-AEEB-442D-8C7E-E83AB4E59B46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69F9-32CC-4019-8A1C-6D60692B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A10F-AEEB-442D-8C7E-E83AB4E59B46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69F9-32CC-4019-8A1C-6D60692B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0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A10F-AEEB-442D-8C7E-E83AB4E59B46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69F9-32CC-4019-8A1C-6D60692B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A10F-AEEB-442D-8C7E-E83AB4E59B46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69F9-32CC-4019-8A1C-6D60692B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A10F-AEEB-442D-8C7E-E83AB4E59B46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69F9-32CC-4019-8A1C-6D60692B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2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A10F-AEEB-442D-8C7E-E83AB4E59B46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69F9-32CC-4019-8A1C-6D60692B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0A10F-AEEB-442D-8C7E-E83AB4E59B46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69F9-32CC-4019-8A1C-6D60692B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9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emwebquality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opbraid.org/spin/ap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SPIN and Shapes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RDF Data Shapes WG F2F, Nov 2014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Holger</a:t>
            </a:r>
            <a:r>
              <a:rPr lang="en-US" dirty="0" smtClean="0"/>
              <a:t> </a:t>
            </a:r>
            <a:r>
              <a:rPr lang="en-US" dirty="0" err="1" smtClean="0"/>
              <a:t>Knublauch</a:t>
            </a:r>
            <a:endParaRPr lang="en-US" dirty="0"/>
          </a:p>
          <a:p>
            <a:r>
              <a:rPr lang="en-US" dirty="0" err="1" smtClean="0"/>
              <a:t>TopQuadrant</a:t>
            </a:r>
            <a:r>
              <a:rPr lang="en-US" dirty="0" smtClean="0"/>
              <a:t>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SPIN Template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981200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ss:Rectangle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spin:constraint [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 ss:PositivePropertyValueConstraint 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arg:property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ss:height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] 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spin:constraint [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 ss:PositivePropertyValueConstraint 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arg:property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ss:width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] 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4053" y="6229290"/>
            <a:ext cx="7325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Such templates can be published in libraries, for example for Shapes.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59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Tool Support (1)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7814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1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Tool Support (2)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0391"/>
            <a:ext cx="8653544" cy="388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78099"/>
            <a:ext cx="8776138" cy="43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Tool Support (3)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44273"/>
            <a:ext cx="8534400" cy="371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define new modeling languages</a:t>
            </a:r>
          </a:p>
          <a:p>
            <a:r>
              <a:rPr lang="en-US" dirty="0" smtClean="0"/>
              <a:t>Template definitions are linked data (URI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Encapsulate/hide SPARQL queries</a:t>
            </a:r>
          </a:p>
          <a:p>
            <a:r>
              <a:rPr lang="en-US" dirty="0" smtClean="0"/>
              <a:t>Yet executable on standard RDF databases</a:t>
            </a:r>
          </a:p>
          <a:p>
            <a:r>
              <a:rPr lang="en-US" dirty="0" smtClean="0"/>
              <a:t>But processors do not have to use </a:t>
            </a:r>
            <a:r>
              <a:rPr lang="en-US" dirty="0" smtClean="0"/>
              <a:t>SPARQL only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Combine maximum flexibility &amp; expressivity with a structural user-friendly syntax.</a:t>
            </a:r>
          </a:p>
        </p:txBody>
      </p:sp>
    </p:spTree>
    <p:extLst>
      <p:ext uri="{BB962C8B-B14F-4D97-AF65-F5344CB8AC3E}">
        <p14:creationId xmlns:p14="http://schemas.microsoft.com/office/powerpoint/2010/main" val="26450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 Functions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5181600" cy="520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00425"/>
            <a:ext cx="46863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67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SPIN templates, functions and constraints can be published on the semantic web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semwebquality.org</a:t>
            </a:r>
            <a:endParaRPr lang="en-US" dirty="0" smtClean="0"/>
          </a:p>
          <a:p>
            <a:r>
              <a:rPr lang="en-US" dirty="0" smtClean="0"/>
              <a:t>Libraries define “Profiles”</a:t>
            </a:r>
          </a:p>
          <a:p>
            <a:r>
              <a:rPr lang="en-US" dirty="0"/>
              <a:t>Web provides a natural evolution mechanism</a:t>
            </a:r>
          </a:p>
          <a:p>
            <a:endParaRPr lang="en-US" dirty="0" smtClean="0"/>
          </a:p>
          <a:p>
            <a:r>
              <a:rPr lang="en-US" dirty="0" smtClean="0"/>
              <a:t>This WG would define a standard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1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Shapes Architecture</a:t>
            </a:r>
            <a:endParaRPr lang="en-US" dirty="0"/>
          </a:p>
        </p:txBody>
      </p:sp>
      <p:pic>
        <p:nvPicPr>
          <p:cNvPr id="1026" name="Picture 2" descr="C:\Users\Holger\Desktop\SomeSemanticWebLanguages-2014-07-3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t="10932" r="-1095"/>
          <a:stretch/>
        </p:blipFill>
        <p:spPr bwMode="auto">
          <a:xfrm>
            <a:off x="1600200" y="1447800"/>
            <a:ext cx="6172200" cy="49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1143000"/>
          </a:xfrm>
        </p:spPr>
        <p:txBody>
          <a:bodyPr/>
          <a:lstStyle/>
          <a:p>
            <a:pPr algn="l"/>
            <a:r>
              <a:rPr lang="en-US" dirty="0" smtClean="0"/>
              <a:t>OSLC Bug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567" y="1618595"/>
            <a:ext cx="849463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oslc_cm:ChangeRequest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 rdfs:Class 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rdfs:label "Change request" 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oslc:property [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oslc:Property 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oslc:propertyDefinition dcterms:title 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oslc:occurs oslc:Exactly-one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] 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oslc:property [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oslc:Property 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oslc:propertyDefinition oslc_cm:status 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oslc:allowedValues oslc_cm:status-values 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oslc:occurs oslc:Zero-or-one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6334" y="6324600"/>
            <a:ext cx="290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valid SPIN 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228600"/>
            <a:ext cx="266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ChangeRequest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609600"/>
            <a:ext cx="2667000" cy="8381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title : string [1..1]</a:t>
            </a:r>
          </a:p>
          <a:p>
            <a:r>
              <a:rPr lang="en-US" dirty="0"/>
              <a:t>s</a:t>
            </a:r>
            <a:r>
              <a:rPr lang="en-US" dirty="0" smtClean="0"/>
              <a:t>tatus : status-values [0..1]</a:t>
            </a:r>
          </a:p>
        </p:txBody>
      </p:sp>
    </p:spTree>
    <p:extLst>
      <p:ext uri="{BB962C8B-B14F-4D97-AF65-F5344CB8AC3E}">
        <p14:creationId xmlns:p14="http://schemas.microsoft.com/office/powerpoint/2010/main" val="28752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 History and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Created at </a:t>
            </a:r>
            <a:r>
              <a:rPr lang="en-US" dirty="0" err="1" smtClean="0"/>
              <a:t>TopQuadrant</a:t>
            </a:r>
            <a:r>
              <a:rPr lang="en-US" dirty="0" smtClean="0"/>
              <a:t> 2008</a:t>
            </a:r>
          </a:p>
          <a:p>
            <a:r>
              <a:rPr lang="en-US" dirty="0" smtClean="0"/>
              <a:t>A</a:t>
            </a:r>
            <a:r>
              <a:rPr lang="en-US" dirty="0" smtClean="0"/>
              <a:t>ddresses </a:t>
            </a:r>
            <a:r>
              <a:rPr lang="en-US" dirty="0" smtClean="0"/>
              <a:t>requirements </a:t>
            </a:r>
            <a:r>
              <a:rPr lang="en-US" dirty="0" smtClean="0"/>
              <a:t>from </a:t>
            </a:r>
            <a:r>
              <a:rPr lang="en-US" dirty="0" smtClean="0"/>
              <a:t>customer projects</a:t>
            </a:r>
          </a:p>
          <a:p>
            <a:r>
              <a:rPr lang="en-US" dirty="0" smtClean="0"/>
              <a:t>Supported by </a:t>
            </a:r>
            <a:r>
              <a:rPr lang="en-US" dirty="0" err="1" smtClean="0"/>
              <a:t>TopBraid</a:t>
            </a:r>
            <a:r>
              <a:rPr lang="en-US" dirty="0" smtClean="0"/>
              <a:t> tools (incl. TBC Free)</a:t>
            </a:r>
          </a:p>
          <a:p>
            <a:r>
              <a:rPr lang="en-US" dirty="0" smtClean="0"/>
              <a:t>Open source: </a:t>
            </a:r>
            <a:r>
              <a:rPr lang="en-US" dirty="0" smtClean="0">
                <a:hlinkClick r:id="rId2"/>
              </a:rPr>
              <a:t>http://topbraid.org/spin/api/</a:t>
            </a:r>
            <a:endParaRPr lang="en-US" dirty="0" smtClean="0"/>
          </a:p>
          <a:p>
            <a:r>
              <a:rPr lang="en-US" dirty="0" smtClean="0"/>
              <a:t>Partial support by 3</a:t>
            </a:r>
            <a:r>
              <a:rPr lang="en-US" baseline="30000" dirty="0" smtClean="0"/>
              <a:t>rd</a:t>
            </a:r>
            <a:r>
              <a:rPr lang="en-US" dirty="0" smtClean="0"/>
              <a:t> party database vendors</a:t>
            </a:r>
          </a:p>
          <a:p>
            <a:r>
              <a:rPr lang="en-US" dirty="0" smtClean="0"/>
              <a:t>W3C Member Submission 2011</a:t>
            </a:r>
          </a:p>
          <a:p>
            <a:r>
              <a:rPr lang="en-US" dirty="0" smtClean="0"/>
              <a:t>Many SPIN-based systems are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0090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in SPARQL (ASK)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1883926"/>
            <a:ext cx="69557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ss:Square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spin:constraint [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 sp:Ask 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sp:text """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# Width and height must be equal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ASK WHERE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?this ss:width ?width 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?this ss:height ?height 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FILTER (?width != ?height) 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Constraints in SPARQL (CONSTRUCT)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697" y="1371600"/>
            <a:ext cx="831830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ss:Square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spin:constraint [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rdf:type sp:Construct 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sp:text """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Width and height must be equal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CONSTRUCT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_:cv a spin:ConstraintViolation 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spin:violationRoot ?this 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spin:violationPath ss:height 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rdfs:label "Width and height must be equal"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WHERE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?this ss:width ?width 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?this ss:height ?height 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FILTER (?width != ?height) 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Syntactic Sugar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279" y="2310348"/>
            <a:ext cx="864852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ss:Square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spin:constraint [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 spin:Ask 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spin:context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ss:height ;</a:t>
            </a: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spin:message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 and height must be 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spin:sparql """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ASK WHERE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?this ss:width ?width 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?this ss:height ?height 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FILTER (?width != ?height) 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Idea from Simister, Brickley: http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://www.w3.org/2001/sw/wiki/images/0/00/SimpleApplication-SpecificConstraintsforRDFModels.pdf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5815" y="6400800"/>
            <a:ext cx="661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current SPIN is just a starting point, it’s an open RDF vocabulary)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source </a:t>
            </a:r>
            <a:r>
              <a:rPr lang="en-US" dirty="0"/>
              <a:t>c</a:t>
            </a:r>
            <a:r>
              <a:rPr lang="en-US" dirty="0" smtClean="0"/>
              <a:t>ode editing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4876800" cy="544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248400" y="2958370"/>
            <a:ext cx="2743200" cy="1962805"/>
          </a:xfrm>
          <a:prstGeom prst="wedgeRoundRectCallout">
            <a:avLst>
              <a:gd name="adj1" fmla="val -77099"/>
              <a:gd name="adj2" fmla="val 21663"/>
              <a:gd name="adj3" fmla="val 16667"/>
            </a:avLst>
          </a:prstGeom>
          <a:solidFill>
            <a:srgbClr val="FDFF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Syntax checking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Auto-complete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Keyword highlighting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Results preview …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values constraint in SPARQL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179" y="1618595"/>
            <a:ext cx="870142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ss:Rectangle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spin:constraint [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 sp:Construct 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sp:text """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# The value of ss:width must be &gt;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CONSTRUCT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_:cv a spin:ConstraintViolation 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spin:violationRoot ?this 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spin:violationPath ss:width 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rdfs:label "The width of a rectangle must be &gt; 0"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WHERE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?this ss:width ?width 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FILTER (?width &lt;= 0) 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"""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8661" y="6305490"/>
            <a:ext cx="5582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 the same would have to be repeated for ss:height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2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Generalizing the constraint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618595"/>
            <a:ext cx="870142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ss:Rectangle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spin:constraint [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 sp:Construct 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sp:text """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# The value of ss:width must be &gt;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CONSTRUCT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_:cv a spin:ConstraintViolation 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spin:violationRoot ?this 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spin:violationPath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ss:width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rdfs:label "The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a rectangle must be &gt; 0"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WHERE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?this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ss:width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?width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FILTER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?width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0) 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"""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081379" y="4437995"/>
            <a:ext cx="2757821" cy="1962805"/>
          </a:xfrm>
          <a:prstGeom prst="wedgeRoundRectCallout">
            <a:avLst>
              <a:gd name="adj1" fmla="val -76597"/>
              <a:gd name="adj2" fmla="val -31982"/>
              <a:gd name="adj3" fmla="val 16667"/>
            </a:avLst>
          </a:prstGeom>
          <a:solidFill>
            <a:srgbClr val="FDFF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s:width could be replaced with any property, e.g. ss:height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a SPIN Template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2536" y="1460242"/>
            <a:ext cx="808426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ss:PositivePropertyValueConstraint a spin:ConstructTemplate 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spin:constraint [ a spl:Argument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spl:predicate arg: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spl:valueType rdf:Property 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rdfs:comment "The property to constrain (e.g. ss:width)"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] 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spin:body [ a sp:Construct 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sp:text """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CONSTRUCT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_:cv a spin:ConstraintViolation 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spin:violationRoot ?this 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spin:violationPath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?property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rdfs:label "Positive value expected"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WHERE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?this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?property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?value 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FILTER (?value &lt;= 0) 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"""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] 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768</Words>
  <Application>Microsoft Office PowerPoint</Application>
  <PresentationFormat>On-screen Show (4:3)</PresentationFormat>
  <Paragraphs>173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SPIN and Shapes RDF Data Shapes WG F2F, Nov 2014</vt:lpstr>
      <vt:lpstr>SPIN History and Status</vt:lpstr>
      <vt:lpstr>Constraints in SPARQL (ASK)</vt:lpstr>
      <vt:lpstr>Constraints in SPARQL (CONSTRUCT)</vt:lpstr>
      <vt:lpstr>Possible Syntactic Sugar</vt:lpstr>
      <vt:lpstr>Alternative to source code editing</vt:lpstr>
      <vt:lpstr>Positive values constraint in SPARQL</vt:lpstr>
      <vt:lpstr>Generalizing the constraint</vt:lpstr>
      <vt:lpstr>Introducing a SPIN Template</vt:lpstr>
      <vt:lpstr>Using a SPIN Template</vt:lpstr>
      <vt:lpstr>Example Tool Support (1)</vt:lpstr>
      <vt:lpstr>Example Tool Support (2)</vt:lpstr>
      <vt:lpstr>Example Tool Support (3)</vt:lpstr>
      <vt:lpstr>SPIN Templates</vt:lpstr>
      <vt:lpstr>SPIN Functions</vt:lpstr>
      <vt:lpstr>SPIN Libraries</vt:lpstr>
      <vt:lpstr>Possible Shapes Architecture</vt:lpstr>
      <vt:lpstr>OSLC Bug Example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 RDF Data Shapes WG F2F, Nov 2014</dc:title>
  <dc:creator>Holger Knublauch</dc:creator>
  <cp:lastModifiedBy>Holger Knublauch</cp:lastModifiedBy>
  <cp:revision>44</cp:revision>
  <dcterms:created xsi:type="dcterms:W3CDTF">2014-10-26T23:27:20Z</dcterms:created>
  <dcterms:modified xsi:type="dcterms:W3CDTF">2014-10-31T06:49:06Z</dcterms:modified>
</cp:coreProperties>
</file>