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93" r:id="rId4"/>
    <p:sldId id="294" r:id="rId5"/>
    <p:sldId id="335" r:id="rId6"/>
    <p:sldId id="334" r:id="rId7"/>
    <p:sldId id="295" r:id="rId8"/>
    <p:sldId id="291" r:id="rId9"/>
    <p:sldId id="330" r:id="rId10"/>
    <p:sldId id="325" r:id="rId11"/>
    <p:sldId id="296" r:id="rId12"/>
    <p:sldId id="304" r:id="rId13"/>
    <p:sldId id="305" r:id="rId14"/>
    <p:sldId id="306" r:id="rId15"/>
    <p:sldId id="297" r:id="rId16"/>
    <p:sldId id="298" r:id="rId17"/>
    <p:sldId id="299" r:id="rId18"/>
    <p:sldId id="307" r:id="rId19"/>
    <p:sldId id="321" r:id="rId20"/>
    <p:sldId id="301" r:id="rId21"/>
    <p:sldId id="314" r:id="rId22"/>
    <p:sldId id="312" r:id="rId23"/>
    <p:sldId id="313" r:id="rId24"/>
    <p:sldId id="315" r:id="rId25"/>
    <p:sldId id="302" r:id="rId26"/>
    <p:sldId id="331" r:id="rId27"/>
    <p:sldId id="303" r:id="rId28"/>
    <p:sldId id="280" r:id="rId29"/>
    <p:sldId id="316" r:id="rId30"/>
    <p:sldId id="281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6434" autoAdjust="0"/>
  </p:normalViewPr>
  <p:slideViewPr>
    <p:cSldViewPr>
      <p:cViewPr varScale="1">
        <p:scale>
          <a:sx n="55" d="100"/>
          <a:sy n="55" d="100"/>
        </p:scale>
        <p:origin x="112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914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BB832-C00F-4D6F-837B-D9A57C95386F}" type="datetimeFigureOut">
              <a:rPr lang="es-ES" smtClean="0"/>
              <a:pPr/>
              <a:t>05/09/2014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E18BD-F76C-4BC4-8E53-A4894B7DBAE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1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18BD-F76C-4BC4-8E53-A4894B7DBAE4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20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05/09/2014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05/09/2014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05/09/2014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Haga</a:t>
            </a:r>
            <a:r>
              <a:rPr lang="es-ES" dirty="0" smtClean="0"/>
              <a:t>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05/09/2014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05/09/2014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05/09/2014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05/09/2014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05/09/2014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05/09/2014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05/09/2014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05/09/2014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</a:t>
            </a:r>
            <a:r>
              <a:rPr lang="en-US" noProof="0" dirty="0" err="1" smtClean="0"/>
              <a:t>clic</a:t>
            </a:r>
            <a:r>
              <a:rPr lang="es-ES" dirty="0" smtClean="0"/>
              <a:t>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E47E0-59AD-4BD7-8E07-3C14215E44FE}" type="datetimeFigureOut">
              <a:rPr lang="es-ES" smtClean="0"/>
              <a:pPr/>
              <a:t>05/09/2014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eso.github.io/landportalDoc/data/" TargetMode="External"/><Relationship Id="rId2" Type="http://schemas.openxmlformats.org/officeDocument/2006/relationships/hyperlink" Target="http://weso.github.io/wiDoc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3/ShEx" TargetMode="External"/><Relationship Id="rId2" Type="http://schemas.openxmlformats.org/officeDocument/2006/relationships/hyperlink" Target="http://www.w3.org/2013/ShEx/FancyShExDemo?schema=prefix%20:%20%20%20%20%20%20%3chttp://example.org/%3e%0aprefix%20xsd:%20%20%20%3chttp://www.w3.org/2001/XMLSchema#&gt;&#xA;prefix foaf:  &lt;http://xmlns.com/foaf/0.1/&gt;&#xA;&#xA;&lt;IssueShape&gt; {&#xA; :status (:Assigned &#xA;          :Unassigned)&#xA;, :reportedBy @&lt;UserShape&gt;&#xA;, :reportedOn xsd:date&#xA;, ( :reproducedBy @&lt;UserShape&gt;&#xA;  , :reproducedOn xsd:date&#xA;  )?&#xA;, :related @&lt;IssueShape&gt;*&#xA;}&#xA;&#xA;&#xA;&lt;UserShape&gt; {&#xA; ( foaf:name xsd:string&#xA; | foaf:givenName xsd:string%2B ,&#xA;   foaf:familyName xsd:string&#xA; ), &#xA; foaf:mbox IRI ?&#xA;}&#xA;&amp;data=prefix :      &lt;http://example.org/&gt;&#xA;prefix xsd:   &lt;http://www.w3.org/2001/XMLSchema#&gt;&#xA;prefix foaf:  &lt;http://xmlns.com/foaf/0.1/&gt;&#xA;&#xA;:Issue1&#xA; :status        :Unassigned ;&#xA; :reportedBy   :Bob ;&#xA; :reportedOn   &quot;2013-01-23&quot;^^xsd:date ;&#xA; :reproducedBy :Thompson.J ;&#xA; :reproducedOn &quot;2013-01-23&quot;^^xsd:date .&#xA;&#xA;:Bob&#xA; foaf:name &quot;Bob Smith&quot; ;&#xA; foaf:mbox &lt;mail:bob@example.org&gt; .&#xA;&#xA;:Thompson.J&#xA; foaf:givenName &quot;Joe&quot;, &quot;Joseph&quot; ;&#xA; foaf:familyName &quot;Thompson&quot; ;&#xA; foaf:mbox &lt;mail:joe@example.org&gt; .&#xA;&amp;starting-node=&lt;http://example.org/Issue1&gt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dfshape.weso.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Shape Expressions: An RDF validation and transformation language</a:t>
            </a:r>
            <a:endParaRPr lang="es-ES" sz="3600" dirty="0"/>
          </a:p>
        </p:txBody>
      </p:sp>
      <p:sp>
        <p:nvSpPr>
          <p:cNvPr id="4" name="3 Rectángulo"/>
          <p:cNvSpPr/>
          <p:nvPr/>
        </p:nvSpPr>
        <p:spPr>
          <a:xfrm>
            <a:off x="193188" y="3211696"/>
            <a:ext cx="280831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 smtClean="0"/>
              <a:t>Eric </a:t>
            </a:r>
            <a:r>
              <a:rPr lang="es-ES" sz="2000" b="1" dirty="0" err="1" smtClean="0"/>
              <a:t>Prud'hommeaux</a:t>
            </a:r>
            <a:endParaRPr lang="es-ES" sz="2000" b="1" dirty="0" smtClean="0"/>
          </a:p>
          <a:p>
            <a:pPr algn="ctr"/>
            <a:r>
              <a:rPr lang="es-ES" dirty="0" err="1" smtClean="0"/>
              <a:t>World</a:t>
            </a:r>
            <a:r>
              <a:rPr lang="es-ES" dirty="0" smtClean="0"/>
              <a:t> Wide Web </a:t>
            </a:r>
            <a:r>
              <a:rPr lang="es-ES" dirty="0" err="1" smtClean="0"/>
              <a:t>Consortium</a:t>
            </a:r>
            <a:endParaRPr lang="es-ES" dirty="0" smtClean="0"/>
          </a:p>
          <a:p>
            <a:pPr algn="ctr"/>
            <a:r>
              <a:rPr lang="es-ES" dirty="0"/>
              <a:t>MIT, Cambridge, MA, </a:t>
            </a:r>
            <a:r>
              <a:rPr lang="es-ES" dirty="0" smtClean="0"/>
              <a:t>USA</a:t>
            </a:r>
          </a:p>
          <a:p>
            <a:pPr algn="ctr"/>
            <a:r>
              <a:rPr lang="es-ES" dirty="0"/>
              <a:t>eric@w3.org</a:t>
            </a:r>
            <a:endParaRPr lang="es-ES" dirty="0" smtClean="0"/>
          </a:p>
          <a:p>
            <a:pPr algn="ctr"/>
            <a:endParaRPr lang="es-ES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5745832" y="3211697"/>
            <a:ext cx="33123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 smtClean="0"/>
              <a:t>Harold </a:t>
            </a:r>
            <a:r>
              <a:rPr lang="es-ES" sz="2000" b="1" dirty="0" err="1" smtClean="0"/>
              <a:t>Solbrig</a:t>
            </a:r>
            <a:endParaRPr lang="es-ES" sz="2000" b="1" dirty="0" smtClean="0"/>
          </a:p>
          <a:p>
            <a:pPr algn="ctr"/>
            <a:r>
              <a:rPr lang="en-US" dirty="0" smtClean="0"/>
              <a:t>Mayo Clinic</a:t>
            </a:r>
          </a:p>
          <a:p>
            <a:pPr algn="ctr"/>
            <a:r>
              <a:rPr lang="en-US" dirty="0" smtClean="0"/>
              <a:t>USA</a:t>
            </a:r>
          </a:p>
          <a:p>
            <a:pPr algn="ctr"/>
            <a:r>
              <a:rPr lang="en-US" dirty="0"/>
              <a:t>College of Medicine, Rochester, MN, </a:t>
            </a:r>
            <a:r>
              <a:rPr lang="en-US" dirty="0" smtClean="0"/>
              <a:t>USA</a:t>
            </a:r>
            <a:endParaRPr lang="es-ES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3027784" y="3211696"/>
            <a:ext cx="27180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tx2"/>
                </a:solidFill>
              </a:rPr>
              <a:t>Jose</a:t>
            </a:r>
            <a:r>
              <a:rPr lang="es-ES" sz="2000" b="1" dirty="0">
                <a:solidFill>
                  <a:schemeClr val="tx2"/>
                </a:solidFill>
              </a:rPr>
              <a:t> Emilio Labra Gayo</a:t>
            </a:r>
          </a:p>
          <a:p>
            <a:pPr algn="ctr"/>
            <a:r>
              <a:rPr lang="es-ES" dirty="0" smtClean="0"/>
              <a:t>WESO </a:t>
            </a:r>
            <a:r>
              <a:rPr lang="es-ES" dirty="0" err="1" smtClean="0"/>
              <a:t>Research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endParaRPr lang="es-ES" dirty="0" smtClean="0"/>
          </a:p>
          <a:p>
            <a:pPr algn="ctr"/>
            <a:r>
              <a:rPr lang="es-ES" dirty="0" err="1" smtClean="0"/>
              <a:t>University</a:t>
            </a:r>
            <a:r>
              <a:rPr lang="es-ES" dirty="0" smtClean="0"/>
              <a:t> </a:t>
            </a:r>
            <a:r>
              <a:rPr lang="es-ES" dirty="0"/>
              <a:t>of Oviedo</a:t>
            </a:r>
          </a:p>
          <a:p>
            <a:pPr algn="ctr"/>
            <a:r>
              <a:rPr lang="es-ES" dirty="0" err="1"/>
              <a:t>Spain</a:t>
            </a:r>
            <a:endParaRPr lang="es-ES" dirty="0"/>
          </a:p>
          <a:p>
            <a:pPr algn="ctr"/>
            <a:r>
              <a:rPr lang="es-ES" dirty="0"/>
              <a:t>labra@uniovi.es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502" y="-33882"/>
            <a:ext cx="8759985" cy="1143000"/>
          </a:xfrm>
        </p:spPr>
        <p:txBody>
          <a:bodyPr/>
          <a:lstStyle/>
          <a:p>
            <a:r>
              <a:rPr lang="en-US" dirty="0" smtClean="0"/>
              <a:t>FAQ: Why </a:t>
            </a:r>
            <a:r>
              <a:rPr lang="en-US" dirty="0"/>
              <a:t>not use SPARQL?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348" y="1916832"/>
            <a:ext cx="3008722" cy="32316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 </a:t>
            </a:r>
            <a:r>
              <a:rPr lang="en-US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:name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:string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:givenName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:string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:familyName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:string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foaf:mbox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:status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(:Assigned :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Unassigned)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reportedBy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@</a:t>
            </a: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reportedOn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:date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( 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reproducedBy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, 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reproducedOn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:date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)?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:related        @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763" y="1916832"/>
            <a:ext cx="35458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3448995" y="1345859"/>
            <a:ext cx="5214666" cy="5816977"/>
            <a:chOff x="394792" y="1041022"/>
            <a:chExt cx="5214666" cy="5816977"/>
          </a:xfrm>
        </p:grpSpPr>
        <p:sp>
          <p:nvSpPr>
            <p:cNvPr id="6" name="CuadroTexto 5"/>
            <p:cNvSpPr txBox="1"/>
            <p:nvPr/>
          </p:nvSpPr>
          <p:spPr>
            <a:xfrm>
              <a:off x="748410" y="1041022"/>
              <a:ext cx="4861048" cy="58169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CONSTRUCT {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hasShape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 .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hasShape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 .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 { { 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:status ?o .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} 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(COUNT(*)=1)}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{ 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:status ?o .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FILTER ((?o = :Assigned || ?o = :Unassigned))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} 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(COUNT(*)=1)}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 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 ?IssueShape_c0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reportedBy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} 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(COUNT(*)=1)}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{ 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reportedBy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	  FILTER ((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isIRI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||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isBlank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(?o)))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} 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(COUNT(*)=1)}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{ 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AS ?IssueShape_c1)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 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reportedBy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.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FILTER (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isIRI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 ||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isBlank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 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WHERE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 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(COUNT(*)=1)}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isLiteral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&amp;&amp;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datatype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xsd:string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(COUNT(*)=1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94792" y="1047510"/>
              <a:ext cx="354649" cy="56323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22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23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24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25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26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27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29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30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503921" y="1303652"/>
            <a:ext cx="5207731" cy="5632311"/>
            <a:chOff x="-5782666" y="1467239"/>
            <a:chExt cx="5207731" cy="5632311"/>
          </a:xfrm>
        </p:grpSpPr>
        <p:sp>
          <p:nvSpPr>
            <p:cNvPr id="8" name="CuadroTexto 7"/>
            <p:cNvSpPr txBox="1"/>
            <p:nvPr/>
          </p:nvSpPr>
          <p:spPr>
            <a:xfrm>
              <a:off x="-5435983" y="1467239"/>
              <a:ext cx="4861048" cy="56323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UNION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AS ?UserShape_c0)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foaf:givenName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(COUNT(*)&gt;=1)}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AS ?UserShape_c1) </a:t>
              </a:r>
              <a:endParaRPr 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{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foaf:givenName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isLiteral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&amp;&amp;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datatype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xsd:string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HAVING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(COUNT(*)&gt;=1)}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(?UserShape_c0 = ?UserShape_c1)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foaf:familyName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HAVING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(COUNT(*)=1)}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foaf:familyName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isLiteral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&amp;&amp;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datatype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xsd:string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(COUNT(*)=1)}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} 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 = 1)}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{ 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AS ?UserShape_c2)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foaf:mbox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} 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(COUNT(*)&lt;=1)}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{ 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AS ?UserShape_c3)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foaf:mbox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		  FILTER 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isIRI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(COUNT(*)&lt;=1)}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(?UserShape_c2 = ?UserShape_c3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-5782666" y="1467239"/>
              <a:ext cx="354649" cy="56323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32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33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34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35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37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38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39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532449" y="1302606"/>
            <a:ext cx="5233479" cy="5632311"/>
            <a:chOff x="3558253" y="1225689"/>
            <a:chExt cx="5233479" cy="5632311"/>
          </a:xfrm>
        </p:grpSpPr>
        <p:sp>
          <p:nvSpPr>
            <p:cNvPr id="10" name="CuadroTexto 9"/>
            <p:cNvSpPr txBox="1"/>
            <p:nvPr/>
          </p:nvSpPr>
          <p:spPr>
            <a:xfrm>
              <a:off x="3930684" y="1225689"/>
              <a:ext cx="4861048" cy="56323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(?UserShape_c2 = ?UserShape_c3)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} 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FILTER (?IssueShape_c0 = ?IssueShape_c1)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OPTIONAL { </a:t>
              </a:r>
              <a:endParaRPr 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reportedBy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IssueShape_UserShape_ref0 .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FILTER (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isIRI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(?IssueShape_UserShape_ref0) </a:t>
              </a:r>
              <a:endParaRPr 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||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isBlank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(?IssueShape_UserShape_ref0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))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reportedOn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(COUNT(*)=1)}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reportedOn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isLiteral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&amp;&amp;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datatype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xsd:date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(COUNT(*)=1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)} {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AS ?IssueShape_c2)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reproducedBy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AS ?IssueShape_c3)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reproducedBy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isIRI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||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isBlank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(?o)))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} 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(?IssueShape_c2 = ?IssueShape_c3)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AS ?IssueShape_c5)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reproducedOn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AS ?IssueShape_c6)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reproducedOn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isLiteral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&amp;&amp;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datatype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xsd:date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FILTER (?IssueShape_c5 = ?IssueShape_c6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558253" y="1225689"/>
              <a:ext cx="354649" cy="56323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61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70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71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72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73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74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75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76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77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78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79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80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81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82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83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84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85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86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87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88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89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90</a:t>
              </a: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448995" y="1287296"/>
            <a:ext cx="5330329" cy="5650641"/>
            <a:chOff x="3469369" y="1215045"/>
            <a:chExt cx="5330329" cy="5650641"/>
          </a:xfrm>
        </p:grpSpPr>
        <p:sp>
          <p:nvSpPr>
            <p:cNvPr id="14" name="CuadroTexto 13"/>
            <p:cNvSpPr txBox="1"/>
            <p:nvPr/>
          </p:nvSpPr>
          <p:spPr>
            <a:xfrm>
              <a:off x="3938650" y="1215045"/>
              <a:ext cx="4861048" cy="56323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(?IssueShape_c2=0 &amp;&amp; ?IssueShape_c5=0 ||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?IssueShape_c2&gt;=1&amp;&amp;?IssueShape_c2&lt;=1 &amp;&amp;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?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IssueShape_c5&gt;=1&amp;&amp;?IssueShape_c5&lt;=1)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AS ?IssueShape_c7)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:related ?o .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AS ?IssueShape_c8)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:related ?o .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IssueShape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(?IssueShape_c7 = ?IssueShape_c8)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WHERE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{ 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(COUNT(*)=1)}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 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isLiteral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&amp;&amp;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datatype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xsd:string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(COUNT(*)=1)}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UNION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AS ?UserShape_c0)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foaf:givenName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(COUNT(*)&gt;=1)}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AS ?UserShape_c1)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foaf:givenName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FILTER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isLiteral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&amp;&amp;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datatype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xsd:string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GROUP BY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HAVING (COUNT(*)&gt;=1)}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FILTER (?UserShape_c0 = ?UserShape_c1)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 SELECT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foaf:familyName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469369" y="1233375"/>
              <a:ext cx="439544" cy="56323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92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93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94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95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96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97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98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99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100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101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102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103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104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105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106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107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108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109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110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111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112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113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114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115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116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117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118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119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120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3467841" y="1271985"/>
            <a:ext cx="5694427" cy="4812605"/>
            <a:chOff x="3479125" y="-352701"/>
            <a:chExt cx="5694427" cy="4812605"/>
          </a:xfrm>
        </p:grpSpPr>
        <p:sp>
          <p:nvSpPr>
            <p:cNvPr id="16" name="CuadroTexto 15"/>
            <p:cNvSpPr txBox="1"/>
            <p:nvPr/>
          </p:nvSpPr>
          <p:spPr>
            <a:xfrm>
              <a:off x="3930684" y="1243962"/>
              <a:ext cx="4861048" cy="30469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GROUP BY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HAVING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(COUNT(*)=1)}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foaf:familyName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 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FILTER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isLiteral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&amp;&amp;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datatype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xsd:string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GROUP BY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HAVING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(*)=1)}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GROUP BY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HAVING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(*) = 1)}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(*)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?UserShape_c2)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foaf:mbox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GROUP BY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HAVING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(*)&lt;=1)}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(COUNT(*)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?UserShape_c3) {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foaf:mbox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?o .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FILTER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isIRI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(?o))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GROUP BY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UserShape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HAVING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(*)&lt;=1)}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FILTER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(?UserShape_c2 = ?UserShape_c3)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479125" y="1228250"/>
              <a:ext cx="439608" cy="32316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121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122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123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124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125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126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127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128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129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130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131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132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133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134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135</a:t>
              </a:r>
            </a:p>
            <a:p>
              <a:pPr algn="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136</a:t>
              </a:r>
            </a:p>
            <a:p>
              <a:pPr algn="r"/>
              <a:endParaRPr 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543733" y="-352701"/>
              <a:ext cx="5629819" cy="1608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4" name="Rectángulo 23"/>
          <p:cNvSpPr/>
          <p:nvPr/>
        </p:nvSpPr>
        <p:spPr>
          <a:xfrm>
            <a:off x="3521515" y="5933304"/>
            <a:ext cx="5629819" cy="16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337357" y="154750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Expression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43608" y="6030876"/>
            <a:ext cx="7188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 Expressions can be converted to SPARQL</a:t>
            </a:r>
          </a:p>
          <a:p>
            <a:r>
              <a:rPr lang="en-US" dirty="0" smtClean="0"/>
              <a:t>But Shape Expressions are simpler and more readable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196232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Expressions Language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/>
          <a:lstStyle/>
          <a:p>
            <a:r>
              <a:rPr lang="en-US" dirty="0" smtClean="0"/>
              <a:t>Schema </a:t>
            </a:r>
            <a:r>
              <a:rPr lang="en-US" dirty="0"/>
              <a:t>= set of Shape Expressions</a:t>
            </a:r>
          </a:p>
          <a:p>
            <a:r>
              <a:rPr lang="en-US" dirty="0" smtClean="0"/>
              <a:t>Shape Expression = labeled pattern</a:t>
            </a:r>
          </a:p>
          <a:p>
            <a:endParaRPr lang="en-US" dirty="0" smtClean="0"/>
          </a:p>
          <a:p>
            <a:r>
              <a:rPr lang="en-US" dirty="0" smtClean="0"/>
              <a:t>Typical pattern = conjunction of several expressions</a:t>
            </a:r>
          </a:p>
          <a:p>
            <a:pPr lvl="1"/>
            <a:r>
              <a:rPr lang="en-US" dirty="0" smtClean="0"/>
              <a:t>Conjunction represented by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339752" y="4653136"/>
            <a:ext cx="5688632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status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(: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Assigned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Unassigned)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reportedBy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300192" y="2331282"/>
            <a:ext cx="2502024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...pattern...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Llamada con línea 1 (sin borde) 7"/>
          <p:cNvSpPr/>
          <p:nvPr/>
        </p:nvSpPr>
        <p:spPr>
          <a:xfrm>
            <a:off x="275625" y="4512102"/>
            <a:ext cx="1440160" cy="432048"/>
          </a:xfrm>
          <a:prstGeom prst="callout1">
            <a:avLst>
              <a:gd name="adj1" fmla="val 45870"/>
              <a:gd name="adj2" fmla="val 73080"/>
              <a:gd name="adj3" fmla="val 72022"/>
              <a:gd name="adj4" fmla="val 144461"/>
            </a:avLst>
          </a:prstGeom>
          <a:ln w="12700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9" name="Llamada con línea 1 (sin borde) 8"/>
          <p:cNvSpPr/>
          <p:nvPr/>
        </p:nvSpPr>
        <p:spPr>
          <a:xfrm>
            <a:off x="683568" y="5952460"/>
            <a:ext cx="1440160" cy="432048"/>
          </a:xfrm>
          <a:prstGeom prst="callout1">
            <a:avLst>
              <a:gd name="adj1" fmla="val -643"/>
              <a:gd name="adj2" fmla="val 85308"/>
              <a:gd name="adj3" fmla="val -73803"/>
              <a:gd name="adj4" fmla="val 115251"/>
            </a:avLst>
          </a:prstGeom>
          <a:ln w="12700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Conjunction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488" y="1581131"/>
            <a:ext cx="8715399" cy="4525963"/>
          </a:xfrm>
        </p:spPr>
        <p:txBody>
          <a:bodyPr/>
          <a:lstStyle/>
          <a:p>
            <a:r>
              <a:rPr lang="en-US" dirty="0" smtClean="0"/>
              <a:t>Basic expression: an Arc</a:t>
            </a:r>
          </a:p>
          <a:p>
            <a:r>
              <a:rPr lang="en-US" dirty="0" smtClean="0"/>
              <a:t>Arc </a:t>
            </a:r>
            <a:r>
              <a:rPr lang="en-US" dirty="0"/>
              <a:t>= </a:t>
            </a:r>
            <a:r>
              <a:rPr lang="en-US" dirty="0" smtClean="0"/>
              <a:t>name definition followed by  </a:t>
            </a:r>
            <a:r>
              <a:rPr lang="en-US" dirty="0"/>
              <a:t>value </a:t>
            </a:r>
            <a:r>
              <a:rPr lang="en-US" dirty="0" smtClean="0"/>
              <a:t>definition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892428" y="2736399"/>
            <a:ext cx="5991940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status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(: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Assigned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Unassigned)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reportedBy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reportedOn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:date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26 Conector curvado"/>
          <p:cNvCxnSpPr>
            <a:stCxn id="9" idx="2"/>
            <a:endCxn id="14" idx="1"/>
          </p:cNvCxnSpPr>
          <p:nvPr/>
        </p:nvCxnSpPr>
        <p:spPr>
          <a:xfrm rot="16200000" flipH="1">
            <a:off x="2582322" y="4756457"/>
            <a:ext cx="467327" cy="3096097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26 Conector curvado"/>
          <p:cNvCxnSpPr>
            <a:stCxn id="9" idx="0"/>
            <a:endCxn id="12" idx="1"/>
          </p:cNvCxnSpPr>
          <p:nvPr/>
        </p:nvCxnSpPr>
        <p:spPr>
          <a:xfrm rot="5400000" flipH="1" flipV="1">
            <a:off x="2516850" y="3953547"/>
            <a:ext cx="602355" cy="3100181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40 Elipse"/>
          <p:cNvSpPr/>
          <p:nvPr/>
        </p:nvSpPr>
        <p:spPr>
          <a:xfrm>
            <a:off x="4367421" y="5731764"/>
            <a:ext cx="674546" cy="3150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:</a:t>
            </a:r>
            <a:r>
              <a:rPr lang="es-ES" dirty="0" err="1" smtClean="0"/>
              <a:t>bob</a:t>
            </a:r>
            <a:endParaRPr lang="es-ES" dirty="0"/>
          </a:p>
        </p:txBody>
      </p:sp>
      <p:cxnSp>
        <p:nvCxnSpPr>
          <p:cNvPr id="8" name="26 Conector curvado"/>
          <p:cNvCxnSpPr>
            <a:stCxn id="9" idx="3"/>
            <a:endCxn id="7" idx="1"/>
          </p:cNvCxnSpPr>
          <p:nvPr/>
        </p:nvCxnSpPr>
        <p:spPr>
          <a:xfrm flipV="1">
            <a:off x="1679167" y="5889291"/>
            <a:ext cx="2688254" cy="48538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42 Elipse"/>
          <p:cNvSpPr/>
          <p:nvPr/>
        </p:nvSpPr>
        <p:spPr>
          <a:xfrm>
            <a:off x="856706" y="5804814"/>
            <a:ext cx="822461" cy="2660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:isue1</a:t>
            </a:r>
            <a:endParaRPr lang="es-ES" dirty="0"/>
          </a:p>
        </p:txBody>
      </p:sp>
      <p:sp>
        <p:nvSpPr>
          <p:cNvPr id="10" name="43 Elipse"/>
          <p:cNvSpPr/>
          <p:nvPr/>
        </p:nvSpPr>
        <p:spPr>
          <a:xfrm>
            <a:off x="2265245" y="5711393"/>
            <a:ext cx="1352022" cy="3289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</a:t>
            </a:r>
            <a:r>
              <a:rPr lang="es-ES_tradnl" dirty="0" err="1" smtClean="0"/>
              <a:t>reportedBy</a:t>
            </a:r>
            <a:endParaRPr lang="es-ES" dirty="0"/>
          </a:p>
        </p:txBody>
      </p:sp>
      <p:sp>
        <p:nvSpPr>
          <p:cNvPr id="11" name="43 Elipse"/>
          <p:cNvSpPr/>
          <p:nvPr/>
        </p:nvSpPr>
        <p:spPr>
          <a:xfrm>
            <a:off x="2466068" y="5102724"/>
            <a:ext cx="923303" cy="3543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:status</a:t>
            </a:r>
            <a:endParaRPr lang="es-ES" dirty="0"/>
          </a:p>
        </p:txBody>
      </p:sp>
      <p:sp>
        <p:nvSpPr>
          <p:cNvPr id="12" name="40 Elipse"/>
          <p:cNvSpPr/>
          <p:nvPr/>
        </p:nvSpPr>
        <p:spPr>
          <a:xfrm>
            <a:off x="4368118" y="5059801"/>
            <a:ext cx="1347697" cy="2853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</a:t>
            </a:r>
            <a:r>
              <a:rPr lang="es-ES" dirty="0" err="1" smtClean="0"/>
              <a:t>Unassigned</a:t>
            </a:r>
            <a:endParaRPr lang="es-ES" dirty="0"/>
          </a:p>
        </p:txBody>
      </p:sp>
      <p:sp>
        <p:nvSpPr>
          <p:cNvPr id="13" name="43 Elipse"/>
          <p:cNvSpPr/>
          <p:nvPr/>
        </p:nvSpPr>
        <p:spPr>
          <a:xfrm>
            <a:off x="2265245" y="6359261"/>
            <a:ext cx="1422672" cy="3289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:</a:t>
            </a:r>
            <a:r>
              <a:rPr lang="es-ES_tradnl" dirty="0" err="1" smtClean="0"/>
              <a:t>reportedOn</a:t>
            </a:r>
            <a:endParaRPr lang="es-ES" dirty="0"/>
          </a:p>
        </p:txBody>
      </p:sp>
      <p:sp>
        <p:nvSpPr>
          <p:cNvPr id="14" name="40 Elipse"/>
          <p:cNvSpPr/>
          <p:nvPr/>
        </p:nvSpPr>
        <p:spPr>
          <a:xfrm>
            <a:off x="4364034" y="6380643"/>
            <a:ext cx="1340319" cy="315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23-01-2013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63552" y="4818050"/>
            <a:ext cx="12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</a:t>
            </a:r>
            <a:r>
              <a:rPr lang="en-US" dirty="0" err="1" smtClean="0"/>
              <a:t>defn</a:t>
            </a:r>
            <a:endParaRPr lang="en-US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2188029" y="3068960"/>
            <a:ext cx="1780467" cy="374441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redondeado 22"/>
          <p:cNvSpPr/>
          <p:nvPr/>
        </p:nvSpPr>
        <p:spPr>
          <a:xfrm>
            <a:off x="4066904" y="3066718"/>
            <a:ext cx="3673448" cy="3744416"/>
          </a:xfrm>
          <a:prstGeom prst="roundRect">
            <a:avLst>
              <a:gd name="adj" fmla="val 9753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7740352" y="487513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 err="1" smtClean="0"/>
              <a:t>defn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 animBg="1"/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definition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600201"/>
            <a:ext cx="8964488" cy="676672"/>
          </a:xfrm>
        </p:spPr>
        <p:txBody>
          <a:bodyPr/>
          <a:lstStyle/>
          <a:p>
            <a:r>
              <a:rPr lang="en-US" dirty="0" smtClean="0"/>
              <a:t>Value definitions can be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45424"/>
              </p:ext>
            </p:extLst>
          </p:nvPr>
        </p:nvGraphicFramePr>
        <p:xfrm>
          <a:off x="323529" y="2094873"/>
          <a:ext cx="8352927" cy="26302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6143"/>
                <a:gridCol w="2520280"/>
                <a:gridCol w="4536504"/>
              </a:tblGrid>
              <a:tr h="5354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r>
                        <a:rPr lang="en-US" sz="2000" baseline="0" dirty="0" smtClean="0"/>
                        <a:t> t</a:t>
                      </a:r>
                      <a:r>
                        <a:rPr lang="en-US" sz="2000" dirty="0" smtClean="0"/>
                        <a:t>ype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xsd:date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Matches a value</a:t>
                      </a:r>
                      <a:r>
                        <a:rPr lang="en-US" sz="2000" baseline="0" dirty="0" smtClean="0"/>
                        <a:t> of type </a:t>
                      </a:r>
                      <a:r>
                        <a:rPr lang="en-US" sz="200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xsd:date</a:t>
                      </a:r>
                      <a:endPara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6786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 set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 :Assigned 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:Unassigned )</a:t>
                      </a:r>
                      <a:endPara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object is an element</a:t>
                      </a:r>
                      <a:r>
                        <a:rPr lang="en-US" sz="2000" baseline="0" dirty="0" smtClean="0"/>
                        <a:t> of the given set</a:t>
                      </a:r>
                      <a:endPara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54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Reference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@&lt;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UserShape</a:t>
                      </a:r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object has</a:t>
                      </a:r>
                      <a:r>
                        <a:rPr lang="en-US" sz="2000" baseline="0" dirty="0" smtClean="0"/>
                        <a:t> shape 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200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UserShape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209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Stem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foaf</a:t>
                      </a:r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:~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Starts with</a:t>
                      </a:r>
                      <a:r>
                        <a:rPr lang="en-US" sz="2000" baseline="0" dirty="0" smtClean="0"/>
                        <a:t> the IRI associated with 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foaf</a:t>
                      </a:r>
                      <a:endPara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222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:Checked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value except </a:t>
                      </a:r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:Checked</a:t>
                      </a:r>
                      <a:endPara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251520" y="4797152"/>
            <a:ext cx="4895800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status (:Assigned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Unassigned)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reportedBy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@&lt;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reportedOn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652120" y="5157192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set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5652120" y="5647583"/>
            <a:ext cx="165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reference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5652120" y="6221016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type</a:t>
            </a:r>
            <a:endParaRPr lang="en-US" dirty="0"/>
          </a:p>
        </p:txBody>
      </p:sp>
      <p:cxnSp>
        <p:nvCxnSpPr>
          <p:cNvPr id="10" name="Conector recto de flecha 9"/>
          <p:cNvCxnSpPr>
            <a:stCxn id="8" idx="1"/>
          </p:cNvCxnSpPr>
          <p:nvPr/>
        </p:nvCxnSpPr>
        <p:spPr>
          <a:xfrm flipH="1" flipV="1">
            <a:off x="4067944" y="5972979"/>
            <a:ext cx="1584176" cy="43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1"/>
          </p:cNvCxnSpPr>
          <p:nvPr/>
        </p:nvCxnSpPr>
        <p:spPr>
          <a:xfrm flipH="1" flipV="1">
            <a:off x="4067944" y="5603648"/>
            <a:ext cx="1584176" cy="228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1"/>
          </p:cNvCxnSpPr>
          <p:nvPr/>
        </p:nvCxnSpPr>
        <p:spPr>
          <a:xfrm flipH="1" flipV="1">
            <a:off x="4952702" y="5329182"/>
            <a:ext cx="699418" cy="12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5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definition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600201"/>
            <a:ext cx="8964488" cy="676672"/>
          </a:xfrm>
        </p:spPr>
        <p:txBody>
          <a:bodyPr/>
          <a:lstStyle/>
          <a:p>
            <a:r>
              <a:rPr lang="en-US" dirty="0" smtClean="0"/>
              <a:t>Name definitions can be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88133"/>
              </p:ext>
            </p:extLst>
          </p:nvPr>
        </p:nvGraphicFramePr>
        <p:xfrm>
          <a:off x="179513" y="2852936"/>
          <a:ext cx="8640959" cy="14401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1923"/>
                <a:gridCol w="2196508"/>
                <a:gridCol w="4752528"/>
              </a:tblGrid>
              <a:tr h="5030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 term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foaf:name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Matches given IRI 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1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 stem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foaf</a:t>
                      </a:r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:~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predicate that starts by 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foaf</a:t>
                      </a:r>
                      <a:endPara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30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 any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foaf:name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predicate except 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foaf:name</a:t>
                      </a:r>
                      <a:endPara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2555776" y="4651356"/>
            <a:ext cx="4895800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status (:Assigned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Unassigned)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reportedBy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@&lt;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reportedOn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3528" y="5395015"/>
            <a:ext cx="13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terms</a:t>
            </a:r>
            <a:endParaRPr lang="en-US" dirty="0"/>
          </a:p>
        </p:txBody>
      </p:sp>
      <p:cxnSp>
        <p:nvCxnSpPr>
          <p:cNvPr id="9" name="Conector recto de flecha 8"/>
          <p:cNvCxnSpPr>
            <a:stCxn id="8" idx="3"/>
          </p:cNvCxnSpPr>
          <p:nvPr/>
        </p:nvCxnSpPr>
        <p:spPr>
          <a:xfrm flipV="1">
            <a:off x="1664664" y="5235581"/>
            <a:ext cx="1042084" cy="34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8" idx="3"/>
          </p:cNvCxnSpPr>
          <p:nvPr/>
        </p:nvCxnSpPr>
        <p:spPr>
          <a:xfrm>
            <a:off x="1664664" y="5579681"/>
            <a:ext cx="1179144" cy="230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8" idx="3"/>
          </p:cNvCxnSpPr>
          <p:nvPr/>
        </p:nvCxnSpPr>
        <p:spPr>
          <a:xfrm flipV="1">
            <a:off x="1664664" y="5576793"/>
            <a:ext cx="1179144" cy="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09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/>
          <a:lstStyle/>
          <a:p>
            <a:r>
              <a:rPr lang="en-US" dirty="0" smtClean="0"/>
              <a:t>Alternatives (disjunctions) are marked by |</a:t>
            </a:r>
          </a:p>
          <a:p>
            <a:pPr lvl="1"/>
            <a:r>
              <a:rPr lang="en-US" dirty="0" smtClean="0"/>
              <a:t>Example 1: An agent has either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:name</a:t>
            </a:r>
            <a:r>
              <a:rPr lang="en-US" dirty="0" smtClean="0"/>
              <a:t> or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rdfs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:label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313638" y="2780928"/>
            <a:ext cx="6516724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&lt;Agent&gt;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:label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13638" y="4797152"/>
            <a:ext cx="3645866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listOfInt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:integer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(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:rest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:nil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:rest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listOfInt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43392" y="4158372"/>
            <a:ext cx="4657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Example 2: A list of integers</a:t>
            </a:r>
          </a:p>
        </p:txBody>
      </p:sp>
    </p:spTree>
    <p:extLst>
      <p:ext uri="{BB962C8B-B14F-4D97-AF65-F5344CB8AC3E}">
        <p14:creationId xmlns:p14="http://schemas.microsoft.com/office/powerpoint/2010/main" val="40936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Cardinalities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as in common regular expressions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16026"/>
              </p:ext>
            </p:extLst>
          </p:nvPr>
        </p:nvGraphicFramePr>
        <p:xfrm>
          <a:off x="2537520" y="2297538"/>
          <a:ext cx="4698776" cy="21730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8376"/>
                <a:gridCol w="3600400"/>
              </a:tblGrid>
              <a:tr h="444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r>
                        <a:rPr lang="en-US" sz="2000" baseline="0" dirty="0" smtClean="0"/>
                        <a:t> or more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344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or</a:t>
                      </a:r>
                      <a:r>
                        <a:rPr lang="en-US" sz="2000" baseline="0" dirty="0" smtClean="0"/>
                        <a:t> more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4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or 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4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{m}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 repetitions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4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{</a:t>
                      </a:r>
                      <a:r>
                        <a:rPr lang="en-US" sz="2000" dirty="0" err="1" smtClean="0"/>
                        <a:t>m,n</a:t>
                      </a:r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Between m and n repetitions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1007604" y="4831397"/>
            <a:ext cx="7128792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:related @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8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actions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774" y="1179535"/>
            <a:ext cx="8928484" cy="676672"/>
          </a:xfrm>
        </p:spPr>
        <p:txBody>
          <a:bodyPr/>
          <a:lstStyle/>
          <a:p>
            <a:r>
              <a:rPr lang="en-US" dirty="0" smtClean="0"/>
              <a:t>Define actions to be executed during validation</a:t>
            </a:r>
          </a:p>
          <a:p>
            <a:endParaRPr lang="en-U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32774" y="4367200"/>
            <a:ext cx="8731714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&lt;Issue&gt; 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reportedOn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report = _.o;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(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_.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o.lex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report.lex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) ?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55576" y="1938068"/>
            <a:ext cx="31683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...actions...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08157" y="2407415"/>
            <a:ext cx="7542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Calls </a:t>
            </a:r>
            <a:r>
              <a:rPr lang="en-US" sz="2800" dirty="0" err="1">
                <a:solidFill>
                  <a:schemeClr val="tx2"/>
                </a:solidFill>
              </a:rPr>
              <a:t>lang</a:t>
            </a:r>
            <a:r>
              <a:rPr lang="en-US" sz="2800" dirty="0"/>
              <a:t> processor passing it the given actions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65515" y="3536203"/>
            <a:ext cx="85212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Example: 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/>
              <a:t>Check that </a:t>
            </a:r>
            <a:r>
              <a:rPr lang="en-US" sz="2400" dirty="0" smtClean="0">
                <a:solidFill>
                  <a:schemeClr val="tx2"/>
                </a:solidFill>
              </a:rPr>
              <a:t>:</a:t>
            </a:r>
            <a:r>
              <a:rPr lang="en-US" sz="2400" dirty="0" err="1" smtClean="0">
                <a:solidFill>
                  <a:schemeClr val="tx2"/>
                </a:solidFill>
              </a:rPr>
              <a:t>reportedOn</a:t>
            </a:r>
            <a:r>
              <a:rPr lang="en-US" sz="2400" dirty="0" smtClean="0"/>
              <a:t> </a:t>
            </a:r>
            <a:r>
              <a:rPr lang="en-US" sz="2400" dirty="0"/>
              <a:t>must be before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reproducedOn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50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Shape Expressions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2764904"/>
          </a:xfrm>
        </p:spPr>
        <p:txBody>
          <a:bodyPr/>
          <a:lstStyle/>
          <a:p>
            <a:r>
              <a:rPr lang="en-US" dirty="0" smtClean="0"/>
              <a:t>Operational semantics using inference rules</a:t>
            </a:r>
          </a:p>
          <a:p>
            <a:pPr lvl="1"/>
            <a:r>
              <a:rPr lang="en-US" dirty="0" smtClean="0"/>
              <a:t>Inspired by the semantics of </a:t>
            </a:r>
            <a:r>
              <a:rPr lang="en-US" dirty="0" err="1" smtClean="0"/>
              <a:t>RelaxNG</a:t>
            </a:r>
            <a:endParaRPr lang="en-US" dirty="0" smtClean="0"/>
          </a:p>
          <a:p>
            <a:pPr lvl="1"/>
            <a:r>
              <a:rPr lang="en-US" dirty="0" smtClean="0"/>
              <a:t>Formalism used to define type inference systems</a:t>
            </a:r>
          </a:p>
          <a:p>
            <a:pPr lvl="1"/>
            <a:r>
              <a:rPr lang="en-US" dirty="0" smtClean="0"/>
              <a:t>Matching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infer shape </a:t>
            </a:r>
            <a:r>
              <a:rPr lang="en-US" dirty="0" err="1" smtClean="0">
                <a:sym typeface="Symbol" panose="05050102010706020507" pitchFamily="18" charset="2"/>
              </a:rPr>
              <a:t>typings</a:t>
            </a:r>
            <a:endParaRPr lang="en-US" dirty="0" smtClean="0"/>
          </a:p>
          <a:p>
            <a:pPr lvl="1"/>
            <a:r>
              <a:rPr lang="en-US" dirty="0" smtClean="0"/>
              <a:t>Axioms and rules of the form:</a:t>
            </a:r>
          </a:p>
          <a:p>
            <a:pPr lvl="1"/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653136"/>
            <a:ext cx="6058662" cy="85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m</a:t>
            </a:r>
            <a:r>
              <a:rPr lang="en-US" dirty="0" smtClean="0"/>
              <a:t>atching rules (     )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9097"/>
            <a:ext cx="3178695" cy="5666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48" y="666630"/>
            <a:ext cx="621405" cy="3583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56" y="2822748"/>
            <a:ext cx="3380211" cy="60297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996637"/>
            <a:ext cx="5293058" cy="61178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 rot="20415676">
            <a:off x="6569019" y="6094256"/>
            <a:ext cx="256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More details in the paper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2046547" y="4659069"/>
            <a:ext cx="1227734" cy="420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18034" y="5096227"/>
            <a:ext cx="274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Graph can be decomposed</a:t>
            </a:r>
          </a:p>
          <a:p>
            <a:pPr algn="ctr"/>
            <a:r>
              <a:rPr lang="en-US" dirty="0" smtClean="0"/>
              <a:t>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704141" y="5096227"/>
            <a:ext cx="17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Combine </a:t>
            </a:r>
            <a:r>
              <a:rPr lang="en-US" dirty="0" err="1" smtClean="0"/>
              <a:t>typings</a:t>
            </a:r>
            <a:endParaRPr lang="en-US" dirty="0" smtClean="0"/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ector recto de flecha 25"/>
          <p:cNvCxnSpPr>
            <a:stCxn id="25" idx="0"/>
          </p:cNvCxnSpPr>
          <p:nvPr/>
        </p:nvCxnSpPr>
        <p:spPr>
          <a:xfrm flipH="1" flipV="1">
            <a:off x="6298779" y="4642235"/>
            <a:ext cx="283167" cy="453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2624683" y="1989385"/>
            <a:ext cx="17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Assignment</a:t>
            </a:r>
            <a:endParaRPr lang="en-US" dirty="0"/>
          </a:p>
        </p:txBody>
      </p:sp>
      <p:cxnSp>
        <p:nvCxnSpPr>
          <p:cNvPr id="29" name="Conector recto de flecha 28"/>
          <p:cNvCxnSpPr>
            <a:endCxn id="28" idx="2"/>
          </p:cNvCxnSpPr>
          <p:nvPr/>
        </p:nvCxnSpPr>
        <p:spPr>
          <a:xfrm flipV="1">
            <a:off x="3054453" y="2358717"/>
            <a:ext cx="456980" cy="433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543332" y="2042913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31" name="Conector recto de flecha 30"/>
          <p:cNvCxnSpPr>
            <a:endCxn id="30" idx="2"/>
          </p:cNvCxnSpPr>
          <p:nvPr/>
        </p:nvCxnSpPr>
        <p:spPr>
          <a:xfrm flipH="1" flipV="1">
            <a:off x="999867" y="2412245"/>
            <a:ext cx="549710" cy="44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1549575" y="1990544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cxnSp>
        <p:nvCxnSpPr>
          <p:cNvPr id="33" name="Conector recto de flecha 32"/>
          <p:cNvCxnSpPr/>
          <p:nvPr/>
        </p:nvCxnSpPr>
        <p:spPr>
          <a:xfrm flipH="1" flipV="1">
            <a:off x="1950701" y="2359876"/>
            <a:ext cx="115154" cy="432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7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talk</a:t>
            </a:r>
            <a:r>
              <a:rPr lang="es-ES" dirty="0" smtClean="0"/>
              <a:t> in 1 </a:t>
            </a:r>
            <a:r>
              <a:rPr lang="es-ES" dirty="0" err="1" smtClean="0"/>
              <a:t>slide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4349079"/>
          </a:xfrm>
        </p:spPr>
        <p:txBody>
          <a:bodyPr>
            <a:noAutofit/>
          </a:bodyPr>
          <a:lstStyle/>
          <a:p>
            <a:r>
              <a:rPr lang="en-US" dirty="0"/>
              <a:t>Motivating example: </a:t>
            </a:r>
            <a:endParaRPr lang="en-US" dirty="0" smtClean="0"/>
          </a:p>
          <a:p>
            <a:pPr lvl="1"/>
            <a:r>
              <a:rPr lang="en-US" dirty="0" smtClean="0"/>
              <a:t>Represent issues </a:t>
            </a:r>
            <a:r>
              <a:rPr lang="en-US" dirty="0"/>
              <a:t>and </a:t>
            </a:r>
            <a:r>
              <a:rPr lang="en-US" dirty="0" smtClean="0"/>
              <a:t>users in RDF</a:t>
            </a:r>
          </a:p>
          <a:p>
            <a:pPr lvl="1"/>
            <a:r>
              <a:rPr lang="en-US" dirty="0" smtClean="0"/>
              <a:t>...and validate that data</a:t>
            </a:r>
          </a:p>
          <a:p>
            <a:r>
              <a:rPr lang="en-US" dirty="0" smtClean="0"/>
              <a:t>Shape Expressions = simple language to:</a:t>
            </a:r>
          </a:p>
          <a:p>
            <a:pPr marL="400050" lvl="1" indent="0"/>
            <a:r>
              <a:rPr lang="en-US" dirty="0" smtClean="0"/>
              <a:t>Describe the topology of RDF data</a:t>
            </a:r>
          </a:p>
          <a:p>
            <a:pPr marL="400050" lvl="1" indent="0"/>
            <a:r>
              <a:rPr lang="en-US" dirty="0" smtClean="0"/>
              <a:t>Validate if an RDF graph matches a given shape</a:t>
            </a:r>
          </a:p>
          <a:p>
            <a:pPr marL="0" indent="0"/>
            <a:r>
              <a:rPr lang="en-US" dirty="0" smtClean="0"/>
              <a:t>Shape expressions can be extended with actions</a:t>
            </a:r>
          </a:p>
          <a:p>
            <a:pPr marL="400050" lvl="1" indent="0"/>
            <a:r>
              <a:rPr lang="en-US" dirty="0" smtClean="0"/>
              <a:t>Possible application: transform RDF into XML</a:t>
            </a: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3 Imagen" descr="D5212C2C1356D027D5ABEED81C4B81-300x1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191025"/>
            <a:ext cx="1828799" cy="1188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248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RDF using </a:t>
            </a:r>
            <a:r>
              <a:rPr lang="en-US" dirty="0" err="1" smtClean="0"/>
              <a:t>ShEx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/>
          <a:lstStyle/>
          <a:p>
            <a:r>
              <a:rPr lang="en-US" dirty="0" smtClean="0"/>
              <a:t>Semantic actions can be combined with specialized languages</a:t>
            </a:r>
          </a:p>
          <a:p>
            <a:r>
              <a:rPr lang="en-US" dirty="0" smtClean="0"/>
              <a:t>Possible languages: </a:t>
            </a:r>
            <a:r>
              <a:rPr lang="en-US" dirty="0" err="1" smtClean="0">
                <a:solidFill>
                  <a:schemeClr val="tx2"/>
                </a:solidFill>
              </a:rPr>
              <a:t>sparql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js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Other examples: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GenX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= very simple language to generate XML</a:t>
            </a:r>
          </a:p>
          <a:p>
            <a:pPr lvl="1"/>
            <a:r>
              <a:rPr lang="en-US" dirty="0" smtClean="0"/>
              <a:t>Goal: Semantic lowering</a:t>
            </a:r>
          </a:p>
          <a:p>
            <a:pPr lvl="2"/>
            <a:r>
              <a:rPr lang="en-US" dirty="0" smtClean="0"/>
              <a:t>Map RDF clinical records to XML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GenJ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generates JSON</a:t>
            </a:r>
          </a:p>
        </p:txBody>
      </p:sp>
    </p:spTree>
    <p:extLst>
      <p:ext uri="{BB962C8B-B14F-4D97-AF65-F5344CB8AC3E}">
        <p14:creationId xmlns:p14="http://schemas.microsoft.com/office/powerpoint/2010/main" val="9767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67648" y="1298946"/>
            <a:ext cx="4560864" cy="3785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:Issue1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:status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:Unassigned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reportedBy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:Bob 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"2013-01-23"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reproducedBy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Thompson.J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"2013-01-23"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foaf:name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 Smith"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foaf:mbox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mail:bob@example.org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Thompson.J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foaf:givenName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"Joseph"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foaf:familyName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"Thompson"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foaf:mbox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mail:joe@example.org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7200" y="314096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6" name="Rectángulo 5"/>
          <p:cNvSpPr/>
          <p:nvPr/>
        </p:nvSpPr>
        <p:spPr>
          <a:xfrm>
            <a:off x="4383004" y="3002290"/>
            <a:ext cx="4608512" cy="36625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&lt;issue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"http://ex.example/xml"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id=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"Issue1"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"Unassigned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&lt;reported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date=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"2013-01-23"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&lt;given-name&gt;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&lt;/given-name&gt;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&lt;family-name&gt;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Smith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&lt;/family-name&gt;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&lt;email&gt;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mail:bob@example.org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&lt;/email&gt;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&lt;/reported&gt;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&lt;reproduced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date=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"2013-01-23"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&lt;given-name&gt;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&lt;/given-name&gt;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&lt;given-name&gt;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Joseph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&lt;/given-name&gt;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&lt;family-name&gt;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Thompson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&lt;/family-name&gt;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&lt;email&gt;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mail:joe@example.org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&lt;/email&gt;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&lt;/reproduced&gt;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&lt;/issue&gt;</a:t>
            </a:r>
          </a:p>
        </p:txBody>
      </p:sp>
      <p:sp>
        <p:nvSpPr>
          <p:cNvPr id="7" name="Flecha doblada hacia arriba 6"/>
          <p:cNvSpPr/>
          <p:nvPr/>
        </p:nvSpPr>
        <p:spPr>
          <a:xfrm flipV="1">
            <a:off x="5076056" y="1861308"/>
            <a:ext cx="2088232" cy="91669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4728512" y="1315403"/>
            <a:ext cx="166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RDF (Turtle)</a:t>
            </a:r>
            <a:endParaRPr lang="en-US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257574" y="255862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XML</a:t>
            </a:r>
            <a:endParaRPr lang="en-US" sz="2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24499" y="1037717"/>
            <a:ext cx="1999540" cy="9283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Expressions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err="1" smtClean="0"/>
              <a:t>GenX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124944"/>
          </a:xfrm>
        </p:spPr>
        <p:txBody>
          <a:bodyPr>
            <a:normAutofit/>
          </a:bodyPr>
          <a:lstStyle/>
          <a:p>
            <a:r>
              <a:rPr lang="en-US" sz="2800" dirty="0" err="1"/>
              <a:t>GenX</a:t>
            </a:r>
            <a:r>
              <a:rPr lang="en-US" sz="2800" dirty="0"/>
              <a:t> </a:t>
            </a:r>
            <a:r>
              <a:rPr lang="en-US" sz="2800" dirty="0" smtClean="0"/>
              <a:t>syntax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96196"/>
              </p:ext>
            </p:extLst>
          </p:nvPr>
        </p:nvGraphicFramePr>
        <p:xfrm>
          <a:off x="1115616" y="2420888"/>
          <a:ext cx="6768752" cy="26172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827"/>
                <a:gridCol w="5122925"/>
              </a:tblGrid>
              <a:tr h="444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$IRI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Generates elements in that namespace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344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&lt;name&gt;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 element &lt;name&gt;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4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@&lt;name&gt;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 attribute &lt;name&gt;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4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=&lt;expr&gt;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XPath</a:t>
                      </a:r>
                      <a:r>
                        <a:rPr lang="en-US" sz="2000" dirty="0" smtClean="0"/>
                        <a:t> function applied to the value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4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=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Don't emit the value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4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[-n]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Place</a:t>
                      </a:r>
                      <a:r>
                        <a:rPr lang="en-US" sz="2000" baseline="0" dirty="0" smtClean="0"/>
                        <a:t> the value up n values in the hierarchy 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0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transforming RDF to XML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206143" y="1490038"/>
            <a:ext cx="8731714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issue $http://ex.example/xml %}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ex:status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ex:unassigned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ex:assigned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{@status =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)%}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ex:reportedBy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reported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ex:reportedOn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[-1]@date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ex:reproducedBy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ex:reproducedOn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@date %}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)?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reproduced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ex:related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@id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03871" y="4461917"/>
            <a:ext cx="8733986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foaf:name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full-name %}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foaf:givenName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given-name %}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foaf:familyName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family-name %}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foaf:mbox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shex:IRI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?  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email %}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61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406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48235" y="1021267"/>
            <a:ext cx="3060453" cy="25160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:Issue1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:status       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:Unassigned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reportedBy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:Bob 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"2013-01-23"</a:t>
            </a:r>
            <a:r>
              <a:rPr lang="en-US" sz="105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sz="105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reproducedBy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Thompson.J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"2013-01-23"</a:t>
            </a:r>
            <a:r>
              <a:rPr lang="en-US" sz="105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sz="105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endParaRPr lang="en-US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foaf:name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 Smith"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foaf:mbox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mail:bob@example.org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Thompson.J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foaf:givenName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"Joe"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"Joseph"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foaf:familyName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"Thompson"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foaf:mbox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mail:joe@example.org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7200" y="314096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6" name="Rectángulo 5"/>
          <p:cNvSpPr/>
          <p:nvPr/>
        </p:nvSpPr>
        <p:spPr>
          <a:xfrm>
            <a:off x="5534652" y="4343439"/>
            <a:ext cx="3213332" cy="23544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&lt;issue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"http://ex.example/xml"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id=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"Issue1"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"Unassigned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&lt;reported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date=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"2013-01-23"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&lt;given-name&gt;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&lt;/given-name&gt;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&lt;family-name&gt;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Smith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&lt;/family-name&gt;</a:t>
            </a:r>
          </a:p>
          <a:p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&lt;email&gt;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mail:bob@example.org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&lt;/email&gt;</a:t>
            </a:r>
          </a:p>
          <a:p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&lt;/reported&gt;</a:t>
            </a:r>
          </a:p>
          <a:p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&lt;reproduced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date=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"2013-01-23"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&lt;given-name&gt;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&lt;/given-name&gt;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&lt;given-name&gt;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Joseph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&lt;/given-name&gt;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&lt;family-name&gt;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Thompson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&lt;/family-name&gt;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&lt;email&gt;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mail:joe@example.org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&lt;/email&gt;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&lt;/reproduced&gt;</a:t>
            </a:r>
          </a:p>
          <a:p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&lt;/issue&gt;</a:t>
            </a:r>
          </a:p>
        </p:txBody>
      </p:sp>
      <p:sp>
        <p:nvSpPr>
          <p:cNvPr id="7" name="Flecha doblada hacia arriba 6"/>
          <p:cNvSpPr/>
          <p:nvPr/>
        </p:nvSpPr>
        <p:spPr>
          <a:xfrm flipV="1">
            <a:off x="3242330" y="2458401"/>
            <a:ext cx="3921958" cy="1885038"/>
          </a:xfrm>
          <a:prstGeom prst="bentUpArrow">
            <a:avLst>
              <a:gd name="adj1" fmla="val 13975"/>
              <a:gd name="adj2" fmla="val 15813"/>
              <a:gd name="adj3" fmla="val 1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114593" y="3537340"/>
            <a:ext cx="166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RDF (Turtle)</a:t>
            </a:r>
            <a:endParaRPr lang="en-US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781789" y="624029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XML</a:t>
            </a:r>
            <a:endParaRPr lang="en-US" sz="2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24499" y="1037717"/>
            <a:ext cx="1999540" cy="9283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Expressions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err="1" smtClean="0"/>
              <a:t>GenX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799080" y="427021"/>
            <a:ext cx="5184140" cy="28392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issue $http://ex.example/xml %}</a:t>
            </a:r>
          </a:p>
          <a:p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ex:status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ex:unassigned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ex:assigned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{@status =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</a:t>
            </a:r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)%}</a:t>
            </a: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ex:reportedBy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reported = </a:t>
            </a:r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ex:reportedOn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[-1]@date </a:t>
            </a:r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ex:reproducedBy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ex:reproducedOn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@date %}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)?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reproduced = </a:t>
            </a:r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ex:related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sz="105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@id </a:t>
            </a:r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foaf:name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full-name %}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foaf:givenName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+         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given-name %}</a:t>
            </a:r>
          </a:p>
          <a:p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foaf:familyName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family-name %}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foaf:mbox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shex:IRI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?                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GenX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email %}</a:t>
            </a: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765902" y="3266260"/>
            <a:ext cx="2769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Shape Expressions + </a:t>
            </a:r>
          </a:p>
          <a:p>
            <a:r>
              <a:rPr lang="en-US" sz="2400" dirty="0" err="1" smtClean="0"/>
              <a:t>GenX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2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Implementations</a:t>
            </a:r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25833"/>
              </p:ext>
            </p:extLst>
          </p:nvPr>
        </p:nvGraphicFramePr>
        <p:xfrm>
          <a:off x="457200" y="1628800"/>
          <a:ext cx="8363273" cy="451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3684"/>
                <a:gridCol w="1562004"/>
                <a:gridCol w="1152128"/>
                <a:gridCol w="4325457"/>
              </a:tblGrid>
              <a:tr h="4441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 </a:t>
                      </a:r>
                    </a:p>
                    <a:p>
                      <a:r>
                        <a:rPr lang="en-US" sz="1600" dirty="0" smtClean="0"/>
                        <a:t>Developer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Language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Features</a:t>
                      </a:r>
                    </a:p>
                  </a:txBody>
                  <a:tcPr/>
                </a:tc>
              </a:tr>
              <a:tr h="44419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FancyDemo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Eric </a:t>
                      </a:r>
                      <a:r>
                        <a:rPr lang="en-US" sz="1600" dirty="0" err="1" smtClean="0"/>
                        <a:t>Prud'hommeaux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Javascript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 implementation</a:t>
                      </a:r>
                    </a:p>
                    <a:p>
                      <a:r>
                        <a:rPr lang="en-US" sz="1800" dirty="0" smtClean="0"/>
                        <a:t>Semantic Actions</a:t>
                      </a:r>
                    </a:p>
                    <a:p>
                      <a:r>
                        <a:rPr lang="en-US" sz="1800" baseline="0" dirty="0" smtClean="0"/>
                        <a:t>  - </a:t>
                      </a:r>
                      <a:r>
                        <a:rPr lang="en-US" sz="1800" dirty="0" err="1" smtClean="0"/>
                        <a:t>GenX</a:t>
                      </a:r>
                      <a:r>
                        <a:rPr lang="en-US" sz="1800" dirty="0" smtClean="0"/>
                        <a:t>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GenJ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Conversion to SPARQL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http://www.w3.org/2013/ShEx/</a:t>
                      </a:r>
                    </a:p>
                  </a:txBody>
                  <a:tcPr/>
                </a:tc>
              </a:tr>
              <a:tr h="38344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JsShExTest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Jesse van Dam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Javascript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Supports</a:t>
                      </a:r>
                      <a:r>
                        <a:rPr lang="en-US" sz="1800" baseline="0" dirty="0" smtClean="0"/>
                        <a:t> RDF and Compact syntax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https://github.com/jessevdam/shextest</a:t>
                      </a:r>
                    </a:p>
                  </a:txBody>
                  <a:tcPr/>
                </a:tc>
              </a:tr>
              <a:tr h="44419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ShExcala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Jose E. Labra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Scala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Several extensions:</a:t>
                      </a:r>
                    </a:p>
                    <a:p>
                      <a:r>
                        <a:rPr lang="en-US" sz="1800" baseline="0" dirty="0" smtClean="0"/>
                        <a:t>   </a:t>
                      </a:r>
                      <a:r>
                        <a:rPr lang="en-US" sz="1800" dirty="0" smtClean="0"/>
                        <a:t>negations, reverse arcs, relations,...</a:t>
                      </a:r>
                    </a:p>
                    <a:p>
                      <a:r>
                        <a:rPr lang="en-US" sz="1800" dirty="0" smtClean="0"/>
                        <a:t>Efficient</a:t>
                      </a:r>
                      <a:r>
                        <a:rPr lang="en-US" sz="1800" baseline="0" dirty="0" smtClean="0"/>
                        <a:t> implementation using Derivatives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http://labra.github.io/ShExcala/</a:t>
                      </a:r>
                    </a:p>
                  </a:txBody>
                  <a:tcPr/>
                </a:tc>
              </a:tr>
              <a:tr h="4441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Haws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Jose E. Labra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Haskell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Prototype to check inference semantics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http://labra.github.io/haws/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6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4698"/>
            <a:ext cx="8229600" cy="1143000"/>
          </a:xfrm>
        </p:spPr>
        <p:txBody>
          <a:bodyPr/>
          <a:lstStyle/>
          <a:p>
            <a:r>
              <a:rPr lang="en-US" dirty="0" smtClean="0"/>
              <a:t>Applications to linked data portals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7849" y="1177698"/>
            <a:ext cx="9001000" cy="2116832"/>
          </a:xfrm>
        </p:spPr>
        <p:txBody>
          <a:bodyPr/>
          <a:lstStyle/>
          <a:p>
            <a:r>
              <a:rPr lang="en-US" dirty="0" smtClean="0"/>
              <a:t>2 data portals: </a:t>
            </a:r>
            <a:r>
              <a:rPr lang="en-US" dirty="0" err="1" smtClean="0"/>
              <a:t>WebIndex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LandPortal</a:t>
            </a:r>
            <a:endParaRPr lang="en-US" dirty="0" smtClean="0"/>
          </a:p>
          <a:p>
            <a:pPr lvl="1"/>
            <a:r>
              <a:rPr lang="en-US" dirty="0" smtClean="0"/>
              <a:t>Data portal documentation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55292" y="2247600"/>
            <a:ext cx="2734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sz="1600" dirty="0">
                <a:hlinkClick r:id="rId2"/>
              </a:rPr>
              <a:t>weso.github.io/wiDoc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5266567" y="2279683"/>
            <a:ext cx="3680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weso.github.io/landportalDoc/data</a:t>
            </a:r>
            <a:endParaRPr lang="en-US" sz="1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5292" y="2583871"/>
            <a:ext cx="4888621" cy="308891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</a:rPr>
              <a:t>&lt;Observation&gt;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cex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md5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checksum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xsd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cex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computation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</a:rPr>
              <a:t>&lt;Computation&gt;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dcterms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issued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xsd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dcterms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publisher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wi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org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Courier New" panose="02070309020205020404" pitchFamily="49" charset="0"/>
              </a:rPr>
              <a:t>WebFoundation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qb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</a:rPr>
              <a:t>&lt;Dataset&gt;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rdfs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@en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sdmx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concept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obsStatus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</a:rPr>
              <a:t>ObsStatus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wi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onto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ref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area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</a:rPr>
              <a:t>&lt;Area&gt;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wi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onto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ref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indicator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</a:rPr>
              <a:t>&lt;Indicator&gt;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wi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onto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ref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year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xsd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cex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xsd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double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770088"/>
              </a:solidFill>
              <a:effectLst/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855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altLang="en-US" sz="1400" dirty="0" err="1">
                <a:solidFill>
                  <a:srgbClr val="008855"/>
                </a:solidFill>
                <a:latin typeface="Courier New" panose="02070309020205020404" pitchFamily="49" charset="0"/>
              </a:rPr>
              <a:t>qb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sz="1400" dirty="0" err="1">
                <a:solidFill>
                  <a:srgbClr val="AA5500"/>
                </a:solidFill>
                <a:latin typeface="Courier New" panose="02070309020205020404" pitchFamily="49" charset="0"/>
              </a:rPr>
              <a:t>Observation</a:t>
            </a:r>
            <a:r>
              <a:rPr lang="en-US" altLang="en-US" sz="1400" dirty="0">
                <a:solidFill>
                  <a:srgbClr val="AA55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274172" y="2589502"/>
            <a:ext cx="3680688" cy="28734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72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&lt;Observation&gt;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&lt;Area&gt;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indicator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&lt;Indicator&gt;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&lt;Time&gt;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&lt;Computation&gt;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dcterms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issued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AA55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qb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qb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&lt;Slice&gt;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77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11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&lt;Upload&gt;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400" dirty="0" err="1">
                <a:solidFill>
                  <a:srgbClr val="0088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qb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400" dirty="0" err="1">
                <a:solidFill>
                  <a:srgbClr val="AA5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486716" y="5851808"/>
            <a:ext cx="3384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Same type: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Observation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/>
              <a:t> ...but different shapes</a:t>
            </a:r>
            <a:endParaRPr lang="en-US" sz="2000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1918764" y="5462973"/>
            <a:ext cx="524873" cy="401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3646956" y="5256288"/>
            <a:ext cx="2244906" cy="607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161225" y="6093296"/>
            <a:ext cx="390658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More info: </a:t>
            </a:r>
          </a:p>
          <a:p>
            <a:pPr algn="ctr"/>
            <a:r>
              <a:rPr lang="en-US" dirty="0" smtClean="0"/>
              <a:t>Paper on Linked Data Quality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3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556792"/>
            <a:ext cx="9145016" cy="4525963"/>
          </a:xfrm>
        </p:spPr>
        <p:txBody>
          <a:bodyPr/>
          <a:lstStyle/>
          <a:p>
            <a:r>
              <a:rPr lang="en-US" dirty="0" smtClean="0"/>
              <a:t>Shape Expressions = simple language </a:t>
            </a:r>
          </a:p>
          <a:p>
            <a:pPr lvl="1"/>
            <a:r>
              <a:rPr lang="en-US" dirty="0" smtClean="0"/>
              <a:t>One goal: Describe and validate RDF graphs</a:t>
            </a:r>
          </a:p>
          <a:p>
            <a:r>
              <a:rPr lang="en-US" dirty="0" smtClean="0"/>
              <a:t>Semantics of Shape Expressions</a:t>
            </a:r>
          </a:p>
          <a:p>
            <a:pPr lvl="1"/>
            <a:r>
              <a:rPr lang="en-US" dirty="0" smtClean="0"/>
              <a:t>Described using inference rules</a:t>
            </a:r>
          </a:p>
          <a:p>
            <a:pPr lvl="1"/>
            <a:r>
              <a:rPr lang="en-US" dirty="0" smtClean="0"/>
              <a:t>...but Shape Expressions can be converted to SPARQL</a:t>
            </a:r>
          </a:p>
          <a:p>
            <a:pPr lvl="2"/>
            <a:r>
              <a:rPr lang="en-US" dirty="0" smtClean="0"/>
              <a:t>Compatible with other Semantic technologies</a:t>
            </a:r>
          </a:p>
          <a:p>
            <a:r>
              <a:rPr lang="en-US" dirty="0" smtClean="0"/>
              <a:t>Semantic actions = Extensibility mechanism</a:t>
            </a:r>
          </a:p>
          <a:p>
            <a:pPr lvl="1"/>
            <a:r>
              <a:rPr lang="en-US" dirty="0" smtClean="0"/>
              <a:t>Can be applied to transform RDF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Future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17638"/>
            <a:ext cx="8856984" cy="5035698"/>
          </a:xfrm>
        </p:spPr>
        <p:txBody>
          <a:bodyPr/>
          <a:lstStyle/>
          <a:p>
            <a:pPr marL="0" indent="0"/>
            <a:r>
              <a:rPr lang="en-US" dirty="0" smtClean="0"/>
              <a:t>Improve implementations and language</a:t>
            </a:r>
          </a:p>
          <a:p>
            <a:pPr marL="400050" lvl="1" indent="0"/>
            <a:r>
              <a:rPr lang="en-US" dirty="0" smtClean="0"/>
              <a:t>Debugging and error messages</a:t>
            </a:r>
          </a:p>
          <a:p>
            <a:pPr marL="400050" lvl="1" indent="0"/>
            <a:r>
              <a:rPr lang="en-US" dirty="0" smtClean="0"/>
              <a:t>Expressiveness and usability of language</a:t>
            </a:r>
          </a:p>
          <a:p>
            <a:pPr marL="400050" lvl="1" indent="0"/>
            <a:r>
              <a:rPr lang="en-US" dirty="0" smtClean="0"/>
              <a:t>Performance evaluation</a:t>
            </a:r>
          </a:p>
          <a:p>
            <a:r>
              <a:rPr lang="en-US" dirty="0" smtClean="0"/>
              <a:t>Shape Expressions = role </a:t>
            </a:r>
            <a:r>
              <a:rPr lang="en-US" dirty="0"/>
              <a:t>similar to </a:t>
            </a:r>
            <a:r>
              <a:rPr lang="en-US" dirty="0" smtClean="0"/>
              <a:t>Schema for XML</a:t>
            </a:r>
          </a:p>
          <a:p>
            <a:pPr lvl="1"/>
            <a:r>
              <a:rPr lang="en-US" dirty="0" smtClean="0"/>
              <a:t>Future applications:</a:t>
            </a:r>
            <a:endParaRPr lang="en-US" dirty="0"/>
          </a:p>
          <a:p>
            <a:pPr lvl="2"/>
            <a:r>
              <a:rPr lang="en-US" dirty="0"/>
              <a:t>Online validators</a:t>
            </a:r>
          </a:p>
          <a:p>
            <a:pPr lvl="2"/>
            <a:r>
              <a:rPr lang="en-US" dirty="0"/>
              <a:t>Interface generators</a:t>
            </a:r>
          </a:p>
          <a:p>
            <a:pPr lvl="2"/>
            <a:r>
              <a:rPr lang="en-US" dirty="0"/>
              <a:t>Binding: generate parsers/tools from shapes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Performance of RDF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triplestores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00050" lvl="1" indent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at w3c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4021" y="2492896"/>
            <a:ext cx="8229600" cy="1252736"/>
          </a:xfrm>
        </p:spPr>
        <p:txBody>
          <a:bodyPr/>
          <a:lstStyle/>
          <a:p>
            <a:r>
              <a:rPr lang="es-ES_tradnl" dirty="0"/>
              <a:t>RDF Data </a:t>
            </a:r>
            <a:r>
              <a:rPr lang="es-ES_tradnl" dirty="0" err="1"/>
              <a:t>shapes</a:t>
            </a:r>
            <a:r>
              <a:rPr lang="es-ES_tradnl" dirty="0"/>
              <a:t> </a:t>
            </a:r>
            <a:r>
              <a:rPr lang="es-ES_tradnl" dirty="0" smtClean="0"/>
              <a:t>WG </a:t>
            </a:r>
            <a:r>
              <a:rPr lang="es-ES_tradnl" dirty="0" err="1" smtClean="0"/>
              <a:t>chartered</a:t>
            </a:r>
            <a:endParaRPr lang="es-ES_tradnl" dirty="0"/>
          </a:p>
          <a:p>
            <a:pPr lvl="1"/>
            <a:r>
              <a:rPr lang="es-ES_tradnl" dirty="0" err="1"/>
              <a:t>Mailing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: </a:t>
            </a:r>
            <a:r>
              <a:rPr lang="es-ES_tradnl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public-rdf-shapes@mail.org</a:t>
            </a:r>
            <a:endParaRPr lang="es-ES_tradnl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129" y="5157192"/>
            <a:ext cx="8673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_tradnl" dirty="0"/>
              <a:t>"</a:t>
            </a:r>
            <a:r>
              <a:rPr lang="en-US" i="1" dirty="0">
                <a:solidFill>
                  <a:schemeClr val="tx2"/>
                </a:solidFill>
              </a:rPr>
              <a:t>The discussion on public-rdf-shapes@w3.org is the best entertainment since years; Game of Thrones colors pale.</a:t>
            </a:r>
            <a:r>
              <a:rPr lang="es-ES_tradnl" dirty="0"/>
              <a:t>" Paul </a:t>
            </a:r>
            <a:r>
              <a:rPr lang="es-ES_tradnl" dirty="0" err="1"/>
              <a:t>Hermans</a:t>
            </a:r>
            <a:r>
              <a:rPr lang="es-ES_tradnl" dirty="0"/>
              <a:t> (@</a:t>
            </a:r>
            <a:r>
              <a:rPr lang="es-ES_tradnl" dirty="0" err="1"/>
              <a:t>PaulZH</a:t>
            </a:r>
            <a:r>
              <a:rPr lang="es-ES_trad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96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600201"/>
            <a:ext cx="8507288" cy="2260848"/>
          </a:xfrm>
        </p:spPr>
        <p:txBody>
          <a:bodyPr/>
          <a:lstStyle/>
          <a:p>
            <a:r>
              <a:rPr lang="en-US" dirty="0" smtClean="0"/>
              <a:t>Represent in RDF a issue tracking system</a:t>
            </a:r>
          </a:p>
          <a:p>
            <a:pPr lvl="1"/>
            <a:r>
              <a:rPr lang="en-US" dirty="0" smtClean="0"/>
              <a:t>Issues are reported by users on some date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ssues have some status (assigned/unassigned)</a:t>
            </a:r>
          </a:p>
          <a:p>
            <a:pPr lvl="1"/>
            <a:r>
              <a:rPr lang="en-US" dirty="0" smtClean="0"/>
              <a:t>Issues can also be reproduced on some date by users</a:t>
            </a:r>
          </a:p>
        </p:txBody>
      </p:sp>
      <p:pic>
        <p:nvPicPr>
          <p:cNvPr id="4" name="7 Imagen" descr="AvatarSenci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475656" y="4288657"/>
            <a:ext cx="1119702" cy="1155667"/>
          </a:xfrm>
          <a:prstGeom prst="rect">
            <a:avLst/>
          </a:prstGeom>
        </p:spPr>
      </p:pic>
      <p:pic>
        <p:nvPicPr>
          <p:cNvPr id="5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983571"/>
            <a:ext cx="1765838" cy="176583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26768" y="56872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94252" y="568726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772400" cy="1470025"/>
          </a:xfrm>
        </p:spPr>
        <p:txBody>
          <a:bodyPr/>
          <a:lstStyle/>
          <a:p>
            <a:r>
              <a:rPr lang="es-ES_tradnl" dirty="0" err="1" smtClean="0"/>
              <a:t>End</a:t>
            </a:r>
            <a:r>
              <a:rPr lang="es-ES_tradnl" dirty="0" smtClean="0"/>
              <a:t> of </a:t>
            </a:r>
            <a:r>
              <a:rPr lang="es-ES_tradnl" dirty="0" err="1" smtClean="0"/>
              <a:t>presentation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20420" y="4869160"/>
            <a:ext cx="6554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Slides available at: 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http://www.slideshare.net/jelabra/semantics-2014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7 Imagen" descr="AvatarSenci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397534" y="432195"/>
            <a:ext cx="1257735" cy="1181286"/>
          </a:xfrm>
          <a:prstGeom prst="rect">
            <a:avLst/>
          </a:prstGeom>
        </p:spPr>
      </p:pic>
      <p:pic>
        <p:nvPicPr>
          <p:cNvPr id="3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0" y="200027"/>
            <a:ext cx="1745665" cy="174566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738196" y="1412776"/>
            <a:ext cx="2592288" cy="12311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 </a:t>
            </a:r>
            <a:r>
              <a:rPr lang="en-US" u="sng" dirty="0" smtClean="0">
                <a:latin typeface="Arial Narrow" panose="020B0606020202030204" pitchFamily="34" charset="0"/>
              </a:rPr>
              <a:t>          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User__</a:t>
            </a:r>
            <a:r>
              <a:rPr lang="en-US" u="sng" dirty="0" smtClean="0">
                <a:latin typeface="Arial Narrow" panose="020B0606020202030204" pitchFamily="34" charset="0"/>
              </a:rPr>
              <a:t>        </a:t>
            </a:r>
          </a:p>
          <a:p>
            <a:r>
              <a:rPr lang="en-US" sz="1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foaf: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          </a:t>
            </a:r>
            <a:r>
              <a:rPr lang="en-US" sz="1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xsd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:string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foaf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:givenName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xsd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:string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r>
              <a:rPr lang="en-US" sz="1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foaf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:familyName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xsd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:string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foaf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:mbox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          </a:t>
            </a:r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47939" y="1412776"/>
            <a:ext cx="2799164" cy="12311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 </a:t>
            </a:r>
            <a:r>
              <a:rPr lang="en-US" u="sng" dirty="0" smtClean="0">
                <a:latin typeface="Arial Narrow" panose="020B0606020202030204" pitchFamily="34" charset="0"/>
              </a:rPr>
              <a:t>          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Issue__</a:t>
            </a:r>
            <a:r>
              <a:rPr lang="en-US" u="sng" dirty="0" smtClean="0">
                <a:latin typeface="Arial Narrow" panose="020B0606020202030204" pitchFamily="34" charset="0"/>
              </a:rPr>
              <a:t>        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status: (:Assigned :Unassigned)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reportedOn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     </a:t>
            </a:r>
            <a:r>
              <a:rPr lang="en-US" sz="1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xsd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:date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reproducedOn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xsd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:date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3626915" y="1769113"/>
            <a:ext cx="2111281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995578" y="1430559"/>
            <a:ext cx="1179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:</a:t>
            </a:r>
            <a:r>
              <a:rPr lang="en-US" sz="1600" dirty="0" err="1" smtClean="0"/>
              <a:t>reportedBy</a:t>
            </a:r>
            <a:endParaRPr lang="en-US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302810" y="1461336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643283" y="14648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3663532" y="2291291"/>
            <a:ext cx="2094852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987167" y="1983514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:</a:t>
            </a:r>
            <a:r>
              <a:rPr lang="en-US" sz="1600" dirty="0" err="1" smtClean="0"/>
              <a:t>reproducedBy</a:t>
            </a:r>
            <a:endParaRPr lang="en-US" sz="16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626915" y="202798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316695" y="1983514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0..1</a:t>
            </a:r>
            <a:endParaRPr lang="en-US" sz="1400" dirty="0"/>
          </a:p>
        </p:txBody>
      </p:sp>
      <p:cxnSp>
        <p:nvCxnSpPr>
          <p:cNvPr id="27" name="Conector recto 26"/>
          <p:cNvCxnSpPr>
            <a:stCxn id="17" idx="2"/>
          </p:cNvCxnSpPr>
          <p:nvPr/>
        </p:nvCxnSpPr>
        <p:spPr>
          <a:xfrm>
            <a:off x="2247521" y="2643882"/>
            <a:ext cx="0" cy="509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 flipV="1">
            <a:off x="200703" y="3145408"/>
            <a:ext cx="2046818" cy="2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200703" y="2253469"/>
            <a:ext cx="0" cy="891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200703" y="2253469"/>
            <a:ext cx="647236" cy="1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263951" y="2643882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75918" y="1983514"/>
            <a:ext cx="50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0..1</a:t>
            </a:r>
            <a:endParaRPr lang="en-US" sz="1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86970" y="3131763"/>
            <a:ext cx="830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:related</a:t>
            </a:r>
            <a:endParaRPr lang="en-US" sz="1600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224545" y="25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E-R Diagram</a:t>
            </a:r>
            <a:endParaRPr lang="en-U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247521" y="3157492"/>
            <a:ext cx="379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...and several constraints</a:t>
            </a:r>
            <a:endParaRPr lang="en-US" sz="2800" dirty="0"/>
          </a:p>
        </p:txBody>
      </p:sp>
      <p:sp>
        <p:nvSpPr>
          <p:cNvPr id="41" name="Marcador de contenido 2"/>
          <p:cNvSpPr txBox="1">
            <a:spLocks/>
          </p:cNvSpPr>
          <p:nvPr/>
        </p:nvSpPr>
        <p:spPr>
          <a:xfrm>
            <a:off x="5012944" y="3861048"/>
            <a:ext cx="4042792" cy="2429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 user: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has full name </a:t>
            </a:r>
            <a:r>
              <a:rPr lang="en-US" sz="2400" b="1" dirty="0" smtClean="0"/>
              <a:t>or</a:t>
            </a:r>
          </a:p>
          <a:p>
            <a:r>
              <a:rPr lang="en-US" sz="2400" dirty="0" smtClean="0"/>
              <a:t>   several given names and one family name</a:t>
            </a:r>
            <a:endParaRPr lang="en-US" sz="2000" dirty="0" smtClean="0"/>
          </a:p>
          <a:p>
            <a:r>
              <a:rPr lang="en-US" sz="2400" dirty="0" smtClean="0"/>
              <a:t>- can have one </a:t>
            </a:r>
            <a:r>
              <a:rPr lang="en-US" sz="2400" dirty="0" err="1" smtClean="0"/>
              <a:t>mbox</a:t>
            </a:r>
            <a:endParaRPr lang="en-US" sz="2400" dirty="0" smtClean="0"/>
          </a:p>
        </p:txBody>
      </p:sp>
      <p:sp>
        <p:nvSpPr>
          <p:cNvPr id="43" name="Marcador de contenido 2"/>
          <p:cNvSpPr txBox="1">
            <a:spLocks/>
          </p:cNvSpPr>
          <p:nvPr/>
        </p:nvSpPr>
        <p:spPr>
          <a:xfrm>
            <a:off x="375918" y="3731255"/>
            <a:ext cx="4508652" cy="31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 Issue</a:t>
            </a:r>
          </a:p>
          <a:p>
            <a:r>
              <a:rPr lang="en-US" sz="2400" dirty="0" smtClean="0"/>
              <a:t>- has status Assigned/Unassigned</a:t>
            </a:r>
          </a:p>
          <a:p>
            <a:r>
              <a:rPr lang="en-US" sz="2400" dirty="0" smtClean="0"/>
              <a:t>- is reported by a user</a:t>
            </a:r>
          </a:p>
          <a:p>
            <a:r>
              <a:rPr lang="en-US" sz="2400" dirty="0" smtClean="0"/>
              <a:t>- is reported on a date</a:t>
            </a:r>
          </a:p>
          <a:p>
            <a:r>
              <a:rPr lang="en-US" sz="2400" dirty="0" smtClean="0"/>
              <a:t>- can be reproduced by a user on a date</a:t>
            </a:r>
          </a:p>
          <a:p>
            <a:r>
              <a:rPr lang="en-US" sz="2400" dirty="0" smtClean="0"/>
              <a:t>- is related to other issues</a:t>
            </a:r>
            <a:endParaRPr lang="en-US" sz="2400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4871128" y="3680712"/>
            <a:ext cx="0" cy="306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/>
      <p:bldP spid="21" grpId="0"/>
      <p:bldP spid="23" grpId="0"/>
      <p:bldP spid="25" grpId="0"/>
      <p:bldP spid="26" grpId="0"/>
      <p:bldP spid="31" grpId="0"/>
      <p:bldP spid="32" grpId="0"/>
      <p:bldP spid="33" grpId="0"/>
      <p:bldP spid="39" grpId="0"/>
      <p:bldP spid="41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in RDF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90620" y="1463579"/>
            <a:ext cx="4560864" cy="20621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:Issue1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:status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:Unassigned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reportedBy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:Bob 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"2013-01-23"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reproducedBy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Thompson.J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"2013-01-23"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875904" y="1445013"/>
            <a:ext cx="4112023" cy="20621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:Bob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foaf:name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 Smith"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foaf:mbox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mail:bob@example.org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Thompson.J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foaf:givenName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"Joseph"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foaf:familyName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"Thompson"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foaf:mbox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mail:joe@example.org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73886" y="2340910"/>
            <a:ext cx="141979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5057839" y="2677876"/>
            <a:ext cx="141979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3447913" y="2831271"/>
            <a:ext cx="141979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curvado 8"/>
          <p:cNvCxnSpPr/>
          <p:nvPr/>
        </p:nvCxnSpPr>
        <p:spPr>
          <a:xfrm flipV="1">
            <a:off x="2620464" y="1620831"/>
            <a:ext cx="2382860" cy="5066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curvado 9"/>
          <p:cNvCxnSpPr/>
          <p:nvPr/>
        </p:nvCxnSpPr>
        <p:spPr>
          <a:xfrm>
            <a:off x="3423737" y="2630381"/>
            <a:ext cx="1452167" cy="474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89114" y="4510014"/>
            <a:ext cx="4470564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Issue2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:status  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:Checked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reportedBy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:Issue1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reproducedBy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:Tom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868829" y="4507520"/>
            <a:ext cx="4112024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:Tom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foaf:name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 Smith", "Tam"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:Anna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foaf:givenName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"Anna"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foaf:mbox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449166" y="6027774"/>
            <a:ext cx="630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ym typeface="Wingdings" panose="05000000000000000000" pitchFamily="2" charset="2"/>
              </a:rPr>
              <a:t></a:t>
            </a:r>
            <a:endParaRPr lang="en-US" sz="4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449166" y="3373846"/>
            <a:ext cx="660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563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458403"/>
            <a:ext cx="7167880" cy="4061048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want to detect possible errors in RDF like:</a:t>
            </a:r>
          </a:p>
          <a:p>
            <a:pPr lvl="1"/>
            <a:r>
              <a:rPr lang="en-US" sz="2000" dirty="0" smtClean="0"/>
              <a:t>Issues without status</a:t>
            </a:r>
          </a:p>
          <a:p>
            <a:pPr lvl="1"/>
            <a:r>
              <a:rPr lang="en-US" sz="2000" dirty="0" smtClean="0"/>
              <a:t>Issues with status different of Assigned/Unassigned</a:t>
            </a:r>
            <a:endParaRPr lang="en-US" sz="2000" dirty="0"/>
          </a:p>
          <a:p>
            <a:pPr lvl="1"/>
            <a:r>
              <a:rPr lang="en-US" sz="2000" dirty="0"/>
              <a:t>Issues reported by something different to a user</a:t>
            </a:r>
          </a:p>
          <a:p>
            <a:pPr lvl="1"/>
            <a:r>
              <a:rPr lang="en-US" sz="2000" dirty="0"/>
              <a:t>Issues reported on a date with a non-date type</a:t>
            </a:r>
          </a:p>
          <a:p>
            <a:pPr lvl="1"/>
            <a:r>
              <a:rPr lang="en-US" sz="2000" dirty="0"/>
              <a:t>Issues reproduced on a date before the reported date</a:t>
            </a:r>
          </a:p>
          <a:p>
            <a:pPr lvl="1"/>
            <a:r>
              <a:rPr lang="en-US" sz="2000" dirty="0" smtClean="0"/>
              <a:t>Users without </a:t>
            </a:r>
            <a:r>
              <a:rPr lang="en-US" sz="2000" dirty="0" err="1" smtClean="0"/>
              <a:t>mbox</a:t>
            </a:r>
            <a:endParaRPr lang="en-US" sz="2000" dirty="0" smtClean="0"/>
          </a:p>
          <a:p>
            <a:pPr lvl="1"/>
            <a:r>
              <a:rPr lang="en-US" sz="2000" dirty="0" smtClean="0"/>
              <a:t>Users with 2 names</a:t>
            </a:r>
          </a:p>
          <a:p>
            <a:pPr lvl="1"/>
            <a:r>
              <a:rPr lang="en-US" sz="2000" dirty="0" smtClean="0"/>
              <a:t>Users with </a:t>
            </a:r>
            <a:r>
              <a:rPr lang="en-US" sz="2000" dirty="0" err="1" smtClean="0"/>
              <a:t>with</a:t>
            </a:r>
            <a:r>
              <a:rPr lang="en-US" sz="2000" dirty="0" smtClean="0"/>
              <a:t> a name of type integer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...lots of other errors...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5482431"/>
            <a:ext cx="88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Q: How can we describe RDF data to be able to detect those errors?</a:t>
            </a:r>
            <a:endParaRPr lang="en-US" sz="2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35942" y="5944096"/>
            <a:ext cx="472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: Our proposal = Shape Expressions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Expressions - Users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9101" y="1417638"/>
            <a:ext cx="7831611" cy="2452527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user can have </a:t>
            </a:r>
            <a:r>
              <a:rPr lang="en-US" sz="2400" dirty="0" smtClean="0"/>
              <a:t>either:</a:t>
            </a:r>
          </a:p>
          <a:p>
            <a:pPr lvl="1"/>
            <a:r>
              <a:rPr lang="en-US" sz="2000" dirty="0" smtClean="0"/>
              <a:t>      one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foaf:name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or  one or more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foaf:givenName</a:t>
            </a:r>
            <a:r>
              <a:rPr lang="en-US" sz="2000" dirty="0"/>
              <a:t> and one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foaf:familyName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all of them must be of type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/>
              <a:t>A </a:t>
            </a:r>
            <a:r>
              <a:rPr lang="en-US" sz="2400" dirty="0"/>
              <a:t>user </a:t>
            </a:r>
            <a:r>
              <a:rPr lang="en-US" sz="2400" dirty="0" smtClean="0"/>
              <a:t>can have one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foaf:mbox</a:t>
            </a:r>
            <a:r>
              <a:rPr lang="en-US" sz="2400" dirty="0"/>
              <a:t> with value any </a:t>
            </a:r>
            <a:r>
              <a:rPr lang="en-US" sz="2400" dirty="0" smtClean="0"/>
              <a:t>IRI</a:t>
            </a:r>
            <a:endParaRPr lang="en-US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954433" y="3573016"/>
            <a:ext cx="4248472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:name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:givenName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:string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:familyName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:string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foaf:mbox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078669" y="6119789"/>
            <a:ext cx="485466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The example uses compact syntax</a:t>
            </a:r>
          </a:p>
          <a:p>
            <a:r>
              <a:rPr lang="en-US" dirty="0" smtClean="0"/>
              <a:t>Shape Expressions can also be represented in RDF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Expressions - Issues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907704" y="4008546"/>
            <a:ext cx="5328592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status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Assigned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:Unassigned)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:date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)?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related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@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79512" y="1442999"/>
            <a:ext cx="9310614" cy="3883570"/>
          </a:xfrm>
        </p:spPr>
        <p:txBody>
          <a:bodyPr>
            <a:noAutofit/>
          </a:bodyPr>
          <a:lstStyle/>
          <a:p>
            <a:r>
              <a:rPr lang="en-US" sz="2400" dirty="0" smtClean="0"/>
              <a:t>Issues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:status </a:t>
            </a:r>
            <a:r>
              <a:rPr lang="en-US" sz="2400" dirty="0" smtClean="0"/>
              <a:t>must be either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:Assigned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:Unassigned</a:t>
            </a:r>
          </a:p>
          <a:p>
            <a:r>
              <a:rPr lang="en-US" sz="2400" dirty="0" smtClean="0"/>
              <a:t>Issues are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reportedBy</a:t>
            </a:r>
            <a:r>
              <a:rPr lang="en-US" sz="2400" dirty="0" smtClean="0"/>
              <a:t> a user </a:t>
            </a:r>
          </a:p>
          <a:p>
            <a:r>
              <a:rPr lang="en-US" sz="2400" dirty="0" smtClean="0"/>
              <a:t>Issues are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reportedOn</a:t>
            </a:r>
            <a:r>
              <a:rPr lang="en-US" sz="2400" dirty="0" smtClean="0"/>
              <a:t> 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xsd:date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/>
              <a:t>A issue </a:t>
            </a:r>
            <a:r>
              <a:rPr lang="en-US" sz="2400" b="1" dirty="0"/>
              <a:t>may </a:t>
            </a:r>
            <a:r>
              <a:rPr lang="en-US" sz="2400" dirty="0" smtClean="0"/>
              <a:t>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reproducedBy</a:t>
            </a:r>
            <a:r>
              <a:rPr lang="en-US" sz="2400" dirty="0" smtClean="0"/>
              <a:t> a user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reproduceOn</a:t>
            </a:r>
            <a:r>
              <a:rPr lang="en-US" sz="2400" dirty="0" smtClean="0"/>
              <a:t> an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xsd:date</a:t>
            </a:r>
            <a:endParaRPr lang="en-US" sz="2400" dirty="0" smtClean="0"/>
          </a:p>
          <a:p>
            <a:r>
              <a:rPr lang="en-US" sz="2400" dirty="0"/>
              <a:t>A issue </a:t>
            </a:r>
            <a:r>
              <a:rPr lang="en-US" sz="2400" b="1" dirty="0"/>
              <a:t>can </a:t>
            </a:r>
            <a:r>
              <a:rPr lang="en-US" sz="2400" dirty="0"/>
              <a:t>be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:related</a:t>
            </a:r>
            <a:r>
              <a:rPr lang="en-US" sz="2400" dirty="0"/>
              <a:t> to </a:t>
            </a:r>
            <a:r>
              <a:rPr lang="en-US" sz="2400" b="1" dirty="0"/>
              <a:t>several </a:t>
            </a:r>
            <a:r>
              <a:rPr lang="en-US" sz="2400" dirty="0" smtClean="0"/>
              <a:t>issues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8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example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835696" y="1473746"/>
            <a:ext cx="5201281" cy="46166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    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&lt;http://example.org/&gt;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&lt;http://www.w3.org/2001/XMLSchema#&gt;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&lt;http://xmlns.com/foaf/0.1/&gt;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:string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:givenName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:string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:familyName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:string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foaf:mbox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:status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(:Assigned :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Unassigned)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reportedBy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@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reportedOn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:date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( 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reproducedBy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, 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reproducedOn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:date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)?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:related        @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IssueShape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uadroTexto 6">
            <a:hlinkClick r:id="rId2"/>
          </p:cNvPr>
          <p:cNvSpPr txBox="1"/>
          <p:nvPr/>
        </p:nvSpPr>
        <p:spPr>
          <a:xfrm>
            <a:off x="5508104" y="5551785"/>
            <a:ext cx="32775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Online Shape Expressions validators: </a:t>
            </a:r>
          </a:p>
          <a:p>
            <a:pPr lvl="1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www.w3.org/2013/ShEx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>
                <a:hlinkClick r:id="rId4"/>
              </a:rPr>
              <a:t>http://rdfshape.weso.es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13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1"/>
  <p:tag name="ORIGINALWIDTH" val="1881"/>
  <p:tag name="LATEXADDIN" val="\documentclass{article}&#10;\usepackage{amsmath}&#10;\usepackage{semantic}&#10;&#10;\pagestyle{empty}&#10;\begin{document}&#10;&#10;\newcommand\myfont[1]{\ensuremath{\mathcal{#1}}}&#10;\newcommand\IRISet{\myfont{I}}&#10;\newcommand\BNodeSet{\myfont{B}}&#10;\newcommand\LitSet{\myfont{L}}&#10;\newcommand\ShapeLabel{\myfont{S}}&#10;\newcommand\EmptyTyping{\odot}&#10;\newcommand\addType[2]{\ensuremath{#1\rightarrow#2}}&#10;\newcommand\AddTyping[3]{\ensuremath{#1\rightarrow#2 : #3}}&#10;\newcommand\Combine[2]{\ensuremath{#1\uplus#2}}&#10;&#10;\newcommand\triple[3]{\ensuremath{\langle #1,#2,#3 \rangle}}&#10;\newcommand\quadruple[4]{\ensuremath{\langle #1,#2,#3,#4\rangle}}&#10;\newcommand\Graph{\myfont{G}}&#10;\newcommand\VertSet{\myfont{V}}&#10;\newcommand\EdgeSet{\myfont{E}}&#10;\newcommand\Pass{\ensuremath{\mathbbm{p}}}&#10;\newcommand\Fail{\ensuremath{\mathbbm{f}}}&#10;\newcommand\code{\textit}&#10;&#10;\newcommand{\Dunno}{\ensuremath{\theta}}&#10;\newcommand{\Empty}{\ensuremath{\varnothing}}&#10;\newcommand{\None}{\ensuremath{\varnothing}}&#10;\newcommand\Over{\ensuremath{\mathbbm{e}}}&#10;\newcommand\Open{\ensuremath{\mathbbm{z}}}&#10;\newcommand{\Schema}{\ensuremath{\phi}}&#10;\newcommand{\eq}{==}&#10;&#10;\newcommand{\emptyRule}{\ensuremath{\varepsilon}}&#10;\newcommand{\EmptyGraph}{\ensuremath{\circledcirc}}&#10;\newcommand{\addTriple}{\ensuremath{\rtimes}}&#10;\newcommand{\unionGraphs}{\ensuremath{\oplus}}&#10;\newcommand{\matchShape}{\ensuremath{\simeq_s}}&#10;\newcommand{\hasType}{\ensuremath{\rightsquigarrow}}&#10;\newcommand{\matchRule}{\ensuremath{\simeq_r}}&#10;\newcommand{\matchName}{\ensuremath{\simeq_n}}&#10;\newcommand{\matchValue}{\ensuremath{\simeq_v}}&#10;&#10;\newcommand{\match}{\ensuremath{\simeq}}&#10;\newcommand{\context}{\ensuremath{\Gamma}}&#10;&#10;&#10;\inference[rule]{antecedent_1 \dots antecedent_n}{consequent}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25"/>
  <p:tag name="ORIGINALWIDTH" val="1628,25"/>
  <p:tag name="LATEXADDIN" val="\documentclass{article}&#10;\usepackage{amsmath,amssymb}&#10;\usepackage{semantic}&#10;&#10;\pagestyle{empty}&#10;\begin{document}&#10;&#10;\newcommand\myfont[1]{\ensuremath{\mathcal{#1}}}&#10;\newcommand\IRISet{\myfont{I}}&#10;\newcommand\BNodeSet{\myfont{B}}&#10;\newcommand\LitSet{\myfont{L}}&#10;\newcommand\ShapeLabel{\myfont{S}}&#10;\newcommand\EmptyTyping{\odot}&#10;\newcommand\addType[2]{\ensuremath{#1\rightarrow#2}}&#10;\newcommand\AddTyping[3]{\ensuremath{#1\rightarrow#2 : #3}}&#10;\newcommand\Combine[2]{\ensuremath{#1\uplus#2}}&#10;&#10;\newcommand\triple[3]{\ensuremath{\langle #1,#2,#3 \rangle}}&#10;\newcommand\quadruple[4]{\ensuremath{\langle #1,#2,#3,#4\rangle}}&#10;\newcommand\Graph{\myfont{G}}&#10;\newcommand\VertSet{\myfont{V}}&#10;\newcommand\EdgeSet{\myfont{E}}&#10;\newcommand\Pass{\ensuremath{\mathbbm{p}}}&#10;\newcommand\Fail{\ensuremath{\mathbbm{f}}}&#10;\newcommand\code{\textit}&#10;&#10;\newcommand{\Dunno}{\ensuremath{\theta}}&#10;\newcommand{\Empty}{\ensuremath{\varnothing}}&#10;\newcommand{\None}{\ensuremath{\varnothing}}&#10;\newcommand\Over{\ensuremath{\mathbbm{e}}}&#10;\newcommand\Open{\ensuremath{\mathbbm{z}}}&#10;\newcommand{\Schema}{\ensuremath{\phi}}&#10;\newcommand{\eq}{==}&#10;&#10;\newcommand{\emptyRule}{\ensuremath{\varepsilon}}&#10;\newcommand{\EmptyGraph}{\ensuremath{\circledcirc}}&#10;\newcommand{\addTriple}{\ensuremath{\rtimes}}&#10;\newcommand{\unionGraphs}{\ensuremath{\oplus}}&#10;\newcommand{\matchShape}{\ensuremath{\simeq_s}}&#10;\newcommand{\hasType}{\ensuremath{\rightsquigarrow}}&#10;\newcommand{\matchRule}{\ensuremath{\simeq_r}}&#10;\newcommand{\matchName}{\ensuremath{\simeq_n}}&#10;\newcommand{\matchValue}{\ensuremath{\simeq_v}}&#10;&#10;\newcommand{\match}{\ensuremath{\simeq}}&#10;\newcommand{\context}{\ensuremath{\Gamma}}&#10;&#10;&#10;\inference[$Or_1$]&#10;  {\context |- g \matchRule r_1 \hasType t}&#10;  {\context |- g \matchRule \text{Or($r_1$,$r_2$)} \hasType t}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"/>
  <p:tag name="ORIGINALWIDTH" val="135"/>
  <p:tag name="LATEXADDIN" val="\documentclass{article}&#10;\usepackage{amsmath,amssymb}&#10;\usepackage{semantic}&#10;&#10;\pagestyle{empty}&#10;\begin{document}&#10;&#10;\newcommand\myfont[1]{\ensuremath{\mathcal{#1}}}&#10;\newcommand\IRISet{\myfont{I}}&#10;\newcommand\BNodeSet{\myfont{B}}&#10;\newcommand\LitSet{\myfont{L}}&#10;\newcommand\ShapeLabel{\myfont{S}}&#10;\newcommand\EmptyTyping{\odot}&#10;\newcommand\addType[2]{\ensuremath{#1\rightarrow#2}}&#10;\newcommand\AddTyping[3]{\ensuremath{#1\rightarrow#2 : #3}}&#10;\newcommand\Combine[2]{\ensuremath{#1\uplus#2}}&#10;&#10;\newcommand\triple[3]{\ensuremath{\langle #1,#2,#3 \rangle}}&#10;\newcommand\quadruple[4]{\ensuremath{\langle #1,#2,#3,#4\rangle}}&#10;\newcommand\Graph{\myfont{G}}&#10;\newcommand\VertSet{\myfont{V}}&#10;\newcommand\EdgeSet{\myfont{E}}&#10;\newcommand\Pass{\ensuremath{\mathbbm{p}}}&#10;\newcommand\Fail{\ensuremath{\mathbbm{f}}}&#10;\newcommand\code{\textit}&#10;&#10;\newcommand{\Dunno}{\ensuremath{\theta}}&#10;\newcommand{\Empty}{\ensuremath{\varnothing}}&#10;\newcommand{\None}{\ensuremath{\varnothing}}&#10;\newcommand\Over{\ensuremath{\mathbbm{e}}}&#10;\newcommand\Open{\ensuremath{\mathbbm{z}}}&#10;\newcommand{\Schema}{\ensuremath{\phi}}&#10;\newcommand{\eq}{==}&#10;&#10;\newcommand{\emptyRule}{\ensuremath{\varepsilon}}&#10;\newcommand{\EmptyGraph}{\ensuremath{\circledcirc}}&#10;\newcommand{\addTriple}{\ensuremath{\rtimes}}&#10;\newcommand{\unionGraphs}{\ensuremath{\oplus}}&#10;\newcommand{\matchShape}{\ensuremath{\simeq_s}}&#10;\newcommand{\hasType}{\ensuremath{\rightsquigarrow}}&#10;\newcommand{\matchRule}{\ensuremath{\simeq_r}}&#10;\newcommand{\matchName}{\ensuremath{\simeq_n}}&#10;\newcommand{\matchValue}{\ensuremath{\simeq_v}}&#10;&#10;\newcommand{\match}{\ensuremath{\simeq}}&#10;\newcommand{\context}{\ensuremath{\Gamma}}&#10;&#10;&#10;\[\matchRule\] 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25"/>
  <p:tag name="ORIGINALWIDTH" val="1628,25"/>
  <p:tag name="LATEXADDIN" val="\documentclass{article}&#10;\usepackage{amsmath,amssymb}&#10;\usepackage{semantic}&#10;&#10;\pagestyle{empty}&#10;\begin{document}&#10;&#10;\newcommand\myfont[1]{\ensuremath{\mathcal{#1}}}&#10;\newcommand\IRISet{\myfont{I}}&#10;\newcommand\BNodeSet{\myfont{B}}&#10;\newcommand\LitSet{\myfont{L}}&#10;\newcommand\ShapeLabel{\myfont{S}}&#10;\newcommand\EmptyTyping{\odot}&#10;\newcommand\addType[2]{\ensuremath{#1\rightarrow#2}}&#10;\newcommand\AddTyping[3]{\ensuremath{#1\rightarrow#2 : #3}}&#10;\newcommand\Combine[2]{\ensuremath{#1\uplus#2}}&#10;&#10;\newcommand\triple[3]{\ensuremath{\langle #1,#2,#3 \rangle}}&#10;\newcommand\quadruple[4]{\ensuremath{\langle #1,#2,#3,#4\rangle}}&#10;\newcommand\Graph{\myfont{G}}&#10;\newcommand\VertSet{\myfont{V}}&#10;\newcommand\EdgeSet{\myfont{E}}&#10;\newcommand\Pass{\ensuremath{\mathbbm{p}}}&#10;\newcommand\Fail{\ensuremath{\mathbbm{f}}}&#10;\newcommand\code{\textit}&#10;&#10;\newcommand{\Dunno}{\ensuremath{\theta}}&#10;\newcommand{\Empty}{\ensuremath{\varnothing}}&#10;\newcommand{\None}{\ensuremath{\varnothing}}&#10;\newcommand\Over{\ensuremath{\mathbbm{e}}}&#10;\newcommand\Open{\ensuremath{\mathbbm{z}}}&#10;\newcommand{\Schema}{\ensuremath{\phi}}&#10;\newcommand{\eq}{==}&#10;&#10;\newcommand{\emptyRule}{\ensuremath{\varepsilon}}&#10;\newcommand{\EmptyGraph}{\ensuremath{\circledcirc}}&#10;\newcommand{\addTriple}{\ensuremath{\rtimes}}&#10;\newcommand{\unionGraphs}{\ensuremath{\oplus}}&#10;\newcommand{\matchShape}{\ensuremath{\simeq_s}}&#10;\newcommand{\hasType}{\ensuremath{\rightsquigarrow}}&#10;\newcommand{\matchRule}{\ensuremath{\simeq_r}}&#10;\newcommand{\matchName}{\ensuremath{\simeq_n}}&#10;\newcommand{\matchValue}{\ensuremath{\simeq_v}}&#10;&#10;\newcommand{\match}{\ensuremath{\simeq}}&#10;\newcommand{\context}{\ensuremath{\Gamma}}&#10;&#10;&#10;\inference[$Or_2$]&#10;  {\context |- g \matchRule r_2 \hasType t}&#10;  {\context |- g \matchRule \text{Or($r_1$,$r_2$)} \hasType t} 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25"/>
  <p:tag name="ORIGINALWIDTH" val="2514,75"/>
  <p:tag name="LATEXADDIN" val="\documentclass{article}&#10;\usepackage{amsmath,amssymb}&#10;\usepackage{semantic}&#10;&#10;\pagestyle{empty}&#10;\begin{document}&#10;&#10;\newcommand\myfont[1]{\ensuremath{\mathcal{#1}}}&#10;\newcommand\IRISet{\myfont{I}}&#10;\newcommand\BNodeSet{\myfont{B}}&#10;\newcommand\LitSet{\myfont{L}}&#10;\newcommand\ShapeLabel{\myfont{S}}&#10;\newcommand\EmptyTyping{\odot}&#10;\newcommand\addType[2]{\ensuremath{#1\rightarrow#2}}&#10;\newcommand\AddTyping[3]{\ensuremath{#1\rightarrow#2 : #3}}&#10;\newcommand\Combine[2]{\ensuremath{#1\uplus#2}}&#10;&#10;\newcommand\triple[3]{\ensuremath{\langle #1,#2,#3 \rangle}}&#10;\newcommand\quadruple[4]{\ensuremath{\langle #1,#2,#3,#4\rangle}}&#10;\newcommand\Graph{\myfont{G}}&#10;\newcommand\VertSet{\myfont{V}}&#10;\newcommand\EdgeSet{\myfont{E}}&#10;\newcommand\Pass{\ensuremath{\mathbbm{p}}}&#10;\newcommand\Fail{\ensuremath{\mathbbm{f}}}&#10;\newcommand\code{\textit}&#10;&#10;\newcommand{\Dunno}{\ensuremath{\theta}}&#10;\newcommand{\Empty}{\ensuremath{\varnothing}}&#10;\newcommand{\None}{\ensuremath{\varnothing}}&#10;\newcommand\Over{\ensuremath{\mathbbm{e}}}&#10;\newcommand\Open{\ensuremath{\mathbbm{z}}}&#10;\newcommand{\Schema}{\ensuremath{\phi}}&#10;\newcommand{\eq}{==}&#10;&#10;\newcommand{\emptyRule}{\ensuremath{\varepsilon}}&#10;\newcommand{\EmptyGraph}{\ensuremath{\circledcirc}}&#10;\newcommand{\addTriple}{\ensuremath{\rtimes}}&#10;\newcommand{\unionGraphs}{\ensuremath{\oplus}}&#10;\newcommand{\matchShape}{\ensuremath{\simeq_s}}&#10;\newcommand{\hasType}{\ensuremath{\rightsquigarrow}}&#10;\newcommand{\matchRule}{\ensuremath{\simeq_r}}&#10;\newcommand{\matchName}{\ensuremath{\simeq_n}}&#10;\newcommand{\matchValue}{\ensuremath{\simeq_v}}&#10;&#10;\newcommand{\match}{\ensuremath{\simeq}}&#10;\newcommand{\context}{\ensuremath{\Gamma}}&#10;&#10;&#10;\inference[$And$]&#10;  {\context |- g_1 \matchRule r_1 \hasType t_1 &amp; &#10;   \context |- g_2 \matchRule r_2 \hasType t_2}&#10;  {\context |- g_1 \unionGraphs g_2 \matchRule \text{And($r_1$, $r_2$)} \hasType \Combine{t_1}{t_2}}&#10;&#10;&#10;\end{document}"/>
  <p:tag name="IGUANATEXSIZE" val="2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11432</TotalTime>
  <Words>3621</Words>
  <Application>Microsoft Office PowerPoint</Application>
  <PresentationFormat>Presentación en pantalla (4:3)</PresentationFormat>
  <Paragraphs>834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9" baseType="lpstr">
      <vt:lpstr>Arial</vt:lpstr>
      <vt:lpstr>Arial Narrow</vt:lpstr>
      <vt:lpstr>Calibri</vt:lpstr>
      <vt:lpstr>Consolas</vt:lpstr>
      <vt:lpstr>Courier New</vt:lpstr>
      <vt:lpstr>Symbol</vt:lpstr>
      <vt:lpstr>Times New Roman</vt:lpstr>
      <vt:lpstr>Wingdings</vt:lpstr>
      <vt:lpstr>Tema de Office</vt:lpstr>
      <vt:lpstr>Shape Expressions: An RDF validation and transformation language</vt:lpstr>
      <vt:lpstr>This talk in 1 slide</vt:lpstr>
      <vt:lpstr>Motivating example</vt:lpstr>
      <vt:lpstr>Presentación de PowerPoint</vt:lpstr>
      <vt:lpstr>Example data in RDF</vt:lpstr>
      <vt:lpstr>Problem statement</vt:lpstr>
      <vt:lpstr>Shape Expressions - Users</vt:lpstr>
      <vt:lpstr>Shape Expressions - Issues</vt:lpstr>
      <vt:lpstr>Full example</vt:lpstr>
      <vt:lpstr>FAQ: Why not use SPARQL?</vt:lpstr>
      <vt:lpstr>Shape Expressions Language</vt:lpstr>
      <vt:lpstr>Arcs</vt:lpstr>
      <vt:lpstr>Value definition</vt:lpstr>
      <vt:lpstr>Name definition</vt:lpstr>
      <vt:lpstr>Alternatives</vt:lpstr>
      <vt:lpstr>Cardinalities</vt:lpstr>
      <vt:lpstr>Semantic actions</vt:lpstr>
      <vt:lpstr>Semantics of Shape Expressions</vt:lpstr>
      <vt:lpstr>Example: matching rules (     )</vt:lpstr>
      <vt:lpstr>Transforming RDF using ShEx</vt:lpstr>
      <vt:lpstr>Example</vt:lpstr>
      <vt:lpstr>GenX</vt:lpstr>
      <vt:lpstr>Example transforming RDF to XML</vt:lpstr>
      <vt:lpstr>Example</vt:lpstr>
      <vt:lpstr>Current Implementations</vt:lpstr>
      <vt:lpstr>Applications to linked data portals</vt:lpstr>
      <vt:lpstr>Conclusions</vt:lpstr>
      <vt:lpstr>Future Work</vt:lpstr>
      <vt:lpstr>Future work at w3c</vt:lpstr>
      <vt:lpstr>End of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Triple Graphs: A purely functional approach to represent RDF</dc:title>
  <dc:creator>labra</dc:creator>
  <cp:lastModifiedBy>Jose Labra</cp:lastModifiedBy>
  <cp:revision>314</cp:revision>
  <dcterms:created xsi:type="dcterms:W3CDTF">2013-07-21T07:47:38Z</dcterms:created>
  <dcterms:modified xsi:type="dcterms:W3CDTF">2014-09-05T09:28:39Z</dcterms:modified>
</cp:coreProperties>
</file>