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Traitement</a:t>
            </a:r>
            <a:r>
              <a:rPr lang="en-CA" dirty="0" smtClean="0"/>
              <a:t> </a:t>
            </a:r>
            <a:r>
              <a:rPr lang="en-CA" dirty="0" err="1" smtClean="0"/>
              <a:t>numérique</a:t>
            </a:r>
            <a:r>
              <a:rPr lang="en-CA" dirty="0" smtClean="0"/>
              <a:t> des </a:t>
            </a:r>
            <a:r>
              <a:rPr lang="en-CA" dirty="0" err="1" smtClean="0"/>
              <a:t>signaux</a:t>
            </a:r>
            <a:r>
              <a:rPr lang="en-CA" dirty="0" smtClean="0"/>
              <a:t> III</a:t>
            </a:r>
            <a:br>
              <a:rPr lang="en-CA" dirty="0" smtClean="0"/>
            </a:br>
            <a:r>
              <a:rPr lang="en-CA" dirty="0" err="1" smtClean="0"/>
              <a:t>Défense</a:t>
            </a:r>
            <a:r>
              <a:rPr lang="en-CA" dirty="0" smtClean="0"/>
              <a:t> de la solution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Fonj1903 Spip2401 Bosa2002 Beae2211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909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PSNR et MSE</a:t>
            </a:r>
            <a:endParaRPr lang="fr-CA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22257"/>
              </p:ext>
            </p:extLst>
          </p:nvPr>
        </p:nvGraphicFramePr>
        <p:xfrm>
          <a:off x="149668" y="2070100"/>
          <a:ext cx="11877232" cy="230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32"/>
                <a:gridCol w="1943100"/>
                <a:gridCol w="3467100"/>
                <a:gridCol w="2006600"/>
                <a:gridCol w="3606800"/>
              </a:tblGrid>
              <a:tr h="1231900">
                <a:tc>
                  <a:txBody>
                    <a:bodyPr/>
                    <a:lstStyle/>
                    <a:p>
                      <a:pPr algn="ctr"/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>
                          <a:solidFill>
                            <a:schemeClr val="tx1"/>
                          </a:solidFill>
                        </a:rPr>
                        <a:t>Cheby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CA" dirty="0" err="1" smtClean="0">
                          <a:solidFill>
                            <a:schemeClr val="tx1"/>
                          </a:solidFill>
                        </a:rPr>
                        <a:t>Cheby</a:t>
                      </a:r>
                      <a:endParaRPr lang="en-CA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 QMN</a:t>
                      </a:r>
                      <a:endParaRPr lang="fr-CA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Image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Butterworth / Butterworth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 QMN</a:t>
                      </a:r>
                      <a:endParaRPr lang="fr-CA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Image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fr-CA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>
                          <a:solidFill>
                            <a:schemeClr val="tx1"/>
                          </a:solidFill>
                        </a:rPr>
                        <a:t>Cheby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CA" dirty="0" err="1" smtClean="0">
                          <a:solidFill>
                            <a:schemeClr val="tx1"/>
                          </a:solidFill>
                        </a:rPr>
                        <a:t>Cheby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 QMN</a:t>
                      </a:r>
                      <a:endParaRPr lang="fr-CA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Image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Butterworth / Butterworth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QMN</a:t>
                      </a:r>
                      <a:endParaRPr lang="fr-CA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Image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34811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PSNR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82.055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63.491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85.931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62.603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  <a:tr h="534811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1.084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6.938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0.735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7.583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8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Filtre</a:t>
            </a:r>
            <a:r>
              <a:rPr lang="en-CA" dirty="0" smtClean="0"/>
              <a:t> RIF </a:t>
            </a:r>
            <a:r>
              <a:rPr lang="en-CA" dirty="0" err="1" smtClean="0"/>
              <a:t>multicadence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Fenêtre</a:t>
            </a:r>
            <a:r>
              <a:rPr lang="en-CA" dirty="0" smtClean="0"/>
              <a:t> </a:t>
            </a:r>
            <a:r>
              <a:rPr lang="en-CA" dirty="0" err="1" smtClean="0"/>
              <a:t>Utilisé</a:t>
            </a:r>
            <a:r>
              <a:rPr lang="en-CA" dirty="0" smtClean="0"/>
              <a:t> : Kaiser </a:t>
            </a:r>
          </a:p>
          <a:p>
            <a:pPr lvl="1"/>
            <a:r>
              <a:rPr lang="en-CA" dirty="0" smtClean="0"/>
              <a:t>Utilisation du </a:t>
            </a:r>
            <a:r>
              <a:rPr lang="en-CA" dirty="0" err="1" smtClean="0"/>
              <a:t>generateur</a:t>
            </a:r>
            <a:r>
              <a:rPr lang="en-CA" dirty="0" smtClean="0"/>
              <a:t> de filter, </a:t>
            </a:r>
            <a:r>
              <a:rPr lang="en-CA" dirty="0" err="1" smtClean="0"/>
              <a:t>fdatool</a:t>
            </a:r>
            <a:endParaRPr lang="en-CA" dirty="0" smtClean="0"/>
          </a:p>
          <a:p>
            <a:pPr lvl="1"/>
            <a:r>
              <a:rPr lang="en-CA" dirty="0" smtClean="0"/>
              <a:t>Beta = 3</a:t>
            </a:r>
          </a:p>
          <a:p>
            <a:pPr lvl="1"/>
            <a:r>
              <a:rPr lang="en-CA" dirty="0" smtClean="0"/>
              <a:t>N = 84</a:t>
            </a:r>
          </a:p>
          <a:p>
            <a:r>
              <a:rPr lang="en-CA" dirty="0" smtClean="0"/>
              <a:t>Type: </a:t>
            </a:r>
            <a:r>
              <a:rPr lang="en-CA" dirty="0" err="1" smtClean="0"/>
              <a:t>Passe</a:t>
            </a:r>
            <a:r>
              <a:rPr lang="en-CA" dirty="0" smtClean="0"/>
              <a:t>-Bas.</a:t>
            </a:r>
          </a:p>
          <a:p>
            <a:r>
              <a:rPr lang="en-CA" dirty="0" smtClean="0"/>
              <a:t>Sous-</a:t>
            </a:r>
            <a:r>
              <a:rPr lang="en-CA" dirty="0" err="1" smtClean="0"/>
              <a:t>échantillonage</a:t>
            </a:r>
            <a:r>
              <a:rPr lang="en-CA" dirty="0" smtClean="0"/>
              <a:t> avec un </a:t>
            </a:r>
            <a:r>
              <a:rPr lang="en-CA" dirty="0" err="1" smtClean="0"/>
              <a:t>facteur</a:t>
            </a:r>
            <a:r>
              <a:rPr lang="en-CA" dirty="0" smtClean="0"/>
              <a:t> de 6.</a:t>
            </a:r>
          </a:p>
          <a:p>
            <a:r>
              <a:rPr lang="en-CA" dirty="0" err="1" smtClean="0"/>
              <a:t>Delai</a:t>
            </a:r>
            <a:r>
              <a:rPr lang="en-CA" dirty="0" smtClean="0"/>
              <a:t> de </a:t>
            </a:r>
            <a:r>
              <a:rPr lang="en-CA" dirty="0" err="1" smtClean="0"/>
              <a:t>groupe</a:t>
            </a:r>
            <a:r>
              <a:rPr lang="en-CA" dirty="0" smtClean="0"/>
              <a:t> : 42 </a:t>
            </a:r>
            <a:r>
              <a:rPr lang="en-CA" dirty="0" err="1" smtClean="0"/>
              <a:t>échantillions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5486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Réponse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fréquence</a:t>
            </a:r>
            <a:r>
              <a:rPr lang="en-CA" dirty="0" smtClean="0"/>
              <a:t> et </a:t>
            </a:r>
            <a:r>
              <a:rPr lang="en-CA" dirty="0" err="1" smtClean="0"/>
              <a:t>délais</a:t>
            </a:r>
            <a:r>
              <a:rPr lang="en-CA" dirty="0" smtClean="0"/>
              <a:t> de </a:t>
            </a:r>
            <a:r>
              <a:rPr lang="en-CA" dirty="0" err="1" smtClean="0"/>
              <a:t>groupe</a:t>
            </a:r>
            <a:r>
              <a:rPr lang="en-CA" dirty="0" smtClean="0"/>
              <a:t> du filter RIF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4" y="1930400"/>
            <a:ext cx="5175249" cy="3881437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514" y="1968974"/>
            <a:ext cx="6123586" cy="38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4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Format </a:t>
            </a:r>
            <a:r>
              <a:rPr lang="en-CA" dirty="0" err="1" smtClean="0"/>
              <a:t>d’encodage</a:t>
            </a:r>
            <a:r>
              <a:rPr lang="en-CA" dirty="0" smtClean="0"/>
              <a:t> de </a:t>
            </a:r>
            <a:r>
              <a:rPr lang="en-CA" dirty="0" err="1" smtClean="0"/>
              <a:t>l’image</a:t>
            </a:r>
            <a:r>
              <a:rPr lang="en-CA" dirty="0" smtClean="0"/>
              <a:t> et </a:t>
            </a:r>
            <a:r>
              <a:rPr lang="en-CA" dirty="0" err="1" smtClean="0"/>
              <a:t>effet</a:t>
            </a:r>
            <a:r>
              <a:rPr lang="en-CA" dirty="0" smtClean="0"/>
              <a:t> du </a:t>
            </a:r>
            <a:r>
              <a:rPr lang="en-CA" dirty="0" err="1" smtClean="0"/>
              <a:t>délai</a:t>
            </a:r>
            <a:r>
              <a:rPr lang="en-CA" dirty="0" smtClean="0"/>
              <a:t> de </a:t>
            </a:r>
            <a:r>
              <a:rPr lang="en-CA" dirty="0" err="1" smtClean="0"/>
              <a:t>groupe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Format : </a:t>
            </a:r>
            <a:r>
              <a:rPr lang="en-CA" dirty="0" err="1" smtClean="0"/>
              <a:t>Trame</a:t>
            </a:r>
            <a:r>
              <a:rPr lang="en-CA" dirty="0" smtClean="0"/>
              <a:t> de 6Bits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LittleEndien</a:t>
            </a:r>
            <a:r>
              <a:rPr lang="en-CA" dirty="0" smtClean="0"/>
              <a:t> (LSB to MSB).</a:t>
            </a:r>
          </a:p>
          <a:p>
            <a:endParaRPr lang="en-CA" dirty="0"/>
          </a:p>
          <a:p>
            <a:r>
              <a:rPr lang="en-CA" dirty="0" err="1" smtClean="0"/>
              <a:t>Delai</a:t>
            </a:r>
            <a:r>
              <a:rPr lang="en-CA" dirty="0" smtClean="0"/>
              <a:t> de </a:t>
            </a:r>
            <a:r>
              <a:rPr lang="en-CA" dirty="0" err="1" smtClean="0"/>
              <a:t>groupe</a:t>
            </a:r>
            <a:r>
              <a:rPr lang="en-CA" dirty="0" smtClean="0"/>
              <a:t> de 42, </a:t>
            </a:r>
            <a:r>
              <a:rPr lang="en-CA" dirty="0" err="1" smtClean="0"/>
              <a:t>ce</a:t>
            </a:r>
            <a:r>
              <a:rPr lang="en-CA" dirty="0" smtClean="0"/>
              <a:t> qui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dessous</a:t>
            </a:r>
            <a:r>
              <a:rPr lang="en-CA" dirty="0" smtClean="0"/>
              <a:t> de 25% de 192 </a:t>
            </a:r>
            <a:r>
              <a:rPr lang="en-CA" dirty="0" err="1" smtClean="0"/>
              <a:t>échantillons</a:t>
            </a:r>
            <a:r>
              <a:rPr lang="en-CA" dirty="0" smtClean="0"/>
              <a:t>.</a:t>
            </a:r>
          </a:p>
          <a:p>
            <a:pPr lvl="1"/>
            <a:r>
              <a:rPr lang="en-CA" dirty="0" err="1" smtClean="0"/>
              <a:t>Empêche</a:t>
            </a:r>
            <a:r>
              <a:rPr lang="en-CA" dirty="0" smtClean="0"/>
              <a:t> la creation </a:t>
            </a:r>
            <a:r>
              <a:rPr lang="en-CA" dirty="0" err="1" smtClean="0"/>
              <a:t>d’artefact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l’image</a:t>
            </a:r>
            <a:r>
              <a:rPr lang="en-CA" dirty="0" smtClean="0"/>
              <a:t> </a:t>
            </a:r>
            <a:r>
              <a:rPr lang="en-CA" dirty="0" err="1" smtClean="0"/>
              <a:t>décodé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578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Diagramme</a:t>
            </a:r>
            <a:r>
              <a:rPr lang="en-CA" dirty="0" err="1"/>
              <a:t>s</a:t>
            </a:r>
            <a:r>
              <a:rPr lang="en-CA" dirty="0" smtClean="0"/>
              <a:t> de </a:t>
            </a:r>
            <a:r>
              <a:rPr lang="en-CA" dirty="0" err="1" smtClean="0"/>
              <a:t>contrainte</a:t>
            </a:r>
            <a:r>
              <a:rPr lang="en-CA" dirty="0" smtClean="0"/>
              <a:t> </a:t>
            </a:r>
            <a:r>
              <a:rPr lang="en-CA" dirty="0" err="1" smtClean="0"/>
              <a:t>Filtres</a:t>
            </a:r>
            <a:r>
              <a:rPr lang="en-CA" dirty="0" smtClean="0"/>
              <a:t> RII.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7" y="1270000"/>
            <a:ext cx="6244141" cy="5317276"/>
          </a:xfrm>
        </p:spPr>
      </p:pic>
    </p:spTree>
    <p:extLst>
      <p:ext uri="{BB962C8B-B14F-4D97-AF65-F5344CB8AC3E}">
        <p14:creationId xmlns:p14="http://schemas.microsoft.com/office/powerpoint/2010/main" val="391046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600" y="215900"/>
            <a:ext cx="8596668" cy="1320800"/>
          </a:xfrm>
        </p:spPr>
        <p:txBody>
          <a:bodyPr/>
          <a:lstStyle/>
          <a:p>
            <a:r>
              <a:rPr lang="en-CA" dirty="0" smtClean="0"/>
              <a:t>Design des </a:t>
            </a:r>
            <a:r>
              <a:rPr lang="en-CA" dirty="0" err="1" smtClean="0"/>
              <a:t>filtres</a:t>
            </a:r>
            <a:r>
              <a:rPr lang="en-CA" dirty="0" smtClean="0"/>
              <a:t> RII </a:t>
            </a:r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9103015"/>
                  </p:ext>
                </p:extLst>
              </p:nvPr>
            </p:nvGraphicFramePr>
            <p:xfrm>
              <a:off x="205600" y="1028700"/>
              <a:ext cx="11478399" cy="5587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6133"/>
                    <a:gridCol w="3826133"/>
                    <a:gridCol w="3826133"/>
                  </a:tblGrid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Specs</a:t>
                          </a:r>
                          <a:endParaRPr lang="fr-CA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600" dirty="0" smtClean="0"/>
                            <a:t>Chebyshev</a:t>
                          </a:r>
                          <a:r>
                            <a:rPr lang="en-CA" sz="1600" baseline="0" dirty="0" smtClean="0"/>
                            <a:t> type 1</a:t>
                          </a:r>
                          <a:endParaRPr lang="fr-CA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Butterworth</a:t>
                          </a:r>
                          <a:endParaRPr lang="fr-CA" sz="1600" dirty="0"/>
                        </a:p>
                      </a:txBody>
                      <a:tcPr anchor="ctr"/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Famille</a:t>
                          </a:r>
                          <a:endParaRPr lang="en-CA" sz="1600" dirty="0" smtClean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Chebyshev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Butterworth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Type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Passe-Bande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Passe-Bande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Zéros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[1,</a:t>
                          </a:r>
                          <a:r>
                            <a:rPr lang="en-CA" sz="1600" baseline="0" dirty="0" smtClean="0"/>
                            <a:t> -1</a:t>
                          </a:r>
                          <a:r>
                            <a:rPr lang="en-CA" sz="1600" dirty="0" smtClean="0"/>
                            <a:t>]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 smtClean="0"/>
                            <a:t>[1,-1]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  <a:tr h="1209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Pôles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200" dirty="0" smtClean="0"/>
                            <a:t>0.8026 + 0.2965i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0.6143 + 0.5956i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0.3324 + 0.7884i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0.0000 + 0.8556i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 -0.3324 + 0.7884i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 -0.6143 + 0.5956i</a:t>
                          </a:r>
                          <a:endParaRPr lang="fr-CA" sz="12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dirty="0" smtClean="0"/>
                            <a:t>0.8591 + 0.3406i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0.6575 + 0.6494i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 0.3559 + 0.8529i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0.0000 + 0.9242i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 -0.3559 + 0.8529i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-0.6575 + 0.6494i</a:t>
                          </a:r>
                          <a:endParaRPr lang="fr-CA" sz="12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Équation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CA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−0.0729573</m:t>
                                    </m:r>
                                    <m:sSup>
                                      <m:sSupPr>
                                        <m:ctrlP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r>
                                      <a:rPr lang="fr-CA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− 0.145915</m:t>
                                    </m:r>
                                    <m:sSup>
                                      <m:sSupPr>
                                        <m:ctrlP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fr-CA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+ 0.0729573</m:t>
                                    </m:r>
                                  </m:num>
                                  <m:den>
                                    <m:r>
                                      <a:rPr lang="fr-CA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0.854085</m:t>
                                    </m:r>
                                    <m:sSup>
                                      <m:sSupPr>
                                        <m:ctrlP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r>
                                      <a:rPr lang="fr-CA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− 1.86417</m:t>
                                    </m:r>
                                    <m:sSup>
                                      <m:sSupPr>
                                        <m:ctrlP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fr-CA" sz="14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fr-CA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+ 1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Ordre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2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2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Délai</a:t>
                          </a:r>
                          <a:r>
                            <a:rPr lang="en-CA" sz="1600" dirty="0" smtClean="0"/>
                            <a:t> de </a:t>
                          </a:r>
                          <a:r>
                            <a:rPr lang="en-CA" sz="1600" dirty="0" err="1" smtClean="0"/>
                            <a:t>groupe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8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13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Espace réservé du contenu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9103015"/>
                  </p:ext>
                </p:extLst>
              </p:nvPr>
            </p:nvGraphicFramePr>
            <p:xfrm>
              <a:off x="205600" y="1028700"/>
              <a:ext cx="11478399" cy="5587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26133"/>
                    <a:gridCol w="3826133"/>
                    <a:gridCol w="3826133"/>
                  </a:tblGrid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Specs</a:t>
                          </a:r>
                          <a:endParaRPr lang="fr-CA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600" dirty="0" smtClean="0"/>
                            <a:t>Chebyshev</a:t>
                          </a:r>
                          <a:r>
                            <a:rPr lang="en-CA" sz="1600" baseline="0" dirty="0" smtClean="0"/>
                            <a:t> type 1</a:t>
                          </a:r>
                          <a:endParaRPr lang="fr-CA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Butterworth</a:t>
                          </a:r>
                          <a:endParaRPr lang="fr-CA" sz="1600" dirty="0"/>
                        </a:p>
                      </a:txBody>
                      <a:tcPr anchor="ctr"/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Famille</a:t>
                          </a:r>
                          <a:endParaRPr lang="en-CA" sz="1600" dirty="0" smtClean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Chebyshev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Butterworth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Type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Passe-Bande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Passe-Bande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Zéros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[1,</a:t>
                          </a:r>
                          <a:r>
                            <a:rPr lang="en-CA" sz="1600" baseline="0" dirty="0" smtClean="0"/>
                            <a:t> -1</a:t>
                          </a:r>
                          <a:r>
                            <a:rPr lang="en-CA" sz="1600" dirty="0" smtClean="0"/>
                            <a:t>]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 smtClean="0"/>
                            <a:t>[1,-1]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  <a:tr h="1209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Pôles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200" dirty="0" smtClean="0"/>
                            <a:t>0.8026 + 0.2965i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0.6143 + 0.5956i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0.3324 + 0.7884i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0.0000 + 0.8556i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 -0.3324 + 0.7884i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 -0.6143 + 0.5956i</a:t>
                          </a:r>
                          <a:endParaRPr lang="fr-CA" sz="12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200" dirty="0" smtClean="0"/>
                            <a:t>0.8591 + 0.3406i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0.6575 + 0.6494i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 0.3559 + 0.8529i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0.0000 + 0.9242i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 -0.3559 + 0.8529i</a:t>
                          </a:r>
                        </a:p>
                        <a:p>
                          <a:pPr algn="ctr"/>
                          <a:r>
                            <a:rPr lang="fr-CA" sz="1200" dirty="0" smtClean="0"/>
                            <a:t>-0.6575 + 0.6494i</a:t>
                          </a:r>
                          <a:endParaRPr lang="fr-CA" sz="12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Équation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CA" sz="14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159" t="-599020" r="-637" b="-203922"/>
                          </a:stretch>
                        </a:blipFill>
                      </a:tcPr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Ordre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2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2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  <a:tr h="62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err="1" smtClean="0"/>
                            <a:t>Délai</a:t>
                          </a:r>
                          <a:r>
                            <a:rPr lang="en-CA" sz="1600" dirty="0" smtClean="0"/>
                            <a:t> de </a:t>
                          </a:r>
                          <a:r>
                            <a:rPr lang="en-CA" sz="1600" dirty="0" err="1" smtClean="0"/>
                            <a:t>groupe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8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 smtClean="0"/>
                            <a:t>13</a:t>
                          </a:r>
                          <a:endParaRPr lang="fr-CA" sz="16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852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Réponse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fréquence</a:t>
            </a:r>
            <a:r>
              <a:rPr lang="en-CA" dirty="0" smtClean="0"/>
              <a:t> et </a:t>
            </a:r>
            <a:r>
              <a:rPr lang="en-CA" dirty="0" err="1" smtClean="0"/>
              <a:t>délais</a:t>
            </a:r>
            <a:r>
              <a:rPr lang="en-CA" dirty="0" smtClean="0"/>
              <a:t> de </a:t>
            </a:r>
            <a:r>
              <a:rPr lang="en-CA" dirty="0" err="1" smtClean="0"/>
              <a:t>groupe</a:t>
            </a:r>
            <a:r>
              <a:rPr lang="en-CA" dirty="0" smtClean="0"/>
              <a:t> des </a:t>
            </a:r>
            <a:r>
              <a:rPr lang="en-CA" dirty="0" err="1" smtClean="0"/>
              <a:t>filtres</a:t>
            </a:r>
            <a:r>
              <a:rPr lang="en-CA" dirty="0" smtClean="0"/>
              <a:t> du banc de </a:t>
            </a:r>
            <a:r>
              <a:rPr lang="en-CA" dirty="0" err="1" smtClean="0"/>
              <a:t>filtre</a:t>
            </a:r>
            <a:endParaRPr lang="fr-CA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CA" dirty="0" smtClean="0"/>
              <a:t>Réponse en fréquence:</a:t>
            </a:r>
          </a:p>
          <a:p>
            <a:pPr lvl="1"/>
            <a:r>
              <a:rPr lang="en-US" sz="1400" dirty="0" smtClean="0"/>
              <a:t>[</a:t>
            </a:r>
            <a:r>
              <a:rPr lang="en-US" sz="1400" dirty="0" err="1"/>
              <a:t>b,a</a:t>
            </a:r>
            <a:r>
              <a:rPr lang="en-US" sz="1400" dirty="0"/>
              <a:t>] = cheby1(1,1</a:t>
            </a:r>
            <a:r>
              <a:rPr lang="en-US" sz="1400" dirty="0" smtClean="0"/>
              <a:t>,[</a:t>
            </a:r>
            <a:r>
              <a:rPr lang="en-US" sz="1400" dirty="0" err="1" smtClean="0"/>
              <a:t>Bornes</a:t>
            </a:r>
            <a:r>
              <a:rPr lang="en-US" sz="1400" dirty="0" smtClean="0"/>
              <a:t> de la </a:t>
            </a:r>
            <a:r>
              <a:rPr lang="en-US" sz="1400" dirty="0" err="1" smtClean="0"/>
              <a:t>Freq_coupure</a:t>
            </a:r>
            <a:r>
              <a:rPr lang="en-US" sz="1400" dirty="0" smtClean="0"/>
              <a:t>]/(Fe/2</a:t>
            </a:r>
            <a:r>
              <a:rPr lang="en-US" sz="1400" dirty="0"/>
              <a:t>));</a:t>
            </a:r>
          </a:p>
          <a:p>
            <a:pPr lvl="1"/>
            <a:r>
              <a:rPr lang="fr-CA" sz="1400" dirty="0" smtClean="0"/>
              <a:t>r </a:t>
            </a:r>
            <a:r>
              <a:rPr lang="fr-CA" sz="1400" dirty="0"/>
              <a:t>= </a:t>
            </a:r>
            <a:r>
              <a:rPr lang="fr-CA" sz="1400" dirty="0" err="1" smtClean="0"/>
              <a:t>filter</a:t>
            </a:r>
            <a:r>
              <a:rPr lang="fr-CA" sz="1400" dirty="0" smtClean="0"/>
              <a:t>(</a:t>
            </a:r>
            <a:r>
              <a:rPr lang="fr-CA" sz="1400" dirty="0" err="1" smtClean="0"/>
              <a:t>b,a,signal</a:t>
            </a:r>
            <a:r>
              <a:rPr lang="fr-CA" sz="1400" dirty="0" smtClean="0"/>
              <a:t>);</a:t>
            </a:r>
          </a:p>
          <a:p>
            <a:pPr lvl="1"/>
            <a:endParaRPr lang="fr-CA" sz="1400" dirty="0"/>
          </a:p>
          <a:p>
            <a:pPr lvl="1"/>
            <a:r>
              <a:rPr lang="en-US" sz="1400" dirty="0"/>
              <a:t>[</a:t>
            </a:r>
            <a:r>
              <a:rPr lang="en-US" sz="1400" dirty="0" err="1"/>
              <a:t>b,a</a:t>
            </a:r>
            <a:r>
              <a:rPr lang="en-US" sz="1400" dirty="0"/>
              <a:t>] = butter(1, </a:t>
            </a:r>
            <a:r>
              <a:rPr lang="en-US" sz="1400" dirty="0" smtClean="0"/>
              <a:t>[</a:t>
            </a:r>
            <a:r>
              <a:rPr lang="en-US" sz="1400" dirty="0" err="1"/>
              <a:t>Bornes</a:t>
            </a:r>
            <a:r>
              <a:rPr lang="en-US" sz="1400" dirty="0"/>
              <a:t> de la </a:t>
            </a:r>
            <a:r>
              <a:rPr lang="en-US" sz="1400" dirty="0" err="1"/>
              <a:t>Freq_coupure</a:t>
            </a:r>
            <a:r>
              <a:rPr lang="en-US" sz="1400" dirty="0" smtClean="0"/>
              <a:t>]/</a:t>
            </a:r>
            <a:r>
              <a:rPr lang="en-US" sz="1400" dirty="0"/>
              <a:t>(Fe/2)</a:t>
            </a:r>
            <a:r>
              <a:rPr lang="en-US" sz="1400" dirty="0" smtClean="0"/>
              <a:t>);</a:t>
            </a:r>
            <a:endParaRPr lang="en-US" sz="1400" dirty="0"/>
          </a:p>
          <a:p>
            <a:pPr lvl="1"/>
            <a:r>
              <a:rPr lang="fr-CA" sz="1400" dirty="0"/>
              <a:t>r = </a:t>
            </a:r>
            <a:r>
              <a:rPr lang="fr-CA" sz="1400" dirty="0" err="1"/>
              <a:t>filter</a:t>
            </a:r>
            <a:r>
              <a:rPr lang="fr-CA" sz="1400" dirty="0"/>
              <a:t>(</a:t>
            </a:r>
            <a:r>
              <a:rPr lang="fr-CA" sz="1400" dirty="0" err="1"/>
              <a:t>b,a,signal</a:t>
            </a:r>
            <a:r>
              <a:rPr lang="fr-CA" sz="1400" dirty="0"/>
              <a:t>);</a:t>
            </a:r>
          </a:p>
          <a:p>
            <a:pPr lvl="1"/>
            <a:endParaRPr lang="fr-CA" dirty="0" smtClean="0"/>
          </a:p>
          <a:p>
            <a:r>
              <a:rPr lang="fr-CA" dirty="0" smtClean="0"/>
              <a:t>Délais de groupe:</a:t>
            </a:r>
          </a:p>
          <a:p>
            <a:pPr lvl="1"/>
            <a:r>
              <a:rPr lang="fr-CA" dirty="0" smtClean="0"/>
              <a:t> r </a:t>
            </a:r>
            <a:r>
              <a:rPr lang="fr-CA" dirty="0"/>
              <a:t>= </a:t>
            </a:r>
            <a:r>
              <a:rPr lang="fr-CA" dirty="0" smtClean="0"/>
              <a:t>r(</a:t>
            </a:r>
            <a:r>
              <a:rPr lang="fr-CA" dirty="0" err="1" smtClean="0"/>
              <a:t>delai:end</a:t>
            </a:r>
            <a:r>
              <a:rPr lang="fr-CA" dirty="0"/>
              <a:t>);</a:t>
            </a:r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21643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03200"/>
            <a:ext cx="8596668" cy="1320800"/>
          </a:xfrm>
        </p:spPr>
        <p:txBody>
          <a:bodyPr/>
          <a:lstStyle/>
          <a:p>
            <a:r>
              <a:rPr lang="en-CA" dirty="0" err="1" smtClean="0"/>
              <a:t>Comparaison</a:t>
            </a:r>
            <a:r>
              <a:rPr lang="en-CA" dirty="0" smtClean="0"/>
              <a:t> des </a:t>
            </a:r>
            <a:r>
              <a:rPr lang="en-CA" dirty="0" err="1" smtClean="0"/>
              <a:t>filtres</a:t>
            </a:r>
            <a:r>
              <a:rPr lang="en-CA" dirty="0" smtClean="0"/>
              <a:t> </a:t>
            </a:r>
            <a:r>
              <a:rPr lang="en-CA" dirty="0" err="1" smtClean="0"/>
              <a:t>analogique</a:t>
            </a:r>
            <a:r>
              <a:rPr lang="en-CA" dirty="0" smtClean="0"/>
              <a:t> et </a:t>
            </a:r>
            <a:r>
              <a:rPr lang="en-CA" dirty="0" err="1" smtClean="0"/>
              <a:t>numérique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03488"/>
            <a:ext cx="5183850" cy="38814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71" y="2113756"/>
            <a:ext cx="6224862" cy="46609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21070" y="1774070"/>
            <a:ext cx="409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Butterworth</a:t>
            </a:r>
            <a:r>
              <a:rPr lang="fr-CA" dirty="0"/>
              <a:t> </a:t>
            </a:r>
            <a:r>
              <a:rPr lang="fr-CA" dirty="0" smtClean="0"/>
              <a:t>Passe-Bande (400-600Hz)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25813" y="1774070"/>
            <a:ext cx="405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Chebyshev1 Passe-Bande (400-600Hz)</a:t>
            </a:r>
          </a:p>
        </p:txBody>
      </p:sp>
    </p:spTree>
    <p:extLst>
      <p:ext uri="{BB962C8B-B14F-4D97-AF65-F5344CB8AC3E}">
        <p14:creationId xmlns:p14="http://schemas.microsoft.com/office/powerpoint/2010/main" val="355286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Choix</a:t>
            </a:r>
            <a:r>
              <a:rPr lang="en-CA" dirty="0" smtClean="0"/>
              <a:t> format </a:t>
            </a:r>
            <a:r>
              <a:rPr lang="en-CA" dirty="0" err="1" smtClean="0"/>
              <a:t>Qmn</a:t>
            </a:r>
            <a:r>
              <a:rPr lang="en-CA" dirty="0" smtClean="0"/>
              <a:t> et </a:t>
            </a:r>
            <a:r>
              <a:rPr lang="en-CA" dirty="0" err="1" smtClean="0"/>
              <a:t>effet</a:t>
            </a:r>
            <a:r>
              <a:rPr lang="en-CA" dirty="0" err="1"/>
              <a:t>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Chebyshev1 :</a:t>
            </a:r>
          </a:p>
          <a:p>
            <a:pPr lvl="1"/>
            <a:r>
              <a:rPr lang="fr-CA" dirty="0" smtClean="0"/>
              <a:t>m = 1.</a:t>
            </a:r>
          </a:p>
          <a:p>
            <a:pPr lvl="1"/>
            <a:r>
              <a:rPr lang="fr-CA" dirty="0" smtClean="0"/>
              <a:t>n = 6.</a:t>
            </a:r>
          </a:p>
          <a:p>
            <a:pPr lvl="1"/>
            <a:r>
              <a:rPr lang="fr-CA" dirty="0" smtClean="0"/>
              <a:t>Ratio compression/qualité.</a:t>
            </a:r>
          </a:p>
          <a:p>
            <a:pPr lvl="1"/>
            <a:endParaRPr lang="fr-CA" dirty="0"/>
          </a:p>
          <a:p>
            <a:r>
              <a:rPr lang="fr-CA" dirty="0" err="1" smtClean="0"/>
              <a:t>Butterworth</a:t>
            </a:r>
            <a:r>
              <a:rPr lang="fr-CA" dirty="0" smtClean="0"/>
              <a:t> </a:t>
            </a:r>
            <a:r>
              <a:rPr lang="fr-CA" dirty="0"/>
              <a:t>:</a:t>
            </a:r>
          </a:p>
          <a:p>
            <a:pPr lvl="1"/>
            <a:r>
              <a:rPr lang="fr-CA" dirty="0"/>
              <a:t>m = 1.</a:t>
            </a:r>
          </a:p>
          <a:p>
            <a:pPr lvl="1"/>
            <a:r>
              <a:rPr lang="fr-CA" dirty="0"/>
              <a:t>n = 6.</a:t>
            </a:r>
          </a:p>
          <a:p>
            <a:pPr lvl="1"/>
            <a:r>
              <a:rPr lang="fr-CA" dirty="0"/>
              <a:t>Ratio compression/qualité.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179062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338</Words>
  <Application>Microsoft Office PowerPoint</Application>
  <PresentationFormat>Grand écran</PresentationFormat>
  <Paragraphs>96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Facette</vt:lpstr>
      <vt:lpstr>Traitement numérique des signaux III Défense de la solution</vt:lpstr>
      <vt:lpstr>Filtre RIF multicadence</vt:lpstr>
      <vt:lpstr>Réponse en fréquence et délais de groupe du filter RIF</vt:lpstr>
      <vt:lpstr>Format d’encodage de l’image et effet du délai de groupe</vt:lpstr>
      <vt:lpstr>Diagrammes de contrainte Filtres RII.</vt:lpstr>
      <vt:lpstr>Design des filtres RII </vt:lpstr>
      <vt:lpstr>Réponse en fréquence et délais de groupe des filtres du banc de filtre</vt:lpstr>
      <vt:lpstr>Comparaison des filtres analogique et numérique</vt:lpstr>
      <vt:lpstr>Choix format Qmn et effets</vt:lpstr>
      <vt:lpstr>PSNR et MSE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Traitement numérique des signaux III Défense de la solution</dc:title>
  <dc:creator>Philippe Spino</dc:creator>
  <cp:lastModifiedBy>Philippe Spino</cp:lastModifiedBy>
  <cp:revision>41</cp:revision>
  <dcterms:created xsi:type="dcterms:W3CDTF">2017-07-25T17:32:51Z</dcterms:created>
  <dcterms:modified xsi:type="dcterms:W3CDTF">2017-07-25T21:56:00Z</dcterms:modified>
</cp:coreProperties>
</file>