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E5DA-D18C-22FA-0934-06F7218F1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90BBB-135F-CE4C-ACB5-2A57C0AE0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8BF86-A1C8-1179-085D-5693B36D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EB6-E90A-4E80-AC14-71965ED120C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92593-ACD4-615B-DFF7-32599E73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E410-A4FF-8E25-EB04-8964DF6E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ECF3-2445-4781-A817-A6152DB8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4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385A-5BFD-8410-3C01-C41BF390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9EF24-2935-9D2E-DF3C-82FDCDF6F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73590-FCB9-168F-3835-5F4A05FB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EB6-E90A-4E80-AC14-71965ED120C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A194C-D588-66C8-ED1A-B4B7C3D2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DB9B-D42B-30C1-4EF7-74E4DD8C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ECF3-2445-4781-A817-A6152DB8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4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4371C-BAAF-6791-BA95-F1DF248C0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65718-2B77-B116-9EE9-DCD04A1EF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4B08E-2208-7C01-54C3-D9A8701F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EB6-E90A-4E80-AC14-71965ED120C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08167-2461-8F8F-6541-ADD29368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4E214-734D-CF53-06FB-C7BB4533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ECF3-2445-4781-A817-A6152DB8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4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55AD-DF25-EFA4-2389-8E876033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2D662-5413-8F34-865D-20479D1AE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46055-EE30-C5C1-0EE5-221EF083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EB6-E90A-4E80-AC14-71965ED120C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CD82A-E010-298E-4193-DFF20A60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7D94B-DDCD-54B6-2549-283163AF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ECF3-2445-4781-A817-A6152DB8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1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9B00-8254-041C-3CD0-BDE8ED17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8BF11-6203-8F84-9569-489C1AC8C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AD545-0806-8154-F72E-456DB881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EB6-E90A-4E80-AC14-71965ED120C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E166-B18D-C625-8858-B0868DF2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0BA44-CFFD-6B92-6558-6ECA0382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ECF3-2445-4781-A817-A6152DB8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78CC-076A-015F-59ED-468858E3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5BCB8-CDF6-5E94-0262-2201748A1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4A2A4-D2D8-EBA4-AC8C-2BA3E4A55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C01A0-B3C7-A986-B49D-33EED05C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EB6-E90A-4E80-AC14-71965ED120C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A4810-33AB-24AE-C33E-BEC86CD4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EAF0C-EE3E-21AA-51F1-B6A0EA3C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ECF3-2445-4781-A817-A6152DB8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1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D6E6-9760-3A4F-9E08-D37DDB4B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F4D0E-3C7B-9E88-6206-8069C385B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EB475-C9C5-FC86-E578-BCB60E5FB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DA39A-8E20-EF0D-8DAA-5F4D641CE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FCF04-E5AB-6F21-081E-9645E4EEB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3C642-67E1-7B4D-87F6-266AF949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EB6-E90A-4E80-AC14-71965ED120C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49CA8-6BE1-A947-4089-07752B32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A74C1-4A31-798C-816D-7874D1A6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ECF3-2445-4781-A817-A6152DB8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5D51-BB89-4667-6B71-E217FB18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1BB1B-405F-7395-BDE1-AFF5C062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EB6-E90A-4E80-AC14-71965ED120C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F4832-AFEA-C42F-BE70-07B5EF61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F1F03-5AC7-8176-16BF-FA11CBE7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ECF3-2445-4781-A817-A6152DB8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8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05A0D-84DB-ECD6-0C56-9E8BF2D9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EB6-E90A-4E80-AC14-71965ED120C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A85A3B-0FAC-F5D4-0A25-B7030948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1CD28-ABE3-6070-9A32-6C7BEBB5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ECF3-2445-4781-A817-A6152DB8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6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05FB-9DAC-E231-7984-C7B49B0D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133-6FFB-E59E-8A38-FC713A2AE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7EA1E-81B4-EC4D-1C5B-ED13CE07C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89E9D-C7D0-30CB-4BBB-7E89DCB3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EB6-E90A-4E80-AC14-71965ED120C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26FF5-CC38-4F1D-E97A-F7B01B9E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9DB59-FCA3-8845-C957-B059B96E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ECF3-2445-4781-A817-A6152DB8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2E13-C458-ADCC-F1C8-4E14D509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AB8D6-D8FD-20AF-CB05-334EB3D90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EEC7B-E729-AC07-9F09-F37360D67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5713A-EE21-F145-F25F-14B63C21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87EB6-E90A-4E80-AC14-71965ED120C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53E85-94B8-C5FF-283D-21ADA6E8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68C34-A8A7-DB0E-7869-A4CEB6D4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EECF3-2445-4781-A817-A6152DB8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5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CA37F-E994-760A-559D-B3FC2309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854C2-01C4-5C58-99B5-A08F4D010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2A0CC-99C5-ACEA-51DB-BD18D7A5F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487EB6-E90A-4E80-AC14-71965ED120C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6E0EE-C608-42DB-EC9C-6D4CF7832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F39F9-060A-6CFC-8BD5-3629E6A6C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7EECF3-2445-4781-A817-A6152DB8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1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25188-5ACA-8AC6-0DAA-1C37F38CB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sz="4200"/>
              <a:t>Product Analysis Dashboard</a:t>
            </a:r>
            <a:br>
              <a:rPr lang="en-US" sz="4200"/>
            </a:br>
            <a:r>
              <a:rPr lang="en-US" sz="4200"/>
              <a:t>Inventory, Sales &amp; Rating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F8F09-739D-47ED-D15A-9804C01DB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 err="1"/>
              <a:t>Johnbosco</a:t>
            </a:r>
            <a:r>
              <a:rPr lang="en-US" dirty="0"/>
              <a:t> </a:t>
            </a:r>
            <a:r>
              <a:rPr lang="en-US" dirty="0" err="1"/>
              <a:t>Okoli</a:t>
            </a:r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1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4DCD5-0CAA-02E2-B78C-28C37A37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Dashboard Items: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B5BA-67BF-6087-4B34-509E9F00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KPI Cards: </a:t>
            </a:r>
            <a:r>
              <a:rPr lang="en-US" sz="2000" dirty="0"/>
              <a:t>We have five KPI cards in display depicting the standout performance of certain important aspects.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Filters Section: </a:t>
            </a:r>
            <a:r>
              <a:rPr lang="en-US" sz="2000" dirty="0"/>
              <a:t>Here we have an advanced toggle button which allows us to show or hide our filters. I have six filters in total applied to multiple sheets according to the understanding or my preference. </a:t>
            </a:r>
            <a:r>
              <a:rPr lang="en-US" sz="2000" dirty="0" err="1"/>
              <a:t>i</a:t>
            </a:r>
            <a:r>
              <a:rPr lang="en-US" sz="2000" dirty="0"/>
              <a:t> also can select multiple values at a go.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Worksheets: </a:t>
            </a:r>
            <a:r>
              <a:rPr lang="en-US" sz="2000" dirty="0"/>
              <a:t>I</a:t>
            </a:r>
            <a:r>
              <a:rPr lang="en-US" sz="2000" b="1" dirty="0"/>
              <a:t> </a:t>
            </a:r>
            <a:r>
              <a:rPr lang="en-US" sz="2000" dirty="0"/>
              <a:t>have designed six different sheets to generate the most useful result for the client for all the different possible performance indicators.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URL: </a:t>
            </a:r>
            <a:r>
              <a:rPr lang="en-US" sz="2000" dirty="0"/>
              <a:t>The dashboard also contains a URL action for the </a:t>
            </a:r>
            <a:r>
              <a:rPr lang="en-US" sz="2000" b="1" dirty="0"/>
              <a:t>“Product Inventory Analysis for Merchants” </a:t>
            </a:r>
            <a:r>
              <a:rPr lang="en-US" sz="2000" dirty="0"/>
              <a:t>worksheet, upon clicking which takes the user directly to the corresponding website. </a:t>
            </a:r>
          </a:p>
        </p:txBody>
      </p:sp>
    </p:spTree>
    <p:extLst>
      <p:ext uri="{BB962C8B-B14F-4D97-AF65-F5344CB8AC3E}">
        <p14:creationId xmlns:p14="http://schemas.microsoft.com/office/powerpoint/2010/main" val="338309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F824-F710-64C9-050B-3E111C0D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95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:KPI Cards:</a:t>
            </a:r>
            <a:br>
              <a:rPr lang="en-US" dirty="0"/>
            </a:br>
            <a:r>
              <a:rPr lang="en-US" sz="2400" dirty="0"/>
              <a:t>(Without applying any filter)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2FE72-31ED-8D37-3804-514FDC009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680"/>
            <a:ext cx="11103864" cy="4920424"/>
          </a:xfrm>
        </p:spPr>
        <p:txBody>
          <a:bodyPr>
            <a:noAutofit/>
          </a:bodyPr>
          <a:lstStyle/>
          <a:p>
            <a:r>
              <a:rPr lang="en-US" sz="2400" dirty="0"/>
              <a:t>The first KPI card tells us about the Total Sales for our client to be </a:t>
            </a:r>
            <a:r>
              <a:rPr lang="en-US" sz="2400" b="1" i="0" dirty="0">
                <a:solidFill>
                  <a:schemeClr val="accent6"/>
                </a:solidFill>
                <a:effectLst/>
                <a:latin typeface="Google Sans"/>
              </a:rPr>
              <a:t>€ 164,594,040.00</a:t>
            </a:r>
            <a:r>
              <a:rPr lang="en-US" sz="2400" b="0" i="0" dirty="0">
                <a:effectLst/>
                <a:latin typeface="Google Sans"/>
              </a:rPr>
              <a:t>, which signifies a descent number. </a:t>
            </a:r>
          </a:p>
          <a:p>
            <a:r>
              <a:rPr lang="en-US" sz="2400" dirty="0">
                <a:latin typeface="Google Sans"/>
              </a:rPr>
              <a:t>Interestingly the next card shows us the Total Profit generated to be a humongous </a:t>
            </a:r>
            <a:r>
              <a:rPr lang="en-US" sz="2400" b="1" i="0" dirty="0">
                <a:solidFill>
                  <a:schemeClr val="accent6"/>
                </a:solidFill>
                <a:effectLst/>
                <a:latin typeface="Google Sans"/>
              </a:rPr>
              <a:t>€109,206,393.85</a:t>
            </a:r>
            <a:r>
              <a:rPr lang="en-US" sz="2400" b="0" i="0" dirty="0">
                <a:effectLst/>
                <a:latin typeface="Google Sans"/>
              </a:rPr>
              <a:t>, which in turn is </a:t>
            </a:r>
            <a:r>
              <a:rPr lang="en-US" sz="2400" b="1" i="0" dirty="0">
                <a:solidFill>
                  <a:schemeClr val="accent6"/>
                </a:solidFill>
                <a:effectLst/>
                <a:latin typeface="Google Sans"/>
              </a:rPr>
              <a:t>66.35%</a:t>
            </a:r>
            <a:r>
              <a:rPr lang="en-US" sz="2400" b="0" i="0" dirty="0">
                <a:effectLst/>
                <a:latin typeface="Google Sans"/>
              </a:rPr>
              <a:t> of the total sales value! That’s massive for our retail client. </a:t>
            </a:r>
          </a:p>
          <a:p>
            <a:r>
              <a:rPr lang="en-US" sz="2400" dirty="0">
                <a:latin typeface="Google Sans"/>
              </a:rPr>
              <a:t>Next one has identified the Merchant with the greatest number of products sold and it’s </a:t>
            </a:r>
            <a:r>
              <a:rPr lang="en-US" sz="2400" b="1" dirty="0">
                <a:latin typeface="Google Sans"/>
              </a:rPr>
              <a:t>‘</a:t>
            </a:r>
            <a:r>
              <a:rPr lang="en-US" sz="2400" b="1" dirty="0" err="1">
                <a:latin typeface="Google Sans"/>
              </a:rPr>
              <a:t>primesalecolimited</a:t>
            </a:r>
            <a:r>
              <a:rPr lang="en-US" sz="2400" b="1" dirty="0">
                <a:latin typeface="Google Sans"/>
              </a:rPr>
              <a:t>’ </a:t>
            </a:r>
            <a:r>
              <a:rPr lang="en-US" sz="2400" dirty="0">
                <a:latin typeface="Google Sans"/>
              </a:rPr>
              <a:t>with as much as </a:t>
            </a:r>
            <a:r>
              <a:rPr lang="en-US" sz="2400" b="1" dirty="0">
                <a:solidFill>
                  <a:schemeClr val="accent6"/>
                </a:solidFill>
                <a:latin typeface="Google Sans"/>
              </a:rPr>
              <a:t>120000</a:t>
            </a:r>
            <a:r>
              <a:rPr lang="en-US" sz="2400" dirty="0">
                <a:latin typeface="Google Sans"/>
              </a:rPr>
              <a:t> units sold of its products. </a:t>
            </a:r>
          </a:p>
          <a:p>
            <a:r>
              <a:rPr lang="en-US" sz="2400" dirty="0">
                <a:latin typeface="Google Sans"/>
              </a:rPr>
              <a:t>The penultimate card shows us the Product which generated the greatest number of sales and that is </a:t>
            </a:r>
            <a:r>
              <a:rPr lang="en-US" sz="2400" b="1" dirty="0">
                <a:latin typeface="Google Sans"/>
              </a:rPr>
              <a:t>“</a:t>
            </a:r>
            <a:r>
              <a:rPr lang="fr-FR" sz="2400" b="1" dirty="0">
                <a:latin typeface="Google Sans"/>
              </a:rPr>
              <a:t>Femmes dentelle plage </a:t>
            </a:r>
            <a:r>
              <a:rPr lang="fr-FR" sz="2400" b="1" dirty="0" err="1">
                <a:latin typeface="Google Sans"/>
              </a:rPr>
              <a:t>boho</a:t>
            </a:r>
            <a:r>
              <a:rPr lang="fr-FR" sz="2400" b="1" dirty="0">
                <a:latin typeface="Google Sans"/>
              </a:rPr>
              <a:t> maxi robe d'été sans manches robe longue fête vacances robes sans bretelles</a:t>
            </a:r>
            <a:r>
              <a:rPr lang="en-US" sz="2400" b="1" dirty="0">
                <a:latin typeface="Google Sans"/>
              </a:rPr>
              <a:t>” </a:t>
            </a:r>
            <a:r>
              <a:rPr lang="en-US" sz="2400" dirty="0">
                <a:latin typeface="Google Sans"/>
              </a:rPr>
              <a:t>with </a:t>
            </a:r>
            <a:r>
              <a:rPr lang="en-US" sz="2400" b="1" i="0" dirty="0">
                <a:solidFill>
                  <a:schemeClr val="accent6"/>
                </a:solidFill>
                <a:effectLst/>
                <a:latin typeface="Google Sans"/>
              </a:rPr>
              <a:t>€5,000,000 </a:t>
            </a:r>
            <a:r>
              <a:rPr lang="en-US" sz="2400" b="0" i="0" dirty="0">
                <a:effectLst/>
                <a:latin typeface="Google Sans"/>
              </a:rPr>
              <a:t>total sales. </a:t>
            </a:r>
          </a:p>
          <a:p>
            <a:r>
              <a:rPr lang="en-US" sz="2400" dirty="0"/>
              <a:t>The final card shows the Product with the greatest number of five ratings. It is </a:t>
            </a:r>
            <a:r>
              <a:rPr lang="en-US" sz="2400" b="1" dirty="0"/>
              <a:t>“</a:t>
            </a:r>
            <a:r>
              <a:rPr lang="fr-FR" sz="2400" b="1" dirty="0"/>
              <a:t>Maillots de bain à rayures pour dames avec double débardeur </a:t>
            </a:r>
            <a:r>
              <a:rPr lang="fr-FR" sz="2400" b="1" dirty="0" err="1"/>
              <a:t>tankini</a:t>
            </a:r>
            <a:r>
              <a:rPr lang="fr-FR" sz="2400" b="1" dirty="0"/>
              <a:t> (plus grande taille)</a:t>
            </a:r>
            <a:r>
              <a:rPr lang="en-US" sz="2400" b="1" dirty="0"/>
              <a:t>” </a:t>
            </a:r>
            <a:r>
              <a:rPr lang="en-US" sz="2400" dirty="0"/>
              <a:t>with total </a:t>
            </a:r>
            <a:r>
              <a:rPr lang="en-US" sz="2400" b="1" dirty="0">
                <a:solidFill>
                  <a:schemeClr val="accent6"/>
                </a:solidFill>
              </a:rPr>
              <a:t>16,988</a:t>
            </a:r>
            <a:r>
              <a:rPr lang="en-US" sz="2400" dirty="0"/>
              <a:t> five ratings at the top.</a:t>
            </a:r>
          </a:p>
        </p:txBody>
      </p:sp>
    </p:spTree>
    <p:extLst>
      <p:ext uri="{BB962C8B-B14F-4D97-AF65-F5344CB8AC3E}">
        <p14:creationId xmlns:p14="http://schemas.microsoft.com/office/powerpoint/2010/main" val="291176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A2F5-EE12-8409-58B9-DEC699C1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492"/>
            <a:ext cx="10515600" cy="3243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:Insights: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ADE58-10A6-A11A-9A4D-45D56DDB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40" y="675641"/>
            <a:ext cx="6548120" cy="6182359"/>
          </a:xfrm>
        </p:spPr>
        <p:txBody>
          <a:bodyPr>
            <a:noAutofit/>
          </a:bodyPr>
          <a:lstStyle/>
          <a:p>
            <a:r>
              <a:rPr lang="en-US" sz="1400" dirty="0"/>
              <a:t>The sheet titled </a:t>
            </a:r>
            <a:r>
              <a:rPr lang="en-US" sz="1400" b="1" dirty="0"/>
              <a:t>“Product Inventory Analysis for Merchants” </a:t>
            </a:r>
            <a:r>
              <a:rPr lang="en-US" sz="1400" dirty="0"/>
              <a:t>gives us a clear picture of the product wise inventory status for each merchant in the provided timeframe. Products are either </a:t>
            </a:r>
            <a:r>
              <a:rPr lang="en-US" sz="1400" b="1" dirty="0"/>
              <a:t>50 or 100 </a:t>
            </a:r>
            <a:r>
              <a:rPr lang="en-US" sz="1400" dirty="0"/>
              <a:t>in numbers in the Inventory.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  <a:p>
            <a:r>
              <a:rPr lang="en-US" sz="1400" dirty="0"/>
              <a:t>This sheet also takes us to the respective product webpages through the </a:t>
            </a:r>
            <a:r>
              <a:rPr lang="en-US" sz="1400" b="1" dirty="0"/>
              <a:t>URL action </a:t>
            </a:r>
            <a:r>
              <a:rPr lang="en-US" sz="1400" dirty="0"/>
              <a:t>of the dashboard which gives us a clearer view to the details of that product.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The second sheet clearly shows us the top and least rated products at a go. We can see few products have been rated as much as 5 and product like </a:t>
            </a:r>
            <a:r>
              <a:rPr lang="en-US" sz="1400" b="1" dirty="0"/>
              <a:t>“Mode </a:t>
            </a:r>
            <a:r>
              <a:rPr lang="en-US" sz="1400" b="1" dirty="0" err="1"/>
              <a:t>féminine</a:t>
            </a:r>
            <a:r>
              <a:rPr lang="en-US" sz="1400" b="1" dirty="0"/>
              <a:t> </a:t>
            </a:r>
            <a:r>
              <a:rPr lang="en-US" sz="1400" b="1" dirty="0" err="1"/>
              <a:t>été</a:t>
            </a:r>
            <a:r>
              <a:rPr lang="en-US" sz="1400" b="1" dirty="0"/>
              <a:t> col </a:t>
            </a:r>
            <a:r>
              <a:rPr lang="en-US" sz="1400" b="1" dirty="0" err="1"/>
              <a:t>en</a:t>
            </a:r>
            <a:r>
              <a:rPr lang="en-US" sz="1400" b="1" dirty="0"/>
              <a:t> V robes </a:t>
            </a:r>
            <a:r>
              <a:rPr lang="en-US" sz="1400" b="1" dirty="0" err="1"/>
              <a:t>en</a:t>
            </a:r>
            <a:r>
              <a:rPr lang="en-US" sz="1400" b="1" dirty="0"/>
              <a:t> dentelle robe dos nu plage mini robes sans manches bretelles spaghetti robe blanche </a:t>
            </a:r>
            <a:r>
              <a:rPr lang="en-US" sz="1400" b="1" dirty="0" err="1"/>
              <a:t>grande</a:t>
            </a:r>
            <a:r>
              <a:rPr lang="en-US" sz="1400" b="1" dirty="0"/>
              <a:t> taille XS-5XL Robe Femme” </a:t>
            </a:r>
            <a:r>
              <a:rPr lang="en-US" sz="1400" dirty="0"/>
              <a:t>has been rated even 1 by the customers! 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This sheet shows total 20 products, 10 with top ratings and other 10 with the least.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The next interesting sheet titled as </a:t>
            </a:r>
            <a:r>
              <a:rPr lang="en-US" sz="1400" b="1" dirty="0"/>
              <a:t>‘Correlation Between Price and Units Sold’ </a:t>
            </a:r>
            <a:r>
              <a:rPr lang="en-US" sz="1400" dirty="0"/>
              <a:t>gives us a clear picture how the higher priced products are sold lesser than the lower priced ones. This tells us about the customer sentiment. </a:t>
            </a:r>
          </a:p>
          <a:p>
            <a:endParaRPr lang="en-US" sz="1400" dirty="0"/>
          </a:p>
          <a:p>
            <a:r>
              <a:rPr lang="en-US" sz="1400" dirty="0"/>
              <a:t>The trend line of this sheet is coming up with a negative slope which shows a negative relationship between these two important features. Here the highest sold products are denoted by darker color and vice versa.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6D446-C0A2-49C0-9155-B0AB9EB7D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41"/>
          <a:stretch/>
        </p:blipFill>
        <p:spPr>
          <a:xfrm>
            <a:off x="6670076" y="585799"/>
            <a:ext cx="5521924" cy="3173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0E9850-D0DF-7A7C-B790-42CCFFB06A9A}"/>
              </a:ext>
            </a:extLst>
          </p:cNvPr>
          <p:cNvSpPr txBox="1"/>
          <p:nvPr/>
        </p:nvSpPr>
        <p:spPr>
          <a:xfrm>
            <a:off x="7894320" y="3785827"/>
            <a:ext cx="290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&amp; Least Rated Products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94C1F2-E1E8-96AD-E4EA-1810CC452D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88"/>
          <a:stretch/>
        </p:blipFill>
        <p:spPr>
          <a:xfrm>
            <a:off x="6688294" y="4099375"/>
            <a:ext cx="5293360" cy="24180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21D90D-A96E-DEE3-CEC1-38435BAE5B9D}"/>
              </a:ext>
            </a:extLst>
          </p:cNvPr>
          <p:cNvSpPr txBox="1"/>
          <p:nvPr/>
        </p:nvSpPr>
        <p:spPr>
          <a:xfrm>
            <a:off x="7894320" y="6488668"/>
            <a:ext cx="361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Relation: Units Sold VS Retail Price</a:t>
            </a:r>
          </a:p>
        </p:txBody>
      </p:sp>
    </p:spTree>
    <p:extLst>
      <p:ext uri="{BB962C8B-B14F-4D97-AF65-F5344CB8AC3E}">
        <p14:creationId xmlns:p14="http://schemas.microsoft.com/office/powerpoint/2010/main" val="111221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135F-F854-6DB9-7245-329E8777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96"/>
            <a:ext cx="10515600" cy="4466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:Insights (Continued):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EB86-E31C-6B96-5480-8391B0D7F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00" y="655318"/>
            <a:ext cx="5477256" cy="612038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next sheet in the dashboard presents a geographical analysis of product sales. As we can see, China is leading the tally with </a:t>
            </a:r>
            <a:r>
              <a:rPr lang="en-US" b="1" i="0" dirty="0">
                <a:solidFill>
                  <a:schemeClr val="accent6"/>
                </a:solidFill>
                <a:effectLst/>
                <a:latin typeface="Google Sans"/>
              </a:rPr>
              <a:t>€162,373,790.00 </a:t>
            </a:r>
            <a:r>
              <a:rPr lang="en-US" i="0" dirty="0">
                <a:effectLst/>
                <a:latin typeface="Google Sans"/>
              </a:rPr>
              <a:t>sales followed by th</a:t>
            </a:r>
            <a:r>
              <a:rPr lang="en-US" dirty="0">
                <a:latin typeface="Google Sans"/>
              </a:rPr>
              <a:t>e USA with </a:t>
            </a:r>
            <a:r>
              <a:rPr lang="en-US" b="1" i="0" dirty="0">
                <a:solidFill>
                  <a:schemeClr val="accent6"/>
                </a:solidFill>
                <a:effectLst/>
                <a:latin typeface="Google Sans"/>
              </a:rPr>
              <a:t>€</a:t>
            </a:r>
            <a:r>
              <a:rPr lang="en-US" b="1" dirty="0">
                <a:solidFill>
                  <a:schemeClr val="accent6"/>
                </a:solidFill>
                <a:latin typeface="Google Sans"/>
              </a:rPr>
              <a:t>916,100.00 </a:t>
            </a:r>
            <a:r>
              <a:rPr lang="en-US" dirty="0">
                <a:latin typeface="Google Sans"/>
              </a:rPr>
              <a:t>sales as origination countries.</a:t>
            </a:r>
          </a:p>
          <a:p>
            <a:pPr marL="0" indent="0">
              <a:buNone/>
            </a:pPr>
            <a:endParaRPr lang="en-US" dirty="0">
              <a:latin typeface="Google Sans"/>
            </a:endParaRPr>
          </a:p>
          <a:p>
            <a:r>
              <a:rPr lang="en-US" dirty="0">
                <a:latin typeface="Google Sans"/>
              </a:rPr>
              <a:t>This map gives us a complete view for the countries originating the products and how successful they are.</a:t>
            </a:r>
          </a:p>
          <a:p>
            <a:pPr marL="0" indent="0">
              <a:buNone/>
            </a:pPr>
            <a:endParaRPr lang="en-US" dirty="0">
              <a:latin typeface="Google Sans"/>
            </a:endParaRPr>
          </a:p>
          <a:p>
            <a:r>
              <a:rPr lang="en-US" dirty="0">
                <a:latin typeface="Google Sans"/>
              </a:rPr>
              <a:t>Next is a very crucial view with one of a kind </a:t>
            </a:r>
            <a:r>
              <a:rPr lang="en-US" b="1" dirty="0">
                <a:latin typeface="Google Sans"/>
              </a:rPr>
              <a:t>“Products – Profit &amp; Loss Sheet”</a:t>
            </a:r>
            <a:r>
              <a:rPr lang="en-US" dirty="0">
                <a:latin typeface="Google Sans"/>
              </a:rPr>
              <a:t>, which gives us a proper view of </a:t>
            </a:r>
            <a:r>
              <a:rPr lang="en-US" b="1" dirty="0">
                <a:latin typeface="Google Sans"/>
              </a:rPr>
              <a:t>Product Price</a:t>
            </a:r>
            <a:r>
              <a:rPr lang="en-US" dirty="0">
                <a:latin typeface="Google Sans"/>
              </a:rPr>
              <a:t>, </a:t>
            </a:r>
            <a:r>
              <a:rPr lang="en-US" b="1" dirty="0">
                <a:latin typeface="Google Sans"/>
              </a:rPr>
              <a:t>Sold Price</a:t>
            </a:r>
            <a:r>
              <a:rPr lang="en-US" dirty="0">
                <a:latin typeface="Google Sans"/>
              </a:rPr>
              <a:t>, </a:t>
            </a:r>
            <a:r>
              <a:rPr lang="en-US" b="1" dirty="0">
                <a:latin typeface="Google Sans"/>
              </a:rPr>
              <a:t>Units Sold </a:t>
            </a:r>
            <a:r>
              <a:rPr lang="en-US" dirty="0">
                <a:latin typeface="Google Sans"/>
              </a:rPr>
              <a:t>and finally the </a:t>
            </a:r>
            <a:r>
              <a:rPr lang="en-US" b="1" dirty="0">
                <a:latin typeface="Google Sans"/>
              </a:rPr>
              <a:t>Total Profit </a:t>
            </a:r>
            <a:r>
              <a:rPr lang="en-US" dirty="0">
                <a:latin typeface="Google Sans"/>
              </a:rPr>
              <a:t>generated by each product. As we see descent amount of profit for many, we also detect some losses here, which should be taken care of.</a:t>
            </a:r>
          </a:p>
          <a:p>
            <a:pPr marL="0" indent="0">
              <a:buNone/>
            </a:pPr>
            <a:endParaRPr lang="en-US" dirty="0">
              <a:latin typeface="Google Sans"/>
            </a:endParaRPr>
          </a:p>
          <a:p>
            <a:r>
              <a:rPr lang="en-US" dirty="0">
                <a:latin typeface="Google Sans"/>
              </a:rPr>
              <a:t>Finally, the last Bar graph gives us a combined view of the Top and the Least rated merchants at a go. Merchants like ‘</a:t>
            </a:r>
            <a:r>
              <a:rPr lang="en-US" b="1" dirty="0" err="1">
                <a:latin typeface="Google Sans"/>
              </a:rPr>
              <a:t>caogao</a:t>
            </a:r>
            <a:r>
              <a:rPr lang="en-US" b="1" dirty="0">
                <a:latin typeface="Google Sans"/>
              </a:rPr>
              <a:t>’, ‘</a:t>
            </a:r>
            <a:r>
              <a:rPr lang="en-US" b="1" dirty="0" err="1">
                <a:latin typeface="Google Sans"/>
              </a:rPr>
              <a:t>aishoumat</a:t>
            </a:r>
            <a:r>
              <a:rPr lang="en-US" b="1" dirty="0">
                <a:latin typeface="Google Sans"/>
              </a:rPr>
              <a:t>’ </a:t>
            </a:r>
            <a:r>
              <a:rPr lang="en-US" dirty="0">
                <a:latin typeface="Google Sans"/>
              </a:rPr>
              <a:t>etc. have performed brilliantly for the customers while the acceptance of ‘</a:t>
            </a:r>
            <a:r>
              <a:rPr lang="en-US" b="1" dirty="0" err="1">
                <a:latin typeface="Google Sans"/>
              </a:rPr>
              <a:t>laibingozhiwei</a:t>
            </a:r>
            <a:r>
              <a:rPr lang="en-US" b="1" dirty="0">
                <a:latin typeface="Google Sans"/>
              </a:rPr>
              <a:t>’, ‘</a:t>
            </a:r>
            <a:r>
              <a:rPr lang="en-US" b="1" dirty="0" err="1">
                <a:latin typeface="Google Sans"/>
              </a:rPr>
              <a:t>aplisworld</a:t>
            </a:r>
            <a:r>
              <a:rPr lang="en-US" b="1" dirty="0">
                <a:latin typeface="Google Sans"/>
              </a:rPr>
              <a:t>’ </a:t>
            </a:r>
            <a:r>
              <a:rPr lang="en-US" dirty="0">
                <a:latin typeface="Google Sans"/>
              </a:rPr>
              <a:t>etc. is questionable!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C8FA3-5184-FDAD-8505-E0F0B2BD7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44"/>
          <a:stretch/>
        </p:blipFill>
        <p:spPr>
          <a:xfrm>
            <a:off x="5571157" y="655319"/>
            <a:ext cx="6526944" cy="3355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D2911-E4FF-1B30-A585-46615CA96A46}"/>
              </a:ext>
            </a:extLst>
          </p:cNvPr>
          <p:cNvSpPr txBox="1"/>
          <p:nvPr/>
        </p:nvSpPr>
        <p:spPr>
          <a:xfrm>
            <a:off x="7548880" y="4011168"/>
            <a:ext cx="322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Geographical Analysis of Sales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82EC1-13D4-45B8-A987-71E252DE634C}"/>
              </a:ext>
            </a:extLst>
          </p:cNvPr>
          <p:cNvSpPr txBox="1"/>
          <p:nvPr/>
        </p:nvSpPr>
        <p:spPr>
          <a:xfrm>
            <a:off x="5877790" y="6324070"/>
            <a:ext cx="344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Profit Loss Sheet of Products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319FAF-C67D-2C11-A4A5-B8B3A6DAA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07"/>
          <a:stretch/>
        </p:blipFill>
        <p:spPr>
          <a:xfrm>
            <a:off x="9714013" y="4791334"/>
            <a:ext cx="2439341" cy="14896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D7B86D-5B5B-7467-F4EF-0A9C14D329DE}"/>
              </a:ext>
            </a:extLst>
          </p:cNvPr>
          <p:cNvSpPr txBox="1"/>
          <p:nvPr/>
        </p:nvSpPr>
        <p:spPr>
          <a:xfrm>
            <a:off x="9562924" y="6339459"/>
            <a:ext cx="2741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Top &amp; Least Rated Merchants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7E742C4-6979-33D1-A505-295967220F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16"/>
          <a:stretch/>
        </p:blipFill>
        <p:spPr>
          <a:xfrm>
            <a:off x="5571156" y="4791334"/>
            <a:ext cx="4055365" cy="15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3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3A49-DAD3-146D-ABA9-420394A2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194"/>
            <a:ext cx="10515600" cy="732155"/>
          </a:xfrm>
        </p:spPr>
        <p:txBody>
          <a:bodyPr/>
          <a:lstStyle/>
          <a:p>
            <a:pPr algn="ctr"/>
            <a:r>
              <a:rPr lang="en-US" dirty="0"/>
              <a:t>:Conclusion: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FA21B-0E99-858A-0B82-64181A9CE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097"/>
            <a:ext cx="10515600" cy="566870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Most of the Merchants as well as the Products are doing well in the market generating an awesome revenue for the client.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Few products need serious attention as the performance is quite poor and many are even in losses!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Countries like </a:t>
            </a:r>
            <a:r>
              <a:rPr lang="en-US" b="1" dirty="0"/>
              <a:t>Great Britain </a:t>
            </a:r>
            <a:r>
              <a:rPr lang="en-US" dirty="0"/>
              <a:t>and </a:t>
            </a:r>
            <a:r>
              <a:rPr lang="en-US" b="1" dirty="0"/>
              <a:t>Austria</a:t>
            </a:r>
            <a:r>
              <a:rPr lang="en-US" dirty="0"/>
              <a:t> are generating relatively lesser sales. May be that is a matter to worry for the management.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the high pricing of products is somehow decreasing the customer interest, it’s time to rethink on the pricing policy.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products with high sales and high profits can be introduced in different markets to generate more revenue and advertising the same can help on this.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Overall, the performance seems pretty descent, however rooms are there to improve. </a:t>
            </a:r>
          </a:p>
        </p:txBody>
      </p:sp>
    </p:spTree>
    <p:extLst>
      <p:ext uri="{BB962C8B-B14F-4D97-AF65-F5344CB8AC3E}">
        <p14:creationId xmlns:p14="http://schemas.microsoft.com/office/powerpoint/2010/main" val="108019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907</Words>
  <Application>Microsoft Macintosh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Google Sans</vt:lpstr>
      <vt:lpstr>Office Theme</vt:lpstr>
      <vt:lpstr>Product Analysis Dashboard Inventory, Sales &amp; Rating</vt:lpstr>
      <vt:lpstr>Dashboard Items:</vt:lpstr>
      <vt:lpstr>:KPI Cards: (Without applying any filter)</vt:lpstr>
      <vt:lpstr>:Insights:</vt:lpstr>
      <vt:lpstr>:Insights (Continued):</vt:lpstr>
      <vt:lpstr>:Conclusion: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Analysis Dashboard Inventory, Sales &amp; Rating</dc:title>
  <dc:creator>Subhabrata Mukherjee</dc:creator>
  <cp:lastModifiedBy>Adaora Amadi</cp:lastModifiedBy>
  <cp:revision>4</cp:revision>
  <dcterms:created xsi:type="dcterms:W3CDTF">2023-12-13T14:53:04Z</dcterms:created>
  <dcterms:modified xsi:type="dcterms:W3CDTF">2023-12-15T08:55:06Z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91b382-3690-4328-82f8-133bace010e5_Enabled">
    <vt:lpwstr>true</vt:lpwstr>
  </property>
  <property fmtid="{D5CDD505-2E9C-101B-9397-08002B2CF9AE}" pid="3" name="MSIP_Label_cc91b382-3690-4328-82f8-133bace010e5_SetDate">
    <vt:lpwstr>2023-12-13T17:17:15Z</vt:lpwstr>
  </property>
  <property fmtid="{D5CDD505-2E9C-101B-9397-08002B2CF9AE}" pid="4" name="MSIP_Label_cc91b382-3690-4328-82f8-133bace010e5_Method">
    <vt:lpwstr>Standard</vt:lpwstr>
  </property>
  <property fmtid="{D5CDD505-2E9C-101B-9397-08002B2CF9AE}" pid="5" name="MSIP_Label_cc91b382-3690-4328-82f8-133bace010e5_Name">
    <vt:lpwstr>General</vt:lpwstr>
  </property>
  <property fmtid="{D5CDD505-2E9C-101B-9397-08002B2CF9AE}" pid="6" name="MSIP_Label_cc91b382-3690-4328-82f8-133bace010e5_SiteId">
    <vt:lpwstr>50f2009f-e5a2-4f60-a33a-c0baa6e1a90c</vt:lpwstr>
  </property>
  <property fmtid="{D5CDD505-2E9C-101B-9397-08002B2CF9AE}" pid="7" name="MSIP_Label_cc91b382-3690-4328-82f8-133bace010e5_ActionId">
    <vt:lpwstr>d68eda6c-33e1-4867-a53d-7a3f3d49bdea</vt:lpwstr>
  </property>
  <property fmtid="{D5CDD505-2E9C-101B-9397-08002B2CF9AE}" pid="8" name="MSIP_Label_cc91b382-3690-4328-82f8-133bace010e5_ContentBits">
    <vt:lpwstr>0</vt:lpwstr>
  </property>
</Properties>
</file>