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320" r:id="rId4"/>
    <p:sldId id="319" r:id="rId5"/>
    <p:sldId id="321" r:id="rId6"/>
    <p:sldId id="294" r:id="rId7"/>
    <p:sldId id="295" r:id="rId8"/>
    <p:sldId id="296" r:id="rId9"/>
    <p:sldId id="297" r:id="rId10"/>
    <p:sldId id="322" r:id="rId11"/>
    <p:sldId id="298" r:id="rId12"/>
    <p:sldId id="323" r:id="rId13"/>
    <p:sldId id="300" r:id="rId14"/>
    <p:sldId id="306" r:id="rId15"/>
    <p:sldId id="324" r:id="rId16"/>
    <p:sldId id="305" r:id="rId17"/>
    <p:sldId id="307" r:id="rId18"/>
    <p:sldId id="308" r:id="rId19"/>
    <p:sldId id="325" r:id="rId20"/>
    <p:sldId id="304" r:id="rId21"/>
    <p:sldId id="301" r:id="rId22"/>
    <p:sldId id="302" r:id="rId23"/>
    <p:sldId id="303" r:id="rId24"/>
    <p:sldId id="326" r:id="rId25"/>
    <p:sldId id="25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271" r:id="rId36"/>
    <p:sldId id="318" r:id="rId37"/>
    <p:sldId id="292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2956-3932-404F-B35F-72B2735C6798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013E2-147E-4214-AA5F-DB5D805A059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37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13E2-147E-4214-AA5F-DB5D805A0596}" type="slidenum">
              <a:rPr lang="es-ES" smtClean="0"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49C2-151A-4450-853C-62A9AB2515EA}" type="datetimeFigureOut">
              <a:rPr lang="es-ES" smtClean="0"/>
              <a:pPr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DB46-3422-4218-B8D3-AD237800DF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5.jpeg"/><Relationship Id="rId4" Type="http://schemas.openxmlformats.org/officeDocument/2006/relationships/image" Target="../media/image36.png"/><Relationship Id="rId9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eader.jpg"/>
          <p:cNvPicPr>
            <a:picLocks noChangeAspect="1"/>
          </p:cNvPicPr>
          <p:nvPr/>
        </p:nvPicPr>
        <p:blipFill>
          <a:blip r:embed="rId3" cstate="print"/>
          <a:srcRect l="21875" r="2187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4 Imagen" descr="BSAT - MARK - Final - WHT - 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0594" y="857232"/>
            <a:ext cx="3902812" cy="388144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0" y="54292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</a:rPr>
              <a:t>A </a:t>
            </a:r>
            <a:r>
              <a:rPr lang="es-ES" sz="4000" b="1" dirty="0" err="1" smtClean="0">
                <a:solidFill>
                  <a:schemeClr val="bg1"/>
                </a:solidFill>
              </a:rPr>
              <a:t>satellite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</a:rPr>
              <a:t>with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</a:rPr>
              <a:t>homespun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</a:rPr>
              <a:t>electronics</a:t>
            </a:r>
            <a:endParaRPr lang="es-ES" sz="40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-32" y="62150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solidFill>
                  <a:schemeClr val="bg1"/>
                </a:solidFill>
              </a:rPr>
              <a:t>December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</a:rPr>
              <a:t>2015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5000" b="1" dirty="0" smtClean="0"/>
              <a:t>Project </a:t>
            </a:r>
            <a:r>
              <a:rPr lang="es-ES" sz="5000" b="1" dirty="0" err="1" smtClean="0"/>
              <a:t>Philosophy</a:t>
            </a:r>
            <a:endParaRPr lang="es-ES" sz="5000" b="1" dirty="0" smtClean="0"/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Team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Achievements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Roadmap</a:t>
            </a:r>
            <a:endParaRPr lang="es-E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PROJECT PHILOSOPHY</a:t>
            </a:r>
            <a:endParaRPr lang="es-ES" sz="3000" b="1" dirty="0"/>
          </a:p>
        </p:txBody>
      </p:sp>
      <p:pic>
        <p:nvPicPr>
          <p:cNvPr id="7" name="6 Imagen" descr="Open-Source-Hardware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586187"/>
            <a:ext cx="4151306" cy="3414449"/>
          </a:xfrm>
          <a:prstGeom prst="rect">
            <a:avLst/>
          </a:prstGeom>
        </p:spPr>
      </p:pic>
      <p:pic>
        <p:nvPicPr>
          <p:cNvPr id="8" name="7 Imagen" descr="open-source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1443311"/>
            <a:ext cx="3500462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Philosophy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5000" b="1" dirty="0" err="1" smtClean="0"/>
              <a:t>Team</a:t>
            </a:r>
            <a:endParaRPr lang="es-ES" sz="5000" b="1" dirty="0" smtClean="0"/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Achievements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Roadmap</a:t>
            </a:r>
            <a:endParaRPr lang="es-E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TEAM</a:t>
            </a:r>
            <a:endParaRPr lang="es-ES" sz="3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4128"/>
          <a:stretch>
            <a:fillRect/>
          </a:stretch>
        </p:blipFill>
        <p:spPr bwMode="auto">
          <a:xfrm>
            <a:off x="1104901" y="642918"/>
            <a:ext cx="6753247" cy="547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TEAM</a:t>
            </a:r>
            <a:endParaRPr lang="es-ES" sz="3000" b="1" dirty="0"/>
          </a:p>
        </p:txBody>
      </p:sp>
      <p:pic>
        <p:nvPicPr>
          <p:cNvPr id="4" name="3 Imagen" descr="Salesianos-La-Cuest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214422"/>
            <a:ext cx="4643470" cy="4021995"/>
          </a:xfrm>
          <a:prstGeom prst="rect">
            <a:avLst/>
          </a:prstGeom>
        </p:spPr>
      </p:pic>
      <p:pic>
        <p:nvPicPr>
          <p:cNvPr id="5" name="4 Imagen" descr="logo FOT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1000108"/>
            <a:ext cx="3314700" cy="46238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Philosophy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Team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5000" b="1" dirty="0" err="1" smtClean="0"/>
              <a:t>Achievements</a:t>
            </a:r>
            <a:endParaRPr lang="es-ES" sz="5000" b="1" dirty="0" smtClean="0"/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Roadmap</a:t>
            </a:r>
            <a:endParaRPr lang="es-E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ACHIEVEMENTS</a:t>
            </a:r>
            <a:endParaRPr lang="es-ES" sz="3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714356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/>
              <a:t>SATELLITE</a:t>
            </a:r>
            <a:endParaRPr lang="es-ES" sz="3000" b="1" dirty="0"/>
          </a:p>
        </p:txBody>
      </p:sp>
      <p:pic>
        <p:nvPicPr>
          <p:cNvPr id="5" name="4 Imagen" descr="02-sat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71612"/>
            <a:ext cx="5429256" cy="4071942"/>
          </a:xfrm>
          <a:prstGeom prst="rect">
            <a:avLst/>
          </a:prstGeom>
        </p:spPr>
      </p:pic>
      <p:pic>
        <p:nvPicPr>
          <p:cNvPr id="6" name="5 Imagen" descr="04-sat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1571612"/>
            <a:ext cx="2443151" cy="40719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ACHIEVEMENTS</a:t>
            </a:r>
            <a:endParaRPr lang="es-ES" sz="3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714356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/>
              <a:t>RADIO STATION (SATELLITE TRACKER)</a:t>
            </a:r>
            <a:endParaRPr lang="es-ES" sz="3000" b="1" dirty="0"/>
          </a:p>
        </p:txBody>
      </p:sp>
      <p:pic>
        <p:nvPicPr>
          <p:cNvPr id="7" name="6 Imagen" descr="roto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428760"/>
            <a:ext cx="3482585" cy="4643446"/>
          </a:xfrm>
          <a:prstGeom prst="rect">
            <a:avLst/>
          </a:prstGeom>
        </p:spPr>
      </p:pic>
      <p:pic>
        <p:nvPicPr>
          <p:cNvPr id="8" name="7 Imagen" descr="rotor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46" y="1428736"/>
            <a:ext cx="3500430" cy="4667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ACHIEVEMENTS</a:t>
            </a:r>
            <a:endParaRPr lang="es-ES" sz="3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714356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/>
              <a:t>DOCUMENTATION</a:t>
            </a:r>
            <a:endParaRPr lang="es-ES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76379"/>
            <a:ext cx="8589419" cy="43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Philosophy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Team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Achievements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5000" b="1" dirty="0" smtClean="0"/>
              <a:t>Tools</a:t>
            </a: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Roadmap</a:t>
            </a:r>
            <a:endParaRPr lang="es-E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/>
              <a:t>Problem</a:t>
            </a:r>
            <a:endParaRPr lang="es-ES" sz="3000" b="1" dirty="0" smtClean="0"/>
          </a:p>
          <a:p>
            <a:r>
              <a:rPr lang="es-ES" sz="3000" b="1" dirty="0" err="1" smtClean="0"/>
              <a:t>Solution</a:t>
            </a:r>
            <a:endParaRPr lang="es-ES" sz="3000" b="1" dirty="0" smtClean="0"/>
          </a:p>
          <a:p>
            <a:r>
              <a:rPr lang="es-ES" sz="3000" b="1" dirty="0" smtClean="0"/>
              <a:t>Project </a:t>
            </a:r>
            <a:r>
              <a:rPr lang="es-ES" sz="3000" b="1" dirty="0" err="1" smtClean="0"/>
              <a:t>Philosophy</a:t>
            </a:r>
            <a:endParaRPr lang="es-ES" sz="3000" b="1" dirty="0" smtClean="0"/>
          </a:p>
          <a:p>
            <a:r>
              <a:rPr lang="es-ES" sz="3000" b="1" dirty="0" err="1" smtClean="0"/>
              <a:t>Team</a:t>
            </a:r>
            <a:endParaRPr lang="es-ES" sz="3000" b="1" dirty="0" smtClean="0"/>
          </a:p>
          <a:p>
            <a:r>
              <a:rPr lang="es-ES" sz="3000" b="1" dirty="0" err="1" smtClean="0"/>
              <a:t>Achievements</a:t>
            </a:r>
            <a:endParaRPr lang="es-ES" sz="3000" b="1" dirty="0" smtClean="0"/>
          </a:p>
          <a:p>
            <a:r>
              <a:rPr lang="es-ES" sz="3000" b="1" dirty="0" smtClean="0"/>
              <a:t>Tools</a:t>
            </a:r>
          </a:p>
          <a:p>
            <a:r>
              <a:rPr lang="es-ES" sz="3000" b="1" dirty="0" err="1" smtClean="0"/>
              <a:t>Roadmap</a:t>
            </a:r>
            <a:endParaRPr lang="es-ES" sz="3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14282" y="785794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COMMUNICATION</a:t>
            </a:r>
            <a:endParaRPr lang="es-ES" sz="4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TOOLS</a:t>
            </a:r>
            <a:endParaRPr lang="es-ES" sz="3000" b="1" dirty="0"/>
          </a:p>
        </p:txBody>
      </p:sp>
      <p:pic>
        <p:nvPicPr>
          <p:cNvPr id="16386" name="Picture 2" descr="https://upload.wikimedia.org/wikipedia/en/3/34/Gmai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357430"/>
            <a:ext cx="2152648" cy="2152648"/>
          </a:xfrm>
          <a:prstGeom prst="rect">
            <a:avLst/>
          </a:prstGeom>
          <a:noFill/>
        </p:spPr>
      </p:pic>
      <p:pic>
        <p:nvPicPr>
          <p:cNvPr id="16388" name="Picture 4" descr="http://i296.photobucket.com/albums/mm176/maddox0017/whatsapp-logo-hd-2_zpsts9uk4v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2143116"/>
            <a:ext cx="2465369" cy="2524538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1285852" y="4649940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err="1" smtClean="0"/>
              <a:t>Gmail</a:t>
            </a:r>
            <a:endParaRPr lang="es-ES" sz="25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214942" y="4643446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err="1" smtClean="0"/>
              <a:t>Whatsapp</a:t>
            </a:r>
            <a:endParaRPr lang="es-ES" sz="2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14282" y="785794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TEAMWORK</a:t>
            </a:r>
            <a:endParaRPr lang="es-ES" sz="4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TOOLS</a:t>
            </a:r>
            <a:endParaRPr lang="es-ES" sz="3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57290" y="4649940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Google Drive</a:t>
            </a:r>
            <a:endParaRPr lang="es-ES" sz="25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214942" y="4643446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err="1" smtClean="0"/>
              <a:t>GitHub</a:t>
            </a:r>
            <a:endParaRPr lang="es-ES" sz="2500" dirty="0"/>
          </a:p>
        </p:txBody>
      </p:sp>
      <p:pic>
        <p:nvPicPr>
          <p:cNvPr id="25602" name="Picture 2" descr="https://upload.wikimedia.org/wikipedia/commons/thumb/a/ad/Logo_of_Google_Drive.svg/2000px-Logo_of_Google_Driv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285992"/>
            <a:ext cx="2071702" cy="2071702"/>
          </a:xfrm>
          <a:prstGeom prst="rect">
            <a:avLst/>
          </a:prstGeom>
          <a:noFill/>
        </p:spPr>
      </p:pic>
      <p:pic>
        <p:nvPicPr>
          <p:cNvPr id="25604" name="Picture 4" descr="http://www.marc-nostromo.com/wp-content/uploads/2014/11/github-10-512.png"/>
          <p:cNvPicPr>
            <a:picLocks noChangeAspect="1" noChangeArrowheads="1"/>
          </p:cNvPicPr>
          <p:nvPr/>
        </p:nvPicPr>
        <p:blipFill>
          <a:blip r:embed="rId4" cstate="print"/>
          <a:srcRect l="7324" t="8789" r="7714" b="9179"/>
          <a:stretch>
            <a:fillRect/>
          </a:stretch>
        </p:blipFill>
        <p:spPr bwMode="auto">
          <a:xfrm>
            <a:off x="5429256" y="2207164"/>
            <a:ext cx="2301324" cy="2221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14282" y="785794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MANAGEMENT</a:t>
            </a:r>
            <a:endParaRPr lang="es-ES" sz="4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TOOLS</a:t>
            </a:r>
            <a:endParaRPr lang="es-ES" sz="3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57290" y="4649940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Google Calendar</a:t>
            </a:r>
            <a:endParaRPr lang="es-ES" sz="25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214942" y="4643446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err="1" smtClean="0"/>
              <a:t>Trello</a:t>
            </a:r>
            <a:endParaRPr lang="es-ES" sz="2500" dirty="0"/>
          </a:p>
        </p:txBody>
      </p:sp>
      <p:pic>
        <p:nvPicPr>
          <p:cNvPr id="26626" name="Picture 2" descr="https://upload.wikimedia.org/wikipedia/en/f/f1/Google_Calendar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071678"/>
            <a:ext cx="2571748" cy="2571748"/>
          </a:xfrm>
          <a:prstGeom prst="rect">
            <a:avLst/>
          </a:prstGeom>
          <a:noFill/>
        </p:spPr>
      </p:pic>
      <p:pic>
        <p:nvPicPr>
          <p:cNvPr id="26628" name="Picture 4" descr="http://leapfroggr.s3.amazonaws.com/TrelloforFlu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2357430"/>
            <a:ext cx="1966859" cy="1966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14282" y="785794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DEVELOPMENT (SW &amp; HW)</a:t>
            </a:r>
            <a:endParaRPr lang="es-ES" sz="4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TOOLS</a:t>
            </a:r>
            <a:endParaRPr lang="es-ES" sz="3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14282" y="2023251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Editors</a:t>
            </a:r>
            <a:r>
              <a:rPr lang="es-ES" sz="2500" dirty="0" smtClean="0"/>
              <a:t> and </a:t>
            </a:r>
            <a:r>
              <a:rPr lang="es-ES" sz="2500" dirty="0" err="1" smtClean="0"/>
              <a:t>IDEs</a:t>
            </a:r>
            <a:endParaRPr lang="es-ES" sz="2500" dirty="0"/>
          </a:p>
        </p:txBody>
      </p:sp>
      <p:sp>
        <p:nvSpPr>
          <p:cNvPr id="27650" name="AutoShape 2" descr="https://store.arduino.cc/includes/images/stickers_logo_tex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7652" name="Picture 4" descr="https://store.arduino.cc/includes/images/stickers_logo_tex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919292"/>
            <a:ext cx="802422" cy="761990"/>
          </a:xfrm>
          <a:prstGeom prst="rect">
            <a:avLst/>
          </a:prstGeom>
          <a:noFill/>
        </p:spPr>
      </p:pic>
      <p:pic>
        <p:nvPicPr>
          <p:cNvPr id="27654" name="Picture 6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1885938"/>
            <a:ext cx="795326" cy="795326"/>
          </a:xfrm>
          <a:prstGeom prst="rect">
            <a:avLst/>
          </a:prstGeom>
          <a:noFill/>
        </p:spPr>
      </p:pic>
      <p:pic>
        <p:nvPicPr>
          <p:cNvPr id="27656" name="Picture 8" descr="http://www.pubnub.com/blog/wp-content/uploads/2015/01/B62xj9FCUAA3Yo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2420" y="1847838"/>
            <a:ext cx="857256" cy="857256"/>
          </a:xfrm>
          <a:prstGeom prst="rect">
            <a:avLst/>
          </a:prstGeom>
          <a:noFill/>
        </p:spPr>
      </p:pic>
      <p:pic>
        <p:nvPicPr>
          <p:cNvPr id="27664" name="Picture 16" descr="https://drslash.com/wp-content/uploads/2014/07/Intellij-PyCha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08900" y="1908164"/>
            <a:ext cx="749248" cy="749248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214282" y="3094821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Version</a:t>
            </a:r>
            <a:r>
              <a:rPr lang="es-ES" sz="2500" dirty="0" smtClean="0"/>
              <a:t> Control</a:t>
            </a:r>
            <a:endParaRPr lang="es-ES" sz="2500" dirty="0"/>
          </a:p>
        </p:txBody>
      </p:sp>
      <p:pic>
        <p:nvPicPr>
          <p:cNvPr id="27670" name="Picture 22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7554" y="3000372"/>
            <a:ext cx="1737071" cy="726096"/>
          </a:xfrm>
          <a:prstGeom prst="rect">
            <a:avLst/>
          </a:prstGeom>
          <a:noFill/>
        </p:spPr>
      </p:pic>
      <p:sp>
        <p:nvSpPr>
          <p:cNvPr id="20" name="19 CuadroTexto"/>
          <p:cNvSpPr txBox="1"/>
          <p:nvPr/>
        </p:nvSpPr>
        <p:spPr>
          <a:xfrm>
            <a:off x="214282" y="4237829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Operativ</a:t>
            </a:r>
            <a:r>
              <a:rPr lang="es-ES" sz="2500" dirty="0" err="1" smtClean="0"/>
              <a:t>e</a:t>
            </a:r>
            <a:r>
              <a:rPr lang="es-ES" sz="2500" dirty="0" smtClean="0"/>
              <a:t> </a:t>
            </a:r>
            <a:r>
              <a:rPr lang="es-ES" sz="2500" dirty="0" err="1" smtClean="0"/>
              <a:t>Systems</a:t>
            </a:r>
            <a:endParaRPr lang="es-ES" sz="2500" dirty="0"/>
          </a:p>
        </p:txBody>
      </p:sp>
      <p:pic>
        <p:nvPicPr>
          <p:cNvPr id="27672" name="Picture 24" descr="https://upload.wikimedia.org/wikipedia/commons/thumb/3/34/Windows_logo_-_2012_derivative.svg/2000px-Windows_logo_-_2012_derivative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86129" y="4195767"/>
            <a:ext cx="642942" cy="642942"/>
          </a:xfrm>
          <a:prstGeom prst="rect">
            <a:avLst/>
          </a:prstGeom>
          <a:noFill/>
        </p:spPr>
      </p:pic>
      <p:pic>
        <p:nvPicPr>
          <p:cNvPr id="27674" name="Picture 26" descr="http://www.pioparaisodonorte.seed.pr.gov.br/redeescola/escolas/22/1820/132/arquivos/Image/tu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7687" y="4143380"/>
            <a:ext cx="613202" cy="714380"/>
          </a:xfrm>
          <a:prstGeom prst="rect">
            <a:avLst/>
          </a:prstGeom>
          <a:noFill/>
        </p:spPr>
      </p:pic>
      <p:pic>
        <p:nvPicPr>
          <p:cNvPr id="27676" name="Picture 28" descr="http://thecybersafetylady.com.au/wp-content/uploads/2015/04/Apple-logo-icon-Aluminu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14942" y="4071941"/>
            <a:ext cx="785818" cy="785818"/>
          </a:xfrm>
          <a:prstGeom prst="rect">
            <a:avLst/>
          </a:prstGeom>
          <a:noFill/>
        </p:spPr>
      </p:pic>
      <p:pic>
        <p:nvPicPr>
          <p:cNvPr id="21" name="20 Imagen" descr="Processing_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21506" y="1928802"/>
            <a:ext cx="714356" cy="714356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214282" y="5380837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Satellite</a:t>
            </a:r>
            <a:r>
              <a:rPr lang="es-ES" sz="2500" dirty="0" smtClean="0"/>
              <a:t> &amp; </a:t>
            </a:r>
            <a:r>
              <a:rPr lang="es-ES" sz="2500" dirty="0" err="1" smtClean="0"/>
              <a:t>Tracker</a:t>
            </a:r>
            <a:endParaRPr lang="es-ES" sz="2500" dirty="0"/>
          </a:p>
        </p:txBody>
      </p:sp>
      <p:pic>
        <p:nvPicPr>
          <p:cNvPr id="26" name="Picture 4" descr="https://store.arduino.cc/includes/images/stickers_logo_tex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5260988"/>
            <a:ext cx="802422" cy="761990"/>
          </a:xfrm>
          <a:prstGeom prst="rect">
            <a:avLst/>
          </a:prstGeom>
          <a:noFill/>
        </p:spPr>
      </p:pic>
      <p:pic>
        <p:nvPicPr>
          <p:cNvPr id="27" name="26 Imagen" descr="Raspberry_Pi_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0142" y="5286388"/>
            <a:ext cx="565086" cy="7143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Philosophy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Team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Achievements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</a:p>
          <a:p>
            <a:r>
              <a:rPr lang="es-ES" sz="5000" b="1" dirty="0" err="1" smtClean="0"/>
              <a:t>Roadmap</a:t>
            </a:r>
            <a:endParaRPr lang="es-ES" sz="5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sp>
        <p:nvSpPr>
          <p:cNvPr id="122" name="121 CuadroTexto"/>
          <p:cNvSpPr txBox="1"/>
          <p:nvPr/>
        </p:nvSpPr>
        <p:spPr>
          <a:xfrm>
            <a:off x="214282" y="1506668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 smtClean="0"/>
              <a:t>It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is</a:t>
            </a:r>
            <a:r>
              <a:rPr lang="es-ES" sz="4000" b="1" dirty="0" smtClean="0"/>
              <a:t> a </a:t>
            </a:r>
            <a:r>
              <a:rPr lang="es-ES" sz="4000" b="1" dirty="0" err="1" smtClean="0"/>
              <a:t>long</a:t>
            </a:r>
            <a:r>
              <a:rPr lang="es-ES" sz="4000" b="1" dirty="0" smtClean="0"/>
              <a:t> time </a:t>
            </a:r>
            <a:r>
              <a:rPr lang="es-ES" sz="4000" b="1" dirty="0" err="1" smtClean="0"/>
              <a:t>project</a:t>
            </a:r>
            <a:endParaRPr lang="es-ES" sz="4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7" name="6 Rectángulo"/>
          <p:cNvSpPr/>
          <p:nvPr/>
        </p:nvSpPr>
        <p:spPr>
          <a:xfrm>
            <a:off x="808859" y="3840694"/>
            <a:ext cx="504000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7" name="6 Rectángulo"/>
          <p:cNvSpPr/>
          <p:nvPr/>
        </p:nvSpPr>
        <p:spPr>
          <a:xfrm>
            <a:off x="808858" y="3840694"/>
            <a:ext cx="1008000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7" name="6 Rectángulo"/>
          <p:cNvSpPr/>
          <p:nvPr/>
        </p:nvSpPr>
        <p:spPr>
          <a:xfrm>
            <a:off x="808858" y="3840694"/>
            <a:ext cx="1998000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7" name="6 Rectángulo"/>
          <p:cNvSpPr/>
          <p:nvPr/>
        </p:nvSpPr>
        <p:spPr>
          <a:xfrm>
            <a:off x="808858" y="3840694"/>
            <a:ext cx="2502000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9282" y="2357430"/>
            <a:ext cx="684138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105 Conector recto"/>
          <p:cNvCxnSpPr>
            <a:endCxn id="3076" idx="2"/>
          </p:cNvCxnSpPr>
          <p:nvPr/>
        </p:nvCxnSpPr>
        <p:spPr>
          <a:xfrm rot="5400000" flipH="1" flipV="1">
            <a:off x="2885782" y="3191999"/>
            <a:ext cx="323863" cy="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3455241" y="2390768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r>
              <a:rPr lang="es-ES" sz="1500" i="1" dirty="0" smtClean="0"/>
              <a:t>Orbital </a:t>
            </a:r>
            <a:r>
              <a:rPr lang="es-ES" sz="1500" i="1" dirty="0" err="1" smtClean="0"/>
              <a:t>sensors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testing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 err="1" smtClean="0"/>
              <a:t>Problem</a:t>
            </a:r>
            <a:endParaRPr lang="es-ES" sz="5000" b="1" dirty="0" smtClean="0"/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Philosophy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Team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Achievements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Roadmap</a:t>
            </a:r>
            <a:endParaRPr lang="es-E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7" name="6 Rectángulo"/>
          <p:cNvSpPr/>
          <p:nvPr/>
        </p:nvSpPr>
        <p:spPr>
          <a:xfrm>
            <a:off x="808858" y="3840694"/>
            <a:ext cx="3006000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9282" y="2357430"/>
            <a:ext cx="684138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6371" y="4572008"/>
            <a:ext cx="68329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105 Conector recto"/>
          <p:cNvCxnSpPr>
            <a:endCxn id="3076" idx="2"/>
          </p:cNvCxnSpPr>
          <p:nvPr/>
        </p:nvCxnSpPr>
        <p:spPr>
          <a:xfrm rot="5400000" flipH="1" flipV="1">
            <a:off x="2885782" y="3191999"/>
            <a:ext cx="323863" cy="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Forma"/>
          <p:cNvCxnSpPr>
            <a:endCxn id="3077" idx="3"/>
          </p:cNvCxnSpPr>
          <p:nvPr/>
        </p:nvCxnSpPr>
        <p:spPr>
          <a:xfrm rot="5400000">
            <a:off x="2994404" y="4362789"/>
            <a:ext cx="630236" cy="459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3455241" y="2390768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r>
              <a:rPr lang="es-ES" sz="1500" i="1" dirty="0" smtClean="0"/>
              <a:t>Orbital </a:t>
            </a:r>
            <a:r>
              <a:rPr lang="es-ES" sz="1500" i="1" dirty="0" err="1" smtClean="0"/>
              <a:t>sensors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testing</a:t>
            </a:r>
            <a:endParaRPr lang="es-ES" sz="1500" i="1" dirty="0" smtClean="0"/>
          </a:p>
        </p:txBody>
      </p:sp>
      <p:sp>
        <p:nvSpPr>
          <p:cNvPr id="112" name="111 CuadroTexto"/>
          <p:cNvSpPr txBox="1"/>
          <p:nvPr/>
        </p:nvSpPr>
        <p:spPr>
          <a:xfrm>
            <a:off x="324669" y="4643446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pPr algn="r"/>
            <a:r>
              <a:rPr lang="es-ES" sz="1500" i="1" dirty="0" smtClean="0"/>
              <a:t>Alfa 1 </a:t>
            </a:r>
            <a:r>
              <a:rPr lang="es-ES" sz="1500" i="1" dirty="0" err="1" smtClean="0"/>
              <a:t>version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released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7" name="6 Rectángulo"/>
          <p:cNvSpPr/>
          <p:nvPr/>
        </p:nvSpPr>
        <p:spPr>
          <a:xfrm>
            <a:off x="808858" y="3840694"/>
            <a:ext cx="3492000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9282" y="2357430"/>
            <a:ext cx="684138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6371" y="4572008"/>
            <a:ext cx="68329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105 Conector recto"/>
          <p:cNvCxnSpPr>
            <a:endCxn id="3076" idx="2"/>
          </p:cNvCxnSpPr>
          <p:nvPr/>
        </p:nvCxnSpPr>
        <p:spPr>
          <a:xfrm rot="5400000" flipH="1" flipV="1">
            <a:off x="2885782" y="3191999"/>
            <a:ext cx="323863" cy="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Forma"/>
          <p:cNvCxnSpPr>
            <a:endCxn id="3077" idx="3"/>
          </p:cNvCxnSpPr>
          <p:nvPr/>
        </p:nvCxnSpPr>
        <p:spPr>
          <a:xfrm rot="5400000">
            <a:off x="2994404" y="4362789"/>
            <a:ext cx="630236" cy="459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3455241" y="2390768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r>
              <a:rPr lang="es-ES" sz="1500" i="1" dirty="0" smtClean="0"/>
              <a:t>Orbital </a:t>
            </a:r>
            <a:r>
              <a:rPr lang="es-ES" sz="1500" i="1" dirty="0" err="1" smtClean="0"/>
              <a:t>sensors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testing</a:t>
            </a:r>
            <a:endParaRPr lang="es-ES" sz="1500" i="1" dirty="0" smtClean="0"/>
          </a:p>
        </p:txBody>
      </p:sp>
      <p:sp>
        <p:nvSpPr>
          <p:cNvPr id="112" name="111 CuadroTexto"/>
          <p:cNvSpPr txBox="1"/>
          <p:nvPr/>
        </p:nvSpPr>
        <p:spPr>
          <a:xfrm>
            <a:off x="324669" y="4643446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pPr algn="r"/>
            <a:r>
              <a:rPr lang="es-ES" sz="1500" i="1" dirty="0" smtClean="0"/>
              <a:t>Alfa 1 </a:t>
            </a:r>
            <a:r>
              <a:rPr lang="es-ES" sz="1500" i="1" dirty="0" err="1" smtClean="0"/>
              <a:t>version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released</a:t>
            </a:r>
            <a:endParaRPr lang="es-ES" sz="1500" i="1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6371" y="5353649"/>
            <a:ext cx="714380" cy="71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113 Forma"/>
          <p:cNvCxnSpPr>
            <a:endCxn id="3078" idx="3"/>
          </p:cNvCxnSpPr>
          <p:nvPr/>
        </p:nvCxnSpPr>
        <p:spPr>
          <a:xfrm rot="5400000">
            <a:off x="2858588" y="4532070"/>
            <a:ext cx="1433021" cy="92869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24669" y="5446770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Canary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Islands</a:t>
            </a:r>
            <a:r>
              <a:rPr lang="es-ES" sz="1500" b="1" dirty="0" smtClean="0"/>
              <a:t/>
            </a:r>
            <a:br>
              <a:rPr lang="es-ES" sz="1500" b="1" dirty="0" smtClean="0"/>
            </a:br>
            <a:r>
              <a:rPr lang="es-ES" sz="1500" b="1" dirty="0" err="1" smtClean="0"/>
              <a:t>Science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Weeks</a:t>
            </a:r>
            <a:endParaRPr lang="es-ES" sz="1500" b="1" dirty="0" smtClean="0"/>
          </a:p>
        </p:txBody>
      </p:sp>
      <p:sp>
        <p:nvSpPr>
          <p:cNvPr id="65" name="64 CuadroTexto"/>
          <p:cNvSpPr txBox="1"/>
          <p:nvPr/>
        </p:nvSpPr>
        <p:spPr>
          <a:xfrm>
            <a:off x="4286248" y="4714884"/>
            <a:ext cx="4572032" cy="323165"/>
          </a:xfrm>
          <a:prstGeom prst="rect">
            <a:avLst/>
          </a:prstGeom>
          <a:solidFill>
            <a:srgbClr val="007EC3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</a:t>
            </a:r>
            <a:r>
              <a:rPr lang="es-ES" sz="1500" dirty="0" smtClean="0"/>
              <a:t>#</a:t>
            </a:r>
            <a:r>
              <a:rPr lang="es-ES" sz="1500" dirty="0" smtClean="0"/>
              <a:t>1 – </a:t>
            </a:r>
            <a:r>
              <a:rPr lang="es-ES" sz="1500" b="1" i="1" dirty="0" smtClean="0"/>
              <a:t>Project </a:t>
            </a:r>
            <a:r>
              <a:rPr lang="es-ES" sz="1500" b="1" i="1" dirty="0" err="1" smtClean="0"/>
              <a:t>definition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first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developments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6" name="5 Rectángulo"/>
          <p:cNvSpPr/>
          <p:nvPr/>
        </p:nvSpPr>
        <p:spPr>
          <a:xfrm>
            <a:off x="4801453" y="4057656"/>
            <a:ext cx="1350000" cy="214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08859" y="3840694"/>
            <a:ext cx="3802089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286248" y="4714884"/>
            <a:ext cx="4572032" cy="323165"/>
          </a:xfrm>
          <a:prstGeom prst="rect">
            <a:avLst/>
          </a:prstGeom>
          <a:solidFill>
            <a:srgbClr val="007EC3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</a:t>
            </a:r>
            <a:r>
              <a:rPr lang="es-ES" sz="1500" dirty="0" smtClean="0"/>
              <a:t>#</a:t>
            </a:r>
            <a:r>
              <a:rPr lang="es-ES" sz="1500" dirty="0" smtClean="0"/>
              <a:t>1 – </a:t>
            </a:r>
            <a:r>
              <a:rPr lang="es-ES" sz="1500" b="1" i="1" dirty="0" smtClean="0"/>
              <a:t>Project </a:t>
            </a:r>
            <a:r>
              <a:rPr lang="es-ES" sz="1500" b="1" i="1" dirty="0" err="1" smtClean="0"/>
              <a:t>definition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first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developments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9282" y="2357430"/>
            <a:ext cx="684138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6371" y="4572008"/>
            <a:ext cx="68329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105 Conector recto"/>
          <p:cNvCxnSpPr>
            <a:endCxn id="3076" idx="2"/>
          </p:cNvCxnSpPr>
          <p:nvPr/>
        </p:nvCxnSpPr>
        <p:spPr>
          <a:xfrm rot="5400000" flipH="1" flipV="1">
            <a:off x="2885782" y="3191999"/>
            <a:ext cx="323863" cy="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Forma"/>
          <p:cNvCxnSpPr>
            <a:endCxn id="3077" idx="3"/>
          </p:cNvCxnSpPr>
          <p:nvPr/>
        </p:nvCxnSpPr>
        <p:spPr>
          <a:xfrm rot="5400000">
            <a:off x="2994404" y="4362789"/>
            <a:ext cx="630236" cy="459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3455241" y="2390768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r>
              <a:rPr lang="es-ES" sz="1500" i="1" dirty="0" smtClean="0"/>
              <a:t>Orbital </a:t>
            </a:r>
            <a:r>
              <a:rPr lang="es-ES" sz="1500" i="1" dirty="0" err="1" smtClean="0"/>
              <a:t>sensors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testing</a:t>
            </a:r>
            <a:endParaRPr lang="es-ES" sz="1500" i="1" dirty="0" smtClean="0"/>
          </a:p>
        </p:txBody>
      </p:sp>
      <p:sp>
        <p:nvSpPr>
          <p:cNvPr id="112" name="111 CuadroTexto"/>
          <p:cNvSpPr txBox="1"/>
          <p:nvPr/>
        </p:nvSpPr>
        <p:spPr>
          <a:xfrm>
            <a:off x="324669" y="4643446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pPr algn="r"/>
            <a:r>
              <a:rPr lang="es-ES" sz="1500" i="1" dirty="0" smtClean="0"/>
              <a:t>Alfa 1 </a:t>
            </a:r>
            <a:r>
              <a:rPr lang="es-ES" sz="1500" i="1" dirty="0" err="1" smtClean="0"/>
              <a:t>version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released</a:t>
            </a:r>
            <a:endParaRPr lang="es-ES" sz="1500" i="1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6371" y="5353649"/>
            <a:ext cx="714380" cy="71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113 Forma"/>
          <p:cNvCxnSpPr>
            <a:endCxn id="3078" idx="3"/>
          </p:cNvCxnSpPr>
          <p:nvPr/>
        </p:nvCxnSpPr>
        <p:spPr>
          <a:xfrm rot="5400000">
            <a:off x="2858588" y="4532070"/>
            <a:ext cx="1433021" cy="92869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24669" y="5446770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Canary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Islands</a:t>
            </a:r>
            <a:r>
              <a:rPr lang="es-ES" sz="1500" b="1" dirty="0" smtClean="0"/>
              <a:t/>
            </a:r>
            <a:br>
              <a:rPr lang="es-ES" sz="1500" b="1" dirty="0" smtClean="0"/>
            </a:br>
            <a:r>
              <a:rPr lang="es-ES" sz="1500" b="1" dirty="0" err="1" smtClean="0"/>
              <a:t>Science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Weeks</a:t>
            </a:r>
            <a:endParaRPr lang="es-ES" sz="1500" b="1" dirty="0" smtClean="0"/>
          </a:p>
        </p:txBody>
      </p:sp>
      <p:sp>
        <p:nvSpPr>
          <p:cNvPr id="118" name="117 CuadroTexto"/>
          <p:cNvSpPr txBox="1"/>
          <p:nvPr/>
        </p:nvSpPr>
        <p:spPr>
          <a:xfrm>
            <a:off x="4286248" y="5106099"/>
            <a:ext cx="4572032" cy="32316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#2 – </a:t>
            </a:r>
            <a:r>
              <a:rPr lang="es-ES" sz="1500" b="1" i="1" dirty="0" err="1" smtClean="0"/>
              <a:t>Payload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testing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5" name="4 Rectángulo"/>
          <p:cNvSpPr/>
          <p:nvPr/>
        </p:nvSpPr>
        <p:spPr>
          <a:xfrm>
            <a:off x="6166716" y="3841753"/>
            <a:ext cx="1350000" cy="21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801453" y="4057656"/>
            <a:ext cx="1350000" cy="214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08859" y="3840694"/>
            <a:ext cx="3802089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286248" y="4714884"/>
            <a:ext cx="4572032" cy="323165"/>
          </a:xfrm>
          <a:prstGeom prst="rect">
            <a:avLst/>
          </a:prstGeom>
          <a:solidFill>
            <a:srgbClr val="007EC3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</a:t>
            </a:r>
            <a:r>
              <a:rPr lang="es-ES" sz="1500" dirty="0" smtClean="0"/>
              <a:t>#</a:t>
            </a:r>
            <a:r>
              <a:rPr lang="es-ES" sz="1500" dirty="0" smtClean="0"/>
              <a:t>1 – </a:t>
            </a:r>
            <a:r>
              <a:rPr lang="es-ES" sz="1500" b="1" i="1" dirty="0" smtClean="0"/>
              <a:t>Project </a:t>
            </a:r>
            <a:r>
              <a:rPr lang="es-ES" sz="1500" b="1" i="1" dirty="0" err="1" smtClean="0"/>
              <a:t>definition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first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developments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9282" y="2357430"/>
            <a:ext cx="684138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6371" y="4572008"/>
            <a:ext cx="68329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105 Conector recto"/>
          <p:cNvCxnSpPr>
            <a:endCxn id="3076" idx="2"/>
          </p:cNvCxnSpPr>
          <p:nvPr/>
        </p:nvCxnSpPr>
        <p:spPr>
          <a:xfrm rot="5400000" flipH="1" flipV="1">
            <a:off x="2885782" y="3191999"/>
            <a:ext cx="323863" cy="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Forma"/>
          <p:cNvCxnSpPr>
            <a:endCxn id="3077" idx="3"/>
          </p:cNvCxnSpPr>
          <p:nvPr/>
        </p:nvCxnSpPr>
        <p:spPr>
          <a:xfrm rot="5400000">
            <a:off x="2994404" y="4362789"/>
            <a:ext cx="630236" cy="459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3455241" y="2390768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r>
              <a:rPr lang="es-ES" sz="1500" i="1" dirty="0" smtClean="0"/>
              <a:t>Orbital </a:t>
            </a:r>
            <a:r>
              <a:rPr lang="es-ES" sz="1500" i="1" dirty="0" err="1" smtClean="0"/>
              <a:t>sensors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testing</a:t>
            </a:r>
            <a:endParaRPr lang="es-ES" sz="1500" i="1" dirty="0" smtClean="0"/>
          </a:p>
        </p:txBody>
      </p:sp>
      <p:sp>
        <p:nvSpPr>
          <p:cNvPr id="112" name="111 CuadroTexto"/>
          <p:cNvSpPr txBox="1"/>
          <p:nvPr/>
        </p:nvSpPr>
        <p:spPr>
          <a:xfrm>
            <a:off x="324669" y="4643446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pPr algn="r"/>
            <a:r>
              <a:rPr lang="es-ES" sz="1500" i="1" dirty="0" smtClean="0"/>
              <a:t>Alfa 1 </a:t>
            </a:r>
            <a:r>
              <a:rPr lang="es-ES" sz="1500" i="1" dirty="0" err="1" smtClean="0"/>
              <a:t>version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released</a:t>
            </a:r>
            <a:endParaRPr lang="es-ES" sz="1500" i="1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6371" y="5353649"/>
            <a:ext cx="714380" cy="71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113 Forma"/>
          <p:cNvCxnSpPr>
            <a:endCxn id="3078" idx="3"/>
          </p:cNvCxnSpPr>
          <p:nvPr/>
        </p:nvCxnSpPr>
        <p:spPr>
          <a:xfrm rot="5400000">
            <a:off x="2858588" y="4532070"/>
            <a:ext cx="1433021" cy="92869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24669" y="5446770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Canary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Islands</a:t>
            </a:r>
            <a:r>
              <a:rPr lang="es-ES" sz="1500" b="1" dirty="0" smtClean="0"/>
              <a:t/>
            </a:r>
            <a:br>
              <a:rPr lang="es-ES" sz="1500" b="1" dirty="0" smtClean="0"/>
            </a:br>
            <a:r>
              <a:rPr lang="es-ES" sz="1500" b="1" dirty="0" err="1" smtClean="0"/>
              <a:t>Science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Weeks</a:t>
            </a:r>
            <a:endParaRPr lang="es-ES" sz="1500" b="1" dirty="0" smtClean="0"/>
          </a:p>
        </p:txBody>
      </p:sp>
      <p:sp>
        <p:nvSpPr>
          <p:cNvPr id="118" name="117 CuadroTexto"/>
          <p:cNvSpPr txBox="1"/>
          <p:nvPr/>
        </p:nvSpPr>
        <p:spPr>
          <a:xfrm>
            <a:off x="4286248" y="5106099"/>
            <a:ext cx="4572032" cy="32316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#2 – </a:t>
            </a:r>
            <a:r>
              <a:rPr lang="es-ES" sz="1500" b="1" i="1" dirty="0" err="1" smtClean="0"/>
              <a:t>Payload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testing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sp>
        <p:nvSpPr>
          <p:cNvPr id="119" name="118 CuadroTexto"/>
          <p:cNvSpPr txBox="1"/>
          <p:nvPr/>
        </p:nvSpPr>
        <p:spPr>
          <a:xfrm>
            <a:off x="4286248" y="5516971"/>
            <a:ext cx="4572032" cy="323165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#3 – </a:t>
            </a:r>
            <a:r>
              <a:rPr lang="es-ES" sz="1500" b="1" i="1" dirty="0" err="1" smtClean="0"/>
              <a:t>Official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tests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certifications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ROADMAP</a:t>
            </a:r>
            <a:endParaRPr lang="es-ES" sz="3000" b="1" dirty="0"/>
          </a:p>
        </p:txBody>
      </p:sp>
      <p:sp>
        <p:nvSpPr>
          <p:cNvPr id="4" name="3 Rectángulo"/>
          <p:cNvSpPr/>
          <p:nvPr/>
        </p:nvSpPr>
        <p:spPr>
          <a:xfrm>
            <a:off x="7518874" y="4055275"/>
            <a:ext cx="990000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166716" y="3841753"/>
            <a:ext cx="1350000" cy="21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801453" y="4057656"/>
            <a:ext cx="1350000" cy="214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08859" y="3840694"/>
            <a:ext cx="3802089" cy="214314"/>
          </a:xfrm>
          <a:prstGeom prst="rect">
            <a:avLst/>
          </a:prstGeom>
          <a:solidFill>
            <a:srgbClr val="007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281539" y="4055008"/>
            <a:ext cx="8544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>
            <a:off x="2667614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5400000">
            <a:off x="1667482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167548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167416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667350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5" y="3483504"/>
            <a:ext cx="664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May</a:t>
            </a:r>
            <a:endParaRPr lang="es-ES" sz="1500" i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542704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Jul</a:t>
            </a:r>
            <a:endParaRPr lang="es-ES" sz="1500" i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2012290" y="3483504"/>
            <a:ext cx="57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Aug</a:t>
            </a:r>
            <a:endParaRPr lang="es-ES" sz="1500" i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2547598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Sep</a:t>
            </a:r>
            <a:endParaRPr lang="es-ES" sz="1500" i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039780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09829" y="4078020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2015</a:t>
            </a:r>
            <a:endParaRPr lang="es-ES" sz="2500" i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4949089" y="355494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2016</a:t>
            </a:r>
            <a:endParaRPr lang="es-ES" sz="2500" i="1" dirty="0" smtClean="0"/>
          </a:p>
        </p:txBody>
      </p:sp>
      <p:cxnSp>
        <p:nvCxnSpPr>
          <p:cNvPr id="40" name="39 Forma"/>
          <p:cNvCxnSpPr>
            <a:endCxn id="3074" idx="1"/>
          </p:cNvCxnSpPr>
          <p:nvPr/>
        </p:nvCxnSpPr>
        <p:spPr>
          <a:xfrm rot="5400000" flipH="1" flipV="1">
            <a:off x="618754" y="2072074"/>
            <a:ext cx="2205850" cy="36512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150781" y="3912132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306" y="348350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Apr</a:t>
            </a:r>
            <a:endParaRPr lang="es-ES" sz="1500" i="1" dirty="0" smtClean="0"/>
          </a:p>
        </p:txBody>
      </p:sp>
      <p:cxnSp>
        <p:nvCxnSpPr>
          <p:cNvPr id="47" name="46 Conector recto"/>
          <p:cNvCxnSpPr/>
          <p:nvPr/>
        </p:nvCxnSpPr>
        <p:spPr>
          <a:xfrm rot="16200000" flipV="1">
            <a:off x="119879" y="2490782"/>
            <a:ext cx="1714514" cy="19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286248" y="4714884"/>
            <a:ext cx="4572032" cy="323165"/>
          </a:xfrm>
          <a:prstGeom prst="rect">
            <a:avLst/>
          </a:prstGeom>
          <a:solidFill>
            <a:srgbClr val="007EC3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</a:t>
            </a:r>
            <a:r>
              <a:rPr lang="es-ES" sz="1500" dirty="0" smtClean="0"/>
              <a:t>#</a:t>
            </a:r>
            <a:r>
              <a:rPr lang="es-ES" sz="1500" dirty="0" smtClean="0"/>
              <a:t>1 – </a:t>
            </a:r>
            <a:r>
              <a:rPr lang="es-ES" sz="1500" b="1" i="1" dirty="0" smtClean="0"/>
              <a:t>Project </a:t>
            </a:r>
            <a:r>
              <a:rPr lang="es-ES" sz="1500" b="1" i="1" dirty="0" err="1" smtClean="0"/>
              <a:t>definition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first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developments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cxnSp>
        <p:nvCxnSpPr>
          <p:cNvPr id="56" name="55 Conector recto"/>
          <p:cNvCxnSpPr/>
          <p:nvPr/>
        </p:nvCxnSpPr>
        <p:spPr>
          <a:xfrm rot="5400000">
            <a:off x="3165679" y="39100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045663" y="348138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Oct</a:t>
            </a:r>
            <a:endParaRPr lang="es-ES" sz="1500" i="1" dirty="0" smtClean="0"/>
          </a:p>
        </p:txBody>
      </p:sp>
      <p:cxnSp>
        <p:nvCxnSpPr>
          <p:cNvPr id="60" name="59 Conector recto"/>
          <p:cNvCxnSpPr/>
          <p:nvPr/>
        </p:nvCxnSpPr>
        <p:spPr>
          <a:xfrm rot="5400000">
            <a:off x="3662570" y="390472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467941" y="347609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Nov</a:t>
            </a:r>
            <a:endParaRPr lang="es-ES" sz="1500" i="1" dirty="0" smtClean="0"/>
          </a:p>
        </p:txBody>
      </p:sp>
      <p:cxnSp>
        <p:nvCxnSpPr>
          <p:cNvPr id="63" name="62 Conector recto"/>
          <p:cNvCxnSpPr/>
          <p:nvPr/>
        </p:nvCxnSpPr>
        <p:spPr>
          <a:xfrm rot="5400000">
            <a:off x="4159461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64832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66" name="65 Conector recto"/>
          <p:cNvCxnSpPr/>
          <p:nvPr/>
        </p:nvCxnSpPr>
        <p:spPr>
          <a:xfrm rot="5400000">
            <a:off x="4656352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461723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1" name="70 Conector recto"/>
          <p:cNvCxnSpPr/>
          <p:nvPr/>
        </p:nvCxnSpPr>
        <p:spPr>
          <a:xfrm rot="5400000">
            <a:off x="6013674" y="3898375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19045" y="3469747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73" name="72 Conector recto"/>
          <p:cNvCxnSpPr/>
          <p:nvPr/>
        </p:nvCxnSpPr>
        <p:spPr>
          <a:xfrm rot="5400000">
            <a:off x="6016849" y="4202118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822220" y="4320281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0" name="79 Conector recto"/>
          <p:cNvCxnSpPr/>
          <p:nvPr/>
        </p:nvCxnSpPr>
        <p:spPr>
          <a:xfrm rot="5400000">
            <a:off x="7380203" y="3897316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7185574" y="3468688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Dec</a:t>
            </a:r>
            <a:endParaRPr lang="es-ES" sz="1500" i="1" dirty="0" smtClean="0"/>
          </a:p>
        </p:txBody>
      </p:sp>
      <p:cxnSp>
        <p:nvCxnSpPr>
          <p:cNvPr id="82" name="81 Conector recto"/>
          <p:cNvCxnSpPr/>
          <p:nvPr/>
        </p:nvCxnSpPr>
        <p:spPr>
          <a:xfrm rot="5400000">
            <a:off x="7375758" y="4201059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7181129" y="4319222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Jan</a:t>
            </a:r>
            <a:endParaRPr lang="es-ES" sz="1500" i="1" dirty="0" smtClean="0"/>
          </a:p>
        </p:txBody>
      </p:sp>
      <p:cxnSp>
        <p:nvCxnSpPr>
          <p:cNvPr id="87" name="86 Conector recto"/>
          <p:cNvCxnSpPr/>
          <p:nvPr/>
        </p:nvCxnSpPr>
        <p:spPr>
          <a:xfrm rot="5400000">
            <a:off x="8371128" y="4202913"/>
            <a:ext cx="2857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176499" y="4321076"/>
            <a:ext cx="649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 err="1" smtClean="0"/>
              <a:t>Jun</a:t>
            </a:r>
            <a:endParaRPr lang="es-ES" sz="1500" i="1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7539907" y="3556636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2018</a:t>
            </a:r>
            <a:endParaRPr lang="es-ES" sz="2500" i="1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6292123" y="4079562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 smtClean="0"/>
              <a:t>2017</a:t>
            </a:r>
            <a:endParaRPr lang="es-ES" sz="2500" i="1" dirty="0" smtClean="0"/>
          </a:p>
        </p:txBody>
      </p:sp>
      <p:pic>
        <p:nvPicPr>
          <p:cNvPr id="91" name="90 Imagen" descr="logo 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59" y="714356"/>
            <a:ext cx="600456" cy="8376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243" y="811194"/>
            <a:ext cx="70859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95 CuadroTexto"/>
          <p:cNvSpPr txBox="1"/>
          <p:nvPr/>
        </p:nvSpPr>
        <p:spPr>
          <a:xfrm>
            <a:off x="2610685" y="714356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smtClean="0"/>
              <a:t>Saint John Bosco La Cuesta </a:t>
            </a:r>
            <a:r>
              <a:rPr lang="es-ES" sz="1500" b="1" dirty="0" err="1" smtClean="0"/>
              <a:t>School</a:t>
            </a:r>
            <a:endParaRPr lang="es-ES" sz="1500" b="1" dirty="0" smtClean="0"/>
          </a:p>
          <a:p>
            <a:r>
              <a:rPr lang="es-ES" sz="1500" i="1" dirty="0" err="1" smtClean="0"/>
              <a:t>Projects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Week</a:t>
            </a:r>
            <a:r>
              <a:rPr lang="es-ES" sz="1500" i="1" dirty="0" smtClean="0"/>
              <a:t> 2015</a:t>
            </a:r>
          </a:p>
          <a:p>
            <a:r>
              <a:rPr lang="es-ES" sz="1500" i="1" dirty="0" err="1" smtClean="0"/>
              <a:t>Satellite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Tracker</a:t>
            </a:r>
            <a:endParaRPr lang="es-ES" sz="1500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2057" y="1575741"/>
            <a:ext cx="714380" cy="7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8" name="97 Conector recto"/>
          <p:cNvCxnSpPr>
            <a:endCxn id="3075" idx="2"/>
          </p:cNvCxnSpPr>
          <p:nvPr/>
        </p:nvCxnSpPr>
        <p:spPr>
          <a:xfrm rot="16200000" flipV="1">
            <a:off x="2003461" y="2821778"/>
            <a:ext cx="1071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2896437" y="1664685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Tracker</a:t>
            </a:r>
            <a:endParaRPr lang="es-ES" sz="1500" b="1" dirty="0" smtClean="0"/>
          </a:p>
          <a:p>
            <a:r>
              <a:rPr lang="es-ES" sz="1500" i="1" dirty="0" err="1" smtClean="0"/>
              <a:t>First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systems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development</a:t>
            </a:r>
            <a:endParaRPr lang="es-ES" sz="1500" i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9282" y="2357430"/>
            <a:ext cx="684138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6371" y="4572008"/>
            <a:ext cx="68329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105 Conector recto"/>
          <p:cNvCxnSpPr>
            <a:endCxn id="3076" idx="2"/>
          </p:cNvCxnSpPr>
          <p:nvPr/>
        </p:nvCxnSpPr>
        <p:spPr>
          <a:xfrm rot="5400000" flipH="1" flipV="1">
            <a:off x="2885782" y="3191999"/>
            <a:ext cx="323863" cy="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Forma"/>
          <p:cNvCxnSpPr>
            <a:endCxn id="3077" idx="3"/>
          </p:cNvCxnSpPr>
          <p:nvPr/>
        </p:nvCxnSpPr>
        <p:spPr>
          <a:xfrm rot="5400000">
            <a:off x="2994404" y="4362789"/>
            <a:ext cx="630236" cy="459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3455241" y="2390768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r>
              <a:rPr lang="es-ES" sz="1500" i="1" dirty="0" smtClean="0"/>
              <a:t>Orbital </a:t>
            </a:r>
            <a:r>
              <a:rPr lang="es-ES" sz="1500" i="1" dirty="0" err="1" smtClean="0"/>
              <a:t>sensors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testing</a:t>
            </a:r>
            <a:endParaRPr lang="es-ES" sz="1500" i="1" dirty="0" smtClean="0"/>
          </a:p>
        </p:txBody>
      </p:sp>
      <p:sp>
        <p:nvSpPr>
          <p:cNvPr id="112" name="111 CuadroTexto"/>
          <p:cNvSpPr txBox="1"/>
          <p:nvPr/>
        </p:nvSpPr>
        <p:spPr>
          <a:xfrm>
            <a:off x="324669" y="4643446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Satellite</a:t>
            </a:r>
            <a:endParaRPr lang="es-ES" sz="1500" b="1" dirty="0" smtClean="0"/>
          </a:p>
          <a:p>
            <a:pPr algn="r"/>
            <a:r>
              <a:rPr lang="es-ES" sz="1500" i="1" dirty="0" smtClean="0"/>
              <a:t>Alfa 1 </a:t>
            </a:r>
            <a:r>
              <a:rPr lang="es-ES" sz="1500" i="1" dirty="0" err="1" smtClean="0"/>
              <a:t>version</a:t>
            </a:r>
            <a:r>
              <a:rPr lang="es-ES" sz="1500" i="1" dirty="0" smtClean="0"/>
              <a:t> </a:t>
            </a:r>
            <a:r>
              <a:rPr lang="es-ES" sz="1500" i="1" dirty="0" err="1" smtClean="0"/>
              <a:t>released</a:t>
            </a:r>
            <a:endParaRPr lang="es-ES" sz="1500" i="1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6371" y="5353649"/>
            <a:ext cx="714380" cy="71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113 Forma"/>
          <p:cNvCxnSpPr>
            <a:endCxn id="3078" idx="3"/>
          </p:cNvCxnSpPr>
          <p:nvPr/>
        </p:nvCxnSpPr>
        <p:spPr>
          <a:xfrm rot="5400000">
            <a:off x="2858588" y="4532070"/>
            <a:ext cx="1433021" cy="92869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24669" y="5446770"/>
            <a:ext cx="2012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b="1" dirty="0" err="1" smtClean="0"/>
              <a:t>Canary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Islands</a:t>
            </a:r>
            <a:r>
              <a:rPr lang="es-ES" sz="1500" b="1" dirty="0" smtClean="0"/>
              <a:t/>
            </a:r>
            <a:br>
              <a:rPr lang="es-ES" sz="1500" b="1" dirty="0" smtClean="0"/>
            </a:br>
            <a:r>
              <a:rPr lang="es-ES" sz="1500" b="1" dirty="0" err="1" smtClean="0"/>
              <a:t>Science</a:t>
            </a:r>
            <a:r>
              <a:rPr lang="es-ES" sz="1500" b="1" dirty="0" smtClean="0"/>
              <a:t> </a:t>
            </a:r>
            <a:r>
              <a:rPr lang="es-ES" sz="1500" b="1" dirty="0" err="1" smtClean="0"/>
              <a:t>Weeks</a:t>
            </a:r>
            <a:endParaRPr lang="es-ES" sz="1500" b="1" dirty="0" smtClean="0"/>
          </a:p>
        </p:txBody>
      </p:sp>
      <p:pic>
        <p:nvPicPr>
          <p:cNvPr id="117" name="116 Imagen" descr="ariane56.jpg"/>
          <p:cNvPicPr>
            <a:picLocks noChangeAspect="1"/>
          </p:cNvPicPr>
          <p:nvPr/>
        </p:nvPicPr>
        <p:blipFill>
          <a:blip r:embed="rId9" cstate="print"/>
          <a:srcRect l="36719" t="2469" r="50781"/>
          <a:stretch>
            <a:fillRect/>
          </a:stretch>
        </p:blipFill>
        <p:spPr>
          <a:xfrm>
            <a:off x="8162211" y="785794"/>
            <a:ext cx="642942" cy="2821781"/>
          </a:xfrm>
          <a:prstGeom prst="rect">
            <a:avLst/>
          </a:prstGeom>
        </p:spPr>
      </p:pic>
      <p:sp>
        <p:nvSpPr>
          <p:cNvPr id="118" name="117 CuadroTexto"/>
          <p:cNvSpPr txBox="1"/>
          <p:nvPr/>
        </p:nvSpPr>
        <p:spPr>
          <a:xfrm>
            <a:off x="4286248" y="5106099"/>
            <a:ext cx="4572032" cy="32316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#2 – </a:t>
            </a:r>
            <a:r>
              <a:rPr lang="es-ES" sz="1500" b="1" i="1" dirty="0" err="1" smtClean="0"/>
              <a:t>Payload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development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testing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sp>
        <p:nvSpPr>
          <p:cNvPr id="119" name="118 CuadroTexto"/>
          <p:cNvSpPr txBox="1"/>
          <p:nvPr/>
        </p:nvSpPr>
        <p:spPr>
          <a:xfrm>
            <a:off x="4286248" y="5516971"/>
            <a:ext cx="4572032" cy="323165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#3 – </a:t>
            </a:r>
            <a:r>
              <a:rPr lang="es-ES" sz="1500" b="1" i="1" dirty="0" err="1" smtClean="0"/>
              <a:t>Official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tests</a:t>
            </a:r>
            <a:r>
              <a:rPr lang="es-ES" sz="1500" b="1" i="1" dirty="0" smtClean="0"/>
              <a:t> and </a:t>
            </a:r>
            <a:r>
              <a:rPr lang="es-ES" sz="1500" b="1" i="1" dirty="0" err="1" smtClean="0"/>
              <a:t>certifications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sp>
        <p:nvSpPr>
          <p:cNvPr id="120" name="119 CuadroTexto"/>
          <p:cNvSpPr txBox="1"/>
          <p:nvPr/>
        </p:nvSpPr>
        <p:spPr>
          <a:xfrm>
            <a:off x="4286248" y="5929330"/>
            <a:ext cx="4572032" cy="323165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1500" dirty="0" err="1" smtClean="0"/>
              <a:t>Phase</a:t>
            </a:r>
            <a:r>
              <a:rPr lang="es-ES" sz="1500" dirty="0" smtClean="0"/>
              <a:t> #4 – </a:t>
            </a:r>
            <a:r>
              <a:rPr lang="es-ES" sz="1500" b="1" i="1" dirty="0" err="1" smtClean="0"/>
              <a:t>Satellite</a:t>
            </a:r>
            <a:r>
              <a:rPr lang="es-ES" sz="1500" b="1" i="1" dirty="0" smtClean="0"/>
              <a:t> </a:t>
            </a:r>
            <a:r>
              <a:rPr lang="es-ES" sz="1500" b="1" i="1" dirty="0" err="1" smtClean="0"/>
              <a:t>launching</a:t>
            </a:r>
            <a:r>
              <a:rPr lang="es-ES" sz="1500" b="1" i="1" dirty="0" smtClean="0"/>
              <a:t>.</a:t>
            </a:r>
            <a:endParaRPr lang="es-ES" sz="1500" i="1" dirty="0" smtClean="0"/>
          </a:p>
        </p:txBody>
      </p:sp>
      <p:pic>
        <p:nvPicPr>
          <p:cNvPr id="65" name="64 Imagen" descr="CubeSat_Flight_Mode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86446" y="1928802"/>
            <a:ext cx="1538562" cy="942069"/>
          </a:xfrm>
          <a:prstGeom prst="rect">
            <a:avLst/>
          </a:prstGeom>
        </p:spPr>
      </p:pic>
      <p:cxnSp>
        <p:nvCxnSpPr>
          <p:cNvPr id="68" name="67 Forma"/>
          <p:cNvCxnSpPr/>
          <p:nvPr/>
        </p:nvCxnSpPr>
        <p:spPr>
          <a:xfrm rot="16200000" flipV="1">
            <a:off x="6759986" y="2598337"/>
            <a:ext cx="1072367" cy="447678"/>
          </a:xfrm>
          <a:prstGeom prst="bentConnector3">
            <a:avLst>
              <a:gd name="adj1" fmla="val 10062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m.memegen.com/wsyb2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52032"/>
            <a:ext cx="3981293" cy="4477232"/>
          </a:xfrm>
          <a:prstGeom prst="rect">
            <a:avLst/>
          </a:prstGeom>
          <a:noFill/>
        </p:spPr>
      </p:pic>
      <p:pic>
        <p:nvPicPr>
          <p:cNvPr id="4" name="3 Imagen" descr="github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2000240"/>
            <a:ext cx="428628" cy="428628"/>
          </a:xfrm>
          <a:prstGeom prst="rect">
            <a:avLst/>
          </a:prstGeom>
        </p:spPr>
      </p:pic>
      <p:pic>
        <p:nvPicPr>
          <p:cNvPr id="5" name="4 Imagen" descr="gmail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6314" y="1000108"/>
            <a:ext cx="428628" cy="428628"/>
          </a:xfrm>
          <a:prstGeom prst="rect">
            <a:avLst/>
          </a:prstGeom>
        </p:spPr>
      </p:pic>
      <p:pic>
        <p:nvPicPr>
          <p:cNvPr id="6" name="5 Imagen" descr="twitter4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6314" y="1500174"/>
            <a:ext cx="428628" cy="428628"/>
          </a:xfrm>
          <a:prstGeom prst="rect">
            <a:avLst/>
          </a:prstGeom>
        </p:spPr>
      </p:pic>
      <p:pic>
        <p:nvPicPr>
          <p:cNvPr id="7" name="6 Imagen" descr="web5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6314" y="2500306"/>
            <a:ext cx="428628" cy="42862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357818" y="942958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boscoverysat@gmail.com</a:t>
            </a:r>
            <a:endParaRPr lang="es-ES" sz="25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57818" y="1451748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@</a:t>
            </a:r>
            <a:r>
              <a:rPr lang="es-ES" sz="2500" dirty="0" err="1" smtClean="0"/>
              <a:t>boscoverysat</a:t>
            </a:r>
            <a:endParaRPr lang="es-ES" sz="25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357818" y="1951814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boscoverysat</a:t>
            </a:r>
            <a:endParaRPr lang="es-ES" sz="25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57818" y="2451880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boscoverysat.github.com</a:t>
            </a:r>
            <a:endParaRPr lang="es-ES" sz="2500" dirty="0"/>
          </a:p>
        </p:txBody>
      </p:sp>
      <p:pic>
        <p:nvPicPr>
          <p:cNvPr id="13" name="12 Imagen" descr="system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7258" y="2962276"/>
            <a:ext cx="466724" cy="466724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357818" y="2928934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BoscoverySAT</a:t>
            </a:r>
            <a:endParaRPr lang="es-ES" sz="2500" dirty="0"/>
          </a:p>
        </p:txBody>
      </p:sp>
      <p:pic>
        <p:nvPicPr>
          <p:cNvPr id="15" name="14 Imagen" descr="google_play_butto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9530" y="2947984"/>
            <a:ext cx="142875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github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2000240"/>
            <a:ext cx="428628" cy="428628"/>
          </a:xfrm>
          <a:prstGeom prst="rect">
            <a:avLst/>
          </a:prstGeom>
        </p:spPr>
      </p:pic>
      <p:pic>
        <p:nvPicPr>
          <p:cNvPr id="5" name="4 Imagen" descr="gmail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000108"/>
            <a:ext cx="428628" cy="428628"/>
          </a:xfrm>
          <a:prstGeom prst="rect">
            <a:avLst/>
          </a:prstGeom>
        </p:spPr>
      </p:pic>
      <p:pic>
        <p:nvPicPr>
          <p:cNvPr id="6" name="5 Imagen" descr="twitter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6314" y="1500174"/>
            <a:ext cx="428628" cy="428628"/>
          </a:xfrm>
          <a:prstGeom prst="rect">
            <a:avLst/>
          </a:prstGeom>
        </p:spPr>
      </p:pic>
      <p:pic>
        <p:nvPicPr>
          <p:cNvPr id="7" name="6 Imagen" descr="web5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6314" y="2500306"/>
            <a:ext cx="428628" cy="42862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357818" y="942958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boscoverysat@gmail.com</a:t>
            </a:r>
            <a:endParaRPr lang="es-ES" sz="25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57818" y="1451748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@</a:t>
            </a:r>
            <a:r>
              <a:rPr lang="es-ES" sz="2500" dirty="0" err="1" smtClean="0"/>
              <a:t>boscoverysat</a:t>
            </a:r>
            <a:endParaRPr lang="es-ES" sz="25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357818" y="1951814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boscoverysat</a:t>
            </a:r>
            <a:endParaRPr lang="es-ES" sz="25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57818" y="2451880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boscoverysat.github.com</a:t>
            </a:r>
            <a:endParaRPr lang="es-ES" sz="2500" dirty="0"/>
          </a:p>
        </p:txBody>
      </p:sp>
      <p:pic>
        <p:nvPicPr>
          <p:cNvPr id="13" name="12 Imagen" descr="system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258" y="2962276"/>
            <a:ext cx="466724" cy="466724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357818" y="2928934"/>
            <a:ext cx="35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BoscoverySAT</a:t>
            </a:r>
            <a:endParaRPr lang="es-ES" sz="2500" dirty="0"/>
          </a:p>
        </p:txBody>
      </p:sp>
      <p:pic>
        <p:nvPicPr>
          <p:cNvPr id="15" name="14 Imagen" descr="google_play_butto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9530" y="2947984"/>
            <a:ext cx="1428750" cy="466725"/>
          </a:xfrm>
          <a:prstGeom prst="rect">
            <a:avLst/>
          </a:prstGeom>
        </p:spPr>
      </p:pic>
      <p:pic>
        <p:nvPicPr>
          <p:cNvPr id="16" name="15 Imagen" descr="19705247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4102" y="857232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eader.jpg"/>
          <p:cNvPicPr>
            <a:picLocks noChangeAspect="1"/>
          </p:cNvPicPr>
          <p:nvPr/>
        </p:nvPicPr>
        <p:blipFill>
          <a:blip r:embed="rId3" cstate="print"/>
          <a:srcRect l="21875" r="2187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4 Imagen" descr="BSAT - MARK - Final - WHT - 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0594" y="857232"/>
            <a:ext cx="3902812" cy="388144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0" y="54292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bg1"/>
                </a:solidFill>
              </a:rPr>
              <a:t>A </a:t>
            </a:r>
            <a:r>
              <a:rPr lang="es-ES" sz="4000" b="1" dirty="0" err="1" smtClean="0">
                <a:solidFill>
                  <a:schemeClr val="bg1"/>
                </a:solidFill>
              </a:rPr>
              <a:t>satellite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</a:rPr>
              <a:t>with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</a:rPr>
              <a:t>homespun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 err="1" smtClean="0">
                <a:solidFill>
                  <a:schemeClr val="bg1"/>
                </a:solidFill>
              </a:rPr>
              <a:t>electronics</a:t>
            </a:r>
            <a:endParaRPr lang="es-ES" sz="40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32" y="62150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solidFill>
                  <a:schemeClr val="bg1"/>
                </a:solidFill>
              </a:rPr>
              <a:t>December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</a:rPr>
              <a:t>2015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PROBLEM</a:t>
            </a:r>
            <a:endParaRPr lang="es-ES" sz="3000" b="1" dirty="0"/>
          </a:p>
        </p:txBody>
      </p:sp>
      <p:pic>
        <p:nvPicPr>
          <p:cNvPr id="4" name="3 Imagen" descr="sat-earth-communications.jpg"/>
          <p:cNvPicPr>
            <a:picLocks noChangeAspect="1"/>
          </p:cNvPicPr>
          <p:nvPr/>
        </p:nvPicPr>
        <p:blipFill>
          <a:blip r:embed="rId3" cstate="print"/>
          <a:srcRect b="3036"/>
          <a:stretch>
            <a:fillRect/>
          </a:stretch>
        </p:blipFill>
        <p:spPr>
          <a:xfrm>
            <a:off x="285752" y="919162"/>
            <a:ext cx="3590925" cy="486729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500462" y="1000108"/>
            <a:ext cx="535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err="1" smtClean="0"/>
              <a:t>Classic</a:t>
            </a:r>
            <a:r>
              <a:rPr lang="es-ES" sz="3000" b="1" dirty="0" smtClean="0"/>
              <a:t> </a:t>
            </a:r>
            <a:r>
              <a:rPr lang="es-ES" sz="3000" b="1" dirty="0" err="1" smtClean="0"/>
              <a:t>Satellite</a:t>
            </a:r>
            <a:r>
              <a:rPr lang="es-ES" sz="3000" b="1" dirty="0" smtClean="0"/>
              <a:t> </a:t>
            </a:r>
            <a:r>
              <a:rPr lang="es-ES" sz="3000" b="1" dirty="0" err="1" smtClean="0"/>
              <a:t>Communications</a:t>
            </a:r>
            <a:endParaRPr lang="es-ES" sz="3000" b="1" dirty="0" smtClean="0"/>
          </a:p>
          <a:p>
            <a:pPr algn="ctr"/>
            <a:r>
              <a:rPr lang="es-ES" sz="3000" b="1" dirty="0" err="1" smtClean="0"/>
              <a:t>frecuent</a:t>
            </a:r>
            <a:r>
              <a:rPr lang="es-ES" sz="3000" b="1" dirty="0" smtClean="0"/>
              <a:t> </a:t>
            </a:r>
            <a:r>
              <a:rPr lang="es-ES" sz="3000" b="1" dirty="0" err="1" smtClean="0"/>
              <a:t>issues</a:t>
            </a:r>
            <a:endParaRPr lang="es-ES" sz="3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2214554"/>
            <a:ext cx="27860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 smtClean="0"/>
              <a:t>High</a:t>
            </a:r>
            <a:r>
              <a:rPr lang="es-ES" sz="3000" dirty="0" smtClean="0"/>
              <a:t> </a:t>
            </a:r>
            <a:r>
              <a:rPr lang="es-ES" sz="3000" dirty="0" err="1" smtClean="0"/>
              <a:t>costs</a:t>
            </a:r>
            <a:endParaRPr lang="es-ES" sz="3000" dirty="0" smtClean="0"/>
          </a:p>
          <a:p>
            <a:r>
              <a:rPr lang="es-ES" sz="3000" dirty="0" err="1" smtClean="0"/>
              <a:t>Unaccessible</a:t>
            </a:r>
            <a:endParaRPr lang="es-ES" sz="3000" dirty="0" smtClean="0"/>
          </a:p>
          <a:p>
            <a:r>
              <a:rPr lang="es-ES" sz="3000" dirty="0" err="1" smtClean="0"/>
              <a:t>Private</a:t>
            </a:r>
            <a:r>
              <a:rPr lang="es-ES" sz="3000" dirty="0" smtClean="0"/>
              <a:t> </a:t>
            </a:r>
            <a:r>
              <a:rPr lang="es-ES" sz="3000" dirty="0" err="1" smtClean="0"/>
              <a:t>owners</a:t>
            </a:r>
            <a:endParaRPr lang="es-ES" sz="3000" dirty="0" smtClean="0"/>
          </a:p>
          <a:p>
            <a:r>
              <a:rPr lang="es-ES" sz="3000" dirty="0" err="1" smtClean="0"/>
              <a:t>Low</a:t>
            </a:r>
            <a:r>
              <a:rPr lang="es-ES" sz="3000" dirty="0" smtClean="0"/>
              <a:t> </a:t>
            </a:r>
            <a:r>
              <a:rPr lang="es-ES" sz="3000" dirty="0" err="1" smtClean="0"/>
              <a:t>bandwidth</a:t>
            </a:r>
            <a:endParaRPr lang="es-ES" sz="3000" dirty="0" smtClean="0"/>
          </a:p>
          <a:p>
            <a:r>
              <a:rPr lang="es-ES" sz="3000" dirty="0" err="1" smtClean="0"/>
              <a:t>Maintenance</a:t>
            </a:r>
            <a:endParaRPr lang="es-ES" sz="3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4282" y="1000108"/>
            <a:ext cx="87154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5000" b="1" dirty="0" err="1" smtClean="0"/>
              <a:t>Solution</a:t>
            </a:r>
            <a:endParaRPr lang="es-ES" sz="5000" b="1" dirty="0" smtClean="0"/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Philosophy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Team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Achievements</a:t>
            </a:r>
            <a:endParaRPr lang="es-ES" sz="3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3000" b="1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</a:p>
          <a:p>
            <a:r>
              <a:rPr lang="es-ES" sz="3000" b="1" dirty="0" err="1" smtClean="0">
                <a:solidFill>
                  <a:schemeClr val="bg1">
                    <a:lumMod val="75000"/>
                  </a:schemeClr>
                </a:solidFill>
              </a:rPr>
              <a:t>Roadmap</a:t>
            </a:r>
            <a:endParaRPr lang="es-ES" sz="3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INDEX</a:t>
            </a:r>
            <a:endParaRPr lang="es-ES" sz="3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SOLUTION</a:t>
            </a:r>
            <a:endParaRPr lang="es-ES" sz="3000" b="1" dirty="0"/>
          </a:p>
        </p:txBody>
      </p:sp>
      <p:pic>
        <p:nvPicPr>
          <p:cNvPr id="7" name="6 Imagen" descr="CubeSat_Flight_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9543"/>
            <a:ext cx="9144000" cy="559891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57158" y="5357826"/>
            <a:ext cx="5357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/>
              <a:t>http://www.cubesat.org/</a:t>
            </a:r>
            <a:endParaRPr lang="es-ES" sz="3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SOLUTION</a:t>
            </a:r>
            <a:endParaRPr lang="es-ES" sz="3000" b="1" dirty="0"/>
          </a:p>
        </p:txBody>
      </p:sp>
      <p:pic>
        <p:nvPicPr>
          <p:cNvPr id="8" name="7 Imagen" descr="cubesat-cont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1000108"/>
            <a:ext cx="3136232" cy="50720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satno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91540"/>
            <a:ext cx="9144000" cy="507492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SOLUTION</a:t>
            </a:r>
            <a:endParaRPr lang="es-ES" sz="3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42844" y="1071546"/>
            <a:ext cx="4071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>
                <a:solidFill>
                  <a:schemeClr val="bg1"/>
                </a:solidFill>
              </a:rPr>
              <a:t>https://satnogs.org/</a:t>
            </a:r>
            <a:endParaRPr lang="es-E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80944" y="-24"/>
            <a:ext cx="878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SOLUTION</a:t>
            </a:r>
            <a:endParaRPr lang="es-ES" sz="3000" b="1" dirty="0"/>
          </a:p>
        </p:txBody>
      </p:sp>
      <p:pic>
        <p:nvPicPr>
          <p:cNvPr id="5" name="4 Imagen" descr="satnogs-netwo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673" y="857232"/>
            <a:ext cx="7401103" cy="5232811"/>
          </a:xfrm>
          <a:prstGeom prst="rect">
            <a:avLst/>
          </a:prstGeom>
        </p:spPr>
      </p:pic>
      <p:pic>
        <p:nvPicPr>
          <p:cNvPr id="6" name="5 Imagen" descr="SatNOGS-logo-vertical-bl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4929198"/>
            <a:ext cx="725588" cy="7908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EC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685</Words>
  <Application>Microsoft Office PowerPoint</Application>
  <PresentationFormat>Presentación en pantalla (4:3)</PresentationFormat>
  <Paragraphs>431</Paragraphs>
  <Slides>37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.</dc:creator>
  <cp:lastModifiedBy>.</cp:lastModifiedBy>
  <cp:revision>45</cp:revision>
  <dcterms:created xsi:type="dcterms:W3CDTF">2015-09-07T19:36:49Z</dcterms:created>
  <dcterms:modified xsi:type="dcterms:W3CDTF">2015-11-29T20:44:26Z</dcterms:modified>
</cp:coreProperties>
</file>