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63" r:id="rId3"/>
    <p:sldId id="266" r:id="rId4"/>
    <p:sldId id="257" r:id="rId5"/>
    <p:sldId id="258" r:id="rId6"/>
    <p:sldId id="264" r:id="rId7"/>
    <p:sldId id="265" r:id="rId8"/>
    <p:sldId id="262" r:id="rId9"/>
    <p:sldId id="260" r:id="rId10"/>
    <p:sldId id="259" r:id="rId11"/>
    <p:sldId id="267" r:id="rId12"/>
    <p:sldId id="268" r:id="rId13"/>
    <p:sldId id="269" r:id="rId14"/>
    <p:sldId id="27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82"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183374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259484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279DBC-2E57-4EAF-A646-33CE2EAFE07D}"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71469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2416390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279DBC-2E57-4EAF-A646-33CE2EAFE07D}"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1607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2704007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1054834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233492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337962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320517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112451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28975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131569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280409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411142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D7D7E-7496-4FD0-8FE8-47DE5A12B79D}" type="datetimeFigureOut">
              <a:rPr lang="en-IN" smtClean="0"/>
              <a:t>01-11-2020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5279DBC-2E57-4EAF-A646-33CE2EAFE07D}" type="slidenum">
              <a:rPr lang="en-IN" smtClean="0"/>
              <a:t>‹#›</a:t>
            </a:fld>
            <a:endParaRPr lang="en-IN" dirty="0"/>
          </a:p>
        </p:txBody>
      </p:sp>
    </p:spTree>
    <p:extLst>
      <p:ext uri="{BB962C8B-B14F-4D97-AF65-F5344CB8AC3E}">
        <p14:creationId xmlns:p14="http://schemas.microsoft.com/office/powerpoint/2010/main" val="169590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DD7D7E-7496-4FD0-8FE8-47DE5A12B79D}" type="datetimeFigureOut">
              <a:rPr lang="en-IN" smtClean="0"/>
              <a:t>01-11-2020</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279DBC-2E57-4EAF-A646-33CE2EAFE07D}" type="slidenum">
              <a:rPr lang="en-IN" smtClean="0"/>
              <a:t>‹#›</a:t>
            </a:fld>
            <a:endParaRPr lang="en-IN" dirty="0"/>
          </a:p>
        </p:txBody>
      </p:sp>
    </p:spTree>
    <p:extLst>
      <p:ext uri="{BB962C8B-B14F-4D97-AF65-F5344CB8AC3E}">
        <p14:creationId xmlns:p14="http://schemas.microsoft.com/office/powerpoint/2010/main" val="118564996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et.google.com/linkredirect?authuser=0&amp;dest=https%3A%2F%2Fwww.loom.com%2Fshare%2F9f4546f3210349378fdb59bf753f9531" TargetMode="External"/><Relationship Id="rId2" Type="http://schemas.openxmlformats.org/officeDocument/2006/relationships/hyperlink" Target="https://meet.google.com/linkredirect?authuser=0&amp;dest=https%3A%2F%2Fwww.loom.com%2Fshare%2F08cdeb6ff1c940d0ac54b026dd9a085f" TargetMode="External"/><Relationship Id="rId1" Type="http://schemas.openxmlformats.org/officeDocument/2006/relationships/slideLayout" Target="../slideLayouts/slideLayout2.xml"/><Relationship Id="rId4" Type="http://schemas.openxmlformats.org/officeDocument/2006/relationships/hyperlink" Target="https://meet.google.com/linkredirect?authuser=0&amp;dest=https%3A%2F%2Fwww.loom.com%2Fshare%2F0d5ab212c30c4ff5b537fc6f698f297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nion Finance &amp; Corporate Affairs Minister Arun Jaitley Inaugurated StartUp  School at LPU">
            <a:extLst>
              <a:ext uri="{FF2B5EF4-FFF2-40B4-BE49-F238E27FC236}">
                <a16:creationId xmlns:a16="http://schemas.microsoft.com/office/drawing/2014/main" id="{981EA944-A45A-47D6-9354-485D48EBF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919" y="556027"/>
            <a:ext cx="4202097" cy="19062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B4D532B-2686-4D01-992E-05E98473BF9D}"/>
              </a:ext>
            </a:extLst>
          </p:cNvPr>
          <p:cNvPicPr>
            <a:picLocks noChangeAspect="1"/>
          </p:cNvPicPr>
          <p:nvPr/>
        </p:nvPicPr>
        <p:blipFill rotWithShape="1">
          <a:blip r:embed="rId3">
            <a:extLst>
              <a:ext uri="{28A0092B-C50C-407E-A947-70E740481C1C}">
                <a14:useLocalDpi xmlns:a14="http://schemas.microsoft.com/office/drawing/2010/main" val="0"/>
              </a:ext>
            </a:extLst>
          </a:blip>
          <a:srcRect l="1921" t="5844" r="1896" b="5626"/>
          <a:stretch/>
        </p:blipFill>
        <p:spPr>
          <a:xfrm>
            <a:off x="133301" y="556027"/>
            <a:ext cx="7492618" cy="6013449"/>
          </a:xfrm>
          <a:prstGeom prst="rect">
            <a:avLst/>
          </a:prstGeom>
        </p:spPr>
      </p:pic>
      <p:sp>
        <p:nvSpPr>
          <p:cNvPr id="7" name="TextBox 6">
            <a:extLst>
              <a:ext uri="{FF2B5EF4-FFF2-40B4-BE49-F238E27FC236}">
                <a16:creationId xmlns:a16="http://schemas.microsoft.com/office/drawing/2014/main" id="{069D98A4-BB29-489B-9D6E-12EFAC5AE23A}"/>
              </a:ext>
            </a:extLst>
          </p:cNvPr>
          <p:cNvSpPr txBox="1"/>
          <p:nvPr/>
        </p:nvSpPr>
        <p:spPr>
          <a:xfrm>
            <a:off x="8424909" y="3238610"/>
            <a:ext cx="3633790" cy="3046988"/>
          </a:xfrm>
          <a:prstGeom prst="rect">
            <a:avLst/>
          </a:prstGeom>
          <a:noFill/>
        </p:spPr>
        <p:txBody>
          <a:bodyPr wrap="square" rtlCol="0">
            <a:spAutoFit/>
          </a:bodyPr>
          <a:lstStyle/>
          <a:p>
            <a:r>
              <a:rPr lang="en-IN" sz="3200" dirty="0"/>
              <a:t>Section : K19KK</a:t>
            </a:r>
          </a:p>
          <a:p>
            <a:r>
              <a:rPr lang="en-IN" sz="3200" dirty="0"/>
              <a:t>Group : 7</a:t>
            </a:r>
          </a:p>
          <a:p>
            <a:r>
              <a:rPr lang="en-IN" sz="3200" dirty="0"/>
              <a:t>Reg. no:    Roll no:</a:t>
            </a:r>
          </a:p>
          <a:p>
            <a:pPr marL="285750" indent="-285750">
              <a:buFont typeface="Wingdings" panose="05000000000000000000" pitchFamily="2" charset="2"/>
              <a:buChar char="Ø"/>
            </a:pPr>
            <a:r>
              <a:rPr lang="en-IN" sz="3200" dirty="0"/>
              <a:t>11902386 (07)</a:t>
            </a:r>
          </a:p>
          <a:p>
            <a:pPr marL="285750" indent="-285750">
              <a:buFont typeface="Wingdings" panose="05000000000000000000" pitchFamily="2" charset="2"/>
              <a:buChar char="Ø"/>
            </a:pPr>
            <a:r>
              <a:rPr lang="en-IN" sz="3200" dirty="0"/>
              <a:t>11904644 (17)</a:t>
            </a:r>
          </a:p>
          <a:p>
            <a:pPr marL="285750" indent="-285750">
              <a:buFont typeface="Wingdings" panose="05000000000000000000" pitchFamily="2" charset="2"/>
              <a:buChar char="Ø"/>
            </a:pPr>
            <a:r>
              <a:rPr lang="en-IN" sz="3200" dirty="0"/>
              <a:t>11918665 (68)</a:t>
            </a:r>
          </a:p>
        </p:txBody>
      </p:sp>
    </p:spTree>
    <p:extLst>
      <p:ext uri="{BB962C8B-B14F-4D97-AF65-F5344CB8AC3E}">
        <p14:creationId xmlns:p14="http://schemas.microsoft.com/office/powerpoint/2010/main" val="263869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C02E8-0F1E-49BD-8123-B185C0C2A640}"/>
              </a:ext>
            </a:extLst>
          </p:cNvPr>
          <p:cNvSpPr>
            <a:spLocks noGrp="1"/>
          </p:cNvSpPr>
          <p:nvPr>
            <p:ph type="title"/>
          </p:nvPr>
        </p:nvSpPr>
        <p:spPr/>
        <p:txBody>
          <a:bodyPr/>
          <a:lstStyle/>
          <a:p>
            <a:r>
              <a:rPr lang="en-IN" dirty="0"/>
              <a:t>0 level Dataflow Diagram (DFD)</a:t>
            </a:r>
          </a:p>
        </p:txBody>
      </p:sp>
      <p:pic>
        <p:nvPicPr>
          <p:cNvPr id="5" name="Content Placeholder 4">
            <a:extLst>
              <a:ext uri="{FF2B5EF4-FFF2-40B4-BE49-F238E27FC236}">
                <a16:creationId xmlns:a16="http://schemas.microsoft.com/office/drawing/2014/main" id="{81FE6D2F-7DBD-447E-96C7-E2B3BAA1E778}"/>
              </a:ext>
            </a:extLst>
          </p:cNvPr>
          <p:cNvPicPr>
            <a:picLocks noGrp="1" noChangeAspect="1"/>
          </p:cNvPicPr>
          <p:nvPr>
            <p:ph idx="1"/>
          </p:nvPr>
        </p:nvPicPr>
        <p:blipFill rotWithShape="1">
          <a:blip r:embed="rId2"/>
          <a:srcRect l="868"/>
          <a:stretch/>
        </p:blipFill>
        <p:spPr>
          <a:xfrm>
            <a:off x="752475" y="2671392"/>
            <a:ext cx="8521700" cy="2859829"/>
          </a:xfrm>
        </p:spPr>
      </p:pic>
    </p:spTree>
    <p:extLst>
      <p:ext uri="{BB962C8B-B14F-4D97-AF65-F5344CB8AC3E}">
        <p14:creationId xmlns:p14="http://schemas.microsoft.com/office/powerpoint/2010/main" val="212510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9764-11BC-45C5-9CDC-6F479DD9ED71}"/>
              </a:ext>
            </a:extLst>
          </p:cNvPr>
          <p:cNvSpPr>
            <a:spLocks noGrp="1"/>
          </p:cNvSpPr>
          <p:nvPr>
            <p:ph type="title"/>
          </p:nvPr>
        </p:nvSpPr>
        <p:spPr/>
        <p:txBody>
          <a:bodyPr/>
          <a:lstStyle/>
          <a:p>
            <a:r>
              <a:rPr lang="en-IN" dirty="0"/>
              <a:t>Data being trained</a:t>
            </a:r>
          </a:p>
        </p:txBody>
      </p:sp>
      <p:pic>
        <p:nvPicPr>
          <p:cNvPr id="5" name="Content Placeholder 4">
            <a:extLst>
              <a:ext uri="{FF2B5EF4-FFF2-40B4-BE49-F238E27FC236}">
                <a16:creationId xmlns:a16="http://schemas.microsoft.com/office/drawing/2014/main" id="{4AB468A1-A4B0-49ED-8ADF-48B7CC7E59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376" y="1298575"/>
            <a:ext cx="9273821" cy="5216525"/>
          </a:xfrm>
        </p:spPr>
      </p:pic>
    </p:spTree>
    <p:extLst>
      <p:ext uri="{BB962C8B-B14F-4D97-AF65-F5344CB8AC3E}">
        <p14:creationId xmlns:p14="http://schemas.microsoft.com/office/powerpoint/2010/main" val="219517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258B-E7F1-4133-8B0A-9E6A8FD9ECA5}"/>
              </a:ext>
            </a:extLst>
          </p:cNvPr>
          <p:cNvSpPr>
            <a:spLocks noGrp="1"/>
          </p:cNvSpPr>
          <p:nvPr>
            <p:ph type="title"/>
          </p:nvPr>
        </p:nvSpPr>
        <p:spPr/>
        <p:txBody>
          <a:bodyPr/>
          <a:lstStyle/>
          <a:p>
            <a:r>
              <a:rPr lang="en-IN" dirty="0"/>
              <a:t>Source files</a:t>
            </a:r>
          </a:p>
        </p:txBody>
      </p:sp>
      <p:pic>
        <p:nvPicPr>
          <p:cNvPr id="5" name="Content Placeholder 4">
            <a:extLst>
              <a:ext uri="{FF2B5EF4-FFF2-40B4-BE49-F238E27FC236}">
                <a16:creationId xmlns:a16="http://schemas.microsoft.com/office/drawing/2014/main" id="{E0A29D99-9B4F-4830-805D-0D1B57F957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377" y="1350962"/>
            <a:ext cx="9079088" cy="5106987"/>
          </a:xfrm>
        </p:spPr>
      </p:pic>
    </p:spTree>
    <p:extLst>
      <p:ext uri="{BB962C8B-B14F-4D97-AF65-F5344CB8AC3E}">
        <p14:creationId xmlns:p14="http://schemas.microsoft.com/office/powerpoint/2010/main" val="1433949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5B51-2A5B-4933-AEBE-C66C1BAE9B6A}"/>
              </a:ext>
            </a:extLst>
          </p:cNvPr>
          <p:cNvSpPr>
            <a:spLocks noGrp="1"/>
          </p:cNvSpPr>
          <p:nvPr>
            <p:ph type="title"/>
          </p:nvPr>
        </p:nvSpPr>
        <p:spPr/>
        <p:txBody>
          <a:bodyPr/>
          <a:lstStyle/>
          <a:p>
            <a:r>
              <a:rPr lang="en-IN" dirty="0"/>
              <a:t>Json code</a:t>
            </a:r>
          </a:p>
        </p:txBody>
      </p:sp>
      <p:pic>
        <p:nvPicPr>
          <p:cNvPr id="5" name="Content Placeholder 4">
            <a:extLst>
              <a:ext uri="{FF2B5EF4-FFF2-40B4-BE49-F238E27FC236}">
                <a16:creationId xmlns:a16="http://schemas.microsoft.com/office/drawing/2014/main" id="{D1C8FB12-15D2-478F-941D-32D588D66B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852" y="1470271"/>
            <a:ext cx="8891150" cy="5001273"/>
          </a:xfrm>
        </p:spPr>
      </p:pic>
    </p:spTree>
    <p:extLst>
      <p:ext uri="{BB962C8B-B14F-4D97-AF65-F5344CB8AC3E}">
        <p14:creationId xmlns:p14="http://schemas.microsoft.com/office/powerpoint/2010/main" val="211538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9324-AD46-4479-BB0B-5BC8A2FEC7F4}"/>
              </a:ext>
            </a:extLst>
          </p:cNvPr>
          <p:cNvSpPr>
            <a:spLocks noGrp="1"/>
          </p:cNvSpPr>
          <p:nvPr>
            <p:ph type="title"/>
          </p:nvPr>
        </p:nvSpPr>
        <p:spPr/>
        <p:txBody>
          <a:bodyPr/>
          <a:lstStyle/>
          <a:p>
            <a:r>
              <a:rPr lang="en-IN" dirty="0"/>
              <a:t>Final Output</a:t>
            </a:r>
          </a:p>
        </p:txBody>
      </p:sp>
      <p:pic>
        <p:nvPicPr>
          <p:cNvPr id="5" name="Content Placeholder 4">
            <a:extLst>
              <a:ext uri="{FF2B5EF4-FFF2-40B4-BE49-F238E27FC236}">
                <a16:creationId xmlns:a16="http://schemas.microsoft.com/office/drawing/2014/main" id="{D42BA98A-C72D-4EE6-B4BC-3118359E9D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33" y="1457325"/>
            <a:ext cx="9090469" cy="5113389"/>
          </a:xfrm>
        </p:spPr>
      </p:pic>
    </p:spTree>
    <p:extLst>
      <p:ext uri="{BB962C8B-B14F-4D97-AF65-F5344CB8AC3E}">
        <p14:creationId xmlns:p14="http://schemas.microsoft.com/office/powerpoint/2010/main" val="208659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8C89-C57D-41EE-B61F-7218E732F33B}"/>
              </a:ext>
            </a:extLst>
          </p:cNvPr>
          <p:cNvSpPr>
            <a:spLocks noGrp="1"/>
          </p:cNvSpPr>
          <p:nvPr>
            <p:ph type="title"/>
          </p:nvPr>
        </p:nvSpPr>
        <p:spPr/>
        <p:txBody>
          <a:bodyPr/>
          <a:lstStyle/>
          <a:p>
            <a:r>
              <a:rPr lang="en-IN" dirty="0"/>
              <a:t>Designation of responsibilities</a:t>
            </a:r>
          </a:p>
        </p:txBody>
      </p:sp>
      <p:sp>
        <p:nvSpPr>
          <p:cNvPr id="3" name="Content Placeholder 2">
            <a:extLst>
              <a:ext uri="{FF2B5EF4-FFF2-40B4-BE49-F238E27FC236}">
                <a16:creationId xmlns:a16="http://schemas.microsoft.com/office/drawing/2014/main" id="{6D351DA5-B82D-479E-8B07-B9F60646429B}"/>
              </a:ext>
            </a:extLst>
          </p:cNvPr>
          <p:cNvSpPr>
            <a:spLocks noGrp="1"/>
          </p:cNvSpPr>
          <p:nvPr>
            <p:ph idx="1"/>
          </p:nvPr>
        </p:nvSpPr>
        <p:spPr/>
        <p:txBody>
          <a:bodyPr/>
          <a:lstStyle/>
          <a:p>
            <a:r>
              <a:rPr lang="en-IN" u="sng" dirty="0">
                <a:solidFill>
                  <a:schemeClr val="tx1"/>
                </a:solidFill>
              </a:rPr>
              <a:t>Neil </a:t>
            </a:r>
          </a:p>
          <a:p>
            <a:pPr lvl="1">
              <a:buFont typeface="Wingdings" panose="05000000000000000000" pitchFamily="2" charset="2"/>
              <a:buChar char="Ø"/>
            </a:pPr>
            <a:r>
              <a:rPr lang="en-IN" dirty="0">
                <a:solidFill>
                  <a:schemeClr val="tx1"/>
                </a:solidFill>
              </a:rPr>
              <a:t>Data collection and Backend</a:t>
            </a:r>
          </a:p>
          <a:p>
            <a:pPr lvl="1">
              <a:buFont typeface="Wingdings" panose="05000000000000000000" pitchFamily="2" charset="2"/>
              <a:buChar char="Ø"/>
            </a:pPr>
            <a:endParaRPr lang="en-IN" dirty="0">
              <a:solidFill>
                <a:schemeClr val="tx1"/>
              </a:solidFill>
            </a:endParaRPr>
          </a:p>
          <a:p>
            <a:r>
              <a:rPr lang="en-IN" u="sng" dirty="0">
                <a:solidFill>
                  <a:schemeClr val="tx1"/>
                </a:solidFill>
              </a:rPr>
              <a:t>Souhardya Bose</a:t>
            </a:r>
          </a:p>
          <a:p>
            <a:pPr lvl="1">
              <a:buFont typeface="Wingdings" panose="05000000000000000000" pitchFamily="2" charset="2"/>
              <a:buChar char="Ø"/>
            </a:pPr>
            <a:r>
              <a:rPr lang="en-IN" dirty="0">
                <a:solidFill>
                  <a:schemeClr val="tx1"/>
                </a:solidFill>
              </a:rPr>
              <a:t>User Interface and Backend</a:t>
            </a:r>
          </a:p>
          <a:p>
            <a:pPr lvl="1">
              <a:buFont typeface="Wingdings" panose="05000000000000000000" pitchFamily="2" charset="2"/>
              <a:buChar char="Ø"/>
            </a:pPr>
            <a:endParaRPr lang="en-IN" dirty="0">
              <a:solidFill>
                <a:schemeClr val="tx1"/>
              </a:solidFill>
            </a:endParaRPr>
          </a:p>
          <a:p>
            <a:r>
              <a:rPr lang="en-IN" u="sng" dirty="0">
                <a:solidFill>
                  <a:schemeClr val="tx1"/>
                </a:solidFill>
              </a:rPr>
              <a:t>Akiff Khoja</a:t>
            </a:r>
          </a:p>
          <a:p>
            <a:pPr lvl="1">
              <a:buFont typeface="Wingdings" panose="05000000000000000000" pitchFamily="2" charset="2"/>
              <a:buChar char="Ø"/>
            </a:pPr>
            <a:r>
              <a:rPr lang="en-IN" dirty="0">
                <a:solidFill>
                  <a:schemeClr val="tx1"/>
                </a:solidFill>
              </a:rPr>
              <a:t>Data collection and Documentation</a:t>
            </a:r>
          </a:p>
        </p:txBody>
      </p:sp>
    </p:spTree>
    <p:extLst>
      <p:ext uri="{BB962C8B-B14F-4D97-AF65-F5344CB8AC3E}">
        <p14:creationId xmlns:p14="http://schemas.microsoft.com/office/powerpoint/2010/main" val="38810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3E4-B937-41B9-B6D0-308CBD70494A}"/>
              </a:ext>
            </a:extLst>
          </p:cNvPr>
          <p:cNvSpPr>
            <a:spLocks noGrp="1"/>
          </p:cNvSpPr>
          <p:nvPr>
            <p:ph type="title"/>
          </p:nvPr>
        </p:nvSpPr>
        <p:spPr/>
        <p:txBody>
          <a:bodyPr/>
          <a:lstStyle/>
          <a:p>
            <a:pPr algn="ctr"/>
            <a:r>
              <a:rPr lang="en-IN" dirty="0"/>
              <a:t>Content</a:t>
            </a:r>
          </a:p>
        </p:txBody>
      </p:sp>
      <p:sp>
        <p:nvSpPr>
          <p:cNvPr id="3" name="Content Placeholder 2">
            <a:extLst>
              <a:ext uri="{FF2B5EF4-FFF2-40B4-BE49-F238E27FC236}">
                <a16:creationId xmlns:a16="http://schemas.microsoft.com/office/drawing/2014/main" id="{4DC0951C-D678-4B4F-9481-4426B8CC468A}"/>
              </a:ext>
            </a:extLst>
          </p:cNvPr>
          <p:cNvSpPr>
            <a:spLocks noGrp="1"/>
          </p:cNvSpPr>
          <p:nvPr>
            <p:ph idx="1"/>
          </p:nvPr>
        </p:nvSpPr>
        <p:spPr>
          <a:xfrm>
            <a:off x="1778699" y="1939131"/>
            <a:ext cx="6334957" cy="4351338"/>
          </a:xfrm>
        </p:spPr>
        <p:txBody>
          <a:bodyPr/>
          <a:lstStyle/>
          <a:p>
            <a:pPr marL="514350" indent="-514350">
              <a:buFont typeface="+mj-lt"/>
              <a:buAutoNum type="arabicPeriod"/>
            </a:pPr>
            <a:r>
              <a:rPr lang="en-IN" dirty="0">
                <a:solidFill>
                  <a:schemeClr val="tx1"/>
                </a:solidFill>
              </a:rPr>
              <a:t>Link of the loom videos</a:t>
            </a:r>
          </a:p>
          <a:p>
            <a:pPr marL="514350" indent="-514350">
              <a:buFont typeface="+mj-lt"/>
              <a:buAutoNum type="arabicPeriod"/>
            </a:pPr>
            <a:r>
              <a:rPr lang="en-IN" dirty="0">
                <a:solidFill>
                  <a:schemeClr val="tx1"/>
                </a:solidFill>
              </a:rPr>
              <a:t>Technologies used in this project</a:t>
            </a:r>
          </a:p>
          <a:p>
            <a:pPr marL="514350" indent="-514350">
              <a:buFont typeface="+mj-lt"/>
              <a:buAutoNum type="arabicPeriod"/>
            </a:pPr>
            <a:r>
              <a:rPr lang="en-IN" dirty="0">
                <a:solidFill>
                  <a:schemeClr val="tx1"/>
                </a:solidFill>
              </a:rPr>
              <a:t>Practical use cases</a:t>
            </a:r>
          </a:p>
          <a:p>
            <a:pPr marL="514350" indent="-514350">
              <a:buFont typeface="+mj-lt"/>
              <a:buAutoNum type="arabicPeriod"/>
            </a:pPr>
            <a:r>
              <a:rPr lang="en-IN" dirty="0">
                <a:solidFill>
                  <a:schemeClr val="tx1"/>
                </a:solidFill>
              </a:rPr>
              <a:t>Type of questions that can be asked</a:t>
            </a:r>
          </a:p>
          <a:p>
            <a:pPr marL="514350" indent="-514350">
              <a:buFont typeface="+mj-lt"/>
              <a:buAutoNum type="arabicPeriod"/>
            </a:pPr>
            <a:r>
              <a:rPr lang="en-IN" dirty="0">
                <a:solidFill>
                  <a:schemeClr val="tx1"/>
                </a:solidFill>
              </a:rPr>
              <a:t>0 level DFD</a:t>
            </a:r>
          </a:p>
          <a:p>
            <a:pPr marL="514350" indent="-514350">
              <a:buFont typeface="+mj-lt"/>
              <a:buAutoNum type="arabicPeriod"/>
            </a:pPr>
            <a:r>
              <a:rPr lang="en-IN" dirty="0">
                <a:solidFill>
                  <a:schemeClr val="tx1"/>
                </a:solidFill>
              </a:rPr>
              <a:t>Designation of responsibilities</a:t>
            </a:r>
          </a:p>
        </p:txBody>
      </p:sp>
      <p:sp>
        <p:nvSpPr>
          <p:cNvPr id="5" name="TextBox 4">
            <a:extLst>
              <a:ext uri="{FF2B5EF4-FFF2-40B4-BE49-F238E27FC236}">
                <a16:creationId xmlns:a16="http://schemas.microsoft.com/office/drawing/2014/main" id="{22EFB964-A249-4979-9493-F34FC68C477B}"/>
              </a:ext>
            </a:extLst>
          </p:cNvPr>
          <p:cNvSpPr txBox="1"/>
          <p:nvPr/>
        </p:nvSpPr>
        <p:spPr>
          <a:xfrm>
            <a:off x="9215021" y="1835150"/>
            <a:ext cx="2734323" cy="2677656"/>
          </a:xfrm>
          <a:prstGeom prst="rect">
            <a:avLst/>
          </a:prstGeom>
          <a:noFill/>
        </p:spPr>
        <p:txBody>
          <a:bodyPr wrap="square" rtlCol="0">
            <a:spAutoFit/>
          </a:bodyPr>
          <a:lstStyle/>
          <a:p>
            <a:r>
              <a:rPr lang="en-IN" sz="2800" dirty="0"/>
              <a:t>Slide 3 </a:t>
            </a:r>
          </a:p>
          <a:p>
            <a:r>
              <a:rPr lang="en-IN" sz="2800" dirty="0"/>
              <a:t>Slide 4-7</a:t>
            </a:r>
          </a:p>
          <a:p>
            <a:r>
              <a:rPr lang="en-IN" sz="2800" dirty="0"/>
              <a:t>Slide 8</a:t>
            </a:r>
          </a:p>
          <a:p>
            <a:r>
              <a:rPr lang="en-IN" sz="2800" dirty="0"/>
              <a:t>Slide 9</a:t>
            </a:r>
          </a:p>
          <a:p>
            <a:r>
              <a:rPr lang="en-IN" sz="2800" dirty="0"/>
              <a:t>Slide10</a:t>
            </a:r>
          </a:p>
          <a:p>
            <a:r>
              <a:rPr lang="en-IN" sz="2800" dirty="0"/>
              <a:t>Slide 11</a:t>
            </a:r>
          </a:p>
        </p:txBody>
      </p:sp>
      <p:cxnSp>
        <p:nvCxnSpPr>
          <p:cNvPr id="7" name="Straight Arrow Connector 6">
            <a:extLst>
              <a:ext uri="{FF2B5EF4-FFF2-40B4-BE49-F238E27FC236}">
                <a16:creationId xmlns:a16="http://schemas.microsoft.com/office/drawing/2014/main" id="{35F9AE29-4D91-4F42-8C6A-FBAC58161E0D}"/>
              </a:ext>
            </a:extLst>
          </p:cNvPr>
          <p:cNvCxnSpPr>
            <a:cxnSpLocks/>
          </p:cNvCxnSpPr>
          <p:nvPr/>
        </p:nvCxnSpPr>
        <p:spPr>
          <a:xfrm>
            <a:off x="4971495" y="2095130"/>
            <a:ext cx="4243526"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50AA482-9DBB-40C3-ABC1-041D6D680F6F}"/>
              </a:ext>
            </a:extLst>
          </p:cNvPr>
          <p:cNvCxnSpPr>
            <a:cxnSpLocks/>
          </p:cNvCxnSpPr>
          <p:nvPr/>
        </p:nvCxnSpPr>
        <p:spPr>
          <a:xfrm>
            <a:off x="5921406" y="2511826"/>
            <a:ext cx="3293615"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6D69214-5A97-4B84-8438-E116806CA15B}"/>
              </a:ext>
            </a:extLst>
          </p:cNvPr>
          <p:cNvCxnSpPr>
            <a:cxnSpLocks/>
          </p:cNvCxnSpPr>
          <p:nvPr/>
        </p:nvCxnSpPr>
        <p:spPr>
          <a:xfrm>
            <a:off x="4426443" y="2940973"/>
            <a:ext cx="4788578"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794B8A9-3E37-4F8F-80C5-9321F5DA6B91}"/>
              </a:ext>
            </a:extLst>
          </p:cNvPr>
          <p:cNvCxnSpPr>
            <a:cxnSpLocks/>
          </p:cNvCxnSpPr>
          <p:nvPr/>
        </p:nvCxnSpPr>
        <p:spPr>
          <a:xfrm>
            <a:off x="3674153" y="3733800"/>
            <a:ext cx="5540868"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0B4CA85-18A0-4928-89ED-F0C69C6AF825}"/>
              </a:ext>
            </a:extLst>
          </p:cNvPr>
          <p:cNvCxnSpPr>
            <a:cxnSpLocks/>
          </p:cNvCxnSpPr>
          <p:nvPr/>
        </p:nvCxnSpPr>
        <p:spPr>
          <a:xfrm>
            <a:off x="6192174" y="3343275"/>
            <a:ext cx="3022847"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3E652C0-EDA1-48CD-8E2A-16ED92268F3B}"/>
              </a:ext>
            </a:extLst>
          </p:cNvPr>
          <p:cNvCxnSpPr>
            <a:cxnSpLocks/>
          </p:cNvCxnSpPr>
          <p:nvPr/>
        </p:nvCxnSpPr>
        <p:spPr>
          <a:xfrm>
            <a:off x="5578506" y="4149262"/>
            <a:ext cx="3636515"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138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2979-B41F-4C8D-B7D6-FDF2662881F2}"/>
              </a:ext>
            </a:extLst>
          </p:cNvPr>
          <p:cNvSpPr>
            <a:spLocks noGrp="1"/>
          </p:cNvSpPr>
          <p:nvPr>
            <p:ph type="title"/>
          </p:nvPr>
        </p:nvSpPr>
        <p:spPr/>
        <p:txBody>
          <a:bodyPr>
            <a:normAutofit fontScale="90000"/>
          </a:bodyPr>
          <a:lstStyle/>
          <a:p>
            <a:pPr algn="ctr"/>
            <a:r>
              <a:rPr lang="en-IN" dirty="0"/>
              <a:t>Links of the video presentation of our application : Corona Chatbot (Python Project)</a:t>
            </a:r>
          </a:p>
        </p:txBody>
      </p:sp>
      <p:sp>
        <p:nvSpPr>
          <p:cNvPr id="3" name="Content Placeholder 2">
            <a:extLst>
              <a:ext uri="{FF2B5EF4-FFF2-40B4-BE49-F238E27FC236}">
                <a16:creationId xmlns:a16="http://schemas.microsoft.com/office/drawing/2014/main" id="{322080EB-0FAD-442E-A175-407BF0D37C5C}"/>
              </a:ext>
            </a:extLst>
          </p:cNvPr>
          <p:cNvSpPr>
            <a:spLocks noGrp="1"/>
          </p:cNvSpPr>
          <p:nvPr>
            <p:ph idx="1"/>
          </p:nvPr>
        </p:nvSpPr>
        <p:spPr/>
        <p:txBody>
          <a:bodyPr>
            <a:normAutofit/>
          </a:bodyPr>
          <a:lstStyle/>
          <a:p>
            <a:r>
              <a:rPr lang="en-IN" dirty="0">
                <a:solidFill>
                  <a:schemeClr val="tx1"/>
                </a:solidFill>
              </a:rPr>
              <a:t>We have used loom website for the making of our video presentation</a:t>
            </a:r>
          </a:p>
          <a:p>
            <a:r>
              <a:rPr lang="en-IN" dirty="0">
                <a:solidFill>
                  <a:schemeClr val="tx1"/>
                </a:solidFill>
              </a:rPr>
              <a:t>Kindly follow the flow of the presentation stated below.</a:t>
            </a:r>
          </a:p>
          <a:p>
            <a:r>
              <a:rPr lang="en-IN" dirty="0">
                <a:solidFill>
                  <a:schemeClr val="tx1"/>
                </a:solidFill>
              </a:rPr>
              <a:t>Bose (1st) loom link { video presentation } copy it and past in the search bar</a:t>
            </a:r>
          </a:p>
          <a:p>
            <a:pPr lvl="1"/>
            <a:r>
              <a:rPr lang="en-IN" dirty="0">
                <a:solidFill>
                  <a:schemeClr val="tx1"/>
                </a:solidFill>
              </a:rPr>
              <a:t>Link  :</a:t>
            </a:r>
            <a:r>
              <a:rPr lang="en-US" b="0" i="0" u="sng" dirty="0">
                <a:solidFill>
                  <a:srgbClr val="3367D6"/>
                </a:solidFill>
                <a:effectLst/>
                <a:latin typeface="Roboto" panose="02000000000000000000" pitchFamily="2" charset="0"/>
                <a:hlinkClick r:id="rId2"/>
              </a:rPr>
              <a:t> https://www.loom.com/share/08cdeb6ff1c940d0ac54b026dd9a085f</a:t>
            </a:r>
            <a:endParaRPr lang="en-IN" u="sng" dirty="0">
              <a:solidFill>
                <a:schemeClr val="tx1"/>
              </a:solidFill>
            </a:endParaRPr>
          </a:p>
          <a:p>
            <a:r>
              <a:rPr lang="en-IN" dirty="0">
                <a:solidFill>
                  <a:schemeClr val="tx1"/>
                </a:solidFill>
              </a:rPr>
              <a:t>Neil (2nd)</a:t>
            </a:r>
          </a:p>
          <a:p>
            <a:pPr lvl="1"/>
            <a:r>
              <a:rPr lang="en-IN" dirty="0">
                <a:solidFill>
                  <a:schemeClr val="tx1"/>
                </a:solidFill>
              </a:rPr>
              <a:t>Link : </a:t>
            </a:r>
            <a:r>
              <a:rPr lang="en-US" b="0" i="0" dirty="0">
                <a:solidFill>
                  <a:srgbClr val="3367D6"/>
                </a:solidFill>
                <a:effectLst/>
                <a:latin typeface="Roboto" panose="02000000000000000000" pitchFamily="2" charset="0"/>
                <a:hlinkClick r:id="rId3"/>
              </a:rPr>
              <a:t>https://www.loom.com/share/9f4546f3210349378fdb59bf753f9531</a:t>
            </a:r>
            <a:endParaRPr lang="en-IN" dirty="0">
              <a:solidFill>
                <a:schemeClr val="tx1"/>
              </a:solidFill>
            </a:endParaRPr>
          </a:p>
          <a:p>
            <a:r>
              <a:rPr lang="en-IN" dirty="0">
                <a:solidFill>
                  <a:schemeClr val="tx1"/>
                </a:solidFill>
              </a:rPr>
              <a:t>Akiff (3rd)</a:t>
            </a:r>
          </a:p>
          <a:p>
            <a:pPr lvl="1"/>
            <a:r>
              <a:rPr lang="en-IN" dirty="0">
                <a:solidFill>
                  <a:schemeClr val="tx1"/>
                </a:solidFill>
              </a:rPr>
              <a:t>Link: </a:t>
            </a:r>
            <a:r>
              <a:rPr lang="en-US" b="0" i="0" u="sng">
                <a:solidFill>
                  <a:srgbClr val="3367D6"/>
                </a:solidFill>
                <a:effectLst/>
                <a:latin typeface="Roboto" panose="02000000000000000000" pitchFamily="2" charset="0"/>
                <a:hlinkClick r:id="rId4"/>
              </a:rPr>
              <a:t>https://www.loom.com/share/0d5ab212c30c4ff5b537fc6f698f2976</a:t>
            </a:r>
            <a:endParaRPr lang="en-IN" dirty="0">
              <a:solidFill>
                <a:schemeClr val="tx1"/>
              </a:solidFill>
            </a:endParaRPr>
          </a:p>
          <a:p>
            <a:r>
              <a:rPr lang="en-IN" dirty="0">
                <a:solidFill>
                  <a:schemeClr val="tx1"/>
                </a:solidFill>
              </a:rPr>
              <a:t>Kindly proceed with the rest of the PowerPoint Presentation.</a:t>
            </a:r>
          </a:p>
        </p:txBody>
      </p:sp>
    </p:spTree>
    <p:extLst>
      <p:ext uri="{BB962C8B-B14F-4D97-AF65-F5344CB8AC3E}">
        <p14:creationId xmlns:p14="http://schemas.microsoft.com/office/powerpoint/2010/main" val="66962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3F61-B070-47C6-B87C-EE2AFFF13CA2}"/>
              </a:ext>
            </a:extLst>
          </p:cNvPr>
          <p:cNvSpPr>
            <a:spLocks noGrp="1"/>
          </p:cNvSpPr>
          <p:nvPr>
            <p:ph type="title"/>
          </p:nvPr>
        </p:nvSpPr>
        <p:spPr/>
        <p:txBody>
          <a:bodyPr/>
          <a:lstStyle/>
          <a:p>
            <a:r>
              <a:rPr lang="en-IN" dirty="0"/>
              <a:t>Technologies used in this project</a:t>
            </a:r>
          </a:p>
        </p:txBody>
      </p:sp>
      <p:sp>
        <p:nvSpPr>
          <p:cNvPr id="3" name="Content Placeholder 2">
            <a:extLst>
              <a:ext uri="{FF2B5EF4-FFF2-40B4-BE49-F238E27FC236}">
                <a16:creationId xmlns:a16="http://schemas.microsoft.com/office/drawing/2014/main" id="{4680E213-A5B9-4948-8966-355429585E7F}"/>
              </a:ext>
            </a:extLst>
          </p:cNvPr>
          <p:cNvSpPr>
            <a:spLocks noGrp="1"/>
          </p:cNvSpPr>
          <p:nvPr>
            <p:ph idx="1"/>
          </p:nvPr>
        </p:nvSpPr>
        <p:spPr/>
        <p:txBody>
          <a:bodyPr>
            <a:normAutofit/>
          </a:bodyPr>
          <a:lstStyle/>
          <a:p>
            <a:r>
              <a:rPr lang="en-IN" dirty="0">
                <a:solidFill>
                  <a:schemeClr val="tx1"/>
                </a:solidFill>
              </a:rPr>
              <a:t>Modules imported:</a:t>
            </a:r>
          </a:p>
          <a:p>
            <a:pPr lvl="1">
              <a:buFont typeface="Wingdings" panose="05000000000000000000" pitchFamily="2" charset="2"/>
              <a:buChar char="Ø"/>
            </a:pPr>
            <a:r>
              <a:rPr lang="en-IN" dirty="0">
                <a:solidFill>
                  <a:schemeClr val="tx1"/>
                </a:solidFill>
              </a:rPr>
              <a:t>NLTK;</a:t>
            </a:r>
          </a:p>
          <a:p>
            <a:pPr lvl="1">
              <a:buFont typeface="Wingdings" panose="05000000000000000000" pitchFamily="2" charset="2"/>
              <a:buChar char="Ø"/>
            </a:pPr>
            <a:r>
              <a:rPr lang="en-IN" dirty="0" err="1">
                <a:solidFill>
                  <a:schemeClr val="tx1"/>
                </a:solidFill>
              </a:rPr>
              <a:t>Tensorflow</a:t>
            </a:r>
            <a:r>
              <a:rPr lang="en-IN" dirty="0">
                <a:solidFill>
                  <a:schemeClr val="tx1"/>
                </a:solidFill>
              </a:rPr>
              <a:t>;</a:t>
            </a:r>
          </a:p>
          <a:p>
            <a:pPr lvl="1">
              <a:buFont typeface="Wingdings" panose="05000000000000000000" pitchFamily="2" charset="2"/>
              <a:buChar char="Ø"/>
            </a:pPr>
            <a:r>
              <a:rPr lang="en-IN" dirty="0" err="1">
                <a:solidFill>
                  <a:schemeClr val="tx1"/>
                </a:solidFill>
              </a:rPr>
              <a:t>Keras</a:t>
            </a:r>
            <a:r>
              <a:rPr lang="en-IN" dirty="0">
                <a:solidFill>
                  <a:schemeClr val="tx1"/>
                </a:solidFill>
              </a:rPr>
              <a:t>;</a:t>
            </a:r>
          </a:p>
          <a:p>
            <a:pPr lvl="1">
              <a:buFont typeface="Wingdings" panose="05000000000000000000" pitchFamily="2" charset="2"/>
              <a:buChar char="Ø"/>
            </a:pPr>
            <a:r>
              <a:rPr lang="en-IN" dirty="0" err="1">
                <a:solidFill>
                  <a:schemeClr val="tx1"/>
                </a:solidFill>
              </a:rPr>
              <a:t>Numpy</a:t>
            </a:r>
            <a:r>
              <a:rPr lang="en-IN" dirty="0">
                <a:solidFill>
                  <a:schemeClr val="tx1"/>
                </a:solidFill>
              </a:rPr>
              <a:t>;</a:t>
            </a:r>
          </a:p>
          <a:p>
            <a:pPr lvl="1">
              <a:buFont typeface="Wingdings" panose="05000000000000000000" pitchFamily="2" charset="2"/>
              <a:buChar char="Ø"/>
            </a:pPr>
            <a:r>
              <a:rPr lang="en-IN" dirty="0" err="1">
                <a:solidFill>
                  <a:schemeClr val="tx1"/>
                </a:solidFill>
              </a:rPr>
              <a:t>Tkinter</a:t>
            </a:r>
            <a:r>
              <a:rPr lang="en-IN" dirty="0">
                <a:solidFill>
                  <a:schemeClr val="tx1"/>
                </a:solidFill>
              </a:rPr>
              <a:t>;</a:t>
            </a:r>
          </a:p>
          <a:p>
            <a:r>
              <a:rPr lang="en-IN" dirty="0">
                <a:solidFill>
                  <a:schemeClr val="tx1"/>
                </a:solidFill>
              </a:rPr>
              <a:t>Languages used:</a:t>
            </a:r>
          </a:p>
          <a:p>
            <a:pPr lvl="1">
              <a:buFont typeface="Wingdings" panose="05000000000000000000" pitchFamily="2" charset="2"/>
              <a:buChar char="Ø"/>
            </a:pPr>
            <a:r>
              <a:rPr lang="en-IN" dirty="0">
                <a:solidFill>
                  <a:schemeClr val="tx1"/>
                </a:solidFill>
              </a:rPr>
              <a:t>Python (For interface and backend);</a:t>
            </a:r>
          </a:p>
          <a:p>
            <a:pPr lvl="1">
              <a:buFont typeface="Wingdings" panose="05000000000000000000" pitchFamily="2" charset="2"/>
              <a:buChar char="Ø"/>
            </a:pPr>
            <a:r>
              <a:rPr lang="en-IN" dirty="0">
                <a:solidFill>
                  <a:schemeClr val="tx1"/>
                </a:solidFill>
              </a:rPr>
              <a:t>Json (For training data);</a:t>
            </a:r>
          </a:p>
          <a:p>
            <a:pPr lvl="2">
              <a:buFont typeface="Wingdings" panose="05000000000000000000" pitchFamily="2" charset="2"/>
              <a:buChar char="Ø"/>
            </a:pPr>
            <a:r>
              <a:rPr lang="en-IN" dirty="0">
                <a:solidFill>
                  <a:schemeClr val="tx1"/>
                </a:solidFill>
              </a:rPr>
              <a:t>Json is a non-relational database hence no ER diagram has been created.</a:t>
            </a:r>
          </a:p>
          <a:p>
            <a:pPr lvl="1">
              <a:buFont typeface="Wingdings" panose="05000000000000000000" pitchFamily="2" charset="2"/>
              <a:buChar char="Ø"/>
            </a:pPr>
            <a:endParaRPr lang="en-IN" dirty="0">
              <a:solidFill>
                <a:schemeClr val="tx1"/>
              </a:solidFill>
            </a:endParaRPr>
          </a:p>
          <a:p>
            <a:pPr lvl="1">
              <a:buFont typeface="Wingdings" panose="05000000000000000000" pitchFamily="2" charset="2"/>
              <a:buChar char="Ø"/>
            </a:pPr>
            <a:endParaRPr lang="en-IN" dirty="0">
              <a:solidFill>
                <a:schemeClr val="tx1"/>
              </a:solidFill>
            </a:endParaRPr>
          </a:p>
        </p:txBody>
      </p:sp>
    </p:spTree>
    <p:extLst>
      <p:ext uri="{BB962C8B-B14F-4D97-AF65-F5344CB8AC3E}">
        <p14:creationId xmlns:p14="http://schemas.microsoft.com/office/powerpoint/2010/main" val="267932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1992-F7CE-451D-B91F-EF126068DFF5}"/>
              </a:ext>
            </a:extLst>
          </p:cNvPr>
          <p:cNvSpPr>
            <a:spLocks noGrp="1"/>
          </p:cNvSpPr>
          <p:nvPr>
            <p:ph type="title"/>
          </p:nvPr>
        </p:nvSpPr>
        <p:spPr/>
        <p:txBody>
          <a:bodyPr/>
          <a:lstStyle/>
          <a:p>
            <a:r>
              <a:rPr lang="en-IN" dirty="0"/>
              <a:t>Technologies used in this project</a:t>
            </a:r>
          </a:p>
        </p:txBody>
      </p:sp>
      <p:sp>
        <p:nvSpPr>
          <p:cNvPr id="3" name="Content Placeholder 2">
            <a:extLst>
              <a:ext uri="{FF2B5EF4-FFF2-40B4-BE49-F238E27FC236}">
                <a16:creationId xmlns:a16="http://schemas.microsoft.com/office/drawing/2014/main" id="{1542DCA5-3C14-4C74-B8E4-878A6124B724}"/>
              </a:ext>
            </a:extLst>
          </p:cNvPr>
          <p:cNvSpPr>
            <a:spLocks noGrp="1"/>
          </p:cNvSpPr>
          <p:nvPr>
            <p:ph idx="1"/>
          </p:nvPr>
        </p:nvSpPr>
        <p:spPr>
          <a:xfrm>
            <a:off x="598503" y="1603683"/>
            <a:ext cx="10515600" cy="4889192"/>
          </a:xfrm>
        </p:spPr>
        <p:txBody>
          <a:bodyPr>
            <a:normAutofit/>
          </a:bodyPr>
          <a:lstStyle/>
          <a:p>
            <a:pPr>
              <a:lnSpc>
                <a:spcPct val="100000"/>
              </a:lnSpc>
            </a:pPr>
            <a:r>
              <a:rPr lang="en-IN" dirty="0">
                <a:solidFill>
                  <a:schemeClr val="tx1"/>
                </a:solidFill>
              </a:rPr>
              <a:t>NLTK</a:t>
            </a:r>
          </a:p>
          <a:p>
            <a:pPr marL="0" indent="0" algn="l">
              <a:lnSpc>
                <a:spcPct val="100000"/>
              </a:lnSpc>
              <a:buNone/>
            </a:pPr>
            <a:r>
              <a:rPr lang="en-US" b="0" i="0" dirty="0">
                <a:solidFill>
                  <a:schemeClr val="tx1"/>
                </a:solidFill>
                <a:effectLst/>
              </a:rPr>
              <a:t>NLTK (Natural Language Toolkit) is a leading platform for building Python programs to work with human language data.</a:t>
            </a:r>
            <a:r>
              <a:rPr lang="en-US" b="0" i="0" dirty="0">
                <a:solidFill>
                  <a:schemeClr val="tx1"/>
                </a:solidFill>
                <a:effectLst/>
                <a:latin typeface="Verdana" panose="020B0604030504040204" pitchFamily="34" charset="0"/>
              </a:rPr>
              <a:t> </a:t>
            </a:r>
            <a:r>
              <a:rPr lang="en-US" b="0" i="0" dirty="0">
                <a:solidFill>
                  <a:schemeClr val="tx1"/>
                </a:solidFill>
                <a:effectLst/>
              </a:rPr>
              <a:t>It provides easy-to-use interfaces such as WordNet, along with a suite of text processing libraries for classification, tokenization, stemming, tagging, parsing, and semantic reasoning, wrappers for industrial-strength NLP libraries, and an active </a:t>
            </a:r>
            <a:r>
              <a:rPr lang="en-US" dirty="0">
                <a:solidFill>
                  <a:schemeClr val="tx1"/>
                </a:solidFill>
              </a:rPr>
              <a:t>discussion forum</a:t>
            </a:r>
            <a:r>
              <a:rPr lang="en-US" b="0" i="0" dirty="0">
                <a:solidFill>
                  <a:schemeClr val="tx1"/>
                </a:solidFill>
                <a:effectLst/>
              </a:rPr>
              <a:t>.</a:t>
            </a:r>
            <a:endParaRPr lang="en-IN" dirty="0">
              <a:solidFill>
                <a:schemeClr val="tx1"/>
              </a:solidFill>
            </a:endParaRPr>
          </a:p>
          <a:p>
            <a:pPr>
              <a:lnSpc>
                <a:spcPct val="100000"/>
              </a:lnSpc>
            </a:pPr>
            <a:r>
              <a:rPr lang="en-IN" dirty="0" err="1">
                <a:solidFill>
                  <a:schemeClr val="tx1"/>
                </a:solidFill>
              </a:rPr>
              <a:t>Tensorflow</a:t>
            </a:r>
            <a:endParaRPr lang="en-IN" dirty="0">
              <a:solidFill>
                <a:schemeClr val="tx1"/>
              </a:solidFill>
            </a:endParaRPr>
          </a:p>
          <a:p>
            <a:pPr marL="0" indent="0">
              <a:lnSpc>
                <a:spcPct val="100000"/>
              </a:lnSpc>
              <a:buNone/>
            </a:pPr>
            <a:r>
              <a:rPr lang="en-US" b="0" i="0" dirty="0">
                <a:solidFill>
                  <a:schemeClr val="tx1"/>
                </a:solidFill>
                <a:effectLst/>
              </a:rPr>
              <a:t>TensorFlow is an end-to-end open source platform for machine learning. It has a comprehensive, flexible ecosystem of tools, libraries and community resources that lets researchers push the state-of-the-art in ML and developers easily build and deploy ML powered applications.</a:t>
            </a:r>
            <a:endParaRPr lang="en-IN" dirty="0">
              <a:solidFill>
                <a:schemeClr val="tx1"/>
              </a:solidFill>
            </a:endParaRPr>
          </a:p>
          <a:p>
            <a:pPr marL="0" indent="0">
              <a:buNone/>
            </a:pP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31415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3E33-A2B8-4B8A-819D-944F0E512DAB}"/>
              </a:ext>
            </a:extLst>
          </p:cNvPr>
          <p:cNvSpPr>
            <a:spLocks noGrp="1"/>
          </p:cNvSpPr>
          <p:nvPr>
            <p:ph type="title"/>
          </p:nvPr>
        </p:nvSpPr>
        <p:spPr/>
        <p:txBody>
          <a:bodyPr/>
          <a:lstStyle/>
          <a:p>
            <a:r>
              <a:rPr lang="en-IN" dirty="0"/>
              <a:t>Technologies used in this project</a:t>
            </a:r>
          </a:p>
        </p:txBody>
      </p:sp>
      <p:sp>
        <p:nvSpPr>
          <p:cNvPr id="3" name="Content Placeholder 2">
            <a:extLst>
              <a:ext uri="{FF2B5EF4-FFF2-40B4-BE49-F238E27FC236}">
                <a16:creationId xmlns:a16="http://schemas.microsoft.com/office/drawing/2014/main" id="{4BEF3C56-B138-4953-B6FC-31E1077B72F8}"/>
              </a:ext>
            </a:extLst>
          </p:cNvPr>
          <p:cNvSpPr>
            <a:spLocks noGrp="1"/>
          </p:cNvSpPr>
          <p:nvPr>
            <p:ph idx="1"/>
          </p:nvPr>
        </p:nvSpPr>
        <p:spPr/>
        <p:txBody>
          <a:bodyPr>
            <a:normAutofit/>
          </a:bodyPr>
          <a:lstStyle/>
          <a:p>
            <a:r>
              <a:rPr lang="en-IN" dirty="0" err="1">
                <a:solidFill>
                  <a:schemeClr val="tx1"/>
                </a:solidFill>
              </a:rPr>
              <a:t>Keras</a:t>
            </a:r>
            <a:endParaRPr lang="en-IN" dirty="0">
              <a:solidFill>
                <a:schemeClr val="tx1"/>
              </a:solidFill>
            </a:endParaRPr>
          </a:p>
          <a:p>
            <a:pPr marL="0" indent="0">
              <a:buNone/>
            </a:pPr>
            <a:r>
              <a:rPr lang="en-US" b="0" i="0" dirty="0" err="1">
                <a:solidFill>
                  <a:schemeClr val="tx1"/>
                </a:solidFill>
                <a:effectLst/>
              </a:rPr>
              <a:t>Keras</a:t>
            </a:r>
            <a:r>
              <a:rPr lang="en-US" b="0" i="0" dirty="0">
                <a:solidFill>
                  <a:schemeClr val="tx1"/>
                </a:solidFill>
                <a:effectLst/>
              </a:rPr>
              <a:t> is an API designed for human beings, not machines. </a:t>
            </a:r>
            <a:r>
              <a:rPr lang="en-US" b="0" i="0" dirty="0" err="1">
                <a:solidFill>
                  <a:schemeClr val="tx1"/>
                </a:solidFill>
                <a:effectLst/>
              </a:rPr>
              <a:t>Keras</a:t>
            </a:r>
            <a:r>
              <a:rPr lang="en-US" b="0" i="0" dirty="0">
                <a:solidFill>
                  <a:schemeClr val="tx1"/>
                </a:solidFill>
                <a:effectLst/>
              </a:rPr>
              <a:t> follows best practices for reducing cognitive load: it offers consistent &amp; simple APIs, it minimizes the number of user actions required for common use cases, and it provides clear &amp; actionable error messages. It also has extensive documentation and developer guides.</a:t>
            </a:r>
          </a:p>
          <a:p>
            <a:r>
              <a:rPr lang="en-IN" dirty="0" err="1">
                <a:solidFill>
                  <a:schemeClr val="tx1"/>
                </a:solidFill>
              </a:rPr>
              <a:t>Numpy</a:t>
            </a:r>
            <a:endParaRPr lang="en-IN" dirty="0">
              <a:solidFill>
                <a:schemeClr val="tx1"/>
              </a:solidFill>
            </a:endParaRPr>
          </a:p>
          <a:p>
            <a:pPr marL="0" indent="0" algn="l">
              <a:buNone/>
            </a:pPr>
            <a:r>
              <a:rPr lang="en-US" b="0" i="0" dirty="0">
                <a:solidFill>
                  <a:schemeClr val="tx1"/>
                </a:solidFill>
                <a:effectLst/>
              </a:rPr>
              <a:t>NumPy is a python library used for working with arrays. It also has functions for working in domain of linear algebra, Fourier transform, and matrices. NumPy was created in 2005 by Travis Oliphant. It is an open source project and you can use it freely. NumPy stands for Numerical Python.</a:t>
            </a:r>
          </a:p>
          <a:p>
            <a:pPr marL="0" indent="0">
              <a:buNone/>
            </a:pPr>
            <a:endParaRPr lang="en-IN" dirty="0">
              <a:solidFill>
                <a:schemeClr val="tx1"/>
              </a:solidFill>
            </a:endParaRPr>
          </a:p>
        </p:txBody>
      </p:sp>
    </p:spTree>
    <p:extLst>
      <p:ext uri="{BB962C8B-B14F-4D97-AF65-F5344CB8AC3E}">
        <p14:creationId xmlns:p14="http://schemas.microsoft.com/office/powerpoint/2010/main" val="244822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246A-1BDC-4711-845D-8EE0125D3386}"/>
              </a:ext>
            </a:extLst>
          </p:cNvPr>
          <p:cNvSpPr>
            <a:spLocks noGrp="1"/>
          </p:cNvSpPr>
          <p:nvPr>
            <p:ph type="title"/>
          </p:nvPr>
        </p:nvSpPr>
        <p:spPr/>
        <p:txBody>
          <a:bodyPr/>
          <a:lstStyle/>
          <a:p>
            <a:r>
              <a:rPr lang="en-IN" dirty="0"/>
              <a:t>Technologies used in this project</a:t>
            </a:r>
          </a:p>
        </p:txBody>
      </p:sp>
      <p:sp>
        <p:nvSpPr>
          <p:cNvPr id="3" name="Content Placeholder 2">
            <a:extLst>
              <a:ext uri="{FF2B5EF4-FFF2-40B4-BE49-F238E27FC236}">
                <a16:creationId xmlns:a16="http://schemas.microsoft.com/office/drawing/2014/main" id="{942C6424-3E58-42D7-81D8-FB8AA47C0B27}"/>
              </a:ext>
            </a:extLst>
          </p:cNvPr>
          <p:cNvSpPr>
            <a:spLocks noGrp="1"/>
          </p:cNvSpPr>
          <p:nvPr>
            <p:ph idx="1"/>
          </p:nvPr>
        </p:nvSpPr>
        <p:spPr>
          <a:xfrm>
            <a:off x="838200" y="1935353"/>
            <a:ext cx="10515600" cy="4351338"/>
          </a:xfrm>
        </p:spPr>
        <p:txBody>
          <a:bodyPr/>
          <a:lstStyle/>
          <a:p>
            <a:r>
              <a:rPr lang="en-IN" dirty="0" err="1">
                <a:solidFill>
                  <a:schemeClr val="tx1"/>
                </a:solidFill>
              </a:rPr>
              <a:t>Tkinter</a:t>
            </a:r>
            <a:endParaRPr lang="en-IN" dirty="0">
              <a:solidFill>
                <a:schemeClr val="tx1"/>
              </a:solidFill>
            </a:endParaRPr>
          </a:p>
          <a:p>
            <a:pPr marL="0" indent="0">
              <a:buNone/>
            </a:pPr>
            <a:r>
              <a:rPr lang="en-IN" b="0" i="0" dirty="0" err="1">
                <a:solidFill>
                  <a:schemeClr val="tx1"/>
                </a:solidFill>
                <a:effectLst/>
              </a:rPr>
              <a:t>Tkinter</a:t>
            </a:r>
            <a:r>
              <a:rPr lang="en-IN" b="0" i="0" dirty="0">
                <a:solidFill>
                  <a:schemeClr val="tx1"/>
                </a:solidFill>
                <a:effectLst/>
              </a:rPr>
              <a:t> is Python's de-facto standard GUI (Graphical User Interface) package. </a:t>
            </a:r>
            <a:r>
              <a:rPr kumimoji="0" lang="en-US" altLang="en-US" b="0" i="0" u="none" strike="noStrike" cap="none" normalizeH="0" baseline="0" dirty="0">
                <a:ln>
                  <a:noFill/>
                </a:ln>
                <a:solidFill>
                  <a:schemeClr val="tx1"/>
                </a:solidFill>
                <a:effectLst/>
                <a:latin typeface="+mn-lt"/>
              </a:rPr>
              <a:t>The </a:t>
            </a:r>
            <a:r>
              <a:rPr lang="en-US" altLang="en-US" dirty="0" err="1">
                <a:solidFill>
                  <a:schemeClr val="tx1"/>
                </a:solidFill>
                <a:cs typeface="Courier New" panose="02070309020205020404" pitchFamily="49" charset="0"/>
              </a:rPr>
              <a:t>tkinter</a:t>
            </a:r>
            <a:r>
              <a:rPr kumimoji="0" lang="en-US" altLang="en-US" b="0" i="0" u="none" strike="noStrike" cap="none" normalizeH="0" baseline="0" dirty="0">
                <a:ln>
                  <a:noFill/>
                </a:ln>
                <a:solidFill>
                  <a:schemeClr val="tx1"/>
                </a:solidFill>
                <a:effectLst/>
                <a:latin typeface="+mn-lt"/>
              </a:rPr>
              <a:t> package (“Tk interface”) is the standard Python interface to the Tk GUI toolkit. Both Tk and </a:t>
            </a:r>
            <a:r>
              <a:rPr lang="en-US" altLang="en-US" dirty="0" err="1">
                <a:solidFill>
                  <a:schemeClr val="tx1"/>
                </a:solidFill>
                <a:cs typeface="Courier New" panose="02070309020205020404" pitchFamily="49" charset="0"/>
              </a:rPr>
              <a:t>tkinter</a:t>
            </a:r>
            <a:r>
              <a:rPr kumimoji="0" lang="en-US" altLang="en-US" b="0" i="0" u="none" strike="noStrike" cap="none" normalizeH="0" baseline="0" dirty="0">
                <a:ln>
                  <a:noFill/>
                </a:ln>
                <a:solidFill>
                  <a:schemeClr val="tx1"/>
                </a:solidFill>
                <a:effectLst/>
                <a:latin typeface="+mn-lt"/>
              </a:rPr>
              <a:t> are available on most Unix platforms, as well as on Windows systems. (Tk itself is not part of Python; it is maintained at Active State.) </a:t>
            </a:r>
          </a:p>
          <a:p>
            <a:pPr marL="0" indent="0">
              <a:buNone/>
            </a:pPr>
            <a:endParaRPr lang="en-IN" dirty="0">
              <a:solidFill>
                <a:schemeClr val="tx1"/>
              </a:solidFill>
            </a:endParaRPr>
          </a:p>
        </p:txBody>
      </p:sp>
    </p:spTree>
    <p:extLst>
      <p:ext uri="{BB962C8B-B14F-4D97-AF65-F5344CB8AC3E}">
        <p14:creationId xmlns:p14="http://schemas.microsoft.com/office/powerpoint/2010/main" val="43699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79B3-B05B-4744-A20B-F3D079F04CBF}"/>
              </a:ext>
            </a:extLst>
          </p:cNvPr>
          <p:cNvSpPr>
            <a:spLocks noGrp="1"/>
          </p:cNvSpPr>
          <p:nvPr>
            <p:ph type="title"/>
          </p:nvPr>
        </p:nvSpPr>
        <p:spPr/>
        <p:txBody>
          <a:bodyPr/>
          <a:lstStyle/>
          <a:p>
            <a:r>
              <a:rPr lang="en-IN" dirty="0"/>
              <a:t>Practical Use Cases</a:t>
            </a:r>
          </a:p>
        </p:txBody>
      </p:sp>
      <p:sp>
        <p:nvSpPr>
          <p:cNvPr id="3" name="Content Placeholder 2">
            <a:extLst>
              <a:ext uri="{FF2B5EF4-FFF2-40B4-BE49-F238E27FC236}">
                <a16:creationId xmlns:a16="http://schemas.microsoft.com/office/drawing/2014/main" id="{20328307-E1CC-4160-BCAE-422A5CC37E55}"/>
              </a:ext>
            </a:extLst>
          </p:cNvPr>
          <p:cNvSpPr>
            <a:spLocks noGrp="1"/>
          </p:cNvSpPr>
          <p:nvPr>
            <p:ph idx="1"/>
          </p:nvPr>
        </p:nvSpPr>
        <p:spPr/>
        <p:txBody>
          <a:bodyPr/>
          <a:lstStyle/>
          <a:p>
            <a:r>
              <a:rPr lang="en-IN" dirty="0">
                <a:solidFill>
                  <a:schemeClr val="tx1"/>
                </a:solidFill>
              </a:rPr>
              <a:t>This project can help a lot of people to alleviate the anxiety caused by the current unprecedented pandemic. </a:t>
            </a:r>
          </a:p>
          <a:p>
            <a:r>
              <a:rPr lang="en-IN" dirty="0">
                <a:solidFill>
                  <a:schemeClr val="tx1"/>
                </a:solidFill>
              </a:rPr>
              <a:t>This intelligent chatbot has an advice for most of your COVID related dilemma.</a:t>
            </a:r>
          </a:p>
          <a:p>
            <a:r>
              <a:rPr lang="en-IN" dirty="0">
                <a:solidFill>
                  <a:schemeClr val="tx1"/>
                </a:solidFill>
              </a:rPr>
              <a:t>This simple user-interface enables people form all ages and walks of life</a:t>
            </a:r>
          </a:p>
        </p:txBody>
      </p:sp>
    </p:spTree>
    <p:extLst>
      <p:ext uri="{BB962C8B-B14F-4D97-AF65-F5344CB8AC3E}">
        <p14:creationId xmlns:p14="http://schemas.microsoft.com/office/powerpoint/2010/main" val="402169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CCCD-C9B9-485F-A33B-039C377A65D0}"/>
              </a:ext>
            </a:extLst>
          </p:cNvPr>
          <p:cNvSpPr>
            <a:spLocks noGrp="1"/>
          </p:cNvSpPr>
          <p:nvPr>
            <p:ph type="title"/>
          </p:nvPr>
        </p:nvSpPr>
        <p:spPr/>
        <p:txBody>
          <a:bodyPr/>
          <a:lstStyle/>
          <a:p>
            <a:r>
              <a:rPr lang="en-IN" dirty="0"/>
              <a:t>What kind of questions can be asked…</a:t>
            </a:r>
          </a:p>
        </p:txBody>
      </p:sp>
      <p:sp>
        <p:nvSpPr>
          <p:cNvPr id="3" name="Content Placeholder 2">
            <a:extLst>
              <a:ext uri="{FF2B5EF4-FFF2-40B4-BE49-F238E27FC236}">
                <a16:creationId xmlns:a16="http://schemas.microsoft.com/office/drawing/2014/main" id="{98207B06-0E34-4E81-9E37-B7301F1F2F6C}"/>
              </a:ext>
            </a:extLst>
          </p:cNvPr>
          <p:cNvSpPr>
            <a:spLocks noGrp="1"/>
          </p:cNvSpPr>
          <p:nvPr>
            <p:ph idx="1"/>
          </p:nvPr>
        </p:nvSpPr>
        <p:spPr/>
        <p:txBody>
          <a:bodyPr/>
          <a:lstStyle/>
          <a:p>
            <a:r>
              <a:rPr lang="en-US" dirty="0">
                <a:solidFill>
                  <a:schemeClr val="tx1"/>
                </a:solidFill>
              </a:rPr>
              <a:t>Hello</a:t>
            </a:r>
          </a:p>
          <a:p>
            <a:r>
              <a:rPr lang="en-US" dirty="0">
                <a:solidFill>
                  <a:schemeClr val="tx1"/>
                </a:solidFill>
              </a:rPr>
              <a:t>See you later</a:t>
            </a:r>
          </a:p>
          <a:p>
            <a:r>
              <a:rPr lang="en-US" dirty="0">
                <a:solidFill>
                  <a:schemeClr val="tx1"/>
                </a:solidFill>
              </a:rPr>
              <a:t>who can be sick?</a:t>
            </a:r>
          </a:p>
          <a:p>
            <a:r>
              <a:rPr lang="en-US" dirty="0">
                <a:solidFill>
                  <a:schemeClr val="tx1"/>
                </a:solidFill>
              </a:rPr>
              <a:t>Which medicine can treat COVID-19?</a:t>
            </a:r>
          </a:p>
          <a:p>
            <a:r>
              <a:rPr lang="en-US" dirty="0">
                <a:solidFill>
                  <a:schemeClr val="tx1"/>
                </a:solidFill>
              </a:rPr>
              <a:t>What to do if I have COVID-19?</a:t>
            </a:r>
          </a:p>
          <a:p>
            <a:r>
              <a:rPr lang="en-US" dirty="0">
                <a:solidFill>
                  <a:schemeClr val="tx1"/>
                </a:solidFill>
              </a:rPr>
              <a:t>What are the symptoms?</a:t>
            </a:r>
          </a:p>
          <a:p>
            <a:r>
              <a:rPr lang="en-US" dirty="0">
                <a:solidFill>
                  <a:schemeClr val="tx1"/>
                </a:solidFill>
              </a:rPr>
              <a:t>How to be safe?</a:t>
            </a:r>
            <a:endParaRPr lang="en-IN" dirty="0">
              <a:solidFill>
                <a:schemeClr val="tx1"/>
              </a:solidFill>
            </a:endParaRPr>
          </a:p>
        </p:txBody>
      </p:sp>
    </p:spTree>
    <p:extLst>
      <p:ext uri="{BB962C8B-B14F-4D97-AF65-F5344CB8AC3E}">
        <p14:creationId xmlns:p14="http://schemas.microsoft.com/office/powerpoint/2010/main" val="10711424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245</TotalTime>
  <Words>655</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Roboto</vt:lpstr>
      <vt:lpstr>Trebuchet MS</vt:lpstr>
      <vt:lpstr>Verdana</vt:lpstr>
      <vt:lpstr>Wingdings</vt:lpstr>
      <vt:lpstr>Wingdings 3</vt:lpstr>
      <vt:lpstr>Facet</vt:lpstr>
      <vt:lpstr>PowerPoint Presentation</vt:lpstr>
      <vt:lpstr>Content</vt:lpstr>
      <vt:lpstr>Links of the video presentation of our application : Corona Chatbot (Python Project)</vt:lpstr>
      <vt:lpstr>Technologies used in this project</vt:lpstr>
      <vt:lpstr>Technologies used in this project</vt:lpstr>
      <vt:lpstr>Technologies used in this project</vt:lpstr>
      <vt:lpstr>Technologies used in this project</vt:lpstr>
      <vt:lpstr>Practical Use Cases</vt:lpstr>
      <vt:lpstr>What kind of questions can be asked…</vt:lpstr>
      <vt:lpstr>0 level Dataflow Diagram (DFD)</vt:lpstr>
      <vt:lpstr>Data being trained</vt:lpstr>
      <vt:lpstr>Source files</vt:lpstr>
      <vt:lpstr>Json code</vt:lpstr>
      <vt:lpstr>Final Output</vt:lpstr>
      <vt:lpstr>Designation of 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Akiff Khoja</dc:creator>
  <cp:lastModifiedBy>Souhardya  Bose</cp:lastModifiedBy>
  <cp:revision>17</cp:revision>
  <dcterms:created xsi:type="dcterms:W3CDTF">2020-11-01T13:06:51Z</dcterms:created>
  <dcterms:modified xsi:type="dcterms:W3CDTF">2020-11-01T17:15:32Z</dcterms:modified>
</cp:coreProperties>
</file>