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Ubuntu"/>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Akash Bose"/>
  <p:cmAuthor clrIdx="1" id="1" initials="" lastIdx="1" name="Dmitry Chudinovskikh"/>
  <p:cmAuthor clrIdx="2" id="2" initials="" lastIdx="1" name="Yi Y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Roboto-regular.fntdata"/><Relationship Id="rId23" Type="http://schemas.openxmlformats.org/officeDocument/2006/relationships/font" Target="fonts/Ubuntu-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We can create an infographic and have the link here.</p:text>
  </p:cm>
  <p:cm authorId="1" idx="1">
    <p:pos x="6000" y="100"/>
    <p:text>Stick figure goes here</p:text>
  </p:cm>
  <p:cm authorId="2" idx="1">
    <p:pos x="6000" y="200"/>
    <p:text>Dmitry Hi, just a little suggestion, can you maybe change the color to dark blue and red or some softer colors? And the text is not really standing out
I can help you with picking colors it you like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fograph.venngage.com/publish/751c3ba2-04e9-487d-9c56-b9506dbb9280"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Since the purpose of our model is to tell bad customers from good ones, we set the cut-off value as 0.1, that is to say, when 1 represents customers with bad risk, and 0 represents customers with good risk, our cut-off value is the boundary of bad and good.</a:t>
            </a:r>
          </a:p>
          <a:p>
            <a:pPr lvl="0">
              <a:spcBef>
                <a:spcPts val="0"/>
              </a:spcBef>
              <a:buNone/>
            </a:pPr>
            <a:r>
              <a:rPr lang="en"/>
              <a:t>In this case, we have a 97.89% rate of correctly distinguish bad risk customers. Our model does a very good job in predicting bad risk!</a:t>
            </a:r>
          </a:p>
          <a:p>
            <a:pPr lvl="0">
              <a:spcBef>
                <a:spcPts val="0"/>
              </a:spcBef>
              <a:buNone/>
            </a:pPr>
            <a:r>
              <a:rPr lang="en"/>
              <a:t>Let take a look at how this model perform in real life situations. Assume we are a 7 people group, the salary for each member is $100000(one hundred thousands), the money we have to spend on each admitted customer is $5000, and the number of our customer data set is 500000(five hundred thousands), by using this model, we could avoid $4894500.00(five thousand) unnecessary cost, and will cut down our actual cost to $12118, that’s a huge improvement. </a:t>
            </a:r>
          </a:p>
          <a:p>
            <a:pPr lvl="0">
              <a:spcBef>
                <a:spcPts val="0"/>
              </a:spcBef>
              <a:buNone/>
            </a:pPr>
            <a:r>
              <a:rPr lang="en"/>
              <a:t>So what kind of variables will contribute to a customer’s risk status, Yi will explain that to 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From the decision tree model column contributions,  according to the G^2 score we know that the top 5 influential variables are AGE, STATUS, INCOME, EC_CARD and CASH. Those 5 variables together can explain 76.4% of the whole decision tree model. To better understand and interpret the influence of those variables, we can also take a look at the leaf report,that have much richer concentrations of our target variable, Bad Risk. For example, the group that predicts the highest percentage of Bad Risk are People between age under 28, having less than 2 phone, no children and no ec-card with the company, and this group and predict up to 97.78% of BAD RISK.</a:t>
            </a:r>
          </a:p>
          <a:p>
            <a:pPr lvl="0">
              <a:spcBef>
                <a:spcPts val="0"/>
              </a:spcBef>
              <a:buNone/>
            </a:pPr>
            <a:r>
              <a:rPr lang="en"/>
              <a:t>Overall, our model did a g ood job in predicting our target variable-Bad Risk, according to the confusion matrix and profit matrix xinyi mentioned before and our model can  predict Bad Risk better than a random sorting model. However, there are still a few concerns relating to our model, as we went through a random sampling of RISK, so everytime the model runs it results in different spilt with decision tree, creating uncertainty on the optimal solutions.</a:t>
            </a:r>
          </a:p>
          <a:p>
            <a:pPr lvl="0">
              <a:spcBef>
                <a:spcPts val="0"/>
              </a:spcBef>
              <a:buNone/>
            </a:pPr>
            <a:r>
              <a:rPr lang="en"/>
              <a:t> </a:t>
            </a:r>
          </a:p>
          <a:p>
            <a:pPr lvl="0">
              <a:spcBef>
                <a:spcPts val="0"/>
              </a:spcBef>
              <a:buNone/>
            </a:pPr>
            <a:r>
              <a:rPr lang="en"/>
              <a:t> </a:t>
            </a:r>
          </a:p>
          <a:p>
            <a:pPr lvl="0">
              <a:spcBef>
                <a:spcPts val="0"/>
              </a:spcBef>
              <a:buNone/>
            </a:pPr>
            <a:r>
              <a:t/>
            </a:r>
            <a:endParaRP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https://infograph.venngage.com/publish/751c3ba2-04e9-487d-9c56-b9506dbb9280</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929075"/>
            <a:ext cx="8520600" cy="607800"/>
          </a:xfrm>
          <a:prstGeom prst="rect">
            <a:avLst/>
          </a:prstGeom>
          <a:ln cap="flat" cmpd="sng" w="9525">
            <a:solidFill>
              <a:srgbClr val="000000"/>
            </a:solidFill>
            <a:prstDash val="dot"/>
            <a:round/>
            <a:headEnd len="med" w="med" type="none"/>
            <a:tailEnd len="med" w="med" type="none"/>
          </a:ln>
        </p:spPr>
        <p:txBody>
          <a:bodyPr anchorCtr="0" anchor="t" bIns="91425" lIns="91425" rIns="91425" tIns="91425"/>
          <a:lstStyle>
            <a:lvl1pPr lvl="0">
              <a:spcBef>
                <a:spcPts val="0"/>
              </a:spcBef>
              <a:buChar char="●"/>
              <a:defRPr>
                <a:latin typeface="Ubuntu"/>
                <a:ea typeface="Ubuntu"/>
                <a:cs typeface="Ubuntu"/>
                <a:sym typeface="Ubuntu"/>
              </a:defRPr>
            </a:lvl1pPr>
            <a:lvl2pPr lvl="1">
              <a:spcBef>
                <a:spcPts val="0"/>
              </a:spcBef>
              <a:buChar char="○"/>
              <a:defRPr>
                <a:latin typeface="Ubuntu"/>
                <a:ea typeface="Ubuntu"/>
                <a:cs typeface="Ubuntu"/>
                <a:sym typeface="Ubuntu"/>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7.jpg"/><Relationship Id="rId5" Type="http://schemas.openxmlformats.org/officeDocument/2006/relationships/image" Target="../media/image11.png"/><Relationship Id="rId6"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03.png"/><Relationship Id="rId5"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10.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b="1" lang="en">
                <a:latin typeface="Ubuntu"/>
                <a:ea typeface="Ubuntu"/>
                <a:cs typeface="Ubuntu"/>
                <a:sym typeface="Ubuntu"/>
              </a:rPr>
              <a:t>Credit Risk Profile and Mitigation Strategies</a:t>
            </a:r>
          </a:p>
        </p:txBody>
      </p:sp>
      <p:sp>
        <p:nvSpPr>
          <p:cNvPr id="86" name="Shape 86"/>
          <p:cNvSpPr txBox="1"/>
          <p:nvPr>
            <p:ph idx="1" type="subTitle"/>
          </p:nvPr>
        </p:nvSpPr>
        <p:spPr>
          <a:xfrm>
            <a:off x="598088" y="2614012"/>
            <a:ext cx="8222100" cy="432900"/>
          </a:xfrm>
          <a:prstGeom prst="rect">
            <a:avLst/>
          </a:prstGeom>
        </p:spPr>
        <p:txBody>
          <a:bodyPr anchorCtr="0" anchor="t" bIns="91425" lIns="91425" rIns="91425" tIns="91425">
            <a:noAutofit/>
          </a:bodyPr>
          <a:lstStyle/>
          <a:p>
            <a:pPr lvl="0">
              <a:spcBef>
                <a:spcPts val="0"/>
              </a:spcBef>
              <a:buNone/>
            </a:pPr>
            <a:r>
              <a:rPr lang="en">
                <a:latin typeface="Ubuntu"/>
                <a:ea typeface="Ubuntu"/>
                <a:cs typeface="Ubuntu"/>
                <a:sym typeface="Ubuntu"/>
              </a:rPr>
              <a:t>An Analytical Approach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1631475" y="933100"/>
            <a:ext cx="5183400" cy="2379600"/>
          </a:xfrm>
          <a:prstGeom prst="rect">
            <a:avLst/>
          </a:prstGeom>
        </p:spPr>
        <p:txBody>
          <a:bodyPr anchorCtr="0" anchor="t" bIns="91425" lIns="91425" rIns="91425" tIns="91425">
            <a:noAutofit/>
          </a:bodyPr>
          <a:lstStyle/>
          <a:p>
            <a:pPr lvl="0" algn="ctr">
              <a:spcBef>
                <a:spcPts val="0"/>
              </a:spcBef>
              <a:buNone/>
            </a:pPr>
            <a:r>
              <a:rPr lang="en" sz="7200"/>
              <a:t>Q &amp; A</a:t>
            </a:r>
          </a:p>
        </p:txBody>
      </p:sp>
      <p:sp>
        <p:nvSpPr>
          <p:cNvPr id="170" name="Shape 170"/>
          <p:cNvSpPr txBox="1"/>
          <p:nvPr/>
        </p:nvSpPr>
        <p:spPr>
          <a:xfrm>
            <a:off x="759700" y="2310850"/>
            <a:ext cx="8072700" cy="1918800"/>
          </a:xfrm>
          <a:prstGeom prst="rect">
            <a:avLst/>
          </a:prstGeom>
          <a:noFill/>
          <a:ln>
            <a:noFill/>
          </a:ln>
        </p:spPr>
        <p:txBody>
          <a:bodyPr anchorCtr="0" anchor="t" bIns="91425" lIns="91425" rIns="91425" tIns="91425">
            <a:noAutofit/>
          </a:bodyPr>
          <a:lstStyle/>
          <a:p>
            <a:pPr lvl="0">
              <a:spcBef>
                <a:spcPts val="0"/>
              </a:spcBef>
              <a:buNone/>
            </a:pPr>
            <a:r>
              <a:rPr lang="en" sz="1800">
                <a:latin typeface="Ubuntu"/>
                <a:ea typeface="Ubuntu"/>
                <a:cs typeface="Ubuntu"/>
                <a:sym typeface="Ubuntu"/>
              </a:rPr>
              <a:t>Appendix:</a:t>
            </a:r>
          </a:p>
          <a:p>
            <a:pPr lvl="0" rtl="0">
              <a:spcBef>
                <a:spcPts val="0"/>
              </a:spcBef>
              <a:buNone/>
            </a:pPr>
            <a:r>
              <a:rPr lang="en" sz="1800">
                <a:latin typeface="Ubuntu"/>
                <a:ea typeface="Ubuntu"/>
                <a:cs typeface="Ubuntu"/>
                <a:sym typeface="Ubuntu"/>
              </a:rPr>
              <a:t>1. ADD-INs</a:t>
            </a:r>
          </a:p>
          <a:p>
            <a:pPr lvl="0" rtl="0">
              <a:spcBef>
                <a:spcPts val="0"/>
              </a:spcBef>
              <a:buNone/>
            </a:pPr>
            <a:r>
              <a:rPr lang="en" sz="1800">
                <a:latin typeface="Ubuntu"/>
                <a:ea typeface="Ubuntu"/>
                <a:cs typeface="Ubuntu"/>
                <a:sym typeface="Ubuntu"/>
              </a:rPr>
              <a:t>2. ROC Curve</a:t>
            </a:r>
          </a:p>
          <a:p>
            <a:pPr lvl="0" rtl="0">
              <a:spcBef>
                <a:spcPts val="0"/>
              </a:spcBef>
              <a:buNone/>
            </a:pPr>
            <a:r>
              <a:rPr lang="en" sz="1800">
                <a:latin typeface="Ubuntu"/>
                <a:ea typeface="Ubuntu"/>
                <a:cs typeface="Ubuntu"/>
                <a:sym typeface="Ubuntu"/>
              </a:rPr>
              <a:t>3. Alternate Cut-off Confusion Matrix</a:t>
            </a:r>
          </a:p>
          <a:p>
            <a:pPr lvl="0" rtl="0">
              <a:spcBef>
                <a:spcPts val="0"/>
              </a:spcBef>
              <a:buNone/>
            </a:pPr>
            <a:r>
              <a:rPr lang="en" sz="1800">
                <a:latin typeface="Ubuntu"/>
                <a:ea typeface="Ubuntu"/>
                <a:cs typeface="Ubuntu"/>
                <a:sym typeface="Ubuntu"/>
              </a:rPr>
              <a:t>4. Leaf Report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Appendix 1: ADD-IN</a:t>
            </a:r>
          </a:p>
        </p:txBody>
      </p:sp>
      <p:sp>
        <p:nvSpPr>
          <p:cNvPr id="176" name="Shape 176"/>
          <p:cNvSpPr txBox="1"/>
          <p:nvPr>
            <p:ph idx="1" type="body"/>
          </p:nvPr>
        </p:nvSpPr>
        <p:spPr>
          <a:xfrm>
            <a:off x="311700" y="1095950"/>
            <a:ext cx="7957800" cy="3860700"/>
          </a:xfrm>
          <a:prstGeom prst="rect">
            <a:avLst/>
          </a:prstGeom>
        </p:spPr>
        <p:txBody>
          <a:bodyPr anchorCtr="0" anchor="t" bIns="91425" lIns="91425" rIns="91425" tIns="91425">
            <a:noAutofit/>
          </a:bodyPr>
          <a:lstStyle/>
          <a:p>
            <a:pPr indent="-228600" lvl="0" marL="457200" rtl="0">
              <a:spcBef>
                <a:spcPts val="1000"/>
              </a:spcBef>
              <a:spcAft>
                <a:spcPts val="0"/>
              </a:spcAft>
              <a:buClr>
                <a:srgbClr val="000000"/>
              </a:buClr>
              <a:buFont typeface="Ubuntu"/>
            </a:pPr>
            <a:r>
              <a:rPr lang="en">
                <a:solidFill>
                  <a:srgbClr val="000000"/>
                </a:solidFill>
              </a:rPr>
              <a:t>Random seeds 123</a:t>
            </a:r>
          </a:p>
          <a:p>
            <a:pPr indent="-304800" lvl="1" marL="914400" rtl="0">
              <a:spcBef>
                <a:spcPts val="1000"/>
              </a:spcBef>
              <a:spcAft>
                <a:spcPts val="0"/>
              </a:spcAft>
              <a:buClr>
                <a:srgbClr val="000000"/>
              </a:buClr>
              <a:buSzPct val="100000"/>
            </a:pPr>
            <a:r>
              <a:rPr lang="en" sz="1200">
                <a:solidFill>
                  <a:srgbClr val="000000"/>
                </a:solidFill>
              </a:rPr>
              <a:t>This will ensure we get the same results when we launch the partition platform (decision tree) and perform the modeling analysis</a:t>
            </a:r>
          </a:p>
          <a:p>
            <a:pPr indent="-228600" lvl="0" marL="457200" rtl="0">
              <a:spcBef>
                <a:spcPts val="1000"/>
              </a:spcBef>
              <a:spcAft>
                <a:spcPts val="0"/>
              </a:spcAft>
              <a:buClr>
                <a:srgbClr val="000000"/>
              </a:buClr>
              <a:buFont typeface="Ubuntu"/>
            </a:pPr>
            <a:r>
              <a:rPr lang="en">
                <a:solidFill>
                  <a:srgbClr val="000000"/>
                </a:solidFill>
              </a:rPr>
              <a:t>Alternate cut-off confusion matrix</a:t>
            </a:r>
          </a:p>
          <a:p>
            <a:pPr indent="-304800" lvl="1" marL="914400" rtl="0">
              <a:spcBef>
                <a:spcPts val="1000"/>
              </a:spcBef>
              <a:spcAft>
                <a:spcPts val="0"/>
              </a:spcAft>
              <a:buClr>
                <a:srgbClr val="000000"/>
              </a:buClr>
              <a:buSzPct val="100000"/>
            </a:pPr>
            <a:r>
              <a:rPr lang="en" sz="1200">
                <a:solidFill>
                  <a:srgbClr val="000000"/>
                </a:solidFill>
              </a:rPr>
              <a:t>Designed to allow the user to specify a cut-off value or a range of values to generate a new confusion matrix for a binary response variable.</a:t>
            </a:r>
          </a:p>
          <a:p>
            <a:pPr indent="-228600" lvl="0" marL="457200" rtl="0">
              <a:spcBef>
                <a:spcPts val="1000"/>
              </a:spcBef>
              <a:spcAft>
                <a:spcPts val="0"/>
              </a:spcAft>
              <a:buClr>
                <a:srgbClr val="000000"/>
              </a:buClr>
              <a:buFont typeface="Ubuntu"/>
            </a:pPr>
            <a:r>
              <a:rPr lang="en">
                <a:solidFill>
                  <a:srgbClr val="000000"/>
                </a:solidFill>
              </a:rPr>
              <a:t>Stratified Split Balanced</a:t>
            </a:r>
          </a:p>
          <a:p>
            <a:pPr indent="-304800" lvl="1" marL="914400" rtl="0">
              <a:spcBef>
                <a:spcPts val="1000"/>
              </a:spcBef>
              <a:spcAft>
                <a:spcPts val="0"/>
              </a:spcAft>
              <a:buClr>
                <a:srgbClr val="000000"/>
              </a:buClr>
              <a:buSzPct val="100000"/>
            </a:pPr>
            <a:r>
              <a:rPr lang="en" sz="1200">
                <a:solidFill>
                  <a:srgbClr val="000000"/>
                </a:solidFill>
              </a:rPr>
              <a:t>This add-in can be used for oversampling when the target variable class of interest is underrepresented or rare. The add-in allows you to:</a:t>
            </a:r>
          </a:p>
          <a:p>
            <a:pPr indent="-304800" lvl="1" marL="914400" rtl="0">
              <a:spcBef>
                <a:spcPts val="1000"/>
              </a:spcBef>
              <a:spcAft>
                <a:spcPts val="0"/>
              </a:spcAft>
              <a:buClr>
                <a:srgbClr val="000000"/>
              </a:buClr>
              <a:buSzPct val="100000"/>
            </a:pPr>
            <a:r>
              <a:rPr lang="en" sz="1200">
                <a:solidFill>
                  <a:srgbClr val="000000"/>
                </a:solidFill>
              </a:rPr>
              <a:t>Partition data into training, validation, and test sets, stratified according to a target variable</a:t>
            </a:r>
          </a:p>
          <a:p>
            <a:pPr indent="-304800" lvl="1" marL="914400" rtl="0">
              <a:spcBef>
                <a:spcPts val="1000"/>
              </a:spcBef>
              <a:spcAft>
                <a:spcPts val="0"/>
              </a:spcAft>
              <a:buClr>
                <a:srgbClr val="000000"/>
              </a:buClr>
              <a:buSzPct val="100000"/>
            </a:pPr>
            <a:r>
              <a:rPr lang="en" sz="1200">
                <a:solidFill>
                  <a:srgbClr val="000000"/>
                </a:solidFill>
              </a:rPr>
              <a:t>Balance the training (or training and validation) set to have equal numbers of the focal and non-focal groups</a:t>
            </a:r>
          </a:p>
          <a:p>
            <a:pPr indent="0" lvl="0" marL="457200" rtl="0">
              <a:spcBef>
                <a:spcPts val="1000"/>
              </a:spcBef>
              <a:spcAft>
                <a:spcPts val="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Appendix 2: ROC Curve</a:t>
            </a:r>
          </a:p>
        </p:txBody>
      </p:sp>
      <p:pic>
        <p:nvPicPr>
          <p:cNvPr descr="Screen Shot 2016-10-19 at 11.53.00 PM.png" id="182" name="Shape 182"/>
          <p:cNvPicPr preferRelativeResize="0"/>
          <p:nvPr/>
        </p:nvPicPr>
        <p:blipFill>
          <a:blip r:embed="rId3">
            <a:alphaModFix/>
          </a:blip>
          <a:stretch>
            <a:fillRect/>
          </a:stretch>
        </p:blipFill>
        <p:spPr>
          <a:xfrm>
            <a:off x="387650" y="1137075"/>
            <a:ext cx="6997574" cy="3408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Appendix 3: Alternate Cut-off Confusion Matrix</a:t>
            </a:r>
          </a:p>
        </p:txBody>
      </p:sp>
      <p:pic>
        <p:nvPicPr>
          <p:cNvPr descr="Screen Shot 2016-10-21 at 1.45.34 PM.png" id="188" name="Shape 188"/>
          <p:cNvPicPr preferRelativeResize="0"/>
          <p:nvPr/>
        </p:nvPicPr>
        <p:blipFill>
          <a:blip r:embed="rId3">
            <a:alphaModFix/>
          </a:blip>
          <a:stretch>
            <a:fillRect/>
          </a:stretch>
        </p:blipFill>
        <p:spPr>
          <a:xfrm>
            <a:off x="1147300" y="1325275"/>
            <a:ext cx="4552599" cy="292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Appendix 4: Leaf Report</a:t>
            </a:r>
          </a:p>
        </p:txBody>
      </p:sp>
      <p:pic>
        <p:nvPicPr>
          <p:cNvPr descr="Screen Shot 2016-10-19 at 11.53.38 PM.png" id="194" name="Shape 194"/>
          <p:cNvPicPr preferRelativeResize="0"/>
          <p:nvPr/>
        </p:nvPicPr>
        <p:blipFill>
          <a:blip r:embed="rId3">
            <a:alphaModFix/>
          </a:blip>
          <a:stretch>
            <a:fillRect/>
          </a:stretch>
        </p:blipFill>
        <p:spPr>
          <a:xfrm>
            <a:off x="521824" y="1171124"/>
            <a:ext cx="7752524" cy="309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Executive Summary</a:t>
            </a:r>
          </a:p>
        </p:txBody>
      </p:sp>
      <p:sp>
        <p:nvSpPr>
          <p:cNvPr id="92" name="Shape 92"/>
          <p:cNvSpPr txBox="1"/>
          <p:nvPr>
            <p:ph idx="1" type="body"/>
          </p:nvPr>
        </p:nvSpPr>
        <p:spPr>
          <a:xfrm>
            <a:off x="311700" y="1142400"/>
            <a:ext cx="4236000" cy="3327000"/>
          </a:xfrm>
          <a:prstGeom prst="rect">
            <a:avLst/>
          </a:prstGeom>
          <a:ln>
            <a:noFill/>
          </a:ln>
        </p:spPr>
        <p:txBody>
          <a:bodyPr anchorCtr="0" anchor="t" bIns="91425" lIns="91425" rIns="91425" tIns="91425">
            <a:noAutofit/>
          </a:bodyPr>
          <a:lstStyle/>
          <a:p>
            <a:pPr indent="-228600" lvl="0" marL="457200" rtl="0">
              <a:spcBef>
                <a:spcPts val="0"/>
              </a:spcBef>
              <a:buClr>
                <a:srgbClr val="000000"/>
              </a:buClr>
              <a:buFont typeface="Ubuntu"/>
              <a:buChar char="●"/>
            </a:pPr>
            <a:r>
              <a:rPr lang="en">
                <a:solidFill>
                  <a:srgbClr val="000000"/>
                </a:solidFill>
                <a:latin typeface="Ubuntu"/>
                <a:ea typeface="Ubuntu"/>
                <a:cs typeface="Ubuntu"/>
                <a:sym typeface="Ubuntu"/>
              </a:rPr>
              <a:t>Q3 Default Rates on unsecured lending - Significant increase</a:t>
            </a:r>
          </a:p>
          <a:p>
            <a:pPr indent="-228600" lvl="0" marL="457200" rtl="0">
              <a:spcBef>
                <a:spcPts val="0"/>
              </a:spcBef>
              <a:buClr>
                <a:srgbClr val="000000"/>
              </a:buClr>
              <a:buFont typeface="Ubuntu"/>
              <a:buChar char="●"/>
            </a:pPr>
            <a:r>
              <a:rPr lang="en">
                <a:solidFill>
                  <a:srgbClr val="000000"/>
                </a:solidFill>
                <a:latin typeface="Ubuntu"/>
                <a:ea typeface="Ubuntu"/>
                <a:cs typeface="Ubuntu"/>
                <a:sym typeface="Ubuntu"/>
              </a:rPr>
              <a:t>Demand Increase (Q3)</a:t>
            </a:r>
          </a:p>
          <a:p>
            <a:pPr indent="-228600" lvl="1" marL="914400" rtl="0">
              <a:spcBef>
                <a:spcPts val="0"/>
              </a:spcBef>
              <a:buClr>
                <a:srgbClr val="000000"/>
              </a:buClr>
              <a:buFont typeface="Ubuntu"/>
              <a:buChar char="○"/>
            </a:pPr>
            <a:r>
              <a:rPr lang="en">
                <a:solidFill>
                  <a:srgbClr val="000000"/>
                </a:solidFill>
                <a:latin typeface="Ubuntu"/>
                <a:ea typeface="Ubuntu"/>
                <a:cs typeface="Ubuntu"/>
                <a:sym typeface="Ubuntu"/>
              </a:rPr>
              <a:t>Unsecured lending products</a:t>
            </a:r>
          </a:p>
          <a:p>
            <a:pPr indent="-228600" lvl="1" marL="914400" rtl="0">
              <a:spcBef>
                <a:spcPts val="0"/>
              </a:spcBef>
              <a:buClr>
                <a:srgbClr val="000000"/>
              </a:buClr>
              <a:buFont typeface="Ubuntu"/>
              <a:buChar char="○"/>
            </a:pPr>
            <a:r>
              <a:rPr lang="en">
                <a:solidFill>
                  <a:srgbClr val="000000"/>
                </a:solidFill>
                <a:latin typeface="Ubuntu"/>
                <a:ea typeface="Ubuntu"/>
                <a:cs typeface="Ubuntu"/>
                <a:sym typeface="Ubuntu"/>
              </a:rPr>
              <a:t>Credit card lending</a:t>
            </a:r>
          </a:p>
          <a:p>
            <a:pPr indent="-228600" lvl="0" marL="457200" rtl="0">
              <a:spcBef>
                <a:spcPts val="0"/>
              </a:spcBef>
              <a:buClr>
                <a:srgbClr val="000000"/>
              </a:buClr>
              <a:buFont typeface="Ubuntu"/>
              <a:buChar char="●"/>
            </a:pPr>
            <a:r>
              <a:rPr lang="en">
                <a:solidFill>
                  <a:srgbClr val="000000"/>
                </a:solidFill>
                <a:latin typeface="Ubuntu"/>
                <a:ea typeface="Ubuntu"/>
                <a:cs typeface="Ubuntu"/>
                <a:sym typeface="Ubuntu"/>
              </a:rPr>
              <a:t>Mitigation Strategy:</a:t>
            </a:r>
          </a:p>
          <a:p>
            <a:pPr indent="-228600" lvl="1" marL="914400" rtl="0">
              <a:spcBef>
                <a:spcPts val="0"/>
              </a:spcBef>
              <a:buClr>
                <a:srgbClr val="000000"/>
              </a:buClr>
              <a:buFont typeface="Ubuntu"/>
              <a:buChar char="○"/>
            </a:pPr>
            <a:r>
              <a:rPr lang="en">
                <a:solidFill>
                  <a:srgbClr val="000000"/>
                </a:solidFill>
                <a:latin typeface="Ubuntu"/>
                <a:ea typeface="Ubuntu"/>
                <a:cs typeface="Ubuntu"/>
                <a:sym typeface="Ubuntu"/>
              </a:rPr>
              <a:t>Tighten lending criteria </a:t>
            </a:r>
          </a:p>
          <a:p>
            <a:pPr indent="-228600" lvl="2" marL="1371600" rtl="0">
              <a:spcBef>
                <a:spcPts val="0"/>
              </a:spcBef>
              <a:buClr>
                <a:srgbClr val="000000"/>
              </a:buClr>
              <a:buFont typeface="Ubuntu"/>
              <a:buChar char="■"/>
            </a:pPr>
            <a:r>
              <a:rPr lang="en">
                <a:solidFill>
                  <a:srgbClr val="000000"/>
                </a:solidFill>
                <a:latin typeface="Ubuntu"/>
                <a:ea typeface="Ubuntu"/>
                <a:cs typeface="Ubuntu"/>
                <a:sym typeface="Ubuntu"/>
              </a:rPr>
              <a:t>Risk Profile Analysis </a:t>
            </a:r>
          </a:p>
          <a:p>
            <a:pPr indent="0" lvl="0" marL="0">
              <a:spcBef>
                <a:spcPts val="0"/>
              </a:spcBef>
              <a:buNone/>
            </a:pPr>
            <a:r>
              <a:rPr lang="en" sz="800"/>
              <a:t>Source: http://www.ftseglobalmarkets.com/news/uk-lenders-tighten-up-on-credit-criteria-though-business-default-rate-stable-says-boe-report.html</a:t>
            </a:r>
          </a:p>
        </p:txBody>
      </p:sp>
      <p:pic>
        <p:nvPicPr>
          <p:cNvPr descr="logo_lse.jpg" id="93" name="Shape 93"/>
          <p:cNvPicPr preferRelativeResize="0"/>
          <p:nvPr/>
        </p:nvPicPr>
        <p:blipFill>
          <a:blip r:embed="rId3">
            <a:alphaModFix/>
          </a:blip>
          <a:stretch>
            <a:fillRect/>
          </a:stretch>
        </p:blipFill>
        <p:spPr>
          <a:xfrm>
            <a:off x="6439850" y="1487225"/>
            <a:ext cx="2704150" cy="1742675"/>
          </a:xfrm>
          <a:prstGeom prst="rect">
            <a:avLst/>
          </a:prstGeom>
          <a:noFill/>
          <a:ln>
            <a:noFill/>
          </a:ln>
        </p:spPr>
      </p:pic>
      <p:pic>
        <p:nvPicPr>
          <p:cNvPr descr="clipartbest-com-yZVt3P-clipart.jpeg" id="94" name="Shape 94"/>
          <p:cNvPicPr preferRelativeResize="0"/>
          <p:nvPr/>
        </p:nvPicPr>
        <p:blipFill>
          <a:blip r:embed="rId4">
            <a:alphaModFix/>
          </a:blip>
          <a:stretch>
            <a:fillRect/>
          </a:stretch>
        </p:blipFill>
        <p:spPr>
          <a:xfrm>
            <a:off x="4279821" y="979500"/>
            <a:ext cx="2160025" cy="3184502"/>
          </a:xfrm>
          <a:prstGeom prst="rect">
            <a:avLst/>
          </a:prstGeom>
          <a:noFill/>
          <a:ln>
            <a:noFill/>
          </a:ln>
        </p:spPr>
      </p:pic>
      <p:pic>
        <p:nvPicPr>
          <p:cNvPr descr="Screen-Shot-2015-02-12-at-9.54.17-AM.png" id="95" name="Shape 95"/>
          <p:cNvPicPr preferRelativeResize="0"/>
          <p:nvPr/>
        </p:nvPicPr>
        <p:blipFill>
          <a:blip r:embed="rId5">
            <a:alphaModFix/>
          </a:blip>
          <a:stretch>
            <a:fillRect/>
          </a:stretch>
        </p:blipFill>
        <p:spPr>
          <a:xfrm>
            <a:off x="6381750" y="-8412"/>
            <a:ext cx="2762250" cy="2171700"/>
          </a:xfrm>
          <a:prstGeom prst="rect">
            <a:avLst/>
          </a:prstGeom>
          <a:noFill/>
          <a:ln>
            <a:noFill/>
          </a:ln>
        </p:spPr>
      </p:pic>
      <p:pic>
        <p:nvPicPr>
          <p:cNvPr descr="FT_UKX.png" id="96" name="Shape 96"/>
          <p:cNvPicPr preferRelativeResize="0"/>
          <p:nvPr/>
        </p:nvPicPr>
        <p:blipFill>
          <a:blip r:embed="rId6">
            <a:alphaModFix/>
          </a:blip>
          <a:stretch>
            <a:fillRect/>
          </a:stretch>
        </p:blipFill>
        <p:spPr>
          <a:xfrm>
            <a:off x="7354326" y="2756650"/>
            <a:ext cx="996399" cy="996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Introduction</a:t>
            </a:r>
          </a:p>
        </p:txBody>
      </p:sp>
      <p:sp>
        <p:nvSpPr>
          <p:cNvPr id="102" name="Shape 102"/>
          <p:cNvSpPr txBox="1"/>
          <p:nvPr>
            <p:ph idx="1" type="body"/>
          </p:nvPr>
        </p:nvSpPr>
        <p:spPr>
          <a:xfrm>
            <a:off x="311700" y="1103325"/>
            <a:ext cx="8520600" cy="1487100"/>
          </a:xfrm>
          <a:prstGeom prst="rect">
            <a:avLst/>
          </a:prstGeom>
          <a:ln cap="flat" cmpd="sng" w="9525">
            <a:solidFill>
              <a:schemeClr val="lt1"/>
            </a:solidFill>
            <a:prstDash val="dot"/>
            <a:round/>
            <a:headEnd len="med" w="med" type="none"/>
            <a:tailEnd len="med" w="med" type="none"/>
          </a:ln>
        </p:spPr>
        <p:txBody>
          <a:bodyPr anchorCtr="0" anchor="t" bIns="91425" lIns="91425" rIns="91425" tIns="91425">
            <a:noAutofit/>
          </a:bodyPr>
          <a:lstStyle/>
          <a:p>
            <a:pPr indent="-228600" lvl="0" marL="457200" rtl="0">
              <a:spcBef>
                <a:spcPts val="0"/>
              </a:spcBef>
              <a:buClr>
                <a:srgbClr val="000000"/>
              </a:buClr>
              <a:buFont typeface="Ubuntu"/>
            </a:pPr>
            <a:r>
              <a:rPr lang="en">
                <a:solidFill>
                  <a:srgbClr val="000000"/>
                </a:solidFill>
              </a:rPr>
              <a:t>Why this problem matters	</a:t>
            </a:r>
          </a:p>
          <a:p>
            <a:pPr indent="-228600" lvl="1" marL="914400" rtl="0">
              <a:spcBef>
                <a:spcPts val="0"/>
              </a:spcBef>
              <a:buClr>
                <a:srgbClr val="000000"/>
              </a:buClr>
              <a:buFont typeface="Ubuntu"/>
            </a:pPr>
            <a:r>
              <a:rPr lang="en">
                <a:solidFill>
                  <a:srgbClr val="000000"/>
                </a:solidFill>
              </a:rPr>
              <a:t>This is already happening in real life</a:t>
            </a:r>
          </a:p>
          <a:p>
            <a:pPr lvl="0" marR="0" rtl="0" algn="l">
              <a:lnSpc>
                <a:spcPct val="115000"/>
              </a:lnSpc>
              <a:spcBef>
                <a:spcPts val="0"/>
              </a:spcBef>
              <a:spcAft>
                <a:spcPts val="1600"/>
              </a:spcAft>
              <a:buNone/>
            </a:pPr>
            <a:r>
              <a:t/>
            </a:r>
            <a:endParaRPr>
              <a:solidFill>
                <a:srgbClr val="000000"/>
              </a:solidFill>
            </a:endParaRPr>
          </a:p>
          <a:p>
            <a:pPr lvl="0" rt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a:p>
            <a:pPr lvl="0" rtl="0">
              <a:spcBef>
                <a:spcPts val="0"/>
              </a:spcBef>
              <a:buNone/>
            </a:pPr>
            <a:r>
              <a:t/>
            </a:r>
            <a:endParaRPr sz="1000"/>
          </a:p>
        </p:txBody>
      </p:sp>
      <p:pic>
        <p:nvPicPr>
          <p:cNvPr id="103" name="Shape 103"/>
          <p:cNvPicPr preferRelativeResize="0"/>
          <p:nvPr/>
        </p:nvPicPr>
        <p:blipFill>
          <a:blip r:embed="rId3">
            <a:alphaModFix/>
          </a:blip>
          <a:stretch>
            <a:fillRect/>
          </a:stretch>
        </p:blipFill>
        <p:spPr>
          <a:xfrm>
            <a:off x="5465049" y="796775"/>
            <a:ext cx="3524700" cy="3087199"/>
          </a:xfrm>
          <a:prstGeom prst="rect">
            <a:avLst/>
          </a:prstGeom>
          <a:noFill/>
          <a:ln>
            <a:noFill/>
          </a:ln>
        </p:spPr>
      </p:pic>
      <p:sp>
        <p:nvSpPr>
          <p:cNvPr id="104" name="Shape 104"/>
          <p:cNvSpPr/>
          <p:nvPr/>
        </p:nvSpPr>
        <p:spPr>
          <a:xfrm flipH="1">
            <a:off x="8494875" y="1863475"/>
            <a:ext cx="217800" cy="226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8159775" y="2599975"/>
            <a:ext cx="217800" cy="226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6762150" y="2269775"/>
            <a:ext cx="217800" cy="226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7118500" y="2043575"/>
            <a:ext cx="217800" cy="226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08" name="Shape 108"/>
          <p:cNvPicPr preferRelativeResize="0"/>
          <p:nvPr/>
        </p:nvPicPr>
        <p:blipFill>
          <a:blip r:embed="rId4">
            <a:alphaModFix/>
          </a:blip>
          <a:stretch>
            <a:fillRect/>
          </a:stretch>
        </p:blipFill>
        <p:spPr>
          <a:xfrm>
            <a:off x="726899" y="2269775"/>
            <a:ext cx="572500" cy="2162723"/>
          </a:xfrm>
          <a:prstGeom prst="rect">
            <a:avLst/>
          </a:prstGeom>
          <a:noFill/>
          <a:ln>
            <a:noFill/>
          </a:ln>
        </p:spPr>
      </p:pic>
      <p:sp>
        <p:nvSpPr>
          <p:cNvPr id="109" name="Shape 109"/>
          <p:cNvSpPr txBox="1"/>
          <p:nvPr/>
        </p:nvSpPr>
        <p:spPr>
          <a:xfrm>
            <a:off x="1299400" y="3720762"/>
            <a:ext cx="716700" cy="306900"/>
          </a:xfrm>
          <a:prstGeom prst="rect">
            <a:avLst/>
          </a:prstGeom>
          <a:noFill/>
          <a:ln cap="flat" cmpd="sng" w="9525">
            <a:solidFill>
              <a:schemeClr val="lt1"/>
            </a:solidFill>
            <a:prstDash val="dot"/>
            <a:round/>
            <a:headEnd len="med" w="med" type="none"/>
            <a:tailEnd len="med" w="med" type="none"/>
          </a:ln>
        </p:spPr>
        <p:txBody>
          <a:bodyPr anchorCtr="0" anchor="t" bIns="91425" lIns="91425" rIns="91425" tIns="91425">
            <a:noAutofit/>
          </a:bodyPr>
          <a:lstStyle/>
          <a:p>
            <a:pPr lvl="0">
              <a:spcBef>
                <a:spcPts val="0"/>
              </a:spcBef>
              <a:buNone/>
            </a:pPr>
            <a:r>
              <a:rPr b="1" lang="en" sz="1000">
                <a:latin typeface="Ubuntu"/>
                <a:ea typeface="Ubuntu"/>
                <a:cs typeface="Ubuntu"/>
                <a:sym typeface="Ubuntu"/>
              </a:rPr>
              <a:t>Decisionmakers</a:t>
            </a:r>
          </a:p>
        </p:txBody>
      </p:sp>
      <p:sp>
        <p:nvSpPr>
          <p:cNvPr id="110" name="Shape 110"/>
          <p:cNvSpPr/>
          <p:nvPr/>
        </p:nvSpPr>
        <p:spPr>
          <a:xfrm>
            <a:off x="2430925" y="2416162"/>
            <a:ext cx="2442000" cy="2076000"/>
          </a:xfrm>
          <a:prstGeom prst="cloudCallout">
            <a:avLst>
              <a:gd fmla="val -99661" name="adj1"/>
              <a:gd fmla="val -41539"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txBox="1"/>
          <p:nvPr/>
        </p:nvSpPr>
        <p:spPr>
          <a:xfrm>
            <a:off x="2914975" y="2822037"/>
            <a:ext cx="1651200" cy="1290300"/>
          </a:xfrm>
          <a:prstGeom prst="rect">
            <a:avLst/>
          </a:prstGeom>
          <a:noFill/>
          <a:ln cap="flat" cmpd="sng" w="9525">
            <a:solidFill>
              <a:schemeClr val="lt2"/>
            </a:solidFill>
            <a:prstDash val="dot"/>
            <a:round/>
            <a:headEnd len="med" w="med" type="none"/>
            <a:tailEnd len="med" w="med" type="none"/>
          </a:ln>
        </p:spPr>
        <p:txBody>
          <a:bodyPr anchorCtr="0" anchor="t" bIns="91425" lIns="91425" rIns="91425" tIns="91425">
            <a:noAutofit/>
          </a:bodyPr>
          <a:lstStyle/>
          <a:p>
            <a:pPr lvl="0">
              <a:spcBef>
                <a:spcPts val="0"/>
              </a:spcBef>
              <a:buNone/>
            </a:pPr>
            <a:r>
              <a:rPr lang="en"/>
              <a:t>Approve/Reject?</a:t>
            </a:r>
          </a:p>
          <a:p>
            <a:pPr lvl="0">
              <a:spcBef>
                <a:spcPts val="0"/>
              </a:spcBef>
              <a:buNone/>
            </a:pPr>
            <a:r>
              <a:rPr lang="en"/>
              <a:t>Price?</a:t>
            </a:r>
          </a:p>
          <a:p>
            <a:pPr lvl="0">
              <a:spcBef>
                <a:spcPts val="0"/>
              </a:spcBef>
              <a:buNone/>
            </a:pPr>
            <a:r>
              <a:rPr lang="en"/>
              <a:t>Amount/Limit?</a:t>
            </a:r>
          </a:p>
          <a:p>
            <a:pPr lvl="0">
              <a:spcBef>
                <a:spcPts val="0"/>
              </a:spcBef>
              <a:buNone/>
            </a:pPr>
            <a:r>
              <a:rPr lang="en"/>
              <a:t>Term?</a:t>
            </a:r>
          </a:p>
          <a:p>
            <a:pPr lvl="0">
              <a:spcBef>
                <a:spcPts val="0"/>
              </a:spcBef>
              <a:buNone/>
            </a:pPr>
            <a:r>
              <a:rPr lang="en"/>
              <a:t>Etc. </a:t>
            </a:r>
          </a:p>
        </p:txBody>
      </p:sp>
      <p:sp>
        <p:nvSpPr>
          <p:cNvPr id="112" name="Shape 112"/>
          <p:cNvSpPr txBox="1"/>
          <p:nvPr/>
        </p:nvSpPr>
        <p:spPr>
          <a:xfrm>
            <a:off x="288450" y="1692275"/>
            <a:ext cx="8567100" cy="607800"/>
          </a:xfrm>
          <a:prstGeom prst="rect">
            <a:avLst/>
          </a:prstGeom>
          <a:noFill/>
          <a:ln cap="flat" cmpd="sng" w="9525">
            <a:solidFill>
              <a:schemeClr val="lt1"/>
            </a:solidFill>
            <a:prstDash val="dot"/>
            <a:round/>
            <a:headEnd len="med" w="med" type="none"/>
            <a:tailEnd len="med" w="med" type="none"/>
          </a:ln>
        </p:spPr>
        <p:txBody>
          <a:bodyPr anchorCtr="0" anchor="t" bIns="91425" lIns="91425" rIns="91425" tIns="91425">
            <a:noAutofit/>
          </a:bodyPr>
          <a:lstStyle/>
          <a:p>
            <a:pPr indent="-342900" lvl="0" marL="457200" rtl="0">
              <a:lnSpc>
                <a:spcPct val="115000"/>
              </a:lnSpc>
              <a:spcBef>
                <a:spcPts val="0"/>
              </a:spcBef>
              <a:spcAft>
                <a:spcPts val="1600"/>
              </a:spcAft>
              <a:buClr>
                <a:srgbClr val="000000"/>
              </a:buClr>
              <a:buSzPct val="100000"/>
              <a:buFont typeface="Ubuntu"/>
              <a:buChar char="●"/>
            </a:pPr>
            <a:r>
              <a:rPr lang="en" sz="1800">
                <a:latin typeface="Ubuntu"/>
                <a:ea typeface="Ubuntu"/>
                <a:cs typeface="Ubuntu"/>
                <a:sym typeface="Ubuntu"/>
              </a:rPr>
              <a:t>How would analytics help</a:t>
            </a:r>
          </a:p>
          <a:p>
            <a:pPr indent="-228600" lvl="1" marL="914400" rtl="0">
              <a:lnSpc>
                <a:spcPct val="115000"/>
              </a:lnSpc>
              <a:spcBef>
                <a:spcPts val="0"/>
              </a:spcBef>
              <a:spcAft>
                <a:spcPts val="1600"/>
              </a:spcAft>
              <a:buClr>
                <a:srgbClr val="000000"/>
              </a:buClr>
              <a:buFont typeface="Ubuntu"/>
              <a:buChar char="○"/>
            </a:pPr>
            <a:r>
              <a:rPr lang="en">
                <a:latin typeface="Ubuntu"/>
                <a:ea typeface="Ubuntu"/>
                <a:cs typeface="Ubuntu"/>
                <a:sym typeface="Ubuntu"/>
              </a:rPr>
              <a:t>Different decisions are made in credit management</a:t>
            </a:r>
          </a:p>
        </p:txBody>
      </p:sp>
      <p:sp>
        <p:nvSpPr>
          <p:cNvPr id="113" name="Shape 113"/>
          <p:cNvSpPr txBox="1"/>
          <p:nvPr/>
        </p:nvSpPr>
        <p:spPr>
          <a:xfrm>
            <a:off x="410750" y="4518200"/>
            <a:ext cx="6239400" cy="306900"/>
          </a:xfrm>
          <a:prstGeom prst="rect">
            <a:avLst/>
          </a:prstGeom>
          <a:noFill/>
          <a:ln cap="flat" cmpd="sng" w="9525">
            <a:solidFill>
              <a:schemeClr val="lt1"/>
            </a:solidFill>
            <a:prstDash val="dot"/>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lang="en" sz="800">
                <a:solidFill>
                  <a:schemeClr val="dk2"/>
                </a:solidFill>
                <a:latin typeface="Ubuntu"/>
                <a:ea typeface="Ubuntu"/>
                <a:cs typeface="Ubuntu"/>
                <a:sym typeface="Ubuntu"/>
              </a:rPr>
              <a:t>Source: http://www.bankofengland.co.uk/publications/Documents/other/monetary/ccs/2016/16q3.pdf </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814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Summary of Data</a:t>
            </a:r>
          </a:p>
        </p:txBody>
      </p:sp>
      <p:sp>
        <p:nvSpPr>
          <p:cNvPr id="119" name="Shape 119"/>
          <p:cNvSpPr txBox="1"/>
          <p:nvPr/>
        </p:nvSpPr>
        <p:spPr>
          <a:xfrm>
            <a:off x="1302300" y="1274850"/>
            <a:ext cx="1707600" cy="43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dk2"/>
                </a:solidFill>
                <a:latin typeface="Ubuntu"/>
                <a:ea typeface="Ubuntu"/>
                <a:cs typeface="Ubuntu"/>
                <a:sym typeface="Ubuntu"/>
              </a:rPr>
              <a:t>Data set info</a:t>
            </a:r>
          </a:p>
        </p:txBody>
      </p:sp>
      <p:pic>
        <p:nvPicPr>
          <p:cNvPr descr="Screen Shot 2016-10-20 at 18.47.15.png" id="120" name="Shape 120"/>
          <p:cNvPicPr preferRelativeResize="0"/>
          <p:nvPr/>
        </p:nvPicPr>
        <p:blipFill>
          <a:blip r:embed="rId3">
            <a:alphaModFix/>
          </a:blip>
          <a:stretch>
            <a:fillRect/>
          </a:stretch>
        </p:blipFill>
        <p:spPr>
          <a:xfrm>
            <a:off x="3873524" y="1699440"/>
            <a:ext cx="2380800" cy="2313022"/>
          </a:xfrm>
          <a:prstGeom prst="rect">
            <a:avLst/>
          </a:prstGeom>
          <a:noFill/>
          <a:ln>
            <a:noFill/>
          </a:ln>
        </p:spPr>
      </p:pic>
      <p:sp>
        <p:nvSpPr>
          <p:cNvPr id="121" name="Shape 121"/>
          <p:cNvSpPr txBox="1"/>
          <p:nvPr/>
        </p:nvSpPr>
        <p:spPr>
          <a:xfrm>
            <a:off x="6329050" y="1274850"/>
            <a:ext cx="2633400" cy="2115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b="1" lang="en" sz="1800">
                <a:latin typeface="Ubuntu"/>
                <a:ea typeface="Ubuntu"/>
                <a:cs typeface="Ubuntu"/>
                <a:sym typeface="Ubuntu"/>
              </a:rPr>
              <a:t>           Data issues</a:t>
            </a:r>
          </a:p>
          <a:p>
            <a:pPr indent="-342900" lvl="0" marL="457200" rtl="0">
              <a:lnSpc>
                <a:spcPct val="115000"/>
              </a:lnSpc>
              <a:spcBef>
                <a:spcPts val="0"/>
              </a:spcBef>
              <a:spcAft>
                <a:spcPts val="1600"/>
              </a:spcAft>
              <a:buSzPct val="100000"/>
              <a:buFont typeface="Ubuntu"/>
              <a:buChar char="●"/>
            </a:pPr>
            <a:r>
              <a:rPr b="1" lang="en" sz="1800">
                <a:latin typeface="Ubuntu"/>
                <a:ea typeface="Ubuntu"/>
                <a:cs typeface="Ubuntu"/>
                <a:sym typeface="Ubuntu"/>
              </a:rPr>
              <a:t>Imbalanced data </a:t>
            </a:r>
          </a:p>
          <a:p>
            <a:pPr indent="-342900" lvl="0" marL="457200" rtl="0">
              <a:lnSpc>
                <a:spcPct val="115000"/>
              </a:lnSpc>
              <a:spcBef>
                <a:spcPts val="0"/>
              </a:spcBef>
              <a:spcAft>
                <a:spcPts val="1600"/>
              </a:spcAft>
              <a:buSzPct val="100000"/>
              <a:buFont typeface="Ubuntu"/>
              <a:buChar char="●"/>
            </a:pPr>
            <a:r>
              <a:rPr lang="en" sz="1800">
                <a:latin typeface="Ubuntu"/>
                <a:ea typeface="Ubuntu"/>
                <a:cs typeface="Ubuntu"/>
                <a:sym typeface="Ubuntu"/>
              </a:rPr>
              <a:t>Missing values</a:t>
            </a:r>
          </a:p>
          <a:p>
            <a:pPr indent="-342900" lvl="0" marL="457200" rtl="0">
              <a:lnSpc>
                <a:spcPct val="115000"/>
              </a:lnSpc>
              <a:spcBef>
                <a:spcPts val="0"/>
              </a:spcBef>
              <a:spcAft>
                <a:spcPts val="1600"/>
              </a:spcAft>
              <a:buSzPct val="100000"/>
              <a:buFont typeface="Ubuntu"/>
              <a:buChar char="●"/>
            </a:pPr>
            <a:r>
              <a:rPr lang="en" sz="1800">
                <a:latin typeface="Ubuntu"/>
                <a:ea typeface="Ubuntu"/>
                <a:cs typeface="Ubuntu"/>
                <a:sym typeface="Ubuntu"/>
              </a:rPr>
              <a:t>Variable Misclassification </a:t>
            </a:r>
          </a:p>
        </p:txBody>
      </p:sp>
      <p:pic>
        <p:nvPicPr>
          <p:cNvPr id="122" name="Shape 122"/>
          <p:cNvPicPr preferRelativeResize="0"/>
          <p:nvPr/>
        </p:nvPicPr>
        <p:blipFill>
          <a:blip r:embed="rId4">
            <a:alphaModFix/>
          </a:blip>
          <a:stretch>
            <a:fillRect/>
          </a:stretch>
        </p:blipFill>
        <p:spPr>
          <a:xfrm>
            <a:off x="-200024" y="1353624"/>
            <a:ext cx="4459100" cy="3004649"/>
          </a:xfrm>
          <a:prstGeom prst="rect">
            <a:avLst/>
          </a:prstGeom>
          <a:noFill/>
          <a:ln>
            <a:noFill/>
          </a:ln>
        </p:spPr>
      </p:pic>
      <p:pic>
        <p:nvPicPr>
          <p:cNvPr id="123" name="Shape 123"/>
          <p:cNvPicPr preferRelativeResize="0"/>
          <p:nvPr/>
        </p:nvPicPr>
        <p:blipFill>
          <a:blip r:embed="rId5">
            <a:alphaModFix/>
          </a:blip>
          <a:stretch>
            <a:fillRect/>
          </a:stretch>
        </p:blipFill>
        <p:spPr>
          <a:xfrm rot="-2591608">
            <a:off x="5605753" y="2391711"/>
            <a:ext cx="804944" cy="200902"/>
          </a:xfrm>
          <a:prstGeom prst="rect">
            <a:avLst/>
          </a:prstGeom>
          <a:noFill/>
          <a:ln>
            <a:noFill/>
          </a:ln>
        </p:spPr>
      </p:pic>
      <p:pic>
        <p:nvPicPr>
          <p:cNvPr id="124" name="Shape 124"/>
          <p:cNvPicPr preferRelativeResize="0"/>
          <p:nvPr/>
        </p:nvPicPr>
        <p:blipFill>
          <a:blip r:embed="rId5">
            <a:alphaModFix/>
          </a:blip>
          <a:stretch>
            <a:fillRect/>
          </a:stretch>
        </p:blipFill>
        <p:spPr>
          <a:xfrm rot="-2">
            <a:off x="3611674" y="3056500"/>
            <a:ext cx="597550" cy="200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Model Building</a:t>
            </a:r>
          </a:p>
        </p:txBody>
      </p:sp>
      <p:sp>
        <p:nvSpPr>
          <p:cNvPr id="130" name="Shape 130"/>
          <p:cNvSpPr txBox="1"/>
          <p:nvPr>
            <p:ph idx="1" type="body"/>
          </p:nvPr>
        </p:nvSpPr>
        <p:spPr>
          <a:xfrm>
            <a:off x="311700" y="1229875"/>
            <a:ext cx="4171800" cy="3339000"/>
          </a:xfrm>
          <a:prstGeom prst="rect">
            <a:avLst/>
          </a:prstGeom>
          <a:ln>
            <a:noFill/>
          </a:ln>
        </p:spPr>
        <p:txBody>
          <a:bodyPr anchorCtr="0" anchor="t" bIns="91425" lIns="91425" rIns="91425" tIns="91425">
            <a:noAutofit/>
          </a:bodyPr>
          <a:lstStyle/>
          <a:p>
            <a:pPr indent="-228600" lvl="0" marL="457200" rtl="0">
              <a:spcBef>
                <a:spcPts val="0"/>
              </a:spcBef>
              <a:buClr>
                <a:srgbClr val="000000"/>
              </a:buClr>
              <a:buFont typeface="Ubuntu"/>
              <a:buChar char="●"/>
            </a:pPr>
            <a:r>
              <a:rPr lang="en">
                <a:solidFill>
                  <a:srgbClr val="000000"/>
                </a:solidFill>
                <a:latin typeface="Ubuntu"/>
                <a:ea typeface="Ubuntu"/>
                <a:cs typeface="Ubuntu"/>
                <a:sym typeface="Ubuntu"/>
              </a:rPr>
              <a:t>Decision Tree</a:t>
            </a:r>
          </a:p>
          <a:p>
            <a:pPr lvl="0">
              <a:spcBef>
                <a:spcPts val="0"/>
              </a:spcBef>
              <a:buNone/>
            </a:pPr>
            <a:r>
              <a:t/>
            </a:r>
            <a:endParaRPr>
              <a:latin typeface="Ubuntu"/>
              <a:ea typeface="Ubuntu"/>
              <a:cs typeface="Ubuntu"/>
              <a:sym typeface="Ubuntu"/>
            </a:endParaRPr>
          </a:p>
        </p:txBody>
      </p:sp>
      <p:cxnSp>
        <p:nvCxnSpPr>
          <p:cNvPr id="131" name="Shape 131"/>
          <p:cNvCxnSpPr/>
          <p:nvPr/>
        </p:nvCxnSpPr>
        <p:spPr>
          <a:xfrm>
            <a:off x="4037875" y="1238125"/>
            <a:ext cx="0" cy="3322500"/>
          </a:xfrm>
          <a:prstGeom prst="straightConnector1">
            <a:avLst/>
          </a:prstGeom>
          <a:noFill/>
          <a:ln cap="flat" cmpd="sng" w="9525">
            <a:solidFill>
              <a:schemeClr val="dk2"/>
            </a:solidFill>
            <a:prstDash val="solid"/>
            <a:round/>
            <a:headEnd len="lg" w="lg" type="none"/>
            <a:tailEnd len="lg" w="lg" type="none"/>
          </a:ln>
        </p:spPr>
      </p:cxnSp>
      <p:sp>
        <p:nvSpPr>
          <p:cNvPr id="132" name="Shape 132"/>
          <p:cNvSpPr txBox="1"/>
          <p:nvPr>
            <p:ph idx="1" type="body"/>
          </p:nvPr>
        </p:nvSpPr>
        <p:spPr>
          <a:xfrm>
            <a:off x="4156150" y="1229875"/>
            <a:ext cx="4171800" cy="3339000"/>
          </a:xfrm>
          <a:prstGeom prst="rect">
            <a:avLst/>
          </a:prstGeom>
          <a:noFill/>
          <a:ln>
            <a:noFill/>
          </a:ln>
        </p:spPr>
        <p:txBody>
          <a:bodyPr anchorCtr="0" anchor="t" bIns="91425" lIns="91425" rIns="91425" tIns="91425">
            <a:noAutofit/>
          </a:bodyPr>
          <a:lstStyle/>
          <a:p>
            <a:pPr indent="-228600" lvl="0" marL="457200" rtl="0">
              <a:spcBef>
                <a:spcPts val="0"/>
              </a:spcBef>
              <a:buClr>
                <a:srgbClr val="000000"/>
              </a:buClr>
              <a:buFont typeface="Ubuntu"/>
              <a:buChar char="●"/>
            </a:pPr>
            <a:r>
              <a:rPr lang="en">
                <a:solidFill>
                  <a:srgbClr val="000000"/>
                </a:solidFill>
              </a:rPr>
              <a:t>Training and validation</a:t>
            </a:r>
          </a:p>
          <a:p>
            <a:pPr lvl="0" rtl="0">
              <a:spcBef>
                <a:spcPts val="1000"/>
              </a:spcBef>
              <a:spcAft>
                <a:spcPts val="0"/>
              </a:spcAft>
              <a:buNone/>
            </a:pPr>
            <a:r>
              <a:t/>
            </a:r>
            <a:endParaRPr sz="1900">
              <a:solidFill>
                <a:srgbClr val="5FCBEF"/>
              </a:solidFill>
              <a:latin typeface="Arial"/>
              <a:ea typeface="Arial"/>
              <a:cs typeface="Arial"/>
              <a:sym typeface="Arial"/>
            </a:endParaRPr>
          </a:p>
          <a:p>
            <a:pPr lvl="0" rtl="0">
              <a:spcBef>
                <a:spcPts val="0"/>
              </a:spcBef>
              <a:buNone/>
            </a:pPr>
            <a:r>
              <a:t/>
            </a:r>
            <a:endParaRPr/>
          </a:p>
        </p:txBody>
      </p:sp>
      <p:pic>
        <p:nvPicPr>
          <p:cNvPr descr="Screen Shot 2016-10-20 at 6.15.07 PM.png" id="133" name="Shape 133"/>
          <p:cNvPicPr preferRelativeResize="0"/>
          <p:nvPr/>
        </p:nvPicPr>
        <p:blipFill>
          <a:blip r:embed="rId3">
            <a:alphaModFix/>
          </a:blip>
          <a:stretch>
            <a:fillRect/>
          </a:stretch>
        </p:blipFill>
        <p:spPr>
          <a:xfrm>
            <a:off x="4267574" y="1859299"/>
            <a:ext cx="2749924" cy="2080150"/>
          </a:xfrm>
          <a:prstGeom prst="rect">
            <a:avLst/>
          </a:prstGeom>
          <a:noFill/>
          <a:ln>
            <a:noFill/>
          </a:ln>
        </p:spPr>
      </p:pic>
      <p:pic>
        <p:nvPicPr>
          <p:cNvPr id="134" name="Shape 134"/>
          <p:cNvPicPr preferRelativeResize="0"/>
          <p:nvPr/>
        </p:nvPicPr>
        <p:blipFill>
          <a:blip r:embed="rId4">
            <a:alphaModFix/>
          </a:blip>
          <a:stretch>
            <a:fillRect/>
          </a:stretch>
        </p:blipFill>
        <p:spPr>
          <a:xfrm>
            <a:off x="622124" y="1772125"/>
            <a:ext cx="2638075" cy="208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249125" y="324675"/>
            <a:ext cx="8520600" cy="607800"/>
          </a:xfrm>
          <a:prstGeom prst="rect">
            <a:avLst/>
          </a:prstGeom>
        </p:spPr>
        <p:txBody>
          <a:bodyPr anchorCtr="0" anchor="t" bIns="91425" lIns="91425" rIns="91425" tIns="91425">
            <a:noAutofit/>
          </a:bodyPr>
          <a:lstStyle/>
          <a:p>
            <a:pPr lvl="0" rtl="0">
              <a:spcBef>
                <a:spcPts val="0"/>
              </a:spcBef>
              <a:buNone/>
            </a:pPr>
            <a:r>
              <a:rPr lang="en" u="sng">
                <a:latin typeface="Ubuntu"/>
                <a:ea typeface="Ubuntu"/>
                <a:cs typeface="Ubuntu"/>
                <a:sym typeface="Ubuntu"/>
              </a:rPr>
              <a:t>Model Performance</a:t>
            </a:r>
          </a:p>
        </p:txBody>
      </p:sp>
      <p:pic>
        <p:nvPicPr>
          <p:cNvPr id="140" name="Shape 140"/>
          <p:cNvPicPr preferRelativeResize="0"/>
          <p:nvPr/>
        </p:nvPicPr>
        <p:blipFill>
          <a:blip r:embed="rId3">
            <a:alphaModFix/>
          </a:blip>
          <a:stretch>
            <a:fillRect/>
          </a:stretch>
        </p:blipFill>
        <p:spPr>
          <a:xfrm>
            <a:off x="577887" y="1053887"/>
            <a:ext cx="3380325" cy="1821725"/>
          </a:xfrm>
          <a:prstGeom prst="rect">
            <a:avLst/>
          </a:prstGeom>
          <a:noFill/>
          <a:ln>
            <a:noFill/>
          </a:ln>
        </p:spPr>
      </p:pic>
      <p:sp>
        <p:nvSpPr>
          <p:cNvPr id="141" name="Shape 141"/>
          <p:cNvSpPr txBox="1"/>
          <p:nvPr/>
        </p:nvSpPr>
        <p:spPr>
          <a:xfrm>
            <a:off x="5284875" y="1202425"/>
            <a:ext cx="3101400" cy="1821600"/>
          </a:xfrm>
          <a:prstGeom prst="rect">
            <a:avLst/>
          </a:prstGeom>
          <a:noFill/>
          <a:ln>
            <a:noFill/>
          </a:ln>
        </p:spPr>
        <p:txBody>
          <a:bodyPr anchorCtr="0" anchor="t" bIns="91425" lIns="91425" rIns="91425" tIns="91425">
            <a:noAutofit/>
          </a:bodyPr>
          <a:lstStyle/>
          <a:p>
            <a:pPr lvl="0">
              <a:spcBef>
                <a:spcPts val="0"/>
              </a:spcBef>
              <a:buNone/>
            </a:pPr>
            <a:r>
              <a:rPr lang="en" sz="1800">
                <a:latin typeface="Ubuntu"/>
                <a:ea typeface="Ubuntu"/>
                <a:cs typeface="Ubuntu"/>
                <a:sym typeface="Ubuntu"/>
              </a:rPr>
              <a:t>According to the confusion matrix, our Decision Tree Model does a excellent job in predicting BAD risk !!</a:t>
            </a:r>
          </a:p>
        </p:txBody>
      </p:sp>
      <p:pic>
        <p:nvPicPr>
          <p:cNvPr id="142" name="Shape 142"/>
          <p:cNvPicPr preferRelativeResize="0"/>
          <p:nvPr/>
        </p:nvPicPr>
        <p:blipFill>
          <a:blip r:embed="rId4">
            <a:alphaModFix/>
          </a:blip>
          <a:stretch>
            <a:fillRect/>
          </a:stretch>
        </p:blipFill>
        <p:spPr>
          <a:xfrm>
            <a:off x="4424962" y="1307875"/>
            <a:ext cx="768626" cy="607800"/>
          </a:xfrm>
          <a:prstGeom prst="rect">
            <a:avLst/>
          </a:prstGeom>
          <a:noFill/>
          <a:ln>
            <a:noFill/>
          </a:ln>
        </p:spPr>
      </p:pic>
      <p:pic>
        <p:nvPicPr>
          <p:cNvPr id="143" name="Shape 143"/>
          <p:cNvPicPr preferRelativeResize="0"/>
          <p:nvPr/>
        </p:nvPicPr>
        <p:blipFill>
          <a:blip r:embed="rId5">
            <a:alphaModFix/>
          </a:blip>
          <a:stretch>
            <a:fillRect/>
          </a:stretch>
        </p:blipFill>
        <p:spPr>
          <a:xfrm>
            <a:off x="577900" y="2875612"/>
            <a:ext cx="4974601" cy="13367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Results Summary</a:t>
            </a:r>
          </a:p>
        </p:txBody>
      </p:sp>
      <p:sp>
        <p:nvSpPr>
          <p:cNvPr id="149" name="Shape 149"/>
          <p:cNvSpPr txBox="1"/>
          <p:nvPr/>
        </p:nvSpPr>
        <p:spPr>
          <a:xfrm>
            <a:off x="3950800" y="1088500"/>
            <a:ext cx="4881600" cy="3141300"/>
          </a:xfrm>
          <a:prstGeom prst="rect">
            <a:avLst/>
          </a:prstGeom>
          <a:noFill/>
          <a:ln>
            <a:noFill/>
          </a:ln>
        </p:spPr>
        <p:txBody>
          <a:bodyPr anchorCtr="0" anchor="t" bIns="91425" lIns="91425" rIns="91425" tIns="91425">
            <a:noAutofit/>
          </a:bodyPr>
          <a:lstStyle/>
          <a:p>
            <a:pPr lvl="0">
              <a:spcBef>
                <a:spcPts val="0"/>
              </a:spcBef>
              <a:buNone/>
            </a:pPr>
            <a:r>
              <a:rPr b="1" lang="en" sz="1800">
                <a:latin typeface="Ubuntu"/>
                <a:ea typeface="Ubuntu"/>
                <a:cs typeface="Ubuntu"/>
                <a:sym typeface="Ubuntu"/>
              </a:rPr>
              <a:t>Leaf report</a:t>
            </a:r>
          </a:p>
          <a:p>
            <a:pPr indent="-342900" lvl="0" marL="457200" rtl="0">
              <a:spcBef>
                <a:spcPts val="0"/>
              </a:spcBef>
              <a:buSzPct val="100000"/>
              <a:buFont typeface="Ubuntu"/>
              <a:buChar char="●"/>
            </a:pPr>
            <a:r>
              <a:rPr lang="en" sz="1800">
                <a:latin typeface="Ubuntu"/>
                <a:ea typeface="Ubuntu"/>
                <a:cs typeface="Ubuntu"/>
                <a:sym typeface="Ubuntu"/>
              </a:rPr>
              <a:t>Presents variables in groups;</a:t>
            </a:r>
          </a:p>
          <a:p>
            <a:pPr indent="-342900" lvl="0" marL="457200" rtl="0">
              <a:spcBef>
                <a:spcPts val="0"/>
              </a:spcBef>
              <a:buSzPct val="100000"/>
              <a:buFont typeface="Ubuntu"/>
              <a:buChar char="●"/>
            </a:pPr>
            <a:r>
              <a:rPr lang="en" sz="1800">
                <a:latin typeface="Ubuntu"/>
                <a:ea typeface="Ubuntu"/>
                <a:cs typeface="Ubuntu"/>
                <a:sym typeface="Ubuntu"/>
              </a:rPr>
              <a:t>Shows a much richer concentration;</a:t>
            </a:r>
          </a:p>
          <a:p>
            <a:pPr indent="-342900" lvl="0" marL="457200" rtl="0">
              <a:spcBef>
                <a:spcPts val="0"/>
              </a:spcBef>
              <a:buSzPct val="100000"/>
              <a:buFont typeface="Ubuntu"/>
              <a:buChar char="●"/>
            </a:pPr>
            <a:r>
              <a:rPr lang="en" sz="1800">
                <a:latin typeface="Ubuntu"/>
                <a:ea typeface="Ubuntu"/>
                <a:cs typeface="Ubuntu"/>
                <a:sym typeface="Ubuntu"/>
              </a:rPr>
              <a:t>3 Groups can predict more than  90% of Bad Risk. </a:t>
            </a:r>
          </a:p>
          <a:p>
            <a:pPr lvl="0" rtl="0">
              <a:spcBef>
                <a:spcPts val="0"/>
              </a:spcBef>
              <a:buNone/>
            </a:pPr>
            <a:r>
              <a:t/>
            </a:r>
            <a:endParaRPr sz="1800">
              <a:latin typeface="Ubuntu"/>
              <a:ea typeface="Ubuntu"/>
              <a:cs typeface="Ubuntu"/>
              <a:sym typeface="Ubuntu"/>
            </a:endParaRPr>
          </a:p>
          <a:p>
            <a:pPr lvl="0" rtl="0">
              <a:spcBef>
                <a:spcPts val="0"/>
              </a:spcBef>
              <a:buNone/>
            </a:pPr>
            <a:r>
              <a:rPr b="1" lang="en" sz="1800">
                <a:latin typeface="Ubuntu"/>
                <a:ea typeface="Ubuntu"/>
                <a:cs typeface="Ubuntu"/>
                <a:sym typeface="Ubuntu"/>
              </a:rPr>
              <a:t>Concerns</a:t>
            </a:r>
          </a:p>
          <a:p>
            <a:pPr indent="-342900" lvl="0" marL="457200">
              <a:spcBef>
                <a:spcPts val="0"/>
              </a:spcBef>
              <a:buSzPct val="100000"/>
              <a:buFont typeface="Ubuntu"/>
              <a:buChar char="●"/>
            </a:pPr>
            <a:r>
              <a:rPr lang="en" sz="1800">
                <a:latin typeface="Ubuntu"/>
                <a:ea typeface="Ubuntu"/>
                <a:cs typeface="Ubuntu"/>
                <a:sym typeface="Ubuntu"/>
              </a:rPr>
              <a:t>Uncertainty of the optimal solution during the random resampling process </a:t>
            </a:r>
          </a:p>
        </p:txBody>
      </p:sp>
      <p:pic>
        <p:nvPicPr>
          <p:cNvPr descr="Screen Shot 2016-10-21 at 2.26.26 PM.png" id="150" name="Shape 150"/>
          <p:cNvPicPr preferRelativeResize="0"/>
          <p:nvPr/>
        </p:nvPicPr>
        <p:blipFill>
          <a:blip r:embed="rId3">
            <a:alphaModFix/>
          </a:blip>
          <a:stretch>
            <a:fillRect/>
          </a:stretch>
        </p:blipFill>
        <p:spPr>
          <a:xfrm>
            <a:off x="602250" y="1137525"/>
            <a:ext cx="3154824" cy="323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25825"/>
            <a:ext cx="8520600" cy="607800"/>
          </a:xfrm>
          <a:prstGeom prst="rect">
            <a:avLst/>
          </a:prstGeom>
        </p:spPr>
        <p:txBody>
          <a:bodyPr anchorCtr="0" anchor="t" bIns="91425" lIns="91425" rIns="91425" tIns="91425">
            <a:noAutofit/>
          </a:bodyPr>
          <a:lstStyle/>
          <a:p>
            <a:pPr lvl="0">
              <a:spcBef>
                <a:spcPts val="0"/>
              </a:spcBef>
              <a:buNone/>
            </a:pPr>
            <a:r>
              <a:rPr lang="en" u="sng">
                <a:latin typeface="Ubuntu"/>
                <a:ea typeface="Ubuntu"/>
                <a:cs typeface="Ubuntu"/>
                <a:sym typeface="Ubuntu"/>
              </a:rPr>
              <a:t>Risk Profile </a:t>
            </a:r>
          </a:p>
        </p:txBody>
      </p:sp>
      <p:pic>
        <p:nvPicPr>
          <p:cNvPr id="156" name="Shape 156"/>
          <p:cNvPicPr preferRelativeResize="0"/>
          <p:nvPr/>
        </p:nvPicPr>
        <p:blipFill>
          <a:blip r:embed="rId4">
            <a:alphaModFix/>
          </a:blip>
          <a:stretch>
            <a:fillRect/>
          </a:stretch>
        </p:blipFill>
        <p:spPr>
          <a:xfrm>
            <a:off x="0" y="765125"/>
            <a:ext cx="5019300" cy="2875974"/>
          </a:xfrm>
          <a:prstGeom prst="rect">
            <a:avLst/>
          </a:prstGeom>
          <a:noFill/>
          <a:ln>
            <a:noFill/>
          </a:ln>
        </p:spPr>
      </p:pic>
      <p:sp>
        <p:nvSpPr>
          <p:cNvPr id="157" name="Shape 157"/>
          <p:cNvSpPr txBox="1"/>
          <p:nvPr/>
        </p:nvSpPr>
        <p:spPr>
          <a:xfrm>
            <a:off x="4913725" y="665500"/>
            <a:ext cx="4065600" cy="3495300"/>
          </a:xfrm>
          <a:prstGeom prst="rect">
            <a:avLst/>
          </a:prstGeom>
          <a:noFill/>
          <a:ln>
            <a:noFill/>
          </a:ln>
        </p:spPr>
        <p:txBody>
          <a:bodyPr anchorCtr="0" anchor="t" bIns="91425" lIns="91425" rIns="91425" tIns="91425">
            <a:noAutofit/>
          </a:bodyPr>
          <a:lstStyle/>
          <a:p>
            <a:pPr lvl="0">
              <a:spcBef>
                <a:spcPts val="0"/>
              </a:spcBef>
              <a:buNone/>
            </a:pPr>
            <a:r>
              <a:rPr b="1" lang="en" sz="1800">
                <a:latin typeface="Ubuntu"/>
                <a:ea typeface="Ubuntu"/>
                <a:cs typeface="Ubuntu"/>
                <a:sym typeface="Ubuntu"/>
              </a:rPr>
              <a:t>Strategies:</a:t>
            </a:r>
          </a:p>
          <a:p>
            <a:pPr lvl="0">
              <a:spcBef>
                <a:spcPts val="0"/>
              </a:spcBef>
              <a:buNone/>
            </a:pPr>
            <a:r>
              <a:t/>
            </a:r>
            <a:endParaRPr sz="1800">
              <a:latin typeface="Ubuntu"/>
              <a:ea typeface="Ubuntu"/>
              <a:cs typeface="Ubuntu"/>
              <a:sym typeface="Ubuntu"/>
            </a:endParaRPr>
          </a:p>
          <a:p>
            <a:pPr indent="-342900" lvl="0" marL="457200" rtl="0">
              <a:spcBef>
                <a:spcPts val="0"/>
              </a:spcBef>
              <a:buSzPct val="100000"/>
              <a:buFont typeface="Ubuntu"/>
              <a:buChar char="●"/>
            </a:pPr>
            <a:r>
              <a:rPr lang="en" sz="1800">
                <a:latin typeface="Ubuntu"/>
                <a:ea typeface="Ubuntu"/>
                <a:cs typeface="Ubuntu"/>
                <a:sym typeface="Ubuntu"/>
              </a:rPr>
              <a:t>More cautious check of potential and existing customers</a:t>
            </a:r>
          </a:p>
          <a:p>
            <a:pPr lvl="0" rtl="0">
              <a:spcBef>
                <a:spcPts val="0"/>
              </a:spcBef>
              <a:buNone/>
            </a:pPr>
            <a:r>
              <a:t/>
            </a:r>
            <a:endParaRPr sz="1800">
              <a:latin typeface="Ubuntu"/>
              <a:ea typeface="Ubuntu"/>
              <a:cs typeface="Ubuntu"/>
              <a:sym typeface="Ubuntu"/>
            </a:endParaRPr>
          </a:p>
          <a:p>
            <a:pPr indent="-342900" lvl="0" marL="457200" rtl="0">
              <a:spcBef>
                <a:spcPts val="0"/>
              </a:spcBef>
              <a:buSzPct val="100000"/>
              <a:buFont typeface="Ubuntu"/>
              <a:buChar char="●"/>
            </a:pPr>
            <a:r>
              <a:rPr lang="en" sz="1800">
                <a:latin typeface="Ubuntu"/>
                <a:ea typeface="Ubuntu"/>
                <a:cs typeface="Ubuntu"/>
                <a:sym typeface="Ubuntu"/>
              </a:rPr>
              <a:t>Segmenting the customers</a:t>
            </a:r>
          </a:p>
          <a:p>
            <a:pPr lvl="0" rtl="0">
              <a:spcBef>
                <a:spcPts val="0"/>
              </a:spcBef>
              <a:buNone/>
            </a:pPr>
            <a:r>
              <a:t/>
            </a:r>
            <a:endParaRPr sz="1800">
              <a:latin typeface="Ubuntu"/>
              <a:ea typeface="Ubuntu"/>
              <a:cs typeface="Ubuntu"/>
              <a:sym typeface="Ubuntu"/>
            </a:endParaRPr>
          </a:p>
          <a:p>
            <a:pPr indent="-342900" lvl="0" marL="457200" rtl="0">
              <a:spcBef>
                <a:spcPts val="0"/>
              </a:spcBef>
              <a:buSzPct val="100000"/>
              <a:buFont typeface="Ubuntu"/>
              <a:buChar char="●"/>
            </a:pPr>
            <a:r>
              <a:rPr lang="en" sz="1800">
                <a:latin typeface="Ubuntu"/>
                <a:ea typeface="Ubuntu"/>
                <a:cs typeface="Ubuntu"/>
                <a:sym typeface="Ubuntu"/>
              </a:rPr>
              <a:t>Stricter</a:t>
            </a:r>
            <a:r>
              <a:rPr lang="en" sz="1800">
                <a:latin typeface="Ubuntu"/>
                <a:ea typeface="Ubuntu"/>
                <a:cs typeface="Ubuntu"/>
                <a:sym typeface="Ubuntu"/>
              </a:rPr>
              <a:t> screening of those fitting the profile</a:t>
            </a:r>
          </a:p>
          <a:p>
            <a:pPr lvl="0" rtl="0">
              <a:spcBef>
                <a:spcPts val="0"/>
              </a:spcBef>
              <a:buNone/>
            </a:pPr>
            <a:r>
              <a:t/>
            </a:r>
            <a:endParaRPr sz="1800">
              <a:latin typeface="Ubuntu"/>
              <a:ea typeface="Ubuntu"/>
              <a:cs typeface="Ubuntu"/>
              <a:sym typeface="Ubuntu"/>
            </a:endParaRPr>
          </a:p>
          <a:p>
            <a:pPr indent="-342900" lvl="0" marL="457200" rtl="0">
              <a:spcBef>
                <a:spcPts val="0"/>
              </a:spcBef>
              <a:buSzPct val="100000"/>
              <a:buFont typeface="Ubuntu"/>
              <a:buChar char="●"/>
            </a:pPr>
            <a:r>
              <a:rPr lang="en" sz="1800">
                <a:latin typeface="Ubuntu"/>
                <a:ea typeface="Ubuntu"/>
                <a:cs typeface="Ubuntu"/>
                <a:sym typeface="Ubuntu"/>
              </a:rPr>
              <a:t>Improve models by incorporating new methods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latin typeface="Ubuntu"/>
                <a:ea typeface="Ubuntu"/>
                <a:cs typeface="Ubuntu"/>
                <a:sym typeface="Ubuntu"/>
              </a:rPr>
              <a:t>THANK YOU FOR LISTENING!</a:t>
            </a:r>
          </a:p>
        </p:txBody>
      </p:sp>
      <p:pic>
        <p:nvPicPr>
          <p:cNvPr descr="money-512.png" id="163" name="Shape 163"/>
          <p:cNvPicPr preferRelativeResize="0"/>
          <p:nvPr/>
        </p:nvPicPr>
        <p:blipFill>
          <a:blip r:embed="rId3">
            <a:alphaModFix/>
          </a:blip>
          <a:stretch>
            <a:fillRect/>
          </a:stretch>
        </p:blipFill>
        <p:spPr>
          <a:xfrm>
            <a:off x="2489749" y="924350"/>
            <a:ext cx="4055174" cy="2981725"/>
          </a:xfrm>
          <a:prstGeom prst="rect">
            <a:avLst/>
          </a:prstGeom>
          <a:noFill/>
          <a:ln>
            <a:noFill/>
          </a:ln>
        </p:spPr>
      </p:pic>
      <p:sp>
        <p:nvSpPr>
          <p:cNvPr id="164" name="Shape 164"/>
          <p:cNvSpPr txBox="1"/>
          <p:nvPr/>
        </p:nvSpPr>
        <p:spPr>
          <a:xfrm>
            <a:off x="661725" y="3955375"/>
            <a:ext cx="7369200" cy="607800"/>
          </a:xfrm>
          <a:prstGeom prst="rect">
            <a:avLst/>
          </a:prstGeom>
          <a:noFill/>
          <a:ln>
            <a:noFill/>
          </a:ln>
        </p:spPr>
        <p:txBody>
          <a:bodyPr anchorCtr="0" anchor="t" bIns="91425" lIns="91425" rIns="91425" tIns="91425">
            <a:noAutofit/>
          </a:bodyPr>
          <a:lstStyle/>
          <a:p>
            <a:pPr lvl="0" algn="ctr">
              <a:spcBef>
                <a:spcPts val="0"/>
              </a:spcBef>
              <a:buNone/>
            </a:pPr>
            <a:r>
              <a:rPr lang="en" sz="1800">
                <a:latin typeface="Ubuntu"/>
                <a:ea typeface="Ubuntu"/>
                <a:cs typeface="Ubuntu"/>
                <a:sym typeface="Ubuntu"/>
              </a:rPr>
              <a:t>We hope you enjoyed our presentation.</a:t>
            </a:r>
          </a:p>
          <a:p>
            <a:pPr lvl="0" algn="ctr">
              <a:spcBef>
                <a:spcPts val="0"/>
              </a:spcBef>
              <a:buNone/>
            </a:pPr>
            <a:r>
              <a:rPr lang="en" sz="1800">
                <a:latin typeface="Ubuntu"/>
                <a:ea typeface="Ubuntu"/>
                <a:cs typeface="Ubuntu"/>
                <a:sym typeface="Ubuntu"/>
              </a:rPr>
              <a:t>Do you have any questions?</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