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63" r:id="rId2"/>
    <p:sldMasterId id="2147483675" r:id="rId3"/>
  </p:sldMasterIdLst>
  <p:notesMasterIdLst>
    <p:notesMasterId r:id="rId70"/>
  </p:notesMasterIdLst>
  <p:handoutMasterIdLst>
    <p:handoutMasterId r:id="rId71"/>
  </p:handoutMasterIdLst>
  <p:sldIdLst>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15:clr>
            <a:srgbClr val="A4A3A4"/>
          </p15:clr>
        </p15:guide>
        <p15:guide id="2">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4B"/>
    <a:srgbClr val="C0C0C0"/>
    <a:srgbClr val="DDDDDD"/>
    <a:srgbClr val="FF9900"/>
    <a:srgbClr val="008000"/>
    <a:srgbClr val="006600"/>
    <a:srgbClr val="FF0000"/>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0" autoAdjust="0"/>
    <p:restoredTop sz="98247" autoAdjust="0"/>
  </p:normalViewPr>
  <p:slideViewPr>
    <p:cSldViewPr snapToGrid="0">
      <p:cViewPr varScale="1">
        <p:scale>
          <a:sx n="65" d="100"/>
          <a:sy n="65" d="100"/>
        </p:scale>
        <p:origin x="-1476" y="-108"/>
      </p:cViewPr>
      <p:guideLst>
        <p:guide orient="horz"/>
        <p:guide/>
      </p:guideLst>
    </p:cSldViewPr>
  </p:slideViewPr>
  <p:outlineViewPr>
    <p:cViewPr>
      <p:scale>
        <a:sx n="33" d="100"/>
        <a:sy n="33" d="100"/>
      </p:scale>
      <p:origin x="48" y="311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561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mc="http://schemas.openxmlformats.org/markup-compatibility/2006" xmlns:mv="urn:schemas-microsoft-com:mac:vml" xmlns:p14="http://schemas.microsoft.com/office/powerpoint/2010/main" xmlns="" val="507831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cstate="print"/>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Java Training</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z="3600" b="1">
                <a:solidFill>
                  <a:srgbClr val="FF0000"/>
                </a:solidFill>
                <a:cs typeface="Times New Roman" pitchFamily="18" charset="0"/>
              </a:rPr>
              <a:t>Relational Database Model</a:t>
            </a:r>
            <a:endParaRPr lang="en-US" sz="3600">
              <a:solidFill>
                <a:schemeClr val="tx1"/>
              </a:solidFill>
              <a:cs typeface="Times New Roman" pitchFamily="18" charset="0"/>
            </a:endParaRPr>
          </a:p>
        </p:txBody>
      </p:sp>
      <p:sp>
        <p:nvSpPr>
          <p:cNvPr id="193539" name="Rectangle 3"/>
          <p:cNvSpPr>
            <a:spLocks noGrp="1" noChangeArrowheads="1"/>
          </p:cNvSpPr>
          <p:nvPr>
            <p:ph type="body" idx="1"/>
          </p:nvPr>
        </p:nvSpPr>
        <p:spPr/>
        <p:txBody>
          <a:bodyPr/>
          <a:lstStyle/>
          <a:p>
            <a:r>
              <a:rPr lang="en-US"/>
              <a:t>Database models</a:t>
            </a:r>
          </a:p>
          <a:p>
            <a:pPr lvl="1"/>
            <a:r>
              <a:rPr lang="en-US"/>
              <a:t>Hierarchal, network, relational (most popular)</a:t>
            </a:r>
          </a:p>
          <a:p>
            <a:pPr lvl="1"/>
            <a:r>
              <a:rPr lang="en-US"/>
              <a:t>Focus on relational</a:t>
            </a:r>
          </a:p>
          <a:p>
            <a:r>
              <a:rPr lang="en-US"/>
              <a:t>Relational Database Model</a:t>
            </a:r>
          </a:p>
          <a:p>
            <a:pPr lvl="1"/>
            <a:r>
              <a:rPr lang="en-US"/>
              <a:t>Logical representation of data</a:t>
            </a:r>
          </a:p>
          <a:p>
            <a:pPr lvl="1"/>
            <a:r>
              <a:rPr lang="en-US"/>
              <a:t>Consider relationships between data</a:t>
            </a:r>
          </a:p>
          <a:p>
            <a:pPr lvl="2"/>
            <a:r>
              <a:rPr lang="en-US"/>
              <a:t>Not concerned with implementation</a:t>
            </a:r>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sz="3600" b="1">
                <a:solidFill>
                  <a:srgbClr val="FF0000"/>
                </a:solidFill>
                <a:cs typeface="Times New Roman" pitchFamily="18" charset="0"/>
              </a:rPr>
              <a:t>Relational Database Model</a:t>
            </a:r>
          </a:p>
        </p:txBody>
      </p:sp>
      <p:sp>
        <p:nvSpPr>
          <p:cNvPr id="194563" name="Rectangle 3"/>
          <p:cNvSpPr>
            <a:spLocks noGrp="1" noChangeArrowheads="1"/>
          </p:cNvSpPr>
          <p:nvPr>
            <p:ph type="body" idx="1"/>
          </p:nvPr>
        </p:nvSpPr>
        <p:spPr/>
        <p:txBody>
          <a:bodyPr/>
          <a:lstStyle/>
          <a:p>
            <a:r>
              <a:rPr lang="en-US"/>
              <a:t>Relational database</a:t>
            </a:r>
          </a:p>
          <a:p>
            <a:pPr lvl="1"/>
            <a:r>
              <a:rPr lang="en-US"/>
              <a:t>Composed of tables</a:t>
            </a:r>
          </a:p>
          <a:p>
            <a:pPr lvl="2"/>
            <a:r>
              <a:rPr lang="en-US"/>
              <a:t>Rows called records</a:t>
            </a:r>
          </a:p>
          <a:p>
            <a:pPr lvl="2"/>
            <a:r>
              <a:rPr lang="en-US"/>
              <a:t>Columns are fields (attributes)</a:t>
            </a:r>
          </a:p>
          <a:p>
            <a:pPr lvl="1"/>
            <a:r>
              <a:rPr lang="en-US"/>
              <a:t>First field usually primary key</a:t>
            </a:r>
          </a:p>
          <a:p>
            <a:pPr lvl="2"/>
            <a:r>
              <a:rPr lang="en-US"/>
              <a:t>Unique for each record</a:t>
            </a:r>
          </a:p>
          <a:p>
            <a:pPr lvl="2"/>
            <a:r>
              <a:rPr lang="en-US"/>
              <a:t>Primary key can be more than one field (column)</a:t>
            </a:r>
          </a:p>
          <a:p>
            <a:pPr lvl="2"/>
            <a:r>
              <a:rPr lang="en-US"/>
              <a:t>Primary key not required</a:t>
            </a:r>
          </a:p>
          <a:p>
            <a:pPr lvl="2"/>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z="3600" b="1">
                <a:solidFill>
                  <a:srgbClr val="FF0000"/>
                </a:solidFill>
                <a:cs typeface="Times New Roman" pitchFamily="18" charset="0"/>
              </a:rPr>
              <a:t>Relational Database Model</a:t>
            </a:r>
          </a:p>
        </p:txBody>
      </p:sp>
      <p:grpSp>
        <p:nvGrpSpPr>
          <p:cNvPr id="2" name="Group 3"/>
          <p:cNvGrpSpPr>
            <a:grpSpLocks/>
          </p:cNvGrpSpPr>
          <p:nvPr/>
        </p:nvGrpSpPr>
        <p:grpSpPr bwMode="auto">
          <a:xfrm>
            <a:off x="228600" y="1797050"/>
            <a:ext cx="8305800" cy="3765550"/>
            <a:chOff x="144" y="864"/>
            <a:chExt cx="5232" cy="2372"/>
          </a:xfrm>
        </p:grpSpPr>
        <p:grpSp>
          <p:nvGrpSpPr>
            <p:cNvPr id="3" name="Group 4"/>
            <p:cNvGrpSpPr>
              <a:grpSpLocks/>
            </p:cNvGrpSpPr>
            <p:nvPr/>
          </p:nvGrpSpPr>
          <p:grpSpPr bwMode="auto">
            <a:xfrm>
              <a:off x="144" y="864"/>
              <a:ext cx="5220" cy="2372"/>
              <a:chOff x="240" y="816"/>
              <a:chExt cx="5220" cy="2372"/>
            </a:xfrm>
          </p:grpSpPr>
          <p:sp>
            <p:nvSpPr>
              <p:cNvPr id="195589" name="Text Box 5"/>
              <p:cNvSpPr txBox="1">
                <a:spLocks noChangeArrowheads="1"/>
              </p:cNvSpPr>
              <p:nvPr/>
            </p:nvSpPr>
            <p:spPr bwMode="auto">
              <a:xfrm>
                <a:off x="1200" y="1041"/>
                <a:ext cx="677"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Number</a:t>
                </a:r>
              </a:p>
            </p:txBody>
          </p:sp>
          <p:sp>
            <p:nvSpPr>
              <p:cNvPr id="195590" name="Text Box 6"/>
              <p:cNvSpPr txBox="1">
                <a:spLocks noChangeArrowheads="1"/>
              </p:cNvSpPr>
              <p:nvPr/>
            </p:nvSpPr>
            <p:spPr bwMode="auto">
              <a:xfrm>
                <a:off x="1968" y="1041"/>
                <a:ext cx="545"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Name</a:t>
                </a:r>
              </a:p>
            </p:txBody>
          </p:sp>
          <p:sp>
            <p:nvSpPr>
              <p:cNvPr id="195591" name="Text Box 7"/>
              <p:cNvSpPr txBox="1">
                <a:spLocks noChangeArrowheads="1"/>
              </p:cNvSpPr>
              <p:nvPr/>
            </p:nvSpPr>
            <p:spPr bwMode="auto">
              <a:xfrm>
                <a:off x="3024" y="1041"/>
                <a:ext cx="944"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Department</a:t>
                </a:r>
              </a:p>
            </p:txBody>
          </p:sp>
          <p:sp>
            <p:nvSpPr>
              <p:cNvPr id="195592" name="Text Box 8"/>
              <p:cNvSpPr txBox="1">
                <a:spLocks noChangeArrowheads="1"/>
              </p:cNvSpPr>
              <p:nvPr/>
            </p:nvSpPr>
            <p:spPr bwMode="auto">
              <a:xfrm>
                <a:off x="3936" y="1041"/>
                <a:ext cx="546"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Salary</a:t>
                </a:r>
              </a:p>
            </p:txBody>
          </p:sp>
          <p:sp>
            <p:nvSpPr>
              <p:cNvPr id="195593" name="Text Box 9"/>
              <p:cNvSpPr txBox="1">
                <a:spLocks noChangeArrowheads="1"/>
              </p:cNvSpPr>
              <p:nvPr/>
            </p:nvSpPr>
            <p:spPr bwMode="auto">
              <a:xfrm>
                <a:off x="4512" y="1041"/>
                <a:ext cx="714"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Location</a:t>
                </a:r>
              </a:p>
            </p:txBody>
          </p:sp>
          <p:sp>
            <p:nvSpPr>
              <p:cNvPr id="195594" name="Text Box 10"/>
              <p:cNvSpPr txBox="1">
                <a:spLocks noChangeArrowheads="1"/>
              </p:cNvSpPr>
              <p:nvPr/>
            </p:nvSpPr>
            <p:spPr bwMode="auto">
              <a:xfrm>
                <a:off x="1200" y="1296"/>
                <a:ext cx="480" cy="212"/>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AvantGarde" pitchFamily="34" charset="0"/>
                    <a:cs typeface="Times New Roman" pitchFamily="18" charset="0"/>
                  </a:rPr>
                  <a:t>23603</a:t>
                </a:r>
              </a:p>
            </p:txBody>
          </p:sp>
          <p:sp>
            <p:nvSpPr>
              <p:cNvPr id="195595" name="Text Box 11"/>
              <p:cNvSpPr txBox="1">
                <a:spLocks noChangeArrowheads="1"/>
              </p:cNvSpPr>
              <p:nvPr/>
            </p:nvSpPr>
            <p:spPr bwMode="auto">
              <a:xfrm>
                <a:off x="1200" y="1536"/>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24568</a:t>
                </a:r>
              </a:p>
            </p:txBody>
          </p:sp>
          <p:sp>
            <p:nvSpPr>
              <p:cNvPr id="195596" name="Text Box 12"/>
              <p:cNvSpPr txBox="1">
                <a:spLocks noChangeArrowheads="1"/>
              </p:cNvSpPr>
              <p:nvPr/>
            </p:nvSpPr>
            <p:spPr bwMode="auto">
              <a:xfrm>
                <a:off x="1200" y="2016"/>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35761</a:t>
                </a:r>
              </a:p>
            </p:txBody>
          </p:sp>
          <p:sp>
            <p:nvSpPr>
              <p:cNvPr id="195597" name="Text Box 13"/>
              <p:cNvSpPr txBox="1">
                <a:spLocks noChangeArrowheads="1"/>
              </p:cNvSpPr>
              <p:nvPr/>
            </p:nvSpPr>
            <p:spPr bwMode="auto">
              <a:xfrm>
                <a:off x="1200" y="1776"/>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34589</a:t>
                </a:r>
              </a:p>
            </p:txBody>
          </p:sp>
          <p:sp>
            <p:nvSpPr>
              <p:cNvPr id="195598" name="Text Box 14"/>
              <p:cNvSpPr txBox="1">
                <a:spLocks noChangeArrowheads="1"/>
              </p:cNvSpPr>
              <p:nvPr/>
            </p:nvSpPr>
            <p:spPr bwMode="auto">
              <a:xfrm>
                <a:off x="1200" y="2256"/>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47132</a:t>
                </a:r>
              </a:p>
            </p:txBody>
          </p:sp>
          <p:sp>
            <p:nvSpPr>
              <p:cNvPr id="195599" name="Text Box 15"/>
              <p:cNvSpPr txBox="1">
                <a:spLocks noChangeArrowheads="1"/>
              </p:cNvSpPr>
              <p:nvPr/>
            </p:nvSpPr>
            <p:spPr bwMode="auto">
              <a:xfrm>
                <a:off x="1200" y="2496"/>
                <a:ext cx="480" cy="212"/>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AvantGarde" pitchFamily="34" charset="0"/>
                    <a:cs typeface="Times New Roman" pitchFamily="18" charset="0"/>
                  </a:rPr>
                  <a:t>78321</a:t>
                </a:r>
              </a:p>
            </p:txBody>
          </p:sp>
          <p:sp>
            <p:nvSpPr>
              <p:cNvPr id="195600" name="Text Box 16"/>
              <p:cNvSpPr txBox="1">
                <a:spLocks noChangeArrowheads="1"/>
              </p:cNvSpPr>
              <p:nvPr/>
            </p:nvSpPr>
            <p:spPr bwMode="auto">
              <a:xfrm>
                <a:off x="1968" y="1296"/>
                <a:ext cx="717"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JONES, A.</a:t>
                </a:r>
              </a:p>
            </p:txBody>
          </p:sp>
          <p:sp>
            <p:nvSpPr>
              <p:cNvPr id="195601" name="Text Box 17"/>
              <p:cNvSpPr txBox="1">
                <a:spLocks noChangeArrowheads="1"/>
              </p:cNvSpPr>
              <p:nvPr/>
            </p:nvSpPr>
            <p:spPr bwMode="auto">
              <a:xfrm>
                <a:off x="1968" y="1536"/>
                <a:ext cx="76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KERWIN, R.</a:t>
                </a:r>
              </a:p>
            </p:txBody>
          </p:sp>
          <p:sp>
            <p:nvSpPr>
              <p:cNvPr id="195602" name="Text Box 18"/>
              <p:cNvSpPr txBox="1">
                <a:spLocks noChangeArrowheads="1"/>
              </p:cNvSpPr>
              <p:nvPr/>
            </p:nvSpPr>
            <p:spPr bwMode="auto">
              <a:xfrm>
                <a:off x="1968" y="1776"/>
                <a:ext cx="79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LARSON, P.</a:t>
                </a:r>
              </a:p>
            </p:txBody>
          </p:sp>
          <p:sp>
            <p:nvSpPr>
              <p:cNvPr id="195603" name="Text Box 19"/>
              <p:cNvSpPr txBox="1">
                <a:spLocks noChangeArrowheads="1"/>
              </p:cNvSpPr>
              <p:nvPr/>
            </p:nvSpPr>
            <p:spPr bwMode="auto">
              <a:xfrm>
                <a:off x="1968" y="2016"/>
                <a:ext cx="69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MYERS, B.</a:t>
                </a:r>
              </a:p>
            </p:txBody>
          </p:sp>
          <p:sp>
            <p:nvSpPr>
              <p:cNvPr id="195604" name="Text Box 20"/>
              <p:cNvSpPr txBox="1">
                <a:spLocks noChangeArrowheads="1"/>
              </p:cNvSpPr>
              <p:nvPr/>
            </p:nvSpPr>
            <p:spPr bwMode="auto">
              <a:xfrm>
                <a:off x="1968" y="2256"/>
                <a:ext cx="97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NEUMANN, C.</a:t>
                </a:r>
              </a:p>
            </p:txBody>
          </p:sp>
          <p:sp>
            <p:nvSpPr>
              <p:cNvPr id="195605" name="Text Box 21"/>
              <p:cNvSpPr txBox="1">
                <a:spLocks noChangeArrowheads="1"/>
              </p:cNvSpPr>
              <p:nvPr/>
            </p:nvSpPr>
            <p:spPr bwMode="auto">
              <a:xfrm>
                <a:off x="1968" y="2496"/>
                <a:ext cx="855"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STEPHENS, T.</a:t>
                </a:r>
              </a:p>
            </p:txBody>
          </p:sp>
          <p:sp>
            <p:nvSpPr>
              <p:cNvPr id="195606" name="Text Box 22"/>
              <p:cNvSpPr txBox="1">
                <a:spLocks noChangeArrowheads="1"/>
              </p:cNvSpPr>
              <p:nvPr/>
            </p:nvSpPr>
            <p:spPr bwMode="auto">
              <a:xfrm>
                <a:off x="3024" y="129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413</a:t>
                </a:r>
              </a:p>
            </p:txBody>
          </p:sp>
          <p:sp>
            <p:nvSpPr>
              <p:cNvPr id="195607" name="Text Box 23"/>
              <p:cNvSpPr txBox="1">
                <a:spLocks noChangeArrowheads="1"/>
              </p:cNvSpPr>
              <p:nvPr/>
            </p:nvSpPr>
            <p:spPr bwMode="auto">
              <a:xfrm>
                <a:off x="3024" y="153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413</a:t>
                </a:r>
              </a:p>
            </p:txBody>
          </p:sp>
          <p:sp>
            <p:nvSpPr>
              <p:cNvPr id="195608" name="Text Box 24"/>
              <p:cNvSpPr txBox="1">
                <a:spLocks noChangeArrowheads="1"/>
              </p:cNvSpPr>
              <p:nvPr/>
            </p:nvSpPr>
            <p:spPr bwMode="auto">
              <a:xfrm>
                <a:off x="3024" y="177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642</a:t>
                </a:r>
              </a:p>
            </p:txBody>
          </p:sp>
          <p:sp>
            <p:nvSpPr>
              <p:cNvPr id="195609" name="Text Box 25"/>
              <p:cNvSpPr txBox="1">
                <a:spLocks noChangeArrowheads="1"/>
              </p:cNvSpPr>
              <p:nvPr/>
            </p:nvSpPr>
            <p:spPr bwMode="auto">
              <a:xfrm>
                <a:off x="3024" y="201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611</a:t>
                </a:r>
              </a:p>
            </p:txBody>
          </p:sp>
          <p:sp>
            <p:nvSpPr>
              <p:cNvPr id="195610" name="Text Box 26"/>
              <p:cNvSpPr txBox="1">
                <a:spLocks noChangeArrowheads="1"/>
              </p:cNvSpPr>
              <p:nvPr/>
            </p:nvSpPr>
            <p:spPr bwMode="auto">
              <a:xfrm>
                <a:off x="3024" y="225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413</a:t>
                </a:r>
              </a:p>
            </p:txBody>
          </p:sp>
          <p:sp>
            <p:nvSpPr>
              <p:cNvPr id="195611" name="Text Box 27"/>
              <p:cNvSpPr txBox="1">
                <a:spLocks noChangeArrowheads="1"/>
              </p:cNvSpPr>
              <p:nvPr/>
            </p:nvSpPr>
            <p:spPr bwMode="auto">
              <a:xfrm>
                <a:off x="3024" y="249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611</a:t>
                </a:r>
              </a:p>
            </p:txBody>
          </p:sp>
          <p:sp>
            <p:nvSpPr>
              <p:cNvPr id="195612" name="Text Box 28"/>
              <p:cNvSpPr txBox="1">
                <a:spLocks noChangeArrowheads="1"/>
              </p:cNvSpPr>
              <p:nvPr/>
            </p:nvSpPr>
            <p:spPr bwMode="auto">
              <a:xfrm>
                <a:off x="3936" y="129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1100</a:t>
                </a:r>
              </a:p>
            </p:txBody>
          </p:sp>
          <p:sp>
            <p:nvSpPr>
              <p:cNvPr id="195613" name="Text Box 29"/>
              <p:cNvSpPr txBox="1">
                <a:spLocks noChangeArrowheads="1"/>
              </p:cNvSpPr>
              <p:nvPr/>
            </p:nvSpPr>
            <p:spPr bwMode="auto">
              <a:xfrm>
                <a:off x="3936" y="153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2000</a:t>
                </a:r>
              </a:p>
            </p:txBody>
          </p:sp>
          <p:sp>
            <p:nvSpPr>
              <p:cNvPr id="195614" name="Text Box 30"/>
              <p:cNvSpPr txBox="1">
                <a:spLocks noChangeArrowheads="1"/>
              </p:cNvSpPr>
              <p:nvPr/>
            </p:nvSpPr>
            <p:spPr bwMode="auto">
              <a:xfrm>
                <a:off x="3936" y="177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1800</a:t>
                </a:r>
              </a:p>
            </p:txBody>
          </p:sp>
          <p:sp>
            <p:nvSpPr>
              <p:cNvPr id="195615" name="Text Box 31"/>
              <p:cNvSpPr txBox="1">
                <a:spLocks noChangeArrowheads="1"/>
              </p:cNvSpPr>
              <p:nvPr/>
            </p:nvSpPr>
            <p:spPr bwMode="auto">
              <a:xfrm>
                <a:off x="3936" y="201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1400</a:t>
                </a:r>
              </a:p>
            </p:txBody>
          </p:sp>
          <p:sp>
            <p:nvSpPr>
              <p:cNvPr id="195616" name="Text Box 32"/>
              <p:cNvSpPr txBox="1">
                <a:spLocks noChangeArrowheads="1"/>
              </p:cNvSpPr>
              <p:nvPr/>
            </p:nvSpPr>
            <p:spPr bwMode="auto">
              <a:xfrm>
                <a:off x="3936" y="225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9000</a:t>
                </a:r>
              </a:p>
            </p:txBody>
          </p:sp>
          <p:sp>
            <p:nvSpPr>
              <p:cNvPr id="195617" name="Text Box 33"/>
              <p:cNvSpPr txBox="1">
                <a:spLocks noChangeArrowheads="1"/>
              </p:cNvSpPr>
              <p:nvPr/>
            </p:nvSpPr>
            <p:spPr bwMode="auto">
              <a:xfrm>
                <a:off x="3936" y="249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8000</a:t>
                </a:r>
              </a:p>
            </p:txBody>
          </p:sp>
          <p:sp>
            <p:nvSpPr>
              <p:cNvPr id="195618" name="Text Box 34"/>
              <p:cNvSpPr txBox="1">
                <a:spLocks noChangeArrowheads="1"/>
              </p:cNvSpPr>
              <p:nvPr/>
            </p:nvSpPr>
            <p:spPr bwMode="auto">
              <a:xfrm>
                <a:off x="4512" y="1296"/>
                <a:ext cx="85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NEW JERSEY</a:t>
                </a:r>
              </a:p>
            </p:txBody>
          </p:sp>
          <p:sp>
            <p:nvSpPr>
              <p:cNvPr id="195619" name="Text Box 35"/>
              <p:cNvSpPr txBox="1">
                <a:spLocks noChangeArrowheads="1"/>
              </p:cNvSpPr>
              <p:nvPr/>
            </p:nvSpPr>
            <p:spPr bwMode="auto">
              <a:xfrm>
                <a:off x="4512" y="1536"/>
                <a:ext cx="85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NEW JERSEY</a:t>
                </a:r>
              </a:p>
            </p:txBody>
          </p:sp>
          <p:sp>
            <p:nvSpPr>
              <p:cNvPr id="195620" name="Text Box 36"/>
              <p:cNvSpPr txBox="1">
                <a:spLocks noChangeArrowheads="1"/>
              </p:cNvSpPr>
              <p:nvPr/>
            </p:nvSpPr>
            <p:spPr bwMode="auto">
              <a:xfrm>
                <a:off x="4512" y="1776"/>
                <a:ext cx="948"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LOS ANGELES</a:t>
                </a:r>
              </a:p>
            </p:txBody>
          </p:sp>
          <p:sp>
            <p:nvSpPr>
              <p:cNvPr id="195621" name="Text Box 37"/>
              <p:cNvSpPr txBox="1">
                <a:spLocks noChangeArrowheads="1"/>
              </p:cNvSpPr>
              <p:nvPr/>
            </p:nvSpPr>
            <p:spPr bwMode="auto">
              <a:xfrm>
                <a:off x="4512" y="2016"/>
                <a:ext cx="76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ORLANDO</a:t>
                </a:r>
              </a:p>
            </p:txBody>
          </p:sp>
          <p:sp>
            <p:nvSpPr>
              <p:cNvPr id="195622" name="Text Box 38"/>
              <p:cNvSpPr txBox="1">
                <a:spLocks noChangeArrowheads="1"/>
              </p:cNvSpPr>
              <p:nvPr/>
            </p:nvSpPr>
            <p:spPr bwMode="auto">
              <a:xfrm>
                <a:off x="4512" y="2256"/>
                <a:ext cx="85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NEW JERSEY</a:t>
                </a:r>
              </a:p>
            </p:txBody>
          </p:sp>
          <p:sp>
            <p:nvSpPr>
              <p:cNvPr id="195623" name="Text Box 39"/>
              <p:cNvSpPr txBox="1">
                <a:spLocks noChangeArrowheads="1"/>
              </p:cNvSpPr>
              <p:nvPr/>
            </p:nvSpPr>
            <p:spPr bwMode="auto">
              <a:xfrm>
                <a:off x="4512" y="2496"/>
                <a:ext cx="76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ORLANDO</a:t>
                </a:r>
              </a:p>
            </p:txBody>
          </p:sp>
          <p:sp>
            <p:nvSpPr>
              <p:cNvPr id="195624" name="Text Box 40"/>
              <p:cNvSpPr txBox="1">
                <a:spLocks noChangeArrowheads="1"/>
              </p:cNvSpPr>
              <p:nvPr/>
            </p:nvSpPr>
            <p:spPr bwMode="auto">
              <a:xfrm>
                <a:off x="2544" y="816"/>
                <a:ext cx="1276" cy="231"/>
              </a:xfrm>
              <a:prstGeom prst="rect">
                <a:avLst/>
              </a:prstGeom>
              <a:noFill/>
              <a:ln w="9525">
                <a:noFill/>
                <a:miter lim="800000"/>
                <a:headEnd/>
                <a:tailEnd/>
              </a:ln>
              <a:effectLst/>
            </p:spPr>
            <p:txBody>
              <a:bodyPr wrap="none">
                <a:spAutoFit/>
              </a:bodyPr>
              <a:lstStyle/>
              <a:p>
                <a:pPr eaLnBrk="0" hangingPunct="0">
                  <a:spcBef>
                    <a:spcPct val="50000"/>
                  </a:spcBef>
                </a:pPr>
                <a:r>
                  <a:rPr lang="en-US" sz="1800">
                    <a:solidFill>
                      <a:srgbClr val="000000"/>
                    </a:solidFill>
                    <a:latin typeface="AvantGarde" pitchFamily="34" charset="0"/>
                    <a:cs typeface="Times New Roman" pitchFamily="18" charset="0"/>
                  </a:rPr>
                  <a:t>Table: </a:t>
                </a:r>
                <a:r>
                  <a:rPr lang="en-US" sz="1800" b="1">
                    <a:solidFill>
                      <a:srgbClr val="000000"/>
                    </a:solidFill>
                    <a:latin typeface="AvantGarde" pitchFamily="34" charset="0"/>
                    <a:cs typeface="Times New Roman" pitchFamily="18" charset="0"/>
                  </a:rPr>
                  <a:t>Employee</a:t>
                </a:r>
              </a:p>
            </p:txBody>
          </p:sp>
          <p:sp>
            <p:nvSpPr>
              <p:cNvPr id="195625" name="Rectangle 41"/>
              <p:cNvSpPr>
                <a:spLocks noChangeArrowheads="1"/>
              </p:cNvSpPr>
              <p:nvPr/>
            </p:nvSpPr>
            <p:spPr bwMode="auto">
              <a:xfrm>
                <a:off x="1200" y="1776"/>
                <a:ext cx="4224" cy="240"/>
              </a:xfrm>
              <a:prstGeom prst="rect">
                <a:avLst/>
              </a:prstGeom>
              <a:noFill/>
              <a:ln w="9525">
                <a:solidFill>
                  <a:schemeClr val="tx1"/>
                </a:solidFill>
                <a:prstDash val="dash"/>
                <a:miter lim="800000"/>
                <a:headEnd/>
                <a:tailEnd/>
              </a:ln>
              <a:effectLst/>
            </p:spPr>
            <p:txBody>
              <a:bodyPr anchor="ctr">
                <a:spAutoFit/>
              </a:bodyPr>
              <a:lstStyle/>
              <a:p>
                <a:endParaRPr lang="en-US"/>
              </a:p>
            </p:txBody>
          </p:sp>
          <p:sp>
            <p:nvSpPr>
              <p:cNvPr id="195626" name="Rectangle 42"/>
              <p:cNvSpPr>
                <a:spLocks noChangeArrowheads="1"/>
              </p:cNvSpPr>
              <p:nvPr/>
            </p:nvSpPr>
            <p:spPr bwMode="auto">
              <a:xfrm>
                <a:off x="3024" y="1296"/>
                <a:ext cx="336" cy="1440"/>
              </a:xfrm>
              <a:prstGeom prst="rect">
                <a:avLst/>
              </a:prstGeom>
              <a:noFill/>
              <a:ln w="9525">
                <a:solidFill>
                  <a:schemeClr val="tx1"/>
                </a:solidFill>
                <a:prstDash val="dash"/>
                <a:miter lim="800000"/>
                <a:headEnd/>
                <a:tailEnd/>
              </a:ln>
              <a:effectLst/>
            </p:spPr>
            <p:txBody>
              <a:bodyPr wrap="none" anchor="ctr">
                <a:spAutoFit/>
              </a:bodyPr>
              <a:lstStyle/>
              <a:p>
                <a:endParaRPr lang="en-US"/>
              </a:p>
            </p:txBody>
          </p:sp>
          <p:sp>
            <p:nvSpPr>
              <p:cNvPr id="195627" name="Text Box 43"/>
              <p:cNvSpPr txBox="1">
                <a:spLocks noChangeArrowheads="1"/>
              </p:cNvSpPr>
              <p:nvPr/>
            </p:nvSpPr>
            <p:spPr bwMode="auto">
              <a:xfrm>
                <a:off x="240" y="1776"/>
                <a:ext cx="735" cy="212"/>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AvantGarde" pitchFamily="34" charset="0"/>
                    <a:cs typeface="Times New Roman" pitchFamily="18" charset="0"/>
                  </a:rPr>
                  <a:t>A record</a:t>
                </a:r>
              </a:p>
            </p:txBody>
          </p:sp>
          <p:sp>
            <p:nvSpPr>
              <p:cNvPr id="195628" name="Text Box 44"/>
              <p:cNvSpPr txBox="1">
                <a:spLocks noChangeArrowheads="1"/>
              </p:cNvSpPr>
              <p:nvPr/>
            </p:nvSpPr>
            <p:spPr bwMode="auto">
              <a:xfrm>
                <a:off x="2832" y="2976"/>
                <a:ext cx="720" cy="212"/>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AvantGarde" pitchFamily="34" charset="0"/>
                    <a:cs typeface="Times New Roman" pitchFamily="18" charset="0"/>
                  </a:rPr>
                  <a:t>A column</a:t>
                </a:r>
              </a:p>
            </p:txBody>
          </p:sp>
          <p:sp>
            <p:nvSpPr>
              <p:cNvPr id="195629" name="Text Box 45"/>
              <p:cNvSpPr txBox="1">
                <a:spLocks noChangeArrowheads="1"/>
              </p:cNvSpPr>
              <p:nvPr/>
            </p:nvSpPr>
            <p:spPr bwMode="auto">
              <a:xfrm>
                <a:off x="1008" y="2976"/>
                <a:ext cx="864" cy="212"/>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AvantGarde" pitchFamily="34" charset="0"/>
                    <a:cs typeface="Times New Roman" pitchFamily="18" charset="0"/>
                  </a:rPr>
                  <a:t>Primary Key</a:t>
                </a:r>
              </a:p>
            </p:txBody>
          </p:sp>
          <p:cxnSp>
            <p:nvCxnSpPr>
              <p:cNvPr id="195630" name="AutoShape 46"/>
              <p:cNvCxnSpPr>
                <a:cxnSpLocks noChangeShapeType="1"/>
                <a:stCxn id="195628" idx="0"/>
                <a:endCxn id="195626" idx="2"/>
              </p:cNvCxnSpPr>
              <p:nvPr/>
            </p:nvCxnSpPr>
            <p:spPr bwMode="auto">
              <a:xfrm rot="16200000">
                <a:off x="3072" y="2856"/>
                <a:ext cx="240" cy="0"/>
              </a:xfrm>
              <a:prstGeom prst="straightConnector1">
                <a:avLst/>
              </a:prstGeom>
              <a:noFill/>
              <a:ln w="9525">
                <a:solidFill>
                  <a:schemeClr val="tx1"/>
                </a:solidFill>
                <a:round/>
                <a:headEnd/>
                <a:tailEnd type="triangle" w="med" len="med"/>
              </a:ln>
              <a:effectLst/>
            </p:spPr>
          </p:cxnSp>
          <p:sp>
            <p:nvSpPr>
              <p:cNvPr id="195631" name="Rectangle 47"/>
              <p:cNvSpPr>
                <a:spLocks noChangeArrowheads="1"/>
              </p:cNvSpPr>
              <p:nvPr/>
            </p:nvSpPr>
            <p:spPr bwMode="auto">
              <a:xfrm>
                <a:off x="1200" y="2496"/>
                <a:ext cx="480" cy="240"/>
              </a:xfrm>
              <a:prstGeom prst="rect">
                <a:avLst/>
              </a:prstGeom>
              <a:noFill/>
              <a:ln w="9525">
                <a:solidFill>
                  <a:schemeClr val="tx1"/>
                </a:solidFill>
                <a:prstDash val="dash"/>
                <a:miter lim="800000"/>
                <a:headEnd/>
                <a:tailEnd/>
              </a:ln>
              <a:effectLst/>
            </p:spPr>
            <p:txBody>
              <a:bodyPr anchor="ctr">
                <a:spAutoFit/>
              </a:bodyPr>
              <a:lstStyle/>
              <a:p>
                <a:endParaRPr lang="en-US"/>
              </a:p>
            </p:txBody>
          </p:sp>
          <p:cxnSp>
            <p:nvCxnSpPr>
              <p:cNvPr id="195632" name="AutoShape 48"/>
              <p:cNvCxnSpPr>
                <a:cxnSpLocks noChangeShapeType="1"/>
                <a:stCxn id="195629" idx="0"/>
                <a:endCxn id="195631" idx="2"/>
              </p:cNvCxnSpPr>
              <p:nvPr/>
            </p:nvCxnSpPr>
            <p:spPr bwMode="auto">
              <a:xfrm rot="16200000">
                <a:off x="1320" y="2856"/>
                <a:ext cx="240" cy="0"/>
              </a:xfrm>
              <a:prstGeom prst="straightConnector1">
                <a:avLst/>
              </a:prstGeom>
              <a:noFill/>
              <a:ln w="9525">
                <a:solidFill>
                  <a:schemeClr val="tx1"/>
                </a:solidFill>
                <a:round/>
                <a:headEnd/>
                <a:tailEnd type="triangle" w="med" len="med"/>
              </a:ln>
              <a:effectLst/>
            </p:spPr>
          </p:cxnSp>
          <p:sp>
            <p:nvSpPr>
              <p:cNvPr id="195633" name="Line 49"/>
              <p:cNvSpPr>
                <a:spLocks noChangeShapeType="1"/>
              </p:cNvSpPr>
              <p:nvPr/>
            </p:nvSpPr>
            <p:spPr bwMode="auto">
              <a:xfrm>
                <a:off x="864" y="1872"/>
                <a:ext cx="336" cy="0"/>
              </a:xfrm>
              <a:prstGeom prst="line">
                <a:avLst/>
              </a:prstGeom>
              <a:noFill/>
              <a:ln w="9525">
                <a:solidFill>
                  <a:schemeClr val="tx1"/>
                </a:solidFill>
                <a:round/>
                <a:headEnd/>
                <a:tailEnd type="triangle" w="med" len="med"/>
              </a:ln>
              <a:effectLst/>
            </p:spPr>
            <p:txBody>
              <a:bodyPr anchor="ctr">
                <a:spAutoFit/>
              </a:bodyPr>
              <a:lstStyle/>
              <a:p>
                <a:endParaRPr lang="en-US"/>
              </a:p>
            </p:txBody>
          </p:sp>
        </p:grpSp>
        <p:sp>
          <p:nvSpPr>
            <p:cNvPr id="195634" name="Rectangle 50"/>
            <p:cNvSpPr>
              <a:spLocks noChangeArrowheads="1"/>
            </p:cNvSpPr>
            <p:nvPr/>
          </p:nvSpPr>
          <p:spPr bwMode="auto">
            <a:xfrm>
              <a:off x="1008" y="864"/>
              <a:ext cx="4368" cy="2016"/>
            </a:xfrm>
            <a:prstGeom prst="rect">
              <a:avLst/>
            </a:prstGeom>
            <a:noFill/>
            <a:ln w="9525">
              <a:solidFill>
                <a:schemeClr val="tx1"/>
              </a:solidFill>
              <a:miter lim="800000"/>
              <a:headEnd/>
              <a:tailEnd/>
            </a:ln>
            <a:effectLst/>
          </p:spPr>
          <p:txBody>
            <a:bodyPr anchor="ctr">
              <a:spAutoFit/>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z="3600" b="1">
                <a:solidFill>
                  <a:srgbClr val="FF0000"/>
                </a:solidFill>
                <a:cs typeface="Times New Roman" pitchFamily="18" charset="0"/>
              </a:rPr>
              <a:t>Relational Database Model</a:t>
            </a:r>
          </a:p>
        </p:txBody>
      </p:sp>
      <p:sp>
        <p:nvSpPr>
          <p:cNvPr id="196611" name="Rectangle 3"/>
          <p:cNvSpPr>
            <a:spLocks noGrp="1" noChangeArrowheads="1"/>
          </p:cNvSpPr>
          <p:nvPr>
            <p:ph type="body" idx="1"/>
          </p:nvPr>
        </p:nvSpPr>
        <p:spPr/>
        <p:txBody>
          <a:bodyPr/>
          <a:lstStyle/>
          <a:p>
            <a:r>
              <a:rPr lang="en-US"/>
              <a:t>Operations</a:t>
            </a:r>
          </a:p>
          <a:p>
            <a:pPr lvl="1"/>
            <a:r>
              <a:rPr lang="en-US"/>
              <a:t>Projection</a:t>
            </a:r>
          </a:p>
          <a:p>
            <a:pPr lvl="2"/>
            <a:r>
              <a:rPr lang="en-US"/>
              <a:t>Taking a subset of a table</a:t>
            </a:r>
          </a:p>
          <a:p>
            <a:pPr lvl="1"/>
            <a:r>
              <a:rPr lang="en-US"/>
              <a:t>Join</a:t>
            </a:r>
          </a:p>
          <a:p>
            <a:pPr lvl="2"/>
            <a:r>
              <a:rPr lang="en-US"/>
              <a:t>Combining tables to form a larger one</a:t>
            </a:r>
          </a:p>
          <a:p>
            <a:pPr lvl="1"/>
            <a:r>
              <a:rPr lang="en-US"/>
              <a:t>Example</a:t>
            </a:r>
          </a:p>
          <a:p>
            <a:pPr lvl="2"/>
            <a:r>
              <a:rPr lang="en-US"/>
              <a:t>Using previous tables, make list of departments and locations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304800"/>
            <a:ext cx="7772400" cy="609600"/>
          </a:xfrm>
        </p:spPr>
        <p:txBody>
          <a:bodyPr/>
          <a:lstStyle/>
          <a:p>
            <a:r>
              <a:rPr lang="en-US" sz="3600" b="1">
                <a:solidFill>
                  <a:srgbClr val="FF0000"/>
                </a:solidFill>
                <a:cs typeface="Times New Roman" pitchFamily="18" charset="0"/>
              </a:rPr>
              <a:t>Relational Database Model</a:t>
            </a:r>
          </a:p>
        </p:txBody>
      </p:sp>
      <p:grpSp>
        <p:nvGrpSpPr>
          <p:cNvPr id="2" name="Group 3"/>
          <p:cNvGrpSpPr>
            <a:grpSpLocks/>
          </p:cNvGrpSpPr>
          <p:nvPr/>
        </p:nvGrpSpPr>
        <p:grpSpPr bwMode="auto">
          <a:xfrm>
            <a:off x="857250" y="1219200"/>
            <a:ext cx="7419975" cy="2466975"/>
            <a:chOff x="540" y="1056"/>
            <a:chExt cx="4674" cy="1554"/>
          </a:xfrm>
        </p:grpSpPr>
        <p:sp>
          <p:nvSpPr>
            <p:cNvPr id="197636" name="Text Box 4"/>
            <p:cNvSpPr txBox="1">
              <a:spLocks noChangeArrowheads="1"/>
            </p:cNvSpPr>
            <p:nvPr/>
          </p:nvSpPr>
          <p:spPr bwMode="auto">
            <a:xfrm>
              <a:off x="643" y="1229"/>
              <a:ext cx="678"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Number</a:t>
              </a:r>
            </a:p>
          </p:txBody>
        </p:sp>
        <p:sp>
          <p:nvSpPr>
            <p:cNvPr id="197637" name="Text Box 5"/>
            <p:cNvSpPr txBox="1">
              <a:spLocks noChangeArrowheads="1"/>
            </p:cNvSpPr>
            <p:nvPr/>
          </p:nvSpPr>
          <p:spPr bwMode="auto">
            <a:xfrm>
              <a:off x="1465" y="1229"/>
              <a:ext cx="545"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Name</a:t>
              </a:r>
            </a:p>
          </p:txBody>
        </p:sp>
        <p:sp>
          <p:nvSpPr>
            <p:cNvPr id="197638" name="Text Box 6"/>
            <p:cNvSpPr txBox="1">
              <a:spLocks noChangeArrowheads="1"/>
            </p:cNvSpPr>
            <p:nvPr/>
          </p:nvSpPr>
          <p:spPr bwMode="auto">
            <a:xfrm>
              <a:off x="2594" y="1229"/>
              <a:ext cx="945"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Department</a:t>
              </a:r>
            </a:p>
          </p:txBody>
        </p:sp>
        <p:sp>
          <p:nvSpPr>
            <p:cNvPr id="197639" name="Text Box 7"/>
            <p:cNvSpPr txBox="1">
              <a:spLocks noChangeArrowheads="1"/>
            </p:cNvSpPr>
            <p:nvPr/>
          </p:nvSpPr>
          <p:spPr bwMode="auto">
            <a:xfrm>
              <a:off x="3571" y="1229"/>
              <a:ext cx="547"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Salary</a:t>
              </a:r>
            </a:p>
          </p:txBody>
        </p:sp>
        <p:sp>
          <p:nvSpPr>
            <p:cNvPr id="197640" name="Text Box 8"/>
            <p:cNvSpPr txBox="1">
              <a:spLocks noChangeArrowheads="1"/>
            </p:cNvSpPr>
            <p:nvPr/>
          </p:nvSpPr>
          <p:spPr bwMode="auto">
            <a:xfrm>
              <a:off x="4187" y="1229"/>
              <a:ext cx="714"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Location</a:t>
              </a:r>
            </a:p>
          </p:txBody>
        </p:sp>
        <p:sp>
          <p:nvSpPr>
            <p:cNvPr id="197641" name="Text Box 9"/>
            <p:cNvSpPr txBox="1">
              <a:spLocks noChangeArrowheads="1"/>
            </p:cNvSpPr>
            <p:nvPr/>
          </p:nvSpPr>
          <p:spPr bwMode="auto">
            <a:xfrm>
              <a:off x="643" y="1426"/>
              <a:ext cx="514" cy="212"/>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AvantGarde" pitchFamily="34" charset="0"/>
                  <a:cs typeface="Times New Roman" pitchFamily="18" charset="0"/>
                </a:rPr>
                <a:t>23603</a:t>
              </a:r>
            </a:p>
          </p:txBody>
        </p:sp>
        <p:sp>
          <p:nvSpPr>
            <p:cNvPr id="197642" name="Text Box 10"/>
            <p:cNvSpPr txBox="1">
              <a:spLocks noChangeArrowheads="1"/>
            </p:cNvSpPr>
            <p:nvPr/>
          </p:nvSpPr>
          <p:spPr bwMode="auto">
            <a:xfrm>
              <a:off x="643" y="1611"/>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24568</a:t>
              </a:r>
            </a:p>
          </p:txBody>
        </p:sp>
        <p:sp>
          <p:nvSpPr>
            <p:cNvPr id="197643" name="Text Box 11"/>
            <p:cNvSpPr txBox="1">
              <a:spLocks noChangeArrowheads="1"/>
            </p:cNvSpPr>
            <p:nvPr/>
          </p:nvSpPr>
          <p:spPr bwMode="auto">
            <a:xfrm>
              <a:off x="643" y="1981"/>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35761</a:t>
              </a:r>
            </a:p>
          </p:txBody>
        </p:sp>
        <p:sp>
          <p:nvSpPr>
            <p:cNvPr id="197644" name="Text Box 12"/>
            <p:cNvSpPr txBox="1">
              <a:spLocks noChangeArrowheads="1"/>
            </p:cNvSpPr>
            <p:nvPr/>
          </p:nvSpPr>
          <p:spPr bwMode="auto">
            <a:xfrm>
              <a:off x="643" y="1796"/>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34589</a:t>
              </a:r>
            </a:p>
          </p:txBody>
        </p:sp>
        <p:sp>
          <p:nvSpPr>
            <p:cNvPr id="197645" name="Text Box 13"/>
            <p:cNvSpPr txBox="1">
              <a:spLocks noChangeArrowheads="1"/>
            </p:cNvSpPr>
            <p:nvPr/>
          </p:nvSpPr>
          <p:spPr bwMode="auto">
            <a:xfrm>
              <a:off x="643" y="2166"/>
              <a:ext cx="471"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47132</a:t>
              </a:r>
            </a:p>
          </p:txBody>
        </p:sp>
        <p:sp>
          <p:nvSpPr>
            <p:cNvPr id="197646" name="Text Box 14"/>
            <p:cNvSpPr txBox="1">
              <a:spLocks noChangeArrowheads="1"/>
            </p:cNvSpPr>
            <p:nvPr/>
          </p:nvSpPr>
          <p:spPr bwMode="auto">
            <a:xfrm>
              <a:off x="643" y="2351"/>
              <a:ext cx="514" cy="212"/>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AvantGarde" pitchFamily="34" charset="0"/>
                  <a:cs typeface="Times New Roman" pitchFamily="18" charset="0"/>
                </a:rPr>
                <a:t>78321</a:t>
              </a:r>
            </a:p>
          </p:txBody>
        </p:sp>
        <p:sp>
          <p:nvSpPr>
            <p:cNvPr id="197647" name="Text Box 15"/>
            <p:cNvSpPr txBox="1">
              <a:spLocks noChangeArrowheads="1"/>
            </p:cNvSpPr>
            <p:nvPr/>
          </p:nvSpPr>
          <p:spPr bwMode="auto">
            <a:xfrm>
              <a:off x="1465" y="1426"/>
              <a:ext cx="717"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JONES, A.</a:t>
              </a:r>
            </a:p>
          </p:txBody>
        </p:sp>
        <p:sp>
          <p:nvSpPr>
            <p:cNvPr id="197648" name="Text Box 16"/>
            <p:cNvSpPr txBox="1">
              <a:spLocks noChangeArrowheads="1"/>
            </p:cNvSpPr>
            <p:nvPr/>
          </p:nvSpPr>
          <p:spPr bwMode="auto">
            <a:xfrm>
              <a:off x="1465" y="1611"/>
              <a:ext cx="76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KERWIN, R.</a:t>
              </a:r>
            </a:p>
          </p:txBody>
        </p:sp>
        <p:sp>
          <p:nvSpPr>
            <p:cNvPr id="197649" name="Text Box 17"/>
            <p:cNvSpPr txBox="1">
              <a:spLocks noChangeArrowheads="1"/>
            </p:cNvSpPr>
            <p:nvPr/>
          </p:nvSpPr>
          <p:spPr bwMode="auto">
            <a:xfrm>
              <a:off x="1465" y="1796"/>
              <a:ext cx="79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LARSON, P.</a:t>
              </a:r>
            </a:p>
          </p:txBody>
        </p:sp>
        <p:sp>
          <p:nvSpPr>
            <p:cNvPr id="197650" name="Text Box 18"/>
            <p:cNvSpPr txBox="1">
              <a:spLocks noChangeArrowheads="1"/>
            </p:cNvSpPr>
            <p:nvPr/>
          </p:nvSpPr>
          <p:spPr bwMode="auto">
            <a:xfrm>
              <a:off x="1465" y="1981"/>
              <a:ext cx="69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MYERS, B.</a:t>
              </a:r>
            </a:p>
          </p:txBody>
        </p:sp>
        <p:sp>
          <p:nvSpPr>
            <p:cNvPr id="197651" name="Text Box 19"/>
            <p:cNvSpPr txBox="1">
              <a:spLocks noChangeArrowheads="1"/>
            </p:cNvSpPr>
            <p:nvPr/>
          </p:nvSpPr>
          <p:spPr bwMode="auto">
            <a:xfrm>
              <a:off x="1465" y="2166"/>
              <a:ext cx="97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NEUMANN, C.</a:t>
              </a:r>
            </a:p>
          </p:txBody>
        </p:sp>
        <p:sp>
          <p:nvSpPr>
            <p:cNvPr id="197652" name="Text Box 20"/>
            <p:cNvSpPr txBox="1">
              <a:spLocks noChangeArrowheads="1"/>
            </p:cNvSpPr>
            <p:nvPr/>
          </p:nvSpPr>
          <p:spPr bwMode="auto">
            <a:xfrm>
              <a:off x="1465" y="2351"/>
              <a:ext cx="855"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STEPHENS, T.</a:t>
              </a:r>
            </a:p>
          </p:txBody>
        </p:sp>
        <p:sp>
          <p:nvSpPr>
            <p:cNvPr id="197653" name="Text Box 21"/>
            <p:cNvSpPr txBox="1">
              <a:spLocks noChangeArrowheads="1"/>
            </p:cNvSpPr>
            <p:nvPr/>
          </p:nvSpPr>
          <p:spPr bwMode="auto">
            <a:xfrm>
              <a:off x="2594" y="142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413</a:t>
              </a:r>
            </a:p>
          </p:txBody>
        </p:sp>
        <p:sp>
          <p:nvSpPr>
            <p:cNvPr id="197654" name="Text Box 22"/>
            <p:cNvSpPr txBox="1">
              <a:spLocks noChangeArrowheads="1"/>
            </p:cNvSpPr>
            <p:nvPr/>
          </p:nvSpPr>
          <p:spPr bwMode="auto">
            <a:xfrm>
              <a:off x="2594" y="1611"/>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413</a:t>
              </a:r>
            </a:p>
          </p:txBody>
        </p:sp>
        <p:sp>
          <p:nvSpPr>
            <p:cNvPr id="197655" name="Text Box 23"/>
            <p:cNvSpPr txBox="1">
              <a:spLocks noChangeArrowheads="1"/>
            </p:cNvSpPr>
            <p:nvPr/>
          </p:nvSpPr>
          <p:spPr bwMode="auto">
            <a:xfrm>
              <a:off x="2594" y="179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642</a:t>
              </a:r>
            </a:p>
          </p:txBody>
        </p:sp>
        <p:sp>
          <p:nvSpPr>
            <p:cNvPr id="197656" name="Text Box 24"/>
            <p:cNvSpPr txBox="1">
              <a:spLocks noChangeArrowheads="1"/>
            </p:cNvSpPr>
            <p:nvPr/>
          </p:nvSpPr>
          <p:spPr bwMode="auto">
            <a:xfrm>
              <a:off x="2594" y="1981"/>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611</a:t>
              </a:r>
            </a:p>
          </p:txBody>
        </p:sp>
        <p:sp>
          <p:nvSpPr>
            <p:cNvPr id="197657" name="Text Box 25"/>
            <p:cNvSpPr txBox="1">
              <a:spLocks noChangeArrowheads="1"/>
            </p:cNvSpPr>
            <p:nvPr/>
          </p:nvSpPr>
          <p:spPr bwMode="auto">
            <a:xfrm>
              <a:off x="2594" y="2166"/>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413</a:t>
              </a:r>
            </a:p>
          </p:txBody>
        </p:sp>
        <p:sp>
          <p:nvSpPr>
            <p:cNvPr id="197658" name="Text Box 26"/>
            <p:cNvSpPr txBox="1">
              <a:spLocks noChangeArrowheads="1"/>
            </p:cNvSpPr>
            <p:nvPr/>
          </p:nvSpPr>
          <p:spPr bwMode="auto">
            <a:xfrm>
              <a:off x="2594" y="2351"/>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611</a:t>
              </a:r>
            </a:p>
          </p:txBody>
        </p:sp>
        <p:sp>
          <p:nvSpPr>
            <p:cNvPr id="197659" name="Text Box 27"/>
            <p:cNvSpPr txBox="1">
              <a:spLocks noChangeArrowheads="1"/>
            </p:cNvSpPr>
            <p:nvPr/>
          </p:nvSpPr>
          <p:spPr bwMode="auto">
            <a:xfrm>
              <a:off x="3571" y="142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1100</a:t>
              </a:r>
            </a:p>
          </p:txBody>
        </p:sp>
        <p:sp>
          <p:nvSpPr>
            <p:cNvPr id="197660" name="Text Box 28"/>
            <p:cNvSpPr txBox="1">
              <a:spLocks noChangeArrowheads="1"/>
            </p:cNvSpPr>
            <p:nvPr/>
          </p:nvSpPr>
          <p:spPr bwMode="auto">
            <a:xfrm>
              <a:off x="3571" y="1611"/>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2000</a:t>
              </a:r>
            </a:p>
          </p:txBody>
        </p:sp>
        <p:sp>
          <p:nvSpPr>
            <p:cNvPr id="197661" name="Text Box 29"/>
            <p:cNvSpPr txBox="1">
              <a:spLocks noChangeArrowheads="1"/>
            </p:cNvSpPr>
            <p:nvPr/>
          </p:nvSpPr>
          <p:spPr bwMode="auto">
            <a:xfrm>
              <a:off x="3571" y="179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1800</a:t>
              </a:r>
            </a:p>
          </p:txBody>
        </p:sp>
        <p:sp>
          <p:nvSpPr>
            <p:cNvPr id="197662" name="Text Box 30"/>
            <p:cNvSpPr txBox="1">
              <a:spLocks noChangeArrowheads="1"/>
            </p:cNvSpPr>
            <p:nvPr/>
          </p:nvSpPr>
          <p:spPr bwMode="auto">
            <a:xfrm>
              <a:off x="3571" y="1981"/>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1400</a:t>
              </a:r>
            </a:p>
          </p:txBody>
        </p:sp>
        <p:sp>
          <p:nvSpPr>
            <p:cNvPr id="197663" name="Text Box 31"/>
            <p:cNvSpPr txBox="1">
              <a:spLocks noChangeArrowheads="1"/>
            </p:cNvSpPr>
            <p:nvPr/>
          </p:nvSpPr>
          <p:spPr bwMode="auto">
            <a:xfrm>
              <a:off x="3571" y="2166"/>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9000</a:t>
              </a:r>
            </a:p>
          </p:txBody>
        </p:sp>
        <p:sp>
          <p:nvSpPr>
            <p:cNvPr id="197664" name="Text Box 32"/>
            <p:cNvSpPr txBox="1">
              <a:spLocks noChangeArrowheads="1"/>
            </p:cNvSpPr>
            <p:nvPr/>
          </p:nvSpPr>
          <p:spPr bwMode="auto">
            <a:xfrm>
              <a:off x="3571" y="2351"/>
              <a:ext cx="40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8000</a:t>
              </a:r>
            </a:p>
          </p:txBody>
        </p:sp>
        <p:sp>
          <p:nvSpPr>
            <p:cNvPr id="197665" name="Text Box 33"/>
            <p:cNvSpPr txBox="1">
              <a:spLocks noChangeArrowheads="1"/>
            </p:cNvSpPr>
            <p:nvPr/>
          </p:nvSpPr>
          <p:spPr bwMode="auto">
            <a:xfrm>
              <a:off x="4187" y="1426"/>
              <a:ext cx="85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NEW JERSEY</a:t>
              </a:r>
            </a:p>
          </p:txBody>
        </p:sp>
        <p:sp>
          <p:nvSpPr>
            <p:cNvPr id="197666" name="Text Box 34"/>
            <p:cNvSpPr txBox="1">
              <a:spLocks noChangeArrowheads="1"/>
            </p:cNvSpPr>
            <p:nvPr/>
          </p:nvSpPr>
          <p:spPr bwMode="auto">
            <a:xfrm>
              <a:off x="4187" y="1611"/>
              <a:ext cx="85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NEW JERSEY</a:t>
              </a:r>
            </a:p>
          </p:txBody>
        </p:sp>
        <p:sp>
          <p:nvSpPr>
            <p:cNvPr id="197667" name="Text Box 35"/>
            <p:cNvSpPr txBox="1">
              <a:spLocks noChangeArrowheads="1"/>
            </p:cNvSpPr>
            <p:nvPr/>
          </p:nvSpPr>
          <p:spPr bwMode="auto">
            <a:xfrm>
              <a:off x="4187" y="1796"/>
              <a:ext cx="948"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LOS ANGELES</a:t>
              </a:r>
            </a:p>
          </p:txBody>
        </p:sp>
        <p:sp>
          <p:nvSpPr>
            <p:cNvPr id="197668" name="Text Box 36"/>
            <p:cNvSpPr txBox="1">
              <a:spLocks noChangeArrowheads="1"/>
            </p:cNvSpPr>
            <p:nvPr/>
          </p:nvSpPr>
          <p:spPr bwMode="auto">
            <a:xfrm>
              <a:off x="4187" y="1981"/>
              <a:ext cx="76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ORLANDO</a:t>
              </a:r>
            </a:p>
          </p:txBody>
        </p:sp>
        <p:sp>
          <p:nvSpPr>
            <p:cNvPr id="197669" name="Text Box 37"/>
            <p:cNvSpPr txBox="1">
              <a:spLocks noChangeArrowheads="1"/>
            </p:cNvSpPr>
            <p:nvPr/>
          </p:nvSpPr>
          <p:spPr bwMode="auto">
            <a:xfrm>
              <a:off x="4187" y="2166"/>
              <a:ext cx="85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NEW JERSEY</a:t>
              </a:r>
            </a:p>
          </p:txBody>
        </p:sp>
        <p:sp>
          <p:nvSpPr>
            <p:cNvPr id="197670" name="Text Box 38"/>
            <p:cNvSpPr txBox="1">
              <a:spLocks noChangeArrowheads="1"/>
            </p:cNvSpPr>
            <p:nvPr/>
          </p:nvSpPr>
          <p:spPr bwMode="auto">
            <a:xfrm>
              <a:off x="4187" y="2351"/>
              <a:ext cx="76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ORLANDO</a:t>
              </a:r>
            </a:p>
          </p:txBody>
        </p:sp>
        <p:sp>
          <p:nvSpPr>
            <p:cNvPr id="197671" name="Text Box 39"/>
            <p:cNvSpPr txBox="1">
              <a:spLocks noChangeArrowheads="1"/>
            </p:cNvSpPr>
            <p:nvPr/>
          </p:nvSpPr>
          <p:spPr bwMode="auto">
            <a:xfrm>
              <a:off x="2082" y="1056"/>
              <a:ext cx="1276" cy="231"/>
            </a:xfrm>
            <a:prstGeom prst="rect">
              <a:avLst/>
            </a:prstGeom>
            <a:noFill/>
            <a:ln w="9525">
              <a:noFill/>
              <a:miter lim="800000"/>
              <a:headEnd/>
              <a:tailEnd/>
            </a:ln>
            <a:effectLst/>
          </p:spPr>
          <p:txBody>
            <a:bodyPr wrap="none">
              <a:spAutoFit/>
            </a:bodyPr>
            <a:lstStyle/>
            <a:p>
              <a:pPr eaLnBrk="0" hangingPunct="0">
                <a:spcBef>
                  <a:spcPct val="50000"/>
                </a:spcBef>
              </a:pPr>
              <a:r>
                <a:rPr lang="en-US" sz="1800">
                  <a:solidFill>
                    <a:srgbClr val="000000"/>
                  </a:solidFill>
                  <a:latin typeface="AvantGarde" pitchFamily="34" charset="0"/>
                  <a:cs typeface="Times New Roman" pitchFamily="18" charset="0"/>
                </a:rPr>
                <a:t>Table: </a:t>
              </a:r>
              <a:r>
                <a:rPr lang="en-US" sz="1800" b="1">
                  <a:solidFill>
                    <a:srgbClr val="000000"/>
                  </a:solidFill>
                  <a:latin typeface="AvantGarde" pitchFamily="34" charset="0"/>
                  <a:cs typeface="Times New Roman" pitchFamily="18" charset="0"/>
                </a:rPr>
                <a:t>Employee</a:t>
              </a:r>
            </a:p>
          </p:txBody>
        </p:sp>
        <p:sp>
          <p:nvSpPr>
            <p:cNvPr id="197672" name="Rectangle 40"/>
            <p:cNvSpPr>
              <a:spLocks noChangeArrowheads="1"/>
            </p:cNvSpPr>
            <p:nvPr/>
          </p:nvSpPr>
          <p:spPr bwMode="auto">
            <a:xfrm>
              <a:off x="540" y="1056"/>
              <a:ext cx="4674" cy="1554"/>
            </a:xfrm>
            <a:prstGeom prst="rect">
              <a:avLst/>
            </a:prstGeom>
            <a:noFill/>
            <a:ln w="9525">
              <a:solidFill>
                <a:schemeClr val="tx1"/>
              </a:solidFill>
              <a:miter lim="800000"/>
              <a:headEnd/>
              <a:tailEnd/>
            </a:ln>
            <a:effectLst/>
          </p:spPr>
          <p:txBody>
            <a:bodyPr anchor="ctr">
              <a:spAutoFit/>
            </a:bodyPr>
            <a:lstStyle/>
            <a:p>
              <a:endParaRPr lang="en-US"/>
            </a:p>
          </p:txBody>
        </p:sp>
      </p:grpSp>
      <p:grpSp>
        <p:nvGrpSpPr>
          <p:cNvPr id="3" name="Group 41"/>
          <p:cNvGrpSpPr>
            <a:grpSpLocks/>
          </p:cNvGrpSpPr>
          <p:nvPr/>
        </p:nvGrpSpPr>
        <p:grpSpPr bwMode="auto">
          <a:xfrm>
            <a:off x="2667000" y="4648200"/>
            <a:ext cx="3429000" cy="1752600"/>
            <a:chOff x="1536" y="2640"/>
            <a:chExt cx="2160" cy="1104"/>
          </a:xfrm>
        </p:grpSpPr>
        <p:sp>
          <p:nvSpPr>
            <p:cNvPr id="197674" name="Text Box 42"/>
            <p:cNvSpPr txBox="1">
              <a:spLocks noChangeArrowheads="1"/>
            </p:cNvSpPr>
            <p:nvPr/>
          </p:nvSpPr>
          <p:spPr bwMode="auto">
            <a:xfrm>
              <a:off x="1632" y="2688"/>
              <a:ext cx="944"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Department</a:t>
              </a:r>
            </a:p>
          </p:txBody>
        </p:sp>
        <p:sp>
          <p:nvSpPr>
            <p:cNvPr id="197675" name="Text Box 43"/>
            <p:cNvSpPr txBox="1">
              <a:spLocks noChangeArrowheads="1"/>
            </p:cNvSpPr>
            <p:nvPr/>
          </p:nvSpPr>
          <p:spPr bwMode="auto">
            <a:xfrm>
              <a:off x="2736" y="2703"/>
              <a:ext cx="714" cy="231"/>
            </a:xfrm>
            <a:prstGeom prst="rect">
              <a:avLst/>
            </a:prstGeom>
            <a:noFill/>
            <a:ln w="9525">
              <a:noFill/>
              <a:miter lim="800000"/>
              <a:headEnd/>
              <a:tailEnd/>
            </a:ln>
            <a:effectLst/>
          </p:spPr>
          <p:txBody>
            <a:bodyPr wrap="none">
              <a:spAutoFit/>
            </a:bodyPr>
            <a:lstStyle/>
            <a:p>
              <a:pPr eaLnBrk="0" hangingPunct="0">
                <a:spcBef>
                  <a:spcPct val="50000"/>
                </a:spcBef>
              </a:pPr>
              <a:r>
                <a:rPr lang="en-US" sz="1800" b="1">
                  <a:solidFill>
                    <a:srgbClr val="000000"/>
                  </a:solidFill>
                  <a:latin typeface="AvantGarde" pitchFamily="34" charset="0"/>
                  <a:cs typeface="Times New Roman" pitchFamily="18" charset="0"/>
                </a:rPr>
                <a:t>Location</a:t>
              </a:r>
            </a:p>
          </p:txBody>
        </p:sp>
        <p:sp>
          <p:nvSpPr>
            <p:cNvPr id="197676" name="Text Box 44"/>
            <p:cNvSpPr txBox="1">
              <a:spLocks noChangeArrowheads="1"/>
            </p:cNvSpPr>
            <p:nvPr/>
          </p:nvSpPr>
          <p:spPr bwMode="auto">
            <a:xfrm>
              <a:off x="1632" y="2943"/>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413</a:t>
              </a:r>
            </a:p>
          </p:txBody>
        </p:sp>
        <p:sp>
          <p:nvSpPr>
            <p:cNvPr id="197677" name="Text Box 45"/>
            <p:cNvSpPr txBox="1">
              <a:spLocks noChangeArrowheads="1"/>
            </p:cNvSpPr>
            <p:nvPr/>
          </p:nvSpPr>
          <p:spPr bwMode="auto">
            <a:xfrm>
              <a:off x="1632" y="3423"/>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642</a:t>
              </a:r>
            </a:p>
          </p:txBody>
        </p:sp>
        <p:sp>
          <p:nvSpPr>
            <p:cNvPr id="197678" name="Text Box 46"/>
            <p:cNvSpPr txBox="1">
              <a:spLocks noChangeArrowheads="1"/>
            </p:cNvSpPr>
            <p:nvPr/>
          </p:nvSpPr>
          <p:spPr bwMode="auto">
            <a:xfrm>
              <a:off x="1632" y="3183"/>
              <a:ext cx="329"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611</a:t>
              </a:r>
            </a:p>
          </p:txBody>
        </p:sp>
        <p:sp>
          <p:nvSpPr>
            <p:cNvPr id="197679" name="Text Box 47"/>
            <p:cNvSpPr txBox="1">
              <a:spLocks noChangeArrowheads="1"/>
            </p:cNvSpPr>
            <p:nvPr/>
          </p:nvSpPr>
          <p:spPr bwMode="auto">
            <a:xfrm>
              <a:off x="2736" y="2958"/>
              <a:ext cx="856"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NEW JERSEY</a:t>
              </a:r>
            </a:p>
          </p:txBody>
        </p:sp>
        <p:sp>
          <p:nvSpPr>
            <p:cNvPr id="197680" name="Text Box 48"/>
            <p:cNvSpPr txBox="1">
              <a:spLocks noChangeArrowheads="1"/>
            </p:cNvSpPr>
            <p:nvPr/>
          </p:nvSpPr>
          <p:spPr bwMode="auto">
            <a:xfrm>
              <a:off x="2736" y="3438"/>
              <a:ext cx="948"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LOS ANGELES</a:t>
              </a:r>
            </a:p>
          </p:txBody>
        </p:sp>
        <p:sp>
          <p:nvSpPr>
            <p:cNvPr id="197681" name="Text Box 49"/>
            <p:cNvSpPr txBox="1">
              <a:spLocks noChangeArrowheads="1"/>
            </p:cNvSpPr>
            <p:nvPr/>
          </p:nvSpPr>
          <p:spPr bwMode="auto">
            <a:xfrm>
              <a:off x="2736" y="3198"/>
              <a:ext cx="760" cy="212"/>
            </a:xfrm>
            <a:prstGeom prst="rect">
              <a:avLst/>
            </a:prstGeom>
            <a:noFill/>
            <a:ln w="9525">
              <a:noFill/>
              <a:miter lim="800000"/>
              <a:headEnd/>
              <a:tailEnd/>
            </a:ln>
            <a:effectLst/>
          </p:spPr>
          <p:txBody>
            <a:bodyPr wrap="none">
              <a:spAutoFit/>
            </a:bodyPr>
            <a:lstStyle/>
            <a:p>
              <a:pPr eaLnBrk="0" hangingPunct="0">
                <a:spcBef>
                  <a:spcPct val="50000"/>
                </a:spcBef>
              </a:pPr>
              <a:r>
                <a:rPr lang="en-US" sz="1600">
                  <a:solidFill>
                    <a:srgbClr val="000000"/>
                  </a:solidFill>
                  <a:latin typeface="AvantGarde" pitchFamily="34" charset="0"/>
                  <a:cs typeface="Times New Roman" pitchFamily="18" charset="0"/>
                </a:rPr>
                <a:t>ORLANDO</a:t>
              </a:r>
            </a:p>
          </p:txBody>
        </p:sp>
        <p:sp>
          <p:nvSpPr>
            <p:cNvPr id="197682" name="Rectangle 50"/>
            <p:cNvSpPr>
              <a:spLocks noChangeArrowheads="1"/>
            </p:cNvSpPr>
            <p:nvPr/>
          </p:nvSpPr>
          <p:spPr bwMode="auto">
            <a:xfrm>
              <a:off x="1536" y="2640"/>
              <a:ext cx="2160" cy="1104"/>
            </a:xfrm>
            <a:prstGeom prst="rect">
              <a:avLst/>
            </a:prstGeom>
            <a:noFill/>
            <a:ln w="9525">
              <a:solidFill>
                <a:schemeClr val="tx1"/>
              </a:solidFill>
              <a:miter lim="800000"/>
              <a:headEnd/>
              <a:tailEnd/>
            </a:ln>
            <a:effectLst/>
          </p:spPr>
          <p:txBody>
            <a:bodyPr wrap="none" anchor="ctr">
              <a:spAutoFit/>
            </a:bodyPr>
            <a:lstStyle/>
            <a:p>
              <a:endParaRPr lang="en-US"/>
            </a:p>
          </p:txBody>
        </p:sp>
      </p:grpSp>
      <p:sp>
        <p:nvSpPr>
          <p:cNvPr id="197683" name="Line 51"/>
          <p:cNvSpPr>
            <a:spLocks noChangeShapeType="1"/>
          </p:cNvSpPr>
          <p:nvPr/>
        </p:nvSpPr>
        <p:spPr bwMode="auto">
          <a:xfrm>
            <a:off x="4419600" y="3810000"/>
            <a:ext cx="0" cy="685800"/>
          </a:xfrm>
          <a:prstGeom prst="line">
            <a:avLst/>
          </a:prstGeom>
          <a:noFill/>
          <a:ln w="9525">
            <a:solidFill>
              <a:schemeClr val="tx1"/>
            </a:solidFill>
            <a:round/>
            <a:headEnd/>
            <a:tailEnd type="triangle" w="med" len="med"/>
          </a:ln>
          <a:effectLst/>
        </p:spPr>
        <p:txBody>
          <a:bodyPr>
            <a:spAutoFit/>
          </a:bodyPr>
          <a:lstStyle/>
          <a:p>
            <a:endParaRPr lang="en-US"/>
          </a:p>
        </p:txBody>
      </p:sp>
      <p:sp>
        <p:nvSpPr>
          <p:cNvPr id="197684" name="Text Box 52"/>
          <p:cNvSpPr txBox="1">
            <a:spLocks noChangeArrowheads="1"/>
          </p:cNvSpPr>
          <p:nvPr/>
        </p:nvSpPr>
        <p:spPr bwMode="auto">
          <a:xfrm>
            <a:off x="4876800" y="3962400"/>
            <a:ext cx="2514600" cy="406400"/>
          </a:xfrm>
          <a:prstGeom prst="rect">
            <a:avLst/>
          </a:prstGeom>
          <a:solidFill>
            <a:srgbClr val="99CCFF"/>
          </a:solidFill>
          <a:ln w="9525">
            <a:solidFill>
              <a:schemeClr val="tx1"/>
            </a:solidFill>
            <a:miter lim="800000"/>
            <a:headEnd/>
            <a:tailEnd/>
          </a:ln>
          <a:effectLst/>
        </p:spPr>
        <p:txBody>
          <a:bodyPr>
            <a:spAutoFit/>
          </a:bodyPr>
          <a:lstStyle/>
          <a:p>
            <a:pPr eaLnBrk="0" hangingPunct="0">
              <a:spcBef>
                <a:spcPct val="50000"/>
              </a:spcBef>
            </a:pPr>
            <a:r>
              <a:rPr lang="en-US" sz="2000">
                <a:cs typeface="Times New Roman" pitchFamily="18" charset="0"/>
              </a:rPr>
              <a:t>Projection (subset)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sz="3600" b="1">
                <a:solidFill>
                  <a:srgbClr val="FF0000"/>
                </a:solidFill>
                <a:cs typeface="Times New Roman" pitchFamily="18" charset="0"/>
              </a:rPr>
              <a:t>Relational Database Model</a:t>
            </a:r>
          </a:p>
        </p:txBody>
      </p:sp>
      <p:sp>
        <p:nvSpPr>
          <p:cNvPr id="198659" name="Rectangle 3"/>
          <p:cNvSpPr>
            <a:spLocks noGrp="1" noChangeArrowheads="1"/>
          </p:cNvSpPr>
          <p:nvPr>
            <p:ph type="body" idx="1"/>
          </p:nvPr>
        </p:nvSpPr>
        <p:spPr/>
        <p:txBody>
          <a:bodyPr/>
          <a:lstStyle/>
          <a:p>
            <a:r>
              <a:rPr lang="en-US" sz="2800"/>
              <a:t>Advantages of relational databases</a:t>
            </a:r>
          </a:p>
          <a:p>
            <a:pPr lvl="1"/>
            <a:r>
              <a:rPr lang="en-US" sz="2400"/>
              <a:t>Tables easy to use, understand, and implement</a:t>
            </a:r>
          </a:p>
          <a:p>
            <a:pPr lvl="1"/>
            <a:r>
              <a:rPr lang="en-US" sz="2400"/>
              <a:t>Easy to convert other database structures into relational scheme</a:t>
            </a:r>
          </a:p>
          <a:p>
            <a:pPr lvl="2"/>
            <a:r>
              <a:rPr lang="en-US" sz="2000"/>
              <a:t>Universal</a:t>
            </a:r>
          </a:p>
          <a:p>
            <a:pPr lvl="1"/>
            <a:r>
              <a:rPr lang="en-US" sz="2400"/>
              <a:t>Projection and join operations easy to implement</a:t>
            </a:r>
          </a:p>
          <a:p>
            <a:pPr lvl="1"/>
            <a:r>
              <a:rPr lang="en-US" sz="2400"/>
              <a:t>Searches faster than schemes with pointers</a:t>
            </a:r>
          </a:p>
          <a:p>
            <a:pPr lvl="1"/>
            <a:r>
              <a:rPr lang="en-US" sz="2400"/>
              <a:t>Easy to modify - very flexible</a:t>
            </a:r>
          </a:p>
          <a:p>
            <a:pPr lvl="1"/>
            <a:r>
              <a:rPr lang="en-US" sz="2400"/>
              <a:t>Greater clarity and visibility than other models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a:xfrm>
            <a:off x="685800" y="304800"/>
            <a:ext cx="7772400" cy="1143000"/>
          </a:xfrm>
        </p:spPr>
        <p:txBody>
          <a:bodyPr/>
          <a:lstStyle/>
          <a:p>
            <a:r>
              <a:rPr lang="en-US" sz="3600" b="1">
                <a:solidFill>
                  <a:schemeClr val="tx1"/>
                </a:solidFill>
                <a:cs typeface="Times New Roman" pitchFamily="18" charset="0"/>
              </a:rPr>
              <a:t>Structured Query Language (SQL)</a:t>
            </a:r>
            <a:endParaRPr lang="en-US"/>
          </a:p>
        </p:txBody>
      </p:sp>
      <p:sp>
        <p:nvSpPr>
          <p:cNvPr id="230403" name="Rectangle 1027"/>
          <p:cNvSpPr>
            <a:spLocks noChangeArrowheads="1"/>
          </p:cNvSpPr>
          <p:nvPr/>
        </p:nvSpPr>
        <p:spPr bwMode="auto">
          <a:xfrm>
            <a:off x="228600" y="1625600"/>
            <a:ext cx="8915400" cy="4352925"/>
          </a:xfrm>
          <a:prstGeom prst="rect">
            <a:avLst/>
          </a:prstGeom>
          <a:noFill/>
          <a:ln w="12700">
            <a:noFill/>
            <a:miter lim="800000"/>
            <a:headEnd type="none" w="sm" len="sm"/>
            <a:tailEnd type="none" w="sm" len="sm"/>
          </a:ln>
          <a:effectLst/>
        </p:spPr>
        <p:txBody>
          <a:bodyPr anchor="ctr">
            <a:spAutoFit/>
          </a:bodyPr>
          <a:lstStyle/>
          <a:p>
            <a:pPr eaLnBrk="0" hangingPunct="0">
              <a:buFontTx/>
              <a:buChar char="•"/>
            </a:pPr>
            <a:r>
              <a:rPr lang="en-US" sz="3200"/>
              <a:t> </a:t>
            </a:r>
            <a:r>
              <a:rPr lang="en-US" b="1"/>
              <a:t>SQL stands for Structured Query Language </a:t>
            </a:r>
          </a:p>
          <a:p>
            <a:pPr eaLnBrk="0" hangingPunct="0">
              <a:buFontTx/>
              <a:buChar char="•"/>
            </a:pPr>
            <a:endParaRPr lang="en-US" b="1"/>
          </a:p>
          <a:p>
            <a:pPr eaLnBrk="0" hangingPunct="0">
              <a:buFontTx/>
              <a:buChar char="•"/>
            </a:pPr>
            <a:r>
              <a:rPr lang="en-US" b="1"/>
              <a:t>  SQL is a command language for interacting with databases </a:t>
            </a:r>
          </a:p>
          <a:p>
            <a:pPr eaLnBrk="0" hangingPunct="0">
              <a:buFontTx/>
              <a:buChar char="•"/>
            </a:pPr>
            <a:endParaRPr lang="en-US" b="1"/>
          </a:p>
          <a:p>
            <a:pPr eaLnBrk="0" hangingPunct="0">
              <a:buFontTx/>
              <a:buChar char="•"/>
            </a:pPr>
            <a:r>
              <a:rPr lang="en-US" b="1"/>
              <a:t>  Most relational databases follow the SQL standard </a:t>
            </a:r>
          </a:p>
          <a:p>
            <a:pPr eaLnBrk="0" hangingPunct="0">
              <a:buFontTx/>
              <a:buChar char="•"/>
            </a:pPr>
            <a:endParaRPr lang="en-US" b="1"/>
          </a:p>
          <a:p>
            <a:pPr eaLnBrk="0" hangingPunct="0">
              <a:buFontTx/>
              <a:buChar char="•"/>
            </a:pPr>
            <a:r>
              <a:rPr lang="en-US" b="1"/>
              <a:t>  Some SQL commands </a:t>
            </a:r>
          </a:p>
          <a:p>
            <a:pPr lvl="2" eaLnBrk="0" hangingPunct="0"/>
            <a:r>
              <a:rPr lang="en-US" b="1"/>
              <a:t>	o  QUERY </a:t>
            </a:r>
          </a:p>
          <a:p>
            <a:pPr lvl="2" eaLnBrk="0" hangingPunct="0"/>
            <a:r>
              <a:rPr lang="en-US" b="1"/>
              <a:t>	o  CREATE TABLE </a:t>
            </a:r>
          </a:p>
          <a:p>
            <a:pPr lvl="2" eaLnBrk="0" hangingPunct="0"/>
            <a:r>
              <a:rPr lang="en-US" b="1"/>
              <a:t>	o   INSERT </a:t>
            </a:r>
          </a:p>
          <a:p>
            <a:pPr lvl="2" eaLnBrk="0" hangingPunct="0"/>
            <a:r>
              <a:rPr lang="en-US" b="1"/>
              <a:t>	o   DROP TABLE</a:t>
            </a:r>
            <a:r>
              <a:rPr lang="en-US" sz="32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685800" y="2286000"/>
            <a:ext cx="7772400" cy="1143000"/>
          </a:xfrm>
        </p:spPr>
        <p:txBody>
          <a:bodyPr/>
          <a:lstStyle/>
          <a:p>
            <a:r>
              <a:rPr lang="en-US" b="1"/>
              <a:t>SQL</a:t>
            </a:r>
          </a:p>
        </p:txBody>
      </p:sp>
      <p:sp>
        <p:nvSpPr>
          <p:cNvPr id="232451" name="Rectangle 3"/>
          <p:cNvSpPr>
            <a:spLocks noGrp="1" noChangeArrowheads="1"/>
          </p:cNvSpPr>
          <p:nvPr>
            <p:ph type="subTitle" idx="1"/>
          </p:nvPr>
        </p:nvSpPr>
        <p:spPr/>
        <p:txBody>
          <a:bodyPr/>
          <a:lstStyle/>
          <a:p>
            <a:r>
              <a:rPr lang="en-US" b="1"/>
              <a:t>Query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z="3600" b="1">
                <a:solidFill>
                  <a:schemeClr val="tx1"/>
                </a:solidFill>
                <a:cs typeface="Times New Roman" pitchFamily="18" charset="0"/>
              </a:rPr>
              <a:t>Select Statement</a:t>
            </a:r>
          </a:p>
        </p:txBody>
      </p:sp>
      <p:sp>
        <p:nvSpPr>
          <p:cNvPr id="199683" name="Rectangle 3"/>
          <p:cNvSpPr>
            <a:spLocks noGrp="1" noChangeArrowheads="1"/>
          </p:cNvSpPr>
          <p:nvPr>
            <p:ph type="body" idx="1"/>
          </p:nvPr>
        </p:nvSpPr>
        <p:spPr/>
        <p:txBody>
          <a:bodyPr/>
          <a:lstStyle/>
          <a:p>
            <a:r>
              <a:rPr lang="en-US" b="1"/>
              <a:t>keywords</a:t>
            </a:r>
          </a:p>
          <a:p>
            <a:pPr lvl="1"/>
            <a:r>
              <a:rPr lang="en-US" sz="3200" b="1">
                <a:latin typeface="Courier New" pitchFamily="49" charset="0"/>
              </a:rPr>
              <a:t>SELECT, FROM, WHERE, GROUP BY, HAVING, ORDER BY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85800" y="304800"/>
            <a:ext cx="7772400" cy="762000"/>
          </a:xfrm>
        </p:spPr>
        <p:txBody>
          <a:bodyPr/>
          <a:lstStyle/>
          <a:p>
            <a:r>
              <a:rPr lang="en-US" sz="3600" b="1">
                <a:solidFill>
                  <a:srgbClr val="FF0000"/>
                </a:solidFill>
                <a:cs typeface="Times New Roman" pitchFamily="18" charset="0"/>
              </a:rPr>
              <a:t>Basic SELECT Query</a:t>
            </a:r>
          </a:p>
        </p:txBody>
      </p:sp>
      <p:sp>
        <p:nvSpPr>
          <p:cNvPr id="200707" name="Rectangle 3"/>
          <p:cNvSpPr>
            <a:spLocks noGrp="1" noChangeArrowheads="1"/>
          </p:cNvSpPr>
          <p:nvPr>
            <p:ph type="body" idx="1"/>
          </p:nvPr>
        </p:nvSpPr>
        <p:spPr>
          <a:xfrm>
            <a:off x="609600" y="1371600"/>
            <a:ext cx="7772400" cy="5334000"/>
          </a:xfrm>
        </p:spPr>
        <p:txBody>
          <a:bodyPr/>
          <a:lstStyle/>
          <a:p>
            <a:pPr>
              <a:spcBef>
                <a:spcPct val="0"/>
              </a:spcBef>
            </a:pPr>
            <a:r>
              <a:rPr lang="en-US" b="1">
                <a:latin typeface="Courier New" pitchFamily="49" charset="0"/>
              </a:rPr>
              <a:t>SELECT</a:t>
            </a:r>
            <a:r>
              <a:rPr lang="en-US"/>
              <a:t> Query</a:t>
            </a:r>
          </a:p>
          <a:p>
            <a:pPr lvl="1">
              <a:spcBef>
                <a:spcPct val="0"/>
              </a:spcBef>
            </a:pPr>
            <a:r>
              <a:rPr lang="en-US"/>
              <a:t>Selects information from one more tables</a:t>
            </a:r>
          </a:p>
          <a:p>
            <a:pPr lvl="1">
              <a:spcBef>
                <a:spcPct val="0"/>
              </a:spcBef>
            </a:pPr>
            <a:r>
              <a:rPr lang="en-US"/>
              <a:t>Format</a:t>
            </a:r>
          </a:p>
          <a:p>
            <a:pPr lvl="2">
              <a:spcBef>
                <a:spcPct val="0"/>
              </a:spcBef>
              <a:buFontTx/>
              <a:buNone/>
            </a:pPr>
            <a:r>
              <a:rPr lang="en-US" b="1">
                <a:latin typeface="Courier New" pitchFamily="49" charset="0"/>
              </a:rPr>
              <a:t>SELECT * FROM </a:t>
            </a:r>
            <a:r>
              <a:rPr lang="en-US" i="1">
                <a:latin typeface="Courier New" pitchFamily="49" charset="0"/>
              </a:rPr>
              <a:t>TableName</a:t>
            </a:r>
          </a:p>
          <a:p>
            <a:pPr lvl="2">
              <a:spcBef>
                <a:spcPct val="0"/>
              </a:spcBef>
            </a:pPr>
            <a:r>
              <a:rPr lang="en-US"/>
              <a:t>Asterisk </a:t>
            </a:r>
            <a:r>
              <a:rPr lang="en-US" b="1">
                <a:latin typeface="Courier New" pitchFamily="49" charset="0"/>
              </a:rPr>
              <a:t>*</a:t>
            </a:r>
            <a:r>
              <a:rPr lang="en-US"/>
              <a:t> - select all</a:t>
            </a:r>
          </a:p>
          <a:p>
            <a:pPr lvl="1">
              <a:spcBef>
                <a:spcPct val="0"/>
              </a:spcBef>
            </a:pPr>
            <a:r>
              <a:rPr lang="en-US" b="1">
                <a:latin typeface="Courier New" pitchFamily="49" charset="0"/>
              </a:rPr>
              <a:t>SELECT * FROM Authors</a:t>
            </a:r>
          </a:p>
          <a:p>
            <a:pPr lvl="2">
              <a:spcBef>
                <a:spcPct val="0"/>
              </a:spcBef>
            </a:pPr>
            <a:r>
              <a:rPr lang="en-US"/>
              <a:t>Selects entire </a:t>
            </a:r>
            <a:r>
              <a:rPr lang="en-US" b="1">
                <a:latin typeface="Courier New" pitchFamily="49" charset="0"/>
              </a:rPr>
              <a:t>Authors</a:t>
            </a:r>
            <a:r>
              <a:rPr lang="en-US"/>
              <a:t> table</a:t>
            </a:r>
          </a:p>
          <a:p>
            <a:pPr>
              <a:spcBef>
                <a:spcPct val="0"/>
              </a:spcBef>
            </a:pPr>
            <a:r>
              <a:rPr lang="en-US"/>
              <a:t>Selecting specific fields</a:t>
            </a:r>
          </a:p>
          <a:p>
            <a:pPr lvl="1">
              <a:spcBef>
                <a:spcPct val="0"/>
              </a:spcBef>
            </a:pPr>
            <a:r>
              <a:rPr lang="en-US"/>
              <a:t>Replace asterisk (</a:t>
            </a:r>
            <a:r>
              <a:rPr lang="en-US" b="1">
                <a:latin typeface="Courier New" pitchFamily="49" charset="0"/>
              </a:rPr>
              <a:t>*</a:t>
            </a:r>
            <a:r>
              <a:rPr lang="en-US"/>
              <a:t>) with comma separated list</a:t>
            </a:r>
          </a:p>
          <a:p>
            <a:pPr lvl="2">
              <a:spcBef>
                <a:spcPct val="0"/>
              </a:spcBef>
            </a:pPr>
            <a:r>
              <a:rPr lang="en-US" b="1">
                <a:latin typeface="Courier New" pitchFamily="49" charset="0"/>
              </a:rPr>
              <a:t>SELECT AuthorID, LastName FROM Authors</a:t>
            </a:r>
          </a:p>
          <a:p>
            <a:pPr lvl="1">
              <a:spcBef>
                <a:spcPct val="0"/>
              </a:spcBef>
            </a:pPr>
            <a:r>
              <a:rPr lang="en-US"/>
              <a:t>Ordered left to right</a:t>
            </a:r>
          </a:p>
          <a:p>
            <a:pPr lvl="2"/>
            <a:endParaRPr lang="en-US"/>
          </a:p>
        </p:txBody>
      </p:sp>
      <p:graphicFrame>
        <p:nvGraphicFramePr>
          <p:cNvPr id="200708" name="Object 4"/>
          <p:cNvGraphicFramePr>
            <a:graphicFrameLocks noChangeAspect="1"/>
          </p:cNvGraphicFramePr>
          <p:nvPr/>
        </p:nvGraphicFramePr>
        <p:xfrm>
          <a:off x="3306763" y="5029200"/>
          <a:ext cx="6294437" cy="1755775"/>
        </p:xfrm>
        <a:graphic>
          <a:graphicData uri="http://schemas.openxmlformats.org/presentationml/2006/ole">
            <p:oleObj spid="_x0000_s1026" name="Document" r:id="rId3" imgW="6305040" imgH="1771560" progId="Word.Document.8">
              <p:embed/>
            </p:oleObj>
          </a:graphicData>
        </a:graphic>
      </p:graphicFrame>
      <p:sp>
        <p:nvSpPr>
          <p:cNvPr id="200709" name="Line 5"/>
          <p:cNvSpPr>
            <a:spLocks noChangeShapeType="1"/>
          </p:cNvSpPr>
          <p:nvPr/>
        </p:nvSpPr>
        <p:spPr bwMode="auto">
          <a:xfrm>
            <a:off x="4038600" y="5029200"/>
            <a:ext cx="533400" cy="304800"/>
          </a:xfrm>
          <a:prstGeom prst="line">
            <a:avLst/>
          </a:prstGeom>
          <a:noFill/>
          <a:ln w="9525">
            <a:solidFill>
              <a:schemeClr val="tx1"/>
            </a:solidFill>
            <a:round/>
            <a:headEnd/>
            <a:tailEnd type="triangle" w="med" len="med"/>
          </a:ln>
          <a:effectLst/>
        </p:spPr>
        <p:txBody>
          <a:bodyPr>
            <a:spAutoFit/>
          </a:bodyPr>
          <a:lstStyle/>
          <a:p>
            <a:endParaRPr lang="en-US"/>
          </a:p>
        </p:txBody>
      </p:sp>
      <p:sp>
        <p:nvSpPr>
          <p:cNvPr id="200710" name="Line 6"/>
          <p:cNvSpPr>
            <a:spLocks noChangeShapeType="1"/>
          </p:cNvSpPr>
          <p:nvPr/>
        </p:nvSpPr>
        <p:spPr bwMode="auto">
          <a:xfrm>
            <a:off x="5562600" y="5029200"/>
            <a:ext cx="762000" cy="304800"/>
          </a:xfrm>
          <a:prstGeom prst="line">
            <a:avLst/>
          </a:prstGeom>
          <a:noFill/>
          <a:ln w="9525">
            <a:solidFill>
              <a:schemeClr val="tx1"/>
            </a:solidFill>
            <a:round/>
            <a:headEnd/>
            <a:tailEnd type="triangle" w="med" len="med"/>
          </a:ln>
          <a:effectLst/>
        </p:spPr>
        <p:txBody>
          <a:bodyPr>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1905000" y="1981200"/>
            <a:ext cx="5334000" cy="1371600"/>
          </a:xfrm>
          <a:prstGeom prst="rect">
            <a:avLst/>
          </a:prstGeom>
          <a:noFill/>
          <a:ln w="9525">
            <a:noFill/>
            <a:miter lim="800000"/>
            <a:headEnd/>
            <a:tailEnd/>
          </a:ln>
          <a:effectLst/>
        </p:spPr>
        <p:txBody>
          <a:bodyPr>
            <a:spAutoFit/>
          </a:bodyPr>
          <a:lstStyle/>
          <a:p>
            <a:pPr algn="ctr" eaLnBrk="0" hangingPunct="0"/>
            <a:r>
              <a:rPr lang="en-US" sz="8400" b="1"/>
              <a:t>JDBC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z="3600" b="1">
                <a:solidFill>
                  <a:srgbClr val="FF0000"/>
                </a:solidFill>
                <a:cs typeface="Times New Roman" pitchFamily="18" charset="0"/>
              </a:rPr>
              <a:t>WHERE Clause</a:t>
            </a:r>
          </a:p>
        </p:txBody>
      </p:sp>
      <p:sp>
        <p:nvSpPr>
          <p:cNvPr id="201731" name="Rectangle 3"/>
          <p:cNvSpPr>
            <a:spLocks noGrp="1" noChangeArrowheads="1"/>
          </p:cNvSpPr>
          <p:nvPr>
            <p:ph type="body" idx="1"/>
          </p:nvPr>
        </p:nvSpPr>
        <p:spPr/>
        <p:txBody>
          <a:bodyPr/>
          <a:lstStyle/>
          <a:p>
            <a:r>
              <a:rPr lang="en-US"/>
              <a:t>Selection with criteria</a:t>
            </a:r>
          </a:p>
          <a:p>
            <a:pPr lvl="1"/>
            <a:r>
              <a:rPr lang="en-US"/>
              <a:t>Only select data that meets requirement</a:t>
            </a:r>
          </a:p>
          <a:p>
            <a:pPr lvl="1"/>
            <a:r>
              <a:rPr lang="en-US" sz="2500" b="1">
                <a:latin typeface="Courier New" pitchFamily="49" charset="0"/>
              </a:rPr>
              <a:t>SELECT * FROM </a:t>
            </a:r>
            <a:r>
              <a:rPr lang="en-US" sz="2500" i="1">
                <a:latin typeface="Courier New" pitchFamily="49" charset="0"/>
              </a:rPr>
              <a:t>TableName</a:t>
            </a:r>
            <a:r>
              <a:rPr lang="en-US" sz="2500" b="1">
                <a:latin typeface="Courier New" pitchFamily="49" charset="0"/>
              </a:rPr>
              <a:t> WHERE </a:t>
            </a:r>
            <a:r>
              <a:rPr lang="en-US" sz="2500" i="1">
                <a:latin typeface="Courier New" pitchFamily="49" charset="0"/>
              </a:rPr>
              <a:t>criteria</a:t>
            </a:r>
          </a:p>
          <a:p>
            <a:pPr lvl="1"/>
            <a:r>
              <a:rPr lang="en-US"/>
              <a:t>Example</a:t>
            </a:r>
          </a:p>
          <a:p>
            <a:pPr lvl="2">
              <a:buFontTx/>
              <a:buNone/>
            </a:pPr>
            <a:r>
              <a:rPr lang="en-US" b="1">
                <a:latin typeface="Courier New" pitchFamily="49" charset="0"/>
              </a:rPr>
              <a:t>SELECT * FROM Authors WHERE YearBorn &gt; 1960</a:t>
            </a:r>
          </a:p>
        </p:txBody>
      </p:sp>
      <p:graphicFrame>
        <p:nvGraphicFramePr>
          <p:cNvPr id="201732" name="Object 4"/>
          <p:cNvGraphicFramePr>
            <a:graphicFrameLocks noChangeAspect="1"/>
          </p:cNvGraphicFramePr>
          <p:nvPr/>
        </p:nvGraphicFramePr>
        <p:xfrm>
          <a:off x="1457325" y="3660775"/>
          <a:ext cx="6181725" cy="1774825"/>
        </p:xfrm>
        <a:graphic>
          <a:graphicData uri="http://schemas.openxmlformats.org/presentationml/2006/ole">
            <p:oleObj spid="_x0000_s2050" name="Document" r:id="rId3" imgW="6177240" imgH="1771560" progId="Word.Document.8">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304800"/>
            <a:ext cx="7772400" cy="685800"/>
          </a:xfrm>
        </p:spPr>
        <p:txBody>
          <a:bodyPr/>
          <a:lstStyle/>
          <a:p>
            <a:r>
              <a:rPr lang="en-US" sz="3600" b="1">
                <a:solidFill>
                  <a:srgbClr val="FF0000"/>
                </a:solidFill>
                <a:cs typeface="Times New Roman" pitchFamily="18" charset="0"/>
              </a:rPr>
              <a:t>WHERE Clause</a:t>
            </a:r>
          </a:p>
        </p:txBody>
      </p:sp>
      <p:sp>
        <p:nvSpPr>
          <p:cNvPr id="202755" name="Rectangle 3"/>
          <p:cNvSpPr>
            <a:spLocks noGrp="1" noChangeArrowheads="1"/>
          </p:cNvSpPr>
          <p:nvPr>
            <p:ph type="body" idx="1"/>
          </p:nvPr>
        </p:nvSpPr>
        <p:spPr>
          <a:xfrm>
            <a:off x="685800" y="1219200"/>
            <a:ext cx="8229600" cy="5257800"/>
          </a:xfrm>
        </p:spPr>
        <p:txBody>
          <a:bodyPr/>
          <a:lstStyle/>
          <a:p>
            <a:pPr>
              <a:lnSpc>
                <a:spcPct val="90000"/>
              </a:lnSpc>
            </a:pPr>
            <a:r>
              <a:rPr lang="en-US" sz="2800"/>
              <a:t>Conditions</a:t>
            </a:r>
          </a:p>
          <a:p>
            <a:pPr lvl="1">
              <a:lnSpc>
                <a:spcPct val="90000"/>
              </a:lnSpc>
            </a:pPr>
            <a:r>
              <a:rPr lang="en-US" sz="2400"/>
              <a:t>Can use </a:t>
            </a:r>
            <a:r>
              <a:rPr lang="en-US" sz="2400" b="1">
                <a:latin typeface="Courier New" pitchFamily="49" charset="0"/>
                <a:cs typeface="Courier New" pitchFamily="49" charset="0"/>
              </a:rPr>
              <a:t>&lt;</a:t>
            </a:r>
            <a:r>
              <a:rPr lang="en-US" sz="2400">
                <a:cs typeface="Times New Roman" pitchFamily="18" charset="0"/>
              </a:rPr>
              <a:t>, </a:t>
            </a:r>
            <a:r>
              <a:rPr lang="en-US" sz="2400" b="1">
                <a:latin typeface="Courier New" pitchFamily="49" charset="0"/>
                <a:cs typeface="Courier New" pitchFamily="49" charset="0"/>
              </a:rPr>
              <a:t>&gt;</a:t>
            </a:r>
            <a:r>
              <a:rPr lang="en-US" sz="2400">
                <a:cs typeface="Times New Roman" pitchFamily="18" charset="0"/>
              </a:rPr>
              <a:t>, </a:t>
            </a:r>
            <a:r>
              <a:rPr lang="en-US" sz="2400" b="1">
                <a:latin typeface="Courier New" pitchFamily="49" charset="0"/>
                <a:cs typeface="Courier New" pitchFamily="49" charset="0"/>
              </a:rPr>
              <a:t>&lt;=</a:t>
            </a:r>
            <a:r>
              <a:rPr lang="en-US" sz="2400">
                <a:cs typeface="Times New Roman" pitchFamily="18" charset="0"/>
              </a:rPr>
              <a:t>, </a:t>
            </a:r>
            <a:r>
              <a:rPr lang="en-US" sz="2400" b="1">
                <a:latin typeface="Courier New" pitchFamily="49" charset="0"/>
                <a:cs typeface="Courier New" pitchFamily="49" charset="0"/>
              </a:rPr>
              <a:t>&gt;=</a:t>
            </a:r>
            <a:r>
              <a:rPr lang="en-US" sz="2400">
                <a:cs typeface="Times New Roman" pitchFamily="18" charset="0"/>
              </a:rPr>
              <a:t>, </a:t>
            </a:r>
            <a:r>
              <a:rPr lang="en-US" sz="2400" b="1">
                <a:latin typeface="Courier New" pitchFamily="49" charset="0"/>
                <a:cs typeface="Courier New" pitchFamily="49" charset="0"/>
              </a:rPr>
              <a:t>=</a:t>
            </a:r>
            <a:r>
              <a:rPr lang="en-US" sz="2400">
                <a:cs typeface="Times New Roman" pitchFamily="18" charset="0"/>
              </a:rPr>
              <a:t>, </a:t>
            </a:r>
            <a:r>
              <a:rPr lang="en-US" sz="2400" b="1">
                <a:latin typeface="Courier New" pitchFamily="49" charset="0"/>
                <a:cs typeface="Courier New" pitchFamily="49" charset="0"/>
              </a:rPr>
              <a:t>&lt;&gt;</a:t>
            </a:r>
            <a:r>
              <a:rPr lang="en-US" sz="2400">
                <a:cs typeface="Times New Roman" pitchFamily="18" charset="0"/>
              </a:rPr>
              <a:t> and </a:t>
            </a:r>
            <a:r>
              <a:rPr lang="en-US" sz="2400" b="1">
                <a:latin typeface="Courier New" pitchFamily="49" charset="0"/>
                <a:cs typeface="Courier New" pitchFamily="49" charset="0"/>
              </a:rPr>
              <a:t>LIKE</a:t>
            </a:r>
            <a:endParaRPr lang="en-US" sz="2400"/>
          </a:p>
          <a:p>
            <a:pPr lvl="1">
              <a:lnSpc>
                <a:spcPct val="90000"/>
              </a:lnSpc>
            </a:pPr>
            <a:r>
              <a:rPr lang="en-US" sz="2400" b="1">
                <a:latin typeface="Courier New" pitchFamily="49" charset="0"/>
              </a:rPr>
              <a:t>LIKE</a:t>
            </a:r>
            <a:r>
              <a:rPr lang="en-US" sz="2400"/>
              <a:t> - used for pattern matching </a:t>
            </a:r>
          </a:p>
          <a:p>
            <a:pPr lvl="2">
              <a:lnSpc>
                <a:spcPct val="90000"/>
              </a:lnSpc>
            </a:pPr>
            <a:r>
              <a:rPr lang="en-US" sz="2000"/>
              <a:t>Search for similar strings</a:t>
            </a:r>
          </a:p>
          <a:p>
            <a:pPr lvl="2">
              <a:lnSpc>
                <a:spcPct val="90000"/>
              </a:lnSpc>
            </a:pPr>
            <a:r>
              <a:rPr lang="en-US" sz="2000"/>
              <a:t>Wildcard characters </a:t>
            </a:r>
            <a:r>
              <a:rPr lang="en-US" sz="2000" b="1">
                <a:latin typeface="Courier New" pitchFamily="49" charset="0"/>
              </a:rPr>
              <a:t>*</a:t>
            </a:r>
            <a:r>
              <a:rPr lang="en-US" sz="2000"/>
              <a:t> and </a:t>
            </a:r>
            <a:r>
              <a:rPr lang="en-US" sz="2000" b="1">
                <a:latin typeface="Courier New" pitchFamily="49" charset="0"/>
              </a:rPr>
              <a:t>?</a:t>
            </a:r>
          </a:p>
          <a:p>
            <a:pPr lvl="1">
              <a:lnSpc>
                <a:spcPct val="90000"/>
              </a:lnSpc>
            </a:pPr>
            <a:r>
              <a:rPr lang="en-US" sz="2400" b="1">
                <a:latin typeface="Courier New" pitchFamily="49" charset="0"/>
              </a:rPr>
              <a:t>*</a:t>
            </a:r>
            <a:r>
              <a:rPr lang="en-US" sz="2400"/>
              <a:t>  - Any number of consecutive characters at asterisk's location</a:t>
            </a:r>
          </a:p>
          <a:p>
            <a:pPr lvl="2">
              <a:lnSpc>
                <a:spcPct val="90000"/>
              </a:lnSpc>
              <a:buFontTx/>
              <a:buNone/>
            </a:pPr>
            <a:endParaRPr lang="en-US" sz="1800" b="1">
              <a:latin typeface="Courier New" pitchFamily="49" charset="0"/>
              <a:cs typeface="Courier New" pitchFamily="49" charset="0"/>
            </a:endParaRPr>
          </a:p>
          <a:p>
            <a:pPr lvl="2">
              <a:lnSpc>
                <a:spcPct val="90000"/>
              </a:lnSpc>
              <a:buFontTx/>
              <a:buNone/>
            </a:pPr>
            <a:r>
              <a:rPr lang="en-US" sz="1800" b="1">
                <a:latin typeface="Courier New" pitchFamily="49" charset="0"/>
                <a:cs typeface="Courier New" pitchFamily="49" charset="0"/>
              </a:rPr>
              <a:t>SELECT * FROM Authors WHERE LastName LIKE 'd*'</a:t>
            </a:r>
          </a:p>
          <a:p>
            <a:pPr lvl="2">
              <a:lnSpc>
                <a:spcPct val="90000"/>
              </a:lnSpc>
              <a:buFontTx/>
              <a:buNone/>
            </a:pPr>
            <a:endParaRPr lang="en-US" sz="1800" b="1">
              <a:latin typeface="Courier New" pitchFamily="49" charset="0"/>
              <a:cs typeface="Courier New" pitchFamily="49" charset="0"/>
            </a:endParaRPr>
          </a:p>
          <a:p>
            <a:pPr lvl="2">
              <a:lnSpc>
                <a:spcPct val="90000"/>
              </a:lnSpc>
              <a:buFontTx/>
              <a:buNone/>
            </a:pPr>
            <a:endParaRPr lang="en-US" sz="1800" b="1">
              <a:latin typeface="Courier New" pitchFamily="49" charset="0"/>
              <a:cs typeface="Courier New" pitchFamily="49" charset="0"/>
            </a:endParaRPr>
          </a:p>
          <a:p>
            <a:pPr lvl="2">
              <a:lnSpc>
                <a:spcPct val="90000"/>
              </a:lnSpc>
              <a:buFontTx/>
              <a:buNone/>
            </a:pPr>
            <a:endParaRPr lang="en-US" sz="1800" b="1">
              <a:latin typeface="Courier New" pitchFamily="49" charset="0"/>
              <a:cs typeface="Courier New" pitchFamily="49" charset="0"/>
            </a:endParaRPr>
          </a:p>
          <a:p>
            <a:pPr lvl="2">
              <a:lnSpc>
                <a:spcPct val="90000"/>
              </a:lnSpc>
              <a:buFontTx/>
              <a:buNone/>
            </a:pPr>
            <a:endParaRPr lang="en-US" sz="1800" b="1">
              <a:latin typeface="Courier New" pitchFamily="49" charset="0"/>
              <a:cs typeface="Courier New" pitchFamily="49" charset="0"/>
            </a:endParaRPr>
          </a:p>
          <a:p>
            <a:pPr lvl="2">
              <a:lnSpc>
                <a:spcPct val="90000"/>
              </a:lnSpc>
              <a:buFontTx/>
              <a:buNone/>
            </a:pPr>
            <a:endParaRPr lang="en-US" sz="2000" b="1">
              <a:latin typeface="Courier New" pitchFamily="49" charset="0"/>
              <a:cs typeface="Courier New" pitchFamily="49" charset="0"/>
            </a:endParaRPr>
          </a:p>
          <a:p>
            <a:pPr lvl="2">
              <a:lnSpc>
                <a:spcPct val="90000"/>
              </a:lnSpc>
              <a:buFontTx/>
              <a:buNone/>
            </a:pPr>
            <a:r>
              <a:rPr lang="en-US" sz="2000" b="1">
                <a:latin typeface="Courier New" pitchFamily="49" charset="0"/>
                <a:cs typeface="Courier New" pitchFamily="49" charset="0"/>
              </a:rPr>
              <a:t>LastName</a:t>
            </a:r>
            <a:r>
              <a:rPr lang="en-US" sz="2000">
                <a:cs typeface="Courier New" pitchFamily="49" charset="0"/>
              </a:rPr>
              <a:t> starts with </a:t>
            </a:r>
            <a:r>
              <a:rPr lang="en-US" sz="2000" b="1">
                <a:latin typeface="Courier New" pitchFamily="49" charset="0"/>
                <a:cs typeface="Courier New" pitchFamily="49" charset="0"/>
              </a:rPr>
              <a:t>'d'</a:t>
            </a:r>
            <a:r>
              <a:rPr lang="en-US" sz="2000">
                <a:cs typeface="Courier New" pitchFamily="49" charset="0"/>
              </a:rPr>
              <a:t> followed by any number of characters</a:t>
            </a:r>
          </a:p>
        </p:txBody>
      </p:sp>
      <p:graphicFrame>
        <p:nvGraphicFramePr>
          <p:cNvPr id="202756" name="Object 4"/>
          <p:cNvGraphicFramePr>
            <a:graphicFrameLocks noChangeAspect="1"/>
          </p:cNvGraphicFramePr>
          <p:nvPr/>
        </p:nvGraphicFramePr>
        <p:xfrm>
          <a:off x="1625600" y="4302125"/>
          <a:ext cx="6292850" cy="1717675"/>
        </p:xfrm>
        <a:graphic>
          <a:graphicData uri="http://schemas.openxmlformats.org/presentationml/2006/ole">
            <p:oleObj spid="_x0000_s3074" name="Document" r:id="rId3" imgW="6294600" imgH="1724040" progId="Word.Document.8">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sz="3600" b="1">
                <a:solidFill>
                  <a:srgbClr val="FF0000"/>
                </a:solidFill>
                <a:cs typeface="Times New Roman" pitchFamily="18" charset="0"/>
              </a:rPr>
              <a:t>WHERE Clause</a:t>
            </a:r>
          </a:p>
        </p:txBody>
      </p:sp>
      <p:sp>
        <p:nvSpPr>
          <p:cNvPr id="203779" name="Rectangle 3"/>
          <p:cNvSpPr>
            <a:spLocks noGrp="1" noChangeArrowheads="1"/>
          </p:cNvSpPr>
          <p:nvPr>
            <p:ph type="body" idx="1"/>
          </p:nvPr>
        </p:nvSpPr>
        <p:spPr>
          <a:xfrm>
            <a:off x="457200" y="1905000"/>
            <a:ext cx="7772400" cy="5181600"/>
          </a:xfrm>
        </p:spPr>
        <p:txBody>
          <a:bodyPr/>
          <a:lstStyle/>
          <a:p>
            <a:pPr>
              <a:spcBef>
                <a:spcPct val="0"/>
              </a:spcBef>
            </a:pPr>
            <a:r>
              <a:rPr lang="en-US"/>
              <a:t>Conditions</a:t>
            </a:r>
          </a:p>
          <a:p>
            <a:pPr lvl="1">
              <a:spcBef>
                <a:spcPct val="0"/>
              </a:spcBef>
            </a:pPr>
            <a:r>
              <a:rPr lang="en-US" b="1">
                <a:latin typeface="Courier New" pitchFamily="49" charset="0"/>
              </a:rPr>
              <a:t>?</a:t>
            </a:r>
            <a:r>
              <a:rPr lang="en-US"/>
              <a:t> - any single character at location</a:t>
            </a:r>
          </a:p>
          <a:p>
            <a:pPr lvl="1">
              <a:spcBef>
                <a:spcPct val="0"/>
              </a:spcBef>
              <a:buFontTx/>
              <a:buNone/>
            </a:pPr>
            <a:r>
              <a:rPr lang="en-US" sz="2000" b="1">
                <a:latin typeface="Courier New" pitchFamily="49" charset="0"/>
                <a:cs typeface="Courier New" pitchFamily="49" charset="0"/>
              </a:rPr>
              <a:t>SELECT * FROM Authors WHERE LastName LIKE '?i*'</a:t>
            </a:r>
            <a:r>
              <a:rPr lang="en-US" sz="2000" b="1"/>
              <a:t> </a:t>
            </a:r>
          </a:p>
          <a:p>
            <a:pPr lvl="1">
              <a:spcBef>
                <a:spcPct val="0"/>
              </a:spcBef>
            </a:pPr>
            <a:endParaRPr lang="en-US"/>
          </a:p>
          <a:p>
            <a:pPr lvl="1">
              <a:spcBef>
                <a:spcPct val="0"/>
              </a:spcBef>
            </a:pPr>
            <a:endParaRPr lang="en-US"/>
          </a:p>
          <a:p>
            <a:pPr lvl="1">
              <a:spcBef>
                <a:spcPct val="0"/>
              </a:spcBef>
            </a:pPr>
            <a:endParaRPr lang="en-US"/>
          </a:p>
          <a:p>
            <a:pPr lvl="1">
              <a:spcBef>
                <a:spcPct val="0"/>
              </a:spcBef>
            </a:pPr>
            <a:endParaRPr lang="en-US"/>
          </a:p>
          <a:p>
            <a:pPr lvl="1">
              <a:spcBef>
                <a:spcPct val="0"/>
              </a:spcBef>
            </a:pPr>
            <a:r>
              <a:rPr lang="en-US" b="1">
                <a:latin typeface="Courier New" pitchFamily="49" charset="0"/>
              </a:rPr>
              <a:t>LastName</a:t>
            </a:r>
            <a:r>
              <a:rPr lang="en-US"/>
              <a:t> begins with any character, </a:t>
            </a:r>
            <a:r>
              <a:rPr lang="en-US" b="1">
                <a:latin typeface="Courier New" pitchFamily="49" charset="0"/>
              </a:rPr>
              <a:t>'i'</a:t>
            </a:r>
            <a:r>
              <a:rPr lang="en-US"/>
              <a:t> for second character, followed by any number of characters</a:t>
            </a:r>
            <a:endParaRPr lang="en-US">
              <a:cs typeface="Courier New" pitchFamily="49" charset="0"/>
            </a:endParaRPr>
          </a:p>
        </p:txBody>
      </p:sp>
      <p:graphicFrame>
        <p:nvGraphicFramePr>
          <p:cNvPr id="203780" name="Object 4"/>
          <p:cNvGraphicFramePr>
            <a:graphicFrameLocks noChangeAspect="1"/>
          </p:cNvGraphicFramePr>
          <p:nvPr/>
        </p:nvGraphicFramePr>
        <p:xfrm>
          <a:off x="1295400" y="3429000"/>
          <a:ext cx="6237288" cy="1679575"/>
        </p:xfrm>
        <a:graphic>
          <a:graphicData uri="http://schemas.openxmlformats.org/presentationml/2006/ole">
            <p:oleObj spid="_x0000_s4098" name="Document" r:id="rId3" imgW="6237720" imgH="1676520" progId="Word.Document.8">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sz="3600" b="1">
                <a:solidFill>
                  <a:srgbClr val="FF0000"/>
                </a:solidFill>
                <a:cs typeface="Times New Roman" pitchFamily="18" charset="0"/>
              </a:rPr>
              <a:t>WHERE Clause</a:t>
            </a:r>
          </a:p>
        </p:txBody>
      </p:sp>
      <p:sp>
        <p:nvSpPr>
          <p:cNvPr id="204803" name="Rectangle 3"/>
          <p:cNvSpPr>
            <a:spLocks noGrp="1" noChangeArrowheads="1"/>
          </p:cNvSpPr>
          <p:nvPr>
            <p:ph type="body" idx="1"/>
          </p:nvPr>
        </p:nvSpPr>
        <p:spPr>
          <a:xfrm>
            <a:off x="685800" y="1676400"/>
            <a:ext cx="7772400" cy="4114800"/>
          </a:xfrm>
        </p:spPr>
        <p:txBody>
          <a:bodyPr/>
          <a:lstStyle/>
          <a:p>
            <a:pPr>
              <a:lnSpc>
                <a:spcPct val="90000"/>
              </a:lnSpc>
            </a:pPr>
            <a:r>
              <a:rPr lang="en-US" sz="2800"/>
              <a:t>Conditions</a:t>
            </a:r>
          </a:p>
          <a:p>
            <a:pPr lvl="1">
              <a:lnSpc>
                <a:spcPct val="90000"/>
              </a:lnSpc>
            </a:pPr>
            <a:r>
              <a:rPr lang="en-US" sz="2400">
                <a:cs typeface="Courier New" pitchFamily="49" charset="0"/>
              </a:rPr>
              <a:t>Range of characters</a:t>
            </a:r>
          </a:p>
          <a:p>
            <a:pPr lvl="2">
              <a:lnSpc>
                <a:spcPct val="90000"/>
              </a:lnSpc>
            </a:pPr>
            <a:r>
              <a:rPr lang="en-US" sz="2000" b="1">
                <a:latin typeface="Courier New" pitchFamily="49" charset="0"/>
                <a:cs typeface="Courier New" pitchFamily="49" charset="0"/>
              </a:rPr>
              <a:t>[startValue-endValue]</a:t>
            </a:r>
          </a:p>
          <a:p>
            <a:pPr lvl="1">
              <a:lnSpc>
                <a:spcPct val="90000"/>
              </a:lnSpc>
              <a:buFontTx/>
              <a:buNone/>
            </a:pPr>
            <a:endParaRPr lang="en-US" sz="1800" b="1">
              <a:latin typeface="Courier New" pitchFamily="49" charset="0"/>
              <a:cs typeface="Courier New" pitchFamily="49" charset="0"/>
            </a:endParaRPr>
          </a:p>
          <a:p>
            <a:pPr lvl="1">
              <a:lnSpc>
                <a:spcPct val="90000"/>
              </a:lnSpc>
              <a:buFontTx/>
              <a:buNone/>
            </a:pPr>
            <a:r>
              <a:rPr lang="en-US" sz="1800" b="1">
                <a:latin typeface="Courier New" pitchFamily="49" charset="0"/>
                <a:cs typeface="Courier New" pitchFamily="49" charset="0"/>
              </a:rPr>
              <a:t>SELECT * FROM Authors WHERE LastName LIKE '?[a-i]*'</a:t>
            </a:r>
            <a:r>
              <a:rPr lang="en-US" sz="1800" b="1"/>
              <a:t> </a:t>
            </a:r>
          </a:p>
          <a:p>
            <a:pPr lvl="1">
              <a:lnSpc>
                <a:spcPct val="90000"/>
              </a:lnSpc>
              <a:buFontTx/>
              <a:buNone/>
            </a:pPr>
            <a:endParaRPr lang="en-US" sz="1800" b="1"/>
          </a:p>
          <a:p>
            <a:pPr lvl="1">
              <a:lnSpc>
                <a:spcPct val="90000"/>
              </a:lnSpc>
              <a:buFontTx/>
              <a:buNone/>
            </a:pPr>
            <a:endParaRPr lang="en-US" sz="1800" b="1"/>
          </a:p>
          <a:p>
            <a:pPr lvl="1">
              <a:lnSpc>
                <a:spcPct val="90000"/>
              </a:lnSpc>
              <a:buFontTx/>
              <a:buNone/>
            </a:pPr>
            <a:endParaRPr lang="en-US" sz="1800" b="1"/>
          </a:p>
          <a:p>
            <a:pPr lvl="1">
              <a:lnSpc>
                <a:spcPct val="90000"/>
              </a:lnSpc>
            </a:pPr>
            <a:endParaRPr lang="en-US" sz="1800" b="1"/>
          </a:p>
          <a:p>
            <a:pPr lvl="1">
              <a:lnSpc>
                <a:spcPct val="90000"/>
              </a:lnSpc>
            </a:pPr>
            <a:endParaRPr lang="en-US" sz="1800" b="1"/>
          </a:p>
          <a:p>
            <a:pPr lvl="1">
              <a:lnSpc>
                <a:spcPct val="90000"/>
              </a:lnSpc>
            </a:pPr>
            <a:endParaRPr lang="en-US" sz="2400">
              <a:cs typeface="Courier New" pitchFamily="49" charset="0"/>
            </a:endParaRPr>
          </a:p>
          <a:p>
            <a:pPr lvl="1">
              <a:lnSpc>
                <a:spcPct val="90000"/>
              </a:lnSpc>
            </a:pPr>
            <a:r>
              <a:rPr lang="en-US" sz="2400">
                <a:cs typeface="Courier New" pitchFamily="49" charset="0"/>
              </a:rPr>
              <a:t>Start with any letter, second letter between </a:t>
            </a:r>
            <a:r>
              <a:rPr lang="en-US" sz="2400" b="1">
                <a:latin typeface="Courier New" pitchFamily="49" charset="0"/>
                <a:cs typeface="Courier New" pitchFamily="49" charset="0"/>
              </a:rPr>
              <a:t>a</a:t>
            </a:r>
            <a:r>
              <a:rPr lang="en-US" sz="2400">
                <a:cs typeface="Courier New" pitchFamily="49" charset="0"/>
              </a:rPr>
              <a:t> and </a:t>
            </a:r>
            <a:r>
              <a:rPr lang="en-US" sz="2400" b="1">
                <a:latin typeface="Courier New" pitchFamily="49" charset="0"/>
                <a:cs typeface="Courier New" pitchFamily="49" charset="0"/>
              </a:rPr>
              <a:t>i</a:t>
            </a:r>
            <a:r>
              <a:rPr lang="en-US" sz="2400">
                <a:cs typeface="Courier New" pitchFamily="49" charset="0"/>
              </a:rPr>
              <a:t>, followed by any number of characters</a:t>
            </a:r>
          </a:p>
          <a:p>
            <a:pPr lvl="2">
              <a:lnSpc>
                <a:spcPct val="90000"/>
              </a:lnSpc>
            </a:pPr>
            <a:r>
              <a:rPr lang="en-US" sz="2000">
                <a:cs typeface="Courier New" pitchFamily="49" charset="0"/>
              </a:rPr>
              <a:t>All authors fit range</a:t>
            </a:r>
          </a:p>
        </p:txBody>
      </p:sp>
      <p:graphicFrame>
        <p:nvGraphicFramePr>
          <p:cNvPr id="204804" name="Object 4"/>
          <p:cNvGraphicFramePr>
            <a:graphicFrameLocks noChangeAspect="1"/>
          </p:cNvGraphicFramePr>
          <p:nvPr/>
        </p:nvGraphicFramePr>
        <p:xfrm>
          <a:off x="1371600" y="3505200"/>
          <a:ext cx="6237288" cy="1979613"/>
        </p:xfrm>
        <a:graphic>
          <a:graphicData uri="http://schemas.openxmlformats.org/presentationml/2006/ole">
            <p:oleObj spid="_x0000_s5122" name="Document" r:id="rId3" imgW="6237720" imgH="1981080" progId="Word.Document.8">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381000"/>
            <a:ext cx="7772400" cy="762000"/>
          </a:xfrm>
        </p:spPr>
        <p:txBody>
          <a:bodyPr/>
          <a:lstStyle/>
          <a:p>
            <a:r>
              <a:rPr lang="en-US" sz="3600" b="1">
                <a:solidFill>
                  <a:srgbClr val="FF0000"/>
                </a:solidFill>
                <a:cs typeface="Times New Roman" pitchFamily="18" charset="0"/>
              </a:rPr>
              <a:t>ORDER BY Clause</a:t>
            </a:r>
          </a:p>
        </p:txBody>
      </p:sp>
      <p:sp>
        <p:nvSpPr>
          <p:cNvPr id="205827" name="Rectangle 3"/>
          <p:cNvSpPr>
            <a:spLocks noGrp="1" noChangeArrowheads="1"/>
          </p:cNvSpPr>
          <p:nvPr>
            <p:ph type="body" idx="1"/>
          </p:nvPr>
        </p:nvSpPr>
        <p:spPr>
          <a:xfrm>
            <a:off x="685800" y="1219200"/>
            <a:ext cx="7772400" cy="4114800"/>
          </a:xfrm>
        </p:spPr>
        <p:txBody>
          <a:bodyPr/>
          <a:lstStyle/>
          <a:p>
            <a:pPr>
              <a:spcBef>
                <a:spcPct val="0"/>
              </a:spcBef>
            </a:pPr>
            <a:r>
              <a:rPr lang="en-US" sz="2800"/>
              <a:t>Arrange results in order</a:t>
            </a:r>
          </a:p>
          <a:p>
            <a:pPr lvl="1">
              <a:spcBef>
                <a:spcPct val="0"/>
              </a:spcBef>
              <a:buFontTx/>
              <a:buNone/>
            </a:pPr>
            <a:r>
              <a:rPr lang="en-US" sz="2200" b="1">
                <a:latin typeface="Courier New" pitchFamily="49" charset="0"/>
                <a:cs typeface="Courier New" pitchFamily="49" charset="0"/>
              </a:rPr>
              <a:t>	</a:t>
            </a:r>
          </a:p>
          <a:p>
            <a:pPr lvl="1">
              <a:spcBef>
                <a:spcPct val="0"/>
              </a:spcBef>
              <a:buFontTx/>
              <a:buNone/>
            </a:pPr>
            <a:r>
              <a:rPr lang="en-US" sz="2200" b="1">
                <a:latin typeface="Courier New" pitchFamily="49" charset="0"/>
                <a:cs typeface="Courier New" pitchFamily="49" charset="0"/>
              </a:rPr>
              <a:t>SELECT * FROM </a:t>
            </a:r>
            <a:r>
              <a:rPr lang="en-US" sz="2200" b="1" i="1">
                <a:latin typeface="Courier New" pitchFamily="49" charset="0"/>
                <a:cs typeface="Courier New" pitchFamily="49" charset="0"/>
              </a:rPr>
              <a:t>TableName</a:t>
            </a:r>
            <a:r>
              <a:rPr lang="en-US" sz="2200" b="1">
                <a:latin typeface="Courier New" pitchFamily="49" charset="0"/>
                <a:cs typeface="Courier New" pitchFamily="49" charset="0"/>
              </a:rPr>
              <a:t> ORDER BY </a:t>
            </a:r>
            <a:r>
              <a:rPr lang="en-US" sz="2200" b="1" i="1">
                <a:latin typeface="Courier New" pitchFamily="49" charset="0"/>
                <a:cs typeface="Courier New" pitchFamily="49" charset="0"/>
              </a:rPr>
              <a:t>field</a:t>
            </a:r>
            <a:r>
              <a:rPr lang="en-US" sz="2200" b="1">
                <a:latin typeface="Courier New" pitchFamily="49" charset="0"/>
                <a:cs typeface="Courier New" pitchFamily="49" charset="0"/>
              </a:rPr>
              <a:t> ASC</a:t>
            </a:r>
            <a:br>
              <a:rPr lang="en-US" sz="2200" b="1">
                <a:latin typeface="Courier New" pitchFamily="49" charset="0"/>
                <a:cs typeface="Courier New" pitchFamily="49" charset="0"/>
              </a:rPr>
            </a:br>
            <a:r>
              <a:rPr lang="en-US" sz="2200" b="1">
                <a:latin typeface="Courier New" pitchFamily="49" charset="0"/>
                <a:cs typeface="Courier New" pitchFamily="49" charset="0"/>
              </a:rPr>
              <a:t>SELECT * FROM </a:t>
            </a:r>
            <a:r>
              <a:rPr lang="en-US" sz="2200" b="1" i="1">
                <a:latin typeface="Courier New" pitchFamily="49" charset="0"/>
                <a:cs typeface="Courier New" pitchFamily="49" charset="0"/>
              </a:rPr>
              <a:t>TableName</a:t>
            </a:r>
            <a:r>
              <a:rPr lang="en-US" sz="2200" b="1">
                <a:latin typeface="Courier New" pitchFamily="49" charset="0"/>
                <a:cs typeface="Courier New" pitchFamily="49" charset="0"/>
              </a:rPr>
              <a:t> ORDER BY </a:t>
            </a:r>
            <a:r>
              <a:rPr lang="en-US" sz="2200" b="1" i="1">
                <a:latin typeface="Courier New" pitchFamily="49" charset="0"/>
                <a:cs typeface="Courier New" pitchFamily="49" charset="0"/>
              </a:rPr>
              <a:t>field</a:t>
            </a:r>
            <a:r>
              <a:rPr lang="en-US" sz="2200" b="1">
                <a:latin typeface="Courier New" pitchFamily="49" charset="0"/>
                <a:cs typeface="Courier New" pitchFamily="49" charset="0"/>
              </a:rPr>
              <a:t> DESC</a:t>
            </a:r>
            <a:r>
              <a:rPr lang="en-US" sz="2200" b="1"/>
              <a:t> </a:t>
            </a:r>
          </a:p>
          <a:p>
            <a:pPr lvl="1">
              <a:spcBef>
                <a:spcPct val="0"/>
              </a:spcBef>
            </a:pPr>
            <a:r>
              <a:rPr lang="en-US" sz="2200" b="1">
                <a:latin typeface="Courier New" pitchFamily="49" charset="0"/>
              </a:rPr>
              <a:t>field</a:t>
            </a:r>
            <a:r>
              <a:rPr lang="en-US" sz="2200"/>
              <a:t> - field used to order</a:t>
            </a:r>
          </a:p>
          <a:p>
            <a:pPr lvl="1">
              <a:spcBef>
                <a:spcPct val="0"/>
              </a:spcBef>
            </a:pPr>
            <a:r>
              <a:rPr lang="en-US" sz="2200" b="1">
                <a:latin typeface="Courier New" pitchFamily="49" charset="0"/>
              </a:rPr>
              <a:t>ASC/DESC</a:t>
            </a:r>
            <a:r>
              <a:rPr lang="en-US" sz="2200"/>
              <a:t> - ascending/descending sort</a:t>
            </a:r>
          </a:p>
          <a:p>
            <a:pPr lvl="2">
              <a:spcBef>
                <a:spcPct val="0"/>
              </a:spcBef>
            </a:pPr>
            <a:r>
              <a:rPr lang="en-US" sz="2000" b="1">
                <a:latin typeface="Courier New" pitchFamily="49" charset="0"/>
              </a:rPr>
              <a:t>ASC</a:t>
            </a:r>
            <a:r>
              <a:rPr lang="en-US" sz="2000"/>
              <a:t> default</a:t>
            </a:r>
          </a:p>
          <a:p>
            <a:pPr lvl="1">
              <a:spcBef>
                <a:spcPct val="0"/>
              </a:spcBef>
              <a:buFontTx/>
              <a:buNone/>
            </a:pPr>
            <a:endParaRPr lang="en-US" sz="2200" b="1">
              <a:latin typeface="Courier New" pitchFamily="49" charset="0"/>
              <a:cs typeface="Courier New" pitchFamily="49" charset="0"/>
            </a:endParaRPr>
          </a:p>
          <a:p>
            <a:pPr lvl="1">
              <a:spcBef>
                <a:spcPct val="0"/>
              </a:spcBef>
              <a:buFontTx/>
              <a:buNone/>
            </a:pPr>
            <a:r>
              <a:rPr lang="en-US" sz="2200" b="1">
                <a:latin typeface="Courier New" pitchFamily="49" charset="0"/>
                <a:cs typeface="Courier New" pitchFamily="49" charset="0"/>
              </a:rPr>
              <a:t>SELECT * FROM Authors ORDER BY LastName ASC</a:t>
            </a:r>
            <a:r>
              <a:rPr lang="en-US" sz="2200" b="1"/>
              <a:t> </a:t>
            </a:r>
          </a:p>
        </p:txBody>
      </p:sp>
      <p:graphicFrame>
        <p:nvGraphicFramePr>
          <p:cNvPr id="205828" name="Object 4"/>
          <p:cNvGraphicFramePr>
            <a:graphicFrameLocks noChangeAspect="1"/>
          </p:cNvGraphicFramePr>
          <p:nvPr/>
        </p:nvGraphicFramePr>
        <p:xfrm>
          <a:off x="990600" y="4953000"/>
          <a:ext cx="6237288" cy="1738313"/>
        </p:xfrm>
        <a:graphic>
          <a:graphicData uri="http://schemas.openxmlformats.org/presentationml/2006/ole">
            <p:oleObj spid="_x0000_s6146" name="Document" r:id="rId3" imgW="6780600" imgH="1895400" progId="Word.Document.8">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85800" y="304800"/>
            <a:ext cx="7772400" cy="533400"/>
          </a:xfrm>
        </p:spPr>
        <p:txBody>
          <a:bodyPr/>
          <a:lstStyle/>
          <a:p>
            <a:r>
              <a:rPr lang="en-US" sz="3600" b="1">
                <a:solidFill>
                  <a:srgbClr val="FF0000"/>
                </a:solidFill>
                <a:cs typeface="Times New Roman" pitchFamily="18" charset="0"/>
              </a:rPr>
              <a:t>ORDER BY Clause</a:t>
            </a:r>
          </a:p>
        </p:txBody>
      </p:sp>
      <p:sp>
        <p:nvSpPr>
          <p:cNvPr id="206851" name="Rectangle 3"/>
          <p:cNvSpPr>
            <a:spLocks noGrp="1" noChangeArrowheads="1"/>
          </p:cNvSpPr>
          <p:nvPr>
            <p:ph type="body" idx="1"/>
          </p:nvPr>
        </p:nvSpPr>
        <p:spPr>
          <a:xfrm>
            <a:off x="685800" y="1219200"/>
            <a:ext cx="8077200" cy="5257800"/>
          </a:xfrm>
        </p:spPr>
        <p:txBody>
          <a:bodyPr/>
          <a:lstStyle/>
          <a:p>
            <a:pPr>
              <a:spcBef>
                <a:spcPct val="0"/>
              </a:spcBef>
            </a:pPr>
            <a:r>
              <a:rPr lang="en-US"/>
              <a:t>Multiple fields</a:t>
            </a:r>
          </a:p>
          <a:p>
            <a:pPr lvl="1">
              <a:spcBef>
                <a:spcPct val="0"/>
              </a:spcBef>
              <a:buFontTx/>
              <a:buNone/>
            </a:pPr>
            <a:r>
              <a:rPr lang="en-US" sz="2500" b="1">
                <a:latin typeface="Courier New" pitchFamily="49" charset="0"/>
                <a:cs typeface="Courier New" pitchFamily="49" charset="0"/>
              </a:rPr>
              <a:t>ORDER BY </a:t>
            </a:r>
            <a:r>
              <a:rPr lang="en-US" sz="2500" b="1" i="1">
                <a:latin typeface="Courier New" pitchFamily="49" charset="0"/>
                <a:cs typeface="Courier New" pitchFamily="49" charset="0"/>
              </a:rPr>
              <a:t>field1</a:t>
            </a:r>
            <a:r>
              <a:rPr lang="en-US" sz="2500" b="1">
                <a:latin typeface="Courier New" pitchFamily="49" charset="0"/>
                <a:cs typeface="Courier New" pitchFamily="49" charset="0"/>
              </a:rPr>
              <a:t> </a:t>
            </a:r>
            <a:r>
              <a:rPr lang="en-US" sz="2500" b="1" i="1">
                <a:latin typeface="Courier New" pitchFamily="49" charset="0"/>
                <a:cs typeface="Courier New" pitchFamily="49" charset="0"/>
              </a:rPr>
              <a:t>SortingOrder</a:t>
            </a:r>
            <a:r>
              <a:rPr lang="en-US" sz="2500" b="1">
                <a:latin typeface="Courier New" pitchFamily="49" charset="0"/>
                <a:cs typeface="Courier New" pitchFamily="49" charset="0"/>
              </a:rPr>
              <a:t>, </a:t>
            </a:r>
            <a:r>
              <a:rPr lang="en-US" sz="2500" b="1" i="1">
                <a:latin typeface="Courier New" pitchFamily="49" charset="0"/>
                <a:cs typeface="Courier New" pitchFamily="49" charset="0"/>
              </a:rPr>
              <a:t>field2</a:t>
            </a:r>
            <a:r>
              <a:rPr lang="en-US" sz="2500" b="1">
                <a:latin typeface="Courier New" pitchFamily="49" charset="0"/>
                <a:cs typeface="Courier New" pitchFamily="49" charset="0"/>
              </a:rPr>
              <a:t> </a:t>
            </a:r>
            <a:r>
              <a:rPr lang="en-US" sz="2500" b="1" i="1">
                <a:latin typeface="Courier New" pitchFamily="49" charset="0"/>
                <a:cs typeface="Courier New" pitchFamily="49" charset="0"/>
              </a:rPr>
              <a:t>SortingOrder</a:t>
            </a:r>
            <a:r>
              <a:rPr lang="en-US" sz="2500" b="1">
                <a:latin typeface="Courier New" pitchFamily="49" charset="0"/>
                <a:cs typeface="Courier New" pitchFamily="49" charset="0"/>
              </a:rPr>
              <a:t>, ...</a:t>
            </a:r>
            <a:r>
              <a:rPr lang="en-US" sz="2500" b="1"/>
              <a:t> </a:t>
            </a:r>
          </a:p>
          <a:p>
            <a:pPr lvl="1">
              <a:spcBef>
                <a:spcPct val="0"/>
              </a:spcBef>
            </a:pPr>
            <a:r>
              <a:rPr lang="en-US" sz="2500" b="1">
                <a:latin typeface="Courier New" pitchFamily="49" charset="0"/>
              </a:rPr>
              <a:t>SortingOrder</a:t>
            </a:r>
            <a:r>
              <a:rPr lang="en-US" sz="2500"/>
              <a:t> does not have to be same</a:t>
            </a:r>
          </a:p>
          <a:p>
            <a:pPr lvl="1">
              <a:spcBef>
                <a:spcPct val="0"/>
              </a:spcBef>
            </a:pPr>
            <a:r>
              <a:rPr lang="en-US"/>
              <a:t>If </a:t>
            </a:r>
            <a:r>
              <a:rPr lang="en-US" b="1">
                <a:latin typeface="Courier New" pitchFamily="49" charset="0"/>
              </a:rPr>
              <a:t>field1</a:t>
            </a:r>
            <a:r>
              <a:rPr lang="en-US"/>
              <a:t> identical for two records, sorts by </a:t>
            </a:r>
            <a:r>
              <a:rPr lang="en-US" b="1">
                <a:latin typeface="Courier New" pitchFamily="49" charset="0"/>
              </a:rPr>
              <a:t>field2</a:t>
            </a:r>
            <a:r>
              <a:rPr lang="en-US"/>
              <a:t> in order specified</a:t>
            </a:r>
          </a:p>
          <a:p>
            <a:pPr lvl="1"/>
            <a:r>
              <a:rPr lang="en-US" sz="2500" b="1">
                <a:latin typeface="Courier New" pitchFamily="49" charset="0"/>
                <a:cs typeface="Courier New" pitchFamily="49" charset="0"/>
              </a:rPr>
              <a:t>SELECT * FROM Authors ORDER BY LastName, FirstName</a:t>
            </a:r>
            <a:r>
              <a:rPr lang="en-US" sz="2500" b="1"/>
              <a:t> </a:t>
            </a:r>
          </a:p>
        </p:txBody>
      </p:sp>
      <p:graphicFrame>
        <p:nvGraphicFramePr>
          <p:cNvPr id="206852" name="Object 4"/>
          <p:cNvGraphicFramePr>
            <a:graphicFrameLocks noChangeAspect="1"/>
          </p:cNvGraphicFramePr>
          <p:nvPr/>
        </p:nvGraphicFramePr>
        <p:xfrm>
          <a:off x="1371600" y="4648200"/>
          <a:ext cx="6181725" cy="1774825"/>
        </p:xfrm>
        <a:graphic>
          <a:graphicData uri="http://schemas.openxmlformats.org/presentationml/2006/ole">
            <p:oleObj spid="_x0000_s7170" name="Document" r:id="rId3" imgW="6180480" imgH="1786320" progId="Word.Document.8">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5800" y="228600"/>
            <a:ext cx="7772400" cy="609600"/>
          </a:xfrm>
        </p:spPr>
        <p:txBody>
          <a:bodyPr/>
          <a:lstStyle/>
          <a:p>
            <a:r>
              <a:rPr lang="en-US" sz="3600" b="1">
                <a:solidFill>
                  <a:srgbClr val="FF0000"/>
                </a:solidFill>
                <a:cs typeface="Times New Roman" pitchFamily="18" charset="0"/>
              </a:rPr>
              <a:t>ORDER BY Clause</a:t>
            </a:r>
          </a:p>
        </p:txBody>
      </p:sp>
      <p:sp>
        <p:nvSpPr>
          <p:cNvPr id="207875" name="Rectangle 3"/>
          <p:cNvSpPr>
            <a:spLocks noGrp="1" noChangeArrowheads="1"/>
          </p:cNvSpPr>
          <p:nvPr>
            <p:ph type="body" idx="1"/>
          </p:nvPr>
        </p:nvSpPr>
        <p:spPr>
          <a:xfrm>
            <a:off x="685800" y="914400"/>
            <a:ext cx="7772400" cy="4114800"/>
          </a:xfrm>
        </p:spPr>
        <p:txBody>
          <a:bodyPr/>
          <a:lstStyle/>
          <a:p>
            <a:pPr>
              <a:spcBef>
                <a:spcPct val="0"/>
              </a:spcBef>
            </a:pPr>
            <a:r>
              <a:rPr lang="en-US"/>
              <a:t>Combining clauses</a:t>
            </a:r>
          </a:p>
          <a:p>
            <a:pPr lvl="1">
              <a:spcBef>
                <a:spcPct val="0"/>
              </a:spcBef>
            </a:pPr>
            <a:r>
              <a:rPr lang="en-US" b="1">
                <a:latin typeface="Courier New" pitchFamily="49" charset="0"/>
                <a:cs typeface="Courier New" pitchFamily="49" charset="0"/>
              </a:rPr>
              <a:t>SELECT * FROM Titles </a:t>
            </a:r>
            <a:br>
              <a:rPr lang="en-US" b="1">
                <a:latin typeface="Courier New" pitchFamily="49" charset="0"/>
                <a:cs typeface="Courier New" pitchFamily="49" charset="0"/>
              </a:rPr>
            </a:br>
            <a:r>
              <a:rPr lang="en-US" b="1">
                <a:latin typeface="Courier New" pitchFamily="49" charset="0"/>
                <a:cs typeface="Courier New" pitchFamily="49" charset="0"/>
              </a:rPr>
              <a:t>WHERE Title LIKE '*How to Program' </a:t>
            </a:r>
            <a:br>
              <a:rPr lang="en-US" b="1">
                <a:latin typeface="Courier New" pitchFamily="49" charset="0"/>
                <a:cs typeface="Courier New" pitchFamily="49" charset="0"/>
              </a:rPr>
            </a:br>
            <a:r>
              <a:rPr lang="en-US" b="1">
                <a:latin typeface="Courier New" pitchFamily="49" charset="0"/>
                <a:cs typeface="Courier New" pitchFamily="49" charset="0"/>
              </a:rPr>
              <a:t>ORDER BY Title ASC</a:t>
            </a:r>
          </a:p>
          <a:p>
            <a:pPr lvl="2"/>
            <a:r>
              <a:rPr lang="en-US"/>
              <a:t>Multiple lines for readability</a:t>
            </a:r>
          </a:p>
        </p:txBody>
      </p:sp>
      <p:graphicFrame>
        <p:nvGraphicFramePr>
          <p:cNvPr id="207876" name="Object 4"/>
          <p:cNvGraphicFramePr>
            <a:graphicFrameLocks noChangeAspect="1"/>
          </p:cNvGraphicFramePr>
          <p:nvPr/>
        </p:nvGraphicFramePr>
        <p:xfrm>
          <a:off x="19050" y="3657600"/>
          <a:ext cx="9124950" cy="3062288"/>
        </p:xfrm>
        <a:graphic>
          <a:graphicData uri="http://schemas.openxmlformats.org/presentationml/2006/ole">
            <p:oleObj spid="_x0000_s8194" name="Document" r:id="rId3" imgW="8853840" imgH="2937240" progId="Word.Document.8">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z="3600" b="1">
                <a:solidFill>
                  <a:srgbClr val="FF0000"/>
                </a:solidFill>
                <a:cs typeface="Times New Roman" pitchFamily="18" charset="0"/>
              </a:rPr>
              <a:t>Using INNER JOIN to Merge Data from Multiple Tables</a:t>
            </a:r>
          </a:p>
        </p:txBody>
      </p:sp>
      <p:sp>
        <p:nvSpPr>
          <p:cNvPr id="208899" name="Rectangle 3"/>
          <p:cNvSpPr>
            <a:spLocks noGrp="1" noChangeArrowheads="1"/>
          </p:cNvSpPr>
          <p:nvPr>
            <p:ph type="body" idx="1"/>
          </p:nvPr>
        </p:nvSpPr>
        <p:spPr/>
        <p:txBody>
          <a:bodyPr/>
          <a:lstStyle/>
          <a:p>
            <a:pPr>
              <a:lnSpc>
                <a:spcPct val="90000"/>
              </a:lnSpc>
            </a:pPr>
            <a:r>
              <a:rPr lang="en-US" sz="2800"/>
              <a:t>Merging data</a:t>
            </a:r>
          </a:p>
          <a:p>
            <a:pPr lvl="1">
              <a:lnSpc>
                <a:spcPct val="90000"/>
              </a:lnSpc>
            </a:pPr>
            <a:r>
              <a:rPr lang="en-US" sz="2400"/>
              <a:t>Combine multiple tables (join) by merging records</a:t>
            </a:r>
          </a:p>
          <a:p>
            <a:pPr lvl="1">
              <a:lnSpc>
                <a:spcPct val="90000"/>
              </a:lnSpc>
            </a:pPr>
            <a:r>
              <a:rPr lang="en-US" sz="2200" b="1">
                <a:latin typeface="Courier New" pitchFamily="49" charset="0"/>
                <a:cs typeface="Courier New" pitchFamily="49" charset="0"/>
              </a:rPr>
              <a:t>SELECT * FROM </a:t>
            </a:r>
            <a:r>
              <a:rPr lang="en-US" sz="2200" b="1" i="1">
                <a:latin typeface="Courier New" pitchFamily="49" charset="0"/>
                <a:cs typeface="Courier New" pitchFamily="49" charset="0"/>
              </a:rPr>
              <a:t>Table1</a:t>
            </a:r>
            <a:r>
              <a:rPr lang="en-US" sz="2200" b="1">
                <a:latin typeface="Courier New" pitchFamily="49" charset="0"/>
                <a:cs typeface="Courier New" pitchFamily="49" charset="0"/>
              </a:rPr>
              <a:t> INNER JOIN </a:t>
            </a:r>
            <a:r>
              <a:rPr lang="en-US" sz="2200" b="1" i="1">
                <a:latin typeface="Courier New" pitchFamily="49" charset="0"/>
                <a:cs typeface="Courier New" pitchFamily="49" charset="0"/>
              </a:rPr>
              <a:t>Table2</a:t>
            </a:r>
            <a:r>
              <a:rPr lang="en-US" sz="2200" b="1">
                <a:latin typeface="Courier New" pitchFamily="49" charset="0"/>
                <a:cs typeface="Courier New" pitchFamily="49" charset="0"/>
              </a:rPr>
              <a:t> ON </a:t>
            </a:r>
            <a:r>
              <a:rPr lang="en-US" sz="2200" b="1" i="1">
                <a:latin typeface="Courier New" pitchFamily="49" charset="0"/>
                <a:cs typeface="Courier New" pitchFamily="49" charset="0"/>
              </a:rPr>
              <a:t>Table1.field</a:t>
            </a:r>
            <a:r>
              <a:rPr lang="en-US" sz="2200" b="1">
                <a:latin typeface="Courier New" pitchFamily="49" charset="0"/>
                <a:cs typeface="Courier New" pitchFamily="49" charset="0"/>
              </a:rPr>
              <a:t> = </a:t>
            </a:r>
            <a:r>
              <a:rPr lang="en-US" sz="2200" b="1" i="1">
                <a:latin typeface="Courier New" pitchFamily="49" charset="0"/>
                <a:cs typeface="Courier New" pitchFamily="49" charset="0"/>
              </a:rPr>
              <a:t>Table2.field</a:t>
            </a:r>
            <a:r>
              <a:rPr lang="en-US" sz="2200" b="1"/>
              <a:t> </a:t>
            </a:r>
          </a:p>
          <a:p>
            <a:pPr lvl="2">
              <a:lnSpc>
                <a:spcPct val="90000"/>
              </a:lnSpc>
            </a:pPr>
            <a:r>
              <a:rPr lang="en-US" sz="2000" b="1">
                <a:latin typeface="Courier New" pitchFamily="49" charset="0"/>
              </a:rPr>
              <a:t>ON</a:t>
            </a:r>
            <a:r>
              <a:rPr lang="en-US" sz="2000"/>
              <a:t> - "on condition that"</a:t>
            </a:r>
          </a:p>
          <a:p>
            <a:pPr lvl="3">
              <a:lnSpc>
                <a:spcPct val="90000"/>
              </a:lnSpc>
            </a:pPr>
            <a:r>
              <a:rPr lang="en-US" sz="1800"/>
              <a:t>Specifies fields to be compared for records to be merged</a:t>
            </a:r>
          </a:p>
          <a:p>
            <a:pPr lvl="1">
              <a:lnSpc>
                <a:spcPct val="90000"/>
              </a:lnSpc>
            </a:pPr>
            <a:r>
              <a:rPr lang="en-US" sz="2400"/>
              <a:t>Syntax</a:t>
            </a:r>
          </a:p>
          <a:p>
            <a:pPr lvl="2">
              <a:lnSpc>
                <a:spcPct val="90000"/>
              </a:lnSpc>
            </a:pPr>
            <a:r>
              <a:rPr lang="en-US" sz="2000"/>
              <a:t>If two tables have same field, use </a:t>
            </a:r>
            <a:r>
              <a:rPr lang="en-US" sz="2000" i="1"/>
              <a:t>TableName.fieldName</a:t>
            </a:r>
            <a:endParaRPr lang="en-US" sz="2000"/>
          </a:p>
          <a:p>
            <a:pPr lvl="2">
              <a:lnSpc>
                <a:spcPct val="90000"/>
              </a:lnSpc>
            </a:pPr>
            <a:r>
              <a:rPr lang="en-US" sz="2000"/>
              <a:t>Can be used in any query to distinguish fields</a:t>
            </a:r>
          </a:p>
          <a:p>
            <a:pPr lvl="1">
              <a:lnSpc>
                <a:spcPct val="90000"/>
              </a:lnSpc>
            </a:pPr>
            <a:r>
              <a:rPr lang="en-US" sz="2200" b="1">
                <a:latin typeface="Courier New" pitchFamily="49" charset="0"/>
                <a:cs typeface="Times New Roman" pitchFamily="18" charset="0"/>
              </a:rPr>
              <a:t>SELECT FirstName, LastName, ISBN </a:t>
            </a:r>
            <a:br>
              <a:rPr lang="en-US" sz="2200" b="1">
                <a:latin typeface="Courier New" pitchFamily="49" charset="0"/>
                <a:cs typeface="Times New Roman" pitchFamily="18" charset="0"/>
              </a:rPr>
            </a:br>
            <a:r>
              <a:rPr lang="en-US" sz="2200" b="1">
                <a:latin typeface="Courier New" pitchFamily="49" charset="0"/>
                <a:cs typeface="Times New Roman" pitchFamily="18" charset="0"/>
              </a:rPr>
              <a:t>FROM Authors INNER JOIN AuthorISBN </a:t>
            </a:r>
            <a:br>
              <a:rPr lang="en-US" sz="2200" b="1">
                <a:latin typeface="Courier New" pitchFamily="49" charset="0"/>
                <a:cs typeface="Times New Roman" pitchFamily="18" charset="0"/>
              </a:rPr>
            </a:br>
            <a:r>
              <a:rPr lang="en-US" sz="2200" b="1">
                <a:latin typeface="Courier New" pitchFamily="49" charset="0"/>
                <a:cs typeface="Times New Roman" pitchFamily="18" charset="0"/>
              </a:rPr>
              <a:t>ON Authors.AuthorID = AuthorISBN.AuthorID </a:t>
            </a:r>
            <a:br>
              <a:rPr lang="en-US" sz="2200" b="1">
                <a:latin typeface="Courier New" pitchFamily="49" charset="0"/>
                <a:cs typeface="Times New Roman" pitchFamily="18" charset="0"/>
              </a:rPr>
            </a:br>
            <a:r>
              <a:rPr lang="en-US" sz="2200" b="1">
                <a:latin typeface="Courier New" pitchFamily="49" charset="0"/>
                <a:cs typeface="Times New Roman" pitchFamily="18" charset="0"/>
              </a:rPr>
              <a:t>ORDER BY LastName, FirstName</a:t>
            </a:r>
            <a:r>
              <a:rPr lang="en-US" sz="2200" b="1">
                <a:latin typeface="Courier New" pitchFamily="49"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ctrTitle"/>
          </p:nvPr>
        </p:nvSpPr>
        <p:spPr>
          <a:xfrm>
            <a:off x="685800" y="2286000"/>
            <a:ext cx="7772400" cy="1143000"/>
          </a:xfrm>
        </p:spPr>
        <p:txBody>
          <a:bodyPr/>
          <a:lstStyle/>
          <a:p>
            <a:r>
              <a:rPr lang="en-US" b="1"/>
              <a:t>SQL</a:t>
            </a:r>
          </a:p>
        </p:txBody>
      </p:sp>
      <p:sp>
        <p:nvSpPr>
          <p:cNvPr id="233475" name="Rectangle 3"/>
          <p:cNvSpPr>
            <a:spLocks noGrp="1" noChangeArrowheads="1"/>
          </p:cNvSpPr>
          <p:nvPr>
            <p:ph type="subTitle" idx="1"/>
          </p:nvPr>
        </p:nvSpPr>
        <p:spPr/>
        <p:txBody>
          <a:bodyPr/>
          <a:lstStyle/>
          <a:p>
            <a:r>
              <a:rPr lang="en-US" b="1"/>
              <a:t>Update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38200" y="228600"/>
            <a:ext cx="7772400" cy="914400"/>
          </a:xfrm>
        </p:spPr>
        <p:txBody>
          <a:bodyPr/>
          <a:lstStyle/>
          <a:p>
            <a:r>
              <a:rPr lang="en-US" b="1" u="sng"/>
              <a:t>SQL to Create a Table</a:t>
            </a:r>
          </a:p>
        </p:txBody>
      </p:sp>
      <p:sp>
        <p:nvSpPr>
          <p:cNvPr id="231427" name="Rectangle 3"/>
          <p:cNvSpPr>
            <a:spLocks noGrp="1" noChangeArrowheads="1"/>
          </p:cNvSpPr>
          <p:nvPr>
            <p:ph type="body" idx="1"/>
          </p:nvPr>
        </p:nvSpPr>
        <p:spPr>
          <a:xfrm>
            <a:off x="-457200" y="1447800"/>
            <a:ext cx="9525000" cy="4876800"/>
          </a:xfrm>
        </p:spPr>
        <p:txBody>
          <a:bodyPr/>
          <a:lstStyle/>
          <a:p>
            <a:pPr lvl="3">
              <a:buFontTx/>
              <a:buNone/>
            </a:pPr>
            <a:r>
              <a:rPr lang="en-US" sz="4000" b="1">
                <a:latin typeface="Lucida Console" pitchFamily="49" charset="0"/>
              </a:rPr>
              <a:t>CREATE TABLE </a:t>
            </a:r>
            <a:r>
              <a:rPr lang="en-US" sz="4000" b="1">
                <a:solidFill>
                  <a:schemeClr val="accent2"/>
                </a:solidFill>
                <a:latin typeface="Lucida Console" pitchFamily="49" charset="0"/>
              </a:rPr>
              <a:t>Products</a:t>
            </a:r>
            <a:r>
              <a:rPr lang="en-US" sz="4000" b="1">
                <a:latin typeface="Lucida Console" pitchFamily="49" charset="0"/>
              </a:rPr>
              <a:t> </a:t>
            </a:r>
          </a:p>
          <a:p>
            <a:pPr lvl="3">
              <a:buFontTx/>
              <a:buNone/>
            </a:pPr>
            <a:r>
              <a:rPr lang="en-US" sz="4000" b="1">
                <a:latin typeface="Lucida Console" pitchFamily="49" charset="0"/>
              </a:rPr>
              <a:t>(</a:t>
            </a:r>
          </a:p>
          <a:p>
            <a:pPr lvl="3">
              <a:buFontTx/>
              <a:buNone/>
            </a:pPr>
            <a:r>
              <a:rPr lang="en-US" sz="4000" b="1">
                <a:latin typeface="Lucida Console" pitchFamily="49" charset="0"/>
              </a:rPr>
              <a:t> 	</a:t>
            </a:r>
            <a:r>
              <a:rPr lang="en-US" sz="4000" b="1">
                <a:latin typeface="Arial" charset="0"/>
              </a:rPr>
              <a:t>Product_Code CHAR(11)      	Description CHAR(40)   	Unit_Price DECIMAL(10,2)</a:t>
            </a:r>
            <a:r>
              <a:rPr lang="en-US" b="1">
                <a:latin typeface="Arial" charset="0"/>
              </a:rPr>
              <a:t> </a:t>
            </a:r>
          </a:p>
          <a:p>
            <a:pPr lvl="3">
              <a:buFontTx/>
              <a:buNone/>
            </a:pPr>
            <a:r>
              <a:rPr lang="en-US" sz="4000" b="1">
                <a:latin typeface="Lucida Console"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1026"/>
          <p:cNvSpPr>
            <a:spLocks noGrp="1" noChangeArrowheads="1"/>
          </p:cNvSpPr>
          <p:nvPr>
            <p:ph type="title"/>
          </p:nvPr>
        </p:nvSpPr>
        <p:spPr/>
        <p:txBody>
          <a:bodyPr/>
          <a:lstStyle/>
          <a:p>
            <a:r>
              <a:rPr lang="en-US" b="1"/>
              <a:t>Databases</a:t>
            </a:r>
            <a:endParaRPr lang="en-US"/>
          </a:p>
        </p:txBody>
      </p:sp>
      <p:sp>
        <p:nvSpPr>
          <p:cNvPr id="212995" name="Text Box 1027"/>
          <p:cNvSpPr txBox="1">
            <a:spLocks noChangeArrowheads="1"/>
          </p:cNvSpPr>
          <p:nvPr/>
        </p:nvSpPr>
        <p:spPr bwMode="auto">
          <a:xfrm>
            <a:off x="609600" y="2667000"/>
            <a:ext cx="7772400" cy="579438"/>
          </a:xfrm>
          <a:prstGeom prst="rect">
            <a:avLst/>
          </a:prstGeom>
          <a:noFill/>
          <a:ln w="9525">
            <a:noFill/>
            <a:miter lim="800000"/>
            <a:headEnd/>
            <a:tailEnd/>
          </a:ln>
          <a:effectLst/>
        </p:spPr>
        <p:txBody>
          <a:bodyPr>
            <a:spAutoFit/>
          </a:bodyPr>
          <a:lstStyle/>
          <a:p>
            <a:pPr algn="ctr" eaLnBrk="0" hangingPunct="0">
              <a:spcBef>
                <a:spcPct val="50000"/>
              </a:spcBef>
            </a:pPr>
            <a:r>
              <a:rPr lang="en-US" sz="3200" b="1" i="1"/>
              <a:t>Relational Database Theory</a:t>
            </a:r>
            <a:endParaRPr lang="en-US" sz="32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5800" y="609600"/>
            <a:ext cx="7772400" cy="762000"/>
          </a:xfrm>
        </p:spPr>
        <p:txBody>
          <a:bodyPr/>
          <a:lstStyle/>
          <a:p>
            <a:r>
              <a:rPr lang="en-US" b="1" u="sng"/>
              <a:t>SQL to Add Data to a Database</a:t>
            </a:r>
          </a:p>
        </p:txBody>
      </p:sp>
      <p:sp>
        <p:nvSpPr>
          <p:cNvPr id="234499" name="Rectangle 3"/>
          <p:cNvSpPr>
            <a:spLocks noChangeArrowheads="1"/>
          </p:cNvSpPr>
          <p:nvPr/>
        </p:nvSpPr>
        <p:spPr bwMode="auto">
          <a:xfrm>
            <a:off x="762000" y="2024063"/>
            <a:ext cx="8001000" cy="3717925"/>
          </a:xfrm>
          <a:prstGeom prst="rect">
            <a:avLst/>
          </a:prstGeom>
          <a:noFill/>
          <a:ln w="12700">
            <a:noFill/>
            <a:miter lim="800000"/>
            <a:headEnd type="none" w="sm" len="sm"/>
            <a:tailEnd type="none" w="sm" len="sm"/>
          </a:ln>
          <a:effectLst/>
        </p:spPr>
        <p:txBody>
          <a:bodyPr anchor="ctr">
            <a:spAutoFit/>
          </a:bodyPr>
          <a:lstStyle/>
          <a:p>
            <a:pPr eaLnBrk="0" hangingPunct="0"/>
            <a:endParaRPr lang="en-US" sz="2800"/>
          </a:p>
          <a:p>
            <a:pPr eaLnBrk="0" hangingPunct="0">
              <a:buFontTx/>
              <a:buChar char="•"/>
            </a:pPr>
            <a:r>
              <a:rPr lang="en-US" sz="3200" b="1"/>
              <a:t>Use the INSERT command to insert rows into the table </a:t>
            </a:r>
          </a:p>
          <a:p>
            <a:pPr eaLnBrk="0" hangingPunct="0">
              <a:buFontTx/>
              <a:buChar char="•"/>
            </a:pPr>
            <a:endParaRPr lang="en-US" sz="3200" b="1"/>
          </a:p>
          <a:p>
            <a:pPr eaLnBrk="0" hangingPunct="0">
              <a:buFontTx/>
              <a:buChar char="•"/>
            </a:pPr>
            <a:r>
              <a:rPr lang="en-US" sz="3200" b="1"/>
              <a:t>Issue one command for each row of the table</a:t>
            </a:r>
            <a:br>
              <a:rPr lang="en-US" sz="3200" b="1"/>
            </a:br>
            <a:r>
              <a:rPr lang="en-US" sz="3200" b="1"/>
              <a:t> </a:t>
            </a:r>
          </a:p>
          <a:p>
            <a:pPr eaLnBrk="0" hangingPunct="0"/>
            <a:r>
              <a:rPr lang="en-US" sz="1800" b="1">
                <a:latin typeface="Arial" charset="0"/>
              </a:rPr>
              <a:t>INSERT INTO Products VALUES ('3554-0632-1', 'Hair dryer', 29.95)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sz="3600" b="1">
                <a:solidFill>
                  <a:schemeClr val="tx1"/>
                </a:solidFill>
                <a:cs typeface="Times New Roman" pitchFamily="18" charset="0"/>
              </a:rPr>
              <a:t>Inserting and Updating</a:t>
            </a:r>
          </a:p>
        </p:txBody>
      </p:sp>
      <p:sp>
        <p:nvSpPr>
          <p:cNvPr id="209923" name="Rectangle 3"/>
          <p:cNvSpPr>
            <a:spLocks noGrp="1" noChangeArrowheads="1"/>
          </p:cNvSpPr>
          <p:nvPr>
            <p:ph type="body" idx="1"/>
          </p:nvPr>
        </p:nvSpPr>
        <p:spPr/>
        <p:txBody>
          <a:bodyPr/>
          <a:lstStyle/>
          <a:p>
            <a:pPr>
              <a:lnSpc>
                <a:spcPct val="90000"/>
              </a:lnSpc>
            </a:pPr>
            <a:r>
              <a:rPr lang="en-US" sz="2800"/>
              <a:t>SQL statement for inserting data</a:t>
            </a:r>
          </a:p>
          <a:p>
            <a:pPr lvl="1">
              <a:lnSpc>
                <a:spcPct val="90000"/>
              </a:lnSpc>
              <a:buFontTx/>
              <a:buNone/>
            </a:pPr>
            <a:endParaRPr lang="en-US" sz="2200" b="1">
              <a:latin typeface="Courier New" pitchFamily="49" charset="0"/>
            </a:endParaRPr>
          </a:p>
          <a:p>
            <a:pPr lvl="1">
              <a:lnSpc>
                <a:spcPct val="90000"/>
              </a:lnSpc>
              <a:buFontTx/>
              <a:buNone/>
            </a:pPr>
            <a:r>
              <a:rPr lang="en-US" sz="2200" b="1">
                <a:latin typeface="Courier New" pitchFamily="49" charset="0"/>
              </a:rPr>
              <a:t>INSERT INTO</a:t>
            </a:r>
            <a:r>
              <a:rPr lang="en-US" sz="2200"/>
              <a:t> </a:t>
            </a:r>
            <a:r>
              <a:rPr lang="en-US" sz="2200" i="1"/>
              <a:t>tableName</a:t>
            </a:r>
            <a:r>
              <a:rPr lang="en-US" sz="2200"/>
              <a:t> </a:t>
            </a:r>
            <a:r>
              <a:rPr lang="en-US" sz="2200" b="1">
                <a:latin typeface="Courier New" pitchFamily="49" charset="0"/>
              </a:rPr>
              <a:t>(</a:t>
            </a:r>
            <a:r>
              <a:rPr lang="en-US" sz="2200" i="1"/>
              <a:t> columnName1, columnName2,</a:t>
            </a:r>
            <a:r>
              <a:rPr lang="en-US" sz="2200" b="1">
                <a:latin typeface="Courier New" pitchFamily="49" charset="0"/>
              </a:rPr>
              <a:t>... )</a:t>
            </a:r>
          </a:p>
          <a:p>
            <a:pPr lvl="1">
              <a:lnSpc>
                <a:spcPct val="90000"/>
              </a:lnSpc>
              <a:buFontTx/>
              <a:buNone/>
            </a:pPr>
            <a:r>
              <a:rPr lang="en-US" sz="2200" b="1">
                <a:latin typeface="Courier New" pitchFamily="49" charset="0"/>
              </a:rPr>
              <a:t>VALUES ( '</a:t>
            </a:r>
            <a:r>
              <a:rPr lang="en-US" sz="2200" i="1"/>
              <a:t>value1</a:t>
            </a:r>
            <a:r>
              <a:rPr lang="en-US" sz="2200" b="1">
                <a:latin typeface="Courier New" pitchFamily="49" charset="0"/>
              </a:rPr>
              <a:t>', '</a:t>
            </a:r>
            <a:r>
              <a:rPr lang="en-US" sz="2200" i="1"/>
              <a:t>value2</a:t>
            </a:r>
            <a:r>
              <a:rPr lang="en-US" sz="2200" b="1">
                <a:latin typeface="Courier New" pitchFamily="49" charset="0"/>
              </a:rPr>
              <a:t>', ... )</a:t>
            </a:r>
          </a:p>
          <a:p>
            <a:pPr lvl="1">
              <a:lnSpc>
                <a:spcPct val="90000"/>
              </a:lnSpc>
            </a:pPr>
            <a:endParaRPr lang="en-US" sz="2200"/>
          </a:p>
          <a:p>
            <a:pPr lvl="1">
              <a:lnSpc>
                <a:spcPct val="90000"/>
              </a:lnSpc>
            </a:pPr>
            <a:r>
              <a:rPr lang="en-US" sz="2200"/>
              <a:t>Columns to be updated in comma-separated list</a:t>
            </a:r>
          </a:p>
          <a:p>
            <a:pPr lvl="1">
              <a:lnSpc>
                <a:spcPct val="90000"/>
              </a:lnSpc>
            </a:pPr>
            <a:r>
              <a:rPr lang="en-US" sz="2200"/>
              <a:t>Value for columns specified comma-separated list after </a:t>
            </a:r>
            <a:r>
              <a:rPr lang="en-US" sz="2200" b="1">
                <a:latin typeface="Courier New" pitchFamily="49" charset="0"/>
              </a:rPr>
              <a:t>VALUES</a:t>
            </a:r>
          </a:p>
          <a:p>
            <a:pPr lvl="1">
              <a:lnSpc>
                <a:spcPct val="90000"/>
              </a:lnSpc>
            </a:pPr>
            <a:endParaRPr lang="en-US" sz="2200" b="1">
              <a:latin typeface="Courier New" pitchFamily="49" charset="0"/>
            </a:endParaRPr>
          </a:p>
          <a:p>
            <a:pPr lvl="1">
              <a:lnSpc>
                <a:spcPct val="90000"/>
              </a:lnSpc>
            </a:pPr>
            <a:endParaRPr lang="en-US" sz="2200"/>
          </a:p>
          <a:p>
            <a:pPr lvl="1">
              <a:lnSpc>
                <a:spcPct val="90000"/>
              </a:lnSpc>
            </a:pPr>
            <a:endParaRPr lang="en-US" sz="2200"/>
          </a:p>
          <a:p>
            <a:pPr lvl="1">
              <a:lnSpc>
                <a:spcPct val="90000"/>
              </a:lnSpc>
            </a:pPr>
            <a:r>
              <a:rPr lang="en-US" sz="2200"/>
              <a:t>Create </a:t>
            </a:r>
            <a:r>
              <a:rPr lang="en-US" sz="2200" b="1">
                <a:latin typeface="Courier New" pitchFamily="49" charset="0"/>
              </a:rPr>
              <a:t>INSERT INTO</a:t>
            </a:r>
            <a:r>
              <a:rPr lang="en-US" sz="2200"/>
              <a:t> statement using </a:t>
            </a:r>
            <a:r>
              <a:rPr lang="en-US" sz="2200" b="1">
                <a:latin typeface="Courier New" pitchFamily="49" charset="0"/>
              </a:rPr>
              <a:t>JTextField</a:t>
            </a:r>
            <a:r>
              <a:rPr lang="en-US" sz="2200"/>
              <a:t>s</a:t>
            </a:r>
          </a:p>
        </p:txBody>
      </p:sp>
      <p:grpSp>
        <p:nvGrpSpPr>
          <p:cNvPr id="2" name="Group 4"/>
          <p:cNvGrpSpPr>
            <a:grpSpLocks/>
          </p:cNvGrpSpPr>
          <p:nvPr/>
        </p:nvGrpSpPr>
        <p:grpSpPr bwMode="auto">
          <a:xfrm>
            <a:off x="609600" y="5334000"/>
            <a:ext cx="7696200" cy="533400"/>
            <a:chOff x="144" y="3898"/>
            <a:chExt cx="3984" cy="278"/>
          </a:xfrm>
        </p:grpSpPr>
        <p:grpSp>
          <p:nvGrpSpPr>
            <p:cNvPr id="3" name="Group 5"/>
            <p:cNvGrpSpPr>
              <a:grpSpLocks/>
            </p:cNvGrpSpPr>
            <p:nvPr/>
          </p:nvGrpSpPr>
          <p:grpSpPr bwMode="auto">
            <a:xfrm>
              <a:off x="144" y="3898"/>
              <a:ext cx="3984" cy="139"/>
              <a:chOff x="0" y="11220"/>
              <a:chExt cx="3840" cy="374"/>
            </a:xfrm>
          </p:grpSpPr>
          <p:sp>
            <p:nvSpPr>
              <p:cNvPr id="209926" name="Rectangle 6"/>
              <p:cNvSpPr>
                <a:spLocks noChangeArrowheads="1"/>
              </p:cNvSpPr>
              <p:nvPr/>
            </p:nvSpPr>
            <p:spPr bwMode="auto">
              <a:xfrm>
                <a:off x="0" y="11220"/>
                <a:ext cx="3840" cy="374"/>
              </a:xfrm>
              <a:prstGeom prst="rect">
                <a:avLst/>
              </a:prstGeom>
              <a:solidFill>
                <a:srgbClr val="FFE699"/>
              </a:solidFill>
              <a:ln w="9525">
                <a:noFill/>
                <a:miter lim="800000"/>
                <a:headEnd/>
                <a:tailEnd/>
              </a:ln>
              <a:effectLst/>
            </p:spPr>
            <p:txBody>
              <a:bodyPr>
                <a:spAutoFit/>
              </a:bodyPr>
              <a:lstStyle/>
              <a:p>
                <a:endParaRPr lang="en-US"/>
              </a:p>
            </p:txBody>
          </p:sp>
          <p:sp>
            <p:nvSpPr>
              <p:cNvPr id="209927" name="Rectangle 7"/>
              <p:cNvSpPr>
                <a:spLocks noChangeArrowheads="1"/>
              </p:cNvSpPr>
              <p:nvPr/>
            </p:nvSpPr>
            <p:spPr bwMode="auto">
              <a:xfrm>
                <a:off x="0" y="11220"/>
                <a:ext cx="3840" cy="374"/>
              </a:xfrm>
              <a:prstGeom prst="rect">
                <a:avLst/>
              </a:prstGeom>
              <a:solidFill>
                <a:srgbClr val="FFE699"/>
              </a:solidFill>
              <a:ln w="9525">
                <a:noFill/>
                <a:miter lim="800000"/>
                <a:headEnd/>
                <a:tailEnd/>
              </a:ln>
              <a:effectLst/>
            </p:spPr>
            <p:txBody>
              <a:bodyPr/>
              <a:lstStyle/>
              <a:p>
                <a:pPr>
                  <a:tabLst>
                    <a:tab pos="139700" algn="r"/>
                    <a:tab pos="292100" algn="l"/>
                  </a:tabLst>
                </a:pPr>
                <a:r>
                  <a:rPr lang="en-US" sz="1400" b="1">
                    <a:solidFill>
                      <a:srgbClr val="4D8DFF"/>
                    </a:solidFill>
                    <a:latin typeface="Courier New" pitchFamily="49" charset="0"/>
                    <a:cs typeface="Times New Roman" pitchFamily="18" charset="0"/>
                  </a:rPr>
                  <a:t>	109	</a:t>
                </a:r>
                <a:r>
                  <a:rPr lang="en-US" sz="1400" b="1">
                    <a:solidFill>
                      <a:srgbClr val="000000"/>
                    </a:solidFill>
                    <a:latin typeface="Courier New" pitchFamily="49" charset="0"/>
                    <a:cs typeface="Times New Roman" pitchFamily="18" charset="0"/>
                  </a:rPr>
                  <a:t>            String query = "INSERT INTO addresses (" +</a:t>
                </a:r>
              </a:p>
              <a:p>
                <a:pPr eaLnBrk="0" hangingPunct="0">
                  <a:tabLst>
                    <a:tab pos="139700" algn="r"/>
                    <a:tab pos="292100" algn="l"/>
                  </a:tabLst>
                </a:pPr>
                <a:endParaRPr lang="en-US" sz="1400" b="1">
                  <a:latin typeface="Courier New" pitchFamily="49" charset="0"/>
                </a:endParaRPr>
              </a:p>
            </p:txBody>
          </p:sp>
        </p:grpSp>
        <p:grpSp>
          <p:nvGrpSpPr>
            <p:cNvPr id="4" name="Group 8"/>
            <p:cNvGrpSpPr>
              <a:grpSpLocks/>
            </p:cNvGrpSpPr>
            <p:nvPr/>
          </p:nvGrpSpPr>
          <p:grpSpPr bwMode="auto">
            <a:xfrm>
              <a:off x="144" y="4037"/>
              <a:ext cx="3984" cy="139"/>
              <a:chOff x="0" y="11594"/>
              <a:chExt cx="3840" cy="374"/>
            </a:xfrm>
          </p:grpSpPr>
          <p:sp>
            <p:nvSpPr>
              <p:cNvPr id="209929" name="Rectangle 9"/>
              <p:cNvSpPr>
                <a:spLocks noChangeArrowheads="1"/>
              </p:cNvSpPr>
              <p:nvPr/>
            </p:nvSpPr>
            <p:spPr bwMode="auto">
              <a:xfrm>
                <a:off x="0" y="11594"/>
                <a:ext cx="3840" cy="374"/>
              </a:xfrm>
              <a:prstGeom prst="rect">
                <a:avLst/>
              </a:prstGeom>
              <a:solidFill>
                <a:srgbClr val="FFE699"/>
              </a:solidFill>
              <a:ln w="9525">
                <a:noFill/>
                <a:miter lim="800000"/>
                <a:headEnd/>
                <a:tailEnd/>
              </a:ln>
              <a:effectLst/>
            </p:spPr>
            <p:txBody>
              <a:bodyPr>
                <a:spAutoFit/>
              </a:bodyPr>
              <a:lstStyle/>
              <a:p>
                <a:endParaRPr lang="en-US"/>
              </a:p>
            </p:txBody>
          </p:sp>
          <p:sp>
            <p:nvSpPr>
              <p:cNvPr id="209930" name="Rectangle 10"/>
              <p:cNvSpPr>
                <a:spLocks noChangeArrowheads="1"/>
              </p:cNvSpPr>
              <p:nvPr/>
            </p:nvSpPr>
            <p:spPr bwMode="auto">
              <a:xfrm>
                <a:off x="0" y="11594"/>
                <a:ext cx="3840" cy="374"/>
              </a:xfrm>
              <a:prstGeom prst="rect">
                <a:avLst/>
              </a:prstGeom>
              <a:solidFill>
                <a:srgbClr val="FFE699"/>
              </a:solidFill>
              <a:ln w="9525">
                <a:noFill/>
                <a:miter lim="800000"/>
                <a:headEnd/>
                <a:tailEnd/>
              </a:ln>
              <a:effectLst/>
            </p:spPr>
            <p:txBody>
              <a:bodyPr/>
              <a:lstStyle/>
              <a:p>
                <a:pPr>
                  <a:tabLst>
                    <a:tab pos="139700" algn="r"/>
                    <a:tab pos="292100" algn="l"/>
                  </a:tabLst>
                </a:pPr>
                <a:r>
                  <a:rPr lang="en-US" sz="1400" b="1">
                    <a:solidFill>
                      <a:srgbClr val="4D8DFF"/>
                    </a:solidFill>
                    <a:latin typeface="Courier New" pitchFamily="49" charset="0"/>
                    <a:cs typeface="Times New Roman" pitchFamily="18" charset="0"/>
                  </a:rPr>
                  <a:t>	110	</a:t>
                </a:r>
                <a:r>
                  <a:rPr lang="en-US" sz="1400" b="1">
                    <a:solidFill>
                      <a:srgbClr val="000000"/>
                    </a:solidFill>
                    <a:latin typeface="Courier New" pitchFamily="49" charset="0"/>
                    <a:cs typeface="Times New Roman" pitchFamily="18" charset="0"/>
                  </a:rPr>
                  <a:t>               "firstname, lastname, address, city, " +</a:t>
                </a:r>
              </a:p>
              <a:p>
                <a:pPr eaLnBrk="0" hangingPunct="0">
                  <a:tabLst>
                    <a:tab pos="139700" algn="r"/>
                    <a:tab pos="292100" algn="l"/>
                  </a:tabLst>
                </a:pPr>
                <a:endParaRPr lang="en-US" sz="1400" b="1">
                  <a:latin typeface="Courier New" pitchFamily="49" charset="0"/>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z="3600" b="1">
                <a:solidFill>
                  <a:srgbClr val="FF0000"/>
                </a:solidFill>
                <a:cs typeface="Times New Roman" pitchFamily="18" charset="0"/>
              </a:rPr>
              <a:t>Reading, Inserting, and Updating</a:t>
            </a:r>
          </a:p>
        </p:txBody>
      </p:sp>
      <p:sp>
        <p:nvSpPr>
          <p:cNvPr id="210947" name="Rectangle 3"/>
          <p:cNvSpPr>
            <a:spLocks noGrp="1" noChangeArrowheads="1"/>
          </p:cNvSpPr>
          <p:nvPr>
            <p:ph type="body" idx="1"/>
          </p:nvPr>
        </p:nvSpPr>
        <p:spPr/>
        <p:txBody>
          <a:bodyPr/>
          <a:lstStyle/>
          <a:p>
            <a:pPr>
              <a:lnSpc>
                <a:spcPct val="90000"/>
              </a:lnSpc>
            </a:pPr>
            <a:r>
              <a:rPr lang="en-US" sz="2800"/>
              <a:t>Class </a:t>
            </a:r>
            <a:r>
              <a:rPr lang="en-US" sz="2800" b="1">
                <a:latin typeface="Courier New" pitchFamily="49" charset="0"/>
              </a:rPr>
              <a:t>UpdateRecord</a:t>
            </a:r>
          </a:p>
          <a:p>
            <a:pPr lvl="1">
              <a:lnSpc>
                <a:spcPct val="90000"/>
              </a:lnSpc>
            </a:pPr>
            <a:r>
              <a:rPr lang="en-US" sz="2400"/>
              <a:t>Event handler for Update button</a:t>
            </a:r>
          </a:p>
          <a:p>
            <a:pPr lvl="1">
              <a:lnSpc>
                <a:spcPct val="90000"/>
              </a:lnSpc>
            </a:pPr>
            <a:r>
              <a:rPr lang="en-US" sz="2400" b="1">
                <a:latin typeface="Courier New" pitchFamily="49" charset="0"/>
              </a:rPr>
              <a:t>UPDATE</a:t>
            </a:r>
            <a:r>
              <a:rPr lang="en-US" sz="2400"/>
              <a:t> SQL statement</a:t>
            </a:r>
          </a:p>
          <a:p>
            <a:pPr lvl="2">
              <a:lnSpc>
                <a:spcPct val="90000"/>
              </a:lnSpc>
              <a:buFontTx/>
              <a:buNone/>
            </a:pPr>
            <a:r>
              <a:rPr lang="en-US" sz="2000" b="1">
                <a:latin typeface="Courier New" pitchFamily="49" charset="0"/>
              </a:rPr>
              <a:t>UPDATE</a:t>
            </a:r>
            <a:r>
              <a:rPr lang="en-US" sz="2000" b="1"/>
              <a:t> </a:t>
            </a:r>
            <a:r>
              <a:rPr lang="en-US" sz="2000" i="1"/>
              <a:t>tableName</a:t>
            </a:r>
            <a:r>
              <a:rPr lang="en-US" sz="2000"/>
              <a:t> </a:t>
            </a:r>
            <a:r>
              <a:rPr lang="en-US" sz="2000" b="1">
                <a:latin typeface="Courier New" pitchFamily="49" charset="0"/>
              </a:rPr>
              <a:t>SET</a:t>
            </a:r>
            <a:r>
              <a:rPr lang="en-US" sz="2000"/>
              <a:t> </a:t>
            </a:r>
            <a:r>
              <a:rPr lang="en-US" sz="2000" i="1"/>
              <a:t>columnName1 </a:t>
            </a:r>
            <a:r>
              <a:rPr lang="en-US" sz="2000" b="1">
                <a:latin typeface="Courier New" pitchFamily="49" charset="0"/>
              </a:rPr>
              <a:t>=</a:t>
            </a:r>
            <a:r>
              <a:rPr lang="en-US" sz="2000" i="1"/>
              <a:t> </a:t>
            </a:r>
            <a:r>
              <a:rPr lang="en-US" sz="2000"/>
              <a:t>'</a:t>
            </a:r>
            <a:r>
              <a:rPr lang="en-US" sz="2000" i="1"/>
              <a:t>value1</a:t>
            </a:r>
            <a:r>
              <a:rPr lang="en-US" sz="2000"/>
              <a:t>'</a:t>
            </a:r>
            <a:r>
              <a:rPr lang="en-US" sz="2000" b="1">
                <a:latin typeface="Courier New" pitchFamily="49" charset="0"/>
              </a:rPr>
              <a:t>,</a:t>
            </a:r>
            <a:r>
              <a:rPr lang="en-US" sz="2000"/>
              <a:t> </a:t>
            </a:r>
            <a:r>
              <a:rPr lang="en-US" sz="2000" i="1"/>
              <a:t>columnName2</a:t>
            </a:r>
            <a:r>
              <a:rPr lang="en-US" sz="2000" b="1">
                <a:latin typeface="Courier New" pitchFamily="49" charset="0"/>
              </a:rPr>
              <a:t> = '</a:t>
            </a:r>
            <a:r>
              <a:rPr lang="en-US" sz="2000"/>
              <a:t>value2</a:t>
            </a:r>
            <a:r>
              <a:rPr lang="en-US" sz="2000" b="1">
                <a:latin typeface="Courier New" pitchFamily="49" charset="0"/>
              </a:rPr>
              <a:t>', ...</a:t>
            </a:r>
          </a:p>
          <a:p>
            <a:pPr lvl="2">
              <a:lnSpc>
                <a:spcPct val="90000"/>
              </a:lnSpc>
              <a:buFontTx/>
              <a:buNone/>
            </a:pPr>
            <a:r>
              <a:rPr lang="en-US" sz="2000" b="1">
                <a:latin typeface="Courier New" pitchFamily="49" charset="0"/>
              </a:rPr>
              <a:t>WHERE </a:t>
            </a:r>
            <a:r>
              <a:rPr lang="en-US" sz="2000" i="1"/>
              <a:t>criteria</a:t>
            </a:r>
          </a:p>
          <a:p>
            <a:pPr lvl="1">
              <a:lnSpc>
                <a:spcPct val="90000"/>
              </a:lnSpc>
            </a:pPr>
            <a:endParaRPr lang="en-US" sz="2400"/>
          </a:p>
          <a:p>
            <a:pPr lvl="1">
              <a:lnSpc>
                <a:spcPct val="90000"/>
              </a:lnSpc>
            </a:pPr>
            <a:endParaRPr lang="en-US" sz="2400"/>
          </a:p>
          <a:p>
            <a:pPr lvl="1">
              <a:lnSpc>
                <a:spcPct val="90000"/>
              </a:lnSpc>
            </a:pPr>
            <a:endParaRPr lang="en-US" sz="2400"/>
          </a:p>
          <a:p>
            <a:pPr lvl="1">
              <a:lnSpc>
                <a:spcPct val="90000"/>
              </a:lnSpc>
            </a:pPr>
            <a:endParaRPr lang="en-US" sz="2400"/>
          </a:p>
          <a:p>
            <a:pPr lvl="1">
              <a:lnSpc>
                <a:spcPct val="90000"/>
              </a:lnSpc>
            </a:pPr>
            <a:r>
              <a:rPr lang="en-US" sz="2400"/>
              <a:t>Use </a:t>
            </a:r>
            <a:r>
              <a:rPr lang="en-US" sz="2400" b="1">
                <a:latin typeface="Courier New" pitchFamily="49" charset="0"/>
              </a:rPr>
              <a:t>ID</a:t>
            </a:r>
            <a:r>
              <a:rPr lang="en-US" sz="2400"/>
              <a:t>  as criteria</a:t>
            </a:r>
          </a:p>
          <a:p>
            <a:pPr lvl="1">
              <a:lnSpc>
                <a:spcPct val="90000"/>
              </a:lnSpc>
            </a:pPr>
            <a:r>
              <a:rPr lang="en-US" sz="2400"/>
              <a:t>Use method </a:t>
            </a:r>
            <a:r>
              <a:rPr lang="en-US" sz="2400" b="1">
                <a:latin typeface="Courier New" pitchFamily="49" charset="0"/>
              </a:rPr>
              <a:t>executeUpdate</a:t>
            </a:r>
            <a:r>
              <a:rPr lang="en-US" sz="2400"/>
              <a:t> to update</a:t>
            </a:r>
          </a:p>
          <a:p>
            <a:pPr lvl="2">
              <a:lnSpc>
                <a:spcPct val="90000"/>
              </a:lnSpc>
              <a:buFontTx/>
              <a:buNone/>
            </a:pPr>
            <a:endParaRPr lang="en-US" sz="2000" i="1"/>
          </a:p>
        </p:txBody>
      </p:sp>
      <p:grpSp>
        <p:nvGrpSpPr>
          <p:cNvPr id="2" name="Group 4"/>
          <p:cNvGrpSpPr>
            <a:grpSpLocks/>
          </p:cNvGrpSpPr>
          <p:nvPr/>
        </p:nvGrpSpPr>
        <p:grpSpPr bwMode="auto">
          <a:xfrm>
            <a:off x="457200" y="4343400"/>
            <a:ext cx="7696200" cy="1066800"/>
            <a:chOff x="192" y="2400"/>
            <a:chExt cx="3984" cy="520"/>
          </a:xfrm>
        </p:grpSpPr>
        <p:grpSp>
          <p:nvGrpSpPr>
            <p:cNvPr id="3" name="Group 5"/>
            <p:cNvGrpSpPr>
              <a:grpSpLocks/>
            </p:cNvGrpSpPr>
            <p:nvPr/>
          </p:nvGrpSpPr>
          <p:grpSpPr bwMode="auto">
            <a:xfrm>
              <a:off x="192" y="2400"/>
              <a:ext cx="3984" cy="130"/>
              <a:chOff x="0" y="10098"/>
              <a:chExt cx="3072" cy="374"/>
            </a:xfrm>
          </p:grpSpPr>
          <p:sp>
            <p:nvSpPr>
              <p:cNvPr id="210950" name="Rectangle 6"/>
              <p:cNvSpPr>
                <a:spLocks noChangeArrowheads="1"/>
              </p:cNvSpPr>
              <p:nvPr/>
            </p:nvSpPr>
            <p:spPr bwMode="auto">
              <a:xfrm>
                <a:off x="0" y="10098"/>
                <a:ext cx="3072" cy="374"/>
              </a:xfrm>
              <a:prstGeom prst="rect">
                <a:avLst/>
              </a:prstGeom>
              <a:solidFill>
                <a:srgbClr val="FFE699"/>
              </a:solidFill>
              <a:ln w="9525">
                <a:noFill/>
                <a:miter lim="800000"/>
                <a:headEnd/>
                <a:tailEnd/>
              </a:ln>
              <a:effectLst/>
            </p:spPr>
            <p:txBody>
              <a:bodyPr>
                <a:spAutoFit/>
              </a:bodyPr>
              <a:lstStyle/>
              <a:p>
                <a:endParaRPr lang="en-US"/>
              </a:p>
            </p:txBody>
          </p:sp>
          <p:sp>
            <p:nvSpPr>
              <p:cNvPr id="210951" name="Rectangle 7"/>
              <p:cNvSpPr>
                <a:spLocks noChangeArrowheads="1"/>
              </p:cNvSpPr>
              <p:nvPr/>
            </p:nvSpPr>
            <p:spPr bwMode="auto">
              <a:xfrm>
                <a:off x="0" y="10098"/>
                <a:ext cx="3072" cy="374"/>
              </a:xfrm>
              <a:prstGeom prst="rect">
                <a:avLst/>
              </a:prstGeom>
              <a:solidFill>
                <a:srgbClr val="FFE699"/>
              </a:solidFill>
              <a:ln w="9525">
                <a:noFill/>
                <a:miter lim="800000"/>
                <a:headEnd/>
                <a:tailEnd/>
              </a:ln>
              <a:effectLst/>
            </p:spPr>
            <p:txBody>
              <a:bodyPr/>
              <a:lstStyle/>
              <a:p>
                <a:pPr>
                  <a:tabLst>
                    <a:tab pos="139700" algn="r"/>
                    <a:tab pos="292100" algn="l"/>
                  </a:tabLst>
                </a:pPr>
                <a:r>
                  <a:rPr lang="en-US" sz="1400" b="1">
                    <a:solidFill>
                      <a:srgbClr val="4D8DFF"/>
                    </a:solidFill>
                    <a:latin typeface="Courier New" pitchFamily="49" charset="0"/>
                    <a:cs typeface="Times New Roman" pitchFamily="18" charset="0"/>
                  </a:rPr>
                  <a:t>	264	</a:t>
                </a:r>
                <a:r>
                  <a:rPr lang="en-US" sz="1400" b="1">
                    <a:solidFill>
                      <a:srgbClr val="000000"/>
                    </a:solidFill>
                    <a:latin typeface="Courier New" pitchFamily="49" charset="0"/>
                    <a:cs typeface="Times New Roman" pitchFamily="18" charset="0"/>
                  </a:rPr>
                  <a:t>            String query = "UPDATE addresses SET " +</a:t>
                </a:r>
              </a:p>
              <a:p>
                <a:pPr eaLnBrk="0" hangingPunct="0">
                  <a:tabLst>
                    <a:tab pos="139700" algn="r"/>
                    <a:tab pos="292100" algn="l"/>
                  </a:tabLst>
                </a:pPr>
                <a:endParaRPr lang="en-US" sz="1400" b="1">
                  <a:latin typeface="Courier New" pitchFamily="49" charset="0"/>
                </a:endParaRPr>
              </a:p>
            </p:txBody>
          </p:sp>
        </p:grpSp>
        <p:grpSp>
          <p:nvGrpSpPr>
            <p:cNvPr id="4" name="Group 8"/>
            <p:cNvGrpSpPr>
              <a:grpSpLocks/>
            </p:cNvGrpSpPr>
            <p:nvPr/>
          </p:nvGrpSpPr>
          <p:grpSpPr bwMode="auto">
            <a:xfrm>
              <a:off x="192" y="2530"/>
              <a:ext cx="3984" cy="130"/>
              <a:chOff x="0" y="10472"/>
              <a:chExt cx="3072" cy="374"/>
            </a:xfrm>
          </p:grpSpPr>
          <p:sp>
            <p:nvSpPr>
              <p:cNvPr id="210953" name="Rectangle 9"/>
              <p:cNvSpPr>
                <a:spLocks noChangeArrowheads="1"/>
              </p:cNvSpPr>
              <p:nvPr/>
            </p:nvSpPr>
            <p:spPr bwMode="auto">
              <a:xfrm>
                <a:off x="0" y="10472"/>
                <a:ext cx="3072" cy="374"/>
              </a:xfrm>
              <a:prstGeom prst="rect">
                <a:avLst/>
              </a:prstGeom>
              <a:solidFill>
                <a:srgbClr val="FFE699"/>
              </a:solidFill>
              <a:ln w="9525">
                <a:noFill/>
                <a:miter lim="800000"/>
                <a:headEnd/>
                <a:tailEnd/>
              </a:ln>
              <a:effectLst/>
            </p:spPr>
            <p:txBody>
              <a:bodyPr>
                <a:spAutoFit/>
              </a:bodyPr>
              <a:lstStyle/>
              <a:p>
                <a:endParaRPr lang="en-US"/>
              </a:p>
            </p:txBody>
          </p:sp>
          <p:sp>
            <p:nvSpPr>
              <p:cNvPr id="210954" name="Rectangle 10"/>
              <p:cNvSpPr>
                <a:spLocks noChangeArrowheads="1"/>
              </p:cNvSpPr>
              <p:nvPr/>
            </p:nvSpPr>
            <p:spPr bwMode="auto">
              <a:xfrm>
                <a:off x="0" y="10472"/>
                <a:ext cx="3072" cy="374"/>
              </a:xfrm>
              <a:prstGeom prst="rect">
                <a:avLst/>
              </a:prstGeom>
              <a:solidFill>
                <a:srgbClr val="FFE699"/>
              </a:solidFill>
              <a:ln w="9525">
                <a:noFill/>
                <a:miter lim="800000"/>
                <a:headEnd/>
                <a:tailEnd/>
              </a:ln>
              <a:effectLst/>
            </p:spPr>
            <p:txBody>
              <a:bodyPr/>
              <a:lstStyle/>
              <a:p>
                <a:pPr>
                  <a:tabLst>
                    <a:tab pos="139700" algn="r"/>
                    <a:tab pos="292100" algn="l"/>
                  </a:tabLst>
                </a:pPr>
                <a:r>
                  <a:rPr lang="en-US" sz="1400" b="1">
                    <a:solidFill>
                      <a:srgbClr val="4D8DFF"/>
                    </a:solidFill>
                    <a:latin typeface="Courier New" pitchFamily="49" charset="0"/>
                    <a:cs typeface="Times New Roman" pitchFamily="18" charset="0"/>
                  </a:rPr>
                  <a:t>	265	</a:t>
                </a:r>
                <a:r>
                  <a:rPr lang="en-US" sz="1400" b="1">
                    <a:solidFill>
                      <a:srgbClr val="000000"/>
                    </a:solidFill>
                    <a:latin typeface="Courier New" pitchFamily="49" charset="0"/>
                    <a:cs typeface="Times New Roman" pitchFamily="18" charset="0"/>
                  </a:rPr>
                  <a:t>                   "firstname='" + fields.first.getText() + </a:t>
                </a:r>
              </a:p>
              <a:p>
                <a:pPr eaLnBrk="0" hangingPunct="0">
                  <a:tabLst>
                    <a:tab pos="139700" algn="r"/>
                    <a:tab pos="292100" algn="l"/>
                  </a:tabLst>
                </a:pPr>
                <a:endParaRPr lang="en-US" sz="1400" b="1">
                  <a:latin typeface="Courier New" pitchFamily="49" charset="0"/>
                </a:endParaRPr>
              </a:p>
            </p:txBody>
          </p:sp>
        </p:grpSp>
        <p:grpSp>
          <p:nvGrpSpPr>
            <p:cNvPr id="5" name="Group 11"/>
            <p:cNvGrpSpPr>
              <a:grpSpLocks/>
            </p:cNvGrpSpPr>
            <p:nvPr/>
          </p:nvGrpSpPr>
          <p:grpSpPr bwMode="auto">
            <a:xfrm>
              <a:off x="192" y="2660"/>
              <a:ext cx="3984" cy="130"/>
              <a:chOff x="0" y="10846"/>
              <a:chExt cx="3072" cy="374"/>
            </a:xfrm>
          </p:grpSpPr>
          <p:sp>
            <p:nvSpPr>
              <p:cNvPr id="210956" name="Rectangle 12"/>
              <p:cNvSpPr>
                <a:spLocks noChangeArrowheads="1"/>
              </p:cNvSpPr>
              <p:nvPr/>
            </p:nvSpPr>
            <p:spPr bwMode="auto">
              <a:xfrm>
                <a:off x="0" y="10846"/>
                <a:ext cx="3072" cy="374"/>
              </a:xfrm>
              <a:prstGeom prst="rect">
                <a:avLst/>
              </a:prstGeom>
              <a:solidFill>
                <a:srgbClr val="FFE699"/>
              </a:solidFill>
              <a:ln w="9525">
                <a:noFill/>
                <a:miter lim="800000"/>
                <a:headEnd/>
                <a:tailEnd/>
              </a:ln>
              <a:effectLst/>
            </p:spPr>
            <p:txBody>
              <a:bodyPr>
                <a:spAutoFit/>
              </a:bodyPr>
              <a:lstStyle/>
              <a:p>
                <a:endParaRPr lang="en-US"/>
              </a:p>
            </p:txBody>
          </p:sp>
          <p:sp>
            <p:nvSpPr>
              <p:cNvPr id="210957" name="Rectangle 13"/>
              <p:cNvSpPr>
                <a:spLocks noChangeArrowheads="1"/>
              </p:cNvSpPr>
              <p:nvPr/>
            </p:nvSpPr>
            <p:spPr bwMode="auto">
              <a:xfrm>
                <a:off x="0" y="10846"/>
                <a:ext cx="3072" cy="374"/>
              </a:xfrm>
              <a:prstGeom prst="rect">
                <a:avLst/>
              </a:prstGeom>
              <a:solidFill>
                <a:srgbClr val="FFE699"/>
              </a:solidFill>
              <a:ln w="9525">
                <a:noFill/>
                <a:miter lim="800000"/>
                <a:headEnd/>
                <a:tailEnd/>
              </a:ln>
              <a:effectLst/>
            </p:spPr>
            <p:txBody>
              <a:bodyPr/>
              <a:lstStyle/>
              <a:p>
                <a:pPr>
                  <a:tabLst>
                    <a:tab pos="139700" algn="r"/>
                    <a:tab pos="292100" algn="l"/>
                  </a:tabLst>
                </a:pPr>
                <a:r>
                  <a:rPr lang="en-US" sz="1400" b="1">
                    <a:solidFill>
                      <a:srgbClr val="4D8DFF"/>
                    </a:solidFill>
                    <a:latin typeface="Courier New" pitchFamily="49" charset="0"/>
                    <a:cs typeface="Times New Roman" pitchFamily="18" charset="0"/>
                  </a:rPr>
                  <a:t>	266	</a:t>
                </a:r>
                <a:r>
                  <a:rPr lang="en-US" sz="1400" b="1">
                    <a:solidFill>
                      <a:srgbClr val="000000"/>
                    </a:solidFill>
                    <a:latin typeface="Courier New" pitchFamily="49" charset="0"/>
                    <a:cs typeface="Times New Roman" pitchFamily="18" charset="0"/>
                  </a:rPr>
                  <a:t>                   "', lastname='" + fields.last.getText() + </a:t>
                </a:r>
              </a:p>
              <a:p>
                <a:pPr eaLnBrk="0" hangingPunct="0">
                  <a:tabLst>
                    <a:tab pos="139700" algn="r"/>
                    <a:tab pos="292100" algn="l"/>
                  </a:tabLst>
                </a:pPr>
                <a:endParaRPr lang="en-US" sz="1400" b="1">
                  <a:latin typeface="Courier New" pitchFamily="49" charset="0"/>
                </a:endParaRPr>
              </a:p>
            </p:txBody>
          </p:sp>
        </p:grpSp>
        <p:grpSp>
          <p:nvGrpSpPr>
            <p:cNvPr id="6" name="Group 14"/>
            <p:cNvGrpSpPr>
              <a:grpSpLocks/>
            </p:cNvGrpSpPr>
            <p:nvPr/>
          </p:nvGrpSpPr>
          <p:grpSpPr bwMode="auto">
            <a:xfrm>
              <a:off x="192" y="2790"/>
              <a:ext cx="3984" cy="130"/>
              <a:chOff x="0" y="11220"/>
              <a:chExt cx="3072" cy="374"/>
            </a:xfrm>
          </p:grpSpPr>
          <p:sp>
            <p:nvSpPr>
              <p:cNvPr id="210959" name="Rectangle 15"/>
              <p:cNvSpPr>
                <a:spLocks noChangeArrowheads="1"/>
              </p:cNvSpPr>
              <p:nvPr/>
            </p:nvSpPr>
            <p:spPr bwMode="auto">
              <a:xfrm>
                <a:off x="0" y="11220"/>
                <a:ext cx="3072" cy="374"/>
              </a:xfrm>
              <a:prstGeom prst="rect">
                <a:avLst/>
              </a:prstGeom>
              <a:solidFill>
                <a:srgbClr val="FFE699"/>
              </a:solidFill>
              <a:ln w="9525">
                <a:noFill/>
                <a:miter lim="800000"/>
                <a:headEnd/>
                <a:tailEnd/>
              </a:ln>
              <a:effectLst/>
            </p:spPr>
            <p:txBody>
              <a:bodyPr>
                <a:spAutoFit/>
              </a:bodyPr>
              <a:lstStyle/>
              <a:p>
                <a:endParaRPr lang="en-US"/>
              </a:p>
            </p:txBody>
          </p:sp>
          <p:sp>
            <p:nvSpPr>
              <p:cNvPr id="210960" name="Rectangle 16"/>
              <p:cNvSpPr>
                <a:spLocks noChangeArrowheads="1"/>
              </p:cNvSpPr>
              <p:nvPr/>
            </p:nvSpPr>
            <p:spPr bwMode="auto">
              <a:xfrm>
                <a:off x="0" y="11220"/>
                <a:ext cx="3072" cy="374"/>
              </a:xfrm>
              <a:prstGeom prst="rect">
                <a:avLst/>
              </a:prstGeom>
              <a:solidFill>
                <a:srgbClr val="FFE699"/>
              </a:solidFill>
              <a:ln w="9525">
                <a:noFill/>
                <a:miter lim="800000"/>
                <a:headEnd/>
                <a:tailEnd/>
              </a:ln>
              <a:effectLst/>
            </p:spPr>
            <p:txBody>
              <a:bodyPr/>
              <a:lstStyle/>
              <a:p>
                <a:pPr>
                  <a:tabLst>
                    <a:tab pos="139700" algn="r"/>
                    <a:tab pos="292100" algn="l"/>
                  </a:tabLst>
                </a:pPr>
                <a:r>
                  <a:rPr lang="en-US" sz="1400" b="1">
                    <a:solidFill>
                      <a:srgbClr val="4D8DFF"/>
                    </a:solidFill>
                    <a:latin typeface="Courier New" pitchFamily="49" charset="0"/>
                    <a:cs typeface="Times New Roman" pitchFamily="18" charset="0"/>
                  </a:rPr>
                  <a:t>	267	</a:t>
                </a:r>
                <a:r>
                  <a:rPr lang="en-US" sz="1400" b="1">
                    <a:solidFill>
                      <a:srgbClr val="000000"/>
                    </a:solidFill>
                    <a:latin typeface="Courier New" pitchFamily="49" charset="0"/>
                    <a:cs typeface="Times New Roman" pitchFamily="18" charset="0"/>
                  </a:rPr>
                  <a:t>                   "', address='" + fields.address.getText() +</a:t>
                </a:r>
              </a:p>
              <a:p>
                <a:pPr eaLnBrk="0" hangingPunct="0">
                  <a:tabLst>
                    <a:tab pos="139700" algn="r"/>
                    <a:tab pos="292100" algn="l"/>
                  </a:tabLst>
                </a:pPr>
                <a:endParaRPr lang="en-US" sz="1400" b="1">
                  <a:latin typeface="Courier New" pitchFamily="49" charset="0"/>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a:t>JDBC</a:t>
            </a:r>
            <a:endParaRPr lang="en-US"/>
          </a:p>
        </p:txBody>
      </p:sp>
      <p:sp>
        <p:nvSpPr>
          <p:cNvPr id="3075" name="Text Box 3"/>
          <p:cNvSpPr txBox="1">
            <a:spLocks noChangeArrowheads="1"/>
          </p:cNvSpPr>
          <p:nvPr/>
        </p:nvSpPr>
        <p:spPr bwMode="auto">
          <a:xfrm>
            <a:off x="609600" y="2667000"/>
            <a:ext cx="7772400" cy="701675"/>
          </a:xfrm>
          <a:prstGeom prst="rect">
            <a:avLst/>
          </a:prstGeom>
          <a:noFill/>
          <a:ln w="9525">
            <a:noFill/>
            <a:miter lim="800000"/>
            <a:headEnd/>
            <a:tailEnd/>
          </a:ln>
          <a:effectLst/>
        </p:spPr>
        <p:txBody>
          <a:bodyPr>
            <a:spAutoFit/>
          </a:bodyPr>
          <a:lstStyle/>
          <a:p>
            <a:pPr algn="ctr" eaLnBrk="0" hangingPunct="0">
              <a:spcBef>
                <a:spcPct val="50000"/>
              </a:spcBef>
            </a:pPr>
            <a:r>
              <a:rPr lang="en-US" sz="4000" b="1"/>
              <a:t>Java Database Connectivity</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a:t>Requirements </a:t>
            </a:r>
          </a:p>
        </p:txBody>
      </p:sp>
      <p:sp>
        <p:nvSpPr>
          <p:cNvPr id="26627" name="Rectangle 3"/>
          <p:cNvSpPr>
            <a:spLocks noGrp="1" noChangeArrowheads="1"/>
          </p:cNvSpPr>
          <p:nvPr>
            <p:ph type="body" idx="1"/>
          </p:nvPr>
        </p:nvSpPr>
        <p:spPr>
          <a:xfrm>
            <a:off x="685800" y="1752600"/>
            <a:ext cx="7772400" cy="4114800"/>
          </a:xfrm>
        </p:spPr>
        <p:txBody>
          <a:bodyPr/>
          <a:lstStyle/>
          <a:p>
            <a:pPr marL="609600" indent="-609600">
              <a:lnSpc>
                <a:spcPct val="90000"/>
              </a:lnSpc>
              <a:buFontTx/>
              <a:buNone/>
            </a:pPr>
            <a:r>
              <a:rPr lang="en-US" sz="2800" b="1"/>
              <a:t>Install Java.</a:t>
            </a:r>
          </a:p>
          <a:p>
            <a:pPr marL="609600" indent="-609600">
              <a:lnSpc>
                <a:spcPct val="90000"/>
              </a:lnSpc>
              <a:buFontTx/>
              <a:buNone/>
            </a:pPr>
            <a:endParaRPr lang="en-US" sz="2800" b="1"/>
          </a:p>
          <a:p>
            <a:pPr marL="609600" indent="-609600">
              <a:lnSpc>
                <a:spcPct val="90000"/>
              </a:lnSpc>
              <a:buFontTx/>
              <a:buNone/>
            </a:pPr>
            <a:r>
              <a:rPr lang="en-US" sz="2800" b="1"/>
              <a:t>Install a DBMS.</a:t>
            </a:r>
          </a:p>
          <a:p>
            <a:pPr marL="609600" indent="-609600">
              <a:lnSpc>
                <a:spcPct val="90000"/>
              </a:lnSpc>
              <a:buFontTx/>
              <a:buNone/>
            </a:pPr>
            <a:endParaRPr lang="en-US" sz="2800" b="1"/>
          </a:p>
          <a:p>
            <a:pPr marL="609600" indent="-609600">
              <a:lnSpc>
                <a:spcPct val="90000"/>
              </a:lnSpc>
              <a:buFontTx/>
              <a:buNone/>
            </a:pPr>
            <a:r>
              <a:rPr lang="en-US" sz="2800" b="1"/>
              <a:t>Create a database.</a:t>
            </a:r>
          </a:p>
          <a:p>
            <a:pPr marL="609600" indent="-609600">
              <a:lnSpc>
                <a:spcPct val="90000"/>
              </a:lnSpc>
              <a:buFontTx/>
              <a:buNone/>
            </a:pPr>
            <a:endParaRPr lang="en-US" sz="2800" b="1"/>
          </a:p>
          <a:p>
            <a:pPr marL="609600" indent="-609600">
              <a:lnSpc>
                <a:spcPct val="90000"/>
              </a:lnSpc>
              <a:buFontTx/>
              <a:buNone/>
            </a:pPr>
            <a:r>
              <a:rPr lang="en-US" sz="2800" b="1"/>
              <a:t>Install the JDBC drivers on your machine. </a:t>
            </a:r>
          </a:p>
          <a:p>
            <a:pPr marL="609600" indent="-609600">
              <a:lnSpc>
                <a:spcPct val="90000"/>
              </a:lnSpc>
              <a:buFontTx/>
              <a:buNone/>
            </a:pPr>
            <a:r>
              <a:rPr lang="en-US" sz="2800" b="1"/>
              <a:t>	classes</a:t>
            </a:r>
            <a:r>
              <a:rPr lang="en-US" sz="1600" b="1"/>
              <a:t>xxx</a:t>
            </a:r>
            <a:r>
              <a:rPr lang="en-US" sz="2800" b="1"/>
              <a:t>.zip</a:t>
            </a:r>
            <a:br>
              <a:rPr lang="en-US" sz="2800" b="1"/>
            </a:br>
            <a:r>
              <a:rPr lang="en-US" sz="2800" b="1"/>
              <a:t>translator.zip </a:t>
            </a:r>
            <a:r>
              <a:rPr lang="en-US" sz="2000" i="1"/>
              <a:t>(only if using SQLJ)</a:t>
            </a:r>
          </a:p>
          <a:p>
            <a:pPr marL="609600" indent="-609600">
              <a:lnSpc>
                <a:spcPct val="90000"/>
              </a:lnSpc>
            </a:pPr>
            <a:endParaRPr lang="en-US" sz="28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304800"/>
            <a:ext cx="7772400" cy="609600"/>
          </a:xfrm>
          <a:prstGeom prst="rect">
            <a:avLst/>
          </a:prstGeom>
          <a:noFill/>
          <a:ln w="9525">
            <a:noFill/>
            <a:miter lim="800000"/>
            <a:headEnd/>
            <a:tailEnd/>
          </a:ln>
          <a:effectLst/>
        </p:spPr>
        <p:txBody>
          <a:bodyPr anchor="ctr"/>
          <a:lstStyle/>
          <a:p>
            <a:pPr algn="ctr"/>
            <a:r>
              <a:rPr lang="en-US" sz="4400" b="1">
                <a:solidFill>
                  <a:schemeClr val="tx2"/>
                </a:solidFill>
              </a:rPr>
              <a:t>Basic Ingredients of JDBC</a:t>
            </a:r>
            <a:endParaRPr lang="en-US" sz="4400">
              <a:solidFill>
                <a:schemeClr val="tx2"/>
              </a:solidFill>
            </a:endParaRPr>
          </a:p>
        </p:txBody>
      </p:sp>
      <p:sp>
        <p:nvSpPr>
          <p:cNvPr id="4099" name="Text Box 3"/>
          <p:cNvSpPr txBox="1">
            <a:spLocks noChangeArrowheads="1"/>
          </p:cNvSpPr>
          <p:nvPr/>
        </p:nvSpPr>
        <p:spPr bwMode="auto">
          <a:xfrm>
            <a:off x="228600" y="1143000"/>
            <a:ext cx="8915400" cy="4999038"/>
          </a:xfrm>
          <a:prstGeom prst="rect">
            <a:avLst/>
          </a:prstGeom>
          <a:noFill/>
          <a:ln w="9525">
            <a:noFill/>
            <a:miter lim="800000"/>
            <a:headEnd/>
            <a:tailEnd/>
          </a:ln>
          <a:effectLst/>
        </p:spPr>
        <p:txBody>
          <a:bodyPr>
            <a:spAutoFit/>
          </a:bodyPr>
          <a:lstStyle/>
          <a:p>
            <a:pPr indent="1147763" eaLnBrk="0" hangingPunct="0"/>
            <a:r>
              <a:rPr lang="en-US" sz="2200" b="1">
                <a:latin typeface="Courier New" pitchFamily="49" charset="0"/>
              </a:rPr>
              <a:t>1.)  </a:t>
            </a:r>
            <a:r>
              <a:rPr lang="en-US" sz="2000" b="1">
                <a:latin typeface="Courier New" pitchFamily="49" charset="0"/>
              </a:rPr>
              <a:t>Declare a database connection object.</a:t>
            </a:r>
          </a:p>
          <a:p>
            <a:pPr indent="1147763" eaLnBrk="0" hangingPunct="0"/>
            <a:endParaRPr lang="en-US" sz="2000" b="1">
              <a:latin typeface="Courier New" pitchFamily="49" charset="0"/>
            </a:endParaRPr>
          </a:p>
          <a:p>
            <a:pPr indent="1147763" eaLnBrk="0" hangingPunct="0"/>
            <a:endParaRPr lang="en-US" sz="2000" b="1">
              <a:latin typeface="Courier New" pitchFamily="49" charset="0"/>
            </a:endParaRPr>
          </a:p>
          <a:p>
            <a:pPr indent="1147763" eaLnBrk="0" hangingPunct="0"/>
            <a:r>
              <a:rPr lang="en-US" sz="2000" b="1">
                <a:latin typeface="Courier New" pitchFamily="49" charset="0"/>
              </a:rPr>
              <a:t>2.)  Load the JDBC/ODBC Driver class file.</a:t>
            </a:r>
          </a:p>
          <a:p>
            <a:pPr indent="1147763" eaLnBrk="0" hangingPunct="0"/>
            <a:endParaRPr lang="en-US" sz="2000" b="1">
              <a:latin typeface="Courier New" pitchFamily="49" charset="0"/>
            </a:endParaRPr>
          </a:p>
          <a:p>
            <a:pPr indent="1147763" eaLnBrk="0" hangingPunct="0"/>
            <a:r>
              <a:rPr lang="en-US" sz="2000" b="1">
                <a:latin typeface="Courier New" pitchFamily="49" charset="0"/>
              </a:rPr>
              <a:t>      </a:t>
            </a:r>
          </a:p>
          <a:p>
            <a:pPr indent="1147763" eaLnBrk="0" hangingPunct="0"/>
            <a:r>
              <a:rPr lang="en-US" sz="2000" b="1">
                <a:latin typeface="Courier New" pitchFamily="49" charset="0"/>
              </a:rPr>
              <a:t>3.)  Make a database connection.</a:t>
            </a:r>
          </a:p>
          <a:p>
            <a:pPr indent="1147763" eaLnBrk="0" hangingPunct="0"/>
            <a:endParaRPr lang="en-US" sz="2000" b="1">
              <a:latin typeface="Courier New" pitchFamily="49" charset="0"/>
            </a:endParaRPr>
          </a:p>
          <a:p>
            <a:pPr indent="1147763" eaLnBrk="0" hangingPunct="0"/>
            <a:endParaRPr lang="en-US" sz="2000" b="1">
              <a:latin typeface="Courier New" pitchFamily="49" charset="0"/>
            </a:endParaRPr>
          </a:p>
          <a:p>
            <a:pPr indent="1147763" eaLnBrk="0" hangingPunct="0"/>
            <a:r>
              <a:rPr lang="en-US" sz="2000" b="1">
                <a:latin typeface="Courier New" pitchFamily="49" charset="0"/>
              </a:rPr>
              <a:t>4.)  Create a statement object.</a:t>
            </a:r>
          </a:p>
          <a:p>
            <a:pPr indent="1147763" eaLnBrk="0" hangingPunct="0"/>
            <a:endParaRPr lang="en-US" sz="2000" b="1">
              <a:latin typeface="Courier New" pitchFamily="49" charset="0"/>
            </a:endParaRPr>
          </a:p>
          <a:p>
            <a:pPr indent="1147763" eaLnBrk="0" hangingPunct="0"/>
            <a:endParaRPr lang="en-US" sz="2000" b="1">
              <a:latin typeface="Courier New" pitchFamily="49" charset="0"/>
            </a:endParaRPr>
          </a:p>
          <a:p>
            <a:pPr indent="1147763" eaLnBrk="0" hangingPunct="0"/>
            <a:r>
              <a:rPr lang="en-US" sz="2000" b="1">
                <a:latin typeface="Courier New" pitchFamily="49" charset="0"/>
              </a:rPr>
              <a:t>5.)  Execute the statement.</a:t>
            </a:r>
          </a:p>
          <a:p>
            <a:pPr indent="1147763" eaLnBrk="0" hangingPunct="0"/>
            <a:endParaRPr lang="en-US" sz="2000" b="1">
              <a:latin typeface="Courier New" pitchFamily="49" charset="0"/>
            </a:endParaRPr>
          </a:p>
          <a:p>
            <a:pPr indent="1147763" eaLnBrk="0" hangingPunct="0"/>
            <a:r>
              <a:rPr lang="en-US" sz="2000" b="1">
                <a:latin typeface="Courier New" pitchFamily="49" charset="0"/>
              </a:rPr>
              <a:t>      </a:t>
            </a:r>
            <a:endParaRPr lang="en-US" sz="2000" b="1">
              <a:solidFill>
                <a:srgbClr val="000099"/>
              </a:solidFill>
              <a:latin typeface="Courier New" pitchFamily="49" charset="0"/>
            </a:endParaRPr>
          </a:p>
          <a:p>
            <a:pPr indent="1147763" eaLnBrk="0" hangingPunct="0"/>
            <a:r>
              <a:rPr lang="en-US" sz="2000" b="1">
                <a:latin typeface="Courier New" pitchFamily="49" charset="0"/>
              </a:rPr>
              <a:t>6.)  Close the database connection.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JDBC Driver Types</a:t>
            </a:r>
          </a:p>
        </p:txBody>
      </p:sp>
      <p:sp>
        <p:nvSpPr>
          <p:cNvPr id="235523" name="Text Box 3"/>
          <p:cNvSpPr txBox="1">
            <a:spLocks noChangeArrowheads="1"/>
          </p:cNvSpPr>
          <p:nvPr/>
        </p:nvSpPr>
        <p:spPr bwMode="auto">
          <a:xfrm>
            <a:off x="685800" y="1981200"/>
            <a:ext cx="8112125" cy="5568950"/>
          </a:xfrm>
          <a:prstGeom prst="rect">
            <a:avLst/>
          </a:prstGeom>
          <a:noFill/>
          <a:ln w="9525">
            <a:noFill/>
            <a:miter lim="800000"/>
            <a:headEnd/>
            <a:tailEnd/>
          </a:ln>
          <a:effectLst/>
        </p:spPr>
        <p:txBody>
          <a:bodyPr>
            <a:spAutoFit/>
          </a:bodyPr>
          <a:lstStyle/>
          <a:p>
            <a:r>
              <a:rPr lang="en-US" u="sng">
                <a:latin typeface="Tahoma" pitchFamily="34" charset="0"/>
              </a:rPr>
              <a:t>Driver Type</a:t>
            </a:r>
            <a:r>
              <a:rPr lang="en-US">
                <a:latin typeface="Tahoma" pitchFamily="34" charset="0"/>
              </a:rPr>
              <a:t>			</a:t>
            </a:r>
            <a:r>
              <a:rPr lang="en-US" u="sng">
                <a:latin typeface="Tahoma" pitchFamily="34" charset="0"/>
              </a:rPr>
              <a:t>Description</a:t>
            </a:r>
          </a:p>
          <a:p>
            <a:endParaRPr lang="en-US" u="sng">
              <a:latin typeface="Tahoma" pitchFamily="34" charset="0"/>
            </a:endParaRPr>
          </a:p>
          <a:p>
            <a:pPr>
              <a:buFont typeface="Wingdings" pitchFamily="2" charset="2"/>
              <a:buChar char="Ø"/>
            </a:pPr>
            <a:r>
              <a:rPr lang="en-US" u="sng">
                <a:latin typeface="Tahoma" pitchFamily="34" charset="0"/>
              </a:rPr>
              <a:t> </a:t>
            </a:r>
            <a:r>
              <a:rPr lang="en-US">
                <a:latin typeface="Tahoma" pitchFamily="34" charset="0"/>
              </a:rPr>
              <a:t>ODBC-JDBC Bridge	Maps JDBC calls to ODBC driver</a:t>
            </a:r>
          </a:p>
          <a:p>
            <a:pPr lvl="4">
              <a:buFont typeface="Wingdings" pitchFamily="2" charset="2"/>
              <a:buNone/>
            </a:pPr>
            <a:r>
              <a:rPr lang="en-US">
                <a:latin typeface="Tahoma" pitchFamily="34" charset="0"/>
              </a:rPr>
              <a:t>		calls on the client.</a:t>
            </a:r>
          </a:p>
          <a:p>
            <a:pPr>
              <a:buFont typeface="Wingdings" pitchFamily="2" charset="2"/>
              <a:buChar char="Ø"/>
            </a:pPr>
            <a:r>
              <a:rPr lang="en-US">
                <a:latin typeface="Tahoma" pitchFamily="34" charset="0"/>
              </a:rPr>
              <a:t> Native API-Java		Maps JDBC calls to native calls </a:t>
            </a:r>
          </a:p>
          <a:p>
            <a:pPr lvl="4">
              <a:buFont typeface="Wingdings" pitchFamily="2" charset="2"/>
              <a:buNone/>
            </a:pPr>
            <a:r>
              <a:rPr lang="en-US">
                <a:latin typeface="Tahoma" pitchFamily="34" charset="0"/>
              </a:rPr>
              <a:t>		on the client.</a:t>
            </a:r>
          </a:p>
          <a:p>
            <a:pPr>
              <a:buFont typeface="Wingdings" pitchFamily="2" charset="2"/>
              <a:buChar char="Ø"/>
            </a:pPr>
            <a:r>
              <a:rPr lang="en-US">
                <a:latin typeface="Tahoma" pitchFamily="34" charset="0"/>
              </a:rPr>
              <a:t> JDBC Network-All Java	Maps JDBC calls to “network”</a:t>
            </a:r>
          </a:p>
          <a:p>
            <a:pPr>
              <a:buFont typeface="Wingdings" pitchFamily="2" charset="2"/>
              <a:buNone/>
            </a:pPr>
            <a:r>
              <a:rPr lang="en-US">
                <a:latin typeface="Tahoma" pitchFamily="34" charset="0"/>
              </a:rPr>
              <a:t>				protocol, which calls native</a:t>
            </a:r>
          </a:p>
          <a:p>
            <a:pPr>
              <a:buFont typeface="Wingdings" pitchFamily="2" charset="2"/>
              <a:buNone/>
            </a:pPr>
            <a:r>
              <a:rPr lang="en-US">
                <a:latin typeface="Tahoma" pitchFamily="34" charset="0"/>
              </a:rPr>
              <a:t>				methods on server.</a:t>
            </a:r>
          </a:p>
          <a:p>
            <a:pPr>
              <a:buFont typeface="Wingdings" pitchFamily="2" charset="2"/>
              <a:buChar char="Ø"/>
            </a:pPr>
            <a:r>
              <a:rPr lang="en-US">
                <a:latin typeface="Tahoma" pitchFamily="34" charset="0"/>
              </a:rPr>
              <a:t> Native Protocol-All Java	Directly calls RDBMS from the</a:t>
            </a:r>
          </a:p>
          <a:p>
            <a:pPr>
              <a:buFont typeface="Wingdings" pitchFamily="2" charset="2"/>
              <a:buNone/>
            </a:pPr>
            <a:r>
              <a:rPr lang="en-US">
                <a:latin typeface="Tahoma" pitchFamily="34" charset="0"/>
              </a:rPr>
              <a:t>				client machine. </a:t>
            </a:r>
          </a:p>
          <a:p>
            <a:pPr>
              <a:buFont typeface="Wingdings" pitchFamily="2" charset="2"/>
              <a:buNone/>
            </a:pPr>
            <a:r>
              <a:rPr lang="en-US">
                <a:latin typeface="Tahoma" pitchFamily="34" charset="0"/>
              </a:rPr>
              <a:t> </a:t>
            </a:r>
          </a:p>
          <a:p>
            <a:pPr lvl="4">
              <a:buFont typeface="Wingdings" pitchFamily="2" charset="2"/>
              <a:buNone/>
            </a:pPr>
            <a:endParaRPr lang="en-US">
              <a:latin typeface="Tahoma" pitchFamily="34" charset="0"/>
            </a:endParaRPr>
          </a:p>
          <a:p>
            <a:pPr lvl="4">
              <a:buFont typeface="Wingdings" pitchFamily="2" charset="2"/>
              <a:buNone/>
            </a:pPr>
            <a:endParaRPr lang="en-US">
              <a:latin typeface="Tahoma" pitchFamily="34" charset="0"/>
            </a:endParaRPr>
          </a:p>
          <a:p>
            <a:pPr lvl="4">
              <a:buFont typeface="Wingdings" pitchFamily="2" charset="2"/>
              <a:buNone/>
            </a:pPr>
            <a:endParaRPr lang="en-US">
              <a:latin typeface="Tahoma"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09600"/>
            <a:ext cx="7772400" cy="838200"/>
          </a:xfrm>
        </p:spPr>
        <p:txBody>
          <a:bodyPr/>
          <a:lstStyle/>
          <a:p>
            <a:r>
              <a:rPr lang="en-US" b="1"/>
              <a:t>JDBC</a:t>
            </a:r>
            <a:endParaRPr lang="en-US"/>
          </a:p>
        </p:txBody>
      </p:sp>
      <p:sp>
        <p:nvSpPr>
          <p:cNvPr id="5123" name="Text Box 3"/>
          <p:cNvSpPr txBox="1">
            <a:spLocks noChangeArrowheads="1"/>
          </p:cNvSpPr>
          <p:nvPr/>
        </p:nvSpPr>
        <p:spPr bwMode="auto">
          <a:xfrm>
            <a:off x="609600" y="1600200"/>
            <a:ext cx="8077200" cy="4489450"/>
          </a:xfrm>
          <a:prstGeom prst="rect">
            <a:avLst/>
          </a:prstGeom>
          <a:noFill/>
          <a:ln w="9525">
            <a:noFill/>
            <a:miter lim="800000"/>
            <a:headEnd/>
            <a:tailEnd/>
          </a:ln>
          <a:effectLst/>
        </p:spPr>
        <p:txBody>
          <a:bodyPr>
            <a:spAutoFit/>
          </a:bodyPr>
          <a:lstStyle/>
          <a:p>
            <a:pPr marL="234950" indent="-234950" eaLnBrk="0" hangingPunct="0"/>
            <a:r>
              <a:rPr lang="en-US" b="1"/>
              <a:t>Loading the JDBC Drivers</a:t>
            </a:r>
          </a:p>
          <a:p>
            <a:pPr marL="234950" indent="-234950" eaLnBrk="0" hangingPunct="0"/>
            <a:endParaRPr lang="en-US" b="1"/>
          </a:p>
          <a:p>
            <a:pPr marL="234950" indent="-234950" eaLnBrk="0" hangingPunct="0"/>
            <a:r>
              <a:rPr lang="en-US" sz="1600" b="1"/>
              <a:t>     Loading the driver or drivers you want to use is very simple and involves just one line of code. If, for example, you want to use the JDBC-ODBC</a:t>
            </a:r>
          </a:p>
          <a:p>
            <a:pPr marL="234950" indent="-234950" eaLnBrk="0" hangingPunct="0"/>
            <a:r>
              <a:rPr lang="en-US" sz="1600" b="1"/>
              <a:t>     Bridge driver, the following code will load it:</a:t>
            </a:r>
          </a:p>
          <a:p>
            <a:pPr marL="234950" indent="-234950" eaLnBrk="0" hangingPunct="0"/>
            <a:endParaRPr lang="en-US" sz="1600" b="1"/>
          </a:p>
          <a:p>
            <a:pPr marL="234950" indent="-234950" eaLnBrk="0" hangingPunct="0"/>
            <a:r>
              <a:rPr lang="en-US" sz="1600" b="1"/>
              <a:t>          </a:t>
            </a:r>
            <a:r>
              <a:rPr lang="en-US" sz="1600" b="1">
                <a:solidFill>
                  <a:srgbClr val="000099"/>
                </a:solidFill>
              </a:rPr>
              <a:t>Class.forName("sun.jdbc.odbc.JdbcOdbcDriver");</a:t>
            </a:r>
          </a:p>
          <a:p>
            <a:pPr marL="234950" indent="-234950" eaLnBrk="0" hangingPunct="0"/>
            <a:endParaRPr lang="en-US" sz="1600" b="1"/>
          </a:p>
          <a:p>
            <a:pPr marL="234950" indent="-234950" eaLnBrk="0" hangingPunct="0"/>
            <a:r>
              <a:rPr lang="en-US" sz="1600" b="1"/>
              <a:t>     Your driver documentation will give you the class name to use. For instance, if the class name is jdbc.DriverXYZ , you would load the driver with the</a:t>
            </a:r>
          </a:p>
          <a:p>
            <a:pPr marL="234950" indent="-234950" eaLnBrk="0" hangingPunct="0"/>
            <a:r>
              <a:rPr lang="en-US" sz="1600" b="1"/>
              <a:t>     following line of code:</a:t>
            </a:r>
          </a:p>
          <a:p>
            <a:pPr marL="234950" indent="-234950" eaLnBrk="0" hangingPunct="0"/>
            <a:endParaRPr lang="en-US" sz="1600" b="1"/>
          </a:p>
          <a:p>
            <a:pPr marL="234950" indent="-234950" eaLnBrk="0" hangingPunct="0"/>
            <a:r>
              <a:rPr lang="en-US" sz="1600" b="1"/>
              <a:t>          </a:t>
            </a:r>
            <a:r>
              <a:rPr lang="en-US" sz="1600" b="1">
                <a:solidFill>
                  <a:srgbClr val="000099"/>
                </a:solidFill>
              </a:rPr>
              <a:t>Class.forName("jdbc.DriverXYZ");</a:t>
            </a:r>
            <a:endParaRPr lang="en-US" sz="1600" b="1"/>
          </a:p>
          <a:p>
            <a:pPr marL="234950" indent="-234950" eaLnBrk="0" hangingPunct="0"/>
            <a:endParaRPr lang="en-US" sz="1600" b="1"/>
          </a:p>
          <a:p>
            <a:pPr marL="234950" indent="-234950" eaLnBrk="0" hangingPunct="0"/>
            <a:r>
              <a:rPr lang="en-US" sz="1600" b="1"/>
              <a:t>     You do not need to create an instance of a driver and register it with the DriverManager because calling Class.forName will do that for you</a:t>
            </a:r>
          </a:p>
          <a:p>
            <a:pPr marL="234950" indent="-234950" eaLnBrk="0" hangingPunct="0"/>
            <a:r>
              <a:rPr lang="en-US" sz="1600" b="1"/>
              <a:t>     automatically. </a:t>
            </a:r>
            <a:endParaRPr 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85800" y="1524000"/>
            <a:ext cx="8077200" cy="5191125"/>
          </a:xfrm>
          <a:prstGeom prst="rect">
            <a:avLst/>
          </a:prstGeom>
          <a:noFill/>
          <a:ln w="9525">
            <a:noFill/>
            <a:miter lim="800000"/>
            <a:headEnd/>
            <a:tailEnd/>
          </a:ln>
          <a:effectLst/>
        </p:spPr>
        <p:txBody>
          <a:bodyPr>
            <a:spAutoFit/>
          </a:bodyPr>
          <a:lstStyle/>
          <a:p>
            <a:pPr marL="169863" indent="-169863" eaLnBrk="0" hangingPunct="0"/>
            <a:r>
              <a:rPr lang="en-US" b="1"/>
              <a:t>Making a Database Connection</a:t>
            </a:r>
          </a:p>
          <a:p>
            <a:pPr marL="169863" indent="-169863" eaLnBrk="0" hangingPunct="0"/>
            <a:endParaRPr lang="en-US" sz="1200" b="1"/>
          </a:p>
          <a:p>
            <a:pPr marL="169863" indent="-169863" eaLnBrk="0" hangingPunct="0"/>
            <a:r>
              <a:rPr lang="en-US" sz="1200" b="1"/>
              <a:t>     </a:t>
            </a:r>
            <a:r>
              <a:rPr lang="en-US" sz="1600" b="1"/>
              <a:t>It just takes one statemente:</a:t>
            </a:r>
          </a:p>
          <a:p>
            <a:pPr marL="169863" indent="-169863" eaLnBrk="0" hangingPunct="0"/>
            <a:endParaRPr lang="en-US" sz="1600" b="1"/>
          </a:p>
          <a:p>
            <a:pPr marL="169863" indent="-169863" eaLnBrk="0" hangingPunct="0"/>
            <a:r>
              <a:rPr lang="en-US" sz="1600" b="1"/>
              <a:t>          </a:t>
            </a:r>
            <a:r>
              <a:rPr lang="en-US" sz="1600" b="1">
                <a:solidFill>
                  <a:srgbClr val="000099"/>
                </a:solidFill>
              </a:rPr>
              <a:t>Connection con = DriverManager.getConnection(url,</a:t>
            </a:r>
          </a:p>
          <a:p>
            <a:pPr marL="169863" indent="-169863" eaLnBrk="0" hangingPunct="0"/>
            <a:r>
              <a:rPr lang="en-US" sz="1600" b="1">
                <a:solidFill>
                  <a:srgbClr val="000099"/>
                </a:solidFill>
              </a:rPr>
              <a:t>                               "myLogin", "myPassword");</a:t>
            </a:r>
          </a:p>
          <a:p>
            <a:pPr marL="169863" indent="-169863" eaLnBrk="0" hangingPunct="0"/>
            <a:endParaRPr lang="en-US" sz="1600" b="1"/>
          </a:p>
          <a:p>
            <a:pPr marL="169863" indent="-169863" eaLnBrk="0" hangingPunct="0"/>
            <a:r>
              <a:rPr lang="en-US" sz="1600" b="1"/>
              <a:t>     This step is also simple, with the hardest thing being what to supply for url . If you are using the JDBC-ODBC Bridge driver, the JDBC URL will start  with jdbc:odbc: . The rest of the URL is generally your data source name or database system. So, if you are using ODBC to access an ODBC data source called " John, " for example, your JDBC URL could be jdbc:odbc:Fred . In place of " myLogin " you put the name you use to log in to the DBMS; in place of " myPassword " you put your password for the DBMS. So if you log in to your DBMS with a login name of " Linda " and a password of " L8, " just these two lines of code will establish a connection:</a:t>
            </a:r>
          </a:p>
          <a:p>
            <a:pPr marL="169863" indent="-169863" eaLnBrk="0" hangingPunct="0"/>
            <a:endParaRPr lang="en-US" sz="1600" b="1"/>
          </a:p>
          <a:p>
            <a:pPr marL="169863" indent="-169863" eaLnBrk="0" hangingPunct="0"/>
            <a:r>
              <a:rPr lang="en-US" sz="1600" b="1"/>
              <a:t>           </a:t>
            </a:r>
          </a:p>
          <a:p>
            <a:pPr marL="169863" indent="-169863" eaLnBrk="0" hangingPunct="0"/>
            <a:r>
              <a:rPr lang="en-US" sz="1600" b="1"/>
              <a:t>          </a:t>
            </a:r>
            <a:r>
              <a:rPr lang="en-US" sz="1600" b="1">
                <a:solidFill>
                  <a:srgbClr val="000099"/>
                </a:solidFill>
              </a:rPr>
              <a:t>String url = "jdbc:odbc:John";</a:t>
            </a:r>
          </a:p>
          <a:p>
            <a:pPr marL="169863" indent="-169863" eaLnBrk="0" hangingPunct="0"/>
            <a:r>
              <a:rPr lang="en-US" sz="1600" b="1">
                <a:solidFill>
                  <a:srgbClr val="000099"/>
                </a:solidFill>
              </a:rPr>
              <a:t>          Connection con = DriverManager.getConnection(url, ”Linda", ”L8");</a:t>
            </a:r>
            <a:endParaRPr lang="en-US" sz="1600" b="1"/>
          </a:p>
          <a:p>
            <a:pPr marL="169863" indent="-169863" eaLnBrk="0" hangingPunct="0"/>
            <a:endParaRPr lang="en-US" sz="1400" b="1"/>
          </a:p>
          <a:p>
            <a:pPr marL="169863" indent="-169863" eaLnBrk="0" hangingPunct="0"/>
            <a:r>
              <a:rPr lang="en-US" sz="1200" b="1"/>
              <a:t>     </a:t>
            </a:r>
          </a:p>
        </p:txBody>
      </p:sp>
      <p:sp>
        <p:nvSpPr>
          <p:cNvPr id="6147" name="Rectangle 3"/>
          <p:cNvSpPr>
            <a:spLocks noGrp="1" noChangeArrowheads="1"/>
          </p:cNvSpPr>
          <p:nvPr>
            <p:ph type="title"/>
          </p:nvPr>
        </p:nvSpPr>
        <p:spPr>
          <a:xfrm>
            <a:off x="685800" y="304800"/>
            <a:ext cx="7772400" cy="685800"/>
          </a:xfrm>
          <a:noFill/>
          <a:ln/>
        </p:spPr>
        <p:txBody>
          <a:bodyPr/>
          <a:lstStyle/>
          <a:p>
            <a:r>
              <a:rPr lang="en-US" b="1"/>
              <a:t>JDBC</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JDBC</a:t>
            </a:r>
            <a:endParaRPr lang="en-US" sz="2400" b="1"/>
          </a:p>
        </p:txBody>
      </p:sp>
      <p:sp>
        <p:nvSpPr>
          <p:cNvPr id="7171" name="Text Box 3"/>
          <p:cNvSpPr txBox="1">
            <a:spLocks noChangeArrowheads="1"/>
          </p:cNvSpPr>
          <p:nvPr/>
        </p:nvSpPr>
        <p:spPr bwMode="auto">
          <a:xfrm>
            <a:off x="685800" y="2133600"/>
            <a:ext cx="7772400" cy="4195763"/>
          </a:xfrm>
          <a:prstGeom prst="rect">
            <a:avLst/>
          </a:prstGeom>
          <a:noFill/>
          <a:ln w="9525">
            <a:noFill/>
            <a:miter lim="800000"/>
            <a:headEnd/>
            <a:tailEnd/>
          </a:ln>
          <a:effectLst/>
        </p:spPr>
        <p:txBody>
          <a:bodyPr>
            <a:spAutoFit/>
          </a:bodyPr>
          <a:lstStyle/>
          <a:p>
            <a:pPr marL="234950" indent="-234950" eaLnBrk="0" hangingPunct="0"/>
            <a:r>
              <a:rPr lang="en-US" sz="2000" b="1"/>
              <a:t>Creating JDBC Statements</a:t>
            </a:r>
            <a:endParaRPr lang="en-US" sz="1200" b="1"/>
          </a:p>
          <a:p>
            <a:pPr marL="234950" indent="-234950" eaLnBrk="0" hangingPunct="0"/>
            <a:endParaRPr lang="en-US" sz="1200" b="1"/>
          </a:p>
          <a:p>
            <a:pPr marL="234950" indent="-234950" eaLnBrk="0" hangingPunct="0"/>
            <a:r>
              <a:rPr lang="en-US" sz="1200" b="1"/>
              <a:t>     </a:t>
            </a:r>
            <a:r>
              <a:rPr lang="en-US" sz="1400" b="1"/>
              <a:t>A Statement object is what sends your SQL statement to the DBMS. You simply create a Statement object and then execute it</a:t>
            </a:r>
          </a:p>
          <a:p>
            <a:pPr marL="234950" indent="-234950" eaLnBrk="0" hangingPunct="0"/>
            <a:endParaRPr lang="en-US" sz="1400" b="1"/>
          </a:p>
          <a:p>
            <a:pPr marL="234950" indent="-234950" eaLnBrk="0" hangingPunct="0"/>
            <a:r>
              <a:rPr lang="en-US" sz="1400" b="1"/>
              <a:t>          </a:t>
            </a:r>
            <a:r>
              <a:rPr lang="en-US" sz="1400" b="1">
                <a:solidFill>
                  <a:srgbClr val="000099"/>
                </a:solidFill>
              </a:rPr>
              <a:t>Statement stmt = con.createStatement();</a:t>
            </a:r>
          </a:p>
          <a:p>
            <a:pPr marL="234950" indent="-234950" eaLnBrk="0" hangingPunct="0"/>
            <a:endParaRPr lang="en-US" sz="1400" b="1"/>
          </a:p>
          <a:p>
            <a:pPr marL="234950" indent="-234950" eaLnBrk="0" hangingPunct="0"/>
            <a:r>
              <a:rPr lang="en-US" sz="1400" b="1"/>
              <a:t>     At this point stmt exists, but it does not have an SQL statement to pass on to the DBMS. We need to supply that to the method we use to execute stmt . For example, in the following code fragment, we supply executeUpdate with the SQL statement from the example above:</a:t>
            </a:r>
          </a:p>
          <a:p>
            <a:pPr marL="234950" indent="-234950" eaLnBrk="0" hangingPunct="0"/>
            <a:endParaRPr lang="en-US" sz="1400" b="1"/>
          </a:p>
          <a:p>
            <a:pPr marL="234950" indent="-234950" eaLnBrk="0" hangingPunct="0"/>
            <a:r>
              <a:rPr lang="en-US" sz="1400" b="1"/>
              <a:t>          stmt.executeUpdate("CREATE TABLE MOVIES " +</a:t>
            </a:r>
          </a:p>
          <a:p>
            <a:pPr marL="234950" indent="-234950" eaLnBrk="0" hangingPunct="0"/>
            <a:r>
              <a:rPr lang="en-US" sz="1400" b="1"/>
              <a:t>              "(MOV_NAME VARCHAR(32), SUP_ID INTEGER, PRICE FLOAT, " +</a:t>
            </a:r>
          </a:p>
          <a:p>
            <a:pPr marL="234950" indent="-234950" eaLnBrk="0" hangingPunct="0"/>
            <a:r>
              <a:rPr lang="en-US" sz="1400" b="1"/>
              <a:t>              "SALES INTEGER, TOTAL INTEGER)");</a:t>
            </a:r>
          </a:p>
          <a:p>
            <a:pPr marL="234950" indent="-234950" eaLnBrk="0" hangingPunct="0"/>
            <a:endParaRPr lang="en-US" sz="1400" b="1"/>
          </a:p>
          <a:p>
            <a:pPr marL="234950" indent="-234950" eaLnBrk="0" hangingPunct="0"/>
            <a:r>
              <a:rPr lang="en-US" sz="1400" b="1"/>
              <a:t>     If we made a string out of the SQL statement and assigned it to the variable createTableMovies , we could have written the code in this alternate form:</a:t>
            </a:r>
          </a:p>
          <a:p>
            <a:pPr marL="234950" indent="-234950" eaLnBrk="0" hangingPunct="0"/>
            <a:endParaRPr lang="en-US" sz="1400" b="1"/>
          </a:p>
          <a:p>
            <a:pPr marL="234950" indent="-234950" eaLnBrk="0" hangingPunct="0"/>
            <a:r>
              <a:rPr lang="en-US" sz="1400" b="1"/>
              <a:t>          </a:t>
            </a:r>
            <a:r>
              <a:rPr lang="en-US" sz="1400" b="1">
                <a:solidFill>
                  <a:srgbClr val="000099"/>
                </a:solidFill>
              </a:rPr>
              <a:t>stmt.executeUpdate(createTableCoffees);</a:t>
            </a:r>
            <a:endParaRPr lang="en-US" sz="1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z="3600" b="1">
                <a:solidFill>
                  <a:srgbClr val="FF0000"/>
                </a:solidFill>
                <a:cs typeface="Times New Roman" pitchFamily="18" charset="0"/>
              </a:rPr>
              <a:t>Introduction to Databases</a:t>
            </a:r>
          </a:p>
        </p:txBody>
      </p:sp>
      <p:sp>
        <p:nvSpPr>
          <p:cNvPr id="187395" name="Rectangle 3"/>
          <p:cNvSpPr>
            <a:spLocks noGrp="1" noChangeArrowheads="1"/>
          </p:cNvSpPr>
          <p:nvPr>
            <p:ph type="body" idx="1"/>
          </p:nvPr>
        </p:nvSpPr>
        <p:spPr/>
        <p:txBody>
          <a:bodyPr/>
          <a:lstStyle/>
          <a:p>
            <a:pPr>
              <a:lnSpc>
                <a:spcPct val="90000"/>
              </a:lnSpc>
              <a:spcBef>
                <a:spcPct val="0"/>
              </a:spcBef>
            </a:pPr>
            <a:r>
              <a:rPr lang="en-US" sz="2800"/>
              <a:t>File processing</a:t>
            </a:r>
          </a:p>
          <a:p>
            <a:pPr lvl="1">
              <a:lnSpc>
                <a:spcPct val="90000"/>
              </a:lnSpc>
              <a:spcBef>
                <a:spcPct val="0"/>
              </a:spcBef>
            </a:pPr>
            <a:r>
              <a:rPr lang="en-US" sz="2400"/>
              <a:t>Random access or sequential</a:t>
            </a:r>
          </a:p>
          <a:p>
            <a:pPr lvl="1">
              <a:lnSpc>
                <a:spcPct val="90000"/>
              </a:lnSpc>
              <a:spcBef>
                <a:spcPct val="0"/>
              </a:spcBef>
            </a:pPr>
            <a:r>
              <a:rPr lang="en-US" sz="2400"/>
              <a:t>Only allow access to data</a:t>
            </a:r>
          </a:p>
          <a:p>
            <a:pPr lvl="2">
              <a:lnSpc>
                <a:spcPct val="90000"/>
              </a:lnSpc>
              <a:spcBef>
                <a:spcPct val="0"/>
              </a:spcBef>
            </a:pPr>
            <a:r>
              <a:rPr lang="en-US" sz="2000"/>
              <a:t>Cannot query</a:t>
            </a:r>
          </a:p>
          <a:p>
            <a:pPr>
              <a:lnSpc>
                <a:spcPct val="90000"/>
              </a:lnSpc>
              <a:spcBef>
                <a:spcPct val="0"/>
              </a:spcBef>
            </a:pPr>
            <a:r>
              <a:rPr lang="en-US" sz="2800"/>
              <a:t>Database systems</a:t>
            </a:r>
          </a:p>
          <a:p>
            <a:pPr lvl="1">
              <a:lnSpc>
                <a:spcPct val="90000"/>
              </a:lnSpc>
              <a:spcBef>
                <a:spcPct val="0"/>
              </a:spcBef>
            </a:pPr>
            <a:r>
              <a:rPr lang="en-US" sz="2400"/>
              <a:t>Mechanisms to organize and store data</a:t>
            </a:r>
          </a:p>
          <a:p>
            <a:pPr lvl="1">
              <a:lnSpc>
                <a:spcPct val="90000"/>
              </a:lnSpc>
              <a:spcBef>
                <a:spcPct val="0"/>
              </a:spcBef>
            </a:pPr>
            <a:r>
              <a:rPr lang="en-US" sz="2400"/>
              <a:t>Allow sophisticated queries</a:t>
            </a:r>
          </a:p>
          <a:p>
            <a:pPr lvl="1">
              <a:lnSpc>
                <a:spcPct val="90000"/>
              </a:lnSpc>
              <a:spcBef>
                <a:spcPct val="0"/>
              </a:spcBef>
            </a:pPr>
            <a:r>
              <a:rPr lang="en-US" sz="2400"/>
              <a:t>Relational database - most popular style</a:t>
            </a:r>
          </a:p>
          <a:p>
            <a:pPr lvl="2">
              <a:lnSpc>
                <a:spcPct val="90000"/>
              </a:lnSpc>
              <a:spcBef>
                <a:spcPct val="0"/>
              </a:spcBef>
            </a:pPr>
            <a:r>
              <a:rPr lang="en-US" sz="2000"/>
              <a:t>Microsoft Access, Sybase, Oracle</a:t>
            </a:r>
          </a:p>
          <a:p>
            <a:pPr>
              <a:lnSpc>
                <a:spcPct val="90000"/>
              </a:lnSpc>
              <a:spcBef>
                <a:spcPct val="0"/>
              </a:spcBef>
            </a:pPr>
            <a:r>
              <a:rPr lang="en-US" sz="2800"/>
              <a:t>Structured Query Language (SQL, "sequel")</a:t>
            </a:r>
          </a:p>
          <a:p>
            <a:pPr lvl="1">
              <a:lnSpc>
                <a:spcPct val="90000"/>
              </a:lnSpc>
              <a:spcBef>
                <a:spcPct val="0"/>
              </a:spcBef>
            </a:pPr>
            <a:r>
              <a:rPr lang="en-US" sz="2400"/>
              <a:t>Queries relational databases</a:t>
            </a:r>
          </a:p>
          <a:p>
            <a:pPr lvl="1">
              <a:lnSpc>
                <a:spcPct val="90000"/>
              </a:lnSpc>
              <a:spcBef>
                <a:spcPct val="0"/>
              </a:spcBef>
            </a:pPr>
            <a:r>
              <a:rPr lang="en-US" sz="2400"/>
              <a:t>Can write Java programs to use SQL queries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a:t>JDBC</a:t>
            </a:r>
            <a:endParaRPr lang="en-US"/>
          </a:p>
        </p:txBody>
      </p:sp>
      <p:sp>
        <p:nvSpPr>
          <p:cNvPr id="8195" name="Text Box 3"/>
          <p:cNvSpPr txBox="1">
            <a:spLocks noChangeArrowheads="1"/>
          </p:cNvSpPr>
          <p:nvPr/>
        </p:nvSpPr>
        <p:spPr bwMode="auto">
          <a:xfrm>
            <a:off x="685800" y="2133600"/>
            <a:ext cx="7772400" cy="3317875"/>
          </a:xfrm>
          <a:prstGeom prst="rect">
            <a:avLst/>
          </a:prstGeom>
          <a:noFill/>
          <a:ln w="9525">
            <a:noFill/>
            <a:miter lim="800000"/>
            <a:headEnd/>
            <a:tailEnd/>
          </a:ln>
          <a:effectLst/>
        </p:spPr>
        <p:txBody>
          <a:bodyPr>
            <a:spAutoFit/>
          </a:bodyPr>
          <a:lstStyle/>
          <a:p>
            <a:pPr marL="1827213" indent="-1827213" eaLnBrk="0" hangingPunct="0">
              <a:spcBef>
                <a:spcPct val="50000"/>
              </a:spcBef>
            </a:pPr>
            <a:r>
              <a:rPr lang="en-US" sz="3200" b="1"/>
              <a:t>Executing Statements</a:t>
            </a:r>
          </a:p>
          <a:p>
            <a:pPr marL="1827213" indent="-1827213" eaLnBrk="0" hangingPunct="0">
              <a:spcBef>
                <a:spcPct val="50000"/>
              </a:spcBef>
            </a:pPr>
            <a:endParaRPr lang="en-US"/>
          </a:p>
          <a:p>
            <a:pPr marL="1827213" indent="-1827213" eaLnBrk="0" hangingPunct="0">
              <a:spcBef>
                <a:spcPct val="50000"/>
              </a:spcBef>
            </a:pPr>
            <a:r>
              <a:rPr lang="en-US"/>
              <a:t>	</a:t>
            </a:r>
            <a:r>
              <a:rPr lang="en-US" b="1"/>
              <a:t>executeUpdate()</a:t>
            </a:r>
          </a:p>
          <a:p>
            <a:pPr marL="1827213" indent="-1827213" eaLnBrk="0" hangingPunct="0">
              <a:spcBef>
                <a:spcPct val="50000"/>
              </a:spcBef>
            </a:pPr>
            <a:endParaRPr lang="en-US" b="1"/>
          </a:p>
          <a:p>
            <a:pPr marL="1827213" indent="-1827213" eaLnBrk="0" hangingPunct="0">
              <a:spcBef>
                <a:spcPct val="50000"/>
              </a:spcBef>
            </a:pPr>
            <a:r>
              <a:rPr lang="en-US" b="1"/>
              <a:t>	executeQuery()</a:t>
            </a:r>
          </a:p>
          <a:p>
            <a:pPr marL="1827213" indent="-1827213" eaLnBrk="0" hangingPunct="0">
              <a:spcBef>
                <a:spcPct val="50000"/>
              </a:spcBef>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7772400" cy="838200"/>
          </a:xfrm>
        </p:spPr>
        <p:txBody>
          <a:bodyPr/>
          <a:lstStyle/>
          <a:p>
            <a:r>
              <a:rPr lang="en-US" b="1"/>
              <a:t>Basic Ingredients of JDBC</a:t>
            </a:r>
            <a:endParaRPr lang="en-US"/>
          </a:p>
        </p:txBody>
      </p:sp>
      <p:sp>
        <p:nvSpPr>
          <p:cNvPr id="9219" name="Text Box 3"/>
          <p:cNvSpPr txBox="1">
            <a:spLocks noChangeArrowheads="1"/>
          </p:cNvSpPr>
          <p:nvPr/>
        </p:nvSpPr>
        <p:spPr bwMode="auto">
          <a:xfrm>
            <a:off x="228600" y="1447800"/>
            <a:ext cx="8915400" cy="4981575"/>
          </a:xfrm>
          <a:prstGeom prst="rect">
            <a:avLst/>
          </a:prstGeom>
          <a:noFill/>
          <a:ln w="9525">
            <a:noFill/>
            <a:miter lim="800000"/>
            <a:headEnd/>
            <a:tailEnd/>
          </a:ln>
          <a:effectLst/>
        </p:spPr>
        <p:txBody>
          <a:bodyPr>
            <a:spAutoFit/>
          </a:bodyPr>
          <a:lstStyle/>
          <a:p>
            <a:pPr eaLnBrk="0" hangingPunct="0"/>
            <a:r>
              <a:rPr lang="en-US" sz="1600" b="1">
                <a:latin typeface="Courier New" pitchFamily="49" charset="0"/>
              </a:rPr>
              <a:t>      // Declare a database connection object</a:t>
            </a:r>
          </a:p>
          <a:p>
            <a:pPr eaLnBrk="0" hangingPunct="0"/>
            <a:r>
              <a:rPr lang="en-US" sz="1600" b="1">
                <a:latin typeface="Courier New" pitchFamily="49" charset="0"/>
              </a:rPr>
              <a:t>      </a:t>
            </a:r>
            <a:r>
              <a:rPr lang="en-US" sz="1600" b="1">
                <a:solidFill>
                  <a:srgbClr val="000099"/>
                </a:solidFill>
                <a:latin typeface="Courier New" pitchFamily="49" charset="0"/>
              </a:rPr>
              <a:t>Connection con = null;</a:t>
            </a:r>
            <a:endParaRPr lang="en-US" sz="1600" b="1">
              <a:latin typeface="Courier New" pitchFamily="49" charset="0"/>
            </a:endParaRPr>
          </a:p>
          <a:p>
            <a:pPr eaLnBrk="0" hangingPunct="0"/>
            <a:endParaRPr lang="en-US" sz="1600" b="1">
              <a:latin typeface="Courier New" pitchFamily="49" charset="0"/>
            </a:endParaRPr>
          </a:p>
          <a:p>
            <a:pPr eaLnBrk="0" hangingPunct="0"/>
            <a:r>
              <a:rPr lang="en-US" sz="1600" b="1">
                <a:latin typeface="Courier New" pitchFamily="49" charset="0"/>
              </a:rPr>
              <a:t>      // Load the Driver class file</a:t>
            </a:r>
          </a:p>
          <a:p>
            <a:pPr eaLnBrk="0" hangingPunct="0"/>
            <a:r>
              <a:rPr lang="en-US" sz="1600" b="1">
                <a:latin typeface="Courier New" pitchFamily="49" charset="0"/>
              </a:rPr>
              <a:t>      </a:t>
            </a:r>
            <a:r>
              <a:rPr lang="en-US" sz="1600" b="1">
                <a:solidFill>
                  <a:srgbClr val="000099"/>
                </a:solidFill>
                <a:latin typeface="Courier New" pitchFamily="49" charset="0"/>
              </a:rPr>
              <a:t>Class.forName("sun.jdbc.odbc.JdbcOdbcDriver");</a:t>
            </a:r>
          </a:p>
          <a:p>
            <a:pPr eaLnBrk="0" hangingPunct="0"/>
            <a:endParaRPr lang="en-US" sz="1600" b="1">
              <a:latin typeface="Courier New" pitchFamily="49" charset="0"/>
            </a:endParaRPr>
          </a:p>
          <a:p>
            <a:pPr eaLnBrk="0" hangingPunct="0"/>
            <a:r>
              <a:rPr lang="en-US" sz="1600" b="1">
                <a:latin typeface="Courier New" pitchFamily="49" charset="0"/>
              </a:rPr>
              <a:t>      // Make a connection to the ODBC datasource Movie Catalog</a:t>
            </a:r>
          </a:p>
          <a:p>
            <a:pPr eaLnBrk="0" hangingPunct="0"/>
            <a:r>
              <a:rPr lang="en-US" sz="1600" b="1">
                <a:latin typeface="Courier New" pitchFamily="49" charset="0"/>
              </a:rPr>
              <a:t>      </a:t>
            </a:r>
            <a:r>
              <a:rPr lang="en-US" sz="1600" b="1">
                <a:solidFill>
                  <a:srgbClr val="000099"/>
                </a:solidFill>
                <a:latin typeface="Courier New" pitchFamily="49" charset="0"/>
              </a:rPr>
              <a:t>con = DriverManager.getConnection("jdbc:odbc:MovieCatalog",</a:t>
            </a:r>
          </a:p>
          <a:p>
            <a:pPr eaLnBrk="0" hangingPunct="0"/>
            <a:r>
              <a:rPr lang="en-US" sz="1600" b="1">
                <a:solidFill>
                  <a:srgbClr val="000099"/>
                </a:solidFill>
                <a:latin typeface="Courier New" pitchFamily="49" charset="0"/>
              </a:rPr>
              <a:t>        "", "");</a:t>
            </a:r>
            <a:endParaRPr lang="en-US" sz="1600" b="1">
              <a:latin typeface="Courier New" pitchFamily="49" charset="0"/>
            </a:endParaRPr>
          </a:p>
          <a:p>
            <a:pPr eaLnBrk="0" hangingPunct="0"/>
            <a:endParaRPr lang="en-US" sz="1600" b="1">
              <a:latin typeface="Courier New" pitchFamily="49" charset="0"/>
            </a:endParaRPr>
          </a:p>
          <a:p>
            <a:pPr eaLnBrk="0" hangingPunct="0"/>
            <a:r>
              <a:rPr lang="en-US" sz="1600" b="1">
                <a:latin typeface="Courier New" pitchFamily="49" charset="0"/>
              </a:rPr>
              <a:t>      // Create the statement</a:t>
            </a:r>
          </a:p>
          <a:p>
            <a:pPr eaLnBrk="0" hangingPunct="0"/>
            <a:r>
              <a:rPr lang="en-US" sz="1600" b="1">
                <a:latin typeface="Courier New" pitchFamily="49" charset="0"/>
              </a:rPr>
              <a:t>      </a:t>
            </a:r>
            <a:r>
              <a:rPr lang="en-US" sz="1600" b="1">
                <a:solidFill>
                  <a:srgbClr val="000099"/>
                </a:solidFill>
                <a:latin typeface="Courier New" pitchFamily="49" charset="0"/>
              </a:rPr>
              <a:t>Statement statement = con.createStatement();</a:t>
            </a:r>
          </a:p>
          <a:p>
            <a:pPr eaLnBrk="0" hangingPunct="0"/>
            <a:endParaRPr lang="en-US" sz="1600" b="1">
              <a:latin typeface="Courier New" pitchFamily="49" charset="0"/>
            </a:endParaRPr>
          </a:p>
          <a:p>
            <a:pPr eaLnBrk="0" hangingPunct="0"/>
            <a:r>
              <a:rPr lang="en-US" sz="1600" b="1">
                <a:latin typeface="Courier New" pitchFamily="49" charset="0"/>
              </a:rPr>
              <a:t>      // Use the created statement to SELECT the DATA</a:t>
            </a:r>
          </a:p>
          <a:p>
            <a:pPr eaLnBrk="0" hangingPunct="0"/>
            <a:r>
              <a:rPr lang="en-US" sz="1600" b="1">
                <a:latin typeface="Courier New" pitchFamily="49" charset="0"/>
              </a:rPr>
              <a:t>      // FROM the Titles Table.</a:t>
            </a:r>
          </a:p>
          <a:p>
            <a:pPr eaLnBrk="0" hangingPunct="0"/>
            <a:r>
              <a:rPr lang="en-US" sz="1600" b="1">
                <a:latin typeface="Courier New" pitchFamily="49" charset="0"/>
              </a:rPr>
              <a:t>      </a:t>
            </a:r>
            <a:r>
              <a:rPr lang="en-US" sz="1600" b="1">
                <a:solidFill>
                  <a:srgbClr val="000099"/>
                </a:solidFill>
                <a:latin typeface="Courier New" pitchFamily="49" charset="0"/>
              </a:rPr>
              <a:t>ResultSet rs = statement.executeQuery("SELECT * " +</a:t>
            </a:r>
          </a:p>
          <a:p>
            <a:pPr eaLnBrk="0" hangingPunct="0"/>
            <a:r>
              <a:rPr lang="en-US" sz="1600" b="1">
                <a:solidFill>
                  <a:srgbClr val="000099"/>
                </a:solidFill>
                <a:latin typeface="Courier New" pitchFamily="49" charset="0"/>
              </a:rPr>
              <a:t>        "FROM Titles");</a:t>
            </a:r>
          </a:p>
          <a:p>
            <a:pPr eaLnBrk="0" hangingPunct="0"/>
            <a:endParaRPr lang="en-US" sz="1600" b="1">
              <a:solidFill>
                <a:srgbClr val="000099"/>
              </a:solidFill>
              <a:latin typeface="Courier New" pitchFamily="49" charset="0"/>
            </a:endParaRPr>
          </a:p>
          <a:p>
            <a:pPr eaLnBrk="0" hangingPunct="0"/>
            <a:r>
              <a:rPr lang="en-US" sz="1600" b="1">
                <a:latin typeface="Courier New" pitchFamily="49" charset="0"/>
              </a:rPr>
              <a:t>      // Close the connection no matter what</a:t>
            </a:r>
          </a:p>
          <a:p>
            <a:pPr eaLnBrk="0" hangingPunct="0"/>
            <a:r>
              <a:rPr lang="en-US" sz="1600" b="1">
                <a:latin typeface="Courier New" pitchFamily="49" charset="0"/>
              </a:rPr>
              <a:t>      </a:t>
            </a:r>
            <a:r>
              <a:rPr lang="en-US" sz="1600" b="1">
                <a:solidFill>
                  <a:srgbClr val="000099"/>
                </a:solidFill>
                <a:latin typeface="Courier New" pitchFamily="49" charset="0"/>
              </a:rPr>
              <a:t>con.close();</a:t>
            </a:r>
            <a:endParaRPr lang="en-US" sz="1600" b="1">
              <a:latin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a:t>JDBC</a:t>
            </a:r>
            <a:endParaRPr lang="en-US"/>
          </a:p>
        </p:txBody>
      </p:sp>
      <p:graphicFrame>
        <p:nvGraphicFramePr>
          <p:cNvPr id="10243" name="Object 3"/>
          <p:cNvGraphicFramePr>
            <a:graphicFrameLocks noChangeAspect="1"/>
          </p:cNvGraphicFramePr>
          <p:nvPr/>
        </p:nvGraphicFramePr>
        <p:xfrm>
          <a:off x="762000" y="2743200"/>
          <a:ext cx="7467600" cy="2971800"/>
        </p:xfrm>
        <a:graphic>
          <a:graphicData uri="http://schemas.openxmlformats.org/presentationml/2006/ole">
            <p:oleObj spid="_x0000_s9218" name="Bitmap Image" r:id="rId3" imgW="4580952" imgH="1209524" progId="PBrush">
              <p:embed/>
            </p:oleObj>
          </a:graphicData>
        </a:graphic>
      </p:graphicFrame>
      <p:sp>
        <p:nvSpPr>
          <p:cNvPr id="10244" name="Text Box 4"/>
          <p:cNvSpPr txBox="1">
            <a:spLocks noChangeArrowheads="1"/>
          </p:cNvSpPr>
          <p:nvPr/>
        </p:nvSpPr>
        <p:spPr bwMode="auto">
          <a:xfrm>
            <a:off x="838200" y="1905000"/>
            <a:ext cx="7010400" cy="457200"/>
          </a:xfrm>
          <a:prstGeom prst="rect">
            <a:avLst/>
          </a:prstGeom>
          <a:noFill/>
          <a:ln w="9525">
            <a:noFill/>
            <a:miter lim="800000"/>
            <a:headEnd/>
            <a:tailEnd/>
          </a:ln>
          <a:effectLst/>
        </p:spPr>
        <p:txBody>
          <a:bodyPr>
            <a:spAutoFit/>
          </a:bodyPr>
          <a:lstStyle/>
          <a:p>
            <a:pPr eaLnBrk="0" hangingPunct="0">
              <a:spcBef>
                <a:spcPct val="50000"/>
              </a:spcBef>
            </a:pPr>
            <a:r>
              <a:rPr lang="en-US" b="1"/>
              <a:t>Result Sets -  Metadata &amp; Data</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28600"/>
            <a:ext cx="7772400" cy="838200"/>
          </a:xfrm>
          <a:noFill/>
          <a:ln/>
        </p:spPr>
        <p:txBody>
          <a:bodyPr/>
          <a:lstStyle/>
          <a:p>
            <a:r>
              <a:rPr lang="en-US" b="1"/>
              <a:t>Basic Ingredients of JDBC</a:t>
            </a:r>
            <a:endParaRPr lang="en-US"/>
          </a:p>
        </p:txBody>
      </p:sp>
      <p:sp>
        <p:nvSpPr>
          <p:cNvPr id="11267" name="Text Box 3"/>
          <p:cNvSpPr txBox="1">
            <a:spLocks noChangeArrowheads="1"/>
          </p:cNvSpPr>
          <p:nvPr/>
        </p:nvSpPr>
        <p:spPr bwMode="auto">
          <a:xfrm>
            <a:off x="76200" y="1905000"/>
            <a:ext cx="9067800" cy="3759200"/>
          </a:xfrm>
          <a:prstGeom prst="rect">
            <a:avLst/>
          </a:prstGeom>
          <a:noFill/>
          <a:ln w="9525">
            <a:noFill/>
            <a:miter lim="800000"/>
            <a:headEnd/>
            <a:tailEnd/>
          </a:ln>
          <a:effectLst/>
        </p:spPr>
        <p:txBody>
          <a:bodyPr>
            <a:spAutoFit/>
          </a:bodyPr>
          <a:lstStyle/>
          <a:p>
            <a:pPr eaLnBrk="0" hangingPunct="0"/>
            <a:r>
              <a:rPr lang="en-US" sz="1400" b="1">
                <a:latin typeface="Courier New" pitchFamily="49" charset="0"/>
              </a:rPr>
              <a:t> </a:t>
            </a:r>
            <a:r>
              <a:rPr lang="en-US" sz="1600" b="1">
                <a:solidFill>
                  <a:srgbClr val="000099"/>
                </a:solidFill>
                <a:latin typeface="Courier New" pitchFamily="49" charset="0"/>
              </a:rPr>
              <a:t>Vector columnHeads = new Vector();</a:t>
            </a:r>
          </a:p>
          <a:p>
            <a:pPr eaLnBrk="0" hangingPunct="0"/>
            <a:r>
              <a:rPr lang="en-US" sz="1600" b="1">
                <a:solidFill>
                  <a:srgbClr val="000099"/>
                </a:solidFill>
                <a:latin typeface="Courier New" pitchFamily="49" charset="0"/>
              </a:rPr>
              <a:t> Vector rows = new Vector();</a:t>
            </a:r>
            <a:endParaRPr lang="en-US" sz="1600" b="1">
              <a:latin typeface="Courier New" pitchFamily="49" charset="0"/>
            </a:endParaRPr>
          </a:p>
          <a:p>
            <a:pPr eaLnBrk="0" hangingPunct="0"/>
            <a:endParaRPr lang="en-US" sz="1600" b="1">
              <a:latin typeface="Courier New" pitchFamily="49" charset="0"/>
            </a:endParaRPr>
          </a:p>
          <a:p>
            <a:pPr eaLnBrk="0" hangingPunct="0"/>
            <a:r>
              <a:rPr lang="en-US" sz="1600" b="1">
                <a:latin typeface="Courier New" pitchFamily="49" charset="0"/>
              </a:rPr>
              <a:t> // get column heads</a:t>
            </a:r>
          </a:p>
          <a:p>
            <a:pPr eaLnBrk="0" hangingPunct="0"/>
            <a:r>
              <a:rPr lang="en-US" sz="1600" b="1">
                <a:latin typeface="Courier New" pitchFamily="49" charset="0"/>
              </a:rPr>
              <a:t> </a:t>
            </a:r>
            <a:r>
              <a:rPr lang="en-US" sz="1600" b="1">
                <a:solidFill>
                  <a:srgbClr val="000099"/>
                </a:solidFill>
                <a:latin typeface="Courier New" pitchFamily="49" charset="0"/>
              </a:rPr>
              <a:t>ResultSetMetaData rsmd = rs.getMetaData()</a:t>
            </a:r>
            <a:r>
              <a:rPr lang="en-US" sz="1600" b="1">
                <a:latin typeface="Courier New" pitchFamily="49" charset="0"/>
              </a:rPr>
              <a:t>;</a:t>
            </a:r>
          </a:p>
          <a:p>
            <a:pPr eaLnBrk="0" hangingPunct="0"/>
            <a:r>
              <a:rPr lang="en-US" sz="1600" b="1">
                <a:latin typeface="Courier New" pitchFamily="49" charset="0"/>
              </a:rPr>
              <a:t> System.out.println( "</a:t>
            </a:r>
            <a:r>
              <a:rPr lang="en-US" sz="1600" b="1">
                <a:solidFill>
                  <a:srgbClr val="000099"/>
                </a:solidFill>
                <a:latin typeface="Courier New" pitchFamily="49" charset="0"/>
              </a:rPr>
              <a:t>rsmd.getColumnCount()</a:t>
            </a:r>
            <a:r>
              <a:rPr lang="en-US" sz="1600" b="1">
                <a:latin typeface="Courier New" pitchFamily="49" charset="0"/>
              </a:rPr>
              <a:t> " + rsmd.getColumnCount() );</a:t>
            </a:r>
          </a:p>
          <a:p>
            <a:pPr eaLnBrk="0" hangingPunct="0"/>
            <a:endParaRPr lang="en-US" sz="1600" b="1">
              <a:latin typeface="Courier New" pitchFamily="49" charset="0"/>
            </a:endParaRPr>
          </a:p>
          <a:p>
            <a:pPr eaLnBrk="0" hangingPunct="0"/>
            <a:r>
              <a:rPr lang="en-US" sz="1600" b="1">
                <a:latin typeface="Courier New" pitchFamily="49" charset="0"/>
              </a:rPr>
              <a:t> for ( int i = 1; i &lt;= </a:t>
            </a:r>
            <a:r>
              <a:rPr lang="en-US" sz="1600" b="1">
                <a:solidFill>
                  <a:srgbClr val="000099"/>
                </a:solidFill>
                <a:latin typeface="Courier New" pitchFamily="49" charset="0"/>
              </a:rPr>
              <a:t>rsmd.getColumnCount()</a:t>
            </a:r>
            <a:r>
              <a:rPr lang="en-US" sz="1600" b="1">
                <a:latin typeface="Courier New" pitchFamily="49" charset="0"/>
              </a:rPr>
              <a:t>; ++i )</a:t>
            </a:r>
          </a:p>
          <a:p>
            <a:pPr eaLnBrk="0" hangingPunct="0"/>
            <a:r>
              <a:rPr lang="en-US" sz="1600" b="1">
                <a:solidFill>
                  <a:srgbClr val="000099"/>
                </a:solidFill>
                <a:latin typeface="Courier New" pitchFamily="49" charset="0"/>
              </a:rPr>
              <a:t>      columnHeads.addElement( rsmd.getColumnName( i ) )</a:t>
            </a:r>
            <a:r>
              <a:rPr lang="en-US" sz="1600" b="1">
                <a:latin typeface="Courier New" pitchFamily="49" charset="0"/>
              </a:rPr>
              <a:t>;</a:t>
            </a:r>
            <a:endParaRPr lang="en-US" sz="1600" b="1">
              <a:solidFill>
                <a:srgbClr val="000099"/>
              </a:solidFill>
              <a:latin typeface="Courier New" pitchFamily="49" charset="0"/>
            </a:endParaRPr>
          </a:p>
          <a:p>
            <a:pPr eaLnBrk="0" hangingPunct="0"/>
            <a:endParaRPr lang="en-US" sz="1600" b="1">
              <a:latin typeface="Courier New" pitchFamily="49" charset="0"/>
            </a:endParaRPr>
          </a:p>
          <a:p>
            <a:pPr eaLnBrk="0" hangingPunct="0"/>
            <a:r>
              <a:rPr lang="en-US" sz="1600" b="1">
                <a:latin typeface="Courier New" pitchFamily="49" charset="0"/>
              </a:rPr>
              <a:t> // get row data</a:t>
            </a:r>
          </a:p>
          <a:p>
            <a:pPr eaLnBrk="0" hangingPunct="0"/>
            <a:r>
              <a:rPr lang="en-US" sz="1600" b="1">
                <a:latin typeface="Courier New" pitchFamily="49" charset="0"/>
              </a:rPr>
              <a:t> do {</a:t>
            </a:r>
          </a:p>
          <a:p>
            <a:pPr eaLnBrk="0" hangingPunct="0"/>
            <a:r>
              <a:rPr lang="en-US" sz="1600" b="1">
                <a:latin typeface="Courier New" pitchFamily="49" charset="0"/>
              </a:rPr>
              <a:t>      </a:t>
            </a:r>
            <a:r>
              <a:rPr lang="en-US" sz="1600" b="1">
                <a:solidFill>
                  <a:srgbClr val="000099"/>
                </a:solidFill>
                <a:latin typeface="Courier New" pitchFamily="49" charset="0"/>
              </a:rPr>
              <a:t>rows.addElement( getNextRow( rs, rsmd ) )</a:t>
            </a:r>
            <a:r>
              <a:rPr lang="en-US" sz="1600" b="1">
                <a:latin typeface="Courier New" pitchFamily="49" charset="0"/>
              </a:rPr>
              <a:t>;</a:t>
            </a:r>
          </a:p>
          <a:p>
            <a:pPr eaLnBrk="0" hangingPunct="0"/>
            <a:r>
              <a:rPr lang="en-US" sz="1600" b="1">
                <a:latin typeface="Courier New" pitchFamily="49" charset="0"/>
              </a:rPr>
              <a:t>    } while ( </a:t>
            </a:r>
            <a:r>
              <a:rPr lang="en-US" sz="1600" b="1">
                <a:solidFill>
                  <a:srgbClr val="000099"/>
                </a:solidFill>
                <a:latin typeface="Courier New" pitchFamily="49" charset="0"/>
              </a:rPr>
              <a:t>rs.next()</a:t>
            </a:r>
            <a:r>
              <a:rPr lang="en-US" sz="1600" b="1">
                <a:latin typeface="Courier New" pitchFamily="49" charset="0"/>
              </a:rPr>
              <a:t> );</a:t>
            </a:r>
          </a:p>
          <a:p>
            <a:pPr eaLnBrk="0" hangingPunct="0"/>
            <a:r>
              <a:rPr lang="en-US" sz="1600" b="1">
                <a:latin typeface="Courier New" pitchFamily="49"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b="1"/>
              <a:t>Basic Ingredients of JDBC</a:t>
            </a:r>
            <a:endParaRPr lang="en-US"/>
          </a:p>
        </p:txBody>
      </p:sp>
      <p:sp>
        <p:nvSpPr>
          <p:cNvPr id="12291" name="Text Box 3"/>
          <p:cNvSpPr txBox="1">
            <a:spLocks noChangeArrowheads="1"/>
          </p:cNvSpPr>
          <p:nvPr/>
        </p:nvSpPr>
        <p:spPr bwMode="auto">
          <a:xfrm>
            <a:off x="381000" y="2133600"/>
            <a:ext cx="8077200" cy="2289175"/>
          </a:xfrm>
          <a:prstGeom prst="rect">
            <a:avLst/>
          </a:prstGeom>
          <a:noFill/>
          <a:ln w="9525">
            <a:noFill/>
            <a:miter lim="800000"/>
            <a:headEnd/>
            <a:tailEnd/>
          </a:ln>
          <a:effectLst/>
        </p:spPr>
        <p:txBody>
          <a:bodyPr>
            <a:spAutoFit/>
          </a:bodyPr>
          <a:lstStyle/>
          <a:p>
            <a:pPr eaLnBrk="0" hangingPunct="0"/>
            <a:r>
              <a:rPr lang="en-US" sz="1800" b="1">
                <a:latin typeface="Courier New" pitchFamily="49" charset="0"/>
              </a:rPr>
              <a:t>// display table with ResultSet contents</a:t>
            </a:r>
          </a:p>
          <a:p>
            <a:pPr eaLnBrk="0" hangingPunct="0"/>
            <a:r>
              <a:rPr lang="en-US" sz="1800" b="1">
                <a:solidFill>
                  <a:srgbClr val="000099"/>
                </a:solidFill>
                <a:latin typeface="Courier New" pitchFamily="49" charset="0"/>
              </a:rPr>
              <a:t>table = new JTable( rows, columnHeads );</a:t>
            </a:r>
          </a:p>
          <a:p>
            <a:pPr eaLnBrk="0" hangingPunct="0"/>
            <a:endParaRPr lang="en-US" sz="1800" b="1">
              <a:latin typeface="Courier New" pitchFamily="49" charset="0"/>
            </a:endParaRPr>
          </a:p>
          <a:p>
            <a:pPr eaLnBrk="0" hangingPunct="0"/>
            <a:r>
              <a:rPr lang="en-US" sz="1800" b="1">
                <a:solidFill>
                  <a:srgbClr val="000099"/>
                </a:solidFill>
                <a:latin typeface="Courier New" pitchFamily="49" charset="0"/>
              </a:rPr>
              <a:t>JScrollPane scroller = new JScrollPane( table );</a:t>
            </a:r>
          </a:p>
          <a:p>
            <a:pPr eaLnBrk="0" hangingPunct="0"/>
            <a:endParaRPr lang="en-US" sz="1800" b="1">
              <a:latin typeface="Courier New" pitchFamily="49" charset="0"/>
            </a:endParaRPr>
          </a:p>
          <a:p>
            <a:pPr eaLnBrk="0" hangingPunct="0"/>
            <a:r>
              <a:rPr lang="en-US" sz="1800" b="1">
                <a:solidFill>
                  <a:srgbClr val="000099"/>
                </a:solidFill>
                <a:latin typeface="Courier New" pitchFamily="49" charset="0"/>
              </a:rPr>
              <a:t>getContentPane().add(scroller, BorderLayout.CENTER );</a:t>
            </a:r>
          </a:p>
          <a:p>
            <a:pPr eaLnBrk="0" hangingPunct="0"/>
            <a:endParaRPr lang="en-US" sz="1800" b="1">
              <a:solidFill>
                <a:srgbClr val="000099"/>
              </a:solidFill>
              <a:latin typeface="Courier New" pitchFamily="49" charset="0"/>
            </a:endParaRPr>
          </a:p>
          <a:p>
            <a:pPr eaLnBrk="0" hangingPunct="0"/>
            <a:r>
              <a:rPr lang="en-US" sz="1800" b="1">
                <a:solidFill>
                  <a:srgbClr val="000099"/>
                </a:solidFill>
                <a:latin typeface="Courier New" pitchFamily="49" charset="0"/>
              </a:rPr>
              <a:t>validate();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b="1"/>
              <a:t>JDBC steps</a:t>
            </a:r>
          </a:p>
        </p:txBody>
      </p:sp>
      <p:sp>
        <p:nvSpPr>
          <p:cNvPr id="28675" name="Rectangle 3"/>
          <p:cNvSpPr>
            <a:spLocks noGrp="1" noChangeArrowheads="1"/>
          </p:cNvSpPr>
          <p:nvPr>
            <p:ph type="body" idx="1"/>
          </p:nvPr>
        </p:nvSpPr>
        <p:spPr>
          <a:xfrm>
            <a:off x="1752600" y="1981200"/>
            <a:ext cx="5867400" cy="4114800"/>
          </a:xfrm>
        </p:spPr>
        <p:txBody>
          <a:bodyPr/>
          <a:lstStyle/>
          <a:p>
            <a:pPr marL="609600" indent="-609600" eaLnBrk="0" hangingPunct="0">
              <a:buFontTx/>
              <a:buAutoNum type="arabicParenR"/>
            </a:pPr>
            <a:r>
              <a:rPr lang="en-US" sz="4400" b="1"/>
              <a:t>Load a Driver</a:t>
            </a:r>
          </a:p>
          <a:p>
            <a:pPr marL="609600" indent="-609600" eaLnBrk="0" hangingPunct="0">
              <a:buFontTx/>
              <a:buAutoNum type="arabicParenR"/>
            </a:pPr>
            <a:r>
              <a:rPr lang="en-US" sz="4400" b="1"/>
              <a:t>Make a Connection</a:t>
            </a:r>
          </a:p>
          <a:p>
            <a:pPr marL="609600" indent="-609600" eaLnBrk="0" hangingPunct="0">
              <a:buFontTx/>
              <a:buAutoNum type="arabicParenR"/>
            </a:pPr>
            <a:r>
              <a:rPr lang="en-US" sz="4400" b="1"/>
              <a:t>Create a Statement</a:t>
            </a:r>
          </a:p>
          <a:p>
            <a:pPr marL="609600" indent="-609600" eaLnBrk="0" hangingPunct="0">
              <a:buFontTx/>
              <a:buAutoNum type="arabicParenR"/>
            </a:pPr>
            <a:r>
              <a:rPr lang="en-US" sz="4400" b="1"/>
              <a:t>Execute a Statement</a:t>
            </a:r>
          </a:p>
          <a:p>
            <a:pPr marL="609600" indent="-609600" eaLnBrk="0" hangingPunct="0">
              <a:buFontTx/>
              <a:buAutoNum type="arabicParenR"/>
            </a:pPr>
            <a:r>
              <a:rPr lang="en-US" sz="4400" b="1"/>
              <a:t>Close the Connection</a:t>
            </a:r>
          </a:p>
          <a:p>
            <a:pPr marL="609600" indent="-609600" eaLnBrk="0" hangingPunct="0"/>
            <a:endParaRPr lang="en-US" sz="44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04800"/>
            <a:ext cx="7772400" cy="457200"/>
          </a:xfrm>
        </p:spPr>
        <p:txBody>
          <a:bodyPr/>
          <a:lstStyle/>
          <a:p>
            <a:r>
              <a:rPr lang="en-US" b="1"/>
              <a:t>Load a Driver</a:t>
            </a:r>
          </a:p>
        </p:txBody>
      </p:sp>
      <p:sp>
        <p:nvSpPr>
          <p:cNvPr id="29699" name="Text Box 3"/>
          <p:cNvSpPr txBox="1">
            <a:spLocks noChangeArrowheads="1"/>
          </p:cNvSpPr>
          <p:nvPr/>
        </p:nvSpPr>
        <p:spPr bwMode="auto">
          <a:xfrm>
            <a:off x="685800" y="1143000"/>
            <a:ext cx="8077200" cy="5426075"/>
          </a:xfrm>
          <a:prstGeom prst="rect">
            <a:avLst/>
          </a:prstGeom>
          <a:noFill/>
          <a:ln w="9525">
            <a:noFill/>
            <a:miter lim="800000"/>
            <a:headEnd/>
            <a:tailEnd/>
          </a:ln>
          <a:effectLst/>
        </p:spPr>
        <p:txBody>
          <a:bodyPr>
            <a:spAutoFit/>
          </a:bodyPr>
          <a:lstStyle/>
          <a:p>
            <a:pPr>
              <a:spcAft>
                <a:spcPct val="50000"/>
              </a:spcAft>
            </a:pPr>
            <a:r>
              <a:rPr lang="en-US" sz="2000" b="1"/>
              <a:t>Loading the driver or drivers you want to use is very simple and involves just one line of code. If, for example, you want to use the JDBC-ODBC Bridge driver, the following code will load it:</a:t>
            </a:r>
          </a:p>
          <a:p>
            <a:pPr>
              <a:spcAft>
                <a:spcPct val="50000"/>
              </a:spcAft>
            </a:pPr>
            <a:r>
              <a:rPr lang="en-US" sz="2000" b="1" i="1">
                <a:latin typeface="Courier New" pitchFamily="49" charset="0"/>
              </a:rPr>
              <a:t>	</a:t>
            </a:r>
            <a:r>
              <a:rPr lang="en-US" sz="1800" b="1" i="1">
                <a:latin typeface="Courier New" pitchFamily="49" charset="0"/>
              </a:rPr>
              <a:t>Class.forName("sun.jdbc.odbc.JdbcOdbcDriver");</a:t>
            </a:r>
            <a:r>
              <a:rPr lang="en-US" sz="1800" b="1">
                <a:latin typeface="Arial Unicode MS" pitchFamily="34" charset="-128"/>
              </a:rPr>
              <a:t> </a:t>
            </a:r>
          </a:p>
          <a:p>
            <a:pPr>
              <a:spcAft>
                <a:spcPct val="50000"/>
              </a:spcAft>
            </a:pPr>
            <a:r>
              <a:rPr lang="en-US" sz="2000" b="1"/>
              <a:t>Your driver documentation will give you the class name to use. For instance, if the class name is </a:t>
            </a:r>
            <a:r>
              <a:rPr lang="en-US" sz="2000" b="1">
                <a:latin typeface="Arial Unicode MS" pitchFamily="34" charset="-128"/>
              </a:rPr>
              <a:t>jdbc.DriverXYZ</a:t>
            </a:r>
            <a:r>
              <a:rPr lang="en-US" sz="2000" b="1"/>
              <a:t> , you would load the driver with the following line of code:</a:t>
            </a:r>
          </a:p>
          <a:p>
            <a:pPr>
              <a:spcAft>
                <a:spcPct val="50000"/>
              </a:spcAft>
            </a:pPr>
            <a:r>
              <a:rPr lang="en-US" sz="1800" b="1" i="1">
                <a:latin typeface="Courier New" pitchFamily="49" charset="0"/>
              </a:rPr>
              <a:t>	Class.forName("jdbc.DriverXYZ");</a:t>
            </a:r>
            <a:r>
              <a:rPr lang="en-US" sz="2000" b="1">
                <a:latin typeface="Arial Unicode MS" pitchFamily="34" charset="-128"/>
              </a:rPr>
              <a:t> </a:t>
            </a:r>
          </a:p>
          <a:p>
            <a:pPr>
              <a:spcAft>
                <a:spcPct val="50000"/>
              </a:spcAft>
            </a:pPr>
            <a:r>
              <a:rPr lang="en-US" sz="2000" b="1"/>
              <a:t>You do not need to create an instance of a driver and register it with the </a:t>
            </a:r>
            <a:r>
              <a:rPr lang="en-US" sz="2000" b="1">
                <a:latin typeface="Arial Unicode MS" pitchFamily="34" charset="-128"/>
              </a:rPr>
              <a:t>DriverManager</a:t>
            </a:r>
            <a:r>
              <a:rPr lang="en-US" sz="2000" b="1"/>
              <a:t> because calling </a:t>
            </a:r>
            <a:r>
              <a:rPr lang="en-US" sz="2000" b="1">
                <a:latin typeface="Arial Unicode MS" pitchFamily="34" charset="-128"/>
              </a:rPr>
              <a:t>Class.forName</a:t>
            </a:r>
            <a:r>
              <a:rPr lang="en-US" sz="2000" b="1"/>
              <a:t> will do that for you automatically. If you were to create your own instance, you would be creating an unnecessary duplicate, but it would do no harm.</a:t>
            </a:r>
          </a:p>
          <a:p>
            <a:r>
              <a:rPr lang="en-US" sz="2000" b="1"/>
              <a:t>When you have loaded a driver, it is available for making a connection with a DBMS. </a:t>
            </a:r>
          </a:p>
          <a:p>
            <a:endParaRPr lang="en-US"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304800"/>
            <a:ext cx="7772400" cy="838200"/>
          </a:xfrm>
        </p:spPr>
        <p:txBody>
          <a:bodyPr/>
          <a:lstStyle/>
          <a:p>
            <a:r>
              <a:rPr lang="en-US" b="1"/>
              <a:t>Make a Connection</a:t>
            </a:r>
          </a:p>
        </p:txBody>
      </p:sp>
      <p:sp>
        <p:nvSpPr>
          <p:cNvPr id="30723" name="Text Box 3"/>
          <p:cNvSpPr txBox="1">
            <a:spLocks noChangeArrowheads="1"/>
          </p:cNvSpPr>
          <p:nvPr/>
        </p:nvSpPr>
        <p:spPr bwMode="auto">
          <a:xfrm>
            <a:off x="533400" y="1066800"/>
            <a:ext cx="8153400" cy="5591175"/>
          </a:xfrm>
          <a:prstGeom prst="rect">
            <a:avLst/>
          </a:prstGeom>
          <a:noFill/>
          <a:ln w="9525">
            <a:noFill/>
            <a:miter lim="800000"/>
            <a:headEnd/>
            <a:tailEnd/>
          </a:ln>
          <a:effectLst/>
        </p:spPr>
        <p:txBody>
          <a:bodyPr>
            <a:spAutoFit/>
          </a:bodyPr>
          <a:lstStyle/>
          <a:p>
            <a:pPr>
              <a:spcAft>
                <a:spcPct val="50000"/>
              </a:spcAft>
            </a:pPr>
            <a:r>
              <a:rPr lang="en-US" sz="2200" b="1"/>
              <a:t>The following line of code illustrates making a connection</a:t>
            </a:r>
            <a:r>
              <a:rPr lang="en-US" sz="2000" b="1"/>
              <a:t>:</a:t>
            </a:r>
          </a:p>
          <a:p>
            <a:pPr>
              <a:spcAft>
                <a:spcPct val="50000"/>
              </a:spcAft>
            </a:pPr>
            <a:r>
              <a:rPr lang="en-US" sz="1800" b="1" i="1">
                <a:latin typeface="Courier New" pitchFamily="49" charset="0"/>
              </a:rPr>
              <a:t>	Connection con = DriverManager.getConnection(url,</a:t>
            </a:r>
            <a:br>
              <a:rPr lang="en-US" sz="1800" b="1" i="1">
                <a:latin typeface="Courier New" pitchFamily="49" charset="0"/>
              </a:rPr>
            </a:br>
            <a:r>
              <a:rPr lang="en-US" sz="1800" b="1" i="1">
                <a:latin typeface="Courier New" pitchFamily="49" charset="0"/>
              </a:rPr>
              <a:t>		"myLogin", "myPassword");</a:t>
            </a:r>
            <a:r>
              <a:rPr lang="en-US" b="1" i="1">
                <a:latin typeface="Courier New" pitchFamily="49" charset="0"/>
              </a:rPr>
              <a:t> </a:t>
            </a:r>
          </a:p>
          <a:p>
            <a:r>
              <a:rPr lang="en-US" sz="2200" b="1"/>
              <a:t>If you are using the JDBC-ODBC Bridge driver, the JDBC URL will start with </a:t>
            </a:r>
            <a:r>
              <a:rPr lang="en-US" sz="2200" b="1">
                <a:latin typeface="Arial Unicode MS" pitchFamily="34" charset="-128"/>
              </a:rPr>
              <a:t>jdbc:odbc:</a:t>
            </a:r>
            <a:r>
              <a:rPr lang="en-US" sz="2200" b="1"/>
              <a:t> . The rest of the URL is generally your data source name or database system. So, if you are using ODBC to access an ODBC data source called "</a:t>
            </a:r>
            <a:r>
              <a:rPr lang="en-US" sz="2200" b="1">
                <a:latin typeface="Arial Unicode MS" pitchFamily="34" charset="-128"/>
              </a:rPr>
              <a:t> Fred,</a:t>
            </a:r>
            <a:r>
              <a:rPr lang="en-US" sz="2200" b="1"/>
              <a:t> " for example, your JDBC URL could be </a:t>
            </a:r>
            <a:r>
              <a:rPr lang="en-US" sz="2200" b="1">
                <a:latin typeface="Arial Unicode MS" pitchFamily="34" charset="-128"/>
              </a:rPr>
              <a:t>jdbc:odbc:Fred</a:t>
            </a:r>
            <a:r>
              <a:rPr lang="en-US" sz="2200" b="1"/>
              <a:t> . In place of "</a:t>
            </a:r>
            <a:r>
              <a:rPr lang="en-US" sz="2200" b="1">
                <a:latin typeface="Arial Unicode MS" pitchFamily="34" charset="-128"/>
              </a:rPr>
              <a:t> myLogin</a:t>
            </a:r>
            <a:r>
              <a:rPr lang="en-US" sz="2200" b="1"/>
              <a:t> " you put the name you use to log in to the DBMS; in place of "</a:t>
            </a:r>
            <a:r>
              <a:rPr lang="en-US" sz="2200" b="1">
                <a:latin typeface="Arial Unicode MS" pitchFamily="34" charset="-128"/>
              </a:rPr>
              <a:t> myPassword</a:t>
            </a:r>
            <a:r>
              <a:rPr lang="en-US" sz="2200" b="1"/>
              <a:t> " you put your password for the DBMS. So if you log in to your DBMS with a login name of "</a:t>
            </a:r>
            <a:r>
              <a:rPr lang="en-US" sz="2200" b="1">
                <a:latin typeface="Arial Unicode MS" pitchFamily="34" charset="-128"/>
              </a:rPr>
              <a:t> Fernanda</a:t>
            </a:r>
            <a:r>
              <a:rPr lang="en-US" sz="2200" b="1"/>
              <a:t> " and a password of "</a:t>
            </a:r>
            <a:r>
              <a:rPr lang="en-US" sz="2200" b="1">
                <a:latin typeface="Arial Unicode MS" pitchFamily="34" charset="-128"/>
              </a:rPr>
              <a:t> J8,</a:t>
            </a:r>
            <a:r>
              <a:rPr lang="en-US" sz="2200" b="1"/>
              <a:t> " just these two lines of code will establish a connection:</a:t>
            </a:r>
          </a:p>
          <a:p>
            <a:r>
              <a:rPr lang="en-US" sz="1800" b="1" i="1">
                <a:latin typeface="Courier New" pitchFamily="49" charset="0"/>
              </a:rPr>
              <a:t>	String url = "jdbc:odbc:Fred";</a:t>
            </a:r>
            <a:br>
              <a:rPr lang="en-US" sz="1800" b="1" i="1">
                <a:latin typeface="Courier New" pitchFamily="49" charset="0"/>
              </a:rPr>
            </a:br>
            <a:r>
              <a:rPr lang="en-US" sz="1800" b="1" i="1">
                <a:latin typeface="Courier New" pitchFamily="49" charset="0"/>
              </a:rPr>
              <a:t>	Connection con = DriverManager.getConnection(url, 		"Fernanda", "J8");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600"/>
            <a:ext cx="7772400" cy="838200"/>
          </a:xfrm>
        </p:spPr>
        <p:txBody>
          <a:bodyPr/>
          <a:lstStyle/>
          <a:p>
            <a:r>
              <a:rPr lang="en-US" b="1"/>
              <a:t>Create a Statement</a:t>
            </a:r>
          </a:p>
        </p:txBody>
      </p:sp>
      <p:sp>
        <p:nvSpPr>
          <p:cNvPr id="31747" name="Text Box 3"/>
          <p:cNvSpPr txBox="1">
            <a:spLocks noChangeArrowheads="1"/>
          </p:cNvSpPr>
          <p:nvPr/>
        </p:nvSpPr>
        <p:spPr bwMode="auto">
          <a:xfrm>
            <a:off x="609600" y="1981200"/>
            <a:ext cx="8229600" cy="3902075"/>
          </a:xfrm>
          <a:prstGeom prst="rect">
            <a:avLst/>
          </a:prstGeom>
          <a:noFill/>
          <a:ln w="9525">
            <a:noFill/>
            <a:miter lim="800000"/>
            <a:headEnd/>
            <a:tailEnd/>
          </a:ln>
          <a:effectLst/>
        </p:spPr>
        <p:txBody>
          <a:bodyPr>
            <a:spAutoFit/>
          </a:bodyPr>
          <a:lstStyle/>
          <a:p>
            <a:r>
              <a:rPr lang="en-US" b="1"/>
              <a:t>A </a:t>
            </a:r>
            <a:r>
              <a:rPr lang="en-US" b="1">
                <a:latin typeface="Arial Unicode MS" pitchFamily="34" charset="-128"/>
              </a:rPr>
              <a:t>Statement</a:t>
            </a:r>
            <a:r>
              <a:rPr lang="en-US" b="1"/>
              <a:t> object is what sends your SQL statement to the DBMS. You simply create a </a:t>
            </a:r>
            <a:r>
              <a:rPr lang="en-US" b="1">
                <a:latin typeface="Arial Unicode MS" pitchFamily="34" charset="-128"/>
              </a:rPr>
              <a:t>Statement</a:t>
            </a:r>
            <a:r>
              <a:rPr lang="en-US" b="1"/>
              <a:t> object and then execute it, supplying the appropriate execute method with the SQL statement you want to send. For a </a:t>
            </a:r>
            <a:r>
              <a:rPr lang="en-US" b="1">
                <a:latin typeface="Arial Unicode MS" pitchFamily="34" charset="-128"/>
              </a:rPr>
              <a:t>SELECT</a:t>
            </a:r>
            <a:r>
              <a:rPr lang="en-US" b="1"/>
              <a:t> statement, the method to use is </a:t>
            </a:r>
            <a:r>
              <a:rPr lang="en-US" b="1">
                <a:latin typeface="Arial Unicode MS" pitchFamily="34" charset="-128"/>
              </a:rPr>
              <a:t>executeQuery</a:t>
            </a:r>
            <a:r>
              <a:rPr lang="en-US" b="1"/>
              <a:t> . For statements that create or modify tables, the method to use is </a:t>
            </a:r>
            <a:r>
              <a:rPr lang="en-US" b="1">
                <a:latin typeface="Arial Unicode MS" pitchFamily="34" charset="-128"/>
              </a:rPr>
              <a:t>executeUpdate</a:t>
            </a:r>
            <a:r>
              <a:rPr lang="en-US" b="1"/>
              <a:t> .</a:t>
            </a:r>
          </a:p>
          <a:p>
            <a:pPr>
              <a:spcAft>
                <a:spcPct val="60000"/>
              </a:spcAft>
            </a:pPr>
            <a:r>
              <a:rPr lang="en-US" b="1"/>
              <a:t>It takes an instance of an active connection to create a </a:t>
            </a:r>
            <a:r>
              <a:rPr lang="en-US" b="1">
                <a:latin typeface="Arial Unicode MS" pitchFamily="34" charset="-128"/>
              </a:rPr>
              <a:t>Statement</a:t>
            </a:r>
            <a:r>
              <a:rPr lang="en-US" b="1"/>
              <a:t> object. In the following example, we use our </a:t>
            </a:r>
            <a:r>
              <a:rPr lang="en-US" b="1">
                <a:latin typeface="Arial Unicode MS" pitchFamily="34" charset="-128"/>
              </a:rPr>
              <a:t>Connection</a:t>
            </a:r>
            <a:r>
              <a:rPr lang="en-US" b="1"/>
              <a:t> object </a:t>
            </a:r>
            <a:r>
              <a:rPr lang="en-US" b="1">
                <a:latin typeface="Arial Unicode MS" pitchFamily="34" charset="-128"/>
              </a:rPr>
              <a:t>con</a:t>
            </a:r>
            <a:r>
              <a:rPr lang="en-US" b="1"/>
              <a:t> to create the </a:t>
            </a:r>
            <a:r>
              <a:rPr lang="en-US" b="1">
                <a:latin typeface="Arial Unicode MS" pitchFamily="34" charset="-128"/>
              </a:rPr>
              <a:t>Statement</a:t>
            </a:r>
            <a:r>
              <a:rPr lang="en-US" b="1"/>
              <a:t> object </a:t>
            </a:r>
            <a:r>
              <a:rPr lang="en-US" b="1">
                <a:latin typeface="Arial Unicode MS" pitchFamily="34" charset="-128"/>
              </a:rPr>
              <a:t>stmt</a:t>
            </a:r>
            <a:r>
              <a:rPr lang="en-US" b="1"/>
              <a:t> :</a:t>
            </a:r>
          </a:p>
          <a:p>
            <a:r>
              <a:rPr lang="en-US" sz="1800" b="1" i="1">
                <a:latin typeface="Courier New" pitchFamily="49" charset="0"/>
              </a:rPr>
              <a:t>	</a:t>
            </a:r>
            <a:r>
              <a:rPr lang="en-US" sz="2000" b="1" i="1">
                <a:latin typeface="Courier New" pitchFamily="49" charset="0"/>
              </a:rPr>
              <a:t>Statement stmt = con.createStatement();</a:t>
            </a:r>
            <a:r>
              <a:rPr lang="en-US" sz="2000" b="1">
                <a:latin typeface="Arial Unicode MS" pitchFamily="34" charset="-128"/>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a:t>Execute a Statement</a:t>
            </a:r>
          </a:p>
        </p:txBody>
      </p:sp>
      <p:sp>
        <p:nvSpPr>
          <p:cNvPr id="32771" name="Text Box 3"/>
          <p:cNvSpPr txBox="1">
            <a:spLocks noChangeArrowheads="1"/>
          </p:cNvSpPr>
          <p:nvPr/>
        </p:nvSpPr>
        <p:spPr bwMode="auto">
          <a:xfrm>
            <a:off x="533400" y="1981200"/>
            <a:ext cx="8610600" cy="3289300"/>
          </a:xfrm>
          <a:prstGeom prst="rect">
            <a:avLst/>
          </a:prstGeom>
          <a:noFill/>
          <a:ln w="9525">
            <a:noFill/>
            <a:miter lim="800000"/>
            <a:headEnd/>
            <a:tailEnd/>
          </a:ln>
          <a:effectLst/>
        </p:spPr>
        <p:txBody>
          <a:bodyPr>
            <a:spAutoFit/>
          </a:bodyPr>
          <a:lstStyle/>
          <a:p>
            <a:pPr>
              <a:spcBef>
                <a:spcPct val="50000"/>
              </a:spcBef>
            </a:pPr>
            <a:r>
              <a:rPr lang="en-US" b="1"/>
              <a:t>At this point </a:t>
            </a:r>
            <a:r>
              <a:rPr lang="en-US" b="1">
                <a:latin typeface="Arial Unicode MS" pitchFamily="34" charset="-128"/>
              </a:rPr>
              <a:t>stmt</a:t>
            </a:r>
            <a:r>
              <a:rPr lang="en-US" b="1"/>
              <a:t> exists, but it does not have an SQL statement to pass on to the DBMS. We need to supply that to the method we use to execute </a:t>
            </a:r>
            <a:r>
              <a:rPr lang="en-US" b="1">
                <a:latin typeface="Arial Unicode MS" pitchFamily="34" charset="-128"/>
              </a:rPr>
              <a:t>stmt</a:t>
            </a:r>
            <a:r>
              <a:rPr lang="en-US" b="1"/>
              <a:t> . For example, in the following code fragment, we supply </a:t>
            </a:r>
            <a:r>
              <a:rPr lang="en-US" b="1">
                <a:latin typeface="Arial Unicode MS" pitchFamily="34" charset="-128"/>
              </a:rPr>
              <a:t>executeUpdate</a:t>
            </a:r>
            <a:r>
              <a:rPr lang="en-US" b="1"/>
              <a:t> with the SQL statement from the example above:</a:t>
            </a:r>
          </a:p>
          <a:p>
            <a:pPr>
              <a:spcBef>
                <a:spcPct val="50000"/>
              </a:spcBef>
            </a:pPr>
            <a:endParaRPr lang="en-US" b="1"/>
          </a:p>
          <a:p>
            <a:r>
              <a:rPr lang="en-US" sz="1800" b="1">
                <a:latin typeface="Courier New" pitchFamily="49" charset="0"/>
              </a:rPr>
              <a:t>stmt.executeUpdate("CREATE TABLE COFFEES " +</a:t>
            </a:r>
          </a:p>
          <a:p>
            <a:r>
              <a:rPr lang="en-US" sz="1800" b="1">
                <a:latin typeface="Courier New" pitchFamily="49" charset="0"/>
              </a:rPr>
              <a:t>    "(COF_NAME VARCHAR(32), SUP_ID INTEGER, PRICE FLOAT, " +</a:t>
            </a:r>
          </a:p>
          <a:p>
            <a:r>
              <a:rPr lang="en-US" sz="1800" b="1">
                <a:latin typeface="Courier New" pitchFamily="49" charset="0"/>
              </a:rPr>
              <a:t>    "SALES INTEGER, TOTAL INTEGER)");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sz="3600" b="1">
                <a:solidFill>
                  <a:srgbClr val="FF0000"/>
                </a:solidFill>
                <a:cs typeface="Times New Roman" pitchFamily="18" charset="0"/>
              </a:rPr>
              <a:t>Database Systems</a:t>
            </a:r>
          </a:p>
        </p:txBody>
      </p:sp>
      <p:sp>
        <p:nvSpPr>
          <p:cNvPr id="188419" name="Rectangle 3"/>
          <p:cNvSpPr>
            <a:spLocks noGrp="1" noChangeArrowheads="1"/>
          </p:cNvSpPr>
          <p:nvPr>
            <p:ph type="body" idx="1"/>
          </p:nvPr>
        </p:nvSpPr>
        <p:spPr/>
        <p:txBody>
          <a:bodyPr/>
          <a:lstStyle/>
          <a:p>
            <a:r>
              <a:rPr lang="en-US" sz="2800"/>
              <a:t>Database systems</a:t>
            </a:r>
          </a:p>
          <a:p>
            <a:pPr lvl="1"/>
            <a:r>
              <a:rPr lang="en-US" sz="2400"/>
              <a:t>Cheap, massive, direct access storage available</a:t>
            </a:r>
          </a:p>
          <a:p>
            <a:pPr lvl="2"/>
            <a:r>
              <a:rPr lang="en-US" sz="2000"/>
              <a:t>Led to research in database systems</a:t>
            </a:r>
          </a:p>
          <a:p>
            <a:pPr lvl="1"/>
            <a:r>
              <a:rPr lang="en-US" sz="2400"/>
              <a:t>Database - collection of data</a:t>
            </a:r>
          </a:p>
          <a:p>
            <a:pPr lvl="1"/>
            <a:r>
              <a:rPr lang="en-US" sz="2400"/>
              <a:t>Database system</a:t>
            </a:r>
          </a:p>
          <a:p>
            <a:pPr lvl="2"/>
            <a:r>
              <a:rPr lang="en-US" sz="2000"/>
              <a:t>Database</a:t>
            </a:r>
          </a:p>
          <a:p>
            <a:pPr lvl="2"/>
            <a:r>
              <a:rPr lang="en-US" sz="2000"/>
              <a:t>Hardware (where data resides)</a:t>
            </a:r>
          </a:p>
          <a:p>
            <a:pPr lvl="2"/>
            <a:r>
              <a:rPr lang="en-US" sz="2000"/>
              <a:t>Software</a:t>
            </a:r>
          </a:p>
          <a:p>
            <a:pPr lvl="3"/>
            <a:r>
              <a:rPr lang="en-US" sz="1800"/>
              <a:t>Database management system (DBMS)</a:t>
            </a:r>
          </a:p>
          <a:p>
            <a:pPr lvl="3"/>
            <a:r>
              <a:rPr lang="en-US" sz="1800"/>
              <a:t>Controls storage and retrieval</a:t>
            </a:r>
          </a:p>
          <a:p>
            <a:pPr lvl="2"/>
            <a:endParaRPr 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b="1"/>
              <a:t>Closing JDBC Objects</a:t>
            </a:r>
          </a:p>
        </p:txBody>
      </p:sp>
      <p:sp>
        <p:nvSpPr>
          <p:cNvPr id="33795" name="Text Box 3"/>
          <p:cNvSpPr txBox="1">
            <a:spLocks noChangeArrowheads="1"/>
          </p:cNvSpPr>
          <p:nvPr/>
        </p:nvSpPr>
        <p:spPr bwMode="auto">
          <a:xfrm>
            <a:off x="2209800" y="2895600"/>
            <a:ext cx="4800600" cy="2101850"/>
          </a:xfrm>
          <a:prstGeom prst="rect">
            <a:avLst/>
          </a:prstGeom>
          <a:noFill/>
          <a:ln w="9525">
            <a:noFill/>
            <a:miter lim="800000"/>
            <a:headEnd/>
            <a:tailEnd/>
          </a:ln>
          <a:effectLst/>
        </p:spPr>
        <p:txBody>
          <a:bodyPr>
            <a:spAutoFit/>
          </a:bodyPr>
          <a:lstStyle/>
          <a:p>
            <a:pPr>
              <a:spcBef>
                <a:spcPct val="50000"/>
              </a:spcBef>
            </a:pPr>
            <a:r>
              <a:rPr lang="en-US" sz="4400" b="1">
                <a:latin typeface="Courier New" pitchFamily="49" charset="0"/>
              </a:rPr>
              <a:t>stmt.close();</a:t>
            </a:r>
            <a:br>
              <a:rPr lang="en-US" sz="4400" b="1">
                <a:latin typeface="Courier New" pitchFamily="49" charset="0"/>
              </a:rPr>
            </a:br>
            <a:r>
              <a:rPr lang="en-US" sz="4400" b="1">
                <a:latin typeface="Courier New" pitchFamily="49" charset="0"/>
              </a:rPr>
              <a:t>con.close();</a:t>
            </a:r>
            <a:br>
              <a:rPr lang="en-US" sz="4400" b="1">
                <a:latin typeface="Courier New" pitchFamily="49" charset="0"/>
              </a:rPr>
            </a:br>
            <a:r>
              <a:rPr lang="en-US" sz="4400" b="1">
                <a:latin typeface="Courier New" pitchFamily="49" charset="0"/>
              </a:rPr>
              <a:t>rs.close();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600" b="1"/>
              <a:t>Retrieving Values from Result Sets</a:t>
            </a:r>
            <a:r>
              <a:rPr lang="en-US" b="1"/>
              <a:t> </a:t>
            </a:r>
          </a:p>
        </p:txBody>
      </p:sp>
      <p:sp>
        <p:nvSpPr>
          <p:cNvPr id="34819" name="Text Box 3"/>
          <p:cNvSpPr txBox="1">
            <a:spLocks noChangeArrowheads="1"/>
          </p:cNvSpPr>
          <p:nvPr/>
        </p:nvSpPr>
        <p:spPr bwMode="auto">
          <a:xfrm>
            <a:off x="304800" y="2133600"/>
            <a:ext cx="8458200" cy="2533650"/>
          </a:xfrm>
          <a:prstGeom prst="rect">
            <a:avLst/>
          </a:prstGeom>
          <a:noFill/>
          <a:ln w="9525">
            <a:noFill/>
            <a:miter lim="800000"/>
            <a:headEnd/>
            <a:tailEnd/>
          </a:ln>
          <a:effectLst/>
        </p:spPr>
        <p:txBody>
          <a:bodyPr>
            <a:spAutoFit/>
          </a:bodyPr>
          <a:lstStyle/>
          <a:p>
            <a:pPr>
              <a:spcBef>
                <a:spcPct val="50000"/>
              </a:spcBef>
            </a:pPr>
            <a:r>
              <a:rPr lang="en-US" b="1"/>
              <a:t>JDBC returns results in a </a:t>
            </a:r>
            <a:r>
              <a:rPr lang="en-US" b="1">
                <a:latin typeface="Arial Unicode MS" pitchFamily="34" charset="-128"/>
              </a:rPr>
              <a:t>ResultSet</a:t>
            </a:r>
            <a:r>
              <a:rPr lang="en-US" b="1"/>
              <a:t> object, so we need to declare an instance of the class </a:t>
            </a:r>
            <a:r>
              <a:rPr lang="en-US" b="1">
                <a:latin typeface="Arial Unicode MS" pitchFamily="34" charset="-128"/>
              </a:rPr>
              <a:t>ResultSet</a:t>
            </a:r>
            <a:r>
              <a:rPr lang="en-US" b="1"/>
              <a:t> to hold our results. The following code demonstrates declaring the </a:t>
            </a:r>
            <a:r>
              <a:rPr lang="en-US" b="1">
                <a:latin typeface="Arial Unicode MS" pitchFamily="34" charset="-128"/>
              </a:rPr>
              <a:t>ResultSet</a:t>
            </a:r>
            <a:r>
              <a:rPr lang="en-US" b="1"/>
              <a:t> object </a:t>
            </a:r>
            <a:r>
              <a:rPr lang="en-US" b="1">
                <a:latin typeface="Arial Unicode MS" pitchFamily="34" charset="-128"/>
              </a:rPr>
              <a:t>rs</a:t>
            </a:r>
            <a:r>
              <a:rPr lang="en-US" b="1"/>
              <a:t> and assigning the results of our earlier query to it:</a:t>
            </a:r>
          </a:p>
          <a:p>
            <a:pPr>
              <a:spcBef>
                <a:spcPct val="50000"/>
              </a:spcBef>
            </a:pPr>
            <a:endParaRPr lang="en-US" b="1"/>
          </a:p>
          <a:p>
            <a:pPr>
              <a:spcBef>
                <a:spcPct val="50000"/>
              </a:spcBef>
            </a:pPr>
            <a:r>
              <a:rPr lang="en-US" sz="1900" b="1" i="1">
                <a:latin typeface="Courier New" pitchFamily="49" charset="0"/>
              </a:rPr>
              <a:t>ResultSet rs = stmt.executeQuery( "SELECT * FROM emp“ );</a:t>
            </a:r>
            <a:r>
              <a:rPr lang="en-US" sz="1800" b="1">
                <a:latin typeface="Courier New" pitchFamily="49"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457200"/>
            <a:ext cx="7772400" cy="685800"/>
          </a:xfrm>
        </p:spPr>
        <p:txBody>
          <a:bodyPr/>
          <a:lstStyle/>
          <a:p>
            <a:r>
              <a:rPr lang="en-US" b="1"/>
              <a:t>Using the Method </a:t>
            </a:r>
            <a:r>
              <a:rPr lang="en-US" b="1" i="1"/>
              <a:t>next</a:t>
            </a:r>
          </a:p>
        </p:txBody>
      </p:sp>
      <p:sp>
        <p:nvSpPr>
          <p:cNvPr id="35843" name="Text Box 3"/>
          <p:cNvSpPr txBox="1">
            <a:spLocks noChangeArrowheads="1"/>
          </p:cNvSpPr>
          <p:nvPr/>
        </p:nvSpPr>
        <p:spPr bwMode="auto">
          <a:xfrm>
            <a:off x="381000" y="1498600"/>
            <a:ext cx="8458200" cy="5386388"/>
          </a:xfrm>
          <a:prstGeom prst="rect">
            <a:avLst/>
          </a:prstGeom>
          <a:noFill/>
          <a:ln w="9525">
            <a:noFill/>
            <a:miter lim="800000"/>
            <a:headEnd/>
            <a:tailEnd/>
          </a:ln>
          <a:effectLst/>
        </p:spPr>
        <p:txBody>
          <a:bodyPr>
            <a:spAutoFit/>
          </a:bodyPr>
          <a:lstStyle/>
          <a:p>
            <a:r>
              <a:rPr lang="en-US" b="1"/>
              <a:t>The variable </a:t>
            </a:r>
            <a:r>
              <a:rPr lang="en-US" b="1">
                <a:latin typeface="Arial Unicode MS" pitchFamily="34" charset="-128"/>
              </a:rPr>
              <a:t>rs</a:t>
            </a:r>
            <a:r>
              <a:rPr lang="en-US" b="1"/>
              <a:t> , which is an instance of </a:t>
            </a:r>
            <a:r>
              <a:rPr lang="en-US" b="1">
                <a:latin typeface="Arial Unicode MS" pitchFamily="34" charset="-128"/>
              </a:rPr>
              <a:t>ResultSet</a:t>
            </a:r>
            <a:r>
              <a:rPr lang="en-US" b="1"/>
              <a:t> , contains the selected rows. In order to access the names and prices, we will go to each row and retrieve the values according to their types. The method  </a:t>
            </a:r>
            <a:r>
              <a:rPr lang="en-US" b="1" i="1">
                <a:latin typeface="Arial" charset="0"/>
              </a:rPr>
              <a:t>next  </a:t>
            </a:r>
            <a:r>
              <a:rPr lang="en-US" b="1"/>
              <a:t>moves what is called a cursor to the next row and makes that row (called the current row) the one upon which we can operate. Since the cursor is initially positioned just above the first row of a </a:t>
            </a:r>
            <a:r>
              <a:rPr lang="en-US" b="1">
                <a:latin typeface="Arial Unicode MS" pitchFamily="34" charset="-128"/>
              </a:rPr>
              <a:t>ResultSet</a:t>
            </a:r>
            <a:r>
              <a:rPr lang="en-US" b="1"/>
              <a:t> object, the first call to the method </a:t>
            </a:r>
            <a:r>
              <a:rPr lang="en-US" b="1">
                <a:latin typeface="Arial Unicode MS" pitchFamily="34" charset="-128"/>
              </a:rPr>
              <a:t>next</a:t>
            </a:r>
            <a:r>
              <a:rPr lang="en-US" b="1"/>
              <a:t> moves the cursor to the first row and makes it the current row. Successive invocations of the method </a:t>
            </a:r>
            <a:r>
              <a:rPr lang="en-US" b="1">
                <a:latin typeface="Arial Unicode MS" pitchFamily="34" charset="-128"/>
              </a:rPr>
              <a:t>next</a:t>
            </a:r>
            <a:r>
              <a:rPr lang="en-US" b="1"/>
              <a:t> move the cursor down one row at a time from top to bottom.  The JDBC 2.0 API allows backward movement of the cursor  to specific positions and to positions relative to the current row in addition to moving the </a:t>
            </a:r>
            <a:r>
              <a:rPr lang="en-US"/>
              <a:t>cursor</a:t>
            </a:r>
            <a:r>
              <a:rPr lang="en-US" b="1"/>
              <a:t> forward</a:t>
            </a:r>
            <a:r>
              <a:rPr lang="en-US"/>
              <a:t>.</a:t>
            </a:r>
          </a:p>
          <a:p>
            <a:pPr>
              <a:spcBef>
                <a:spcPct val="50000"/>
              </a:spcBef>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b="1"/>
              <a:t>Using the get Methods</a:t>
            </a:r>
          </a:p>
        </p:txBody>
      </p:sp>
      <p:sp>
        <p:nvSpPr>
          <p:cNvPr id="36867" name="Text Box 3"/>
          <p:cNvSpPr txBox="1">
            <a:spLocks noChangeArrowheads="1"/>
          </p:cNvSpPr>
          <p:nvPr/>
        </p:nvSpPr>
        <p:spPr bwMode="auto">
          <a:xfrm>
            <a:off x="685800" y="1836738"/>
            <a:ext cx="7696200" cy="5083175"/>
          </a:xfrm>
          <a:prstGeom prst="rect">
            <a:avLst/>
          </a:prstGeom>
          <a:noFill/>
          <a:ln w="9525">
            <a:noFill/>
            <a:miter lim="800000"/>
            <a:headEnd/>
            <a:tailEnd/>
          </a:ln>
          <a:effectLst/>
        </p:spPr>
        <p:txBody>
          <a:bodyPr>
            <a:spAutoFit/>
          </a:bodyPr>
          <a:lstStyle/>
          <a:p>
            <a:pPr>
              <a:spcBef>
                <a:spcPct val="50000"/>
              </a:spcBef>
            </a:pPr>
            <a:r>
              <a:rPr lang="en-US" b="1"/>
              <a:t>Use the </a:t>
            </a:r>
            <a:r>
              <a:rPr lang="en-US" sz="2800" b="1" i="1">
                <a:latin typeface="Arial" charset="0"/>
              </a:rPr>
              <a:t>get</a:t>
            </a:r>
            <a:r>
              <a:rPr lang="en-US" b="1"/>
              <a:t> method of the appropriate type to retrieve the value in each column. For example, the first column in each row of </a:t>
            </a:r>
            <a:r>
              <a:rPr lang="en-US" b="1">
                <a:latin typeface="Arial Unicode MS" pitchFamily="34" charset="-128"/>
              </a:rPr>
              <a:t>rs</a:t>
            </a:r>
            <a:r>
              <a:rPr lang="en-US" b="1"/>
              <a:t> is </a:t>
            </a:r>
            <a:r>
              <a:rPr lang="en-US" b="1">
                <a:latin typeface="Arial Unicode MS" pitchFamily="34" charset="-128"/>
              </a:rPr>
              <a:t>COF_NAME</a:t>
            </a:r>
            <a:r>
              <a:rPr lang="en-US" b="1"/>
              <a:t> , which stores a value of SQL type </a:t>
            </a:r>
            <a:r>
              <a:rPr lang="en-US" b="1">
                <a:latin typeface="Arial Unicode MS" pitchFamily="34" charset="-128"/>
              </a:rPr>
              <a:t>VARCHAR</a:t>
            </a:r>
            <a:r>
              <a:rPr lang="en-US" b="1"/>
              <a:t> . The method for retrieving a value of SQL type </a:t>
            </a:r>
            <a:r>
              <a:rPr lang="en-US" b="1">
                <a:latin typeface="Arial Unicode MS" pitchFamily="34" charset="-128"/>
              </a:rPr>
              <a:t>VARCHAR</a:t>
            </a:r>
            <a:r>
              <a:rPr lang="en-US" b="1"/>
              <a:t> is </a:t>
            </a:r>
            <a:r>
              <a:rPr lang="en-US" b="1">
                <a:latin typeface="Arial Unicode MS" pitchFamily="34" charset="-128"/>
              </a:rPr>
              <a:t>getString</a:t>
            </a:r>
            <a:r>
              <a:rPr lang="en-US" b="1"/>
              <a:t> . The second column in each row stores a value of SQL type </a:t>
            </a:r>
            <a:r>
              <a:rPr lang="en-US" b="1">
                <a:latin typeface="Arial Unicode MS" pitchFamily="34" charset="-128"/>
              </a:rPr>
              <a:t>FLOAT</a:t>
            </a:r>
            <a:r>
              <a:rPr lang="en-US" b="1"/>
              <a:t> , and the method for retrieving values of that type is </a:t>
            </a:r>
            <a:r>
              <a:rPr lang="en-US" b="1">
                <a:latin typeface="Arial Unicode MS" pitchFamily="34" charset="-128"/>
              </a:rPr>
              <a:t>getFloat</a:t>
            </a:r>
            <a:r>
              <a:rPr lang="en-US" b="1"/>
              <a:t> . The following code accesses the values stored in the current row of </a:t>
            </a:r>
            <a:r>
              <a:rPr lang="en-US" b="1">
                <a:latin typeface="Arial Unicode MS" pitchFamily="34" charset="-128"/>
              </a:rPr>
              <a:t>rs</a:t>
            </a:r>
            <a:r>
              <a:rPr lang="en-US" b="1"/>
              <a:t> and prints a line with the name followed by three spaces and the price. Each time the method </a:t>
            </a:r>
            <a:r>
              <a:rPr lang="en-US" b="1">
                <a:latin typeface="Arial Unicode MS" pitchFamily="34" charset="-128"/>
              </a:rPr>
              <a:t>next</a:t>
            </a:r>
            <a:r>
              <a:rPr lang="en-US" b="1"/>
              <a:t> is invoked, the next row becomes the current row, and the loop continues until there are no more rows in </a:t>
            </a:r>
            <a:r>
              <a:rPr lang="en-US" b="1">
                <a:latin typeface="Arial Unicode MS" pitchFamily="34" charset="-128"/>
              </a:rPr>
              <a:t>rs</a:t>
            </a:r>
            <a:r>
              <a:rPr lang="en-US" b="1"/>
              <a:t> .</a:t>
            </a:r>
          </a:p>
          <a:p>
            <a:pPr>
              <a:spcBef>
                <a:spcPct val="50000"/>
              </a:spcBef>
            </a:pPr>
            <a:endParaRPr lang="en-US"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b="1"/>
              <a:t>Example of Get Method</a:t>
            </a:r>
          </a:p>
        </p:txBody>
      </p:sp>
      <p:sp>
        <p:nvSpPr>
          <p:cNvPr id="37891" name="Text Box 3"/>
          <p:cNvSpPr txBox="1">
            <a:spLocks noChangeArrowheads="1"/>
          </p:cNvSpPr>
          <p:nvPr/>
        </p:nvSpPr>
        <p:spPr bwMode="auto">
          <a:xfrm>
            <a:off x="609600" y="2514600"/>
            <a:ext cx="8001000" cy="3378200"/>
          </a:xfrm>
          <a:prstGeom prst="rect">
            <a:avLst/>
          </a:prstGeom>
          <a:noFill/>
          <a:ln w="9525">
            <a:noFill/>
            <a:miter lim="800000"/>
            <a:headEnd/>
            <a:tailEnd/>
          </a:ln>
          <a:effectLst/>
        </p:spPr>
        <p:txBody>
          <a:bodyPr>
            <a:spAutoFit/>
          </a:bodyPr>
          <a:lstStyle/>
          <a:p>
            <a:pPr>
              <a:spcBef>
                <a:spcPct val="50000"/>
              </a:spcBef>
            </a:pPr>
            <a:r>
              <a:rPr lang="en-US" b="1">
                <a:latin typeface="Arial Unicode MS" pitchFamily="34" charset="-128"/>
              </a:rPr>
              <a:t>String query = </a:t>
            </a:r>
            <a:br>
              <a:rPr lang="en-US" b="1">
                <a:latin typeface="Arial Unicode MS" pitchFamily="34" charset="-128"/>
              </a:rPr>
            </a:br>
            <a:r>
              <a:rPr lang="en-US" b="1">
                <a:latin typeface="Arial Unicode MS" pitchFamily="34" charset="-128"/>
              </a:rPr>
              <a:t>	"SELECT COF_NAME, PRICE FROM COFFEES"; </a:t>
            </a:r>
            <a:br>
              <a:rPr lang="en-US" b="1">
                <a:latin typeface="Arial Unicode MS" pitchFamily="34" charset="-128"/>
              </a:rPr>
            </a:br>
            <a:r>
              <a:rPr lang="en-US" b="1">
                <a:latin typeface="Arial Unicode MS" pitchFamily="34" charset="-128"/>
              </a:rPr>
              <a:t>ResultSet rs = stmt.executeQuery(query); </a:t>
            </a:r>
            <a:br>
              <a:rPr lang="en-US" b="1">
                <a:latin typeface="Arial Unicode MS" pitchFamily="34" charset="-128"/>
              </a:rPr>
            </a:br>
            <a:r>
              <a:rPr lang="en-US" b="1">
                <a:latin typeface="Arial Unicode MS" pitchFamily="34" charset="-128"/>
              </a:rPr>
              <a:t>while (rs.next()) </a:t>
            </a:r>
            <a:br>
              <a:rPr lang="en-US" b="1">
                <a:latin typeface="Arial Unicode MS" pitchFamily="34" charset="-128"/>
              </a:rPr>
            </a:br>
            <a:r>
              <a:rPr lang="en-US" b="1">
                <a:latin typeface="Arial Unicode MS" pitchFamily="34" charset="-128"/>
              </a:rPr>
              <a:t>	{ </a:t>
            </a:r>
            <a:br>
              <a:rPr lang="en-US" b="1">
                <a:latin typeface="Arial Unicode MS" pitchFamily="34" charset="-128"/>
              </a:rPr>
            </a:br>
            <a:r>
              <a:rPr lang="en-US" b="1">
                <a:latin typeface="Arial Unicode MS" pitchFamily="34" charset="-128"/>
              </a:rPr>
              <a:t>		String s = rs.getString("COF_NAME"); </a:t>
            </a:r>
            <a:br>
              <a:rPr lang="en-US" b="1">
                <a:latin typeface="Arial Unicode MS" pitchFamily="34" charset="-128"/>
              </a:rPr>
            </a:br>
            <a:r>
              <a:rPr lang="en-US" b="1">
                <a:latin typeface="Arial Unicode MS" pitchFamily="34" charset="-128"/>
              </a:rPr>
              <a:t>	  	float n = rs.getFloat("PRICE"); </a:t>
            </a:r>
            <a:br>
              <a:rPr lang="en-US" b="1">
                <a:latin typeface="Arial Unicode MS" pitchFamily="34" charset="-128"/>
              </a:rPr>
            </a:br>
            <a:r>
              <a:rPr lang="en-US" b="1">
                <a:latin typeface="Arial Unicode MS" pitchFamily="34" charset="-128"/>
              </a:rPr>
              <a:t>             	System.out.println(s + " " + n); </a:t>
            </a:r>
            <a:br>
              <a:rPr lang="en-US" b="1">
                <a:latin typeface="Arial Unicode MS" pitchFamily="34" charset="-128"/>
              </a:rPr>
            </a:br>
            <a:r>
              <a:rPr lang="en-US" b="1">
                <a:latin typeface="Arial Unicode MS" pitchFamily="34" charset="-128"/>
              </a:rPr>
              <a:t>	}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b="1"/>
              <a:t>Statement Objects</a:t>
            </a:r>
          </a:p>
        </p:txBody>
      </p:sp>
      <p:sp>
        <p:nvSpPr>
          <p:cNvPr id="218115" name="Rectangle 3"/>
          <p:cNvSpPr>
            <a:spLocks noGrp="1" noChangeArrowheads="1"/>
          </p:cNvSpPr>
          <p:nvPr>
            <p:ph type="body" idx="1"/>
          </p:nvPr>
        </p:nvSpPr>
        <p:spPr>
          <a:xfrm>
            <a:off x="2438400" y="1905000"/>
            <a:ext cx="4343400" cy="4114800"/>
          </a:xfrm>
        </p:spPr>
        <p:txBody>
          <a:bodyPr/>
          <a:lstStyle/>
          <a:p>
            <a:r>
              <a:rPr lang="en-US" sz="4400" b="1"/>
              <a:t>Standard</a:t>
            </a:r>
          </a:p>
          <a:p>
            <a:r>
              <a:rPr lang="en-US" sz="4400" b="1"/>
              <a:t>Prepared</a:t>
            </a:r>
          </a:p>
          <a:p>
            <a:r>
              <a:rPr lang="en-US" sz="4400" b="1"/>
              <a:t>Callable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b="1"/>
              <a:t>Standard</a:t>
            </a:r>
          </a:p>
        </p:txBody>
      </p:sp>
      <p:sp>
        <p:nvSpPr>
          <p:cNvPr id="220163" name="Text Box 3"/>
          <p:cNvSpPr txBox="1">
            <a:spLocks noChangeArrowheads="1"/>
          </p:cNvSpPr>
          <p:nvPr/>
        </p:nvSpPr>
        <p:spPr bwMode="auto">
          <a:xfrm>
            <a:off x="381000" y="1828800"/>
            <a:ext cx="8382000" cy="4451350"/>
          </a:xfrm>
          <a:prstGeom prst="rect">
            <a:avLst/>
          </a:prstGeom>
          <a:noFill/>
          <a:ln w="9525">
            <a:noFill/>
            <a:miter lim="800000"/>
            <a:headEnd/>
            <a:tailEnd/>
          </a:ln>
          <a:effectLst/>
        </p:spPr>
        <p:txBody>
          <a:bodyPr>
            <a:spAutoFit/>
          </a:bodyPr>
          <a:lstStyle/>
          <a:p>
            <a:r>
              <a:rPr lang="en-US" sz="2200" b="1">
                <a:latin typeface="Courier" pitchFamily="49" charset="0"/>
              </a:rPr>
              <a:t>private String url;</a:t>
            </a:r>
          </a:p>
          <a:p>
            <a:pPr>
              <a:spcAft>
                <a:spcPct val="50000"/>
              </a:spcAft>
            </a:pPr>
            <a:r>
              <a:rPr lang="en-US" sz="2200" b="1">
                <a:latin typeface="Courier" pitchFamily="49" charset="0"/>
              </a:rPr>
              <a:t>private Connection connect;</a:t>
            </a:r>
            <a:br>
              <a:rPr lang="en-US" sz="2200" b="1">
                <a:latin typeface="Courier" pitchFamily="49" charset="0"/>
              </a:rPr>
            </a:br>
            <a:r>
              <a:rPr lang="en-US" sz="2200" b="1">
                <a:latin typeface="Courier" pitchFamily="49" charset="0"/>
              </a:rPr>
              <a:t>url = "jdbc:odbc:AddressBook";</a:t>
            </a:r>
          </a:p>
          <a:p>
            <a:pPr>
              <a:spcAft>
                <a:spcPct val="50000"/>
              </a:spcAft>
            </a:pPr>
            <a:r>
              <a:rPr lang="en-US" sz="2200" b="1">
                <a:latin typeface="Courier" pitchFamily="49" charset="0"/>
              </a:rPr>
              <a:t>Class.forName( "sun.jdbc.odbc.JdbcOdbcDriver" );</a:t>
            </a:r>
          </a:p>
          <a:p>
            <a:pPr>
              <a:spcAft>
                <a:spcPct val="50000"/>
              </a:spcAft>
            </a:pPr>
            <a:r>
              <a:rPr lang="en-US" sz="2200" b="1">
                <a:latin typeface="Courier" pitchFamily="49" charset="0"/>
              </a:rPr>
              <a:t>connect = DriverManager.getConnection( url );</a:t>
            </a:r>
          </a:p>
          <a:p>
            <a:pPr>
              <a:spcAft>
                <a:spcPct val="50000"/>
              </a:spcAft>
            </a:pPr>
            <a:r>
              <a:rPr lang="en-US" sz="2200" b="1">
                <a:latin typeface="Courier" pitchFamily="49" charset="0"/>
              </a:rPr>
              <a:t>Statement statement = connect.createStatement();</a:t>
            </a:r>
          </a:p>
          <a:p>
            <a:pPr>
              <a:spcAft>
                <a:spcPct val="50000"/>
              </a:spcAft>
            </a:pPr>
            <a:r>
              <a:rPr lang="en-US" sz="2200" b="1">
                <a:latin typeface="Courier" pitchFamily="49" charset="0"/>
              </a:rPr>
              <a:t>String query = "SELECT * FROM addresses " +</a:t>
            </a:r>
            <a:br>
              <a:rPr lang="en-US" sz="2200" b="1">
                <a:latin typeface="Courier" pitchFamily="49" charset="0"/>
              </a:rPr>
            </a:br>
            <a:r>
              <a:rPr lang="en-US" sz="2200" b="1">
                <a:latin typeface="Courier" pitchFamily="49" charset="0"/>
              </a:rPr>
              <a:t>               "WHERE lastname = '";</a:t>
            </a:r>
          </a:p>
          <a:p>
            <a:pPr>
              <a:spcAft>
                <a:spcPct val="50000"/>
              </a:spcAft>
            </a:pPr>
            <a:r>
              <a:rPr lang="en-US" sz="2200" b="1">
                <a:latin typeface="Courier" pitchFamily="49" charset="0"/>
              </a:rPr>
              <a:t>ResultSet rs = statement.executeQuery( query );</a:t>
            </a:r>
          </a:p>
          <a:p>
            <a:endParaRPr lang="en-US" sz="2200" b="1">
              <a:latin typeface="Courier"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b="1"/>
              <a:t>Prepared</a:t>
            </a:r>
          </a:p>
        </p:txBody>
      </p:sp>
      <p:sp>
        <p:nvSpPr>
          <p:cNvPr id="221187" name="Text Box 3"/>
          <p:cNvSpPr txBox="1">
            <a:spLocks noChangeArrowheads="1"/>
          </p:cNvSpPr>
          <p:nvPr/>
        </p:nvSpPr>
        <p:spPr bwMode="auto">
          <a:xfrm>
            <a:off x="381000" y="1828800"/>
            <a:ext cx="8382000" cy="4283075"/>
          </a:xfrm>
          <a:prstGeom prst="rect">
            <a:avLst/>
          </a:prstGeom>
          <a:noFill/>
          <a:ln w="9525">
            <a:noFill/>
            <a:miter lim="800000"/>
            <a:headEnd/>
            <a:tailEnd/>
          </a:ln>
          <a:effectLst/>
        </p:spPr>
        <p:txBody>
          <a:bodyPr>
            <a:spAutoFit/>
          </a:bodyPr>
          <a:lstStyle/>
          <a:p>
            <a:r>
              <a:rPr lang="en-US" sz="2200" b="1">
                <a:latin typeface="Courier" pitchFamily="49" charset="0"/>
              </a:rPr>
              <a:t>private String url;</a:t>
            </a:r>
          </a:p>
          <a:p>
            <a:pPr>
              <a:spcAft>
                <a:spcPct val="50000"/>
              </a:spcAft>
            </a:pPr>
            <a:r>
              <a:rPr lang="en-US" sz="2200" b="1">
                <a:latin typeface="Courier" pitchFamily="49" charset="0"/>
              </a:rPr>
              <a:t>private Connection connect;</a:t>
            </a:r>
            <a:br>
              <a:rPr lang="en-US" sz="2200" b="1">
                <a:latin typeface="Courier" pitchFamily="49" charset="0"/>
              </a:rPr>
            </a:br>
            <a:r>
              <a:rPr lang="en-US" sz="2200" b="1">
                <a:latin typeface="Courier" pitchFamily="49" charset="0"/>
              </a:rPr>
              <a:t>url = "jdbc:odbc:AddressBook";</a:t>
            </a:r>
          </a:p>
          <a:p>
            <a:pPr>
              <a:spcAft>
                <a:spcPct val="50000"/>
              </a:spcAft>
            </a:pPr>
            <a:r>
              <a:rPr lang="en-US" sz="2200" b="1">
                <a:latin typeface="Courier" pitchFamily="49" charset="0"/>
              </a:rPr>
              <a:t>Class.forName( "sun.jdbc.odbc.JdbcOdbcDriver" );</a:t>
            </a:r>
          </a:p>
          <a:p>
            <a:pPr>
              <a:spcAft>
                <a:spcPct val="50000"/>
              </a:spcAft>
            </a:pPr>
            <a:r>
              <a:rPr lang="en-US" sz="2200" b="1">
                <a:latin typeface="Courier" pitchFamily="49" charset="0"/>
              </a:rPr>
              <a:t>connect = DriverManager.getConnection( url );</a:t>
            </a:r>
          </a:p>
          <a:p>
            <a:pPr>
              <a:spcAft>
                <a:spcPct val="50000"/>
              </a:spcAft>
            </a:pPr>
            <a:r>
              <a:rPr lang="en-US" sz="2200" b="1">
                <a:latin typeface="Courier" pitchFamily="49" charset="0"/>
              </a:rPr>
              <a:t>PreparedStatement statement =</a:t>
            </a:r>
            <a:br>
              <a:rPr lang="en-US" sz="2200" b="1">
                <a:latin typeface="Courier" pitchFamily="49" charset="0"/>
              </a:rPr>
            </a:br>
            <a:r>
              <a:rPr lang="en-US" sz="2200" b="1">
                <a:latin typeface="Courier" pitchFamily="49" charset="0"/>
              </a:rPr>
              <a:t>               connect.PrepareStatement(</a:t>
            </a:r>
            <a:br>
              <a:rPr lang="en-US" sz="2200" b="1">
                <a:latin typeface="Courier" pitchFamily="49" charset="0"/>
              </a:rPr>
            </a:br>
            <a:r>
              <a:rPr lang="en-US" sz="2200" b="1">
                <a:latin typeface="Courier" pitchFamily="49" charset="0"/>
              </a:rPr>
              <a:t>               "SELECT * FROM addresses ");</a:t>
            </a:r>
          </a:p>
          <a:p>
            <a:pPr>
              <a:spcAft>
                <a:spcPct val="50000"/>
              </a:spcAft>
            </a:pPr>
            <a:r>
              <a:rPr lang="en-US" sz="2200" b="1">
                <a:latin typeface="Courier" pitchFamily="49" charset="0"/>
              </a:rPr>
              <a:t>ResultSet rs = statement.executeQuery();</a:t>
            </a:r>
          </a:p>
          <a:p>
            <a:endParaRPr lang="en-US" sz="2200" b="1">
              <a:latin typeface="Courier"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a:t>Using Prepared Statements</a:t>
            </a:r>
            <a:r>
              <a:rPr lang="en-US" sz="1900" b="1"/>
              <a:t> </a:t>
            </a:r>
          </a:p>
        </p:txBody>
      </p:sp>
      <p:sp>
        <p:nvSpPr>
          <p:cNvPr id="38915" name="Text Box 3"/>
          <p:cNvSpPr txBox="1">
            <a:spLocks noChangeArrowheads="1"/>
          </p:cNvSpPr>
          <p:nvPr/>
        </p:nvSpPr>
        <p:spPr bwMode="auto">
          <a:xfrm>
            <a:off x="609600" y="1828800"/>
            <a:ext cx="7924800" cy="5003800"/>
          </a:xfrm>
          <a:prstGeom prst="rect">
            <a:avLst/>
          </a:prstGeom>
          <a:noFill/>
          <a:ln w="9525">
            <a:noFill/>
            <a:miter lim="800000"/>
            <a:headEnd/>
            <a:tailEnd/>
          </a:ln>
          <a:effectLst/>
        </p:spPr>
        <p:txBody>
          <a:bodyPr>
            <a:spAutoFit/>
          </a:bodyPr>
          <a:lstStyle/>
          <a:p>
            <a:r>
              <a:rPr lang="en-US" sz="1900" b="1"/>
              <a:t>If you want to execute a </a:t>
            </a:r>
            <a:r>
              <a:rPr lang="en-US" sz="1900" b="1">
                <a:latin typeface="Arial Unicode MS" pitchFamily="34" charset="-128"/>
              </a:rPr>
              <a:t>Statement</a:t>
            </a:r>
            <a:r>
              <a:rPr lang="en-US" sz="1900" b="1"/>
              <a:t> object many times, it will normally reduce execution time to use a </a:t>
            </a:r>
            <a:r>
              <a:rPr lang="en-US" sz="1900" b="1">
                <a:latin typeface="Arial Unicode MS" pitchFamily="34" charset="-128"/>
              </a:rPr>
              <a:t>PreparedStatement</a:t>
            </a:r>
            <a:r>
              <a:rPr lang="en-US" sz="1900" b="1"/>
              <a:t> object. </a:t>
            </a:r>
          </a:p>
          <a:p>
            <a:r>
              <a:rPr lang="en-US" sz="1900" b="1"/>
              <a:t>The main feature of a </a:t>
            </a:r>
            <a:r>
              <a:rPr lang="en-US" sz="1900" b="1">
                <a:latin typeface="Arial Unicode MS" pitchFamily="34" charset="-128"/>
              </a:rPr>
              <a:t>PreparedStatement</a:t>
            </a:r>
            <a:r>
              <a:rPr lang="en-US" sz="1900" b="1"/>
              <a:t> object is that, unlike a </a:t>
            </a:r>
            <a:r>
              <a:rPr lang="en-US" sz="1900" b="1">
                <a:latin typeface="Arial Unicode MS" pitchFamily="34" charset="-128"/>
              </a:rPr>
              <a:t>Statement</a:t>
            </a:r>
            <a:r>
              <a:rPr lang="en-US" sz="1900" b="1"/>
              <a:t> object, it is given an SQL statement when it is created. The advantage to this is that in most cases, this SQL statement will be sent to the DBMS right away, where it will be compiled. As a result, the </a:t>
            </a:r>
            <a:r>
              <a:rPr lang="en-US" sz="1900" b="1">
                <a:latin typeface="Arial Unicode MS" pitchFamily="34" charset="-128"/>
              </a:rPr>
              <a:t>PreparedStatement</a:t>
            </a:r>
            <a:r>
              <a:rPr lang="en-US" sz="1900" b="1"/>
              <a:t> object contains not just an SQL statement, but an SQL statement that has been precompiled. This means that when the </a:t>
            </a:r>
            <a:r>
              <a:rPr lang="en-US" sz="1900" b="1">
                <a:latin typeface="Arial Unicode MS" pitchFamily="34" charset="-128"/>
              </a:rPr>
              <a:t>PreparedStatement</a:t>
            </a:r>
            <a:r>
              <a:rPr lang="en-US" sz="1900" b="1"/>
              <a:t> is executed, the DBMS can just run the </a:t>
            </a:r>
            <a:r>
              <a:rPr lang="en-US" sz="1900" b="1">
                <a:latin typeface="Arial Unicode MS" pitchFamily="34" charset="-128"/>
              </a:rPr>
              <a:t>PreparedStatement</a:t>
            </a:r>
            <a:r>
              <a:rPr lang="en-US" sz="1900" b="1"/>
              <a:t> 's SQL statement without having to compile it first. </a:t>
            </a:r>
          </a:p>
          <a:p>
            <a:r>
              <a:rPr lang="en-US" sz="1900" b="1"/>
              <a:t>Although </a:t>
            </a:r>
            <a:r>
              <a:rPr lang="en-US" sz="1900" b="1">
                <a:latin typeface="Arial Unicode MS" pitchFamily="34" charset="-128"/>
              </a:rPr>
              <a:t>PreparedStatement</a:t>
            </a:r>
            <a:r>
              <a:rPr lang="en-US" sz="1900" b="1"/>
              <a:t> objects can be used for SQL statements with no parameters, you will probably use them most often for SQL statements that take parameters. The advantage of using SQL statements that take parameters is that you can use the same statement and supply it with different values each time you execute it. You will see an example of this in the following sections.</a:t>
            </a:r>
          </a:p>
          <a:p>
            <a:endParaRPr lang="en-US" sz="1900"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04800"/>
            <a:ext cx="7772400" cy="609600"/>
          </a:xfrm>
        </p:spPr>
        <p:txBody>
          <a:bodyPr/>
          <a:lstStyle/>
          <a:p>
            <a:r>
              <a:rPr lang="en-US" sz="3600" b="1"/>
              <a:t>Creating a PreparedStatement Object</a:t>
            </a:r>
            <a:r>
              <a:rPr lang="en-US" b="1"/>
              <a:t> </a:t>
            </a:r>
          </a:p>
        </p:txBody>
      </p:sp>
      <p:sp>
        <p:nvSpPr>
          <p:cNvPr id="39939" name="Text Box 3"/>
          <p:cNvSpPr txBox="1">
            <a:spLocks noChangeArrowheads="1"/>
          </p:cNvSpPr>
          <p:nvPr/>
        </p:nvSpPr>
        <p:spPr bwMode="auto">
          <a:xfrm>
            <a:off x="685800" y="1295400"/>
            <a:ext cx="8153400" cy="4383088"/>
          </a:xfrm>
          <a:prstGeom prst="rect">
            <a:avLst/>
          </a:prstGeom>
          <a:noFill/>
          <a:ln w="9525">
            <a:noFill/>
            <a:miter lim="800000"/>
            <a:headEnd/>
            <a:tailEnd/>
          </a:ln>
          <a:effectLst/>
        </p:spPr>
        <p:txBody>
          <a:bodyPr>
            <a:spAutoFit/>
          </a:bodyPr>
          <a:lstStyle/>
          <a:p>
            <a:pPr>
              <a:spcAft>
                <a:spcPct val="50000"/>
              </a:spcAft>
            </a:pPr>
            <a:r>
              <a:rPr lang="en-US" b="1"/>
              <a:t>As with </a:t>
            </a:r>
            <a:r>
              <a:rPr lang="en-US" b="1">
                <a:latin typeface="Arial Unicode MS" pitchFamily="34" charset="-128"/>
              </a:rPr>
              <a:t>Statement</a:t>
            </a:r>
            <a:r>
              <a:rPr lang="en-US" b="1"/>
              <a:t> objects, you create </a:t>
            </a:r>
            <a:r>
              <a:rPr lang="en-US" b="1">
                <a:latin typeface="Arial Unicode MS" pitchFamily="34" charset="-128"/>
              </a:rPr>
              <a:t>PreparedStatement</a:t>
            </a:r>
            <a:r>
              <a:rPr lang="en-US" b="1"/>
              <a:t> objects with a </a:t>
            </a:r>
            <a:r>
              <a:rPr lang="en-US" b="1">
                <a:latin typeface="Arial Unicode MS" pitchFamily="34" charset="-128"/>
              </a:rPr>
              <a:t>Connection</a:t>
            </a:r>
            <a:r>
              <a:rPr lang="en-US" b="1"/>
              <a:t> method. Using our open connection </a:t>
            </a:r>
            <a:r>
              <a:rPr lang="en-US" b="1">
                <a:latin typeface="Arial Unicode MS" pitchFamily="34" charset="-128"/>
              </a:rPr>
              <a:t>con</a:t>
            </a:r>
            <a:r>
              <a:rPr lang="en-US" b="1"/>
              <a:t> from previous examples, you might write code such as the following to create a </a:t>
            </a:r>
            <a:r>
              <a:rPr lang="en-US" b="1">
                <a:latin typeface="Arial Unicode MS" pitchFamily="34" charset="-128"/>
              </a:rPr>
              <a:t>PreparedStatement</a:t>
            </a:r>
            <a:r>
              <a:rPr lang="en-US" b="1"/>
              <a:t> object that takes two input parameters:</a:t>
            </a:r>
          </a:p>
          <a:p>
            <a:pPr>
              <a:spcAft>
                <a:spcPct val="50000"/>
              </a:spcAft>
            </a:pPr>
            <a:r>
              <a:rPr lang="en-US" sz="1800" b="1">
                <a:latin typeface="Courier New" pitchFamily="49" charset="0"/>
              </a:rPr>
              <a:t>  PreparedStatement updateSales = con.prepareStatement(</a:t>
            </a:r>
            <a:br>
              <a:rPr lang="en-US" sz="1800" b="1">
                <a:latin typeface="Courier New" pitchFamily="49" charset="0"/>
              </a:rPr>
            </a:br>
            <a:r>
              <a:rPr lang="en-US" sz="1800" b="1">
                <a:latin typeface="Courier New" pitchFamily="49" charset="0"/>
              </a:rPr>
              <a:t>   "UPDATE COFFEES SET SALES = </a:t>
            </a:r>
            <a:r>
              <a:rPr lang="en-US" b="1">
                <a:latin typeface="Courier New" pitchFamily="49" charset="0"/>
              </a:rPr>
              <a:t>?</a:t>
            </a:r>
            <a:r>
              <a:rPr lang="en-US" sz="1800" b="1">
                <a:latin typeface="Courier New" pitchFamily="49" charset="0"/>
              </a:rPr>
              <a:t> WHERE COF_NAME LIKE </a:t>
            </a:r>
            <a:r>
              <a:rPr lang="en-US" b="1">
                <a:latin typeface="Courier New" pitchFamily="49" charset="0"/>
              </a:rPr>
              <a:t>?</a:t>
            </a:r>
            <a:r>
              <a:rPr lang="en-US" sz="1800" b="1">
                <a:latin typeface="Courier New" pitchFamily="49" charset="0"/>
              </a:rPr>
              <a:t>");</a:t>
            </a:r>
          </a:p>
          <a:p>
            <a:r>
              <a:rPr lang="en-US" b="1">
                <a:latin typeface="Arial Unicode MS" pitchFamily="34" charset="-128"/>
              </a:rPr>
              <a:t> </a:t>
            </a:r>
            <a:r>
              <a:rPr lang="en-US" b="1"/>
              <a:t>The variable </a:t>
            </a:r>
            <a:r>
              <a:rPr lang="en-US" b="1">
                <a:latin typeface="Arial Unicode MS" pitchFamily="34" charset="-128"/>
              </a:rPr>
              <a:t>updateSales</a:t>
            </a:r>
            <a:r>
              <a:rPr lang="en-US" b="1"/>
              <a:t> now contains the SQL statement, </a:t>
            </a:r>
            <a:r>
              <a:rPr lang="en-US" b="1">
                <a:latin typeface="Arial Unicode MS" pitchFamily="34" charset="-128"/>
              </a:rPr>
              <a:t>"UPDATE COFFEES SET SALES = ? WHERE COF_NAME LIKE ?"</a:t>
            </a:r>
            <a:r>
              <a:rPr lang="en-US" b="1"/>
              <a:t> , which has also, in most cases, been sent to the DBMS and been precompiled.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sz="3600" b="1">
                <a:solidFill>
                  <a:srgbClr val="FF0000"/>
                </a:solidFill>
                <a:cs typeface="Times New Roman" pitchFamily="18" charset="0"/>
              </a:rPr>
              <a:t>Advantages of Database Systems</a:t>
            </a:r>
          </a:p>
        </p:txBody>
      </p:sp>
      <p:sp>
        <p:nvSpPr>
          <p:cNvPr id="189443" name="Rectangle 3"/>
          <p:cNvSpPr>
            <a:spLocks noGrp="1" noChangeArrowheads="1"/>
          </p:cNvSpPr>
          <p:nvPr>
            <p:ph type="body" idx="1"/>
          </p:nvPr>
        </p:nvSpPr>
        <p:spPr/>
        <p:txBody>
          <a:bodyPr/>
          <a:lstStyle/>
          <a:p>
            <a:pPr>
              <a:lnSpc>
                <a:spcPct val="90000"/>
              </a:lnSpc>
              <a:spcBef>
                <a:spcPct val="0"/>
              </a:spcBef>
            </a:pPr>
            <a:r>
              <a:rPr lang="en-US" sz="2800"/>
              <a:t>Advantages</a:t>
            </a:r>
          </a:p>
          <a:p>
            <a:pPr lvl="1">
              <a:lnSpc>
                <a:spcPct val="90000"/>
              </a:lnSpc>
              <a:spcBef>
                <a:spcPct val="0"/>
              </a:spcBef>
            </a:pPr>
            <a:r>
              <a:rPr lang="en-US" sz="2400"/>
              <a:t>Reduce redundancy</a:t>
            </a:r>
          </a:p>
          <a:p>
            <a:pPr lvl="1">
              <a:lnSpc>
                <a:spcPct val="90000"/>
              </a:lnSpc>
              <a:spcBef>
                <a:spcPct val="0"/>
              </a:spcBef>
            </a:pPr>
            <a:r>
              <a:rPr lang="en-US" sz="2400"/>
              <a:t>Avoid inconsistency</a:t>
            </a:r>
          </a:p>
          <a:p>
            <a:pPr lvl="1">
              <a:lnSpc>
                <a:spcPct val="90000"/>
              </a:lnSpc>
              <a:spcBef>
                <a:spcPct val="0"/>
              </a:spcBef>
            </a:pPr>
            <a:r>
              <a:rPr lang="en-US" sz="2400"/>
              <a:t>Share data</a:t>
            </a:r>
          </a:p>
          <a:p>
            <a:pPr lvl="1">
              <a:lnSpc>
                <a:spcPct val="90000"/>
              </a:lnSpc>
              <a:spcBef>
                <a:spcPct val="0"/>
              </a:spcBef>
            </a:pPr>
            <a:r>
              <a:rPr lang="en-US" sz="2400"/>
              <a:t>Enforce standards</a:t>
            </a:r>
          </a:p>
          <a:p>
            <a:pPr lvl="1">
              <a:lnSpc>
                <a:spcPct val="90000"/>
              </a:lnSpc>
              <a:spcBef>
                <a:spcPct val="0"/>
              </a:spcBef>
            </a:pPr>
            <a:r>
              <a:rPr lang="en-US" sz="2400"/>
              <a:t>Security restrictions</a:t>
            </a:r>
          </a:p>
          <a:p>
            <a:pPr lvl="1">
              <a:lnSpc>
                <a:spcPct val="90000"/>
              </a:lnSpc>
              <a:spcBef>
                <a:spcPct val="0"/>
              </a:spcBef>
            </a:pPr>
            <a:r>
              <a:rPr lang="en-US" sz="2400"/>
              <a:t>Data integrity</a:t>
            </a:r>
          </a:p>
          <a:p>
            <a:pPr lvl="1">
              <a:lnSpc>
                <a:spcPct val="90000"/>
              </a:lnSpc>
              <a:spcBef>
                <a:spcPct val="0"/>
              </a:spcBef>
            </a:pPr>
            <a:r>
              <a:rPr lang="en-US" sz="2400"/>
              <a:t>Balance conflicting requirements</a:t>
            </a:r>
          </a:p>
          <a:p>
            <a:pPr>
              <a:lnSpc>
                <a:spcPct val="90000"/>
              </a:lnSpc>
              <a:spcBef>
                <a:spcPct val="0"/>
              </a:spcBef>
            </a:pPr>
            <a:r>
              <a:rPr lang="en-US" sz="2800"/>
              <a:t>Non-database systems</a:t>
            </a:r>
          </a:p>
          <a:p>
            <a:pPr lvl="1">
              <a:lnSpc>
                <a:spcPct val="90000"/>
              </a:lnSpc>
              <a:spcBef>
                <a:spcPct val="0"/>
              </a:spcBef>
            </a:pPr>
            <a:r>
              <a:rPr lang="en-US" sz="2400"/>
              <a:t>Each application has own files</a:t>
            </a:r>
          </a:p>
          <a:p>
            <a:pPr lvl="2">
              <a:lnSpc>
                <a:spcPct val="90000"/>
              </a:lnSpc>
              <a:spcBef>
                <a:spcPct val="0"/>
              </a:spcBef>
            </a:pPr>
            <a:r>
              <a:rPr lang="en-US" sz="2000"/>
              <a:t>Redundant</a:t>
            </a:r>
          </a:p>
          <a:p>
            <a:pPr lvl="2">
              <a:lnSpc>
                <a:spcPct val="90000"/>
              </a:lnSpc>
              <a:spcBef>
                <a:spcPct val="0"/>
              </a:spcBef>
            </a:pPr>
            <a:r>
              <a:rPr lang="en-US" sz="2000"/>
              <a:t>Lack centralized control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type="title"/>
          </p:nvPr>
        </p:nvSpPr>
        <p:spPr>
          <a:xfrm>
            <a:off x="685800" y="228600"/>
            <a:ext cx="7924800" cy="1524000"/>
          </a:xfrm>
          <a:noFill/>
          <a:ln/>
        </p:spPr>
        <p:txBody>
          <a:bodyPr/>
          <a:lstStyle/>
          <a:p>
            <a:r>
              <a:rPr lang="en-US" b="1"/>
              <a:t>Supplying Values for PreparedStatement Parameters</a:t>
            </a:r>
          </a:p>
        </p:txBody>
      </p:sp>
      <p:sp>
        <p:nvSpPr>
          <p:cNvPr id="215044" name="Text Box 4"/>
          <p:cNvSpPr txBox="1">
            <a:spLocks noChangeArrowheads="1"/>
          </p:cNvSpPr>
          <p:nvPr/>
        </p:nvSpPr>
        <p:spPr bwMode="auto">
          <a:xfrm>
            <a:off x="838200" y="2057400"/>
            <a:ext cx="7924800" cy="3976688"/>
          </a:xfrm>
          <a:prstGeom prst="rect">
            <a:avLst/>
          </a:prstGeom>
          <a:noFill/>
          <a:ln w="9525">
            <a:noFill/>
            <a:miter lim="800000"/>
            <a:headEnd/>
            <a:tailEnd/>
          </a:ln>
          <a:effectLst/>
        </p:spPr>
        <p:txBody>
          <a:bodyPr>
            <a:spAutoFit/>
          </a:bodyPr>
          <a:lstStyle/>
          <a:p>
            <a:pPr>
              <a:spcAft>
                <a:spcPct val="50000"/>
              </a:spcAft>
            </a:pPr>
            <a:r>
              <a:rPr lang="en-US" sz="2200" b="1"/>
              <a:t>Using the </a:t>
            </a:r>
            <a:r>
              <a:rPr lang="en-US" sz="2200" b="1">
                <a:latin typeface="Arial Unicode MS" pitchFamily="34" charset="-128"/>
              </a:rPr>
              <a:t>PreparedStatement</a:t>
            </a:r>
            <a:r>
              <a:rPr lang="en-US" sz="2200" b="1"/>
              <a:t> object </a:t>
            </a:r>
            <a:r>
              <a:rPr lang="en-US" sz="2200" b="1">
                <a:latin typeface="Arial Unicode MS" pitchFamily="34" charset="-128"/>
              </a:rPr>
              <a:t>updateSales</a:t>
            </a:r>
            <a:r>
              <a:rPr lang="en-US" sz="2200" b="1"/>
              <a:t> from the previous example, the following line of code sets the first question mark placeholder to a Java </a:t>
            </a:r>
            <a:r>
              <a:rPr lang="en-US" sz="2200" b="1">
                <a:latin typeface="Arial Unicode MS" pitchFamily="34" charset="-128"/>
              </a:rPr>
              <a:t>int</a:t>
            </a:r>
            <a:r>
              <a:rPr lang="en-US" sz="2200" b="1"/>
              <a:t> with a value of 75:</a:t>
            </a:r>
          </a:p>
          <a:p>
            <a:pPr>
              <a:spcAft>
                <a:spcPct val="50000"/>
              </a:spcAft>
            </a:pPr>
            <a:r>
              <a:rPr lang="en-US" sz="2200" b="1">
                <a:latin typeface="Courier" pitchFamily="49" charset="0"/>
              </a:rPr>
              <a:t>	updateSales.setInt(1, 75);</a:t>
            </a:r>
          </a:p>
          <a:p>
            <a:pPr>
              <a:spcAft>
                <a:spcPct val="50000"/>
              </a:spcAft>
            </a:pPr>
            <a:r>
              <a:rPr lang="en-US" sz="2200" b="1"/>
              <a:t>As you might surmise from the example, the first argument given to a </a:t>
            </a:r>
            <a:r>
              <a:rPr lang="en-US" sz="2200" b="1">
                <a:latin typeface="Arial Unicode MS" pitchFamily="34" charset="-128"/>
              </a:rPr>
              <a:t>setXXX</a:t>
            </a:r>
            <a:r>
              <a:rPr lang="en-US" sz="2200" b="1"/>
              <a:t> method indicates which question mark placeholder is to be set, and the second argument indicates the value to which it is to be set. The next example sets the second placeholder parameter to the string "</a:t>
            </a:r>
            <a:r>
              <a:rPr lang="en-US" sz="2200" b="1">
                <a:latin typeface="Arial Unicode MS" pitchFamily="34" charset="-128"/>
              </a:rPr>
              <a:t> Colombian</a:t>
            </a:r>
            <a:r>
              <a:rPr lang="en-US" sz="2200" b="1"/>
              <a:t> ":</a:t>
            </a:r>
          </a:p>
          <a:p>
            <a:r>
              <a:rPr lang="en-US" sz="2200" b="1">
                <a:latin typeface="Courier" pitchFamily="49" charset="0"/>
              </a:rPr>
              <a:t>	updateSales.setString(2, "Colombian");</a:t>
            </a:r>
            <a:r>
              <a:rPr lang="en-US" b="1">
                <a:latin typeface="Courier" pitchFamily="49"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457200"/>
            <a:ext cx="7848600" cy="1295400"/>
          </a:xfrm>
        </p:spPr>
        <p:txBody>
          <a:bodyPr/>
          <a:lstStyle/>
          <a:p>
            <a:r>
              <a:rPr lang="en-US" b="1"/>
              <a:t>Supplying Values for PreparedStatement Parameters</a:t>
            </a:r>
          </a:p>
        </p:txBody>
      </p:sp>
      <p:graphicFrame>
        <p:nvGraphicFramePr>
          <p:cNvPr id="214020" name="Object 4"/>
          <p:cNvGraphicFramePr>
            <a:graphicFrameLocks noChangeAspect="1"/>
          </p:cNvGraphicFramePr>
          <p:nvPr/>
        </p:nvGraphicFramePr>
        <p:xfrm>
          <a:off x="533400" y="2209800"/>
          <a:ext cx="8775700" cy="3656013"/>
        </p:xfrm>
        <a:graphic>
          <a:graphicData uri="http://schemas.openxmlformats.org/presentationml/2006/ole">
            <p:oleObj spid="_x0000_s10242" name="Bitmap Image" r:id="rId3" imgW="5533333" imgH="2305372" progId="PBrush">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b="1"/>
              <a:t>Using a Loop to Set Values</a:t>
            </a:r>
          </a:p>
        </p:txBody>
      </p:sp>
      <p:graphicFrame>
        <p:nvGraphicFramePr>
          <p:cNvPr id="216067" name="Object 3"/>
          <p:cNvGraphicFramePr>
            <a:graphicFrameLocks noChangeAspect="1"/>
          </p:cNvGraphicFramePr>
          <p:nvPr/>
        </p:nvGraphicFramePr>
        <p:xfrm>
          <a:off x="685800" y="2209800"/>
          <a:ext cx="8610600" cy="3427413"/>
        </p:xfrm>
        <a:graphic>
          <a:graphicData uri="http://schemas.openxmlformats.org/presentationml/2006/ole">
            <p:oleObj spid="_x0000_s11266" name="Bitmap Image" r:id="rId3" imgW="5649114" imgH="2247619" progId="PBrush">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b="1"/>
              <a:t>Callable</a:t>
            </a:r>
          </a:p>
        </p:txBody>
      </p:sp>
      <p:graphicFrame>
        <p:nvGraphicFramePr>
          <p:cNvPr id="236544" name="Object 0"/>
          <p:cNvGraphicFramePr>
            <a:graphicFrameLocks noChangeAspect="1"/>
          </p:cNvGraphicFramePr>
          <p:nvPr/>
        </p:nvGraphicFramePr>
        <p:xfrm>
          <a:off x="1066800" y="3048000"/>
          <a:ext cx="7267575" cy="2284413"/>
        </p:xfrm>
        <a:graphic>
          <a:graphicData uri="http://schemas.openxmlformats.org/presentationml/2006/ole">
            <p:oleObj spid="_x0000_s12290" name="Bitmap Image" r:id="rId3" imgW="3514286" imgH="1104762" progId="PBrush">
              <p:embed/>
            </p:oleObj>
          </a:graphicData>
        </a:graphic>
      </p:graphicFrame>
      <p:sp>
        <p:nvSpPr>
          <p:cNvPr id="225284" name="Text Box 4"/>
          <p:cNvSpPr txBox="1">
            <a:spLocks noChangeArrowheads="1"/>
          </p:cNvSpPr>
          <p:nvPr/>
        </p:nvSpPr>
        <p:spPr bwMode="auto">
          <a:xfrm>
            <a:off x="1066800" y="1905000"/>
            <a:ext cx="4876800" cy="457200"/>
          </a:xfrm>
          <a:prstGeom prst="rect">
            <a:avLst/>
          </a:prstGeom>
          <a:noFill/>
          <a:ln w="9525">
            <a:noFill/>
            <a:miter lim="800000"/>
            <a:headEnd/>
            <a:tailEnd/>
          </a:ln>
          <a:effectLst/>
        </p:spPr>
        <p:txBody>
          <a:bodyPr>
            <a:spAutoFit/>
          </a:bodyPr>
          <a:lstStyle/>
          <a:p>
            <a:pPr>
              <a:spcBef>
                <a:spcPct val="50000"/>
              </a:spcBef>
            </a:pPr>
            <a:r>
              <a:rPr lang="en-US" b="1"/>
              <a:t>Original Procedure: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b="1"/>
              <a:t>Callable</a:t>
            </a:r>
          </a:p>
        </p:txBody>
      </p:sp>
      <p:graphicFrame>
        <p:nvGraphicFramePr>
          <p:cNvPr id="237568" name="Object 0"/>
          <p:cNvGraphicFramePr>
            <a:graphicFrameLocks noChangeAspect="1"/>
          </p:cNvGraphicFramePr>
          <p:nvPr/>
        </p:nvGraphicFramePr>
        <p:xfrm>
          <a:off x="530225" y="1914525"/>
          <a:ext cx="8085138" cy="4257675"/>
        </p:xfrm>
        <a:graphic>
          <a:graphicData uri="http://schemas.openxmlformats.org/presentationml/2006/ole">
            <p:oleObj spid="_x0000_s13314" name="Bitmap Image" r:id="rId3" imgW="8085714" imgH="3029373" progId="PBrush">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b="1"/>
              <a:t>Calling a Stored Procedure from JDBC</a:t>
            </a:r>
          </a:p>
        </p:txBody>
      </p:sp>
      <p:graphicFrame>
        <p:nvGraphicFramePr>
          <p:cNvPr id="227331" name="Object 3"/>
          <p:cNvGraphicFramePr>
            <a:graphicFrameLocks noChangeAspect="1"/>
          </p:cNvGraphicFramePr>
          <p:nvPr/>
        </p:nvGraphicFramePr>
        <p:xfrm>
          <a:off x="762000" y="2057400"/>
          <a:ext cx="7848600" cy="4038600"/>
        </p:xfrm>
        <a:graphic>
          <a:graphicData uri="http://schemas.openxmlformats.org/presentationml/2006/ole">
            <p:oleObj spid="_x0000_s14338" name="Bitmap Image" r:id="rId3" imgW="5668166" imgH="2238687" progId="PBrush">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b="1"/>
              <a:t>Return Values</a:t>
            </a:r>
          </a:p>
        </p:txBody>
      </p:sp>
      <p:sp>
        <p:nvSpPr>
          <p:cNvPr id="217091" name="Rectangle 3"/>
          <p:cNvSpPr>
            <a:spLocks noChangeArrowheads="1"/>
          </p:cNvSpPr>
          <p:nvPr/>
        </p:nvSpPr>
        <p:spPr bwMode="auto">
          <a:xfrm>
            <a:off x="914400" y="2286000"/>
            <a:ext cx="2514600" cy="609600"/>
          </a:xfrm>
          <a:prstGeom prst="rect">
            <a:avLst/>
          </a:prstGeom>
          <a:solidFill>
            <a:srgbClr val="FFCC99"/>
          </a:solidFill>
          <a:ln w="9525">
            <a:noFill/>
            <a:miter lim="800000"/>
            <a:headEnd/>
            <a:tailEnd/>
          </a:ln>
          <a:effectLst/>
        </p:spPr>
        <p:txBody>
          <a:bodyPr wrap="none" anchor="ctr"/>
          <a:lstStyle/>
          <a:p>
            <a:pPr algn="ctr"/>
            <a:r>
              <a:rPr lang="en-US"/>
              <a:t>executeQuery</a:t>
            </a:r>
          </a:p>
        </p:txBody>
      </p:sp>
      <p:sp>
        <p:nvSpPr>
          <p:cNvPr id="217092" name="Rectangle 4"/>
          <p:cNvSpPr>
            <a:spLocks noChangeArrowheads="1"/>
          </p:cNvSpPr>
          <p:nvPr/>
        </p:nvSpPr>
        <p:spPr bwMode="auto">
          <a:xfrm>
            <a:off x="914400" y="3733800"/>
            <a:ext cx="2514600" cy="609600"/>
          </a:xfrm>
          <a:prstGeom prst="rect">
            <a:avLst/>
          </a:prstGeom>
          <a:solidFill>
            <a:srgbClr val="FFCC99"/>
          </a:solidFill>
          <a:ln w="9525">
            <a:noFill/>
            <a:miter lim="800000"/>
            <a:headEnd/>
            <a:tailEnd/>
          </a:ln>
          <a:effectLst/>
        </p:spPr>
        <p:txBody>
          <a:bodyPr wrap="none" anchor="ctr"/>
          <a:lstStyle/>
          <a:p>
            <a:pPr algn="ctr"/>
            <a:r>
              <a:rPr lang="en-US"/>
              <a:t>executeUpdate</a:t>
            </a:r>
          </a:p>
        </p:txBody>
      </p:sp>
      <p:sp>
        <p:nvSpPr>
          <p:cNvPr id="217093" name="Rectangle 5"/>
          <p:cNvSpPr>
            <a:spLocks noChangeArrowheads="1"/>
          </p:cNvSpPr>
          <p:nvPr/>
        </p:nvSpPr>
        <p:spPr bwMode="auto">
          <a:xfrm>
            <a:off x="5638800" y="2286000"/>
            <a:ext cx="2514600" cy="609600"/>
          </a:xfrm>
          <a:prstGeom prst="rect">
            <a:avLst/>
          </a:prstGeom>
          <a:solidFill>
            <a:srgbClr val="FFCC99"/>
          </a:solidFill>
          <a:ln w="9525">
            <a:noFill/>
            <a:miter lim="800000"/>
            <a:headEnd/>
            <a:tailEnd/>
          </a:ln>
          <a:effectLst/>
        </p:spPr>
        <p:txBody>
          <a:bodyPr wrap="none" anchor="ctr"/>
          <a:lstStyle/>
          <a:p>
            <a:pPr algn="ctr"/>
            <a:r>
              <a:rPr lang="en-US"/>
              <a:t>Result Set</a:t>
            </a:r>
          </a:p>
        </p:txBody>
      </p:sp>
      <p:sp>
        <p:nvSpPr>
          <p:cNvPr id="217094" name="Rectangle 6"/>
          <p:cNvSpPr>
            <a:spLocks noChangeArrowheads="1"/>
          </p:cNvSpPr>
          <p:nvPr/>
        </p:nvSpPr>
        <p:spPr bwMode="auto">
          <a:xfrm>
            <a:off x="5638800" y="3733800"/>
            <a:ext cx="2514600" cy="609600"/>
          </a:xfrm>
          <a:prstGeom prst="rect">
            <a:avLst/>
          </a:prstGeom>
          <a:solidFill>
            <a:srgbClr val="FFCC99"/>
          </a:solidFill>
          <a:ln w="9525">
            <a:noFill/>
            <a:miter lim="800000"/>
            <a:headEnd/>
            <a:tailEnd/>
          </a:ln>
          <a:effectLst/>
        </p:spPr>
        <p:txBody>
          <a:bodyPr wrap="none" anchor="ctr"/>
          <a:lstStyle/>
          <a:p>
            <a:pPr algn="ctr"/>
            <a:r>
              <a:rPr lang="en-US"/>
              <a:t>Number of Rows</a:t>
            </a:r>
          </a:p>
        </p:txBody>
      </p:sp>
      <p:sp>
        <p:nvSpPr>
          <p:cNvPr id="217095" name="AutoShape 7"/>
          <p:cNvSpPr>
            <a:spLocks noChangeArrowheads="1"/>
          </p:cNvSpPr>
          <p:nvPr/>
        </p:nvSpPr>
        <p:spPr bwMode="auto">
          <a:xfrm>
            <a:off x="3962400" y="2514600"/>
            <a:ext cx="1066800" cy="228600"/>
          </a:xfrm>
          <a:prstGeom prst="rightArrow">
            <a:avLst>
              <a:gd name="adj1" fmla="val 50000"/>
              <a:gd name="adj2" fmla="val 116667"/>
            </a:avLst>
          </a:prstGeom>
          <a:solidFill>
            <a:srgbClr val="CCFFFF"/>
          </a:solidFill>
          <a:ln w="9525">
            <a:solidFill>
              <a:schemeClr val="tx1"/>
            </a:solidFill>
            <a:miter lim="800000"/>
            <a:headEnd/>
            <a:tailEnd/>
          </a:ln>
          <a:effectLst/>
        </p:spPr>
        <p:txBody>
          <a:bodyPr wrap="none" anchor="ctr"/>
          <a:lstStyle/>
          <a:p>
            <a:endParaRPr lang="en-US"/>
          </a:p>
        </p:txBody>
      </p:sp>
      <p:sp>
        <p:nvSpPr>
          <p:cNvPr id="217096" name="AutoShape 8"/>
          <p:cNvSpPr>
            <a:spLocks noChangeArrowheads="1"/>
          </p:cNvSpPr>
          <p:nvPr/>
        </p:nvSpPr>
        <p:spPr bwMode="auto">
          <a:xfrm>
            <a:off x="3962400" y="3962400"/>
            <a:ext cx="1066800" cy="228600"/>
          </a:xfrm>
          <a:prstGeom prst="rightArrow">
            <a:avLst>
              <a:gd name="adj1" fmla="val 50000"/>
              <a:gd name="adj2" fmla="val 116667"/>
            </a:avLst>
          </a:prstGeom>
          <a:solidFill>
            <a:srgbClr val="CCFFFF"/>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z="3600" b="1">
                <a:solidFill>
                  <a:srgbClr val="FF0000"/>
                </a:solidFill>
                <a:cs typeface="Times New Roman" pitchFamily="18" charset="0"/>
              </a:rPr>
              <a:t>Data Independence</a:t>
            </a:r>
          </a:p>
        </p:txBody>
      </p:sp>
      <p:sp>
        <p:nvSpPr>
          <p:cNvPr id="190467" name="Rectangle 3"/>
          <p:cNvSpPr>
            <a:spLocks noGrp="1" noChangeArrowheads="1"/>
          </p:cNvSpPr>
          <p:nvPr>
            <p:ph type="body" idx="1"/>
          </p:nvPr>
        </p:nvSpPr>
        <p:spPr/>
        <p:txBody>
          <a:bodyPr/>
          <a:lstStyle/>
          <a:p>
            <a:pPr>
              <a:lnSpc>
                <a:spcPct val="90000"/>
              </a:lnSpc>
            </a:pPr>
            <a:r>
              <a:rPr lang="en-US"/>
              <a:t>Data independence</a:t>
            </a:r>
          </a:p>
          <a:p>
            <a:pPr lvl="1">
              <a:lnSpc>
                <a:spcPct val="90000"/>
              </a:lnSpc>
            </a:pPr>
            <a:r>
              <a:rPr lang="en-US"/>
              <a:t>Applications not dependent on how data stored or accessed</a:t>
            </a:r>
          </a:p>
          <a:p>
            <a:pPr lvl="1">
              <a:lnSpc>
                <a:spcPct val="90000"/>
              </a:lnSpc>
            </a:pPr>
            <a:r>
              <a:rPr lang="en-US"/>
              <a:t>Data dependency</a:t>
            </a:r>
          </a:p>
          <a:p>
            <a:pPr lvl="2">
              <a:lnSpc>
                <a:spcPct val="90000"/>
              </a:lnSpc>
            </a:pPr>
            <a:r>
              <a:rPr lang="en-US"/>
              <a:t>Change in storage or retrieval technique forces program change</a:t>
            </a:r>
          </a:p>
          <a:p>
            <a:pPr lvl="1">
              <a:lnSpc>
                <a:spcPct val="90000"/>
              </a:lnSpc>
            </a:pPr>
            <a:r>
              <a:rPr lang="en-US"/>
              <a:t>Applications can have different views of data</a:t>
            </a:r>
          </a:p>
          <a:p>
            <a:pPr lvl="1">
              <a:lnSpc>
                <a:spcPct val="90000"/>
              </a:lnSpc>
            </a:pPr>
            <a:r>
              <a:rPr lang="en-US"/>
              <a:t>Change storage/retrieval strategy without changing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3600" b="1">
                <a:solidFill>
                  <a:srgbClr val="FF0000"/>
                </a:solidFill>
                <a:cs typeface="Times New Roman" pitchFamily="18" charset="0"/>
              </a:rPr>
              <a:t>Database Languages</a:t>
            </a:r>
          </a:p>
        </p:txBody>
      </p:sp>
      <p:sp>
        <p:nvSpPr>
          <p:cNvPr id="191491" name="Rectangle 3"/>
          <p:cNvSpPr>
            <a:spLocks noGrp="1" noChangeArrowheads="1"/>
          </p:cNvSpPr>
          <p:nvPr>
            <p:ph type="body" idx="1"/>
          </p:nvPr>
        </p:nvSpPr>
        <p:spPr/>
        <p:txBody>
          <a:bodyPr/>
          <a:lstStyle/>
          <a:p>
            <a:pPr>
              <a:lnSpc>
                <a:spcPct val="90000"/>
              </a:lnSpc>
              <a:spcBef>
                <a:spcPct val="0"/>
              </a:spcBef>
            </a:pPr>
            <a:r>
              <a:rPr lang="en-US" sz="2800"/>
              <a:t>Database language</a:t>
            </a:r>
          </a:p>
          <a:p>
            <a:pPr lvl="1">
              <a:lnSpc>
                <a:spcPct val="90000"/>
              </a:lnSpc>
              <a:spcBef>
                <a:spcPct val="0"/>
              </a:spcBef>
            </a:pPr>
            <a:r>
              <a:rPr lang="en-US" sz="2400"/>
              <a:t>Used to access database</a:t>
            </a:r>
          </a:p>
          <a:p>
            <a:pPr lvl="1">
              <a:lnSpc>
                <a:spcPct val="90000"/>
              </a:lnSpc>
              <a:spcBef>
                <a:spcPct val="0"/>
              </a:spcBef>
            </a:pPr>
            <a:r>
              <a:rPr lang="en-US" sz="2400"/>
              <a:t>Can use high-level languages</a:t>
            </a:r>
          </a:p>
          <a:p>
            <a:pPr lvl="2">
              <a:lnSpc>
                <a:spcPct val="90000"/>
              </a:lnSpc>
              <a:spcBef>
                <a:spcPct val="0"/>
              </a:spcBef>
            </a:pPr>
            <a:r>
              <a:rPr lang="en-US" sz="2000"/>
              <a:t>Java, C, C++, Visual Basic, COBOL, PL/I, Pascal</a:t>
            </a:r>
          </a:p>
          <a:p>
            <a:pPr lvl="2">
              <a:lnSpc>
                <a:spcPct val="90000"/>
              </a:lnSpc>
              <a:spcBef>
                <a:spcPct val="0"/>
              </a:spcBef>
            </a:pPr>
            <a:r>
              <a:rPr lang="en-US" sz="2000"/>
              <a:t>Make requests using a specially designed query language</a:t>
            </a:r>
          </a:p>
          <a:p>
            <a:pPr lvl="2">
              <a:lnSpc>
                <a:spcPct val="90000"/>
              </a:lnSpc>
              <a:spcBef>
                <a:spcPct val="0"/>
              </a:spcBef>
            </a:pPr>
            <a:r>
              <a:rPr lang="en-US" sz="2000"/>
              <a:t>Host language</a:t>
            </a:r>
          </a:p>
          <a:p>
            <a:pPr>
              <a:lnSpc>
                <a:spcPct val="90000"/>
              </a:lnSpc>
              <a:spcBef>
                <a:spcPct val="0"/>
              </a:spcBef>
            </a:pPr>
            <a:r>
              <a:rPr lang="en-US" sz="2800"/>
              <a:t>Host languages</a:t>
            </a:r>
          </a:p>
          <a:p>
            <a:pPr lvl="1">
              <a:lnSpc>
                <a:spcPct val="90000"/>
              </a:lnSpc>
              <a:spcBef>
                <a:spcPct val="0"/>
              </a:spcBef>
            </a:pPr>
            <a:r>
              <a:rPr lang="en-US" sz="2400"/>
              <a:t>Database sublanguage (DSL) - specifics of database objects and operations</a:t>
            </a:r>
          </a:p>
          <a:p>
            <a:pPr lvl="1">
              <a:lnSpc>
                <a:spcPct val="90000"/>
              </a:lnSpc>
              <a:spcBef>
                <a:spcPct val="0"/>
              </a:spcBef>
            </a:pPr>
            <a:r>
              <a:rPr lang="en-US" sz="2400"/>
              <a:t>Combination of</a:t>
            </a:r>
          </a:p>
          <a:p>
            <a:pPr lvl="2">
              <a:lnSpc>
                <a:spcPct val="90000"/>
              </a:lnSpc>
              <a:spcBef>
                <a:spcPct val="0"/>
              </a:spcBef>
            </a:pPr>
            <a:r>
              <a:rPr lang="en-US" sz="2000"/>
              <a:t>Data definition language (DDL) - defines database objects</a:t>
            </a:r>
          </a:p>
          <a:p>
            <a:pPr lvl="2">
              <a:lnSpc>
                <a:spcPct val="90000"/>
              </a:lnSpc>
              <a:spcBef>
                <a:spcPct val="0"/>
              </a:spcBef>
            </a:pPr>
            <a:r>
              <a:rPr lang="en-US" sz="2000"/>
              <a:t>Data manipulation language (DML) - specifies processing</a:t>
            </a:r>
          </a:p>
          <a:p>
            <a:pPr lvl="1">
              <a:lnSpc>
                <a:spcPct val="90000"/>
              </a:lnSpc>
              <a:spcBef>
                <a:spcPct val="0"/>
              </a:spcBef>
            </a:pPr>
            <a:r>
              <a:rPr lang="en-US" sz="2400"/>
              <a:t>SQL has DDL and DML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sz="3600" b="1">
                <a:solidFill>
                  <a:srgbClr val="FF0000"/>
                </a:solidFill>
                <a:cs typeface="Times New Roman" pitchFamily="18" charset="0"/>
              </a:rPr>
              <a:t>Distributed Database</a:t>
            </a:r>
          </a:p>
        </p:txBody>
      </p:sp>
      <p:sp>
        <p:nvSpPr>
          <p:cNvPr id="192515" name="Rectangle 3"/>
          <p:cNvSpPr>
            <a:spLocks noGrp="1" noChangeArrowheads="1"/>
          </p:cNvSpPr>
          <p:nvPr>
            <p:ph type="body" idx="1"/>
          </p:nvPr>
        </p:nvSpPr>
        <p:spPr/>
        <p:txBody>
          <a:bodyPr/>
          <a:lstStyle/>
          <a:p>
            <a:r>
              <a:rPr lang="en-US" sz="2800"/>
              <a:t>Distributed database</a:t>
            </a:r>
          </a:p>
          <a:p>
            <a:pPr lvl="1"/>
            <a:r>
              <a:rPr lang="en-US" sz="2400"/>
              <a:t>Spread across computers in network</a:t>
            </a:r>
          </a:p>
          <a:p>
            <a:pPr lvl="1"/>
            <a:r>
              <a:rPr lang="en-US" sz="2400"/>
              <a:t>Data stored where frequently used</a:t>
            </a:r>
          </a:p>
          <a:p>
            <a:pPr lvl="2"/>
            <a:r>
              <a:rPr lang="en-US" sz="2000"/>
              <a:t>Available to all users</a:t>
            </a:r>
          </a:p>
          <a:p>
            <a:pPr lvl="1"/>
            <a:r>
              <a:rPr lang="en-US" sz="2400"/>
              <a:t>Advantages</a:t>
            </a:r>
          </a:p>
          <a:p>
            <a:pPr lvl="2"/>
            <a:r>
              <a:rPr lang="en-US" sz="2000"/>
              <a:t>Control and economics of local processing</a:t>
            </a:r>
          </a:p>
          <a:p>
            <a:pPr lvl="2"/>
            <a:r>
              <a:rPr lang="en-US" sz="2000"/>
              <a:t>Information access</a:t>
            </a:r>
          </a:p>
          <a:p>
            <a:pPr lvl="1"/>
            <a:r>
              <a:rPr lang="en-US" sz="2400"/>
              <a:t>Disadvantages</a:t>
            </a:r>
          </a:p>
          <a:p>
            <a:pPr lvl="2"/>
            <a:r>
              <a:rPr lang="en-US" sz="2000"/>
              <a:t>Costly</a:t>
            </a:r>
          </a:p>
          <a:p>
            <a:pPr lvl="2"/>
            <a:r>
              <a:rPr lang="en-US" sz="2000"/>
              <a:t>Security risks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Presentation_ANZ</Template>
  <TotalTime>109466</TotalTime>
  <Words>2865</Words>
  <Application>Microsoft Office PowerPoint</Application>
  <PresentationFormat>On-screen Show (4:3)</PresentationFormat>
  <Paragraphs>563</Paragraphs>
  <Slides>66</Slides>
  <Notes>1</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66</vt:i4>
      </vt:variant>
    </vt:vector>
  </HeadingPairs>
  <TitlesOfParts>
    <vt:vector size="71" baseType="lpstr">
      <vt:lpstr>Presentation_ANZ</vt:lpstr>
      <vt:lpstr>1_Report_Logo_ANZ</vt:lpstr>
      <vt:lpstr>1_Default Design</vt:lpstr>
      <vt:lpstr>Document</vt:lpstr>
      <vt:lpstr>Bitmap Image</vt:lpstr>
      <vt:lpstr>Java Training</vt:lpstr>
      <vt:lpstr>Slide 1</vt:lpstr>
      <vt:lpstr>Databases</vt:lpstr>
      <vt:lpstr>Introduction to Databases</vt:lpstr>
      <vt:lpstr>Database Systems</vt:lpstr>
      <vt:lpstr>Advantages of Database Systems</vt:lpstr>
      <vt:lpstr>Data Independence</vt:lpstr>
      <vt:lpstr>Database Languages</vt:lpstr>
      <vt:lpstr>Distributed Database</vt:lpstr>
      <vt:lpstr>Relational Database Model</vt:lpstr>
      <vt:lpstr>Relational Database Model</vt:lpstr>
      <vt:lpstr>Relational Database Model</vt:lpstr>
      <vt:lpstr>Relational Database Model</vt:lpstr>
      <vt:lpstr>Relational Database Model</vt:lpstr>
      <vt:lpstr>Relational Database Model</vt:lpstr>
      <vt:lpstr>Structured Query Language (SQL)</vt:lpstr>
      <vt:lpstr>SQL</vt:lpstr>
      <vt:lpstr>Select Statement</vt:lpstr>
      <vt:lpstr>Basic SELECT Query</vt:lpstr>
      <vt:lpstr>WHERE Clause</vt:lpstr>
      <vt:lpstr>WHERE Clause</vt:lpstr>
      <vt:lpstr>WHERE Clause</vt:lpstr>
      <vt:lpstr>WHERE Clause</vt:lpstr>
      <vt:lpstr>ORDER BY Clause</vt:lpstr>
      <vt:lpstr>ORDER BY Clause</vt:lpstr>
      <vt:lpstr>ORDER BY Clause</vt:lpstr>
      <vt:lpstr>Using INNER JOIN to Merge Data from Multiple Tables</vt:lpstr>
      <vt:lpstr>SQL</vt:lpstr>
      <vt:lpstr>SQL to Create a Table</vt:lpstr>
      <vt:lpstr>SQL to Add Data to a Database</vt:lpstr>
      <vt:lpstr>Inserting and Updating</vt:lpstr>
      <vt:lpstr>Reading, Inserting, and Updating</vt:lpstr>
      <vt:lpstr>JDBC</vt:lpstr>
      <vt:lpstr>Requirements </vt:lpstr>
      <vt:lpstr>Slide 34</vt:lpstr>
      <vt:lpstr>JDBC Driver Types</vt:lpstr>
      <vt:lpstr>JDBC</vt:lpstr>
      <vt:lpstr>JDBC</vt:lpstr>
      <vt:lpstr>JDBC</vt:lpstr>
      <vt:lpstr>JDBC</vt:lpstr>
      <vt:lpstr>Basic Ingredients of JDBC</vt:lpstr>
      <vt:lpstr>JDBC</vt:lpstr>
      <vt:lpstr>Basic Ingredients of JDBC</vt:lpstr>
      <vt:lpstr>Basic Ingredients of JDBC</vt:lpstr>
      <vt:lpstr>JDBC steps</vt:lpstr>
      <vt:lpstr>Load a Driver</vt:lpstr>
      <vt:lpstr>Make a Connection</vt:lpstr>
      <vt:lpstr>Create a Statement</vt:lpstr>
      <vt:lpstr>Execute a Statement</vt:lpstr>
      <vt:lpstr>Closing JDBC Objects</vt:lpstr>
      <vt:lpstr>Retrieving Values from Result Sets </vt:lpstr>
      <vt:lpstr>Using the Method next</vt:lpstr>
      <vt:lpstr>Using the get Methods</vt:lpstr>
      <vt:lpstr>Example of Get Method</vt:lpstr>
      <vt:lpstr>Statement Objects</vt:lpstr>
      <vt:lpstr>Standard</vt:lpstr>
      <vt:lpstr>Prepared</vt:lpstr>
      <vt:lpstr>Using Prepared Statements </vt:lpstr>
      <vt:lpstr>Creating a PreparedStatement Object </vt:lpstr>
      <vt:lpstr>Supplying Values for PreparedStatement Parameters</vt:lpstr>
      <vt:lpstr>Supplying Values for PreparedStatement Parameters</vt:lpstr>
      <vt:lpstr>Using a Loop to Set Values</vt:lpstr>
      <vt:lpstr>Callable</vt:lpstr>
      <vt:lpstr>Callable</vt:lpstr>
      <vt:lpstr>Calling a Stored Procedure from JDBC</vt:lpstr>
      <vt:lpstr>Return Values</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5006</cp:revision>
  <dcterms:created xsi:type="dcterms:W3CDTF">2014-11-23T04:41:29Z</dcterms:created>
  <dcterms:modified xsi:type="dcterms:W3CDTF">2019-08-25T16:27:06Z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