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3663" r:id="rId2"/>
    <p:sldMasterId id="2147483675" r:id="rId3"/>
  </p:sldMasterIdLst>
  <p:notesMasterIdLst>
    <p:notesMasterId r:id="rId25"/>
  </p:notesMasterIdLst>
  <p:handoutMasterIdLst>
    <p:handoutMasterId r:id="rId26"/>
  </p:handoutMasterIdLst>
  <p:sldIdLst>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Lst>
  <p:sldSz cx="9144000" cy="6858000" type="screen4x3"/>
  <p:notesSz cx="6807200" cy="9939338"/>
  <p:defaultTextStyle>
    <a:defPPr>
      <a:defRPr lang="en-AU"/>
    </a:defPPr>
    <a:lvl1pPr algn="l" rtl="0" fontAlgn="base">
      <a:spcBef>
        <a:spcPct val="0"/>
      </a:spcBef>
      <a:spcAft>
        <a:spcPct val="0"/>
      </a:spcAft>
      <a:defRPr sz="1000" b="1" kern="1200">
        <a:solidFill>
          <a:schemeClr val="bg1"/>
        </a:solidFill>
        <a:latin typeface="Verdana" pitchFamily="34" charset="0"/>
        <a:ea typeface="+mn-ea"/>
        <a:cs typeface="Arial" charset="0"/>
      </a:defRPr>
    </a:lvl1pPr>
    <a:lvl2pPr marL="457200" algn="l" rtl="0" fontAlgn="base">
      <a:spcBef>
        <a:spcPct val="0"/>
      </a:spcBef>
      <a:spcAft>
        <a:spcPct val="0"/>
      </a:spcAft>
      <a:defRPr sz="1000" b="1" kern="1200">
        <a:solidFill>
          <a:schemeClr val="bg1"/>
        </a:solidFill>
        <a:latin typeface="Verdana" pitchFamily="34" charset="0"/>
        <a:ea typeface="+mn-ea"/>
        <a:cs typeface="Arial" charset="0"/>
      </a:defRPr>
    </a:lvl2pPr>
    <a:lvl3pPr marL="914400" algn="l" rtl="0" fontAlgn="base">
      <a:spcBef>
        <a:spcPct val="0"/>
      </a:spcBef>
      <a:spcAft>
        <a:spcPct val="0"/>
      </a:spcAft>
      <a:defRPr sz="1000" b="1" kern="1200">
        <a:solidFill>
          <a:schemeClr val="bg1"/>
        </a:solidFill>
        <a:latin typeface="Verdana" pitchFamily="34" charset="0"/>
        <a:ea typeface="+mn-ea"/>
        <a:cs typeface="Arial" charset="0"/>
      </a:defRPr>
    </a:lvl3pPr>
    <a:lvl4pPr marL="1371600" algn="l" rtl="0" fontAlgn="base">
      <a:spcBef>
        <a:spcPct val="0"/>
      </a:spcBef>
      <a:spcAft>
        <a:spcPct val="0"/>
      </a:spcAft>
      <a:defRPr sz="1000" b="1" kern="1200">
        <a:solidFill>
          <a:schemeClr val="bg1"/>
        </a:solidFill>
        <a:latin typeface="Verdana" pitchFamily="34" charset="0"/>
        <a:ea typeface="+mn-ea"/>
        <a:cs typeface="Arial" charset="0"/>
      </a:defRPr>
    </a:lvl4pPr>
    <a:lvl5pPr marL="1828800" algn="l" rtl="0" fontAlgn="base">
      <a:spcBef>
        <a:spcPct val="0"/>
      </a:spcBef>
      <a:spcAft>
        <a:spcPct val="0"/>
      </a:spcAft>
      <a:defRPr sz="1000" b="1" kern="1200">
        <a:solidFill>
          <a:schemeClr val="bg1"/>
        </a:solidFill>
        <a:latin typeface="Verdana" pitchFamily="34" charset="0"/>
        <a:ea typeface="+mn-ea"/>
        <a:cs typeface="Arial" charset="0"/>
      </a:defRPr>
    </a:lvl5pPr>
    <a:lvl6pPr marL="2286000" algn="l" defTabSz="914400" rtl="0" eaLnBrk="1" latinLnBrk="0" hangingPunct="1">
      <a:defRPr sz="1000" b="1" kern="1200">
        <a:solidFill>
          <a:schemeClr val="bg1"/>
        </a:solidFill>
        <a:latin typeface="Verdana" pitchFamily="34" charset="0"/>
        <a:ea typeface="+mn-ea"/>
        <a:cs typeface="Arial" charset="0"/>
      </a:defRPr>
    </a:lvl6pPr>
    <a:lvl7pPr marL="2743200" algn="l" defTabSz="914400" rtl="0" eaLnBrk="1" latinLnBrk="0" hangingPunct="1">
      <a:defRPr sz="1000" b="1" kern="1200">
        <a:solidFill>
          <a:schemeClr val="bg1"/>
        </a:solidFill>
        <a:latin typeface="Verdana" pitchFamily="34" charset="0"/>
        <a:ea typeface="+mn-ea"/>
        <a:cs typeface="Arial" charset="0"/>
      </a:defRPr>
    </a:lvl7pPr>
    <a:lvl8pPr marL="3200400" algn="l" defTabSz="914400" rtl="0" eaLnBrk="1" latinLnBrk="0" hangingPunct="1">
      <a:defRPr sz="1000" b="1" kern="1200">
        <a:solidFill>
          <a:schemeClr val="bg1"/>
        </a:solidFill>
        <a:latin typeface="Verdana" pitchFamily="34" charset="0"/>
        <a:ea typeface="+mn-ea"/>
        <a:cs typeface="Arial" charset="0"/>
      </a:defRPr>
    </a:lvl8pPr>
    <a:lvl9pPr marL="3657600" algn="l" defTabSz="914400" rtl="0" eaLnBrk="1" latinLnBrk="0" hangingPunct="1">
      <a:defRPr sz="1000" b="1" kern="1200">
        <a:solidFill>
          <a:schemeClr val="bg1"/>
        </a:solidFill>
        <a:latin typeface="Verdana" pitchFamily="34" charset="0"/>
        <a:ea typeface="+mn-ea"/>
        <a:cs typeface="Arial" charset="0"/>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15:clr>
            <a:srgbClr val="A4A3A4"/>
          </p15:clr>
        </p15:guide>
        <p15:guide id="2">
          <p15:clr>
            <a:srgbClr val="A4A3A4"/>
          </p15:clr>
        </p15:guide>
      </p15:sldGuideLst>
    </p:ext>
    <p:ext uri="{2D200454-40CA-4A62-9FC3-DE9A4176ACB9}">
      <p15:notesGuideLst xmlns:mc="http://schemas.openxmlformats.org/markup-compatibility/2006" xmlns:mv="urn:schemas-microsoft-com:mac:vml" xmlns:p15="http://schemas.microsoft.com/office/powerpoint/2012/main" xmlns="">
        <p15:guide id="1" orient="horz" pos="3131">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4B"/>
    <a:srgbClr val="C0C0C0"/>
    <a:srgbClr val="DDDDDD"/>
    <a:srgbClr val="FF9900"/>
    <a:srgbClr val="008000"/>
    <a:srgbClr val="006600"/>
    <a:srgbClr val="FF0000"/>
  </p:clrMru>
  <p:extLst>
    <p:ext uri="{E76CE94A-603C-4142-B9EB-6D1370010A27}">
      <p14:discardImageEditData xmlns:mc="http://schemas.openxmlformats.org/markup-compatibility/2006" xmlns:mv="urn:schemas-microsoft-com:mac:vml" xmlns:p14="http://schemas.microsoft.com/office/powerpoint/2010/main" xmlns="" val="0"/>
    </p:ext>
    <p:ext uri="{D31A062A-798A-4329-ABDD-BBA856620510}">
      <p14:defaultImageDpi xmlns:mc="http://schemas.openxmlformats.org/markup-compatibility/2006" xmlns:mv="urn:schemas-microsoft-com:mac:vml" xmlns:p14="http://schemas.microsoft.com/office/powerpoint/2010/main" xmlns=""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90" autoAdjust="0"/>
    <p:restoredTop sz="98247" autoAdjust="0"/>
  </p:normalViewPr>
  <p:slideViewPr>
    <p:cSldViewPr snapToGrid="0">
      <p:cViewPr varScale="1">
        <p:scale>
          <a:sx n="65" d="100"/>
          <a:sy n="65" d="100"/>
        </p:scale>
        <p:origin x="-1476" y="-108"/>
      </p:cViewPr>
      <p:guideLst>
        <p:guide orient="horz"/>
        <p:guide/>
      </p:guideLst>
    </p:cSldViewPr>
  </p:slideViewPr>
  <p:outlineViewPr>
    <p:cViewPr>
      <p:scale>
        <a:sx n="33" d="100"/>
        <a:sy n="33" d="100"/>
      </p:scale>
      <p:origin x="48" y="3114"/>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1" d="100"/>
          <a:sy n="81" d="100"/>
        </p:scale>
        <p:origin x="-2790" y="-96"/>
      </p:cViewPr>
      <p:guideLst>
        <p:guide orient="horz" pos="3131"/>
        <p:guide pos="214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D0C31871-5B07-4F23-B3D0-C5CC077A7435}" type="slidenum">
              <a:rPr lang="en-AU"/>
              <a:pPr>
                <a:defRPr/>
              </a:pPr>
              <a:t>‹#›</a:t>
            </a:fld>
            <a:endParaRPr lang="en-AU" dirty="0"/>
          </a:p>
        </p:txBody>
      </p:sp>
    </p:spTree>
    <p:extLst>
      <p:ext uri="{BB962C8B-B14F-4D97-AF65-F5344CB8AC3E}">
        <p14:creationId xmlns:mc="http://schemas.openxmlformats.org/markup-compatibility/2006" xmlns:mv="urn:schemas-microsoft-com:mac:vml" xmlns:p14="http://schemas.microsoft.com/office/powerpoint/2010/main" xmlns="" val="23561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5" name="Rectangle 3"/>
          <p:cNvSpPr>
            <a:spLocks noGrp="1" noChangeArrowheads="1"/>
          </p:cNvSpPr>
          <p:nvPr>
            <p:ph type="dt"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915988" y="744538"/>
            <a:ext cx="4973637" cy="372903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E0A3756E-9C50-4905-A404-71CE374ECD4F}" type="slidenum">
              <a:rPr lang="en-AU"/>
              <a:pPr>
                <a:defRPr/>
              </a:pPr>
              <a:t>‹#›</a:t>
            </a:fld>
            <a:endParaRPr lang="en-AU" dirty="0"/>
          </a:p>
        </p:txBody>
      </p:sp>
    </p:spTree>
    <p:extLst>
      <p:ext uri="{BB962C8B-B14F-4D97-AF65-F5344CB8AC3E}">
        <p14:creationId xmlns:mc="http://schemas.openxmlformats.org/markup-compatibility/2006" xmlns:mv="urn:schemas-microsoft-com:mac:vml" xmlns:p14="http://schemas.microsoft.com/office/powerpoint/2010/main" xmlns="" val="231528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0</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mc="http://schemas.openxmlformats.org/markup-compatibility/2006" xmlns:mv="urn:schemas-microsoft-com:mac:vml" xmlns:p14="http://schemas.microsoft.com/office/powerpoint/2010/main" xmlns="" val="507831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ANZP0060_Presentation_PerspectiveShapes"/>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0483" name="Rectangle 3"/>
          <p:cNvSpPr>
            <a:spLocks noGrp="1" noChangeArrowheads="1"/>
          </p:cNvSpPr>
          <p:nvPr>
            <p:ph type="ctrTitle"/>
          </p:nvPr>
        </p:nvSpPr>
        <p:spPr>
          <a:xfrm>
            <a:off x="611188" y="1690688"/>
            <a:ext cx="7988300" cy="1235075"/>
          </a:xfrm>
        </p:spPr>
        <p:txBody>
          <a:bodyPr/>
          <a:lstStyle>
            <a:lvl1pPr algn="r">
              <a:defRPr sz="3500">
                <a:solidFill>
                  <a:schemeClr val="bg1"/>
                </a:solidFill>
              </a:defRPr>
            </a:lvl1pPr>
          </a:lstStyle>
          <a:p>
            <a:r>
              <a:rPr lang="en-AU"/>
              <a:t>Click to edit Master title style</a:t>
            </a:r>
          </a:p>
        </p:txBody>
      </p:sp>
      <p:sp>
        <p:nvSpPr>
          <p:cNvPr id="20484" name="Rectangle 4"/>
          <p:cNvSpPr>
            <a:spLocks noGrp="1" noChangeArrowheads="1"/>
          </p:cNvSpPr>
          <p:nvPr>
            <p:ph type="subTitle" idx="1"/>
          </p:nvPr>
        </p:nvSpPr>
        <p:spPr>
          <a:xfrm>
            <a:off x="1692275" y="3273425"/>
            <a:ext cx="6905625" cy="550863"/>
          </a:xfrm>
        </p:spPr>
        <p:txBody>
          <a:bodyPr/>
          <a:lstStyle>
            <a:lvl1pPr marL="0" indent="0" algn="r">
              <a:buFontTx/>
              <a:buNone/>
              <a:defRPr sz="1800" b="1">
                <a:solidFill>
                  <a:schemeClr val="accent1"/>
                </a:solidFill>
              </a:defRPr>
            </a:lvl1pPr>
          </a:lstStyle>
          <a:p>
            <a:r>
              <a:rPr lang="en-AU"/>
              <a:t>Click to edit Master subtitle style</a:t>
            </a:r>
          </a:p>
        </p:txBody>
      </p:sp>
      <p:sp>
        <p:nvSpPr>
          <p:cNvPr id="7" name="Date Placeholder 5"/>
          <p:cNvSpPr>
            <a:spLocks noGrp="1" noChangeArrowheads="1"/>
          </p:cNvSpPr>
          <p:nvPr>
            <p:ph type="dt" sz="quarter" idx="10"/>
          </p:nvPr>
        </p:nvSpPr>
        <p:spPr bwMode="auto">
          <a:xfrm>
            <a:off x="6465888" y="3922713"/>
            <a:ext cx="2133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1800" b="0">
                <a:solidFill>
                  <a:schemeClr val="bg1"/>
                </a:solidFill>
                <a:latin typeface="Arial" charset="0"/>
                <a:cs typeface="Arial" charset="0"/>
              </a:defRPr>
            </a:lvl1pPr>
          </a:lstStyle>
          <a:p>
            <a:pPr>
              <a:defRPr/>
            </a:pP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574675"/>
            <a:ext cx="2005013" cy="45100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74675" y="574675"/>
            <a:ext cx="5867400" cy="4510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74675" y="1485900"/>
            <a:ext cx="3935413"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574675" y="1485900"/>
            <a:ext cx="8024813" cy="3598863"/>
          </a:xfrm>
        </p:spPr>
        <p:txBody>
          <a:bodyPr/>
          <a:lstStyle/>
          <a:p>
            <a:pPr lvl="0"/>
            <a:endParaRPr lang="en-AU"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5"/>
          <p:cNvSpPr>
            <a:spLocks noGrp="1" noChangeArrowheads="1"/>
          </p:cNvSpPr>
          <p:nvPr>
            <p:ph type="dt" sz="quarter" idx="10"/>
          </p:nvPr>
        </p:nvSpPr>
        <p:spPr/>
        <p:txBody>
          <a:bodyPr/>
          <a:lstStyle>
            <a:lvl1pPr>
              <a:defRPr/>
            </a:lvl1pPr>
          </a:lstStyle>
          <a:p>
            <a:pPr>
              <a:defRPr/>
            </a:pPr>
            <a:fld id="{F334DCB5-ED81-4E83-B377-7EBD1ABFB2BB}" type="datetimeFigureOut">
              <a:rPr lang="en-AU"/>
              <a:pPr>
                <a:defRPr/>
              </a:pPr>
              <a:t>25/08/2019</a:t>
            </a:fld>
            <a:endParaRPr lang="en-A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E9D3DF12-63CD-483F-B3D2-5AF00E68978C}" type="datetimeFigureOut">
              <a:rPr lang="en-AU"/>
              <a:pPr>
                <a:defRPr/>
              </a:pPr>
              <a:t>25/08/2019</a:t>
            </a:fld>
            <a:endParaRPr lang="en-A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quarter" idx="10"/>
          </p:nvPr>
        </p:nvSpPr>
        <p:spPr/>
        <p:txBody>
          <a:bodyPr/>
          <a:lstStyle>
            <a:lvl1pPr>
              <a:defRPr/>
            </a:lvl1pPr>
          </a:lstStyle>
          <a:p>
            <a:pPr>
              <a:defRPr/>
            </a:pPr>
            <a:fld id="{6F15497D-EAEE-43CA-A928-C49B0DF80706}" type="datetimeFigureOut">
              <a:rPr lang="en-AU"/>
              <a:pPr>
                <a:defRPr/>
              </a:pPr>
              <a:t>25/08/2019</a:t>
            </a:fld>
            <a:endParaRPr lang="en-A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97155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97155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dt" sz="quarter" idx="10"/>
          </p:nvPr>
        </p:nvSpPr>
        <p:spPr/>
        <p:txBody>
          <a:bodyPr/>
          <a:lstStyle>
            <a:lvl1pPr>
              <a:defRPr/>
            </a:lvl1pPr>
          </a:lstStyle>
          <a:p>
            <a:pPr>
              <a:defRPr/>
            </a:pPr>
            <a:fld id="{3404330A-58B6-48D6-AA94-AD24354C9CA7}" type="datetimeFigureOut">
              <a:rPr lang="en-AU"/>
              <a:pPr>
                <a:defRPr/>
              </a:pPr>
              <a:t>25/08/2019</a:t>
            </a:fld>
            <a:endParaRPr lang="en-A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dt" sz="quarter" idx="10"/>
          </p:nvPr>
        </p:nvSpPr>
        <p:spPr/>
        <p:txBody>
          <a:bodyPr/>
          <a:lstStyle>
            <a:lvl1pPr>
              <a:defRPr/>
            </a:lvl1pPr>
          </a:lstStyle>
          <a:p>
            <a:pPr>
              <a:defRPr/>
            </a:pPr>
            <a:fld id="{7FC33F91-7123-4CD1-A8CA-6C43F7500C29}" type="datetimeFigureOut">
              <a:rPr lang="en-AU"/>
              <a:pPr>
                <a:defRPr/>
              </a:pPr>
              <a:t>25/08/2019</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dt" sz="quarter" idx="10"/>
          </p:nvPr>
        </p:nvSpPr>
        <p:spPr/>
        <p:txBody>
          <a:bodyPr/>
          <a:lstStyle>
            <a:lvl1pPr>
              <a:defRPr/>
            </a:lvl1pPr>
          </a:lstStyle>
          <a:p>
            <a:pPr>
              <a:defRPr/>
            </a:pPr>
            <a:fld id="{F5F7F696-BD25-41FE-B539-084E7E9809B3}" type="datetimeFigureOut">
              <a:rPr lang="en-AU"/>
              <a:pPr>
                <a:defRPr/>
              </a:pPr>
              <a:t>25/08/2019</a:t>
            </a:fld>
            <a:endParaRPr lang="en-A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quarter" idx="10"/>
          </p:nvPr>
        </p:nvSpPr>
        <p:spPr/>
        <p:txBody>
          <a:bodyPr/>
          <a:lstStyle>
            <a:lvl1pPr>
              <a:defRPr/>
            </a:lvl1pPr>
          </a:lstStyle>
          <a:p>
            <a:pPr>
              <a:defRPr/>
            </a:pPr>
            <a:fld id="{085E92E2-203F-4830-8C28-855BC7F370C2}" type="datetimeFigureOut">
              <a:rPr lang="en-AU"/>
              <a:pPr>
                <a:defRPr/>
              </a:pPr>
              <a:t>25/08/2019</a:t>
            </a:fld>
            <a:endParaRPr lang="en-A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A2CA7CD7-15D4-4486-832D-AE47BE587871}" type="datetimeFigureOut">
              <a:rPr lang="en-AU"/>
              <a:pPr>
                <a:defRPr/>
              </a:pPr>
              <a:t>25/08/2019</a:t>
            </a:fld>
            <a:endParaRPr lang="en-A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FF045A4B-D56E-489D-9522-8C7EA852FDB1}" type="datetimeFigureOut">
              <a:rPr lang="en-AU"/>
              <a:pPr>
                <a:defRPr/>
              </a:pPr>
              <a:t>25/08/2019</a:t>
            </a:fld>
            <a:endParaRPr lang="en-A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2EF1FBC8-9AF2-4AB5-9352-AAD841084305}" type="datetimeFigureOut">
              <a:rPr lang="en-AU"/>
              <a:pPr>
                <a:defRPr/>
              </a:pPr>
              <a:t>25/08/2019</a:t>
            </a:fld>
            <a:endParaRPr lang="en-A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7163" y="476250"/>
            <a:ext cx="2092325" cy="409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7013" y="476250"/>
            <a:ext cx="6127750" cy="409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9D05553F-31CF-47B8-B7A8-1AE798749BC6}" type="datetimeFigureOut">
              <a:rPr lang="en-AU"/>
              <a:pPr>
                <a:defRPr/>
              </a:pPr>
              <a:t>25/08/2019</a:t>
            </a:fld>
            <a:endParaRPr lang="en-AU"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userDrawn="1"/>
        </p:nvSpPr>
        <p:spPr bwMode="gray">
          <a:xfrm>
            <a:off x="450850" y="5949950"/>
            <a:ext cx="1201738" cy="212725"/>
          </a:xfrm>
          <a:prstGeom prst="rect">
            <a:avLst/>
          </a:prstGeom>
          <a:noFill/>
          <a:ln w="9525">
            <a:noFill/>
            <a:miter lim="800000"/>
            <a:headEnd/>
            <a:tailEnd/>
          </a:ln>
          <a:effectLst/>
        </p:spPr>
        <p:txBody>
          <a:bodyPr wrap="none" lIns="0" tIns="0" rIns="0" bIns="0">
            <a:spAutoFit/>
          </a:bodyPr>
          <a:lstStyle/>
          <a:p>
            <a:pPr>
              <a:defRPr/>
            </a:pPr>
            <a:r>
              <a:rPr lang="en-US" sz="1400" dirty="0">
                <a:solidFill>
                  <a:schemeClr val="tx2"/>
                </a:solidFill>
              </a:rPr>
              <a:t>Confidential</a:t>
            </a:r>
            <a:endParaRPr lang="en-AU" sz="1400" dirty="0">
              <a:solidFill>
                <a:schemeClr val="tx2"/>
              </a:solidFill>
            </a:endParaRPr>
          </a:p>
        </p:txBody>
      </p:sp>
      <p:sp>
        <p:nvSpPr>
          <p:cNvPr id="5" name="McK Disclaimer"/>
          <p:cNvSpPr>
            <a:spLocks noChangeArrowheads="1"/>
          </p:cNvSpPr>
          <p:nvPr userDrawn="1">
            <p:custDataLst>
              <p:tags r:id="rId1"/>
            </p:custDataLst>
          </p:nvPr>
        </p:nvSpPr>
        <p:spPr bwMode="gray">
          <a:xfrm>
            <a:off x="450850" y="6237288"/>
            <a:ext cx="5184775" cy="48895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800" b="0" dirty="0">
                <a:solidFill>
                  <a:schemeClr val="tx1"/>
                </a:solidFill>
              </a:rPr>
              <a:t>Information contained in this report is strictly confidential and may be subject to legal professional privilege. It is the exclusive property of Australia and New Zealand Banking Group Limited, and is solely for ANZ internal use. No part of it may be circulated, copied, quoted or otherwise referred to without prior written approval of ANZ Group.</a:t>
            </a:r>
          </a:p>
        </p:txBody>
      </p:sp>
      <p:sp>
        <p:nvSpPr>
          <p:cNvPr id="4038658" name="Rectangle 2"/>
          <p:cNvSpPr>
            <a:spLocks noGrp="1" noChangeArrowheads="1"/>
          </p:cNvSpPr>
          <p:nvPr>
            <p:ph type="ctrTitle"/>
          </p:nvPr>
        </p:nvSpPr>
        <p:spPr>
          <a:xfrm>
            <a:off x="1692275" y="1774825"/>
            <a:ext cx="6911975" cy="1017588"/>
          </a:xfrm>
        </p:spPr>
        <p:txBody>
          <a:bodyPr anchor="ctr"/>
          <a:lstStyle>
            <a:lvl1pPr algn="r">
              <a:defRPr sz="3000">
                <a:solidFill>
                  <a:schemeClr val="bg2"/>
                </a:solidFill>
              </a:defRPr>
            </a:lvl1pPr>
          </a:lstStyle>
          <a:p>
            <a:r>
              <a:rPr lang="en-AU"/>
              <a:t>Click to edit Master title style</a:t>
            </a:r>
          </a:p>
        </p:txBody>
      </p:sp>
      <p:sp>
        <p:nvSpPr>
          <p:cNvPr id="4038659" name="Rectangle 3"/>
          <p:cNvSpPr>
            <a:spLocks noGrp="1" noChangeArrowheads="1"/>
          </p:cNvSpPr>
          <p:nvPr>
            <p:ph type="subTitle" idx="1"/>
          </p:nvPr>
        </p:nvSpPr>
        <p:spPr>
          <a:xfrm>
            <a:off x="1689100" y="2781300"/>
            <a:ext cx="6915150" cy="550863"/>
          </a:xfrm>
        </p:spPr>
        <p:txBody>
          <a:bodyPr anchor="ctr"/>
          <a:lstStyle>
            <a:lvl1pPr marL="0" indent="0" algn="r">
              <a:spcAft>
                <a:spcPct val="0"/>
              </a:spcAft>
              <a:buFontTx/>
              <a:buNone/>
              <a:defRPr sz="2000" b="1">
                <a:solidFill>
                  <a:schemeClr val="tx2"/>
                </a:solidFill>
              </a:defRPr>
            </a:lvl1pPr>
          </a:lstStyle>
          <a:p>
            <a:r>
              <a:rPr lang="en-AU"/>
              <a:t>Click to edit Master subtitle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9DEB7031-B69D-451E-806B-2089395D560E}" type="slidenum">
              <a:rPr lang="en-AU"/>
              <a:pPr>
                <a:defRPr/>
              </a:pPr>
              <a:t>‹#›</a:t>
            </a:fld>
            <a:endParaRPr lang="en-A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A95438D-0774-48CD-B835-22949E2F3923}" type="slidenum">
              <a:rPr lang="en-AU"/>
              <a:pPr>
                <a:defRPr/>
              </a:pPr>
              <a:t>‹#›</a:t>
            </a:fld>
            <a:endParaRPr lang="en-A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485900"/>
            <a:ext cx="40370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6613" y="1485900"/>
            <a:ext cx="40386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sldNum" sz="quarter" idx="10"/>
          </p:nvPr>
        </p:nvSpPr>
        <p:spPr>
          <a:ln/>
        </p:spPr>
        <p:txBody>
          <a:bodyPr/>
          <a:lstStyle>
            <a:lvl1pPr>
              <a:defRPr/>
            </a:lvl1pPr>
          </a:lstStyle>
          <a:p>
            <a:pPr>
              <a:defRPr/>
            </a:pPr>
            <a:fld id="{43EF4807-4F7B-40C1-A2E5-DD3C9829BBB7}" type="slidenum">
              <a:rPr lang="en-AU"/>
              <a:pPr>
                <a:defRPr/>
              </a:pPr>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sldNum" sz="quarter" idx="10"/>
          </p:nvPr>
        </p:nvSpPr>
        <p:spPr>
          <a:ln/>
        </p:spPr>
        <p:txBody>
          <a:bodyPr/>
          <a:lstStyle>
            <a:lvl1pPr>
              <a:defRPr/>
            </a:lvl1pPr>
          </a:lstStyle>
          <a:p>
            <a:pPr>
              <a:defRPr/>
            </a:pPr>
            <a:fld id="{80146E22-E77A-4999-A9F3-6741A96054F4}" type="slidenum">
              <a:rPr lang="en-AU"/>
              <a:pPr>
                <a:defRPr/>
              </a:pPr>
              <a:t>‹#›</a:t>
            </a:fld>
            <a:endParaRPr lang="en-A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sldNum" sz="quarter" idx="10"/>
          </p:nvPr>
        </p:nvSpPr>
        <p:spPr>
          <a:ln/>
        </p:spPr>
        <p:txBody>
          <a:bodyPr/>
          <a:lstStyle>
            <a:lvl1pPr>
              <a:defRPr/>
            </a:lvl1pPr>
          </a:lstStyle>
          <a:p>
            <a:pPr>
              <a:defRPr/>
            </a:pPr>
            <a:fld id="{3804F2D5-828A-4059-823D-7145E34F6D7B}" type="slidenum">
              <a:rPr lang="en-AU"/>
              <a:pPr>
                <a:defRPr/>
              </a:pPr>
              <a:t>‹#›</a:t>
            </a:fld>
            <a:endParaRPr lang="en-AU"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DEBDD46-EFFF-40BA-BCE5-2747392B9DE7}" type="slidenum">
              <a:rPr lang="en-AU"/>
              <a:pPr>
                <a:defRPr/>
              </a:pPr>
              <a:t>‹#›</a:t>
            </a:fld>
            <a:endParaRPr lang="en-AU"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48EB8986-F398-4F20-B145-8FC35A80D7CF}" type="slidenum">
              <a:rPr lang="en-AU"/>
              <a:pPr>
                <a:defRPr/>
              </a:pPr>
              <a:t>‹#›</a:t>
            </a:fld>
            <a:endParaRPr lang="en-AU"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1D241A2-A02C-406B-85B1-5C5F5327223A}" type="slidenum">
              <a:rPr lang="en-AU"/>
              <a:pPr>
                <a:defRPr/>
              </a:pPr>
              <a:t>‹#›</a:t>
            </a:fld>
            <a:endParaRPr lang="en-AU"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854905FD-DC14-4A39-8568-0A94628331A5}" type="slidenum">
              <a:rPr lang="en-AU"/>
              <a:pPr>
                <a:defRPr/>
              </a:pPr>
              <a:t>‹#›</a:t>
            </a:fld>
            <a:endParaRPr lang="en-AU"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3375"/>
            <a:ext cx="2055813" cy="47513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333375"/>
            <a:ext cx="6019800" cy="475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A60156EB-E661-41EF-8068-59A986A4719E}" type="slidenum">
              <a:rPr lang="en-AU"/>
              <a:pPr>
                <a:defRPr/>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148590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title"/>
          </p:nvPr>
        </p:nvSpPr>
        <p:spPr bwMode="auto">
          <a:xfrm>
            <a:off x="574675" y="574675"/>
            <a:ext cx="8024813" cy="4683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title style</a:t>
            </a:r>
          </a:p>
        </p:txBody>
      </p:sp>
      <p:sp>
        <p:nvSpPr>
          <p:cNvPr id="1027" name="Rectangle 16"/>
          <p:cNvSpPr>
            <a:spLocks noGrp="1" noChangeArrowheads="1"/>
          </p:cNvSpPr>
          <p:nvPr>
            <p:ph type="body" idx="1"/>
          </p:nvPr>
        </p:nvSpPr>
        <p:spPr bwMode="auto">
          <a:xfrm>
            <a:off x="574675" y="148590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9473" name="Line 17"/>
          <p:cNvSpPr>
            <a:spLocks noChangeShapeType="1"/>
          </p:cNvSpPr>
          <p:nvPr/>
        </p:nvSpPr>
        <p:spPr bwMode="auto">
          <a:xfrm>
            <a:off x="574675" y="1042988"/>
            <a:ext cx="8024813" cy="0"/>
          </a:xfrm>
          <a:prstGeom prst="line">
            <a:avLst/>
          </a:prstGeom>
          <a:noFill/>
          <a:ln w="6350">
            <a:solidFill>
              <a:schemeClr val="tx2"/>
            </a:solidFill>
            <a:round/>
            <a:headEnd/>
            <a:tailEnd/>
          </a:ln>
          <a:effectLst/>
        </p:spPr>
        <p:txBody>
          <a:bodyPr/>
          <a:lstStyle/>
          <a:p>
            <a:pPr>
              <a:defRPr/>
            </a:pPr>
            <a:endParaRPr lang="en-AU" sz="1800" b="0" dirty="0">
              <a:solidFill>
                <a:schemeClr val="tx1"/>
              </a:solidFill>
            </a:endParaRPr>
          </a:p>
        </p:txBody>
      </p:sp>
      <p:sp>
        <p:nvSpPr>
          <p:cNvPr id="19480" name="Text Box 24"/>
          <p:cNvSpPr txBox="1">
            <a:spLocks noChangeArrowheads="1"/>
          </p:cNvSpPr>
          <p:nvPr/>
        </p:nvSpPr>
        <p:spPr bwMode="auto">
          <a:xfrm>
            <a:off x="3933825" y="6621463"/>
            <a:ext cx="1287463" cy="214312"/>
          </a:xfrm>
          <a:prstGeom prst="rect">
            <a:avLst/>
          </a:prstGeom>
          <a:noFill/>
          <a:ln w="9525">
            <a:noFill/>
            <a:miter lim="800000"/>
            <a:headEnd/>
            <a:tailEnd/>
          </a:ln>
        </p:spPr>
        <p:txBody>
          <a:bodyPr lIns="91429" tIns="45715" rIns="91429" bIns="45715">
            <a:spAutoFit/>
          </a:bodyPr>
          <a:lstStyle/>
          <a:p>
            <a:pPr algn="ctr">
              <a:spcBef>
                <a:spcPct val="50000"/>
              </a:spcBef>
              <a:defRPr/>
            </a:pPr>
            <a:r>
              <a:rPr lang="en-AU" sz="800" b="0" dirty="0">
                <a:solidFill>
                  <a:schemeClr val="tx2"/>
                </a:solidFill>
              </a:rPr>
              <a:t>Page </a:t>
            </a:r>
            <a:fld id="{46C46B11-8FCC-4061-8A49-206DEDCFA8E0}" type="slidenum">
              <a:rPr lang="en-AU" sz="800" b="0">
                <a:solidFill>
                  <a:schemeClr val="tx2"/>
                </a:solidFill>
              </a:rPr>
              <a:pPr algn="ctr">
                <a:spcBef>
                  <a:spcPct val="50000"/>
                </a:spcBef>
                <a:defRPr/>
              </a:pPr>
              <a:t>‹#›</a:t>
            </a:fld>
            <a:endParaRPr lang="en-AU" sz="800" b="0" dirty="0">
              <a:solidFill>
                <a:schemeClr val="tx2"/>
              </a:solidFill>
            </a:endParaRPr>
          </a:p>
        </p:txBody>
      </p:sp>
      <p:sp>
        <p:nvSpPr>
          <p:cNvPr id="7" name="AcnSubjectTitle_ID_7" hidden="1"/>
          <p:cNvSpPr txBox="1"/>
          <p:nvPr>
            <p:custDataLst>
              <p:tags r:id="rId16"/>
            </p:custDataLst>
          </p:nvPr>
        </p:nvSpPr>
        <p:spPr bwMode="gray">
          <a:xfrm>
            <a:off x="574675" y="1420813"/>
            <a:ext cx="6985000" cy="246062"/>
          </a:xfrm>
          <a:prstGeom prst="rect">
            <a:avLst/>
          </a:prstGeom>
          <a:noFill/>
          <a:ln w="9525">
            <a:noFill/>
            <a:miter lim="800000"/>
            <a:headEnd/>
            <a:tailEnd/>
          </a:ln>
        </p:spPr>
        <p:txBody>
          <a:bodyPr lIns="0" tIns="0" rIns="0" bIns="0">
            <a:spAutoFit/>
          </a:bodyPr>
          <a:lstStyle/>
          <a:p>
            <a:pPr eaLnBrk="0" hangingPunct="0">
              <a:buClr>
                <a:schemeClr val="tx2"/>
              </a:buClr>
              <a:defRPr/>
            </a:pPr>
            <a:r>
              <a:rPr lang="en-AU" sz="1600" dirty="0">
                <a:solidFill>
                  <a:schemeClr val="tx1"/>
                </a:solidFill>
                <a:latin typeface="+mn-lt"/>
                <a:cs typeface="+mn-cs"/>
              </a:rPr>
              <a:t>Subject Title</a:t>
            </a:r>
          </a:p>
        </p:txBody>
      </p:sp>
      <p:sp>
        <p:nvSpPr>
          <p:cNvPr id="2057" name="Rectangle 9"/>
          <p:cNvSpPr>
            <a:spLocks noChangeArrowheads="1"/>
          </p:cNvSpPr>
          <p:nvPr userDrawn="1"/>
        </p:nvSpPr>
        <p:spPr bwMode="auto">
          <a:xfrm>
            <a:off x="0" y="6623050"/>
            <a:ext cx="1444625" cy="214313"/>
          </a:xfrm>
          <a:prstGeom prst="rect">
            <a:avLst/>
          </a:prstGeom>
          <a:noFill/>
          <a:ln w="9525">
            <a:noFill/>
            <a:miter lim="800000"/>
            <a:headEnd/>
            <a:tailEnd/>
          </a:ln>
          <a:effectLst/>
        </p:spPr>
        <p:txBody>
          <a:bodyPr wrap="none">
            <a:spAutoFit/>
          </a:bodyPr>
          <a:lstStyle/>
          <a:p>
            <a:pPr>
              <a:defRPr/>
            </a:pPr>
            <a:r>
              <a:rPr lang="en-AU" sz="800" b="0" dirty="0">
                <a:solidFill>
                  <a:schemeClr val="tx2"/>
                </a:solidFill>
              </a:rPr>
              <a:t>Classification: 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p:titleStyle>
    <p:body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10" descr="ANZP0060_Reports_PerspectiveShape"/>
          <p:cNvPicPr>
            <a:picLocks noChangeAspect="1" noChangeArrowheads="1"/>
          </p:cNvPicPr>
          <p:nvPr/>
        </p:nvPicPr>
        <p:blipFill>
          <a:blip r:embed="rId13" cstate="print"/>
          <a:srcRect/>
          <a:stretch>
            <a:fillRect/>
          </a:stretch>
        </p:blipFill>
        <p:spPr bwMode="auto">
          <a:xfrm>
            <a:off x="0" y="0"/>
            <a:ext cx="9144000" cy="411163"/>
          </a:xfrm>
          <a:prstGeom prst="rect">
            <a:avLst/>
          </a:prstGeom>
          <a:noFill/>
          <a:ln w="9525">
            <a:noFill/>
            <a:miter lim="800000"/>
            <a:headEnd/>
            <a:tailEnd/>
          </a:ln>
        </p:spPr>
      </p:pic>
      <p:sp>
        <p:nvSpPr>
          <p:cNvPr id="8" name="Text Box 7"/>
          <p:cNvSpPr txBox="1">
            <a:spLocks noChangeArrowheads="1"/>
          </p:cNvSpPr>
          <p:nvPr userDrawn="1"/>
        </p:nvSpPr>
        <p:spPr bwMode="gray">
          <a:xfrm>
            <a:off x="4238625" y="6619875"/>
            <a:ext cx="665163" cy="122238"/>
          </a:xfrm>
          <a:prstGeom prst="rect">
            <a:avLst/>
          </a:prstGeom>
          <a:noFill/>
          <a:ln>
            <a:noFill/>
          </a:ln>
          <a:effectLst/>
          <a:extLst/>
        </p:spPr>
        <p:txBody>
          <a:bodyPr lIns="0" tIns="0" rIns="0" bIns="0">
            <a:spAutoFit/>
          </a:bodyPr>
          <a:lstStyle>
            <a:lvl1pPr algn="ctr" defTabSz="793750" eaLnBrk="0" hangingPunct="0">
              <a:spcBef>
                <a:spcPct val="0"/>
              </a:spcBef>
              <a:defRPr sz="800" b="1">
                <a:solidFill>
                  <a:schemeClr val="tx1"/>
                </a:solidFill>
                <a:latin typeface="Verdana" pitchFamily="34" charset="0"/>
                <a:cs typeface="Arial" charset="0"/>
              </a:defRPr>
            </a:lvl1pPr>
            <a:lvl2pPr algn="ctr" defTabSz="793750" eaLnBrk="0" hangingPunct="0">
              <a:spcBef>
                <a:spcPct val="0"/>
              </a:spcBef>
              <a:defRPr sz="800" b="1">
                <a:solidFill>
                  <a:schemeClr val="tx1"/>
                </a:solidFill>
                <a:latin typeface="Verdana" pitchFamily="34" charset="0"/>
                <a:cs typeface="Arial" charset="0"/>
              </a:defRPr>
            </a:lvl2pPr>
            <a:lvl3pPr algn="ctr" defTabSz="793750" eaLnBrk="0" hangingPunct="0">
              <a:spcBef>
                <a:spcPct val="0"/>
              </a:spcBef>
              <a:defRPr sz="800" b="1">
                <a:solidFill>
                  <a:schemeClr val="tx1"/>
                </a:solidFill>
                <a:latin typeface="Verdana" pitchFamily="34" charset="0"/>
                <a:cs typeface="Arial" charset="0"/>
              </a:defRPr>
            </a:lvl3pPr>
            <a:lvl4pPr algn="ctr" defTabSz="793750" eaLnBrk="0" hangingPunct="0">
              <a:spcBef>
                <a:spcPct val="0"/>
              </a:spcBef>
              <a:defRPr sz="800" b="1">
                <a:solidFill>
                  <a:schemeClr val="tx1"/>
                </a:solidFill>
                <a:latin typeface="Verdana" pitchFamily="34" charset="0"/>
                <a:cs typeface="Arial" charset="0"/>
              </a:defRPr>
            </a:lvl4pPr>
            <a:lvl5pPr algn="ctr" defTabSz="793750" eaLnBrk="0" hangingPunct="0">
              <a:spcBef>
                <a:spcPct val="0"/>
              </a:spcBef>
              <a:defRPr sz="800" b="1">
                <a:solidFill>
                  <a:schemeClr val="tx1"/>
                </a:solidFill>
                <a:latin typeface="Verdana" pitchFamily="34" charset="0"/>
                <a:cs typeface="Arial" charset="0"/>
              </a:defRPr>
            </a:lvl5pPr>
            <a:lvl6pPr algn="ctr" defTabSz="793750" eaLnBrk="0" fontAlgn="t" hangingPunct="0">
              <a:spcBef>
                <a:spcPct val="0"/>
              </a:spcBef>
              <a:spcAft>
                <a:spcPct val="0"/>
              </a:spcAft>
              <a:defRPr sz="800" b="1">
                <a:solidFill>
                  <a:schemeClr val="tx1"/>
                </a:solidFill>
                <a:latin typeface="Verdana" pitchFamily="34" charset="0"/>
                <a:cs typeface="Arial" charset="0"/>
              </a:defRPr>
            </a:lvl6pPr>
            <a:lvl7pPr algn="ctr" defTabSz="793750" eaLnBrk="0" fontAlgn="t" hangingPunct="0">
              <a:spcBef>
                <a:spcPct val="0"/>
              </a:spcBef>
              <a:spcAft>
                <a:spcPct val="0"/>
              </a:spcAft>
              <a:defRPr sz="800" b="1">
                <a:solidFill>
                  <a:schemeClr val="tx1"/>
                </a:solidFill>
                <a:latin typeface="Verdana" pitchFamily="34" charset="0"/>
                <a:cs typeface="Arial" charset="0"/>
              </a:defRPr>
            </a:lvl7pPr>
            <a:lvl8pPr algn="ctr" defTabSz="793750" eaLnBrk="0" fontAlgn="t" hangingPunct="0">
              <a:spcBef>
                <a:spcPct val="0"/>
              </a:spcBef>
              <a:spcAft>
                <a:spcPct val="0"/>
              </a:spcAft>
              <a:defRPr sz="800" b="1">
                <a:solidFill>
                  <a:schemeClr val="tx1"/>
                </a:solidFill>
                <a:latin typeface="Verdana" pitchFamily="34" charset="0"/>
                <a:cs typeface="Arial" charset="0"/>
              </a:defRPr>
            </a:lvl8pPr>
            <a:lvl9pPr algn="ctr" defTabSz="793750" eaLnBrk="0" fontAlgn="t" hangingPunct="0">
              <a:spcBef>
                <a:spcPct val="0"/>
              </a:spcBef>
              <a:spcAft>
                <a:spcPct val="0"/>
              </a:spcAft>
              <a:defRPr sz="800" b="1">
                <a:solidFill>
                  <a:schemeClr val="tx1"/>
                </a:solidFill>
                <a:latin typeface="Verdana" pitchFamily="34" charset="0"/>
                <a:cs typeface="Arial" charset="0"/>
              </a:defRPr>
            </a:lvl9pPr>
          </a:lstStyle>
          <a:p>
            <a:pPr eaLnBrk="1" fontAlgn="t" hangingPunct="1">
              <a:spcBef>
                <a:spcPct val="50000"/>
              </a:spcBef>
              <a:defRPr/>
            </a:pPr>
            <a:r>
              <a:rPr lang="en-GB" b="0" dirty="0" smtClean="0">
                <a:solidFill>
                  <a:schemeClr val="tx2"/>
                </a:solidFill>
              </a:rPr>
              <a:t>Page </a:t>
            </a:r>
            <a:fld id="{1D0C1FC2-4B43-4A7F-8A6B-F55032C350C8}" type="slidenum">
              <a:rPr lang="en-GB" b="0" smtClean="0">
                <a:solidFill>
                  <a:schemeClr val="tx2"/>
                </a:solidFill>
              </a:rPr>
              <a:pPr eaLnBrk="1" fontAlgn="t" hangingPunct="1">
                <a:spcBef>
                  <a:spcPct val="50000"/>
                </a:spcBef>
                <a:defRPr/>
              </a:pPr>
              <a:t>‹#›</a:t>
            </a:fld>
            <a:endParaRPr lang="en-GB" b="0" dirty="0" smtClean="0">
              <a:solidFill>
                <a:schemeClr val="tx2"/>
              </a:solidFill>
            </a:endParaRPr>
          </a:p>
        </p:txBody>
      </p:sp>
      <p:sp>
        <p:nvSpPr>
          <p:cNvPr id="16388" name="Rectangle 3"/>
          <p:cNvSpPr>
            <a:spLocks noGrp="1" noChangeArrowheads="1"/>
          </p:cNvSpPr>
          <p:nvPr>
            <p:ph type="title"/>
          </p:nvPr>
        </p:nvSpPr>
        <p:spPr bwMode="auto">
          <a:xfrm>
            <a:off x="227013" y="476250"/>
            <a:ext cx="8024812" cy="360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16389" name="Rectangle 4"/>
          <p:cNvSpPr>
            <a:spLocks noGrp="1" noChangeArrowheads="1"/>
          </p:cNvSpPr>
          <p:nvPr>
            <p:ph type="body" idx="1"/>
          </p:nvPr>
        </p:nvSpPr>
        <p:spPr bwMode="auto">
          <a:xfrm>
            <a:off x="574675" y="97155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 name="Rectangle 5"/>
          <p:cNvSpPr>
            <a:spLocks noGrp="1" noChangeArrowheads="1"/>
          </p:cNvSpPr>
          <p:nvPr>
            <p:ph type="dt" sz="quarter" idx="2"/>
          </p:nvPr>
        </p:nvSpPr>
        <p:spPr bwMode="auto">
          <a:xfrm>
            <a:off x="6426200" y="3922713"/>
            <a:ext cx="2133600" cy="476250"/>
          </a:xfrm>
          <a:prstGeom prst="rect">
            <a:avLst/>
          </a:prstGeom>
          <a:extLst/>
        </p:spPr>
        <p:txBody>
          <a:bodyPr vert="horz" wrap="square" lIns="0" tIns="0" rIns="0" bIns="0" numCol="1" anchor="t" anchorCtr="0" compatLnSpc="1">
            <a:prstTxWarp prst="textNoShape">
              <a:avLst/>
            </a:prstTxWarp>
          </a:bodyPr>
          <a:lstStyle>
            <a:lvl1pPr algn="r">
              <a:defRPr sz="1800" b="0">
                <a:solidFill>
                  <a:schemeClr val="tx2"/>
                </a:solidFill>
                <a:latin typeface="Arial" charset="0"/>
              </a:defRPr>
            </a:lvl1pPr>
          </a:lstStyle>
          <a:p>
            <a:pPr>
              <a:defRPr/>
            </a:pPr>
            <a:fld id="{D390BF02-7044-47B7-80CA-97442D9FA6AD}" type="datetimeFigureOut">
              <a:rPr lang="en-AU"/>
              <a:pPr>
                <a:defRPr/>
              </a:pPr>
              <a:t>25/08/2019</a:t>
            </a:fld>
            <a:endParaRPr lang="en-AU" dirty="0"/>
          </a:p>
        </p:txBody>
      </p:sp>
      <p:sp>
        <p:nvSpPr>
          <p:cNvPr id="19473" name="Line 17"/>
          <p:cNvSpPr>
            <a:spLocks noChangeShapeType="1"/>
          </p:cNvSpPr>
          <p:nvPr userDrawn="1"/>
        </p:nvSpPr>
        <p:spPr bwMode="auto">
          <a:xfrm>
            <a:off x="252413" y="800100"/>
            <a:ext cx="7777162" cy="0"/>
          </a:xfrm>
          <a:prstGeom prst="line">
            <a:avLst/>
          </a:prstGeom>
          <a:noFill/>
          <a:ln w="6350">
            <a:solidFill>
              <a:schemeClr val="tx2"/>
            </a:solidFill>
            <a:round/>
            <a:headEnd/>
            <a:tailEnd/>
          </a:ln>
          <a:effectLst/>
          <a:extLst/>
        </p:spPr>
        <p:txBody>
          <a:bodyPr/>
          <a:lstStyle/>
          <a:p>
            <a:pPr>
              <a:defRPr/>
            </a:pPr>
            <a:endParaRPr lang="en-AU" sz="18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1600" b="1">
          <a:solidFill>
            <a:srgbClr val="007DBA"/>
          </a:solidFill>
          <a:latin typeface="+mj-lt"/>
          <a:ea typeface="+mj-ea"/>
          <a:cs typeface="+mj-cs"/>
        </a:defRPr>
      </a:lvl1pPr>
      <a:lvl2pPr algn="l" rtl="0" eaLnBrk="0" fontAlgn="base" hangingPunct="0">
        <a:spcBef>
          <a:spcPct val="0"/>
        </a:spcBef>
        <a:spcAft>
          <a:spcPct val="0"/>
        </a:spcAft>
        <a:defRPr sz="1600" b="1">
          <a:solidFill>
            <a:srgbClr val="007DBA"/>
          </a:solidFill>
          <a:latin typeface="Verdana" pitchFamily="34" charset="0"/>
          <a:cs typeface="Arial" charset="0"/>
        </a:defRPr>
      </a:lvl2pPr>
      <a:lvl3pPr algn="l" rtl="0" eaLnBrk="0" fontAlgn="base" hangingPunct="0">
        <a:spcBef>
          <a:spcPct val="0"/>
        </a:spcBef>
        <a:spcAft>
          <a:spcPct val="0"/>
        </a:spcAft>
        <a:defRPr sz="1600" b="1">
          <a:solidFill>
            <a:srgbClr val="007DBA"/>
          </a:solidFill>
          <a:latin typeface="Verdana" pitchFamily="34" charset="0"/>
          <a:cs typeface="Arial" charset="0"/>
        </a:defRPr>
      </a:lvl3pPr>
      <a:lvl4pPr algn="l" rtl="0" eaLnBrk="0" fontAlgn="base" hangingPunct="0">
        <a:spcBef>
          <a:spcPct val="0"/>
        </a:spcBef>
        <a:spcAft>
          <a:spcPct val="0"/>
        </a:spcAft>
        <a:defRPr sz="1600" b="1">
          <a:solidFill>
            <a:srgbClr val="007DBA"/>
          </a:solidFill>
          <a:latin typeface="Verdana" pitchFamily="34" charset="0"/>
          <a:cs typeface="Arial" charset="0"/>
        </a:defRPr>
      </a:lvl4pPr>
      <a:lvl5pPr algn="l" rtl="0" eaLnBrk="0" fontAlgn="base" hangingPunct="0">
        <a:spcBef>
          <a:spcPct val="0"/>
        </a:spcBef>
        <a:spcAft>
          <a:spcPct val="0"/>
        </a:spcAft>
        <a:defRPr sz="1600" b="1">
          <a:solidFill>
            <a:srgbClr val="007DBA"/>
          </a:solidFill>
          <a:latin typeface="Verdana" pitchFamily="34" charset="0"/>
          <a:cs typeface="Arial" charset="0"/>
        </a:defRPr>
      </a:lvl5pPr>
      <a:lvl6pPr marL="457200" algn="l" rtl="0" fontAlgn="base">
        <a:spcBef>
          <a:spcPct val="0"/>
        </a:spcBef>
        <a:spcAft>
          <a:spcPct val="0"/>
        </a:spcAft>
        <a:defRPr sz="1600" b="1">
          <a:solidFill>
            <a:srgbClr val="007DBA"/>
          </a:solidFill>
          <a:latin typeface="Verdana" pitchFamily="34" charset="0"/>
          <a:cs typeface="Arial" charset="0"/>
        </a:defRPr>
      </a:lvl6pPr>
      <a:lvl7pPr marL="914400" algn="l" rtl="0" fontAlgn="base">
        <a:spcBef>
          <a:spcPct val="0"/>
        </a:spcBef>
        <a:spcAft>
          <a:spcPct val="0"/>
        </a:spcAft>
        <a:defRPr sz="1600" b="1">
          <a:solidFill>
            <a:srgbClr val="007DBA"/>
          </a:solidFill>
          <a:latin typeface="Verdana" pitchFamily="34" charset="0"/>
          <a:cs typeface="Arial" charset="0"/>
        </a:defRPr>
      </a:lvl7pPr>
      <a:lvl8pPr marL="1371600" algn="l" rtl="0" fontAlgn="base">
        <a:spcBef>
          <a:spcPct val="0"/>
        </a:spcBef>
        <a:spcAft>
          <a:spcPct val="0"/>
        </a:spcAft>
        <a:defRPr sz="1600" b="1">
          <a:solidFill>
            <a:srgbClr val="007DBA"/>
          </a:solidFill>
          <a:latin typeface="Verdana" pitchFamily="34" charset="0"/>
          <a:cs typeface="Arial" charset="0"/>
        </a:defRPr>
      </a:lvl8pPr>
      <a:lvl9pPr marL="1828800" algn="l" rtl="0" fontAlgn="base">
        <a:spcBef>
          <a:spcPct val="0"/>
        </a:spcBef>
        <a:spcAft>
          <a:spcPct val="0"/>
        </a:spcAft>
        <a:defRPr sz="1600" b="1">
          <a:solidFill>
            <a:srgbClr val="007DBA"/>
          </a:solidFill>
          <a:latin typeface="Verdana" pitchFamily="34" charset="0"/>
          <a:cs typeface="Arial" charset="0"/>
        </a:defRPr>
      </a:lvl9pPr>
    </p:titleStyle>
    <p:bodyStyle>
      <a:lvl1pPr marL="182563" indent="-182563" algn="l" rtl="0" eaLnBrk="0" fontAlgn="base" hangingPunct="0">
        <a:spcBef>
          <a:spcPct val="20000"/>
        </a:spcBef>
        <a:spcAft>
          <a:spcPct val="0"/>
        </a:spcAft>
        <a:buClr>
          <a:schemeClr val="accent1"/>
        </a:buClr>
        <a:buChar char="•"/>
        <a:defRPr sz="1200">
          <a:solidFill>
            <a:schemeClr val="tx1"/>
          </a:solidFill>
          <a:latin typeface="+mn-lt"/>
          <a:ea typeface="+mn-ea"/>
          <a:cs typeface="+mn-cs"/>
        </a:defRPr>
      </a:lvl1pPr>
      <a:lvl2pPr marL="539750" indent="-177800" algn="l" rtl="0" eaLnBrk="0" fontAlgn="base" hangingPunct="0">
        <a:spcBef>
          <a:spcPct val="20000"/>
        </a:spcBef>
        <a:spcAft>
          <a:spcPct val="0"/>
        </a:spcAft>
        <a:buClr>
          <a:schemeClr val="accent1"/>
        </a:buClr>
        <a:buChar char="•"/>
        <a:defRPr sz="1200">
          <a:solidFill>
            <a:schemeClr val="tx1"/>
          </a:solidFill>
          <a:latin typeface="+mn-lt"/>
          <a:cs typeface="+mn-cs"/>
        </a:defRPr>
      </a:lvl2pPr>
      <a:lvl3pPr marL="895350" indent="-176213" algn="l" rtl="0" eaLnBrk="0" fontAlgn="base" hangingPunct="0">
        <a:spcBef>
          <a:spcPct val="20000"/>
        </a:spcBef>
        <a:spcAft>
          <a:spcPct val="0"/>
        </a:spcAft>
        <a:buClr>
          <a:schemeClr val="accent1"/>
        </a:buClr>
        <a:buChar char="•"/>
        <a:defRPr sz="1200">
          <a:solidFill>
            <a:schemeClr val="tx1"/>
          </a:solidFill>
          <a:latin typeface="+mn-lt"/>
          <a:cs typeface="+mn-cs"/>
        </a:defRPr>
      </a:lvl3pPr>
      <a:lvl4pPr marL="1252538" indent="-177800" algn="l" rtl="0" eaLnBrk="0" fontAlgn="base" hangingPunct="0">
        <a:spcBef>
          <a:spcPct val="20000"/>
        </a:spcBef>
        <a:spcAft>
          <a:spcPct val="0"/>
        </a:spcAft>
        <a:buClr>
          <a:schemeClr val="accent1"/>
        </a:buClr>
        <a:buChar char="•"/>
        <a:defRPr sz="1200">
          <a:solidFill>
            <a:schemeClr val="tx1"/>
          </a:solidFill>
          <a:latin typeface="+mn-lt"/>
          <a:cs typeface="+mn-cs"/>
        </a:defRPr>
      </a:lvl4pPr>
      <a:lvl5pPr marL="1619250" indent="-187325" algn="l" rtl="0" eaLnBrk="0" fontAlgn="base" hangingPunct="0">
        <a:spcBef>
          <a:spcPct val="20000"/>
        </a:spcBef>
        <a:spcAft>
          <a:spcPct val="0"/>
        </a:spcAft>
        <a:buClr>
          <a:schemeClr val="accent1"/>
        </a:buClr>
        <a:buChar char="•"/>
        <a:defRPr sz="1200">
          <a:solidFill>
            <a:schemeClr val="tx1"/>
          </a:solidFill>
          <a:latin typeface="+mn-lt"/>
          <a:cs typeface="+mn-cs"/>
        </a:defRPr>
      </a:lvl5pPr>
      <a:lvl6pPr marL="2076450" indent="-187325" algn="l" rtl="0" fontAlgn="base">
        <a:spcBef>
          <a:spcPct val="20000"/>
        </a:spcBef>
        <a:spcAft>
          <a:spcPct val="0"/>
        </a:spcAft>
        <a:buClr>
          <a:schemeClr val="accent1"/>
        </a:buClr>
        <a:buChar char="•"/>
        <a:defRPr sz="1200">
          <a:solidFill>
            <a:schemeClr val="tx1"/>
          </a:solidFill>
          <a:latin typeface="+mn-lt"/>
          <a:cs typeface="+mn-cs"/>
        </a:defRPr>
      </a:lvl6pPr>
      <a:lvl7pPr marL="2533650" indent="-187325" algn="l" rtl="0" fontAlgn="base">
        <a:spcBef>
          <a:spcPct val="20000"/>
        </a:spcBef>
        <a:spcAft>
          <a:spcPct val="0"/>
        </a:spcAft>
        <a:buClr>
          <a:schemeClr val="accent1"/>
        </a:buClr>
        <a:buChar char="•"/>
        <a:defRPr sz="1200">
          <a:solidFill>
            <a:schemeClr val="tx1"/>
          </a:solidFill>
          <a:latin typeface="+mn-lt"/>
          <a:cs typeface="+mn-cs"/>
        </a:defRPr>
      </a:lvl7pPr>
      <a:lvl8pPr marL="2990850" indent="-187325" algn="l" rtl="0" fontAlgn="base">
        <a:spcBef>
          <a:spcPct val="20000"/>
        </a:spcBef>
        <a:spcAft>
          <a:spcPct val="0"/>
        </a:spcAft>
        <a:buClr>
          <a:schemeClr val="accent1"/>
        </a:buClr>
        <a:buChar char="•"/>
        <a:defRPr sz="1200">
          <a:solidFill>
            <a:schemeClr val="tx1"/>
          </a:solidFill>
          <a:latin typeface="+mn-lt"/>
          <a:cs typeface="+mn-cs"/>
        </a:defRPr>
      </a:lvl8pPr>
      <a:lvl9pPr marL="3448050" indent="-187325" algn="l" rtl="0" fontAlgn="base">
        <a:spcBef>
          <a:spcPct val="20000"/>
        </a:spcBef>
        <a:spcAft>
          <a:spcPct val="0"/>
        </a:spcAft>
        <a:buClr>
          <a:schemeClr val="accent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333375"/>
            <a:ext cx="8228013" cy="4683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AU" smtClean="0"/>
              <a:t>Click to edit Master title style</a:t>
            </a:r>
          </a:p>
        </p:txBody>
      </p:sp>
      <p:sp>
        <p:nvSpPr>
          <p:cNvPr id="28675" name="Rectangle 3"/>
          <p:cNvSpPr>
            <a:spLocks noGrp="1" noChangeArrowheads="1"/>
          </p:cNvSpPr>
          <p:nvPr>
            <p:ph type="body" idx="1"/>
          </p:nvPr>
        </p:nvSpPr>
        <p:spPr bwMode="auto">
          <a:xfrm>
            <a:off x="457200" y="1485900"/>
            <a:ext cx="82280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037636" name="Line 4"/>
          <p:cNvSpPr>
            <a:spLocks noChangeShapeType="1"/>
          </p:cNvSpPr>
          <p:nvPr/>
        </p:nvSpPr>
        <p:spPr bwMode="auto">
          <a:xfrm>
            <a:off x="455613" y="873125"/>
            <a:ext cx="8228012" cy="0"/>
          </a:xfrm>
          <a:prstGeom prst="line">
            <a:avLst/>
          </a:prstGeom>
          <a:noFill/>
          <a:ln w="9525">
            <a:solidFill>
              <a:schemeClr val="tx2"/>
            </a:solidFill>
            <a:round/>
            <a:headEnd/>
            <a:tailEnd/>
          </a:ln>
          <a:effectLst/>
        </p:spPr>
        <p:txBody>
          <a:bodyPr/>
          <a:lstStyle/>
          <a:p>
            <a:pPr>
              <a:defRPr/>
            </a:pPr>
            <a:endParaRPr lang="en-AU" dirty="0">
              <a:solidFill>
                <a:schemeClr val="tx1"/>
              </a:solidFill>
            </a:endParaRPr>
          </a:p>
        </p:txBody>
      </p:sp>
      <p:sp>
        <p:nvSpPr>
          <p:cNvPr id="4037637" name="Rectangle 5"/>
          <p:cNvSpPr>
            <a:spLocks noGrp="1" noChangeArrowheads="1"/>
          </p:cNvSpPr>
          <p:nvPr>
            <p:ph type="sldNum" sz="quarter" idx="4"/>
          </p:nvPr>
        </p:nvSpPr>
        <p:spPr bwMode="auto">
          <a:xfrm>
            <a:off x="8807450" y="6572250"/>
            <a:ext cx="217488"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b="0">
                <a:solidFill>
                  <a:schemeClr val="tx2"/>
                </a:solidFill>
              </a:defRPr>
            </a:lvl1pPr>
          </a:lstStyle>
          <a:p>
            <a:pPr>
              <a:defRPr/>
            </a:pPr>
            <a:fld id="{4F487362-8DD8-4FF8-BFB0-67A7C94AB950}" type="slidenum">
              <a:rPr lang="en-AU"/>
              <a:pPr>
                <a:defRPr/>
              </a:pPr>
              <a:t>‹#›</a:t>
            </a:fld>
            <a:endParaRPr lang="en-AU"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1600" b="1">
          <a:solidFill>
            <a:schemeClr val="tx2"/>
          </a:solidFill>
          <a:latin typeface="+mj-lt"/>
          <a:ea typeface="+mj-ea"/>
          <a:cs typeface="+mj-cs"/>
        </a:defRPr>
      </a:lvl1pPr>
      <a:lvl2pPr algn="l" rtl="0" eaLnBrk="0" fontAlgn="base" hangingPunct="0">
        <a:spcBef>
          <a:spcPct val="0"/>
        </a:spcBef>
        <a:spcAft>
          <a:spcPct val="0"/>
        </a:spcAft>
        <a:defRPr sz="1600" b="1">
          <a:solidFill>
            <a:schemeClr val="tx2"/>
          </a:solidFill>
          <a:latin typeface="Verdana" pitchFamily="34" charset="0"/>
          <a:cs typeface="Arial" charset="0"/>
        </a:defRPr>
      </a:lvl2pPr>
      <a:lvl3pPr algn="l" rtl="0" eaLnBrk="0" fontAlgn="base" hangingPunct="0">
        <a:spcBef>
          <a:spcPct val="0"/>
        </a:spcBef>
        <a:spcAft>
          <a:spcPct val="0"/>
        </a:spcAft>
        <a:defRPr sz="1600" b="1">
          <a:solidFill>
            <a:schemeClr val="tx2"/>
          </a:solidFill>
          <a:latin typeface="Verdana" pitchFamily="34" charset="0"/>
          <a:cs typeface="Arial" charset="0"/>
        </a:defRPr>
      </a:lvl3pPr>
      <a:lvl4pPr algn="l" rtl="0" eaLnBrk="0" fontAlgn="base" hangingPunct="0">
        <a:spcBef>
          <a:spcPct val="0"/>
        </a:spcBef>
        <a:spcAft>
          <a:spcPct val="0"/>
        </a:spcAft>
        <a:defRPr sz="1600" b="1">
          <a:solidFill>
            <a:schemeClr val="tx2"/>
          </a:solidFill>
          <a:latin typeface="Verdana" pitchFamily="34" charset="0"/>
          <a:cs typeface="Arial" charset="0"/>
        </a:defRPr>
      </a:lvl4pPr>
      <a:lvl5pPr algn="l" rtl="0" eaLnBrk="0" fontAlgn="base" hangingPunct="0">
        <a:spcBef>
          <a:spcPct val="0"/>
        </a:spcBef>
        <a:spcAft>
          <a:spcPct val="0"/>
        </a:spcAft>
        <a:defRPr sz="1600" b="1">
          <a:solidFill>
            <a:schemeClr val="tx2"/>
          </a:solidFill>
          <a:latin typeface="Verdana" pitchFamily="34" charset="0"/>
          <a:cs typeface="Arial" charset="0"/>
        </a:defRPr>
      </a:lvl5pPr>
      <a:lvl6pPr marL="457200" algn="l" rtl="0" fontAlgn="base">
        <a:spcBef>
          <a:spcPct val="0"/>
        </a:spcBef>
        <a:spcAft>
          <a:spcPct val="0"/>
        </a:spcAft>
        <a:defRPr sz="1600" b="1">
          <a:solidFill>
            <a:schemeClr val="tx2"/>
          </a:solidFill>
          <a:latin typeface="Verdana" pitchFamily="34" charset="0"/>
          <a:cs typeface="Arial" charset="0"/>
        </a:defRPr>
      </a:lvl6pPr>
      <a:lvl7pPr marL="914400" algn="l" rtl="0" fontAlgn="base">
        <a:spcBef>
          <a:spcPct val="0"/>
        </a:spcBef>
        <a:spcAft>
          <a:spcPct val="0"/>
        </a:spcAft>
        <a:defRPr sz="1600" b="1">
          <a:solidFill>
            <a:schemeClr val="tx2"/>
          </a:solidFill>
          <a:latin typeface="Verdana" pitchFamily="34" charset="0"/>
          <a:cs typeface="Arial" charset="0"/>
        </a:defRPr>
      </a:lvl7pPr>
      <a:lvl8pPr marL="1371600" algn="l" rtl="0" fontAlgn="base">
        <a:spcBef>
          <a:spcPct val="0"/>
        </a:spcBef>
        <a:spcAft>
          <a:spcPct val="0"/>
        </a:spcAft>
        <a:defRPr sz="1600" b="1">
          <a:solidFill>
            <a:schemeClr val="tx2"/>
          </a:solidFill>
          <a:latin typeface="Verdana" pitchFamily="34" charset="0"/>
          <a:cs typeface="Arial" charset="0"/>
        </a:defRPr>
      </a:lvl8pPr>
      <a:lvl9pPr marL="1828800" algn="l" rtl="0" fontAlgn="base">
        <a:spcBef>
          <a:spcPct val="0"/>
        </a:spcBef>
        <a:spcAft>
          <a:spcPct val="0"/>
        </a:spcAft>
        <a:defRPr sz="1600" b="1">
          <a:solidFill>
            <a:schemeClr val="tx2"/>
          </a:solidFill>
          <a:latin typeface="Verdana" pitchFamily="34" charset="0"/>
          <a:cs typeface="Arial" charset="0"/>
        </a:defRPr>
      </a:lvl9pPr>
    </p:titleStyle>
    <p:bodyStyle>
      <a:lvl1pPr marL="177800" indent="-177800" algn="l" rtl="0" eaLnBrk="0" fontAlgn="base" hangingPunct="0">
        <a:spcBef>
          <a:spcPct val="0"/>
        </a:spcBef>
        <a:spcAft>
          <a:spcPct val="50000"/>
        </a:spcAft>
        <a:buClr>
          <a:schemeClr val="tx1"/>
        </a:buClr>
        <a:buChar char="•"/>
        <a:defRPr sz="1200">
          <a:solidFill>
            <a:schemeClr val="tx1"/>
          </a:solidFill>
          <a:latin typeface="+mn-lt"/>
          <a:ea typeface="+mn-ea"/>
          <a:cs typeface="+mn-cs"/>
        </a:defRPr>
      </a:lvl1pPr>
      <a:lvl2pPr marL="357188"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2pPr>
      <a:lvl3pPr marL="558800" indent="-200025" algn="l" rtl="0" eaLnBrk="0" fontAlgn="base" hangingPunct="0">
        <a:spcBef>
          <a:spcPct val="0"/>
        </a:spcBef>
        <a:spcAft>
          <a:spcPct val="50000"/>
        </a:spcAft>
        <a:buClr>
          <a:schemeClr val="tx1"/>
        </a:buClr>
        <a:buFont typeface="Wingdings" pitchFamily="2" charset="2"/>
        <a:buChar char="§"/>
        <a:defRPr sz="1200">
          <a:solidFill>
            <a:schemeClr val="tx1"/>
          </a:solidFill>
          <a:latin typeface="+mn-lt"/>
          <a:cs typeface="+mn-cs"/>
        </a:defRPr>
      </a:lvl3pPr>
      <a:lvl4pPr marL="738188" indent="-177800" algn="l" rtl="0" eaLnBrk="0" fontAlgn="base" hangingPunct="0">
        <a:spcBef>
          <a:spcPct val="0"/>
        </a:spcBef>
        <a:spcAft>
          <a:spcPct val="50000"/>
        </a:spcAft>
        <a:buClr>
          <a:schemeClr val="tx1"/>
        </a:buClr>
        <a:buChar char="o"/>
        <a:defRPr sz="1200">
          <a:solidFill>
            <a:schemeClr val="tx1"/>
          </a:solidFill>
          <a:latin typeface="+mn-lt"/>
          <a:cs typeface="+mn-cs"/>
        </a:defRPr>
      </a:lvl4pPr>
      <a:lvl5pPr marL="917575"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5pPr>
      <a:lvl6pPr marL="13747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6pPr>
      <a:lvl7pPr marL="18319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7pPr>
      <a:lvl8pPr marL="22891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8pPr>
      <a:lvl9pPr marL="27463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Java Training</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4294967295"/>
          </p:nvPr>
        </p:nvSpPr>
        <p:spPr>
          <a:xfrm>
            <a:off x="6553200" y="6245225"/>
            <a:ext cx="2133600" cy="476250"/>
          </a:xfrm>
          <a:prstGeom prst="rect">
            <a:avLst/>
          </a:prstGeom>
          <a:noFill/>
        </p:spPr>
        <p:txBody>
          <a:bodyPr/>
          <a:lstStyle/>
          <a:p>
            <a:fld id="{B3082324-CB13-4550-846B-DAE3434DF49B}" type="slidenum">
              <a:rPr lang="fi-FI"/>
              <a:pPr/>
              <a:t>9</a:t>
            </a:fld>
            <a:endParaRPr lang="fi-FI"/>
          </a:p>
        </p:txBody>
      </p:sp>
      <p:sp>
        <p:nvSpPr>
          <p:cNvPr id="10243" name="Rectangle 2"/>
          <p:cNvSpPr>
            <a:spLocks noGrp="1" noChangeArrowheads="1"/>
          </p:cNvSpPr>
          <p:nvPr>
            <p:ph type="title"/>
          </p:nvPr>
        </p:nvSpPr>
        <p:spPr>
          <a:xfrm>
            <a:off x="971550" y="188913"/>
            <a:ext cx="7921625" cy="417512"/>
          </a:xfrm>
        </p:spPr>
        <p:txBody>
          <a:bodyPr/>
          <a:lstStyle/>
          <a:p>
            <a:pPr eaLnBrk="1" hangingPunct="1"/>
            <a:r>
              <a:rPr lang="fi-FI" smtClean="0"/>
              <a:t>Inheritance rules for generic types</a:t>
            </a:r>
          </a:p>
        </p:txBody>
      </p:sp>
      <p:pic>
        <p:nvPicPr>
          <p:cNvPr id="10244" name="Picture 3" descr="generic_subtype_relationship"/>
          <p:cNvPicPr>
            <a:picLocks noChangeAspect="1" noChangeArrowheads="1"/>
          </p:cNvPicPr>
          <p:nvPr/>
        </p:nvPicPr>
        <p:blipFill>
          <a:blip r:embed="rId2" cstate="print"/>
          <a:srcRect/>
          <a:stretch>
            <a:fillRect/>
          </a:stretch>
        </p:blipFill>
        <p:spPr bwMode="auto">
          <a:xfrm>
            <a:off x="179388" y="908050"/>
            <a:ext cx="8964612" cy="537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4294967295"/>
          </p:nvPr>
        </p:nvSpPr>
        <p:spPr>
          <a:xfrm>
            <a:off x="6553200" y="6245225"/>
            <a:ext cx="2133600" cy="476250"/>
          </a:xfrm>
          <a:prstGeom prst="rect">
            <a:avLst/>
          </a:prstGeom>
          <a:noFill/>
        </p:spPr>
        <p:txBody>
          <a:bodyPr/>
          <a:lstStyle/>
          <a:p>
            <a:fld id="{77FECAA1-4B08-41F9-9BCE-84A5DF47EE62}" type="slidenum">
              <a:rPr lang="fi-FI"/>
              <a:pPr/>
              <a:t>10</a:t>
            </a:fld>
            <a:endParaRPr lang="fi-FI"/>
          </a:p>
        </p:txBody>
      </p:sp>
      <p:sp>
        <p:nvSpPr>
          <p:cNvPr id="11267" name="Rectangle 2"/>
          <p:cNvSpPr>
            <a:spLocks noGrp="1" noChangeArrowheads="1"/>
          </p:cNvSpPr>
          <p:nvPr>
            <p:ph type="title"/>
          </p:nvPr>
        </p:nvSpPr>
        <p:spPr>
          <a:xfrm>
            <a:off x="827088" y="260350"/>
            <a:ext cx="8066087" cy="417513"/>
          </a:xfrm>
        </p:spPr>
        <p:txBody>
          <a:bodyPr/>
          <a:lstStyle/>
          <a:p>
            <a:pPr eaLnBrk="1" hangingPunct="1"/>
            <a:r>
              <a:rPr lang="fi-FI" smtClean="0"/>
              <a:t>Comments on inheritance relations</a:t>
            </a:r>
          </a:p>
        </p:txBody>
      </p:sp>
      <p:sp>
        <p:nvSpPr>
          <p:cNvPr id="11268" name="Rectangle 3"/>
          <p:cNvSpPr>
            <a:spLocks noGrp="1" noChangeArrowheads="1"/>
          </p:cNvSpPr>
          <p:nvPr>
            <p:ph type="body" idx="1"/>
          </p:nvPr>
        </p:nvSpPr>
        <p:spPr>
          <a:xfrm>
            <a:off x="900113" y="908050"/>
            <a:ext cx="8243887" cy="5761038"/>
          </a:xfrm>
        </p:spPr>
        <p:txBody>
          <a:bodyPr/>
          <a:lstStyle/>
          <a:p>
            <a:pPr eaLnBrk="1" hangingPunct="1"/>
            <a:r>
              <a:rPr lang="fi-FI" smtClean="0">
                <a:solidFill>
                  <a:schemeClr val="accent2"/>
                </a:solidFill>
              </a:rPr>
              <a:t>Pair&lt;Manager&gt;</a:t>
            </a:r>
            <a:r>
              <a:rPr lang="fi-FI" smtClean="0"/>
              <a:t> matches </a:t>
            </a:r>
            <a:r>
              <a:rPr lang="fi-FI" smtClean="0">
                <a:solidFill>
                  <a:schemeClr val="accent2"/>
                </a:solidFill>
              </a:rPr>
              <a:t>Pair&lt;? </a:t>
            </a:r>
            <a:r>
              <a:rPr lang="fi-FI" smtClean="0"/>
              <a:t>extends</a:t>
            </a:r>
            <a:r>
              <a:rPr lang="fi-FI" smtClean="0">
                <a:solidFill>
                  <a:schemeClr val="accent2"/>
                </a:solidFill>
              </a:rPr>
              <a:t> Employee&gt;</a:t>
            </a:r>
            <a:r>
              <a:rPr lang="fi-FI" smtClean="0"/>
              <a:t> =&gt; subtype relation  (</a:t>
            </a:r>
            <a:r>
              <a:rPr lang="fi-FI" i="1" smtClean="0"/>
              <a:t>covariant</a:t>
            </a:r>
            <a:r>
              <a:rPr lang="fi-FI" smtClean="0"/>
              <a:t> typing)</a:t>
            </a:r>
          </a:p>
          <a:p>
            <a:pPr eaLnBrk="1" hangingPunct="1"/>
            <a:r>
              <a:rPr lang="fi-FI" smtClean="0">
                <a:solidFill>
                  <a:schemeClr val="accent2"/>
                </a:solidFill>
              </a:rPr>
              <a:t>Pair&lt;Object&gt;</a:t>
            </a:r>
            <a:r>
              <a:rPr lang="fi-FI" smtClean="0"/>
              <a:t> matches </a:t>
            </a:r>
            <a:r>
              <a:rPr lang="fi-FI" smtClean="0">
                <a:solidFill>
                  <a:schemeClr val="accent2"/>
                </a:solidFill>
              </a:rPr>
              <a:t>Pair&lt;? </a:t>
            </a:r>
            <a:r>
              <a:rPr lang="fi-FI" smtClean="0"/>
              <a:t>super</a:t>
            </a:r>
            <a:r>
              <a:rPr lang="fi-FI" smtClean="0">
                <a:solidFill>
                  <a:schemeClr val="accent2"/>
                </a:solidFill>
              </a:rPr>
              <a:t> Employee&gt;</a:t>
            </a:r>
            <a:r>
              <a:rPr lang="fi-FI" smtClean="0"/>
              <a:t> </a:t>
            </a:r>
            <a:br>
              <a:rPr lang="fi-FI" smtClean="0"/>
            </a:br>
            <a:r>
              <a:rPr lang="fi-FI" smtClean="0"/>
              <a:t>=&gt; subtype relation  (</a:t>
            </a:r>
            <a:r>
              <a:rPr lang="fi-FI" i="1" smtClean="0"/>
              <a:t>contravariant</a:t>
            </a:r>
            <a:r>
              <a:rPr lang="fi-FI" smtClean="0"/>
              <a:t> typing)</a:t>
            </a:r>
          </a:p>
          <a:p>
            <a:pPr eaLnBrk="1" hangingPunct="1"/>
            <a:r>
              <a:rPr lang="fi-FI" smtClean="0">
                <a:solidFill>
                  <a:schemeClr val="accent2"/>
                </a:solidFill>
              </a:rPr>
              <a:t>Pair&lt;Employee&gt;</a:t>
            </a:r>
            <a:r>
              <a:rPr lang="fi-FI" smtClean="0"/>
              <a:t> can contain only </a:t>
            </a:r>
            <a:r>
              <a:rPr lang="fi-FI" i="1" smtClean="0"/>
              <a:t>Employees</a:t>
            </a:r>
            <a:r>
              <a:rPr lang="fi-FI" smtClean="0"/>
              <a:t>, but </a:t>
            </a:r>
            <a:br>
              <a:rPr lang="fi-FI" smtClean="0"/>
            </a:br>
            <a:r>
              <a:rPr lang="fi-FI" smtClean="0">
                <a:solidFill>
                  <a:schemeClr val="accent2"/>
                </a:solidFill>
              </a:rPr>
              <a:t>Pair&lt;Object&gt;</a:t>
            </a:r>
            <a:r>
              <a:rPr lang="fi-FI" smtClean="0"/>
              <a:t> may be </a:t>
            </a:r>
            <a:r>
              <a:rPr lang="fi-FI" i="1" smtClean="0"/>
              <a:t>assigned</a:t>
            </a:r>
            <a:r>
              <a:rPr lang="fi-FI" smtClean="0"/>
              <a:t> anything (</a:t>
            </a:r>
            <a:r>
              <a:rPr lang="fi-FI" i="1" smtClean="0"/>
              <a:t>Numbers</a:t>
            </a:r>
            <a:r>
              <a:rPr lang="fi-FI" smtClean="0"/>
              <a:t>) </a:t>
            </a:r>
            <a:br>
              <a:rPr lang="fi-FI" smtClean="0"/>
            </a:br>
            <a:r>
              <a:rPr lang="fi-FI" smtClean="0"/>
              <a:t>=&gt; </a:t>
            </a:r>
            <a:r>
              <a:rPr lang="fi-FI" i="1" smtClean="0"/>
              <a:t>no</a:t>
            </a:r>
            <a:r>
              <a:rPr lang="fi-FI" smtClean="0"/>
              <a:t> subtype relation</a:t>
            </a:r>
          </a:p>
          <a:p>
            <a:pPr eaLnBrk="1" hangingPunct="1"/>
            <a:endParaRPr lang="fi-FI" sz="800" smtClean="0"/>
          </a:p>
          <a:p>
            <a:pPr eaLnBrk="1" hangingPunct="1"/>
            <a:r>
              <a:rPr lang="fi-FI" smtClean="0"/>
              <a:t>also: </a:t>
            </a:r>
            <a:r>
              <a:rPr lang="fi-FI" smtClean="0">
                <a:solidFill>
                  <a:schemeClr val="accent2"/>
                </a:solidFill>
              </a:rPr>
              <a:t>Pair&lt;T&gt;</a:t>
            </a:r>
            <a:r>
              <a:rPr lang="fi-FI" smtClean="0"/>
              <a:t>  &lt;=  </a:t>
            </a:r>
            <a:r>
              <a:rPr lang="fi-FI" smtClean="0">
                <a:solidFill>
                  <a:schemeClr val="accent2"/>
                </a:solidFill>
              </a:rPr>
              <a:t>Pair&lt;?&gt;</a:t>
            </a:r>
            <a:r>
              <a:rPr lang="fi-FI" smtClean="0"/>
              <a:t>  &lt;=  </a:t>
            </a:r>
            <a:r>
              <a:rPr lang="fi-FI" smtClean="0">
                <a:solidFill>
                  <a:schemeClr val="accent2"/>
                </a:solidFill>
              </a:rPr>
              <a:t>Pair</a:t>
            </a:r>
            <a:r>
              <a:rPr lang="fi-FI" smtClean="0"/>
              <a:t> (</a:t>
            </a:r>
            <a:r>
              <a:rPr lang="fi-FI" i="1" smtClean="0"/>
              <a:t>raw</a:t>
            </a:r>
            <a:r>
              <a:rPr lang="fi-FI" smtClean="0"/>
              <a:t>)</a:t>
            </a:r>
          </a:p>
          <a:p>
            <a:pPr eaLnBrk="1" hangingPunct="1"/>
            <a:endParaRPr lang="fi-FI" sz="800" smtClean="0"/>
          </a:p>
          <a:p>
            <a:pPr lvl="1" eaLnBrk="1" hangingPunct="1">
              <a:buFontTx/>
              <a:buNone/>
            </a:pPr>
            <a:r>
              <a:rPr lang="fi-FI" smtClean="0"/>
              <a:t>  </a:t>
            </a:r>
            <a:r>
              <a:rPr lang="fi-FI" smtClean="0">
                <a:solidFill>
                  <a:schemeClr val="accent2"/>
                </a:solidFill>
              </a:rPr>
              <a:t> List &lt;String&gt; sl = </a:t>
            </a:r>
            <a:r>
              <a:rPr lang="fi-FI" smtClean="0"/>
              <a:t>new</a:t>
            </a:r>
            <a:r>
              <a:rPr lang="fi-FI" smtClean="0">
                <a:solidFill>
                  <a:schemeClr val="accent2"/>
                </a:solidFill>
              </a:rPr>
              <a:t> LinkedList &lt;String&gt; ();</a:t>
            </a:r>
            <a:br>
              <a:rPr lang="fi-FI" smtClean="0">
                <a:solidFill>
                  <a:schemeClr val="accent2"/>
                </a:solidFill>
              </a:rPr>
            </a:br>
            <a:r>
              <a:rPr lang="fi-FI" smtClean="0">
                <a:solidFill>
                  <a:schemeClr val="accent2"/>
                </a:solidFill>
              </a:rPr>
              <a:t>List x = sl;                        // OK</a:t>
            </a:r>
            <a:br>
              <a:rPr lang="fi-FI" smtClean="0">
                <a:solidFill>
                  <a:schemeClr val="accent2"/>
                </a:solidFill>
              </a:rPr>
            </a:br>
            <a:r>
              <a:rPr lang="fi-FI" smtClean="0">
                <a:solidFill>
                  <a:schemeClr val="accent2"/>
                </a:solidFill>
              </a:rPr>
              <a:t>x.add (</a:t>
            </a:r>
            <a:r>
              <a:rPr lang="fi-FI" smtClean="0"/>
              <a:t>new</a:t>
            </a:r>
            <a:r>
              <a:rPr lang="fi-FI" smtClean="0">
                <a:solidFill>
                  <a:schemeClr val="accent2"/>
                </a:solidFill>
              </a:rPr>
              <a:t> Integer (5));  // type safety </a:t>
            </a:r>
            <a:r>
              <a:rPr lang="fi-FI" i="1" smtClean="0">
                <a:solidFill>
                  <a:schemeClr val="accent2"/>
                </a:solidFill>
              </a:rPr>
              <a:t>warning</a:t>
            </a:r>
            <a:r>
              <a:rPr lang="fi-FI" smtClean="0">
                <a:solidFill>
                  <a:schemeClr val="accent2"/>
                </a:solidFill>
              </a:rPr>
              <a:t/>
            </a:r>
            <a:br>
              <a:rPr lang="fi-FI" smtClean="0">
                <a:solidFill>
                  <a:schemeClr val="accent2"/>
                </a:solidFill>
              </a:rPr>
            </a:br>
            <a:r>
              <a:rPr lang="fi-FI" smtClean="0">
                <a:solidFill>
                  <a:schemeClr val="accent2"/>
                </a:solidFill>
              </a:rPr>
              <a:t>. . </a:t>
            </a:r>
            <a:br>
              <a:rPr lang="fi-FI" smtClean="0">
                <a:solidFill>
                  <a:schemeClr val="accent2"/>
                </a:solidFill>
              </a:rPr>
            </a:br>
            <a:r>
              <a:rPr lang="fi-FI" smtClean="0">
                <a:solidFill>
                  <a:schemeClr val="accent2"/>
                </a:solidFill>
              </a:rPr>
              <a:t>String str = sl.get (0);     //  throws </a:t>
            </a:r>
            <a:r>
              <a:rPr lang="fi-FI" i="1" smtClean="0">
                <a:solidFill>
                  <a:schemeClr val="accent2"/>
                </a:solidFill>
              </a:rPr>
              <a:t>ClassCast</a:t>
            </a:r>
            <a:r>
              <a:rPr lang="fi-FI" smtClean="0">
                <a:solidFill>
                  <a:schemeClr val="accent2"/>
                </a:solidFill>
              </a:rPr>
              <a:t>.</a:t>
            </a:r>
            <a:r>
              <a:rPr lang="fi-FI" smtClean="0"/>
              <a:t/>
            </a:r>
            <a:br>
              <a:rPr lang="fi-FI" smtClean="0"/>
            </a:br>
            <a:endParaRPr lang="fi-FI"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4294967295"/>
          </p:nvPr>
        </p:nvSpPr>
        <p:spPr>
          <a:xfrm>
            <a:off x="6553200" y="6245225"/>
            <a:ext cx="2133600" cy="476250"/>
          </a:xfrm>
          <a:prstGeom prst="rect">
            <a:avLst/>
          </a:prstGeom>
          <a:noFill/>
        </p:spPr>
        <p:txBody>
          <a:bodyPr/>
          <a:lstStyle/>
          <a:p>
            <a:fld id="{33E6BD79-7820-4FF7-972A-44CD1887C7BA}" type="slidenum">
              <a:rPr lang="fi-FI"/>
              <a:pPr/>
              <a:t>11</a:t>
            </a:fld>
            <a:endParaRPr lang="fi-FI"/>
          </a:p>
        </p:txBody>
      </p:sp>
      <p:sp>
        <p:nvSpPr>
          <p:cNvPr id="12291" name="Rectangle 2"/>
          <p:cNvSpPr>
            <a:spLocks noGrp="1" noChangeArrowheads="1"/>
          </p:cNvSpPr>
          <p:nvPr>
            <p:ph type="title"/>
          </p:nvPr>
        </p:nvSpPr>
        <p:spPr>
          <a:xfrm>
            <a:off x="827088" y="188913"/>
            <a:ext cx="8066087" cy="490537"/>
          </a:xfrm>
        </p:spPr>
        <p:txBody>
          <a:bodyPr/>
          <a:lstStyle/>
          <a:p>
            <a:pPr eaLnBrk="1" hangingPunct="1"/>
            <a:r>
              <a:rPr lang="fi-FI" smtClean="0"/>
              <a:t>Bounds for type variables</a:t>
            </a:r>
          </a:p>
        </p:txBody>
      </p:sp>
      <p:sp>
        <p:nvSpPr>
          <p:cNvPr id="12292" name="Rectangle 3"/>
          <p:cNvSpPr>
            <a:spLocks noGrp="1" noChangeArrowheads="1"/>
          </p:cNvSpPr>
          <p:nvPr>
            <p:ph type="body" idx="1"/>
          </p:nvPr>
        </p:nvSpPr>
        <p:spPr>
          <a:xfrm>
            <a:off x="827088" y="765175"/>
            <a:ext cx="8316912" cy="5761038"/>
          </a:xfrm>
        </p:spPr>
        <p:txBody>
          <a:bodyPr/>
          <a:lstStyle/>
          <a:p>
            <a:pPr eaLnBrk="1" hangingPunct="1"/>
            <a:r>
              <a:rPr lang="fi-FI" smtClean="0"/>
              <a:t>consider the </a:t>
            </a:r>
            <a:r>
              <a:rPr lang="fi-FI" i="1" smtClean="0"/>
              <a:t>min</a:t>
            </a:r>
            <a:r>
              <a:rPr lang="fi-FI" smtClean="0"/>
              <a:t> algorithm: find the smallest item in a given array of elements</a:t>
            </a:r>
          </a:p>
          <a:p>
            <a:pPr eaLnBrk="1" hangingPunct="1"/>
            <a:r>
              <a:rPr lang="fi-FI" smtClean="0"/>
              <a:t>to compile this, must restrict T to implement the </a:t>
            </a:r>
            <a:r>
              <a:rPr lang="fi-FI" i="1" smtClean="0"/>
              <a:t>Comparable</a:t>
            </a:r>
            <a:r>
              <a:rPr lang="fi-FI" smtClean="0"/>
              <a:t> interface that provides </a:t>
            </a:r>
            <a:r>
              <a:rPr lang="fi-FI" i="1" smtClean="0"/>
              <a:t>compareTo</a:t>
            </a:r>
          </a:p>
          <a:p>
            <a:pPr eaLnBrk="1" hangingPunct="1"/>
            <a:endParaRPr lang="fi-FI" sz="800" smtClean="0"/>
          </a:p>
          <a:p>
            <a:pPr lvl="1" eaLnBrk="1" hangingPunct="1">
              <a:buFontTx/>
              <a:buNone/>
            </a:pPr>
            <a:r>
              <a:rPr lang="fi-FI" smtClean="0"/>
              <a:t>public static</a:t>
            </a:r>
            <a:r>
              <a:rPr lang="fi-FI" smtClean="0">
                <a:solidFill>
                  <a:schemeClr val="accent2"/>
                </a:solidFill>
              </a:rPr>
              <a:t> &lt;T </a:t>
            </a:r>
            <a:r>
              <a:rPr lang="fi-FI" smtClean="0"/>
              <a:t>extends</a:t>
            </a:r>
            <a:r>
              <a:rPr lang="fi-FI" smtClean="0">
                <a:solidFill>
                  <a:schemeClr val="accent2"/>
                </a:solidFill>
              </a:rPr>
              <a:t> Comparable&gt;</a:t>
            </a:r>
          </a:p>
          <a:p>
            <a:pPr lvl="1" eaLnBrk="1" hangingPunct="1">
              <a:buFontTx/>
              <a:buNone/>
            </a:pPr>
            <a:r>
              <a:rPr lang="fi-FI" smtClean="0">
                <a:solidFill>
                  <a:schemeClr val="accent2"/>
                </a:solidFill>
              </a:rPr>
              <a:t>T min (T [ ] a) {                  </a:t>
            </a:r>
            <a:r>
              <a:rPr lang="fi-FI" i="1" smtClean="0">
                <a:solidFill>
                  <a:schemeClr val="accent2"/>
                </a:solidFill>
              </a:rPr>
              <a:t>// this is almost correct</a:t>
            </a:r>
          </a:p>
          <a:p>
            <a:pPr lvl="2" eaLnBrk="1" hangingPunct="1">
              <a:buFontTx/>
              <a:buNone/>
            </a:pPr>
            <a:r>
              <a:rPr lang="fi-FI" smtClean="0"/>
              <a:t>if </a:t>
            </a:r>
            <a:r>
              <a:rPr lang="fi-FI" smtClean="0">
                <a:solidFill>
                  <a:schemeClr val="accent2"/>
                </a:solidFill>
              </a:rPr>
              <a:t>(a.length == 0) </a:t>
            </a:r>
            <a:r>
              <a:rPr lang="fi-FI" smtClean="0"/>
              <a:t>throw new</a:t>
            </a:r>
            <a:r>
              <a:rPr lang="fi-FI" smtClean="0">
                <a:solidFill>
                  <a:schemeClr val="accent2"/>
                </a:solidFill>
              </a:rPr>
              <a:t> InvalidArg.. (..);</a:t>
            </a:r>
          </a:p>
          <a:p>
            <a:pPr lvl="2" eaLnBrk="1" hangingPunct="1">
              <a:buFontTx/>
              <a:buNone/>
            </a:pPr>
            <a:r>
              <a:rPr lang="fi-FI" smtClean="0">
                <a:solidFill>
                  <a:schemeClr val="accent2"/>
                </a:solidFill>
              </a:rPr>
              <a:t>T smallest  = a [0];</a:t>
            </a:r>
          </a:p>
          <a:p>
            <a:pPr lvl="2" eaLnBrk="1" hangingPunct="1">
              <a:buFontTx/>
              <a:buNone/>
            </a:pPr>
            <a:r>
              <a:rPr lang="fi-FI" smtClean="0"/>
              <a:t>for</a:t>
            </a:r>
            <a:r>
              <a:rPr lang="fi-FI" smtClean="0">
                <a:solidFill>
                  <a:schemeClr val="accent2"/>
                </a:solidFill>
              </a:rPr>
              <a:t> (int i = 1; i &lt; a.length; i++)</a:t>
            </a:r>
          </a:p>
          <a:p>
            <a:pPr lvl="2" eaLnBrk="1" hangingPunct="1">
              <a:buFontTx/>
              <a:buNone/>
            </a:pPr>
            <a:r>
              <a:rPr lang="fi-FI" smtClean="0">
                <a:solidFill>
                  <a:schemeClr val="accent2"/>
                </a:solidFill>
              </a:rPr>
              <a:t>   </a:t>
            </a:r>
            <a:r>
              <a:rPr lang="fi-FI" smtClean="0"/>
              <a:t>if </a:t>
            </a:r>
            <a:r>
              <a:rPr lang="fi-FI" smtClean="0">
                <a:solidFill>
                  <a:schemeClr val="accent2"/>
                </a:solidFill>
              </a:rPr>
              <a:t>(smallest.compareTo (a [i]) &gt; 0) // T constraint</a:t>
            </a:r>
          </a:p>
          <a:p>
            <a:pPr lvl="2" eaLnBrk="1" hangingPunct="1">
              <a:buFontTx/>
              <a:buNone/>
            </a:pPr>
            <a:r>
              <a:rPr lang="fi-FI" smtClean="0">
                <a:solidFill>
                  <a:schemeClr val="accent2"/>
                </a:solidFill>
              </a:rPr>
              <a:t>      smallest = a [i];      </a:t>
            </a:r>
          </a:p>
          <a:p>
            <a:pPr lvl="2" eaLnBrk="1" hangingPunct="1">
              <a:buFontTx/>
              <a:buNone/>
            </a:pPr>
            <a:r>
              <a:rPr lang="fi-FI" smtClean="0"/>
              <a:t>return</a:t>
            </a:r>
            <a:r>
              <a:rPr lang="fi-FI" smtClean="0">
                <a:solidFill>
                  <a:schemeClr val="accent2"/>
                </a:solidFill>
              </a:rPr>
              <a:t> smallest;</a:t>
            </a:r>
          </a:p>
          <a:p>
            <a:pPr lvl="1" eaLnBrk="1" hangingPunct="1">
              <a:buFontTx/>
              <a:buNone/>
            </a:pPr>
            <a:r>
              <a:rPr lang="fi-FI" smtClean="0">
                <a:solidFill>
                  <a:schemeClr val="accent2"/>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4294967295"/>
          </p:nvPr>
        </p:nvSpPr>
        <p:spPr>
          <a:xfrm>
            <a:off x="6553200" y="6245225"/>
            <a:ext cx="2133600" cy="476250"/>
          </a:xfrm>
          <a:prstGeom prst="rect">
            <a:avLst/>
          </a:prstGeom>
          <a:noFill/>
        </p:spPr>
        <p:txBody>
          <a:bodyPr/>
          <a:lstStyle/>
          <a:p>
            <a:fld id="{E13B4254-0DD3-4C84-B08D-559D1C4D4418}" type="slidenum">
              <a:rPr lang="fi-FI"/>
              <a:pPr/>
              <a:t>12</a:t>
            </a:fld>
            <a:endParaRPr lang="fi-FI"/>
          </a:p>
        </p:txBody>
      </p:sp>
      <p:sp>
        <p:nvSpPr>
          <p:cNvPr id="13315" name="Rectangle 2"/>
          <p:cNvSpPr>
            <a:spLocks noGrp="1" noChangeArrowheads="1"/>
          </p:cNvSpPr>
          <p:nvPr>
            <p:ph type="title"/>
          </p:nvPr>
        </p:nvSpPr>
        <p:spPr>
          <a:xfrm>
            <a:off x="827088" y="0"/>
            <a:ext cx="8066087" cy="490538"/>
          </a:xfrm>
        </p:spPr>
        <p:txBody>
          <a:bodyPr/>
          <a:lstStyle/>
          <a:p>
            <a:pPr eaLnBrk="1" hangingPunct="1"/>
            <a:r>
              <a:rPr lang="fi-FI" smtClean="0"/>
              <a:t>Bounds for type variables (cont.)</a:t>
            </a:r>
          </a:p>
        </p:txBody>
      </p:sp>
      <p:sp>
        <p:nvSpPr>
          <p:cNvPr id="13316" name="Rectangle 3"/>
          <p:cNvSpPr>
            <a:spLocks noGrp="1" noChangeArrowheads="1"/>
          </p:cNvSpPr>
          <p:nvPr>
            <p:ph type="body" idx="1"/>
          </p:nvPr>
        </p:nvSpPr>
        <p:spPr>
          <a:xfrm>
            <a:off x="827088" y="620713"/>
            <a:ext cx="8316912" cy="6048375"/>
          </a:xfrm>
        </p:spPr>
        <p:txBody>
          <a:bodyPr/>
          <a:lstStyle/>
          <a:p>
            <a:pPr eaLnBrk="1" hangingPunct="1"/>
            <a:r>
              <a:rPr lang="fi-FI" smtClean="0"/>
              <a:t>however, </a:t>
            </a:r>
            <a:r>
              <a:rPr lang="fi-FI" i="1" smtClean="0"/>
              <a:t>Comparable</a:t>
            </a:r>
            <a:r>
              <a:rPr lang="fi-FI" smtClean="0"/>
              <a:t> is itself a generic interface</a:t>
            </a:r>
          </a:p>
          <a:p>
            <a:pPr eaLnBrk="1" hangingPunct="1"/>
            <a:r>
              <a:rPr lang="fi-FI" smtClean="0"/>
              <a:t>moreover, </a:t>
            </a:r>
            <a:r>
              <a:rPr lang="fi-FI" i="1" smtClean="0"/>
              <a:t>any</a:t>
            </a:r>
            <a:r>
              <a:rPr lang="fi-FI" smtClean="0"/>
              <a:t> supertype of T may have extended it </a:t>
            </a:r>
          </a:p>
          <a:p>
            <a:pPr lvl="1" eaLnBrk="1" hangingPunct="1">
              <a:buFontTx/>
              <a:buNone/>
            </a:pPr>
            <a:r>
              <a:rPr lang="fi-FI" smtClean="0"/>
              <a:t>public static</a:t>
            </a:r>
            <a:r>
              <a:rPr lang="fi-FI" smtClean="0">
                <a:solidFill>
                  <a:schemeClr val="accent2"/>
                </a:solidFill>
              </a:rPr>
              <a:t> &lt;T </a:t>
            </a:r>
            <a:r>
              <a:rPr lang="fi-FI" smtClean="0"/>
              <a:t>extends</a:t>
            </a:r>
            <a:r>
              <a:rPr lang="fi-FI" smtClean="0">
                <a:solidFill>
                  <a:schemeClr val="accent2"/>
                </a:solidFill>
              </a:rPr>
              <a:t> Object &amp;  // bounding class</a:t>
            </a:r>
            <a:br>
              <a:rPr lang="fi-FI" smtClean="0">
                <a:solidFill>
                  <a:schemeClr val="accent2"/>
                </a:solidFill>
              </a:rPr>
            </a:br>
            <a:r>
              <a:rPr lang="fi-FI" smtClean="0">
                <a:solidFill>
                  <a:schemeClr val="accent2"/>
                </a:solidFill>
              </a:rPr>
              <a:t>                                       Comparable &lt;? </a:t>
            </a:r>
            <a:r>
              <a:rPr lang="fi-FI" smtClean="0"/>
              <a:t>super</a:t>
            </a:r>
            <a:r>
              <a:rPr lang="fi-FI" smtClean="0">
                <a:solidFill>
                  <a:schemeClr val="accent2"/>
                </a:solidFill>
              </a:rPr>
              <a:t> T&gt;&gt;</a:t>
            </a:r>
          </a:p>
          <a:p>
            <a:pPr lvl="1" eaLnBrk="1" hangingPunct="1">
              <a:buFontTx/>
              <a:buNone/>
            </a:pPr>
            <a:r>
              <a:rPr lang="fi-FI" smtClean="0">
                <a:solidFill>
                  <a:schemeClr val="accent2"/>
                </a:solidFill>
              </a:rPr>
              <a:t>T min (T [ ] a) { . . .           //  the more general form </a:t>
            </a:r>
          </a:p>
          <a:p>
            <a:pPr lvl="2" eaLnBrk="1" hangingPunct="1">
              <a:buFontTx/>
              <a:buNone/>
            </a:pPr>
            <a:r>
              <a:rPr lang="fi-FI" smtClean="0">
                <a:solidFill>
                  <a:schemeClr val="accent2"/>
                </a:solidFill>
              </a:rPr>
              <a:t>T smallest  = a [0];</a:t>
            </a:r>
          </a:p>
          <a:p>
            <a:pPr lvl="2" eaLnBrk="1" hangingPunct="1">
              <a:buFontTx/>
              <a:buNone/>
            </a:pPr>
            <a:r>
              <a:rPr lang="fi-FI" smtClean="0"/>
              <a:t>for</a:t>
            </a:r>
            <a:r>
              <a:rPr lang="fi-FI" smtClean="0">
                <a:solidFill>
                  <a:schemeClr val="accent2"/>
                </a:solidFill>
              </a:rPr>
              <a:t> (int i = 1; i &lt; a.length; i++)</a:t>
            </a:r>
          </a:p>
          <a:p>
            <a:pPr lvl="2" eaLnBrk="1" hangingPunct="1">
              <a:buFontTx/>
              <a:buNone/>
            </a:pPr>
            <a:r>
              <a:rPr lang="fi-FI" smtClean="0">
                <a:solidFill>
                  <a:schemeClr val="accent2"/>
                </a:solidFill>
              </a:rPr>
              <a:t>   </a:t>
            </a:r>
            <a:r>
              <a:rPr lang="fi-FI" smtClean="0"/>
              <a:t>if </a:t>
            </a:r>
            <a:r>
              <a:rPr lang="fi-FI" smtClean="0">
                <a:solidFill>
                  <a:schemeClr val="accent2"/>
                </a:solidFill>
              </a:rPr>
              <a:t>(smallest.compareTo (a [i]) &gt; 0) // T constraint</a:t>
            </a:r>
          </a:p>
          <a:p>
            <a:pPr lvl="2" eaLnBrk="1" hangingPunct="1">
              <a:buFontTx/>
              <a:buNone/>
            </a:pPr>
            <a:r>
              <a:rPr lang="fi-FI" smtClean="0">
                <a:solidFill>
                  <a:schemeClr val="accent2"/>
                </a:solidFill>
              </a:rPr>
              <a:t>      smallest = a [i];</a:t>
            </a:r>
          </a:p>
          <a:p>
            <a:pPr lvl="2" eaLnBrk="1" hangingPunct="1">
              <a:buFontTx/>
              <a:buNone/>
            </a:pPr>
            <a:r>
              <a:rPr lang="fi-FI" smtClean="0"/>
              <a:t>return</a:t>
            </a:r>
            <a:r>
              <a:rPr lang="fi-FI" smtClean="0">
                <a:solidFill>
                  <a:schemeClr val="accent2"/>
                </a:solidFill>
              </a:rPr>
              <a:t> smallest;</a:t>
            </a:r>
          </a:p>
          <a:p>
            <a:pPr lvl="1" eaLnBrk="1" hangingPunct="1">
              <a:buFontTx/>
              <a:buNone/>
            </a:pPr>
            <a:r>
              <a:rPr lang="fi-FI" smtClean="0">
                <a:solidFill>
                  <a:schemeClr val="accent2"/>
                </a:solidFill>
              </a:rPr>
              <a:t>}</a:t>
            </a:r>
          </a:p>
          <a:p>
            <a:pPr eaLnBrk="1" hangingPunct="1"/>
            <a:r>
              <a:rPr lang="fi-FI" smtClean="0"/>
              <a:t>cannot inherit multiple different instantiations of the same generic type (class or interface)</a:t>
            </a:r>
          </a:p>
          <a:p>
            <a:pPr eaLnBrk="1" hangingPunct="1"/>
            <a:r>
              <a:rPr lang="fi-FI" smtClean="0"/>
              <a:t>an inherited generic type is fixed for subtypes, too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4294967295"/>
          </p:nvPr>
        </p:nvSpPr>
        <p:spPr>
          <a:xfrm>
            <a:off x="6553200" y="6245225"/>
            <a:ext cx="2133600" cy="476250"/>
          </a:xfrm>
          <a:prstGeom prst="rect">
            <a:avLst/>
          </a:prstGeom>
          <a:noFill/>
        </p:spPr>
        <p:txBody>
          <a:bodyPr/>
          <a:lstStyle/>
          <a:p>
            <a:fld id="{BC9AAC08-803C-4571-B4A3-31DC42FD1E18}" type="slidenum">
              <a:rPr lang="fi-FI"/>
              <a:pPr/>
              <a:t>13</a:t>
            </a:fld>
            <a:endParaRPr lang="fi-FI"/>
          </a:p>
        </p:txBody>
      </p:sp>
      <p:sp>
        <p:nvSpPr>
          <p:cNvPr id="14339" name="Rectangle 2"/>
          <p:cNvSpPr>
            <a:spLocks noGrp="1" noChangeArrowheads="1"/>
          </p:cNvSpPr>
          <p:nvPr>
            <p:ph type="title"/>
          </p:nvPr>
        </p:nvSpPr>
        <p:spPr>
          <a:xfrm>
            <a:off x="827088" y="274638"/>
            <a:ext cx="8066087" cy="561975"/>
          </a:xfrm>
        </p:spPr>
        <p:txBody>
          <a:bodyPr/>
          <a:lstStyle/>
          <a:p>
            <a:pPr eaLnBrk="1" hangingPunct="1"/>
            <a:r>
              <a:rPr lang="fi-FI" smtClean="0"/>
              <a:t>Generic code and the JVM</a:t>
            </a:r>
          </a:p>
        </p:txBody>
      </p:sp>
      <p:sp>
        <p:nvSpPr>
          <p:cNvPr id="14340" name="Rectangle 3"/>
          <p:cNvSpPr>
            <a:spLocks noGrp="1" noChangeArrowheads="1"/>
          </p:cNvSpPr>
          <p:nvPr>
            <p:ph type="body" idx="1"/>
          </p:nvPr>
        </p:nvSpPr>
        <p:spPr>
          <a:xfrm>
            <a:off x="827088" y="908050"/>
            <a:ext cx="8316912" cy="5689600"/>
          </a:xfrm>
        </p:spPr>
        <p:txBody>
          <a:bodyPr/>
          <a:lstStyle/>
          <a:p>
            <a:pPr eaLnBrk="1" hangingPunct="1"/>
            <a:r>
              <a:rPr lang="fi-FI" smtClean="0"/>
              <a:t>the JVM has no instantiations of generic types</a:t>
            </a:r>
          </a:p>
          <a:p>
            <a:pPr eaLnBrk="1" hangingPunct="1"/>
            <a:r>
              <a:rPr lang="fi-FI" smtClean="0"/>
              <a:t>a generic type definition is compiled once only, and </a:t>
            </a:r>
            <a:br>
              <a:rPr lang="fi-FI" smtClean="0"/>
            </a:br>
            <a:r>
              <a:rPr lang="fi-FI" smtClean="0"/>
              <a:t>a corresponding </a:t>
            </a:r>
            <a:r>
              <a:rPr lang="fi-FI" i="1" smtClean="0"/>
              <a:t>raw type</a:t>
            </a:r>
            <a:r>
              <a:rPr lang="fi-FI" smtClean="0"/>
              <a:t> is produced </a:t>
            </a:r>
          </a:p>
          <a:p>
            <a:pPr lvl="1" eaLnBrk="1" hangingPunct="1"/>
            <a:r>
              <a:rPr lang="fi-FI" smtClean="0"/>
              <a:t>the name of the raw type is the same name but type variables removed</a:t>
            </a:r>
          </a:p>
          <a:p>
            <a:pPr eaLnBrk="1" hangingPunct="1"/>
            <a:r>
              <a:rPr lang="fi-FI" smtClean="0"/>
              <a:t>type variables are </a:t>
            </a:r>
            <a:r>
              <a:rPr lang="fi-FI" i="1" smtClean="0"/>
              <a:t>erased</a:t>
            </a:r>
            <a:r>
              <a:rPr lang="fi-FI" smtClean="0"/>
              <a:t> and replaced by their bounding types (or </a:t>
            </a:r>
            <a:r>
              <a:rPr lang="fi-FI" i="1" smtClean="0"/>
              <a:t>Object</a:t>
            </a:r>
            <a:r>
              <a:rPr lang="fi-FI" smtClean="0"/>
              <a:t> if no bounds); e.g.:</a:t>
            </a:r>
          </a:p>
          <a:p>
            <a:pPr eaLnBrk="1" hangingPunct="1"/>
            <a:endParaRPr lang="fi-FI" sz="800" smtClean="0"/>
          </a:p>
          <a:p>
            <a:pPr lvl="1" eaLnBrk="1" hangingPunct="1">
              <a:buFontTx/>
              <a:buNone/>
            </a:pPr>
            <a:r>
              <a:rPr lang="fi-FI" smtClean="0"/>
              <a:t>  class</a:t>
            </a:r>
            <a:r>
              <a:rPr lang="fi-FI" smtClean="0">
                <a:solidFill>
                  <a:schemeClr val="accent2"/>
                </a:solidFill>
              </a:rPr>
              <a:t> Pair  {                // the raw type for Pair &lt;T&gt;</a:t>
            </a:r>
            <a:br>
              <a:rPr lang="fi-FI" smtClean="0">
                <a:solidFill>
                  <a:schemeClr val="accent2"/>
                </a:solidFill>
              </a:rPr>
            </a:br>
            <a:r>
              <a:rPr lang="fi-FI" smtClean="0">
                <a:solidFill>
                  <a:schemeClr val="accent2"/>
                </a:solidFill>
              </a:rPr>
              <a:t>    </a:t>
            </a:r>
            <a:r>
              <a:rPr lang="fi-FI" smtClean="0"/>
              <a:t>public</a:t>
            </a:r>
            <a:r>
              <a:rPr lang="fi-FI" smtClean="0">
                <a:solidFill>
                  <a:schemeClr val="accent2"/>
                </a:solidFill>
              </a:rPr>
              <a:t> Object first;</a:t>
            </a:r>
            <a:br>
              <a:rPr lang="fi-FI" smtClean="0">
                <a:solidFill>
                  <a:schemeClr val="accent2"/>
                </a:solidFill>
              </a:rPr>
            </a:br>
            <a:r>
              <a:rPr lang="fi-FI" smtClean="0">
                <a:solidFill>
                  <a:schemeClr val="accent2"/>
                </a:solidFill>
              </a:rPr>
              <a:t>    </a:t>
            </a:r>
            <a:r>
              <a:rPr lang="fi-FI" smtClean="0"/>
              <a:t>public</a:t>
            </a:r>
            <a:r>
              <a:rPr lang="fi-FI" smtClean="0">
                <a:solidFill>
                  <a:schemeClr val="accent2"/>
                </a:solidFill>
              </a:rPr>
              <a:t> Object second;</a:t>
            </a:r>
            <a:br>
              <a:rPr lang="fi-FI" smtClean="0">
                <a:solidFill>
                  <a:schemeClr val="accent2"/>
                </a:solidFill>
              </a:rPr>
            </a:br>
            <a:r>
              <a:rPr lang="fi-FI" smtClean="0">
                <a:solidFill>
                  <a:schemeClr val="accent2"/>
                </a:solidFill>
              </a:rPr>
              <a:t>    </a:t>
            </a:r>
            <a:r>
              <a:rPr lang="fi-FI" smtClean="0"/>
              <a:t>public</a:t>
            </a:r>
            <a:r>
              <a:rPr lang="fi-FI" smtClean="0">
                <a:solidFill>
                  <a:schemeClr val="accent2"/>
                </a:solidFill>
              </a:rPr>
              <a:t> Pair (Object f, Object s) { . . }</a:t>
            </a:r>
            <a:br>
              <a:rPr lang="fi-FI" smtClean="0">
                <a:solidFill>
                  <a:schemeClr val="accent2"/>
                </a:solidFill>
              </a:rPr>
            </a:br>
            <a:r>
              <a:rPr lang="fi-FI" smtClean="0">
                <a:solidFill>
                  <a:schemeClr val="accent2"/>
                </a:solidFill>
              </a:rPr>
              <a:t>}</a:t>
            </a:r>
          </a:p>
          <a:p>
            <a:pPr eaLnBrk="1" hangingPunct="1"/>
            <a:r>
              <a:rPr lang="fi-FI" i="1" smtClean="0"/>
              <a:t>byte code</a:t>
            </a:r>
            <a:r>
              <a:rPr lang="fi-FI" smtClean="0"/>
              <a:t> has some generic info, but objects don't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4294967295"/>
          </p:nvPr>
        </p:nvSpPr>
        <p:spPr>
          <a:xfrm>
            <a:off x="6553200" y="6245225"/>
            <a:ext cx="2133600" cy="476250"/>
          </a:xfrm>
          <a:prstGeom prst="rect">
            <a:avLst/>
          </a:prstGeom>
          <a:noFill/>
        </p:spPr>
        <p:txBody>
          <a:bodyPr/>
          <a:lstStyle/>
          <a:p>
            <a:fld id="{225CD5B4-17D6-48E1-9277-A698DB3766B9}" type="slidenum">
              <a:rPr lang="fi-FI"/>
              <a:pPr/>
              <a:t>14</a:t>
            </a:fld>
            <a:endParaRPr lang="fi-FI"/>
          </a:p>
        </p:txBody>
      </p:sp>
      <p:sp>
        <p:nvSpPr>
          <p:cNvPr id="15363" name="Rectangle 2"/>
          <p:cNvSpPr>
            <a:spLocks noGrp="1" noChangeArrowheads="1"/>
          </p:cNvSpPr>
          <p:nvPr>
            <p:ph type="title"/>
          </p:nvPr>
        </p:nvSpPr>
        <p:spPr>
          <a:xfrm>
            <a:off x="827088" y="274638"/>
            <a:ext cx="8066087" cy="417512"/>
          </a:xfrm>
        </p:spPr>
        <p:txBody>
          <a:bodyPr/>
          <a:lstStyle/>
          <a:p>
            <a:pPr eaLnBrk="1" hangingPunct="1"/>
            <a:r>
              <a:rPr lang="fi-FI" smtClean="0"/>
              <a:t>Generic code and the JVM (cont.)</a:t>
            </a:r>
          </a:p>
        </p:txBody>
      </p:sp>
      <p:sp>
        <p:nvSpPr>
          <p:cNvPr id="15364" name="Rectangle 3"/>
          <p:cNvSpPr>
            <a:spLocks noGrp="1" noChangeArrowheads="1"/>
          </p:cNvSpPr>
          <p:nvPr>
            <p:ph type="body" idx="1"/>
          </p:nvPr>
        </p:nvSpPr>
        <p:spPr>
          <a:xfrm>
            <a:off x="827088" y="908050"/>
            <a:ext cx="8316912" cy="5689600"/>
          </a:xfrm>
        </p:spPr>
        <p:txBody>
          <a:bodyPr/>
          <a:lstStyle/>
          <a:p>
            <a:pPr eaLnBrk="1" hangingPunct="1"/>
            <a:r>
              <a:rPr lang="fi-FI" i="1" smtClean="0"/>
              <a:t>Pair</a:t>
            </a:r>
            <a:r>
              <a:rPr lang="fi-FI" smtClean="0"/>
              <a:t> &lt;</a:t>
            </a:r>
            <a:r>
              <a:rPr lang="fi-FI" i="1" smtClean="0"/>
              <a:t>String</a:t>
            </a:r>
            <a:r>
              <a:rPr lang="fi-FI" smtClean="0"/>
              <a:t>&gt; and </a:t>
            </a:r>
            <a:r>
              <a:rPr lang="fi-FI" i="1" smtClean="0"/>
              <a:t>Pair</a:t>
            </a:r>
            <a:r>
              <a:rPr lang="fi-FI" smtClean="0"/>
              <a:t> &lt;</a:t>
            </a:r>
            <a:r>
              <a:rPr lang="fi-FI" i="1" smtClean="0"/>
              <a:t>Employee</a:t>
            </a:r>
            <a:r>
              <a:rPr lang="fi-FI" smtClean="0"/>
              <a:t>&gt; use the same bytecode generated as the raw class </a:t>
            </a:r>
            <a:r>
              <a:rPr lang="fi-FI" i="1" smtClean="0"/>
              <a:t>Pair</a:t>
            </a:r>
          </a:p>
          <a:p>
            <a:pPr eaLnBrk="1" hangingPunct="1"/>
            <a:r>
              <a:rPr lang="fi-FI" smtClean="0"/>
              <a:t>when translating generic expressions, such as</a:t>
            </a:r>
          </a:p>
          <a:p>
            <a:pPr lvl="2" eaLnBrk="1" hangingPunct="1">
              <a:buFontTx/>
              <a:buNone/>
            </a:pPr>
            <a:r>
              <a:rPr lang="fi-FI" smtClean="0">
                <a:solidFill>
                  <a:schemeClr val="accent2"/>
                </a:solidFill>
              </a:rPr>
              <a:t>Pair &lt;Employee&gt; buddies = </a:t>
            </a:r>
            <a:r>
              <a:rPr lang="fi-FI" smtClean="0"/>
              <a:t>new</a:t>
            </a:r>
            <a:r>
              <a:rPr lang="fi-FI" smtClean="0">
                <a:solidFill>
                  <a:schemeClr val="accent2"/>
                </a:solidFill>
              </a:rPr>
              <a:t> Pair &lt; . .;</a:t>
            </a:r>
          </a:p>
          <a:p>
            <a:pPr lvl="2" eaLnBrk="1" hangingPunct="1">
              <a:buFontTx/>
              <a:buNone/>
            </a:pPr>
            <a:r>
              <a:rPr lang="fi-FI" smtClean="0">
                <a:solidFill>
                  <a:schemeClr val="accent2"/>
                </a:solidFill>
              </a:rPr>
              <a:t>Employee buddy = buddies.first; </a:t>
            </a:r>
          </a:p>
          <a:p>
            <a:pPr eaLnBrk="1" hangingPunct="1"/>
            <a:r>
              <a:rPr lang="fi-FI" smtClean="0"/>
              <a:t>the compiler uses the raw class and automatically inserts a cast from </a:t>
            </a:r>
            <a:r>
              <a:rPr lang="fi-FI" i="1" smtClean="0"/>
              <a:t>Object</a:t>
            </a:r>
            <a:r>
              <a:rPr lang="fi-FI" smtClean="0"/>
              <a:t> to </a:t>
            </a:r>
            <a:r>
              <a:rPr lang="fi-FI" i="1" smtClean="0"/>
              <a:t>Employee</a:t>
            </a:r>
            <a:r>
              <a:rPr lang="fi-FI" smtClean="0"/>
              <a:t>:</a:t>
            </a:r>
          </a:p>
          <a:p>
            <a:pPr eaLnBrk="1" hangingPunct="1"/>
            <a:endParaRPr lang="fi-FI" sz="800" smtClean="0"/>
          </a:p>
          <a:p>
            <a:pPr lvl="2" eaLnBrk="1" hangingPunct="1">
              <a:buFontTx/>
              <a:buNone/>
            </a:pPr>
            <a:r>
              <a:rPr lang="fi-FI" smtClean="0">
                <a:solidFill>
                  <a:schemeClr val="accent2"/>
                </a:solidFill>
              </a:rPr>
              <a:t>Employee buddy = (Employee)buddies.first;</a:t>
            </a:r>
          </a:p>
          <a:p>
            <a:pPr lvl="1" eaLnBrk="1" hangingPunct="1"/>
            <a:endParaRPr lang="fi-FI" sz="800" smtClean="0"/>
          </a:p>
          <a:p>
            <a:pPr lvl="1" eaLnBrk="1" hangingPunct="1"/>
            <a:r>
              <a:rPr lang="fi-FI" smtClean="0"/>
              <a:t>in C++, no such casts are required since class instantiations already use specific types</a:t>
            </a:r>
          </a:p>
          <a:p>
            <a:pPr eaLnBrk="1" hangingPunct="1"/>
            <a:r>
              <a:rPr lang="fi-FI" smtClean="0"/>
              <a:t>if multiple constraints (</a:t>
            </a:r>
            <a:r>
              <a:rPr lang="fi-FI" i="1" smtClean="0"/>
              <a:t>Object</a:t>
            </a:r>
            <a:r>
              <a:rPr lang="fi-FI" smtClean="0"/>
              <a:t> &amp; </a:t>
            </a:r>
            <a:r>
              <a:rPr lang="fi-FI" i="1" smtClean="0"/>
              <a:t>Comparable</a:t>
            </a:r>
            <a:r>
              <a:rPr lang="fi-FI" smtClean="0"/>
              <a:t>. .) then the type parameter is replaced by the first one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4294967295"/>
          </p:nvPr>
        </p:nvSpPr>
        <p:spPr>
          <a:xfrm>
            <a:off x="6553200" y="6245225"/>
            <a:ext cx="2133600" cy="476250"/>
          </a:xfrm>
          <a:prstGeom prst="rect">
            <a:avLst/>
          </a:prstGeom>
          <a:noFill/>
        </p:spPr>
        <p:txBody>
          <a:bodyPr/>
          <a:lstStyle/>
          <a:p>
            <a:fld id="{C29EEAC6-A387-4468-BB23-BF3631C617FA}" type="slidenum">
              <a:rPr lang="fi-FI"/>
              <a:pPr/>
              <a:t>15</a:t>
            </a:fld>
            <a:endParaRPr lang="fi-FI"/>
          </a:p>
        </p:txBody>
      </p:sp>
      <p:sp>
        <p:nvSpPr>
          <p:cNvPr id="16387" name="Rectangle 2"/>
          <p:cNvSpPr>
            <a:spLocks noGrp="1" noChangeArrowheads="1"/>
          </p:cNvSpPr>
          <p:nvPr>
            <p:ph type="title"/>
          </p:nvPr>
        </p:nvSpPr>
        <p:spPr>
          <a:xfrm>
            <a:off x="827088" y="274638"/>
            <a:ext cx="8066087" cy="417512"/>
          </a:xfrm>
        </p:spPr>
        <p:txBody>
          <a:bodyPr/>
          <a:lstStyle/>
          <a:p>
            <a:pPr eaLnBrk="1" hangingPunct="1"/>
            <a:r>
              <a:rPr lang="fi-FI" smtClean="0"/>
              <a:t>Overriding of methods of generic type</a:t>
            </a:r>
          </a:p>
        </p:txBody>
      </p:sp>
      <p:sp>
        <p:nvSpPr>
          <p:cNvPr id="16388" name="Rectangle 3"/>
          <p:cNvSpPr>
            <a:spLocks noGrp="1" noChangeArrowheads="1"/>
          </p:cNvSpPr>
          <p:nvPr>
            <p:ph type="body" idx="1"/>
          </p:nvPr>
        </p:nvSpPr>
        <p:spPr>
          <a:xfrm>
            <a:off x="827088" y="908050"/>
            <a:ext cx="8316912" cy="5689600"/>
          </a:xfrm>
        </p:spPr>
        <p:txBody>
          <a:bodyPr/>
          <a:lstStyle/>
          <a:p>
            <a:pPr eaLnBrk="1" hangingPunct="1"/>
            <a:r>
              <a:rPr lang="fi-FI" smtClean="0"/>
              <a:t>consider a generic class with a non-final method:</a:t>
            </a:r>
          </a:p>
          <a:p>
            <a:pPr lvl="1" eaLnBrk="1" hangingPunct="1">
              <a:buFontTx/>
              <a:buNone/>
            </a:pPr>
            <a:r>
              <a:rPr lang="fi-FI" smtClean="0"/>
              <a:t>class</a:t>
            </a:r>
            <a:r>
              <a:rPr lang="fi-FI" smtClean="0">
                <a:solidFill>
                  <a:schemeClr val="accent2"/>
                </a:solidFill>
              </a:rPr>
              <a:t> Pair &lt;T&gt; {   // parameter T is erased from code</a:t>
            </a:r>
          </a:p>
          <a:p>
            <a:pPr lvl="2" eaLnBrk="1" hangingPunct="1">
              <a:buFontTx/>
              <a:buNone/>
            </a:pPr>
            <a:r>
              <a:rPr lang="fi-FI" smtClean="0"/>
              <a:t>public void </a:t>
            </a:r>
            <a:r>
              <a:rPr lang="fi-FI" smtClean="0">
                <a:solidFill>
                  <a:schemeClr val="accent2"/>
                </a:solidFill>
              </a:rPr>
              <a:t>setSecond (T s) { second = s; } . .</a:t>
            </a:r>
          </a:p>
          <a:p>
            <a:pPr eaLnBrk="1" hangingPunct="1"/>
            <a:r>
              <a:rPr lang="fi-FI" smtClean="0"/>
              <a:t>to override such type-erased methods, the compiler must generate extra </a:t>
            </a:r>
            <a:r>
              <a:rPr lang="fi-FI" i="1" smtClean="0"/>
              <a:t>bridge methods</a:t>
            </a:r>
            <a:r>
              <a:rPr lang="fi-FI" smtClean="0"/>
              <a:t>:  </a:t>
            </a:r>
          </a:p>
          <a:p>
            <a:pPr lvl="1" eaLnBrk="1" hangingPunct="1">
              <a:buFontTx/>
              <a:buNone/>
            </a:pPr>
            <a:r>
              <a:rPr lang="fi-FI" smtClean="0"/>
              <a:t>class</a:t>
            </a:r>
            <a:r>
              <a:rPr lang="fi-FI" smtClean="0">
                <a:solidFill>
                  <a:schemeClr val="accent2"/>
                </a:solidFill>
              </a:rPr>
              <a:t> DateInterval </a:t>
            </a:r>
            <a:r>
              <a:rPr lang="fi-FI" smtClean="0"/>
              <a:t>extends</a:t>
            </a:r>
            <a:r>
              <a:rPr lang="fi-FI" smtClean="0">
                <a:solidFill>
                  <a:schemeClr val="accent2"/>
                </a:solidFill>
              </a:rPr>
              <a:t> Pair &lt;Date&gt; {</a:t>
            </a:r>
          </a:p>
          <a:p>
            <a:pPr lvl="1" eaLnBrk="1" hangingPunct="1">
              <a:buFontTx/>
              <a:buNone/>
            </a:pPr>
            <a:r>
              <a:rPr lang="fi-FI" smtClean="0"/>
              <a:t>  public</a:t>
            </a:r>
            <a:r>
              <a:rPr lang="fi-FI" smtClean="0">
                <a:solidFill>
                  <a:schemeClr val="accent2"/>
                </a:solidFill>
              </a:rPr>
              <a:t> </a:t>
            </a:r>
            <a:r>
              <a:rPr lang="fi-FI" smtClean="0"/>
              <a:t>void </a:t>
            </a:r>
            <a:r>
              <a:rPr lang="fi-FI" smtClean="0">
                <a:solidFill>
                  <a:schemeClr val="accent2"/>
                </a:solidFill>
              </a:rPr>
              <a:t>setSecond (Date high) { // override </a:t>
            </a:r>
          </a:p>
          <a:p>
            <a:pPr lvl="2" eaLnBrk="1" hangingPunct="1">
              <a:buFontTx/>
              <a:buNone/>
            </a:pPr>
            <a:r>
              <a:rPr lang="fi-FI" smtClean="0"/>
              <a:t>  if</a:t>
            </a:r>
            <a:r>
              <a:rPr lang="fi-FI" smtClean="0">
                <a:solidFill>
                  <a:schemeClr val="accent2"/>
                </a:solidFill>
              </a:rPr>
              <a:t> (high.compareTo (first) &lt; 0)  </a:t>
            </a:r>
            <a:r>
              <a:rPr lang="fi-FI" smtClean="0"/>
              <a:t>throw new</a:t>
            </a:r>
            <a:r>
              <a:rPr lang="fi-FI" smtClean="0">
                <a:solidFill>
                  <a:schemeClr val="accent2"/>
                </a:solidFill>
              </a:rPr>
              <a:t> . .</a:t>
            </a:r>
          </a:p>
          <a:p>
            <a:pPr lvl="2" eaLnBrk="1" hangingPunct="1">
              <a:buFontTx/>
              <a:buNone/>
            </a:pPr>
            <a:r>
              <a:rPr lang="fi-FI" smtClean="0">
                <a:solidFill>
                  <a:schemeClr val="accent2"/>
                </a:solidFill>
              </a:rPr>
              <a:t>  second = high;  // otherwise OK</a:t>
            </a:r>
          </a:p>
          <a:p>
            <a:pPr lvl="1" eaLnBrk="1" hangingPunct="1">
              <a:buFontTx/>
              <a:buNone/>
            </a:pPr>
            <a:r>
              <a:rPr lang="fi-FI" smtClean="0">
                <a:solidFill>
                  <a:schemeClr val="accent2"/>
                </a:solidFill>
              </a:rPr>
              <a:t>  }</a:t>
            </a:r>
          </a:p>
          <a:p>
            <a:pPr lvl="1" eaLnBrk="1" hangingPunct="1">
              <a:buFontTx/>
              <a:buNone/>
            </a:pPr>
            <a:r>
              <a:rPr lang="fi-FI" smtClean="0"/>
              <a:t>  public void </a:t>
            </a:r>
            <a:r>
              <a:rPr lang="fi-FI" smtClean="0">
                <a:solidFill>
                  <a:schemeClr val="accent2"/>
                </a:solidFill>
              </a:rPr>
              <a:t>setSecond (Object s) { // bridge method</a:t>
            </a:r>
          </a:p>
          <a:p>
            <a:pPr lvl="2" eaLnBrk="1" hangingPunct="1">
              <a:buFontTx/>
              <a:buNone/>
            </a:pPr>
            <a:r>
              <a:rPr lang="fi-FI" smtClean="0">
                <a:solidFill>
                  <a:schemeClr val="accent2"/>
                </a:solidFill>
              </a:rPr>
              <a:t>  setSecond ((Date)s);     // generated by compiler</a:t>
            </a:r>
          </a:p>
          <a:p>
            <a:pPr lvl="1" eaLnBrk="1" hangingPunct="1">
              <a:buFontTx/>
              <a:buNone/>
            </a:pPr>
            <a:r>
              <a:rPr lang="fi-FI" smtClean="0">
                <a:solidFill>
                  <a:schemeClr val="accent2"/>
                </a:solidFill>
              </a:rPr>
              <a:t>  } .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4294967295"/>
          </p:nvPr>
        </p:nvSpPr>
        <p:spPr>
          <a:xfrm>
            <a:off x="6553200" y="6245225"/>
            <a:ext cx="2133600" cy="476250"/>
          </a:xfrm>
          <a:prstGeom prst="rect">
            <a:avLst/>
          </a:prstGeom>
          <a:noFill/>
        </p:spPr>
        <p:txBody>
          <a:bodyPr/>
          <a:lstStyle/>
          <a:p>
            <a:fld id="{5CE5F206-78BC-4441-918A-63D9CA6CD2FA}" type="slidenum">
              <a:rPr lang="fi-FI"/>
              <a:pPr/>
              <a:t>16</a:t>
            </a:fld>
            <a:endParaRPr lang="fi-FI"/>
          </a:p>
        </p:txBody>
      </p:sp>
      <p:sp>
        <p:nvSpPr>
          <p:cNvPr id="17411" name="Rectangle 2"/>
          <p:cNvSpPr>
            <a:spLocks noGrp="1" noChangeArrowheads="1"/>
          </p:cNvSpPr>
          <p:nvPr>
            <p:ph type="title"/>
          </p:nvPr>
        </p:nvSpPr>
        <p:spPr>
          <a:xfrm>
            <a:off x="755650" y="188913"/>
            <a:ext cx="8066088" cy="561975"/>
          </a:xfrm>
        </p:spPr>
        <p:txBody>
          <a:bodyPr/>
          <a:lstStyle/>
          <a:p>
            <a:pPr eaLnBrk="1" hangingPunct="1"/>
            <a:r>
              <a:rPr lang="fi-FI" smtClean="0"/>
              <a:t>Restrictions and limitations</a:t>
            </a:r>
          </a:p>
        </p:txBody>
      </p:sp>
      <p:sp>
        <p:nvSpPr>
          <p:cNvPr id="17412" name="Rectangle 3"/>
          <p:cNvSpPr>
            <a:spLocks noGrp="1" noChangeArrowheads="1"/>
          </p:cNvSpPr>
          <p:nvPr>
            <p:ph type="body" idx="1"/>
          </p:nvPr>
        </p:nvSpPr>
        <p:spPr>
          <a:xfrm>
            <a:off x="827088" y="765175"/>
            <a:ext cx="8316912" cy="5903913"/>
          </a:xfrm>
        </p:spPr>
        <p:txBody>
          <a:bodyPr/>
          <a:lstStyle/>
          <a:p>
            <a:pPr eaLnBrk="1" hangingPunct="1"/>
            <a:r>
              <a:rPr lang="fi-FI" smtClean="0"/>
              <a:t>in Java, generic types are </a:t>
            </a:r>
            <a:r>
              <a:rPr lang="fi-FI" i="1" smtClean="0"/>
              <a:t>compile-time</a:t>
            </a:r>
            <a:r>
              <a:rPr lang="fi-FI" smtClean="0"/>
              <a:t> entities</a:t>
            </a:r>
          </a:p>
          <a:p>
            <a:pPr lvl="1" eaLnBrk="1" hangingPunct="1"/>
            <a:r>
              <a:rPr lang="fi-FI" smtClean="0"/>
              <a:t>in C++, </a:t>
            </a:r>
            <a:r>
              <a:rPr lang="fi-FI" i="1" smtClean="0"/>
              <a:t>instantiations</a:t>
            </a:r>
            <a:r>
              <a:rPr lang="fi-FI" smtClean="0"/>
              <a:t> of a class template are </a:t>
            </a:r>
            <a:r>
              <a:rPr lang="fi-FI" i="1" smtClean="0"/>
              <a:t>compiled separately </a:t>
            </a:r>
            <a:r>
              <a:rPr lang="fi-FI" smtClean="0"/>
              <a:t>as source code, and </a:t>
            </a:r>
            <a:r>
              <a:rPr lang="fi-FI" i="1" smtClean="0"/>
              <a:t>tailored</a:t>
            </a:r>
            <a:r>
              <a:rPr lang="fi-FI" smtClean="0"/>
              <a:t> </a:t>
            </a:r>
            <a:r>
              <a:rPr lang="fi-FI" i="1" smtClean="0"/>
              <a:t>code</a:t>
            </a:r>
            <a:r>
              <a:rPr lang="fi-FI" smtClean="0"/>
              <a:t> is produced for each one </a:t>
            </a:r>
          </a:p>
          <a:p>
            <a:pPr lvl="1" eaLnBrk="1" hangingPunct="1"/>
            <a:endParaRPr lang="fi-FI" sz="1000" smtClean="0"/>
          </a:p>
          <a:p>
            <a:pPr eaLnBrk="1" hangingPunct="1"/>
            <a:r>
              <a:rPr lang="fi-FI" smtClean="0"/>
              <a:t>primitive type parameters (</a:t>
            </a:r>
            <a:r>
              <a:rPr lang="fi-FI" smtClean="0">
                <a:solidFill>
                  <a:schemeClr val="accent2"/>
                </a:solidFill>
              </a:rPr>
              <a:t>Pair &lt;</a:t>
            </a:r>
            <a:r>
              <a:rPr lang="fi-FI" smtClean="0"/>
              <a:t>int</a:t>
            </a:r>
            <a:r>
              <a:rPr lang="fi-FI" smtClean="0">
                <a:solidFill>
                  <a:schemeClr val="accent2"/>
                </a:solidFill>
              </a:rPr>
              <a:t>&gt;</a:t>
            </a:r>
            <a:r>
              <a:rPr lang="fi-FI" smtClean="0"/>
              <a:t>) not allowed</a:t>
            </a:r>
          </a:p>
          <a:p>
            <a:pPr lvl="1" eaLnBrk="1" hangingPunct="1"/>
            <a:r>
              <a:rPr lang="fi-FI" smtClean="0"/>
              <a:t>in C++, both classes and primitive types allowed</a:t>
            </a:r>
          </a:p>
          <a:p>
            <a:pPr lvl="1" eaLnBrk="1" hangingPunct="1"/>
            <a:endParaRPr lang="fi-FI" sz="800" smtClean="0"/>
          </a:p>
          <a:p>
            <a:pPr eaLnBrk="1" hangingPunct="1"/>
            <a:r>
              <a:rPr lang="fi-FI" smtClean="0"/>
              <a:t>objects in JVM have non-generic classes:</a:t>
            </a:r>
          </a:p>
          <a:p>
            <a:pPr lvl="2" eaLnBrk="1" hangingPunct="1">
              <a:buFontTx/>
              <a:buNone/>
            </a:pPr>
            <a:r>
              <a:rPr lang="fi-FI" smtClean="0">
                <a:solidFill>
                  <a:schemeClr val="accent2"/>
                </a:solidFill>
              </a:rPr>
              <a:t>Pair&lt;String&gt; strPair = </a:t>
            </a:r>
            <a:r>
              <a:rPr lang="fi-FI" smtClean="0"/>
              <a:t>new</a:t>
            </a:r>
            <a:r>
              <a:rPr lang="fi-FI" smtClean="0">
                <a:solidFill>
                  <a:schemeClr val="accent2"/>
                </a:solidFill>
              </a:rPr>
              <a:t> Pair&lt;String&gt; . .; </a:t>
            </a:r>
          </a:p>
          <a:p>
            <a:pPr lvl="2" eaLnBrk="1" hangingPunct="1">
              <a:buFontTx/>
              <a:buNone/>
            </a:pPr>
            <a:r>
              <a:rPr lang="fi-FI" smtClean="0">
                <a:solidFill>
                  <a:schemeClr val="accent2"/>
                </a:solidFill>
              </a:rPr>
              <a:t>Pair&lt;Number&gt; numPair = </a:t>
            </a:r>
            <a:r>
              <a:rPr lang="fi-FI" smtClean="0"/>
              <a:t>new</a:t>
            </a:r>
            <a:r>
              <a:rPr lang="fi-FI" smtClean="0">
                <a:solidFill>
                  <a:schemeClr val="accent2"/>
                </a:solidFill>
              </a:rPr>
              <a:t> Pair&lt;Number&gt; . .; </a:t>
            </a:r>
          </a:p>
          <a:p>
            <a:pPr lvl="2" eaLnBrk="1" hangingPunct="1">
              <a:buFontTx/>
              <a:buNone/>
            </a:pPr>
            <a:r>
              <a:rPr lang="fi-FI" smtClean="0">
                <a:solidFill>
                  <a:schemeClr val="accent2"/>
                </a:solidFill>
              </a:rPr>
              <a:t>b = strPair.getClass () == numPair.getClass ();</a:t>
            </a:r>
          </a:p>
          <a:p>
            <a:pPr lvl="2" eaLnBrk="1" hangingPunct="1">
              <a:buFontTx/>
              <a:buNone/>
            </a:pPr>
            <a:r>
              <a:rPr lang="fi-FI" smtClean="0"/>
              <a:t>assert</a:t>
            </a:r>
            <a:r>
              <a:rPr lang="fi-FI" smtClean="0">
                <a:solidFill>
                  <a:schemeClr val="accent2"/>
                </a:solidFill>
              </a:rPr>
              <a:t> b == true;  // both of the raw class Pair</a:t>
            </a:r>
          </a:p>
          <a:p>
            <a:pPr lvl="1" eaLnBrk="1" hangingPunct="1"/>
            <a:r>
              <a:rPr lang="fi-FI" smtClean="0"/>
              <a:t>but byte-code has reflective info about </a:t>
            </a:r>
            <a:r>
              <a:rPr lang="fi-FI" i="1" smtClean="0"/>
              <a:t>generics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4294967295"/>
          </p:nvPr>
        </p:nvSpPr>
        <p:spPr>
          <a:xfrm>
            <a:off x="6553200" y="6245225"/>
            <a:ext cx="2133600" cy="476250"/>
          </a:xfrm>
          <a:prstGeom prst="rect">
            <a:avLst/>
          </a:prstGeom>
          <a:noFill/>
        </p:spPr>
        <p:txBody>
          <a:bodyPr/>
          <a:lstStyle/>
          <a:p>
            <a:fld id="{E93D0FE6-D2F8-4809-A20E-6CAA46A16049}" type="slidenum">
              <a:rPr lang="fi-FI"/>
              <a:pPr/>
              <a:t>17</a:t>
            </a:fld>
            <a:endParaRPr lang="fi-FI"/>
          </a:p>
        </p:txBody>
      </p:sp>
      <p:sp>
        <p:nvSpPr>
          <p:cNvPr id="18435" name="Rectangle 2"/>
          <p:cNvSpPr>
            <a:spLocks noGrp="1" noChangeArrowheads="1"/>
          </p:cNvSpPr>
          <p:nvPr>
            <p:ph type="title"/>
          </p:nvPr>
        </p:nvSpPr>
        <p:spPr>
          <a:xfrm>
            <a:off x="755650" y="115888"/>
            <a:ext cx="8066088" cy="561975"/>
          </a:xfrm>
        </p:spPr>
        <p:txBody>
          <a:bodyPr/>
          <a:lstStyle/>
          <a:p>
            <a:pPr eaLnBrk="1" hangingPunct="1"/>
            <a:r>
              <a:rPr lang="fi-FI" smtClean="0"/>
              <a:t>Restrictions and limitations (cont.)</a:t>
            </a:r>
          </a:p>
        </p:txBody>
      </p:sp>
      <p:sp>
        <p:nvSpPr>
          <p:cNvPr id="18436" name="Rectangle 3"/>
          <p:cNvSpPr>
            <a:spLocks noGrp="1" noChangeArrowheads="1"/>
          </p:cNvSpPr>
          <p:nvPr>
            <p:ph type="body" idx="1"/>
          </p:nvPr>
        </p:nvSpPr>
        <p:spPr>
          <a:xfrm>
            <a:off x="827088" y="765175"/>
            <a:ext cx="8316912" cy="5903913"/>
          </a:xfrm>
        </p:spPr>
        <p:txBody>
          <a:bodyPr/>
          <a:lstStyle/>
          <a:p>
            <a:pPr eaLnBrk="1" hangingPunct="1"/>
            <a:r>
              <a:rPr lang="fi-FI" smtClean="0"/>
              <a:t>instantiations of generic parameter T are not allowed</a:t>
            </a:r>
          </a:p>
          <a:p>
            <a:pPr lvl="2" eaLnBrk="1" hangingPunct="1">
              <a:buFontTx/>
              <a:buNone/>
            </a:pPr>
            <a:r>
              <a:rPr lang="fi-FI" i="1" smtClean="0">
                <a:solidFill>
                  <a:schemeClr val="accent2"/>
                </a:solidFill>
              </a:rPr>
              <a:t>new T ()          // ERROR: whatever T to produce?</a:t>
            </a:r>
          </a:p>
          <a:p>
            <a:pPr lvl="2" eaLnBrk="1" hangingPunct="1">
              <a:buFontTx/>
              <a:buNone/>
            </a:pPr>
            <a:r>
              <a:rPr lang="fi-FI" i="1" smtClean="0">
                <a:solidFill>
                  <a:schemeClr val="accent2"/>
                </a:solidFill>
              </a:rPr>
              <a:t>new T [10]</a:t>
            </a:r>
            <a:endParaRPr lang="fi-FI" sz="800" i="1" smtClean="0">
              <a:solidFill>
                <a:schemeClr val="accent2"/>
              </a:solidFill>
            </a:endParaRPr>
          </a:p>
          <a:p>
            <a:pPr eaLnBrk="1" hangingPunct="1"/>
            <a:r>
              <a:rPr lang="fi-FI" smtClean="0"/>
              <a:t>arrays of parameterized types are not allowed</a:t>
            </a:r>
          </a:p>
          <a:p>
            <a:pPr lvl="2" eaLnBrk="1" hangingPunct="1">
              <a:buFontTx/>
              <a:buNone/>
            </a:pPr>
            <a:r>
              <a:rPr lang="fi-FI" i="1" smtClean="0"/>
              <a:t>new</a:t>
            </a:r>
            <a:r>
              <a:rPr lang="fi-FI" i="1" smtClean="0">
                <a:solidFill>
                  <a:schemeClr val="accent2"/>
                </a:solidFill>
              </a:rPr>
              <a:t> Pair &lt;String&gt; [10];         //  ERROR</a:t>
            </a:r>
          </a:p>
          <a:p>
            <a:pPr lvl="1" eaLnBrk="1" hangingPunct="1"/>
            <a:r>
              <a:rPr lang="fi-FI" smtClean="0"/>
              <a:t>since type erasure removes type information needed for checks of array assignments</a:t>
            </a:r>
            <a:endParaRPr lang="fi-FI" sz="1000" smtClean="0"/>
          </a:p>
          <a:p>
            <a:pPr eaLnBrk="1" hangingPunct="1"/>
            <a:r>
              <a:rPr lang="fi-FI" smtClean="0"/>
              <a:t>static fields and static methods with type parameters are not allowed </a:t>
            </a:r>
          </a:p>
          <a:p>
            <a:pPr lvl="2" eaLnBrk="1" hangingPunct="1">
              <a:buFontTx/>
              <a:buNone/>
            </a:pPr>
            <a:r>
              <a:rPr lang="fi-FI" smtClean="0"/>
              <a:t>class</a:t>
            </a:r>
            <a:r>
              <a:rPr lang="fi-FI" smtClean="0">
                <a:solidFill>
                  <a:schemeClr val="accent2"/>
                </a:solidFill>
              </a:rPr>
              <a:t> Singleton &lt;T&gt; {</a:t>
            </a:r>
          </a:p>
          <a:p>
            <a:pPr lvl="3" eaLnBrk="1" hangingPunct="1">
              <a:buFontTx/>
              <a:buNone/>
            </a:pPr>
            <a:r>
              <a:rPr lang="fi-FI" i="1" smtClean="0"/>
              <a:t>private static</a:t>
            </a:r>
            <a:r>
              <a:rPr lang="fi-FI" i="1" smtClean="0">
                <a:solidFill>
                  <a:schemeClr val="accent2"/>
                </a:solidFill>
              </a:rPr>
              <a:t> T singleOne;         // ERROR</a:t>
            </a:r>
          </a:p>
          <a:p>
            <a:pPr lvl="1" eaLnBrk="1" hangingPunct="1"/>
            <a:r>
              <a:rPr lang="fi-FI" smtClean="0"/>
              <a:t>since after type erasure, </a:t>
            </a:r>
            <a:r>
              <a:rPr lang="fi-FI" i="1" smtClean="0"/>
              <a:t>one</a:t>
            </a:r>
            <a:r>
              <a:rPr lang="fi-FI" smtClean="0"/>
              <a:t> class and </a:t>
            </a:r>
            <a:r>
              <a:rPr lang="fi-FI" i="1" smtClean="0"/>
              <a:t>one</a:t>
            </a:r>
            <a:r>
              <a:rPr lang="fi-FI" smtClean="0"/>
              <a:t> shared static field for all instantiations and their objects</a:t>
            </a:r>
          </a:p>
          <a:p>
            <a:pPr lvl="1" eaLnBrk="1" hangingPunct="1"/>
            <a:endParaRPr lang="fi-FI" sz="1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4294967295"/>
          </p:nvPr>
        </p:nvSpPr>
        <p:spPr>
          <a:xfrm>
            <a:off x="6553200" y="6245225"/>
            <a:ext cx="2133600" cy="476250"/>
          </a:xfrm>
          <a:prstGeom prst="rect">
            <a:avLst/>
          </a:prstGeom>
          <a:noFill/>
        </p:spPr>
        <p:txBody>
          <a:bodyPr/>
          <a:lstStyle/>
          <a:p>
            <a:fld id="{97537803-EBDE-469C-8850-7025A596E1E6}" type="slidenum">
              <a:rPr lang="fi-FI"/>
              <a:pPr/>
              <a:t>18</a:t>
            </a:fld>
            <a:endParaRPr lang="fi-FI"/>
          </a:p>
        </p:txBody>
      </p:sp>
      <p:sp>
        <p:nvSpPr>
          <p:cNvPr id="19459" name="Rectangle 2"/>
          <p:cNvSpPr>
            <a:spLocks noGrp="1" noChangeArrowheads="1"/>
          </p:cNvSpPr>
          <p:nvPr>
            <p:ph type="title"/>
          </p:nvPr>
        </p:nvSpPr>
        <p:spPr>
          <a:xfrm>
            <a:off x="827088" y="0"/>
            <a:ext cx="8066087" cy="620713"/>
          </a:xfrm>
        </p:spPr>
        <p:txBody>
          <a:bodyPr/>
          <a:lstStyle/>
          <a:p>
            <a:pPr eaLnBrk="1" hangingPunct="1"/>
            <a:r>
              <a:rPr lang="fi-FI" smtClean="0"/>
              <a:t>Wildcard types</a:t>
            </a:r>
          </a:p>
        </p:txBody>
      </p:sp>
      <p:sp>
        <p:nvSpPr>
          <p:cNvPr id="19460" name="Rectangle 3"/>
          <p:cNvSpPr>
            <a:spLocks noGrp="1" noChangeArrowheads="1"/>
          </p:cNvSpPr>
          <p:nvPr>
            <p:ph type="body" idx="1"/>
          </p:nvPr>
        </p:nvSpPr>
        <p:spPr>
          <a:xfrm>
            <a:off x="827088" y="620713"/>
            <a:ext cx="8316912" cy="5832475"/>
          </a:xfrm>
        </p:spPr>
        <p:txBody>
          <a:bodyPr/>
          <a:lstStyle/>
          <a:p>
            <a:pPr marL="457200" indent="-457200" eaLnBrk="1" hangingPunct="1"/>
            <a:r>
              <a:rPr lang="fi-FI" smtClean="0"/>
              <a:t>note that the raw class </a:t>
            </a:r>
            <a:r>
              <a:rPr lang="fi-FI" i="1" smtClean="0"/>
              <a:t>Pair</a:t>
            </a:r>
            <a:r>
              <a:rPr lang="fi-FI" smtClean="0"/>
              <a:t> is not equal </a:t>
            </a:r>
            <a:r>
              <a:rPr lang="fi-FI" i="1" smtClean="0"/>
              <a:t>Pair</a:t>
            </a:r>
            <a:r>
              <a:rPr lang="fi-FI" smtClean="0"/>
              <a:t> &lt;?&gt;</a:t>
            </a:r>
          </a:p>
          <a:p>
            <a:pPr marL="1371600" lvl="2" indent="-457200" eaLnBrk="1" hangingPunct="1">
              <a:buFontTx/>
              <a:buNone/>
            </a:pPr>
            <a:r>
              <a:rPr lang="fi-FI" smtClean="0">
                <a:solidFill>
                  <a:schemeClr val="accent2"/>
                </a:solidFill>
              </a:rPr>
              <a:t>Pair pair1  = . .;  </a:t>
            </a:r>
          </a:p>
          <a:p>
            <a:pPr marL="1371600" lvl="2" indent="-457200" eaLnBrk="1" hangingPunct="1">
              <a:buFontTx/>
              <a:buNone/>
            </a:pPr>
            <a:r>
              <a:rPr lang="fi-FI" smtClean="0">
                <a:solidFill>
                  <a:schemeClr val="accent2"/>
                </a:solidFill>
              </a:rPr>
              <a:t>pair1.first = </a:t>
            </a:r>
            <a:r>
              <a:rPr lang="fi-FI" smtClean="0"/>
              <a:t>new</a:t>
            </a:r>
            <a:r>
              <a:rPr lang="fi-FI" smtClean="0">
                <a:solidFill>
                  <a:schemeClr val="accent2"/>
                </a:solidFill>
              </a:rPr>
              <a:t> Double (10.0);   </a:t>
            </a:r>
            <a:r>
              <a:rPr lang="fi-FI" i="1" smtClean="0">
                <a:solidFill>
                  <a:schemeClr val="accent2"/>
                </a:solidFill>
              </a:rPr>
              <a:t>//  WARNING</a:t>
            </a:r>
          </a:p>
          <a:p>
            <a:pPr marL="1371600" lvl="2" indent="-457200" eaLnBrk="1" hangingPunct="1">
              <a:buFontTx/>
              <a:buNone/>
            </a:pPr>
            <a:r>
              <a:rPr lang="fi-FI" smtClean="0">
                <a:solidFill>
                  <a:schemeClr val="accent2"/>
                </a:solidFill>
              </a:rPr>
              <a:t>Pair &lt;?&gt; pair2 = . .; </a:t>
            </a:r>
          </a:p>
          <a:p>
            <a:pPr marL="1371600" lvl="2" indent="-457200" eaLnBrk="1" hangingPunct="1">
              <a:buFontTx/>
              <a:buNone/>
            </a:pPr>
            <a:r>
              <a:rPr lang="fi-FI" i="1" smtClean="0">
                <a:solidFill>
                  <a:schemeClr val="accent2"/>
                </a:solidFill>
              </a:rPr>
              <a:t>pair2.first = </a:t>
            </a:r>
            <a:r>
              <a:rPr lang="fi-FI" i="1" smtClean="0"/>
              <a:t>new</a:t>
            </a:r>
            <a:r>
              <a:rPr lang="fi-FI" i="1" smtClean="0">
                <a:solidFill>
                  <a:schemeClr val="accent2"/>
                </a:solidFill>
              </a:rPr>
              <a:t> Double (10.0);   //  ERROR</a:t>
            </a:r>
          </a:p>
          <a:p>
            <a:pPr marL="457200" indent="-457200" eaLnBrk="1" hangingPunct="1"/>
            <a:endParaRPr lang="fi-FI" sz="800" smtClean="0"/>
          </a:p>
          <a:p>
            <a:pPr marL="457200" indent="-457200" eaLnBrk="1" hangingPunct="1"/>
            <a:r>
              <a:rPr lang="fi-FI" smtClean="0"/>
              <a:t>but some operations have no type constraints:</a:t>
            </a:r>
          </a:p>
          <a:p>
            <a:pPr marL="1371600" lvl="2" indent="-457200" eaLnBrk="1" hangingPunct="1">
              <a:buFontTx/>
              <a:buNone/>
            </a:pPr>
            <a:r>
              <a:rPr lang="fi-FI" smtClean="0"/>
              <a:t>public static boolean</a:t>
            </a:r>
            <a:r>
              <a:rPr lang="fi-FI" smtClean="0">
                <a:solidFill>
                  <a:schemeClr val="accent2"/>
                </a:solidFill>
              </a:rPr>
              <a:t> hasNulls (Pair &lt;?&gt; p) {</a:t>
            </a:r>
          </a:p>
          <a:p>
            <a:pPr marL="1828800" lvl="3" indent="-457200" eaLnBrk="1" hangingPunct="1">
              <a:buFontTx/>
              <a:buNone/>
            </a:pPr>
            <a:r>
              <a:rPr lang="fi-FI" smtClean="0"/>
              <a:t>return</a:t>
            </a:r>
            <a:r>
              <a:rPr lang="fi-FI" smtClean="0">
                <a:solidFill>
                  <a:schemeClr val="accent2"/>
                </a:solidFill>
              </a:rPr>
              <a:t> p.first == </a:t>
            </a:r>
            <a:r>
              <a:rPr lang="fi-FI" smtClean="0"/>
              <a:t>null </a:t>
            </a:r>
            <a:r>
              <a:rPr lang="fi-FI" smtClean="0">
                <a:solidFill>
                  <a:schemeClr val="accent2"/>
                </a:solidFill>
              </a:rPr>
              <a:t> ||  p.second == </a:t>
            </a:r>
            <a:r>
              <a:rPr lang="fi-FI" smtClean="0"/>
              <a:t>null</a:t>
            </a:r>
            <a:r>
              <a:rPr lang="fi-FI" smtClean="0">
                <a:solidFill>
                  <a:schemeClr val="accent2"/>
                </a:solidFill>
              </a:rPr>
              <a:t>; </a:t>
            </a:r>
          </a:p>
          <a:p>
            <a:pPr marL="1371600" lvl="2" indent="-457200" eaLnBrk="1" hangingPunct="1">
              <a:buFontTx/>
              <a:buNone/>
            </a:pPr>
            <a:r>
              <a:rPr lang="fi-FI" smtClean="0">
                <a:solidFill>
                  <a:schemeClr val="accent2"/>
                </a:solidFill>
              </a:rPr>
              <a:t>}</a:t>
            </a:r>
          </a:p>
          <a:p>
            <a:pPr marL="457200" indent="-457200" eaLnBrk="1" hangingPunct="1"/>
            <a:r>
              <a:rPr lang="fi-FI" smtClean="0"/>
              <a:t>alternatively, you could provide a generic method</a:t>
            </a:r>
          </a:p>
          <a:p>
            <a:pPr marL="1371600" lvl="2" indent="-457200" eaLnBrk="1" hangingPunct="1">
              <a:buFontTx/>
              <a:buNone/>
            </a:pPr>
            <a:r>
              <a:rPr lang="fi-FI" smtClean="0"/>
              <a:t>public static </a:t>
            </a:r>
            <a:r>
              <a:rPr lang="fi-FI" smtClean="0">
                <a:solidFill>
                  <a:schemeClr val="accent2"/>
                </a:solidFill>
              </a:rPr>
              <a:t>&lt;T&gt;</a:t>
            </a:r>
            <a:r>
              <a:rPr lang="fi-FI" smtClean="0"/>
              <a:t> boolean</a:t>
            </a:r>
            <a:r>
              <a:rPr lang="fi-FI" smtClean="0">
                <a:solidFill>
                  <a:schemeClr val="accent2"/>
                </a:solidFill>
              </a:rPr>
              <a:t> hasNulls (Pair &lt;T&gt; p)</a:t>
            </a:r>
          </a:p>
          <a:p>
            <a:pPr marL="457200" indent="-457200" eaLnBrk="1" hangingPunct="1"/>
            <a:r>
              <a:rPr lang="fi-FI" smtClean="0"/>
              <a:t>generally, prefer wildcard types (but use generic method with type T when multiple parameters)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4294967295"/>
          </p:nvPr>
        </p:nvSpPr>
        <p:spPr>
          <a:xfrm>
            <a:off x="6553200" y="6245225"/>
            <a:ext cx="2133600" cy="476250"/>
          </a:xfrm>
          <a:prstGeom prst="rect">
            <a:avLst/>
          </a:prstGeom>
          <a:noFill/>
        </p:spPr>
        <p:txBody>
          <a:bodyPr/>
          <a:lstStyle/>
          <a:p>
            <a:fld id="{04D32B5C-7120-41A2-BE10-499D20CEEB33}" type="slidenum">
              <a:rPr lang="fi-FI"/>
              <a:pPr/>
              <a:t>1</a:t>
            </a:fld>
            <a:endParaRPr lang="fi-FI"/>
          </a:p>
        </p:txBody>
      </p:sp>
      <p:sp>
        <p:nvSpPr>
          <p:cNvPr id="2051" name="Rectangle 2"/>
          <p:cNvSpPr>
            <a:spLocks noGrp="1" noChangeArrowheads="1"/>
          </p:cNvSpPr>
          <p:nvPr>
            <p:ph type="ctrTitle"/>
          </p:nvPr>
        </p:nvSpPr>
        <p:spPr>
          <a:xfrm>
            <a:off x="1331913" y="2682875"/>
            <a:ext cx="6985000" cy="1322388"/>
          </a:xfrm>
          <a:solidFill>
            <a:srgbClr val="ABD5FF"/>
          </a:solidFill>
          <a:ln w="25400">
            <a:solidFill>
              <a:schemeClr val="tx2"/>
            </a:solidFill>
          </a:ln>
        </p:spPr>
        <p:txBody>
          <a:bodyPr/>
          <a:lstStyle/>
          <a:p>
            <a:pPr eaLnBrk="1" hangingPunct="1"/>
            <a:r>
              <a:rPr lang="en-US" smtClean="0"/>
              <a:t>Generic programming in Java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4294967295"/>
          </p:nvPr>
        </p:nvSpPr>
        <p:spPr>
          <a:xfrm>
            <a:off x="6553200" y="6245225"/>
            <a:ext cx="2133600" cy="476250"/>
          </a:xfrm>
          <a:prstGeom prst="rect">
            <a:avLst/>
          </a:prstGeom>
          <a:noFill/>
        </p:spPr>
        <p:txBody>
          <a:bodyPr/>
          <a:lstStyle/>
          <a:p>
            <a:fld id="{EA92EC07-D92E-4DE2-BFC1-CC01E7676AFD}" type="slidenum">
              <a:rPr lang="fi-FI"/>
              <a:pPr/>
              <a:t>19</a:t>
            </a:fld>
            <a:endParaRPr lang="fi-FI"/>
          </a:p>
        </p:txBody>
      </p:sp>
      <p:sp>
        <p:nvSpPr>
          <p:cNvPr id="20483" name="Rectangle 2"/>
          <p:cNvSpPr>
            <a:spLocks noGrp="1" noChangeArrowheads="1"/>
          </p:cNvSpPr>
          <p:nvPr>
            <p:ph type="title"/>
          </p:nvPr>
        </p:nvSpPr>
        <p:spPr>
          <a:xfrm>
            <a:off x="827088" y="188913"/>
            <a:ext cx="8066087" cy="431800"/>
          </a:xfrm>
        </p:spPr>
        <p:txBody>
          <a:bodyPr/>
          <a:lstStyle/>
          <a:p>
            <a:pPr eaLnBrk="1" hangingPunct="1"/>
            <a:r>
              <a:rPr lang="fi-FI" smtClean="0"/>
              <a:t>Wildcard capture</a:t>
            </a:r>
          </a:p>
        </p:txBody>
      </p:sp>
      <p:sp>
        <p:nvSpPr>
          <p:cNvPr id="20484" name="Rectangle 3"/>
          <p:cNvSpPr>
            <a:spLocks noGrp="1" noChangeArrowheads="1"/>
          </p:cNvSpPr>
          <p:nvPr>
            <p:ph type="body" idx="1"/>
          </p:nvPr>
        </p:nvSpPr>
        <p:spPr>
          <a:xfrm>
            <a:off x="900113" y="908050"/>
            <a:ext cx="8243887" cy="5689600"/>
          </a:xfrm>
        </p:spPr>
        <p:txBody>
          <a:bodyPr/>
          <a:lstStyle/>
          <a:p>
            <a:pPr marL="457200" indent="-457200" eaLnBrk="1" hangingPunct="1"/>
            <a:r>
              <a:rPr lang="fi-FI" smtClean="0"/>
              <a:t>the wildcard type ? cannot be used as a declared type of any variables (as in the previous slide)</a:t>
            </a:r>
          </a:p>
          <a:p>
            <a:pPr marL="914400" lvl="1" indent="-457200" eaLnBrk="1" hangingPunct="1">
              <a:buFontTx/>
              <a:buNone/>
            </a:pPr>
            <a:r>
              <a:rPr lang="fi-FI" smtClean="0">
                <a:solidFill>
                  <a:schemeClr val="accent2"/>
                </a:solidFill>
              </a:rPr>
              <a:t>     Pair &lt;?&gt; p = new Pair &lt;String&gt; ("one", "two"); . .</a:t>
            </a:r>
            <a:br>
              <a:rPr lang="fi-FI" smtClean="0">
                <a:solidFill>
                  <a:schemeClr val="accent2"/>
                </a:solidFill>
              </a:rPr>
            </a:br>
            <a:r>
              <a:rPr lang="fi-FI" i="1" smtClean="0">
                <a:solidFill>
                  <a:schemeClr val="accent2"/>
                </a:solidFill>
              </a:rPr>
              <a:t>p.first =  p.second</a:t>
            </a:r>
            <a:r>
              <a:rPr lang="fi-FI" smtClean="0">
                <a:solidFill>
                  <a:schemeClr val="accent2"/>
                </a:solidFill>
              </a:rPr>
              <a:t>;</a:t>
            </a:r>
            <a:r>
              <a:rPr lang="fi-FI" i="1" smtClean="0">
                <a:solidFill>
                  <a:schemeClr val="accent2"/>
                </a:solidFill>
              </a:rPr>
              <a:t>   //  ERROR</a:t>
            </a:r>
            <a:r>
              <a:rPr lang="fi-FI" smtClean="0">
                <a:solidFill>
                  <a:schemeClr val="accent2"/>
                </a:solidFill>
              </a:rPr>
              <a:t>: unknown type</a:t>
            </a:r>
          </a:p>
          <a:p>
            <a:pPr marL="457200" indent="-457200" eaLnBrk="1" hangingPunct="1"/>
            <a:r>
              <a:rPr lang="fi-FI" smtClean="0"/>
              <a:t>but, can sometimes use a generic method to </a:t>
            </a:r>
            <a:r>
              <a:rPr lang="fi-FI" i="1" smtClean="0"/>
              <a:t>capture the wildcard</a:t>
            </a:r>
            <a:r>
              <a:rPr lang="fi-FI" smtClean="0"/>
              <a:t>:</a:t>
            </a:r>
          </a:p>
          <a:p>
            <a:pPr marL="1371600" lvl="2" indent="-457200" eaLnBrk="1" hangingPunct="1">
              <a:buFontTx/>
              <a:buNone/>
            </a:pPr>
            <a:r>
              <a:rPr lang="fi-FI" smtClean="0"/>
              <a:t>public static </a:t>
            </a:r>
            <a:r>
              <a:rPr lang="fi-FI" smtClean="0">
                <a:solidFill>
                  <a:schemeClr val="accent2"/>
                </a:solidFill>
              </a:rPr>
              <a:t>&lt;T&gt;</a:t>
            </a:r>
            <a:r>
              <a:rPr lang="fi-FI" smtClean="0"/>
              <a:t> void</a:t>
            </a:r>
            <a:r>
              <a:rPr lang="fi-FI" smtClean="0">
                <a:solidFill>
                  <a:schemeClr val="accent2"/>
                </a:solidFill>
              </a:rPr>
              <a:t> rotate (Pair &lt;T&gt; p) {</a:t>
            </a:r>
          </a:p>
          <a:p>
            <a:pPr marL="1828800" lvl="3" indent="-457200" eaLnBrk="1" hangingPunct="1">
              <a:buFontTx/>
              <a:buNone/>
            </a:pPr>
            <a:r>
              <a:rPr lang="fi-FI" smtClean="0">
                <a:solidFill>
                  <a:schemeClr val="accent2"/>
                </a:solidFill>
              </a:rPr>
              <a:t>T temp = p.first; p.first = p.second;</a:t>
            </a:r>
          </a:p>
          <a:p>
            <a:pPr marL="1828800" lvl="3" indent="-457200" eaLnBrk="1" hangingPunct="1">
              <a:buFontTx/>
              <a:buNone/>
            </a:pPr>
            <a:r>
              <a:rPr lang="fi-FI" smtClean="0">
                <a:solidFill>
                  <a:schemeClr val="accent2"/>
                </a:solidFill>
              </a:rPr>
              <a:t>p.second = temp;</a:t>
            </a:r>
          </a:p>
          <a:p>
            <a:pPr marL="1371600" lvl="2" indent="-457200" eaLnBrk="1" hangingPunct="1">
              <a:buFontTx/>
              <a:buNone/>
            </a:pPr>
            <a:r>
              <a:rPr lang="fi-FI" smtClean="0">
                <a:solidFill>
                  <a:schemeClr val="accent2"/>
                </a:solidFill>
              </a:rPr>
              <a:t>}</a:t>
            </a:r>
          </a:p>
          <a:p>
            <a:pPr marL="457200" indent="-457200" eaLnBrk="1" hangingPunct="1"/>
            <a:r>
              <a:rPr lang="fi-FI" smtClean="0"/>
              <a:t>the compile checks that such a capture is legal</a:t>
            </a:r>
          </a:p>
          <a:p>
            <a:pPr marL="914400" lvl="1" indent="-457200" eaLnBrk="1" hangingPunct="1"/>
            <a:r>
              <a:rPr lang="fi-FI" smtClean="0"/>
              <a:t>e.g., the context ensures that T is unambiguous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4294967295"/>
          </p:nvPr>
        </p:nvSpPr>
        <p:spPr>
          <a:xfrm>
            <a:off x="6553200" y="6245225"/>
            <a:ext cx="2133600" cy="476250"/>
          </a:xfrm>
          <a:prstGeom prst="rect">
            <a:avLst/>
          </a:prstGeom>
          <a:noFill/>
        </p:spPr>
        <p:txBody>
          <a:bodyPr/>
          <a:lstStyle/>
          <a:p>
            <a:fld id="{7789046C-8144-4E64-BCD3-D04BAECCECE0}" type="slidenum">
              <a:rPr lang="fi-FI"/>
              <a:pPr/>
              <a:t>20</a:t>
            </a:fld>
            <a:endParaRPr lang="fi-FI"/>
          </a:p>
        </p:txBody>
      </p:sp>
      <p:sp>
        <p:nvSpPr>
          <p:cNvPr id="21507" name="Rectangle 2"/>
          <p:cNvSpPr>
            <a:spLocks noGrp="1" noChangeArrowheads="1"/>
          </p:cNvSpPr>
          <p:nvPr>
            <p:ph type="title"/>
          </p:nvPr>
        </p:nvSpPr>
        <p:spPr>
          <a:xfrm>
            <a:off x="827088" y="188913"/>
            <a:ext cx="8066087" cy="417512"/>
          </a:xfrm>
        </p:spPr>
        <p:txBody>
          <a:bodyPr/>
          <a:lstStyle/>
          <a:p>
            <a:pPr eaLnBrk="1" hangingPunct="1"/>
            <a:r>
              <a:rPr lang="fi-FI" smtClean="0"/>
              <a:t>Collections and algorithms</a:t>
            </a:r>
          </a:p>
        </p:txBody>
      </p:sp>
      <p:sp>
        <p:nvSpPr>
          <p:cNvPr id="21508" name="Rectangle 3"/>
          <p:cNvSpPr>
            <a:spLocks noGrp="1" noChangeArrowheads="1"/>
          </p:cNvSpPr>
          <p:nvPr>
            <p:ph type="body" idx="1"/>
          </p:nvPr>
        </p:nvSpPr>
        <p:spPr>
          <a:xfrm>
            <a:off x="900113" y="692150"/>
            <a:ext cx="8243887" cy="5832475"/>
          </a:xfrm>
        </p:spPr>
        <p:txBody>
          <a:bodyPr/>
          <a:lstStyle/>
          <a:p>
            <a:pPr eaLnBrk="1" hangingPunct="1"/>
            <a:r>
              <a:rPr lang="fi-FI" smtClean="0"/>
              <a:t>goal: design a</a:t>
            </a:r>
            <a:r>
              <a:rPr lang="fi-FI" i="1" smtClean="0"/>
              <a:t> </a:t>
            </a:r>
            <a:r>
              <a:rPr lang="fi-FI" smtClean="0"/>
              <a:t>minimal interface that you need</a:t>
            </a:r>
          </a:p>
          <a:p>
            <a:pPr eaLnBrk="1" hangingPunct="1"/>
            <a:r>
              <a:rPr lang="fi-FI" smtClean="0"/>
              <a:t>e.g., for </a:t>
            </a:r>
            <a:r>
              <a:rPr lang="fi-FI" i="1" smtClean="0">
                <a:solidFill>
                  <a:schemeClr val="accent2"/>
                </a:solidFill>
              </a:rPr>
              <a:t>max</a:t>
            </a:r>
            <a:r>
              <a:rPr lang="fi-FI" smtClean="0"/>
              <a:t>, implement to take any </a:t>
            </a:r>
            <a:r>
              <a:rPr lang="fi-FI" i="1" smtClean="0"/>
              <a:t>Collection</a:t>
            </a:r>
            <a:endParaRPr lang="fi-FI" sz="800" i="1" smtClean="0"/>
          </a:p>
          <a:p>
            <a:pPr eaLnBrk="1" hangingPunct="1">
              <a:buFontTx/>
              <a:buNone/>
            </a:pPr>
            <a:r>
              <a:rPr lang="fi-FI" smtClean="0"/>
              <a:t>     public static</a:t>
            </a:r>
            <a:r>
              <a:rPr lang="fi-FI" smtClean="0">
                <a:solidFill>
                  <a:schemeClr val="accent2"/>
                </a:solidFill>
              </a:rPr>
              <a:t> &lt;T </a:t>
            </a:r>
            <a:r>
              <a:rPr lang="fi-FI" smtClean="0"/>
              <a:t>extends</a:t>
            </a:r>
            <a:r>
              <a:rPr lang="fi-FI" smtClean="0">
                <a:solidFill>
                  <a:schemeClr val="accent2"/>
                </a:solidFill>
              </a:rPr>
              <a:t> Object &amp; </a:t>
            </a:r>
            <a:br>
              <a:rPr lang="fi-FI" smtClean="0">
                <a:solidFill>
                  <a:schemeClr val="accent2"/>
                </a:solidFill>
              </a:rPr>
            </a:br>
            <a:r>
              <a:rPr lang="fi-FI" smtClean="0">
                <a:solidFill>
                  <a:schemeClr val="accent2"/>
                </a:solidFill>
              </a:rPr>
              <a:t>                                           Comparable &lt;? </a:t>
            </a:r>
            <a:r>
              <a:rPr lang="fi-FI" smtClean="0"/>
              <a:t>super</a:t>
            </a:r>
            <a:r>
              <a:rPr lang="fi-FI" smtClean="0">
                <a:solidFill>
                  <a:schemeClr val="accent2"/>
                </a:solidFill>
              </a:rPr>
              <a:t> T&gt;&gt;</a:t>
            </a:r>
            <a:br>
              <a:rPr lang="fi-FI" smtClean="0">
                <a:solidFill>
                  <a:schemeClr val="accent2"/>
                </a:solidFill>
              </a:rPr>
            </a:br>
            <a:r>
              <a:rPr lang="fi-FI" smtClean="0">
                <a:solidFill>
                  <a:schemeClr val="accent2"/>
                </a:solidFill>
              </a:rPr>
              <a:t> T max (Collection &lt;? </a:t>
            </a:r>
            <a:r>
              <a:rPr lang="fi-FI" smtClean="0"/>
              <a:t>extends</a:t>
            </a:r>
            <a:r>
              <a:rPr lang="fi-FI" smtClean="0">
                <a:solidFill>
                  <a:schemeClr val="accent2"/>
                </a:solidFill>
              </a:rPr>
              <a:t> T&gt; c) { </a:t>
            </a:r>
            <a:br>
              <a:rPr lang="fi-FI" smtClean="0">
                <a:solidFill>
                  <a:schemeClr val="accent2"/>
                </a:solidFill>
              </a:rPr>
            </a:br>
            <a:r>
              <a:rPr lang="fi-FI" smtClean="0">
                <a:solidFill>
                  <a:schemeClr val="accent2"/>
                </a:solidFill>
              </a:rPr>
              <a:t>    // a </a:t>
            </a:r>
            <a:r>
              <a:rPr lang="fi-FI" i="1" smtClean="0">
                <a:solidFill>
                  <a:schemeClr val="accent2"/>
                </a:solidFill>
              </a:rPr>
              <a:t>hypothetical</a:t>
            </a:r>
            <a:r>
              <a:rPr lang="fi-FI" smtClean="0">
                <a:solidFill>
                  <a:schemeClr val="accent2"/>
                </a:solidFill>
              </a:rPr>
              <a:t> implementation: </a:t>
            </a:r>
            <a:br>
              <a:rPr lang="fi-FI" smtClean="0">
                <a:solidFill>
                  <a:schemeClr val="accent2"/>
                </a:solidFill>
              </a:rPr>
            </a:br>
            <a:r>
              <a:rPr lang="fi-FI" smtClean="0">
                <a:solidFill>
                  <a:schemeClr val="accent2"/>
                </a:solidFill>
              </a:rPr>
              <a:t>    Iterator &lt;T&gt; it = c.iterator (); </a:t>
            </a:r>
            <a:br>
              <a:rPr lang="fi-FI" smtClean="0">
                <a:solidFill>
                  <a:schemeClr val="accent2"/>
                </a:solidFill>
              </a:rPr>
            </a:br>
            <a:r>
              <a:rPr lang="fi-FI" smtClean="0">
                <a:solidFill>
                  <a:schemeClr val="accent2"/>
                </a:solidFill>
              </a:rPr>
              <a:t>    T largest = it.next ();  // or throws </a:t>
            </a:r>
            <a:r>
              <a:rPr lang="fi-FI" i="1" smtClean="0">
                <a:solidFill>
                  <a:schemeClr val="accent2"/>
                </a:solidFill>
              </a:rPr>
              <a:t>NoSuchElement</a:t>
            </a:r>
            <a:r>
              <a:rPr lang="fi-FI" smtClean="0">
                <a:solidFill>
                  <a:schemeClr val="accent2"/>
                </a:solidFill>
              </a:rPr>
              <a:t/>
            </a:r>
            <a:br>
              <a:rPr lang="fi-FI" smtClean="0">
                <a:solidFill>
                  <a:schemeClr val="accent2"/>
                </a:solidFill>
              </a:rPr>
            </a:br>
            <a:r>
              <a:rPr lang="fi-FI" smtClean="0">
                <a:solidFill>
                  <a:schemeClr val="accent2"/>
                </a:solidFill>
              </a:rPr>
              <a:t>    </a:t>
            </a:r>
            <a:r>
              <a:rPr lang="fi-FI" smtClean="0"/>
              <a:t>while</a:t>
            </a:r>
            <a:r>
              <a:rPr lang="fi-FI" smtClean="0">
                <a:solidFill>
                  <a:schemeClr val="accent2"/>
                </a:solidFill>
              </a:rPr>
              <a:t> (it.hasNext ()) { </a:t>
            </a:r>
            <a:br>
              <a:rPr lang="fi-FI" smtClean="0">
                <a:solidFill>
                  <a:schemeClr val="accent2"/>
                </a:solidFill>
              </a:rPr>
            </a:br>
            <a:r>
              <a:rPr lang="fi-FI" smtClean="0">
                <a:solidFill>
                  <a:schemeClr val="accent2"/>
                </a:solidFill>
              </a:rPr>
              <a:t>         T val = it.next (); </a:t>
            </a:r>
            <a:br>
              <a:rPr lang="fi-FI" smtClean="0">
                <a:solidFill>
                  <a:schemeClr val="accent2"/>
                </a:solidFill>
              </a:rPr>
            </a:br>
            <a:r>
              <a:rPr lang="fi-FI" smtClean="0">
                <a:solidFill>
                  <a:schemeClr val="accent2"/>
                </a:solidFill>
              </a:rPr>
              <a:t>         </a:t>
            </a:r>
            <a:r>
              <a:rPr lang="fi-FI" smtClean="0"/>
              <a:t>if</a:t>
            </a:r>
            <a:r>
              <a:rPr lang="fi-FI" smtClean="0">
                <a:solidFill>
                  <a:schemeClr val="accent2"/>
                </a:solidFill>
              </a:rPr>
              <a:t> (largest.compareTo (val) &lt; 0) largest = val;</a:t>
            </a:r>
            <a:br>
              <a:rPr lang="fi-FI" smtClean="0">
                <a:solidFill>
                  <a:schemeClr val="accent2"/>
                </a:solidFill>
              </a:rPr>
            </a:br>
            <a:r>
              <a:rPr lang="fi-FI" smtClean="0">
                <a:solidFill>
                  <a:schemeClr val="accent2"/>
                </a:solidFill>
              </a:rPr>
              <a:t>     }</a:t>
            </a:r>
            <a:br>
              <a:rPr lang="fi-FI" smtClean="0">
                <a:solidFill>
                  <a:schemeClr val="accent2"/>
                </a:solidFill>
              </a:rPr>
            </a:br>
            <a:r>
              <a:rPr lang="fi-FI" smtClean="0">
                <a:solidFill>
                  <a:schemeClr val="accent2"/>
                </a:solidFill>
              </a:rPr>
              <a:t>     </a:t>
            </a:r>
            <a:r>
              <a:rPr lang="fi-FI" smtClean="0"/>
              <a:t>return</a:t>
            </a:r>
            <a:r>
              <a:rPr lang="fi-FI" smtClean="0">
                <a:solidFill>
                  <a:schemeClr val="accent2"/>
                </a:solidFill>
              </a:rPr>
              <a:t> largest; </a:t>
            </a:r>
            <a:br>
              <a:rPr lang="fi-FI" smtClean="0">
                <a:solidFill>
                  <a:schemeClr val="accent2"/>
                </a:solidFill>
              </a:rPr>
            </a:br>
            <a:r>
              <a:rPr lang="fi-FI" smtClean="0">
                <a:solidFill>
                  <a:schemeClr val="accent2"/>
                </a:solidFill>
              </a:rPr>
              <a:t>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4294967295"/>
          </p:nvPr>
        </p:nvSpPr>
        <p:spPr>
          <a:xfrm>
            <a:off x="6553200" y="6245225"/>
            <a:ext cx="2133600" cy="476250"/>
          </a:xfrm>
          <a:prstGeom prst="rect">
            <a:avLst/>
          </a:prstGeom>
          <a:noFill/>
        </p:spPr>
        <p:txBody>
          <a:bodyPr/>
          <a:lstStyle/>
          <a:p>
            <a:fld id="{B0FA8ECE-5F28-4F2B-91FC-E2ED8E433011}" type="slidenum">
              <a:rPr lang="fi-FI"/>
              <a:pPr/>
              <a:t>2</a:t>
            </a:fld>
            <a:endParaRPr lang="fi-FI"/>
          </a:p>
        </p:txBody>
      </p:sp>
      <p:sp>
        <p:nvSpPr>
          <p:cNvPr id="3075" name="Rectangle 2"/>
          <p:cNvSpPr>
            <a:spLocks noGrp="1" noChangeArrowheads="1"/>
          </p:cNvSpPr>
          <p:nvPr>
            <p:ph type="title"/>
          </p:nvPr>
        </p:nvSpPr>
        <p:spPr/>
        <p:txBody>
          <a:bodyPr/>
          <a:lstStyle/>
          <a:p>
            <a:pPr eaLnBrk="1" hangingPunct="1"/>
            <a:r>
              <a:rPr lang="fi-FI" smtClean="0"/>
              <a:t>Topics</a:t>
            </a:r>
          </a:p>
        </p:txBody>
      </p:sp>
      <p:sp>
        <p:nvSpPr>
          <p:cNvPr id="3076" name="Rectangle 3"/>
          <p:cNvSpPr>
            <a:spLocks noGrp="1" noChangeArrowheads="1"/>
          </p:cNvSpPr>
          <p:nvPr>
            <p:ph type="body" idx="1"/>
          </p:nvPr>
        </p:nvSpPr>
        <p:spPr>
          <a:xfrm>
            <a:off x="827088" y="1125538"/>
            <a:ext cx="8137525" cy="4813300"/>
          </a:xfrm>
        </p:spPr>
        <p:txBody>
          <a:bodyPr/>
          <a:lstStyle/>
          <a:p>
            <a:pPr eaLnBrk="1" hangingPunct="1"/>
            <a:endParaRPr lang="fi-FI" smtClean="0"/>
          </a:p>
          <a:p>
            <a:pPr eaLnBrk="1" hangingPunct="1"/>
            <a:r>
              <a:rPr lang="fi-FI" smtClean="0"/>
              <a:t>background and goals of generic programming</a:t>
            </a:r>
          </a:p>
          <a:p>
            <a:pPr eaLnBrk="1" hangingPunct="1"/>
            <a:r>
              <a:rPr lang="fi-FI" smtClean="0"/>
              <a:t>basics of generic classes = parameterized types</a:t>
            </a:r>
          </a:p>
          <a:p>
            <a:pPr eaLnBrk="1" hangingPunct="1"/>
            <a:r>
              <a:rPr lang="fi-FI" smtClean="0"/>
              <a:t>generic methods for general algorithms</a:t>
            </a:r>
          </a:p>
          <a:p>
            <a:pPr eaLnBrk="1" hangingPunct="1"/>
            <a:r>
              <a:rPr lang="fi-FI" smtClean="0"/>
              <a:t>inheritance rules for generic types</a:t>
            </a:r>
          </a:p>
          <a:p>
            <a:pPr eaLnBrk="1" hangingPunct="1"/>
            <a:endParaRPr lang="fi-FI" sz="1400" smtClean="0"/>
          </a:p>
          <a:p>
            <a:pPr eaLnBrk="1" hangingPunct="1"/>
            <a:r>
              <a:rPr lang="fi-FI" smtClean="0"/>
              <a:t>bounded type parameters</a:t>
            </a:r>
          </a:p>
          <a:p>
            <a:pPr eaLnBrk="1" hangingPunct="1"/>
            <a:r>
              <a:rPr lang="fi-FI" smtClean="0"/>
              <a:t>generic code and the Java Virtual Machine</a:t>
            </a:r>
          </a:p>
          <a:p>
            <a:pPr eaLnBrk="1" hangingPunct="1"/>
            <a:r>
              <a:rPr lang="fi-FI" smtClean="0"/>
              <a:t>restrictions and limitations</a:t>
            </a:r>
          </a:p>
          <a:p>
            <a:pPr eaLnBrk="1" hangingPunct="1"/>
            <a:r>
              <a:rPr lang="fi-FI" smtClean="0"/>
              <a:t>wildcard types and wildcard type capture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4294967295"/>
          </p:nvPr>
        </p:nvSpPr>
        <p:spPr>
          <a:xfrm>
            <a:off x="6553200" y="6245225"/>
            <a:ext cx="2133600" cy="476250"/>
          </a:xfrm>
          <a:prstGeom prst="rect">
            <a:avLst/>
          </a:prstGeom>
          <a:noFill/>
        </p:spPr>
        <p:txBody>
          <a:bodyPr/>
          <a:lstStyle/>
          <a:p>
            <a:fld id="{32B6A1F2-884D-44FC-A0CE-B90E7007F2BC}" type="slidenum">
              <a:rPr lang="fi-FI"/>
              <a:pPr/>
              <a:t>3</a:t>
            </a:fld>
            <a:endParaRPr lang="fi-FI"/>
          </a:p>
        </p:txBody>
      </p:sp>
      <p:sp>
        <p:nvSpPr>
          <p:cNvPr id="4099" name="Rectangle 2"/>
          <p:cNvSpPr>
            <a:spLocks noGrp="1" noChangeArrowheads="1"/>
          </p:cNvSpPr>
          <p:nvPr>
            <p:ph type="title"/>
          </p:nvPr>
        </p:nvSpPr>
        <p:spPr>
          <a:xfrm>
            <a:off x="827088" y="274638"/>
            <a:ext cx="8066087" cy="490537"/>
          </a:xfrm>
        </p:spPr>
        <p:txBody>
          <a:bodyPr/>
          <a:lstStyle/>
          <a:p>
            <a:pPr eaLnBrk="1" hangingPunct="1"/>
            <a:r>
              <a:rPr lang="fi-FI" smtClean="0"/>
              <a:t>Why generic programming</a:t>
            </a:r>
          </a:p>
        </p:txBody>
      </p:sp>
      <p:sp>
        <p:nvSpPr>
          <p:cNvPr id="4100" name="Rectangle 3"/>
          <p:cNvSpPr>
            <a:spLocks noGrp="1" noChangeArrowheads="1"/>
          </p:cNvSpPr>
          <p:nvPr>
            <p:ph type="body" idx="1"/>
          </p:nvPr>
        </p:nvSpPr>
        <p:spPr>
          <a:xfrm>
            <a:off x="827088" y="981075"/>
            <a:ext cx="8316912" cy="5545138"/>
          </a:xfrm>
        </p:spPr>
        <p:txBody>
          <a:bodyPr/>
          <a:lstStyle/>
          <a:p>
            <a:pPr eaLnBrk="1" hangingPunct="1">
              <a:buFontTx/>
              <a:buNone/>
            </a:pPr>
            <a:r>
              <a:rPr lang="fi-FI" smtClean="0"/>
              <a:t>Background</a:t>
            </a:r>
          </a:p>
          <a:p>
            <a:pPr eaLnBrk="1" hangingPunct="1"/>
            <a:r>
              <a:rPr lang="fi-FI" smtClean="0"/>
              <a:t>old version 1.4 Java collections were </a:t>
            </a:r>
            <a:r>
              <a:rPr lang="fi-FI" i="1" smtClean="0"/>
              <a:t>Object</a:t>
            </a:r>
            <a:r>
              <a:rPr lang="fi-FI" smtClean="0"/>
              <a:t>-based and required the use of ugly casts</a:t>
            </a:r>
          </a:p>
          <a:p>
            <a:pPr lvl="1" eaLnBrk="1" hangingPunct="1"/>
            <a:r>
              <a:rPr lang="fi-FI" smtClean="0"/>
              <a:t>cannot specify the exact type of elements</a:t>
            </a:r>
          </a:p>
          <a:p>
            <a:pPr lvl="1" eaLnBrk="1" hangingPunct="1"/>
            <a:r>
              <a:rPr lang="fi-FI" smtClean="0"/>
              <a:t>must cast to specific classes when accessing</a:t>
            </a:r>
          </a:p>
          <a:p>
            <a:pPr eaLnBrk="1" hangingPunct="1"/>
            <a:endParaRPr lang="fi-FI" sz="1000" smtClean="0"/>
          </a:p>
          <a:p>
            <a:pPr eaLnBrk="1" hangingPunct="1">
              <a:buFontTx/>
              <a:buNone/>
            </a:pPr>
            <a:r>
              <a:rPr lang="fi-FI" smtClean="0"/>
              <a:t>Java generics </a:t>
            </a:r>
          </a:p>
          <a:p>
            <a:pPr eaLnBrk="1" hangingPunct="1"/>
            <a:r>
              <a:rPr lang="fi-FI" smtClean="0"/>
              <a:t>lets you write code that is safer and easier to read </a:t>
            </a:r>
          </a:p>
          <a:p>
            <a:pPr eaLnBrk="1" hangingPunct="1"/>
            <a:r>
              <a:rPr lang="fi-FI" smtClean="0"/>
              <a:t>is especially useful for general data structures, such as ArrayList</a:t>
            </a:r>
          </a:p>
          <a:p>
            <a:pPr eaLnBrk="1" hangingPunct="1"/>
            <a:endParaRPr lang="fi-FI" sz="1400" smtClean="0"/>
          </a:p>
          <a:p>
            <a:pPr eaLnBrk="1" hangingPunct="1"/>
            <a:r>
              <a:rPr lang="fi-FI" smtClean="0"/>
              <a:t>generic programming = programming with classes and methods parameterized with types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4294967295"/>
          </p:nvPr>
        </p:nvSpPr>
        <p:spPr>
          <a:xfrm>
            <a:off x="6553200" y="6245225"/>
            <a:ext cx="2133600" cy="476250"/>
          </a:xfrm>
          <a:prstGeom prst="rect">
            <a:avLst/>
          </a:prstGeom>
          <a:noFill/>
        </p:spPr>
        <p:txBody>
          <a:bodyPr/>
          <a:lstStyle/>
          <a:p>
            <a:fld id="{72ADE10A-4D72-40D5-8BF3-9311B77E2C2F}" type="slidenum">
              <a:rPr lang="fi-FI"/>
              <a:pPr/>
              <a:t>4</a:t>
            </a:fld>
            <a:endParaRPr lang="fi-FI"/>
          </a:p>
        </p:txBody>
      </p:sp>
      <p:sp>
        <p:nvSpPr>
          <p:cNvPr id="5123" name="Rectangle 2"/>
          <p:cNvSpPr>
            <a:spLocks noGrp="1" noChangeArrowheads="1"/>
          </p:cNvSpPr>
          <p:nvPr>
            <p:ph type="title"/>
          </p:nvPr>
        </p:nvSpPr>
        <p:spPr>
          <a:xfrm>
            <a:off x="827088" y="274638"/>
            <a:ext cx="8066087" cy="490537"/>
          </a:xfrm>
        </p:spPr>
        <p:txBody>
          <a:bodyPr/>
          <a:lstStyle/>
          <a:p>
            <a:pPr eaLnBrk="1" hangingPunct="1"/>
            <a:r>
              <a:rPr lang="fi-FI" smtClean="0"/>
              <a:t>Why generic programming (cont.)</a:t>
            </a:r>
          </a:p>
        </p:txBody>
      </p:sp>
      <p:sp>
        <p:nvSpPr>
          <p:cNvPr id="5124" name="Rectangle 3"/>
          <p:cNvSpPr>
            <a:spLocks noGrp="1" noChangeArrowheads="1"/>
          </p:cNvSpPr>
          <p:nvPr>
            <p:ph type="body" idx="1"/>
          </p:nvPr>
        </p:nvSpPr>
        <p:spPr>
          <a:xfrm>
            <a:off x="827088" y="981075"/>
            <a:ext cx="8316912" cy="5399088"/>
          </a:xfrm>
        </p:spPr>
        <p:txBody>
          <a:bodyPr/>
          <a:lstStyle/>
          <a:p>
            <a:pPr eaLnBrk="1" hangingPunct="1"/>
            <a:r>
              <a:rPr lang="fi-FI" smtClean="0"/>
              <a:t>generic types are a powerful tool to write reusable object-oriented components and libraries</a:t>
            </a:r>
          </a:p>
          <a:p>
            <a:pPr eaLnBrk="1" hangingPunct="1"/>
            <a:r>
              <a:rPr lang="fi-FI" smtClean="0"/>
              <a:t>however, the generic language features are not easy to master and can be misused</a:t>
            </a:r>
          </a:p>
          <a:p>
            <a:pPr eaLnBrk="1" hangingPunct="1"/>
            <a:endParaRPr lang="fi-FI" sz="1000" smtClean="0"/>
          </a:p>
          <a:p>
            <a:pPr lvl="1" eaLnBrk="1" hangingPunct="1"/>
            <a:r>
              <a:rPr lang="fi-FI" smtClean="0"/>
              <a:t>their full understanding requires the knowledge of the type theory of programming languages</a:t>
            </a:r>
          </a:p>
          <a:p>
            <a:pPr lvl="2" eaLnBrk="1" hangingPunct="1"/>
            <a:r>
              <a:rPr lang="fi-FI" smtClean="0"/>
              <a:t>especially </a:t>
            </a:r>
            <a:r>
              <a:rPr lang="fi-FI" i="1" smtClean="0"/>
              <a:t>covariant</a:t>
            </a:r>
            <a:r>
              <a:rPr lang="fi-FI" smtClean="0"/>
              <a:t> and </a:t>
            </a:r>
            <a:r>
              <a:rPr lang="fi-FI" i="1" smtClean="0"/>
              <a:t>contravariant</a:t>
            </a:r>
            <a:r>
              <a:rPr lang="fi-FI" smtClean="0"/>
              <a:t> typing</a:t>
            </a:r>
          </a:p>
          <a:p>
            <a:pPr lvl="2" eaLnBrk="1" hangingPunct="1"/>
            <a:endParaRPr lang="fi-FI" sz="1200" smtClean="0"/>
          </a:p>
          <a:p>
            <a:pPr eaLnBrk="1" hangingPunct="1"/>
            <a:r>
              <a:rPr lang="fi-FI" smtClean="0"/>
              <a:t>the following introduces the main aspects of Java generics and their use and limitations</a:t>
            </a:r>
          </a:p>
          <a:p>
            <a:pPr eaLnBrk="1" hangingPunct="1"/>
            <a:r>
              <a:rPr lang="fi-FI" smtClean="0"/>
              <a:t>we mostly inspect illustrative samples of what is and what is not allowed, with some short glimpses inside the JVM implementation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4294967295"/>
          </p:nvPr>
        </p:nvSpPr>
        <p:spPr>
          <a:xfrm>
            <a:off x="6553200" y="6245225"/>
            <a:ext cx="2133600" cy="476250"/>
          </a:xfrm>
          <a:prstGeom prst="rect">
            <a:avLst/>
          </a:prstGeom>
          <a:noFill/>
        </p:spPr>
        <p:txBody>
          <a:bodyPr/>
          <a:lstStyle/>
          <a:p>
            <a:fld id="{F3539509-0CCC-410B-9E96-D01CC21F8BE0}" type="slidenum">
              <a:rPr lang="fi-FI"/>
              <a:pPr/>
              <a:t>5</a:t>
            </a:fld>
            <a:endParaRPr lang="fi-FI"/>
          </a:p>
        </p:txBody>
      </p:sp>
      <p:sp>
        <p:nvSpPr>
          <p:cNvPr id="6147" name="Rectangle 2"/>
          <p:cNvSpPr>
            <a:spLocks noGrp="1" noChangeArrowheads="1"/>
          </p:cNvSpPr>
          <p:nvPr>
            <p:ph type="title"/>
          </p:nvPr>
        </p:nvSpPr>
        <p:spPr>
          <a:xfrm>
            <a:off x="827088" y="274638"/>
            <a:ext cx="8066087" cy="490537"/>
          </a:xfrm>
        </p:spPr>
        <p:txBody>
          <a:bodyPr/>
          <a:lstStyle/>
          <a:p>
            <a:pPr eaLnBrk="1" hangingPunct="1"/>
            <a:r>
              <a:rPr lang="fi-FI" smtClean="0"/>
              <a:t>Why generic programming (cont.)</a:t>
            </a:r>
          </a:p>
        </p:txBody>
      </p:sp>
      <p:sp>
        <p:nvSpPr>
          <p:cNvPr id="6148" name="Rectangle 3"/>
          <p:cNvSpPr>
            <a:spLocks noGrp="1" noChangeArrowheads="1"/>
          </p:cNvSpPr>
          <p:nvPr>
            <p:ph type="body" idx="1"/>
          </p:nvPr>
        </p:nvSpPr>
        <p:spPr>
          <a:xfrm>
            <a:off x="827088" y="981075"/>
            <a:ext cx="8316912" cy="5616575"/>
          </a:xfrm>
        </p:spPr>
        <p:txBody>
          <a:bodyPr/>
          <a:lstStyle/>
          <a:p>
            <a:pPr eaLnBrk="1" hangingPunct="1">
              <a:buFontTx/>
              <a:buNone/>
            </a:pPr>
            <a:r>
              <a:rPr lang="fi-FI" smtClean="0"/>
              <a:t>Java generics </a:t>
            </a:r>
          </a:p>
          <a:p>
            <a:pPr eaLnBrk="1" hangingPunct="1"/>
            <a:endParaRPr lang="fi-FI" sz="800" smtClean="0"/>
          </a:p>
          <a:p>
            <a:pPr eaLnBrk="1" hangingPunct="1"/>
            <a:r>
              <a:rPr lang="fi-FI" smtClean="0"/>
              <a:t>in principle, supports </a:t>
            </a:r>
            <a:r>
              <a:rPr lang="fi-FI" i="1" smtClean="0"/>
              <a:t>statically-typed</a:t>
            </a:r>
            <a:r>
              <a:rPr lang="fi-FI" smtClean="0"/>
              <a:t> data structures</a:t>
            </a:r>
          </a:p>
          <a:p>
            <a:pPr lvl="1" eaLnBrk="1" hangingPunct="1"/>
            <a:r>
              <a:rPr lang="fi-FI" i="1" smtClean="0"/>
              <a:t>early detection</a:t>
            </a:r>
            <a:r>
              <a:rPr lang="fi-FI" smtClean="0"/>
              <a:t> of type violations</a:t>
            </a:r>
          </a:p>
          <a:p>
            <a:pPr lvl="2" eaLnBrk="1" hangingPunct="1"/>
            <a:r>
              <a:rPr lang="fi-FI" smtClean="0"/>
              <a:t>cannot insert a string into ArrayList &lt;Number&gt;</a:t>
            </a:r>
          </a:p>
          <a:p>
            <a:pPr lvl="1" eaLnBrk="1" hangingPunct="1"/>
            <a:r>
              <a:rPr lang="fi-FI" smtClean="0"/>
              <a:t>also, hides automatically generated casts </a:t>
            </a:r>
          </a:p>
          <a:p>
            <a:pPr eaLnBrk="1" hangingPunct="1"/>
            <a:r>
              <a:rPr lang="fi-FI" i="1" smtClean="0"/>
              <a:t>superficially</a:t>
            </a:r>
            <a:r>
              <a:rPr lang="fi-FI" smtClean="0"/>
              <a:t> resembles C++ templates </a:t>
            </a:r>
          </a:p>
          <a:p>
            <a:pPr lvl="1" eaLnBrk="1" hangingPunct="1"/>
            <a:r>
              <a:rPr lang="fi-FI" smtClean="0"/>
              <a:t>C++ templates are factories for ordinary classes and functions</a:t>
            </a:r>
          </a:p>
          <a:p>
            <a:pPr lvl="2" eaLnBrk="1" hangingPunct="1"/>
            <a:r>
              <a:rPr lang="fi-FI" smtClean="0"/>
              <a:t>a new class is always instantiated for given distinct generic parameters (type or other)</a:t>
            </a:r>
          </a:p>
          <a:p>
            <a:pPr eaLnBrk="1" hangingPunct="1"/>
            <a:r>
              <a:rPr lang="fi-FI" smtClean="0"/>
              <a:t>in Java, generic types are factories for </a:t>
            </a:r>
            <a:r>
              <a:rPr lang="fi-FI" i="1" smtClean="0"/>
              <a:t>compile-time</a:t>
            </a:r>
            <a:r>
              <a:rPr lang="fi-FI" smtClean="0"/>
              <a:t> entities related to types and methods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4294967295"/>
          </p:nvPr>
        </p:nvSpPr>
        <p:spPr>
          <a:xfrm>
            <a:off x="6553200" y="6245225"/>
            <a:ext cx="2133600" cy="476250"/>
          </a:xfrm>
          <a:prstGeom prst="rect">
            <a:avLst/>
          </a:prstGeom>
          <a:noFill/>
        </p:spPr>
        <p:txBody>
          <a:bodyPr/>
          <a:lstStyle/>
          <a:p>
            <a:fld id="{3778750C-54D6-4FE7-A760-B8B9A63E367B}" type="slidenum">
              <a:rPr lang="fi-FI"/>
              <a:pPr/>
              <a:t>6</a:t>
            </a:fld>
            <a:endParaRPr lang="fi-FI"/>
          </a:p>
        </p:txBody>
      </p:sp>
      <p:sp>
        <p:nvSpPr>
          <p:cNvPr id="7171" name="Rectangle 2"/>
          <p:cNvSpPr>
            <a:spLocks noGrp="1" noChangeArrowheads="1"/>
          </p:cNvSpPr>
          <p:nvPr>
            <p:ph type="title"/>
          </p:nvPr>
        </p:nvSpPr>
        <p:spPr>
          <a:xfrm>
            <a:off x="827088" y="274638"/>
            <a:ext cx="8066087" cy="417512"/>
          </a:xfrm>
        </p:spPr>
        <p:txBody>
          <a:bodyPr/>
          <a:lstStyle/>
          <a:p>
            <a:pPr eaLnBrk="1" hangingPunct="1"/>
            <a:r>
              <a:rPr lang="fi-FI" smtClean="0"/>
              <a:t>Definition of a simple generic class</a:t>
            </a:r>
          </a:p>
        </p:txBody>
      </p:sp>
      <p:sp>
        <p:nvSpPr>
          <p:cNvPr id="7172" name="Rectangle 3"/>
          <p:cNvSpPr>
            <a:spLocks noGrp="1" noChangeArrowheads="1"/>
          </p:cNvSpPr>
          <p:nvPr>
            <p:ph type="body" idx="1"/>
          </p:nvPr>
        </p:nvSpPr>
        <p:spPr>
          <a:xfrm>
            <a:off x="827088" y="908050"/>
            <a:ext cx="8316912" cy="5761038"/>
          </a:xfrm>
        </p:spPr>
        <p:txBody>
          <a:bodyPr/>
          <a:lstStyle/>
          <a:p>
            <a:pPr lvl="1" eaLnBrk="1" hangingPunct="1">
              <a:buFontTx/>
              <a:buNone/>
            </a:pPr>
            <a:r>
              <a:rPr lang="fi-FI" smtClean="0"/>
              <a:t>  class</a:t>
            </a:r>
            <a:r>
              <a:rPr lang="fi-FI" smtClean="0">
                <a:solidFill>
                  <a:schemeClr val="accent2"/>
                </a:solidFill>
              </a:rPr>
              <a:t> Pair &lt;T&gt; {</a:t>
            </a:r>
            <a:br>
              <a:rPr lang="fi-FI" smtClean="0">
                <a:solidFill>
                  <a:schemeClr val="accent2"/>
                </a:solidFill>
              </a:rPr>
            </a:br>
            <a:r>
              <a:rPr lang="fi-FI" smtClean="0">
                <a:solidFill>
                  <a:schemeClr val="accent2"/>
                </a:solidFill>
              </a:rPr>
              <a:t>    </a:t>
            </a:r>
            <a:r>
              <a:rPr lang="fi-FI" smtClean="0"/>
              <a:t>public</a:t>
            </a:r>
            <a:r>
              <a:rPr lang="fi-FI" smtClean="0">
                <a:solidFill>
                  <a:schemeClr val="accent2"/>
                </a:solidFill>
              </a:rPr>
              <a:t> T first;</a:t>
            </a:r>
            <a:br>
              <a:rPr lang="fi-FI" smtClean="0">
                <a:solidFill>
                  <a:schemeClr val="accent2"/>
                </a:solidFill>
              </a:rPr>
            </a:br>
            <a:r>
              <a:rPr lang="fi-FI" smtClean="0">
                <a:solidFill>
                  <a:schemeClr val="accent2"/>
                </a:solidFill>
              </a:rPr>
              <a:t>    </a:t>
            </a:r>
            <a:r>
              <a:rPr lang="fi-FI" smtClean="0"/>
              <a:t>public</a:t>
            </a:r>
            <a:r>
              <a:rPr lang="fi-FI" smtClean="0">
                <a:solidFill>
                  <a:schemeClr val="accent2"/>
                </a:solidFill>
              </a:rPr>
              <a:t> T second;</a:t>
            </a:r>
            <a:br>
              <a:rPr lang="fi-FI" smtClean="0">
                <a:solidFill>
                  <a:schemeClr val="accent2"/>
                </a:solidFill>
              </a:rPr>
            </a:br>
            <a:r>
              <a:rPr lang="fi-FI" sz="800" smtClean="0">
                <a:solidFill>
                  <a:schemeClr val="accent2"/>
                </a:solidFill>
              </a:rPr>
              <a:t/>
            </a:r>
            <a:br>
              <a:rPr lang="fi-FI" sz="800" smtClean="0">
                <a:solidFill>
                  <a:schemeClr val="accent2"/>
                </a:solidFill>
              </a:rPr>
            </a:br>
            <a:r>
              <a:rPr lang="fi-FI" smtClean="0">
                <a:solidFill>
                  <a:schemeClr val="accent2"/>
                </a:solidFill>
              </a:rPr>
              <a:t>    </a:t>
            </a:r>
            <a:r>
              <a:rPr lang="fi-FI" smtClean="0"/>
              <a:t>public</a:t>
            </a:r>
            <a:r>
              <a:rPr lang="fi-FI" smtClean="0">
                <a:solidFill>
                  <a:schemeClr val="accent2"/>
                </a:solidFill>
              </a:rPr>
              <a:t> Pair (T f, T s) { first = f; second = s; }</a:t>
            </a:r>
            <a:br>
              <a:rPr lang="fi-FI" smtClean="0">
                <a:solidFill>
                  <a:schemeClr val="accent2"/>
                </a:solidFill>
              </a:rPr>
            </a:br>
            <a:r>
              <a:rPr lang="fi-FI" smtClean="0">
                <a:solidFill>
                  <a:schemeClr val="accent2"/>
                </a:solidFill>
              </a:rPr>
              <a:t>    </a:t>
            </a:r>
            <a:r>
              <a:rPr lang="fi-FI" smtClean="0"/>
              <a:t>public</a:t>
            </a:r>
            <a:r>
              <a:rPr lang="fi-FI" smtClean="0">
                <a:solidFill>
                  <a:schemeClr val="accent2"/>
                </a:solidFill>
              </a:rPr>
              <a:t> Pair () { first = </a:t>
            </a:r>
            <a:r>
              <a:rPr lang="fi-FI" smtClean="0"/>
              <a:t>null</a:t>
            </a:r>
            <a:r>
              <a:rPr lang="fi-FI" smtClean="0">
                <a:solidFill>
                  <a:schemeClr val="accent2"/>
                </a:solidFill>
              </a:rPr>
              <a:t>; second = </a:t>
            </a:r>
            <a:r>
              <a:rPr lang="fi-FI" smtClean="0"/>
              <a:t>null</a:t>
            </a:r>
            <a:r>
              <a:rPr lang="fi-FI" smtClean="0">
                <a:solidFill>
                  <a:schemeClr val="accent2"/>
                </a:solidFill>
              </a:rPr>
              <a:t>; }</a:t>
            </a:r>
            <a:br>
              <a:rPr lang="fi-FI" smtClean="0">
                <a:solidFill>
                  <a:schemeClr val="accent2"/>
                </a:solidFill>
              </a:rPr>
            </a:br>
            <a:r>
              <a:rPr lang="fi-FI" smtClean="0">
                <a:solidFill>
                  <a:schemeClr val="accent2"/>
                </a:solidFill>
              </a:rPr>
              <a:t>}</a:t>
            </a:r>
          </a:p>
          <a:p>
            <a:pPr eaLnBrk="1" hangingPunct="1"/>
            <a:r>
              <a:rPr lang="fi-FI" smtClean="0"/>
              <a:t>you instantiate the generic class by substituting actual types for type variables, as: </a:t>
            </a:r>
            <a:r>
              <a:rPr lang="fi-FI" smtClean="0">
                <a:solidFill>
                  <a:schemeClr val="accent2"/>
                </a:solidFill>
              </a:rPr>
              <a:t>Pair &lt;String&gt; </a:t>
            </a:r>
          </a:p>
          <a:p>
            <a:pPr eaLnBrk="1" hangingPunct="1"/>
            <a:r>
              <a:rPr lang="fi-FI" smtClean="0"/>
              <a:t>you can </a:t>
            </a:r>
            <a:r>
              <a:rPr lang="fi-FI" i="1" smtClean="0"/>
              <a:t>think</a:t>
            </a:r>
            <a:r>
              <a:rPr lang="fi-FI" smtClean="0"/>
              <a:t> the result as a class with a constructor</a:t>
            </a:r>
          </a:p>
          <a:p>
            <a:pPr lvl="2" eaLnBrk="1" hangingPunct="1">
              <a:buFontTx/>
              <a:buNone/>
            </a:pPr>
            <a:r>
              <a:rPr lang="fi-FI" smtClean="0"/>
              <a:t>public</a:t>
            </a:r>
            <a:r>
              <a:rPr lang="fi-FI" smtClean="0">
                <a:solidFill>
                  <a:schemeClr val="accent2"/>
                </a:solidFill>
              </a:rPr>
              <a:t> Pair (String f, String s)</a:t>
            </a:r>
            <a:r>
              <a:rPr lang="fi-FI" smtClean="0"/>
              <a:t>, etc . .</a:t>
            </a:r>
          </a:p>
          <a:p>
            <a:pPr eaLnBrk="1" hangingPunct="1"/>
            <a:r>
              <a:rPr lang="fi-FI" smtClean="0"/>
              <a:t>you can then use the instantiated generic class </a:t>
            </a:r>
            <a:r>
              <a:rPr lang="fi-FI" i="1" smtClean="0"/>
              <a:t>as</a:t>
            </a:r>
            <a:r>
              <a:rPr lang="fi-FI" smtClean="0"/>
              <a:t> it were a normal class (almost):</a:t>
            </a:r>
            <a:endParaRPr lang="fi-FI" sz="1000" smtClean="0"/>
          </a:p>
          <a:p>
            <a:pPr lvl="2" eaLnBrk="1" hangingPunct="1">
              <a:buFontTx/>
              <a:buNone/>
            </a:pPr>
            <a:r>
              <a:rPr lang="fi-FI" smtClean="0">
                <a:solidFill>
                  <a:schemeClr val="accent2"/>
                </a:solidFill>
              </a:rPr>
              <a:t>Pair &lt;String&gt; pair = </a:t>
            </a:r>
            <a:r>
              <a:rPr lang="fi-FI" smtClean="0"/>
              <a:t>new</a:t>
            </a:r>
            <a:r>
              <a:rPr lang="fi-FI" smtClean="0">
                <a:solidFill>
                  <a:schemeClr val="accent2"/>
                </a:solidFill>
              </a:rPr>
              <a:t> Pair &lt;String&gt; ("1","2");</a:t>
            </a:r>
            <a:endParaRPr lang="fi-FI"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4294967295"/>
          </p:nvPr>
        </p:nvSpPr>
        <p:spPr>
          <a:xfrm>
            <a:off x="6553200" y="6245225"/>
            <a:ext cx="2133600" cy="476250"/>
          </a:xfrm>
          <a:prstGeom prst="rect">
            <a:avLst/>
          </a:prstGeom>
          <a:noFill/>
        </p:spPr>
        <p:txBody>
          <a:bodyPr/>
          <a:lstStyle/>
          <a:p>
            <a:fld id="{480417D1-542A-46F9-82E5-5559B4F618FC}" type="slidenum">
              <a:rPr lang="fi-FI"/>
              <a:pPr/>
              <a:t>7</a:t>
            </a:fld>
            <a:endParaRPr lang="fi-FI"/>
          </a:p>
        </p:txBody>
      </p:sp>
      <p:sp>
        <p:nvSpPr>
          <p:cNvPr id="8195" name="Rectangle 2"/>
          <p:cNvSpPr>
            <a:spLocks noGrp="1" noChangeArrowheads="1"/>
          </p:cNvSpPr>
          <p:nvPr>
            <p:ph type="title"/>
          </p:nvPr>
        </p:nvSpPr>
        <p:spPr>
          <a:xfrm>
            <a:off x="827088" y="274638"/>
            <a:ext cx="8066087" cy="417512"/>
          </a:xfrm>
        </p:spPr>
        <p:txBody>
          <a:bodyPr/>
          <a:lstStyle/>
          <a:p>
            <a:pPr eaLnBrk="1" hangingPunct="1"/>
            <a:r>
              <a:rPr lang="fi-FI" smtClean="0"/>
              <a:t>Multiple type parameters allowed</a:t>
            </a:r>
          </a:p>
        </p:txBody>
      </p:sp>
      <p:sp>
        <p:nvSpPr>
          <p:cNvPr id="8196" name="Rectangle 3"/>
          <p:cNvSpPr>
            <a:spLocks noGrp="1" noChangeArrowheads="1"/>
          </p:cNvSpPr>
          <p:nvPr>
            <p:ph type="body" idx="1"/>
          </p:nvPr>
        </p:nvSpPr>
        <p:spPr>
          <a:xfrm>
            <a:off x="827088" y="908050"/>
            <a:ext cx="8316912" cy="5761038"/>
          </a:xfrm>
        </p:spPr>
        <p:txBody>
          <a:bodyPr/>
          <a:lstStyle/>
          <a:p>
            <a:pPr eaLnBrk="1" hangingPunct="1"/>
            <a:endParaRPr lang="fi-FI" smtClean="0"/>
          </a:p>
          <a:p>
            <a:pPr eaLnBrk="1" hangingPunct="1"/>
            <a:r>
              <a:rPr lang="fi-FI" smtClean="0"/>
              <a:t>you can have multiple type parameters</a:t>
            </a:r>
          </a:p>
          <a:p>
            <a:pPr eaLnBrk="1" hangingPunct="1"/>
            <a:endParaRPr lang="fi-FI" sz="1000" smtClean="0"/>
          </a:p>
          <a:p>
            <a:pPr lvl="1" eaLnBrk="1" hangingPunct="1">
              <a:buFontTx/>
              <a:buNone/>
            </a:pPr>
            <a:r>
              <a:rPr lang="fi-FI" smtClean="0"/>
              <a:t>  class</a:t>
            </a:r>
            <a:r>
              <a:rPr lang="fi-FI" smtClean="0">
                <a:solidFill>
                  <a:schemeClr val="accent2"/>
                </a:solidFill>
              </a:rPr>
              <a:t> Pair &lt;T, U&gt; {</a:t>
            </a:r>
            <a:br>
              <a:rPr lang="fi-FI" smtClean="0">
                <a:solidFill>
                  <a:schemeClr val="accent2"/>
                </a:solidFill>
              </a:rPr>
            </a:br>
            <a:r>
              <a:rPr lang="fi-FI" smtClean="0">
                <a:solidFill>
                  <a:schemeClr val="accent2"/>
                </a:solidFill>
              </a:rPr>
              <a:t>    </a:t>
            </a:r>
            <a:r>
              <a:rPr lang="fi-FI" smtClean="0"/>
              <a:t>public</a:t>
            </a:r>
            <a:r>
              <a:rPr lang="fi-FI" smtClean="0">
                <a:solidFill>
                  <a:schemeClr val="accent2"/>
                </a:solidFill>
              </a:rPr>
              <a:t> T first;</a:t>
            </a:r>
            <a:br>
              <a:rPr lang="fi-FI" smtClean="0">
                <a:solidFill>
                  <a:schemeClr val="accent2"/>
                </a:solidFill>
              </a:rPr>
            </a:br>
            <a:r>
              <a:rPr lang="fi-FI" smtClean="0">
                <a:solidFill>
                  <a:schemeClr val="accent2"/>
                </a:solidFill>
              </a:rPr>
              <a:t>    </a:t>
            </a:r>
            <a:r>
              <a:rPr lang="fi-FI" smtClean="0"/>
              <a:t>public</a:t>
            </a:r>
            <a:r>
              <a:rPr lang="fi-FI" smtClean="0">
                <a:solidFill>
                  <a:schemeClr val="accent2"/>
                </a:solidFill>
              </a:rPr>
              <a:t> U second;</a:t>
            </a:r>
            <a:br>
              <a:rPr lang="fi-FI" smtClean="0">
                <a:solidFill>
                  <a:schemeClr val="accent2"/>
                </a:solidFill>
              </a:rPr>
            </a:br>
            <a:r>
              <a:rPr lang="fi-FI" sz="800" smtClean="0">
                <a:solidFill>
                  <a:schemeClr val="accent2"/>
                </a:solidFill>
              </a:rPr>
              <a:t/>
            </a:r>
            <a:br>
              <a:rPr lang="fi-FI" sz="800" smtClean="0">
                <a:solidFill>
                  <a:schemeClr val="accent2"/>
                </a:solidFill>
              </a:rPr>
            </a:br>
            <a:r>
              <a:rPr lang="fi-FI" smtClean="0">
                <a:solidFill>
                  <a:schemeClr val="accent2"/>
                </a:solidFill>
              </a:rPr>
              <a:t>    </a:t>
            </a:r>
            <a:r>
              <a:rPr lang="fi-FI" smtClean="0"/>
              <a:t>public</a:t>
            </a:r>
            <a:r>
              <a:rPr lang="fi-FI" smtClean="0">
                <a:solidFill>
                  <a:schemeClr val="accent2"/>
                </a:solidFill>
              </a:rPr>
              <a:t> Pair (T x, U y) { first = x; second = y; }</a:t>
            </a:r>
            <a:br>
              <a:rPr lang="fi-FI" smtClean="0">
                <a:solidFill>
                  <a:schemeClr val="accent2"/>
                </a:solidFill>
              </a:rPr>
            </a:br>
            <a:r>
              <a:rPr lang="fi-FI" smtClean="0">
                <a:solidFill>
                  <a:schemeClr val="accent2"/>
                </a:solidFill>
              </a:rPr>
              <a:t>    </a:t>
            </a:r>
            <a:r>
              <a:rPr lang="fi-FI" smtClean="0"/>
              <a:t>public</a:t>
            </a:r>
            <a:r>
              <a:rPr lang="fi-FI" smtClean="0">
                <a:solidFill>
                  <a:schemeClr val="accent2"/>
                </a:solidFill>
              </a:rPr>
              <a:t> Pair () { first = </a:t>
            </a:r>
            <a:r>
              <a:rPr lang="fi-FI" smtClean="0"/>
              <a:t>null</a:t>
            </a:r>
            <a:r>
              <a:rPr lang="fi-FI" smtClean="0">
                <a:solidFill>
                  <a:schemeClr val="accent2"/>
                </a:solidFill>
              </a:rPr>
              <a:t>; second = </a:t>
            </a:r>
            <a:r>
              <a:rPr lang="fi-FI" smtClean="0"/>
              <a:t>null</a:t>
            </a:r>
            <a:r>
              <a:rPr lang="fi-FI" smtClean="0">
                <a:solidFill>
                  <a:schemeClr val="accent2"/>
                </a:solidFill>
              </a:rPr>
              <a:t>; }</a:t>
            </a:r>
            <a:br>
              <a:rPr lang="fi-FI" smtClean="0">
                <a:solidFill>
                  <a:schemeClr val="accent2"/>
                </a:solidFill>
              </a:rPr>
            </a:br>
            <a:r>
              <a:rPr lang="fi-FI" smtClean="0">
                <a:solidFill>
                  <a:schemeClr val="accent2"/>
                </a:solidFill>
              </a:rPr>
              <a:t>}</a:t>
            </a:r>
          </a:p>
          <a:p>
            <a:pPr eaLnBrk="1" hangingPunct="1"/>
            <a:endParaRPr lang="fi-FI" sz="1200" smtClean="0"/>
          </a:p>
          <a:p>
            <a:pPr eaLnBrk="1" hangingPunct="1"/>
            <a:r>
              <a:rPr lang="fi-FI" smtClean="0"/>
              <a:t>to instantiate: </a:t>
            </a:r>
            <a:r>
              <a:rPr lang="fi-FI" smtClean="0">
                <a:solidFill>
                  <a:schemeClr val="accent2"/>
                </a:solidFill>
              </a:rPr>
              <a:t>Pair &lt;String, Number&gt; </a:t>
            </a:r>
          </a:p>
          <a:p>
            <a:pPr eaLnBrk="1" hangingPunct="1"/>
            <a:endParaRPr lang="fi-FI" smtClean="0"/>
          </a:p>
          <a:p>
            <a:pPr eaLnBrk="1" hangingPunct="1"/>
            <a:endParaRPr lang="fi-FI"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6553200" y="6245225"/>
            <a:ext cx="2133600" cy="476250"/>
          </a:xfrm>
          <a:prstGeom prst="rect">
            <a:avLst/>
          </a:prstGeom>
          <a:noFill/>
        </p:spPr>
        <p:txBody>
          <a:bodyPr/>
          <a:lstStyle/>
          <a:p>
            <a:fld id="{F7BDBB5A-677F-4EEF-9F92-FD53E3E973A0}" type="slidenum">
              <a:rPr lang="fi-FI"/>
              <a:pPr/>
              <a:t>8</a:t>
            </a:fld>
            <a:endParaRPr lang="fi-FI"/>
          </a:p>
        </p:txBody>
      </p:sp>
      <p:sp>
        <p:nvSpPr>
          <p:cNvPr id="9219" name="Rectangle 2"/>
          <p:cNvSpPr>
            <a:spLocks noGrp="1" noChangeArrowheads="1"/>
          </p:cNvSpPr>
          <p:nvPr>
            <p:ph type="title"/>
          </p:nvPr>
        </p:nvSpPr>
        <p:spPr>
          <a:xfrm>
            <a:off x="827088" y="274638"/>
            <a:ext cx="8066087" cy="633412"/>
          </a:xfrm>
        </p:spPr>
        <p:txBody>
          <a:bodyPr/>
          <a:lstStyle/>
          <a:p>
            <a:pPr eaLnBrk="1" hangingPunct="1"/>
            <a:r>
              <a:rPr lang="fi-FI" smtClean="0"/>
              <a:t>Generic static algorithms</a:t>
            </a:r>
          </a:p>
        </p:txBody>
      </p:sp>
      <p:sp>
        <p:nvSpPr>
          <p:cNvPr id="9220" name="Rectangle 3"/>
          <p:cNvSpPr>
            <a:spLocks noGrp="1" noChangeArrowheads="1"/>
          </p:cNvSpPr>
          <p:nvPr>
            <p:ph type="body" idx="1"/>
          </p:nvPr>
        </p:nvSpPr>
        <p:spPr>
          <a:xfrm>
            <a:off x="827088" y="981075"/>
            <a:ext cx="8316912" cy="5688013"/>
          </a:xfrm>
        </p:spPr>
        <p:txBody>
          <a:bodyPr/>
          <a:lstStyle/>
          <a:p>
            <a:pPr marL="457200" indent="-457200" eaLnBrk="1" hangingPunct="1"/>
            <a:r>
              <a:rPr lang="fi-FI" smtClean="0"/>
              <a:t>you can define </a:t>
            </a:r>
            <a:r>
              <a:rPr lang="fi-FI" i="1" smtClean="0"/>
              <a:t>generic methods</a:t>
            </a:r>
            <a:r>
              <a:rPr lang="fi-FI" smtClean="0"/>
              <a:t> both inside ordinary classes and inside generic classes</a:t>
            </a:r>
          </a:p>
          <a:p>
            <a:pPr marL="457200" indent="-457200" eaLnBrk="1" hangingPunct="1">
              <a:buFontTx/>
              <a:buNone/>
            </a:pPr>
            <a:r>
              <a:rPr lang="fi-FI" sz="800" smtClean="0"/>
              <a:t>    </a:t>
            </a:r>
          </a:p>
          <a:p>
            <a:pPr marL="914400" lvl="1" indent="-457200" eaLnBrk="1" hangingPunct="1">
              <a:buFontTx/>
              <a:buNone/>
            </a:pPr>
            <a:r>
              <a:rPr lang="fi-FI" smtClean="0"/>
              <a:t>class</a:t>
            </a:r>
            <a:r>
              <a:rPr lang="fi-FI" smtClean="0">
                <a:solidFill>
                  <a:schemeClr val="accent2"/>
                </a:solidFill>
              </a:rPr>
              <a:t> Algorithms {            //  some utility class </a:t>
            </a:r>
          </a:p>
          <a:p>
            <a:pPr marL="1371600" lvl="2" indent="-457200" eaLnBrk="1" hangingPunct="1">
              <a:buFontTx/>
              <a:buNone/>
            </a:pPr>
            <a:r>
              <a:rPr lang="fi-FI" smtClean="0"/>
              <a:t>public</a:t>
            </a:r>
            <a:r>
              <a:rPr lang="fi-FI" smtClean="0">
                <a:solidFill>
                  <a:schemeClr val="accent2"/>
                </a:solidFill>
              </a:rPr>
              <a:t> </a:t>
            </a:r>
            <a:r>
              <a:rPr lang="fi-FI" smtClean="0"/>
              <a:t>static</a:t>
            </a:r>
            <a:r>
              <a:rPr lang="fi-FI" smtClean="0">
                <a:solidFill>
                  <a:schemeClr val="accent2"/>
                </a:solidFill>
              </a:rPr>
              <a:t> &lt;T&gt; T getMiddle (T [ ] a) { </a:t>
            </a:r>
          </a:p>
          <a:p>
            <a:pPr marL="1828800" lvl="3" indent="-457200" eaLnBrk="1" hangingPunct="1">
              <a:buFontTx/>
              <a:buNone/>
            </a:pPr>
            <a:r>
              <a:rPr lang="fi-FI" smtClean="0"/>
              <a:t>return</a:t>
            </a:r>
            <a:r>
              <a:rPr lang="fi-FI" smtClean="0">
                <a:solidFill>
                  <a:schemeClr val="accent2"/>
                </a:solidFill>
              </a:rPr>
              <a:t> a [ a.length / 2 ];</a:t>
            </a:r>
          </a:p>
          <a:p>
            <a:pPr marL="1371600" lvl="2" indent="-457200" eaLnBrk="1" hangingPunct="1">
              <a:buFontTx/>
              <a:buNone/>
            </a:pPr>
            <a:r>
              <a:rPr lang="fi-FI" smtClean="0">
                <a:solidFill>
                  <a:schemeClr val="accent2"/>
                </a:solidFill>
              </a:rPr>
              <a:t>}</a:t>
            </a:r>
          </a:p>
          <a:p>
            <a:pPr marL="1371600" lvl="2" indent="-457200" eaLnBrk="1" hangingPunct="1">
              <a:buFontTx/>
              <a:buNone/>
            </a:pPr>
            <a:r>
              <a:rPr lang="fi-FI" sz="1800" smtClean="0">
                <a:solidFill>
                  <a:schemeClr val="accent2"/>
                </a:solidFill>
              </a:rPr>
              <a:t>. . .</a:t>
            </a:r>
          </a:p>
          <a:p>
            <a:pPr marL="914400" lvl="1" indent="-457200" eaLnBrk="1" hangingPunct="1">
              <a:buFontTx/>
              <a:buNone/>
            </a:pPr>
            <a:r>
              <a:rPr lang="fi-FI" smtClean="0">
                <a:solidFill>
                  <a:schemeClr val="accent2"/>
                </a:solidFill>
              </a:rPr>
              <a:t>}</a:t>
            </a:r>
          </a:p>
          <a:p>
            <a:pPr marL="457200" indent="-457200" eaLnBrk="1" hangingPunct="1"/>
            <a:r>
              <a:rPr lang="fi-FI" smtClean="0"/>
              <a:t>when calling a generic method, you can specify type</a:t>
            </a:r>
          </a:p>
          <a:p>
            <a:pPr marL="914400" lvl="1" indent="-457200" eaLnBrk="1" hangingPunct="1">
              <a:buFontTx/>
              <a:buNone/>
            </a:pPr>
            <a:r>
              <a:rPr lang="fi-FI" smtClean="0">
                <a:solidFill>
                  <a:schemeClr val="accent2"/>
                </a:solidFill>
              </a:rPr>
              <a:t>   String s = Algorithms.&lt;String&gt;getMiddle (names);</a:t>
            </a:r>
          </a:p>
          <a:p>
            <a:pPr marL="457200" indent="-457200" eaLnBrk="1" hangingPunct="1"/>
            <a:r>
              <a:rPr lang="fi-FI" smtClean="0"/>
              <a:t>but in most cases, the compiler infers the type:</a:t>
            </a:r>
          </a:p>
          <a:p>
            <a:pPr marL="914400" lvl="1" indent="-457200" eaLnBrk="1" hangingPunct="1">
              <a:buFontTx/>
              <a:buNone/>
            </a:pPr>
            <a:r>
              <a:rPr lang="fi-FI" smtClean="0">
                <a:solidFill>
                  <a:schemeClr val="accent2"/>
                </a:solidFill>
              </a:rPr>
              <a:t>   String s = Algorithms. getMiddle (names);</a:t>
            </a:r>
            <a:endParaRPr lang="fi-FI" smtClean="0"/>
          </a:p>
          <a:p>
            <a:pPr marL="457200" indent="-457200" eaLnBrk="1" hangingPunct="1"/>
            <a:endParaRPr lang="fi-FI"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SubjectTitle"/>
  <p:tag name="DATE" val="9/12/2009 10:31:47 AM"/>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Presentation_ANZ">
  <a:themeElements>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Presentation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eport_Logo_ANZ">
  <a:themeElements>
    <a:clrScheme name="">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Report_Logo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eport_Logo_ANZ 1">
        <a:dk1>
          <a:srgbClr val="000000"/>
        </a:dk1>
        <a:lt1>
          <a:srgbClr val="FFFFFF"/>
        </a:lt1>
        <a:dk2>
          <a:srgbClr val="004165"/>
        </a:dk2>
        <a:lt2>
          <a:srgbClr val="747678"/>
        </a:lt2>
        <a:accent1>
          <a:srgbClr val="007DBA"/>
        </a:accent1>
        <a:accent2>
          <a:srgbClr val="5BC6E8"/>
        </a:accent2>
        <a:accent3>
          <a:srgbClr val="FFFFFF"/>
        </a:accent3>
        <a:accent4>
          <a:srgbClr val="000000"/>
        </a:accent4>
        <a:accent5>
          <a:srgbClr val="AABFD9"/>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Presentation_ANZ</Template>
  <TotalTime>109467</TotalTime>
  <Words>1247</Words>
  <Application>Microsoft Office PowerPoint</Application>
  <PresentationFormat>On-screen Show (4:3)</PresentationFormat>
  <Paragraphs>211</Paragraphs>
  <Slides>21</Slides>
  <Notes>1</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Presentation_ANZ</vt:lpstr>
      <vt:lpstr>1_Report_Logo_ANZ</vt:lpstr>
      <vt:lpstr>1_Default Design</vt:lpstr>
      <vt:lpstr>Java Training</vt:lpstr>
      <vt:lpstr>Generic programming in Java</vt:lpstr>
      <vt:lpstr>Topics</vt:lpstr>
      <vt:lpstr>Why generic programming</vt:lpstr>
      <vt:lpstr>Why generic programming (cont.)</vt:lpstr>
      <vt:lpstr>Why generic programming (cont.)</vt:lpstr>
      <vt:lpstr>Definition of a simple generic class</vt:lpstr>
      <vt:lpstr>Multiple type parameters allowed</vt:lpstr>
      <vt:lpstr>Generic static algorithms</vt:lpstr>
      <vt:lpstr>Inheritance rules for generic types</vt:lpstr>
      <vt:lpstr>Comments on inheritance relations</vt:lpstr>
      <vt:lpstr>Bounds for type variables</vt:lpstr>
      <vt:lpstr>Bounds for type variables (cont.)</vt:lpstr>
      <vt:lpstr>Generic code and the JVM</vt:lpstr>
      <vt:lpstr>Generic code and the JVM (cont.)</vt:lpstr>
      <vt:lpstr>Overriding of methods of generic type</vt:lpstr>
      <vt:lpstr>Restrictions and limitations</vt:lpstr>
      <vt:lpstr>Restrictions and limitations (cont.)</vt:lpstr>
      <vt:lpstr>Wildcard types</vt:lpstr>
      <vt:lpstr>Wildcard capture</vt:lpstr>
      <vt:lpstr>Collections and algorithms</vt:lpstr>
    </vt:vector>
  </TitlesOfParts>
  <Company>ANZ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TSM RP05 Antivirus  Steering Committee Meeting – #01  16 March 2012</dc:title>
  <dc:creator>Vijay Singh Sambasivam</dc:creator>
  <cp:lastModifiedBy>Ratna Patel</cp:lastModifiedBy>
  <cp:revision>5006</cp:revision>
  <dcterms:created xsi:type="dcterms:W3CDTF">2014-11-23T04:41:29Z</dcterms:created>
  <dcterms:modified xsi:type="dcterms:W3CDTF">2019-08-25T16:28:24Z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