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theme/themeOverride12.xml" ContentType="application/vnd.openxmlformats-officedocument.themeOverr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Override5.xml" ContentType="application/vnd.openxmlformats-officedocument.themeOverr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12.xml" ContentType="application/vnd.openxmlformats-officedocument.presentationml.notesSlide+xml"/>
  <Override PartName="/ppt/theme/themeOverride17.xml" ContentType="application/vnd.openxmlformats-officedocument.themeOverr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heme/themeOverride13.xml" ContentType="application/vnd.openxmlformats-officedocument.themeOverrid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3.xml" ContentType="application/vnd.openxmlformats-officedocument.presentationml.notesSlide+xml"/>
  <Override PartName="/ppt/theme/themeOverride20.xml" ContentType="application/vnd.openxmlformats-officedocument.themeOverr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theme/themeOverride6.xml" ContentType="application/vnd.openxmlformats-officedocument.themeOverr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tags/tag1.xml" ContentType="application/vnd.openxmlformats-officedocument.presentationml.tags+xml"/>
  <Override PartName="/ppt/slideLayouts/slideLayout32.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theme/themeOverride18.xml" ContentType="application/vnd.openxmlformats-officedocument.themeOverr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heme/themeOverride9.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theme/themeOverride7.xml" ContentType="application/vnd.openxmlformats-officedocument.themeOverride+xml"/>
  <Override PartName="/ppt/theme/themeOverride21.xml" ContentType="application/vnd.openxmlformats-officedocument.themeOverr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theme/themeOverride10.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slideLayouts/slideLayout44.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theme/themeOverride19.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5.xml" ContentType="application/vnd.openxmlformats-officedocument.themeOverr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heme/themeOverride22.xml" ContentType="application/vnd.openxmlformats-officedocument.themeOverr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theme/themeOverride8.xml" ContentType="application/vnd.openxmlformats-officedocument.themeOverride+xml"/>
  <Override PartName="/ppt/theme/themeOverride11.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theme/themeOverride4.xml" ContentType="application/vnd.openxmlformats-officedocument.themeOverr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11.xml" ContentType="application/vnd.openxmlformats-officedocument.presentationml.notesSlide+xml"/>
  <Override PartName="/ppt/notesSlides/notesSlide6.xml" ContentType="application/vnd.openxmlformats-officedocument.presentationml.notesSlide+xml"/>
  <Override PartName="/ppt/theme/themeOverride16.xml" ContentType="application/vnd.openxmlformats-officedocument.themeOverr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 id="2147483663" r:id="rId2"/>
    <p:sldMasterId id="2147483675" r:id="rId3"/>
    <p:sldMasterId id="2147483699" r:id="rId4"/>
  </p:sldMasterIdLst>
  <p:notesMasterIdLst>
    <p:notesMasterId r:id="rId78"/>
  </p:notesMasterIdLst>
  <p:handoutMasterIdLst>
    <p:handoutMasterId r:id="rId79"/>
  </p:handoutMasterIdLst>
  <p:sldIdLst>
    <p:sldId id="307" r:id="rId5"/>
    <p:sldId id="2749" r:id="rId6"/>
    <p:sldId id="2833" r:id="rId7"/>
    <p:sldId id="2832" r:id="rId8"/>
    <p:sldId id="2851" r:id="rId9"/>
    <p:sldId id="2830" r:id="rId10"/>
    <p:sldId id="2638" r:id="rId11"/>
    <p:sldId id="2714" r:id="rId12"/>
    <p:sldId id="2715" r:id="rId13"/>
    <p:sldId id="2716" r:id="rId14"/>
    <p:sldId id="2718" r:id="rId15"/>
    <p:sldId id="2746" r:id="rId16"/>
    <p:sldId id="2696" r:id="rId17"/>
    <p:sldId id="2719" r:id="rId18"/>
    <p:sldId id="2745" r:id="rId19"/>
    <p:sldId id="2720" r:id="rId20"/>
    <p:sldId id="2744" r:id="rId21"/>
    <p:sldId id="2743" r:id="rId22"/>
    <p:sldId id="2742" r:id="rId23"/>
    <p:sldId id="2706" r:id="rId24"/>
    <p:sldId id="2722" r:id="rId25"/>
    <p:sldId id="2708" r:id="rId26"/>
    <p:sldId id="2710" r:id="rId27"/>
    <p:sldId id="2709" r:id="rId28"/>
    <p:sldId id="2712" r:id="rId29"/>
    <p:sldId id="2713" r:id="rId30"/>
    <p:sldId id="2723" r:id="rId31"/>
    <p:sldId id="2724" r:id="rId32"/>
    <p:sldId id="2725" r:id="rId33"/>
    <p:sldId id="2854" r:id="rId34"/>
    <p:sldId id="2726" r:id="rId35"/>
    <p:sldId id="2727" r:id="rId36"/>
    <p:sldId id="2728" r:id="rId37"/>
    <p:sldId id="2729" r:id="rId38"/>
    <p:sldId id="2731" r:id="rId39"/>
    <p:sldId id="2732" r:id="rId40"/>
    <p:sldId id="2852" r:id="rId41"/>
    <p:sldId id="2836" r:id="rId42"/>
    <p:sldId id="2837" r:id="rId43"/>
    <p:sldId id="2838" r:id="rId44"/>
    <p:sldId id="2839" r:id="rId45"/>
    <p:sldId id="2840" r:id="rId46"/>
    <p:sldId id="2841" r:id="rId47"/>
    <p:sldId id="2842" r:id="rId48"/>
    <p:sldId id="2843" r:id="rId49"/>
    <p:sldId id="2844" r:id="rId50"/>
    <p:sldId id="2853" r:id="rId51"/>
    <p:sldId id="2846" r:id="rId52"/>
    <p:sldId id="2750" r:id="rId53"/>
    <p:sldId id="2847" r:id="rId54"/>
    <p:sldId id="2848" r:id="rId55"/>
    <p:sldId id="2754" r:id="rId56"/>
    <p:sldId id="2755" r:id="rId57"/>
    <p:sldId id="2756" r:id="rId58"/>
    <p:sldId id="2758" r:id="rId59"/>
    <p:sldId id="2757" r:id="rId60"/>
    <p:sldId id="2759" r:id="rId61"/>
    <p:sldId id="2760" r:id="rId62"/>
    <p:sldId id="2761" r:id="rId63"/>
    <p:sldId id="2762" r:id="rId64"/>
    <p:sldId id="2763" r:id="rId65"/>
    <p:sldId id="2764" r:id="rId66"/>
    <p:sldId id="2765" r:id="rId67"/>
    <p:sldId id="2766" r:id="rId68"/>
    <p:sldId id="2767" r:id="rId69"/>
    <p:sldId id="2768" r:id="rId70"/>
    <p:sldId id="2769" r:id="rId71"/>
    <p:sldId id="2849" r:id="rId72"/>
    <p:sldId id="2771" r:id="rId73"/>
    <p:sldId id="2772" r:id="rId74"/>
    <p:sldId id="2850" r:id="rId75"/>
    <p:sldId id="2773" r:id="rId76"/>
    <p:sldId id="2774" r:id="rId77"/>
  </p:sldIdLst>
  <p:sldSz cx="9144000" cy="6858000" type="screen4x3"/>
  <p:notesSz cx="6807200" cy="9939338"/>
  <p:defaultTextStyle>
    <a:defPPr>
      <a:defRPr lang="en-AU"/>
    </a:defPPr>
    <a:lvl1pPr algn="l" rtl="0" fontAlgn="base">
      <a:spcBef>
        <a:spcPct val="0"/>
      </a:spcBef>
      <a:spcAft>
        <a:spcPct val="0"/>
      </a:spcAft>
      <a:defRPr sz="1000" b="1" kern="1200">
        <a:solidFill>
          <a:schemeClr val="bg1"/>
        </a:solidFill>
        <a:latin typeface="Verdana" pitchFamily="34" charset="0"/>
        <a:ea typeface="+mn-ea"/>
        <a:cs typeface="Arial" charset="0"/>
      </a:defRPr>
    </a:lvl1pPr>
    <a:lvl2pPr marL="457200" algn="l" rtl="0" fontAlgn="base">
      <a:spcBef>
        <a:spcPct val="0"/>
      </a:spcBef>
      <a:spcAft>
        <a:spcPct val="0"/>
      </a:spcAft>
      <a:defRPr sz="1000" b="1" kern="1200">
        <a:solidFill>
          <a:schemeClr val="bg1"/>
        </a:solidFill>
        <a:latin typeface="Verdana" pitchFamily="34" charset="0"/>
        <a:ea typeface="+mn-ea"/>
        <a:cs typeface="Arial" charset="0"/>
      </a:defRPr>
    </a:lvl2pPr>
    <a:lvl3pPr marL="914400" algn="l" rtl="0" fontAlgn="base">
      <a:spcBef>
        <a:spcPct val="0"/>
      </a:spcBef>
      <a:spcAft>
        <a:spcPct val="0"/>
      </a:spcAft>
      <a:defRPr sz="1000" b="1" kern="1200">
        <a:solidFill>
          <a:schemeClr val="bg1"/>
        </a:solidFill>
        <a:latin typeface="Verdana" pitchFamily="34" charset="0"/>
        <a:ea typeface="+mn-ea"/>
        <a:cs typeface="Arial" charset="0"/>
      </a:defRPr>
    </a:lvl3pPr>
    <a:lvl4pPr marL="1371600" algn="l" rtl="0" fontAlgn="base">
      <a:spcBef>
        <a:spcPct val="0"/>
      </a:spcBef>
      <a:spcAft>
        <a:spcPct val="0"/>
      </a:spcAft>
      <a:defRPr sz="1000" b="1" kern="1200">
        <a:solidFill>
          <a:schemeClr val="bg1"/>
        </a:solidFill>
        <a:latin typeface="Verdana" pitchFamily="34" charset="0"/>
        <a:ea typeface="+mn-ea"/>
        <a:cs typeface="Arial" charset="0"/>
      </a:defRPr>
    </a:lvl4pPr>
    <a:lvl5pPr marL="1828800" algn="l" rtl="0" fontAlgn="base">
      <a:spcBef>
        <a:spcPct val="0"/>
      </a:spcBef>
      <a:spcAft>
        <a:spcPct val="0"/>
      </a:spcAft>
      <a:defRPr sz="1000" b="1" kern="1200">
        <a:solidFill>
          <a:schemeClr val="bg1"/>
        </a:solidFill>
        <a:latin typeface="Verdana" pitchFamily="34" charset="0"/>
        <a:ea typeface="+mn-ea"/>
        <a:cs typeface="Arial" charset="0"/>
      </a:defRPr>
    </a:lvl5pPr>
    <a:lvl6pPr marL="2286000" algn="l" defTabSz="914400" rtl="0" eaLnBrk="1" latinLnBrk="0" hangingPunct="1">
      <a:defRPr sz="1000" b="1" kern="1200">
        <a:solidFill>
          <a:schemeClr val="bg1"/>
        </a:solidFill>
        <a:latin typeface="Verdana" pitchFamily="34" charset="0"/>
        <a:ea typeface="+mn-ea"/>
        <a:cs typeface="Arial" charset="0"/>
      </a:defRPr>
    </a:lvl6pPr>
    <a:lvl7pPr marL="2743200" algn="l" defTabSz="914400" rtl="0" eaLnBrk="1" latinLnBrk="0" hangingPunct="1">
      <a:defRPr sz="1000" b="1" kern="1200">
        <a:solidFill>
          <a:schemeClr val="bg1"/>
        </a:solidFill>
        <a:latin typeface="Verdana" pitchFamily="34" charset="0"/>
        <a:ea typeface="+mn-ea"/>
        <a:cs typeface="Arial" charset="0"/>
      </a:defRPr>
    </a:lvl7pPr>
    <a:lvl8pPr marL="3200400" algn="l" defTabSz="914400" rtl="0" eaLnBrk="1" latinLnBrk="0" hangingPunct="1">
      <a:defRPr sz="1000" b="1" kern="1200">
        <a:solidFill>
          <a:schemeClr val="bg1"/>
        </a:solidFill>
        <a:latin typeface="Verdana" pitchFamily="34" charset="0"/>
        <a:ea typeface="+mn-ea"/>
        <a:cs typeface="Arial" charset="0"/>
      </a:defRPr>
    </a:lvl8pPr>
    <a:lvl9pPr marL="3657600" algn="l" defTabSz="914400" rtl="0" eaLnBrk="1" latinLnBrk="0" hangingPunct="1">
      <a:defRPr sz="1000" b="1" kern="1200">
        <a:solidFill>
          <a:schemeClr val="bg1"/>
        </a:solidFill>
        <a:latin typeface="Verdana" pitchFamily="34" charset="0"/>
        <a:ea typeface="+mn-ea"/>
        <a:cs typeface="Arial" charset="0"/>
      </a:defRPr>
    </a:lvl9pPr>
  </p:defaultTextStyle>
  <p:extLst>
    <p:ext uri="{EFAFB233-063F-42B5-8137-9DF3F51BA10A}">
      <p15:sldGuideLst xmlns:p15="http://schemas.microsoft.com/office/powerpoint/2012/main" xmlns="">
        <p15:guide id="1" orient="horz">
          <p15:clr>
            <a:srgbClr val="A4A3A4"/>
          </p15:clr>
        </p15:guide>
        <p15:guide id="2">
          <p15:clr>
            <a:srgbClr val="A4A3A4"/>
          </p15:clr>
        </p15:guide>
      </p15:sldGuideLst>
    </p:ext>
    <p:ext uri="{2D200454-40CA-4A62-9FC3-DE9A4176ACB9}">
      <p15:notesGuideLst xmlns:p15="http://schemas.microsoft.com/office/powerpoint/2012/main" xmlns="">
        <p15:guide id="1" orient="horz" pos="3131">
          <p15:clr>
            <a:srgbClr val="A4A3A4"/>
          </p15:clr>
        </p15:guide>
        <p15:guide id="2" pos="214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3300"/>
    <a:srgbClr val="FFFF4B"/>
    <a:srgbClr val="C0C0C0"/>
    <a:srgbClr val="DDDDDD"/>
    <a:srgbClr val="FF9900"/>
    <a:srgbClr val="008000"/>
    <a:srgbClr val="006600"/>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8247" autoAdjust="0"/>
  </p:normalViewPr>
  <p:slideViewPr>
    <p:cSldViewPr snapToGrid="0">
      <p:cViewPr varScale="1">
        <p:scale>
          <a:sx n="65" d="100"/>
          <a:sy n="65" d="100"/>
        </p:scale>
        <p:origin x="-1338" y="-108"/>
      </p:cViewPr>
      <p:guideLst>
        <p:guide orient="horz"/>
        <p:guide/>
      </p:guideLst>
    </p:cSldViewPr>
  </p:slideViewPr>
  <p:outlineViewPr>
    <p:cViewPr>
      <p:scale>
        <a:sx n="33" d="100"/>
        <a:sy n="33" d="100"/>
      </p:scale>
      <p:origin x="48" y="3114"/>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81" d="100"/>
          <a:sy n="81" d="100"/>
        </p:scale>
        <p:origin x="-2790" y="-96"/>
      </p:cViewPr>
      <p:guideLst>
        <p:guide orient="horz" pos="3131"/>
        <p:guide pos="2143"/>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25603" name="Rectangle 3"/>
          <p:cNvSpPr>
            <a:spLocks noGrp="1" noChangeArrowheads="1"/>
          </p:cNvSpPr>
          <p:nvPr>
            <p:ph type="dt" sz="quarter" idx="1"/>
          </p:nvPr>
        </p:nvSpPr>
        <p:spPr bwMode="auto">
          <a:xfrm>
            <a:off x="3857625"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r" defTabSz="936625">
              <a:defRPr sz="1200" b="0">
                <a:solidFill>
                  <a:schemeClr val="tx1"/>
                </a:solidFill>
                <a:latin typeface="Arial" charset="0"/>
              </a:defRPr>
            </a:lvl1pPr>
          </a:lstStyle>
          <a:p>
            <a:pPr>
              <a:defRPr/>
            </a:pPr>
            <a:endParaRPr lang="en-US"/>
          </a:p>
        </p:txBody>
      </p:sp>
      <p:sp>
        <p:nvSpPr>
          <p:cNvPr id="25604" name="Rectangle 4"/>
          <p:cNvSpPr>
            <a:spLocks noGrp="1" noChangeArrowheads="1"/>
          </p:cNvSpPr>
          <p:nvPr>
            <p:ph type="ftr" sz="quarter" idx="2"/>
          </p:nvPr>
        </p:nvSpPr>
        <p:spPr bwMode="auto">
          <a:xfrm>
            <a:off x="0"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25605" name="Rectangle 5"/>
          <p:cNvSpPr>
            <a:spLocks noGrp="1" noChangeArrowheads="1"/>
          </p:cNvSpPr>
          <p:nvPr>
            <p:ph type="sldNum" sz="quarter" idx="3"/>
          </p:nvPr>
        </p:nvSpPr>
        <p:spPr bwMode="auto">
          <a:xfrm>
            <a:off x="3857625"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r" defTabSz="936625">
              <a:defRPr sz="1200" b="0">
                <a:solidFill>
                  <a:schemeClr val="tx1"/>
                </a:solidFill>
                <a:latin typeface="Arial" charset="0"/>
              </a:defRPr>
            </a:lvl1pPr>
          </a:lstStyle>
          <a:p>
            <a:pPr>
              <a:defRPr/>
            </a:pPr>
            <a:fld id="{D0C31871-5B07-4F23-B3D0-C5CC077A7435}" type="slidenum">
              <a:rPr lang="en-AU"/>
              <a:pPr>
                <a:defRPr/>
              </a:pPr>
              <a:t>‹#›</a:t>
            </a:fld>
            <a:endParaRPr lang="en-AU" dirty="0"/>
          </a:p>
        </p:txBody>
      </p:sp>
    </p:spTree>
    <p:extLst>
      <p:ext uri="{BB962C8B-B14F-4D97-AF65-F5344CB8AC3E}">
        <p14:creationId xmlns:p14="http://schemas.microsoft.com/office/powerpoint/2010/main" xmlns="" val="23561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3075" name="Rectangle 3"/>
          <p:cNvSpPr>
            <a:spLocks noGrp="1" noChangeArrowheads="1"/>
          </p:cNvSpPr>
          <p:nvPr>
            <p:ph type="dt" idx="1"/>
          </p:nvPr>
        </p:nvSpPr>
        <p:spPr bwMode="auto">
          <a:xfrm>
            <a:off x="3857625"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r" defTabSz="936625">
              <a:defRPr sz="1200" b="0">
                <a:solidFill>
                  <a:schemeClr val="tx1"/>
                </a:solidFill>
                <a:latin typeface="Arial" charset="0"/>
              </a:defRPr>
            </a:lvl1pPr>
          </a:lstStyle>
          <a:p>
            <a:pPr>
              <a:defRPr/>
            </a:pPr>
            <a:endParaRPr lang="en-US"/>
          </a:p>
        </p:txBody>
      </p:sp>
      <p:sp>
        <p:nvSpPr>
          <p:cNvPr id="40964" name="Rectangle 4"/>
          <p:cNvSpPr>
            <a:spLocks noGrp="1" noRot="1" noChangeAspect="1" noChangeArrowheads="1" noTextEdit="1"/>
          </p:cNvSpPr>
          <p:nvPr>
            <p:ph type="sldImg" idx="2"/>
          </p:nvPr>
        </p:nvSpPr>
        <p:spPr bwMode="auto">
          <a:xfrm>
            <a:off x="915988" y="744538"/>
            <a:ext cx="4973637" cy="372903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1038" y="4721225"/>
            <a:ext cx="5445125" cy="4473575"/>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078" name="Rectangle 6"/>
          <p:cNvSpPr>
            <a:spLocks noGrp="1" noChangeArrowheads="1"/>
          </p:cNvSpPr>
          <p:nvPr>
            <p:ph type="ftr" sz="quarter" idx="4"/>
          </p:nvPr>
        </p:nvSpPr>
        <p:spPr bwMode="auto">
          <a:xfrm>
            <a:off x="0"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57625"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r" defTabSz="936625">
              <a:defRPr sz="1200" b="0">
                <a:solidFill>
                  <a:schemeClr val="tx1"/>
                </a:solidFill>
                <a:latin typeface="Arial" charset="0"/>
              </a:defRPr>
            </a:lvl1pPr>
          </a:lstStyle>
          <a:p>
            <a:pPr>
              <a:defRPr/>
            </a:pPr>
            <a:fld id="{E0A3756E-9C50-4905-A404-71CE374ECD4F}" type="slidenum">
              <a:rPr lang="en-AU"/>
              <a:pPr>
                <a:defRPr/>
              </a:pPr>
              <a:t>‹#›</a:t>
            </a:fld>
            <a:endParaRPr lang="en-AU" dirty="0"/>
          </a:p>
        </p:txBody>
      </p:sp>
    </p:spTree>
    <p:extLst>
      <p:ext uri="{BB962C8B-B14F-4D97-AF65-F5344CB8AC3E}">
        <p14:creationId xmlns:p14="http://schemas.microsoft.com/office/powerpoint/2010/main" xmlns="" val="2315287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0</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507831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2CD95ED-BB2E-4661-AB66-E9AAE49F0AFB}" type="slidenum">
              <a:rPr lang="en-US" altLang="en-US" sz="1200"/>
              <a:pPr eaLnBrk="1" hangingPunct="1"/>
              <a:t>25</a:t>
            </a:fld>
            <a:endParaRPr lang="en-US" alt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z="800" smtClean="0"/>
              <a:t> </a:t>
            </a:r>
          </a:p>
        </p:txBody>
      </p:sp>
    </p:spTree>
    <p:extLst>
      <p:ext uri="{BB962C8B-B14F-4D97-AF65-F5344CB8AC3E}">
        <p14:creationId xmlns:p14="http://schemas.microsoft.com/office/powerpoint/2010/main" xmlns="" val="2947801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37</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3851171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47</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1582190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5</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3983624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38E0CD7-8935-48FF-880D-B4CC0211B156}" type="slidenum">
              <a:rPr lang="en-US" altLang="en-US" sz="1200"/>
              <a:pPr eaLnBrk="1" hangingPunct="1"/>
              <a:t>12</a:t>
            </a:fld>
            <a:endParaRPr lang="en-US" altLang="en-US"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lnSpc>
                <a:spcPct val="90000"/>
              </a:lnSpc>
            </a:pPr>
            <a:r>
              <a:rPr lang="en-US" altLang="en-US" smtClean="0"/>
              <a:t> </a:t>
            </a:r>
          </a:p>
        </p:txBody>
      </p:sp>
    </p:spTree>
    <p:extLst>
      <p:ext uri="{BB962C8B-B14F-4D97-AF65-F5344CB8AC3E}">
        <p14:creationId xmlns:p14="http://schemas.microsoft.com/office/powerpoint/2010/main" xmlns="" val="15463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D099C2F-216F-4A3F-AD86-C541DC6B44AF}" type="slidenum">
              <a:rPr lang="en-US" altLang="en-US" sz="1200"/>
              <a:pPr eaLnBrk="1" hangingPunct="1"/>
              <a:t>19</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r>
              <a:rPr lang="en-US" altLang="en-US" sz="800" smtClean="0"/>
              <a:t> </a:t>
            </a:r>
          </a:p>
        </p:txBody>
      </p:sp>
    </p:spTree>
    <p:extLst>
      <p:ext uri="{BB962C8B-B14F-4D97-AF65-F5344CB8AC3E}">
        <p14:creationId xmlns:p14="http://schemas.microsoft.com/office/powerpoint/2010/main" xmlns="" val="4121468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794EDC8-827B-4951-A1D9-1891181C3F00}" type="slidenum">
              <a:rPr lang="en-US" altLang="en-US" sz="1200"/>
              <a:pPr eaLnBrk="1" hangingPunct="1"/>
              <a:t>20</a:t>
            </a:fld>
            <a:endParaRPr lang="en-US" alt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z="800" smtClean="0"/>
              <a:t> </a:t>
            </a:r>
          </a:p>
        </p:txBody>
      </p:sp>
    </p:spTree>
    <p:extLst>
      <p:ext uri="{BB962C8B-B14F-4D97-AF65-F5344CB8AC3E}">
        <p14:creationId xmlns:p14="http://schemas.microsoft.com/office/powerpoint/2010/main" xmlns="" val="2912936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1929FE6-6BCA-438A-802E-DF242DD54414}" type="slidenum">
              <a:rPr lang="en-US" altLang="en-US" sz="1200"/>
              <a:pPr eaLnBrk="1" hangingPunct="1"/>
              <a:t>21</a:t>
            </a:fld>
            <a:endParaRPr lang="en-US"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r>
              <a:rPr lang="en-US" altLang="en-US" sz="800" smtClean="0"/>
              <a:t> </a:t>
            </a:r>
          </a:p>
        </p:txBody>
      </p:sp>
    </p:spTree>
    <p:extLst>
      <p:ext uri="{BB962C8B-B14F-4D97-AF65-F5344CB8AC3E}">
        <p14:creationId xmlns:p14="http://schemas.microsoft.com/office/powerpoint/2010/main" xmlns="" val="3803824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6A19D2E-EFE8-413A-BB93-D4C81DCE56A1}" type="slidenum">
              <a:rPr lang="en-US" altLang="en-US" sz="1200"/>
              <a:pPr eaLnBrk="1" hangingPunct="1"/>
              <a:t>22</a:t>
            </a:fld>
            <a:endParaRPr lang="en-US"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r>
              <a:rPr lang="en-US" altLang="en-US" sz="800" smtClean="0"/>
              <a:t> </a:t>
            </a:r>
          </a:p>
        </p:txBody>
      </p:sp>
    </p:spTree>
    <p:extLst>
      <p:ext uri="{BB962C8B-B14F-4D97-AF65-F5344CB8AC3E}">
        <p14:creationId xmlns:p14="http://schemas.microsoft.com/office/powerpoint/2010/main" xmlns="" val="2524378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8EB060D-C2EC-442E-934B-DFE84215AC09}" type="slidenum">
              <a:rPr lang="en-US" altLang="en-US" sz="1200"/>
              <a:pPr eaLnBrk="1" hangingPunct="1"/>
              <a:t>23</a:t>
            </a:fld>
            <a:endParaRPr lang="en-US" alt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r>
              <a:rPr lang="en-US" altLang="en-US" sz="800" smtClean="0"/>
              <a:t> </a:t>
            </a:r>
          </a:p>
        </p:txBody>
      </p:sp>
    </p:spTree>
    <p:extLst>
      <p:ext uri="{BB962C8B-B14F-4D97-AF65-F5344CB8AC3E}">
        <p14:creationId xmlns:p14="http://schemas.microsoft.com/office/powerpoint/2010/main" xmlns="" val="3454288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5A7BB4C-9887-4100-9ABC-BF50F073236C}" type="slidenum">
              <a:rPr lang="en-US" altLang="en-US" sz="1200"/>
              <a:pPr eaLnBrk="1" hangingPunct="1"/>
              <a:t>24</a:t>
            </a:fld>
            <a:endParaRPr lang="en-US"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sz="800" smtClean="0"/>
              <a:t> </a:t>
            </a:r>
          </a:p>
        </p:txBody>
      </p:sp>
    </p:spTree>
    <p:extLst>
      <p:ext uri="{BB962C8B-B14F-4D97-AF65-F5344CB8AC3E}">
        <p14:creationId xmlns:p14="http://schemas.microsoft.com/office/powerpoint/2010/main" xmlns="" val="27350139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ANZP0060_Presentation_PerspectiveShapes"/>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0483" name="Rectangle 3"/>
          <p:cNvSpPr>
            <a:spLocks noGrp="1" noChangeArrowheads="1"/>
          </p:cNvSpPr>
          <p:nvPr>
            <p:ph type="ctrTitle"/>
          </p:nvPr>
        </p:nvSpPr>
        <p:spPr>
          <a:xfrm>
            <a:off x="611188" y="1690688"/>
            <a:ext cx="7988300" cy="1235075"/>
          </a:xfrm>
        </p:spPr>
        <p:txBody>
          <a:bodyPr/>
          <a:lstStyle>
            <a:lvl1pPr algn="r">
              <a:defRPr sz="3500">
                <a:solidFill>
                  <a:schemeClr val="bg1"/>
                </a:solidFill>
              </a:defRPr>
            </a:lvl1pPr>
          </a:lstStyle>
          <a:p>
            <a:r>
              <a:rPr lang="en-AU"/>
              <a:t>Click to edit Master title style</a:t>
            </a:r>
          </a:p>
        </p:txBody>
      </p:sp>
      <p:sp>
        <p:nvSpPr>
          <p:cNvPr id="20484" name="Rectangle 4"/>
          <p:cNvSpPr>
            <a:spLocks noGrp="1" noChangeArrowheads="1"/>
          </p:cNvSpPr>
          <p:nvPr>
            <p:ph type="subTitle" idx="1"/>
          </p:nvPr>
        </p:nvSpPr>
        <p:spPr>
          <a:xfrm>
            <a:off x="1692275" y="3273425"/>
            <a:ext cx="6905625" cy="550863"/>
          </a:xfrm>
        </p:spPr>
        <p:txBody>
          <a:bodyPr/>
          <a:lstStyle>
            <a:lvl1pPr marL="0" indent="0" algn="r">
              <a:buFontTx/>
              <a:buNone/>
              <a:defRPr sz="1800" b="1">
                <a:solidFill>
                  <a:schemeClr val="accent1"/>
                </a:solidFill>
              </a:defRPr>
            </a:lvl1pPr>
          </a:lstStyle>
          <a:p>
            <a:r>
              <a:rPr lang="en-AU"/>
              <a:t>Click to edit Master subtitle style</a:t>
            </a:r>
          </a:p>
        </p:txBody>
      </p:sp>
      <p:sp>
        <p:nvSpPr>
          <p:cNvPr id="7" name="Date Placeholder 5"/>
          <p:cNvSpPr>
            <a:spLocks noGrp="1" noChangeArrowheads="1"/>
          </p:cNvSpPr>
          <p:nvPr>
            <p:ph type="dt" sz="quarter" idx="10"/>
          </p:nvPr>
        </p:nvSpPr>
        <p:spPr bwMode="auto">
          <a:xfrm>
            <a:off x="6465888" y="3922713"/>
            <a:ext cx="2133600" cy="476250"/>
          </a:xfrm>
          <a:prstGeom prst="rect">
            <a:avLst/>
          </a:prstGeom>
          <a:ln>
            <a:miter lim="800000"/>
            <a:headEnd/>
            <a:tailEnd/>
          </a:ln>
        </p:spPr>
        <p:txBody>
          <a:bodyPr vert="horz" wrap="square" lIns="0" tIns="0" rIns="0" bIns="0" numCol="1" anchor="t" anchorCtr="0" compatLnSpc="1">
            <a:prstTxWarp prst="textNoShape">
              <a:avLst/>
            </a:prstTxWarp>
          </a:bodyPr>
          <a:lstStyle>
            <a:lvl1pPr algn="r">
              <a:defRPr sz="1800" b="0">
                <a:solidFill>
                  <a:schemeClr val="bg1"/>
                </a:solidFill>
                <a:latin typeface="Arial" charset="0"/>
                <a:cs typeface="Arial" charset="0"/>
              </a:defRPr>
            </a:lvl1pPr>
          </a:lstStyle>
          <a:p>
            <a:pPr>
              <a:defRPr/>
            </a:pPr>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4475" y="574675"/>
            <a:ext cx="2005013" cy="451008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574675" y="574675"/>
            <a:ext cx="5867400" cy="45100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574675"/>
            <a:ext cx="8024813" cy="4683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574675" y="1485900"/>
            <a:ext cx="3935413" cy="359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1485900"/>
            <a:ext cx="3937000" cy="359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574675"/>
            <a:ext cx="8024813" cy="468313"/>
          </a:xfrm>
        </p:spPr>
        <p:txBody>
          <a:bodyPr/>
          <a:lstStyle/>
          <a:p>
            <a:r>
              <a:rPr lang="en-US" smtClean="0"/>
              <a:t>Click to edit Master title style</a:t>
            </a:r>
            <a:endParaRPr lang="en-AU"/>
          </a:p>
        </p:txBody>
      </p:sp>
      <p:sp>
        <p:nvSpPr>
          <p:cNvPr id="3" name="Table Placeholder 2"/>
          <p:cNvSpPr>
            <a:spLocks noGrp="1"/>
          </p:cNvSpPr>
          <p:nvPr>
            <p:ph type="tbl" idx="1"/>
          </p:nvPr>
        </p:nvSpPr>
        <p:spPr>
          <a:xfrm>
            <a:off x="574675" y="1485900"/>
            <a:ext cx="8024813" cy="3598863"/>
          </a:xfrm>
        </p:spPr>
        <p:txBody>
          <a:bodyPr/>
          <a:lstStyle/>
          <a:p>
            <a:pPr lvl="0"/>
            <a:endParaRPr lang="en-AU"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5"/>
          <p:cNvSpPr>
            <a:spLocks noGrp="1" noChangeArrowheads="1"/>
          </p:cNvSpPr>
          <p:nvPr>
            <p:ph type="dt" sz="quarter" idx="10"/>
          </p:nvPr>
        </p:nvSpPr>
        <p:spPr/>
        <p:txBody>
          <a:bodyPr/>
          <a:lstStyle>
            <a:lvl1pPr>
              <a:defRPr/>
            </a:lvl1pPr>
          </a:lstStyle>
          <a:p>
            <a:pPr>
              <a:defRPr/>
            </a:pPr>
            <a:fld id="{F334DCB5-ED81-4E83-B377-7EBD1ABFB2BB}" type="datetimeFigureOut">
              <a:rPr lang="en-AU"/>
              <a:pPr>
                <a:defRPr/>
              </a:pPr>
              <a:t>25/08/2019</a:t>
            </a:fld>
            <a:endParaRPr lang="en-AU"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E9D3DF12-63CD-483F-B3D2-5AF00E68978C}" type="datetimeFigureOut">
              <a:rPr lang="en-AU"/>
              <a:pPr>
                <a:defRPr/>
              </a:pPr>
              <a:t>25/08/2019</a:t>
            </a:fld>
            <a:endParaRPr lang="en-AU"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quarter" idx="10"/>
          </p:nvPr>
        </p:nvSpPr>
        <p:spPr/>
        <p:txBody>
          <a:bodyPr/>
          <a:lstStyle>
            <a:lvl1pPr>
              <a:defRPr/>
            </a:lvl1pPr>
          </a:lstStyle>
          <a:p>
            <a:pPr>
              <a:defRPr/>
            </a:pPr>
            <a:fld id="{6F15497D-EAEE-43CA-A928-C49B0DF80706}" type="datetimeFigureOut">
              <a:rPr lang="en-AU"/>
              <a:pPr>
                <a:defRPr/>
              </a:pPr>
              <a:t>25/08/2019</a:t>
            </a:fld>
            <a:endParaRPr lang="en-AU"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74675" y="971550"/>
            <a:ext cx="39354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971550"/>
            <a:ext cx="39370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5"/>
          <p:cNvSpPr>
            <a:spLocks noGrp="1" noChangeArrowheads="1"/>
          </p:cNvSpPr>
          <p:nvPr>
            <p:ph type="dt" sz="quarter" idx="10"/>
          </p:nvPr>
        </p:nvSpPr>
        <p:spPr/>
        <p:txBody>
          <a:bodyPr/>
          <a:lstStyle>
            <a:lvl1pPr>
              <a:defRPr/>
            </a:lvl1pPr>
          </a:lstStyle>
          <a:p>
            <a:pPr>
              <a:defRPr/>
            </a:pPr>
            <a:fld id="{3404330A-58B6-48D6-AA94-AD24354C9CA7}" type="datetimeFigureOut">
              <a:rPr lang="en-AU"/>
              <a:pPr>
                <a:defRPr/>
              </a:pPr>
              <a:t>25/08/2019</a:t>
            </a:fld>
            <a:endParaRPr lang="en-AU"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5"/>
          <p:cNvSpPr>
            <a:spLocks noGrp="1" noChangeArrowheads="1"/>
          </p:cNvSpPr>
          <p:nvPr>
            <p:ph type="dt" sz="quarter" idx="10"/>
          </p:nvPr>
        </p:nvSpPr>
        <p:spPr/>
        <p:txBody>
          <a:bodyPr/>
          <a:lstStyle>
            <a:lvl1pPr>
              <a:defRPr/>
            </a:lvl1pPr>
          </a:lstStyle>
          <a:p>
            <a:pPr>
              <a:defRPr/>
            </a:pPr>
            <a:fld id="{7FC33F91-7123-4CD1-A8CA-6C43F7500C29}" type="datetimeFigureOut">
              <a:rPr lang="en-AU"/>
              <a:pPr>
                <a:defRPr/>
              </a:pPr>
              <a:t>25/08/2019</a:t>
            </a:fld>
            <a:endParaRPr lang="en-A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5"/>
          <p:cNvSpPr>
            <a:spLocks noGrp="1" noChangeArrowheads="1"/>
          </p:cNvSpPr>
          <p:nvPr>
            <p:ph type="dt" sz="quarter" idx="10"/>
          </p:nvPr>
        </p:nvSpPr>
        <p:spPr/>
        <p:txBody>
          <a:bodyPr/>
          <a:lstStyle>
            <a:lvl1pPr>
              <a:defRPr/>
            </a:lvl1pPr>
          </a:lstStyle>
          <a:p>
            <a:pPr>
              <a:defRPr/>
            </a:pPr>
            <a:fld id="{F5F7F696-BD25-41FE-B539-084E7E9809B3}" type="datetimeFigureOut">
              <a:rPr lang="en-AU"/>
              <a:pPr>
                <a:defRPr/>
              </a:pPr>
              <a:t>25/08/2019</a:t>
            </a:fld>
            <a:endParaRPr lang="en-AU"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quarter" idx="10"/>
          </p:nvPr>
        </p:nvSpPr>
        <p:spPr/>
        <p:txBody>
          <a:bodyPr/>
          <a:lstStyle>
            <a:lvl1pPr>
              <a:defRPr/>
            </a:lvl1pPr>
          </a:lstStyle>
          <a:p>
            <a:pPr>
              <a:defRPr/>
            </a:pPr>
            <a:fld id="{085E92E2-203F-4830-8C28-855BC7F370C2}" type="datetimeFigureOut">
              <a:rPr lang="en-AU"/>
              <a:pPr>
                <a:defRPr/>
              </a:pPr>
              <a:t>25/08/2019</a:t>
            </a:fld>
            <a:endParaRPr lang="en-AU"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quarter" idx="10"/>
          </p:nvPr>
        </p:nvSpPr>
        <p:spPr/>
        <p:txBody>
          <a:bodyPr/>
          <a:lstStyle>
            <a:lvl1pPr>
              <a:defRPr/>
            </a:lvl1pPr>
          </a:lstStyle>
          <a:p>
            <a:pPr>
              <a:defRPr/>
            </a:pPr>
            <a:fld id="{A2CA7CD7-15D4-4486-832D-AE47BE587871}" type="datetimeFigureOut">
              <a:rPr lang="en-AU"/>
              <a:pPr>
                <a:defRPr/>
              </a:pPr>
              <a:t>25/08/2019</a:t>
            </a:fld>
            <a:endParaRPr lang="en-AU"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quarter" idx="10"/>
          </p:nvPr>
        </p:nvSpPr>
        <p:spPr/>
        <p:txBody>
          <a:bodyPr/>
          <a:lstStyle>
            <a:lvl1pPr>
              <a:defRPr/>
            </a:lvl1pPr>
          </a:lstStyle>
          <a:p>
            <a:pPr>
              <a:defRPr/>
            </a:pPr>
            <a:fld id="{FF045A4B-D56E-489D-9522-8C7EA852FDB1}" type="datetimeFigureOut">
              <a:rPr lang="en-AU"/>
              <a:pPr>
                <a:defRPr/>
              </a:pPr>
              <a:t>25/08/2019</a:t>
            </a:fld>
            <a:endParaRPr lang="en-AU"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2EF1FBC8-9AF2-4AB5-9352-AAD841084305}" type="datetimeFigureOut">
              <a:rPr lang="en-AU"/>
              <a:pPr>
                <a:defRPr/>
              </a:pPr>
              <a:t>25/08/2019</a:t>
            </a:fld>
            <a:endParaRPr lang="en-AU"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7163" y="476250"/>
            <a:ext cx="2092325" cy="409416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227013" y="476250"/>
            <a:ext cx="6127750" cy="409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9D05553F-31CF-47B8-B7A8-1AE798749BC6}" type="datetimeFigureOut">
              <a:rPr lang="en-AU"/>
              <a:pPr>
                <a:defRPr/>
              </a:pPr>
              <a:t>25/08/2019</a:t>
            </a:fld>
            <a:endParaRPr lang="en-AU"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userDrawn="1"/>
        </p:nvSpPr>
        <p:spPr bwMode="gray">
          <a:xfrm>
            <a:off x="450850" y="5949950"/>
            <a:ext cx="1201738" cy="212725"/>
          </a:xfrm>
          <a:prstGeom prst="rect">
            <a:avLst/>
          </a:prstGeom>
          <a:noFill/>
          <a:ln w="9525">
            <a:noFill/>
            <a:miter lim="800000"/>
            <a:headEnd/>
            <a:tailEnd/>
          </a:ln>
          <a:effectLst/>
        </p:spPr>
        <p:txBody>
          <a:bodyPr wrap="none" lIns="0" tIns="0" rIns="0" bIns="0">
            <a:spAutoFit/>
          </a:bodyPr>
          <a:lstStyle/>
          <a:p>
            <a:pPr>
              <a:defRPr/>
            </a:pPr>
            <a:r>
              <a:rPr lang="en-US" sz="1400" dirty="0">
                <a:solidFill>
                  <a:schemeClr val="tx2"/>
                </a:solidFill>
              </a:rPr>
              <a:t>Confidential</a:t>
            </a:r>
            <a:endParaRPr lang="en-AU" sz="1400" dirty="0">
              <a:solidFill>
                <a:schemeClr val="tx2"/>
              </a:solidFill>
            </a:endParaRPr>
          </a:p>
        </p:txBody>
      </p:sp>
      <p:sp>
        <p:nvSpPr>
          <p:cNvPr id="5" name="McK Disclaimer"/>
          <p:cNvSpPr>
            <a:spLocks noChangeArrowheads="1"/>
          </p:cNvSpPr>
          <p:nvPr userDrawn="1">
            <p:custDataLst>
              <p:tags r:id="rId1"/>
            </p:custDataLst>
          </p:nvPr>
        </p:nvSpPr>
        <p:spPr bwMode="gray">
          <a:xfrm>
            <a:off x="450850" y="6237288"/>
            <a:ext cx="5184775" cy="488950"/>
          </a:xfrm>
          <a:prstGeom prst="rect">
            <a:avLst/>
          </a:prstGeom>
          <a:noFill/>
          <a:ln w="9525">
            <a:noFill/>
            <a:miter lim="800000"/>
            <a:headEnd/>
            <a:tailEnd/>
          </a:ln>
          <a:effectLst/>
        </p:spPr>
        <p:txBody>
          <a:bodyPr lIns="0" tIns="0" rIns="0" bIns="0" anchor="b">
            <a:spAutoFit/>
          </a:bodyPr>
          <a:lstStyle/>
          <a:p>
            <a:pPr defTabSz="804863" eaLnBrk="0" hangingPunct="0">
              <a:defRPr/>
            </a:pPr>
            <a:r>
              <a:rPr lang="en-US" sz="800" b="0" dirty="0">
                <a:solidFill>
                  <a:schemeClr val="tx1"/>
                </a:solidFill>
              </a:rPr>
              <a:t>Information contained in this report is strictly confidential and may be subject to legal professional privilege. It is the exclusive property of Australia and New Zealand Banking Group Limited, and is solely for ANZ internal use. No part of it may be circulated, copied, quoted or otherwise referred to without prior written approval of ANZ Group.</a:t>
            </a:r>
          </a:p>
        </p:txBody>
      </p:sp>
      <p:sp>
        <p:nvSpPr>
          <p:cNvPr id="4038658" name="Rectangle 2"/>
          <p:cNvSpPr>
            <a:spLocks noGrp="1" noChangeArrowheads="1"/>
          </p:cNvSpPr>
          <p:nvPr>
            <p:ph type="ctrTitle"/>
          </p:nvPr>
        </p:nvSpPr>
        <p:spPr>
          <a:xfrm>
            <a:off x="1692275" y="1774825"/>
            <a:ext cx="6911975" cy="1017588"/>
          </a:xfrm>
        </p:spPr>
        <p:txBody>
          <a:bodyPr anchor="ctr"/>
          <a:lstStyle>
            <a:lvl1pPr algn="r">
              <a:defRPr sz="3000">
                <a:solidFill>
                  <a:schemeClr val="bg2"/>
                </a:solidFill>
              </a:defRPr>
            </a:lvl1pPr>
          </a:lstStyle>
          <a:p>
            <a:r>
              <a:rPr lang="en-AU"/>
              <a:t>Click to edit Master title style</a:t>
            </a:r>
          </a:p>
        </p:txBody>
      </p:sp>
      <p:sp>
        <p:nvSpPr>
          <p:cNvPr id="4038659" name="Rectangle 3"/>
          <p:cNvSpPr>
            <a:spLocks noGrp="1" noChangeArrowheads="1"/>
          </p:cNvSpPr>
          <p:nvPr>
            <p:ph type="subTitle" idx="1"/>
          </p:nvPr>
        </p:nvSpPr>
        <p:spPr>
          <a:xfrm>
            <a:off x="1689100" y="2781300"/>
            <a:ext cx="6915150" cy="550863"/>
          </a:xfrm>
        </p:spPr>
        <p:txBody>
          <a:bodyPr anchor="ctr"/>
          <a:lstStyle>
            <a:lvl1pPr marL="0" indent="0" algn="r">
              <a:spcAft>
                <a:spcPct val="0"/>
              </a:spcAft>
              <a:buFontTx/>
              <a:buNone/>
              <a:defRPr sz="2000" b="1">
                <a:solidFill>
                  <a:schemeClr val="tx2"/>
                </a:solidFill>
              </a:defRPr>
            </a:lvl1pPr>
          </a:lstStyle>
          <a:p>
            <a:r>
              <a:rPr lang="en-AU"/>
              <a:t>Click to edit Master subtitle style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9DEB7031-B69D-451E-806B-2089395D560E}" type="slidenum">
              <a:rPr lang="en-AU"/>
              <a:pPr>
                <a:defRPr/>
              </a:pPr>
              <a:t>‹#›</a:t>
            </a:fld>
            <a:endParaRPr lang="en-AU"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4A95438D-0774-48CD-B835-22949E2F3923}" type="slidenum">
              <a:rPr lang="en-AU"/>
              <a:pPr>
                <a:defRPr/>
              </a:pPr>
              <a:t>‹#›</a:t>
            </a:fld>
            <a:endParaRPr lang="en-AU"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485900"/>
            <a:ext cx="40370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6613" y="1485900"/>
            <a:ext cx="40386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5"/>
          <p:cNvSpPr>
            <a:spLocks noGrp="1" noChangeArrowheads="1"/>
          </p:cNvSpPr>
          <p:nvPr>
            <p:ph type="sldNum" sz="quarter" idx="10"/>
          </p:nvPr>
        </p:nvSpPr>
        <p:spPr>
          <a:ln/>
        </p:spPr>
        <p:txBody>
          <a:bodyPr/>
          <a:lstStyle>
            <a:lvl1pPr>
              <a:defRPr/>
            </a:lvl1pPr>
          </a:lstStyle>
          <a:p>
            <a:pPr>
              <a:defRPr/>
            </a:pPr>
            <a:fld id="{43EF4807-4F7B-40C1-A2E5-DD3C9829BBB7}" type="slidenum">
              <a:rPr lang="en-AU"/>
              <a:pPr>
                <a:defRPr/>
              </a:pPr>
              <a:t>‹#›</a:t>
            </a:fld>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5"/>
          <p:cNvSpPr>
            <a:spLocks noGrp="1" noChangeArrowheads="1"/>
          </p:cNvSpPr>
          <p:nvPr>
            <p:ph type="sldNum" sz="quarter" idx="10"/>
          </p:nvPr>
        </p:nvSpPr>
        <p:spPr>
          <a:ln/>
        </p:spPr>
        <p:txBody>
          <a:bodyPr/>
          <a:lstStyle>
            <a:lvl1pPr>
              <a:defRPr/>
            </a:lvl1pPr>
          </a:lstStyle>
          <a:p>
            <a:pPr>
              <a:defRPr/>
            </a:pPr>
            <a:fld id="{80146E22-E77A-4999-A9F3-6741A96054F4}" type="slidenum">
              <a:rPr lang="en-AU"/>
              <a:pPr>
                <a:defRPr/>
              </a:pPr>
              <a:t>‹#›</a:t>
            </a:fld>
            <a:endParaRPr lang="en-AU"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5"/>
          <p:cNvSpPr>
            <a:spLocks noGrp="1" noChangeArrowheads="1"/>
          </p:cNvSpPr>
          <p:nvPr>
            <p:ph type="sldNum" sz="quarter" idx="10"/>
          </p:nvPr>
        </p:nvSpPr>
        <p:spPr>
          <a:ln/>
        </p:spPr>
        <p:txBody>
          <a:bodyPr/>
          <a:lstStyle>
            <a:lvl1pPr>
              <a:defRPr/>
            </a:lvl1pPr>
          </a:lstStyle>
          <a:p>
            <a:pPr>
              <a:defRPr/>
            </a:pPr>
            <a:fld id="{3804F2D5-828A-4059-823D-7145E34F6D7B}" type="slidenum">
              <a:rPr lang="en-AU"/>
              <a:pPr>
                <a:defRPr/>
              </a:pPr>
              <a:t>‹#›</a:t>
            </a:fld>
            <a:endParaRPr lang="en-AU"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3DEBDD46-EFFF-40BA-BCE5-2747392B9DE7}" type="slidenum">
              <a:rPr lang="en-AU"/>
              <a:pPr>
                <a:defRPr/>
              </a:pPr>
              <a:t>‹#›</a:t>
            </a:fld>
            <a:endParaRPr lang="en-AU"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48EB8986-F398-4F20-B145-8FC35A80D7CF}" type="slidenum">
              <a:rPr lang="en-AU"/>
              <a:pPr>
                <a:defRPr/>
              </a:pPr>
              <a:t>‹#›</a:t>
            </a:fld>
            <a:endParaRPr lang="en-AU"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D1D241A2-A02C-406B-85B1-5C5F5327223A}" type="slidenum">
              <a:rPr lang="en-AU"/>
              <a:pPr>
                <a:defRPr/>
              </a:pPr>
              <a:t>‹#›</a:t>
            </a:fld>
            <a:endParaRPr lang="en-AU"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854905FD-DC14-4A39-8568-0A94628331A5}" type="slidenum">
              <a:rPr lang="en-AU"/>
              <a:pPr>
                <a:defRPr/>
              </a:pPr>
              <a:t>‹#›</a:t>
            </a:fld>
            <a:endParaRPr lang="en-AU"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33375"/>
            <a:ext cx="2055813" cy="475138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333375"/>
            <a:ext cx="6019800" cy="4751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A60156EB-E661-41EF-8068-59A986A4719E}" type="slidenum">
              <a:rPr lang="en-AU"/>
              <a:pPr>
                <a:defRPr/>
              </a:pPr>
              <a:t>‹#›</a:t>
            </a:fld>
            <a:endParaRPr lang="en-AU"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AU"/>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7A489F3-446A-49E0-A0EE-BAA99065FF09}" type="slidenum">
              <a:rPr lang="en-US" altLang="en-US"/>
              <a:pPr/>
              <a:t>‹#›</a:t>
            </a:fld>
            <a:endParaRPr lang="en-US" altLang="en-US"/>
          </a:p>
        </p:txBody>
      </p:sp>
    </p:spTree>
    <p:extLst>
      <p:ext uri="{BB962C8B-B14F-4D97-AF65-F5344CB8AC3E}">
        <p14:creationId xmlns:p14="http://schemas.microsoft.com/office/powerpoint/2010/main" xmlns="" val="41136891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58D5C6E-4E0D-4BDB-B897-83AE6B816764}" type="datetimeFigureOut">
              <a:rPr lang="en-US"/>
              <a:pPr>
                <a:defRPr/>
              </a:pPr>
              <a:t>8/25/2019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88E33EB-DD38-4DB8-B343-2B08870A14FB}" type="slidenum">
              <a:rPr lang="en-US" altLang="en-US"/>
              <a:pPr/>
              <a:t>‹#›</a:t>
            </a:fld>
            <a:endParaRPr lang="en-US" altLang="en-US"/>
          </a:p>
        </p:txBody>
      </p:sp>
    </p:spTree>
    <p:extLst>
      <p:ext uri="{BB962C8B-B14F-4D97-AF65-F5344CB8AC3E}">
        <p14:creationId xmlns:p14="http://schemas.microsoft.com/office/powerpoint/2010/main" xmlns="" val="35370573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B6D246B-FE86-4D3A-ACD7-BB21FC6ECF2C}" type="datetimeFigureOut">
              <a:rPr lang="en-US"/>
              <a:pPr>
                <a:defRPr/>
              </a:pPr>
              <a:t>8/25/2019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589543B-C060-4197-98BA-0690E098DB16}" type="slidenum">
              <a:rPr lang="en-US" altLang="en-US"/>
              <a:pPr/>
              <a:t>‹#›</a:t>
            </a:fld>
            <a:endParaRPr lang="en-US" altLang="en-US"/>
          </a:p>
        </p:txBody>
      </p:sp>
    </p:spTree>
    <p:extLst>
      <p:ext uri="{BB962C8B-B14F-4D97-AF65-F5344CB8AC3E}">
        <p14:creationId xmlns:p14="http://schemas.microsoft.com/office/powerpoint/2010/main" xmlns="" val="2468346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74675" y="1485900"/>
            <a:ext cx="39354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1485900"/>
            <a:ext cx="39370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78CA9A0-EEDC-43AA-B48B-35BA7680FE83}" type="datetimeFigureOut">
              <a:rPr lang="en-US"/>
              <a:pPr>
                <a:defRPr/>
              </a:pPr>
              <a:t>8/25/2019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E34F9CC-4383-46FE-BF65-F5CA611D37A1}" type="slidenum">
              <a:rPr lang="en-US" altLang="en-US"/>
              <a:pPr/>
              <a:t>‹#›</a:t>
            </a:fld>
            <a:endParaRPr lang="en-US" altLang="en-US"/>
          </a:p>
        </p:txBody>
      </p:sp>
    </p:spTree>
    <p:extLst>
      <p:ext uri="{BB962C8B-B14F-4D97-AF65-F5344CB8AC3E}">
        <p14:creationId xmlns:p14="http://schemas.microsoft.com/office/powerpoint/2010/main" xmlns="" val="462115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1C9DA00-F0F2-4B05-AF02-CC2C427BE877}" type="datetimeFigureOut">
              <a:rPr lang="en-US"/>
              <a:pPr>
                <a:defRPr/>
              </a:pPr>
              <a:t>8/25/2019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B231EA31-8E0C-4FF2-860E-EB6483DF98D9}" type="slidenum">
              <a:rPr lang="en-US" altLang="en-US"/>
              <a:pPr/>
              <a:t>‹#›</a:t>
            </a:fld>
            <a:endParaRPr lang="en-US" altLang="en-US"/>
          </a:p>
        </p:txBody>
      </p:sp>
    </p:spTree>
    <p:extLst>
      <p:ext uri="{BB962C8B-B14F-4D97-AF65-F5344CB8AC3E}">
        <p14:creationId xmlns:p14="http://schemas.microsoft.com/office/powerpoint/2010/main" xmlns="" val="767801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F07230B-EAFD-41CD-B925-EDF23CECEF25}" type="datetimeFigureOut">
              <a:rPr lang="en-US"/>
              <a:pPr>
                <a:defRPr/>
              </a:pPr>
              <a:t>8/25/2019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1E206A8A-6E9A-4BE1-B258-40611672A381}" type="slidenum">
              <a:rPr lang="en-US" altLang="en-US"/>
              <a:pPr/>
              <a:t>‹#›</a:t>
            </a:fld>
            <a:endParaRPr lang="en-US" altLang="en-US"/>
          </a:p>
        </p:txBody>
      </p:sp>
    </p:spTree>
    <p:extLst>
      <p:ext uri="{BB962C8B-B14F-4D97-AF65-F5344CB8AC3E}">
        <p14:creationId xmlns:p14="http://schemas.microsoft.com/office/powerpoint/2010/main" xmlns="" val="23079760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5E28460-5798-4E75-BE6E-E03B3D476381}" type="datetimeFigureOut">
              <a:rPr lang="en-US"/>
              <a:pPr>
                <a:defRPr/>
              </a:pPr>
              <a:t>8/25/2019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F9BEE75D-AA63-4BFC-82A4-33826AAFAA61}" type="slidenum">
              <a:rPr lang="en-US" altLang="en-US"/>
              <a:pPr/>
              <a:t>‹#›</a:t>
            </a:fld>
            <a:endParaRPr lang="en-US" altLang="en-US"/>
          </a:p>
        </p:txBody>
      </p:sp>
    </p:spTree>
    <p:extLst>
      <p:ext uri="{BB962C8B-B14F-4D97-AF65-F5344CB8AC3E}">
        <p14:creationId xmlns:p14="http://schemas.microsoft.com/office/powerpoint/2010/main" xmlns="" val="11397514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EDE3F12-6920-48B3-9337-D5696DE140A2}" type="datetimeFigureOut">
              <a:rPr lang="en-US"/>
              <a:pPr>
                <a:defRPr/>
              </a:pPr>
              <a:t>8/25/2019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A7AF7C7-8C35-4A42-A9C1-34FA85294FB8}" type="slidenum">
              <a:rPr lang="en-US" altLang="en-US"/>
              <a:pPr/>
              <a:t>‹#›</a:t>
            </a:fld>
            <a:endParaRPr lang="en-US" altLang="en-US"/>
          </a:p>
        </p:txBody>
      </p:sp>
    </p:spTree>
    <p:extLst>
      <p:ext uri="{BB962C8B-B14F-4D97-AF65-F5344CB8AC3E}">
        <p14:creationId xmlns:p14="http://schemas.microsoft.com/office/powerpoint/2010/main" xmlns="" val="31318183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995FC6C-3D30-43F1-B553-064119A1D552}" type="datetimeFigureOut">
              <a:rPr lang="en-US"/>
              <a:pPr>
                <a:defRPr/>
              </a:pPr>
              <a:t>8/25/2019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8B29C53-795A-4E29-90EE-105DD316C8D7}" type="slidenum">
              <a:rPr lang="en-US" altLang="en-US"/>
              <a:pPr/>
              <a:t>‹#›</a:t>
            </a:fld>
            <a:endParaRPr lang="en-US" altLang="en-US"/>
          </a:p>
        </p:txBody>
      </p:sp>
    </p:spTree>
    <p:extLst>
      <p:ext uri="{BB962C8B-B14F-4D97-AF65-F5344CB8AC3E}">
        <p14:creationId xmlns:p14="http://schemas.microsoft.com/office/powerpoint/2010/main" xmlns="" val="29369407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1FC37E1-0753-4CA6-8A58-0023BDACF226}" type="datetimeFigureOut">
              <a:rPr lang="en-US"/>
              <a:pPr>
                <a:defRPr/>
              </a:pPr>
              <a:t>8/25/2019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6FA3890-7114-4EDC-818F-43F55E15111B}" type="slidenum">
              <a:rPr lang="en-US" altLang="en-US"/>
              <a:pPr/>
              <a:t>‹#›</a:t>
            </a:fld>
            <a:endParaRPr lang="en-US" altLang="en-US"/>
          </a:p>
        </p:txBody>
      </p:sp>
    </p:spTree>
    <p:extLst>
      <p:ext uri="{BB962C8B-B14F-4D97-AF65-F5344CB8AC3E}">
        <p14:creationId xmlns:p14="http://schemas.microsoft.com/office/powerpoint/2010/main" xmlns="" val="3482205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5B9DCB4-3704-4763-8EAC-BC17B4CC02C8}" type="datetimeFigureOut">
              <a:rPr lang="en-US"/>
              <a:pPr>
                <a:defRPr/>
              </a:pPr>
              <a:t>8/25/2019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C0C8AF2-48A8-4134-8790-7B6ED7B3AF83}" type="slidenum">
              <a:rPr lang="en-US" altLang="en-US"/>
              <a:pPr/>
              <a:t>‹#›</a:t>
            </a:fld>
            <a:endParaRPr lang="en-US" altLang="en-US"/>
          </a:p>
        </p:txBody>
      </p:sp>
    </p:spTree>
    <p:extLst>
      <p:ext uri="{BB962C8B-B14F-4D97-AF65-F5344CB8AC3E}">
        <p14:creationId xmlns:p14="http://schemas.microsoft.com/office/powerpoint/2010/main" xmlns="" val="21669148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574675"/>
            <a:ext cx="8024813" cy="4683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574675" y="1485900"/>
            <a:ext cx="3935413" cy="359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1485900"/>
            <a:ext cx="3937000" cy="359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xmlns="" val="67187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Grp="1" noChangeArrowheads="1"/>
          </p:cNvSpPr>
          <p:nvPr>
            <p:ph type="title"/>
          </p:nvPr>
        </p:nvSpPr>
        <p:spPr bwMode="auto">
          <a:xfrm>
            <a:off x="574675" y="574675"/>
            <a:ext cx="8024813" cy="4683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title style</a:t>
            </a:r>
          </a:p>
        </p:txBody>
      </p:sp>
      <p:sp>
        <p:nvSpPr>
          <p:cNvPr id="1027" name="Rectangle 16"/>
          <p:cNvSpPr>
            <a:spLocks noGrp="1" noChangeArrowheads="1"/>
          </p:cNvSpPr>
          <p:nvPr>
            <p:ph type="body" idx="1"/>
          </p:nvPr>
        </p:nvSpPr>
        <p:spPr bwMode="auto">
          <a:xfrm>
            <a:off x="574675" y="1485900"/>
            <a:ext cx="80248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9473" name="Line 17"/>
          <p:cNvSpPr>
            <a:spLocks noChangeShapeType="1"/>
          </p:cNvSpPr>
          <p:nvPr/>
        </p:nvSpPr>
        <p:spPr bwMode="auto">
          <a:xfrm>
            <a:off x="574675" y="1042988"/>
            <a:ext cx="8024813" cy="0"/>
          </a:xfrm>
          <a:prstGeom prst="line">
            <a:avLst/>
          </a:prstGeom>
          <a:noFill/>
          <a:ln w="6350">
            <a:solidFill>
              <a:schemeClr val="tx2"/>
            </a:solidFill>
            <a:round/>
            <a:headEnd/>
            <a:tailEnd/>
          </a:ln>
          <a:effectLst/>
        </p:spPr>
        <p:txBody>
          <a:bodyPr/>
          <a:lstStyle/>
          <a:p>
            <a:pPr>
              <a:defRPr/>
            </a:pPr>
            <a:endParaRPr lang="en-AU" sz="1800" b="0" dirty="0">
              <a:solidFill>
                <a:schemeClr val="tx1"/>
              </a:solidFill>
            </a:endParaRPr>
          </a:p>
        </p:txBody>
      </p:sp>
      <p:sp>
        <p:nvSpPr>
          <p:cNvPr id="19480" name="Text Box 24"/>
          <p:cNvSpPr txBox="1">
            <a:spLocks noChangeArrowheads="1"/>
          </p:cNvSpPr>
          <p:nvPr/>
        </p:nvSpPr>
        <p:spPr bwMode="auto">
          <a:xfrm>
            <a:off x="3933825" y="6621463"/>
            <a:ext cx="1287463" cy="214312"/>
          </a:xfrm>
          <a:prstGeom prst="rect">
            <a:avLst/>
          </a:prstGeom>
          <a:noFill/>
          <a:ln w="9525">
            <a:noFill/>
            <a:miter lim="800000"/>
            <a:headEnd/>
            <a:tailEnd/>
          </a:ln>
        </p:spPr>
        <p:txBody>
          <a:bodyPr lIns="91429" tIns="45715" rIns="91429" bIns="45715">
            <a:spAutoFit/>
          </a:bodyPr>
          <a:lstStyle/>
          <a:p>
            <a:pPr algn="ctr">
              <a:spcBef>
                <a:spcPct val="50000"/>
              </a:spcBef>
              <a:defRPr/>
            </a:pPr>
            <a:r>
              <a:rPr lang="en-AU" sz="800" b="0" dirty="0">
                <a:solidFill>
                  <a:schemeClr val="tx2"/>
                </a:solidFill>
              </a:rPr>
              <a:t>Page </a:t>
            </a:r>
            <a:fld id="{46C46B11-8FCC-4061-8A49-206DEDCFA8E0}" type="slidenum">
              <a:rPr lang="en-AU" sz="800" b="0">
                <a:solidFill>
                  <a:schemeClr val="tx2"/>
                </a:solidFill>
              </a:rPr>
              <a:pPr algn="ctr">
                <a:spcBef>
                  <a:spcPct val="50000"/>
                </a:spcBef>
                <a:defRPr/>
              </a:pPr>
              <a:t>‹#›</a:t>
            </a:fld>
            <a:endParaRPr lang="en-AU" sz="800" b="0" dirty="0">
              <a:solidFill>
                <a:schemeClr val="tx2"/>
              </a:solidFill>
            </a:endParaRPr>
          </a:p>
        </p:txBody>
      </p:sp>
      <p:sp>
        <p:nvSpPr>
          <p:cNvPr id="7" name="AcnSubjectTitle_ID_7" hidden="1"/>
          <p:cNvSpPr txBox="1"/>
          <p:nvPr>
            <p:custDataLst>
              <p:tags r:id="rId16"/>
            </p:custDataLst>
          </p:nvPr>
        </p:nvSpPr>
        <p:spPr bwMode="gray">
          <a:xfrm>
            <a:off x="574675" y="1420813"/>
            <a:ext cx="6985000" cy="246062"/>
          </a:xfrm>
          <a:prstGeom prst="rect">
            <a:avLst/>
          </a:prstGeom>
          <a:noFill/>
          <a:ln w="9525">
            <a:noFill/>
            <a:miter lim="800000"/>
            <a:headEnd/>
            <a:tailEnd/>
          </a:ln>
        </p:spPr>
        <p:txBody>
          <a:bodyPr lIns="0" tIns="0" rIns="0" bIns="0">
            <a:spAutoFit/>
          </a:bodyPr>
          <a:lstStyle/>
          <a:p>
            <a:pPr eaLnBrk="0" hangingPunct="0">
              <a:buClr>
                <a:schemeClr val="tx2"/>
              </a:buClr>
              <a:defRPr/>
            </a:pPr>
            <a:r>
              <a:rPr lang="en-AU" sz="1600" dirty="0">
                <a:solidFill>
                  <a:schemeClr val="tx1"/>
                </a:solidFill>
                <a:latin typeface="+mn-lt"/>
                <a:cs typeface="+mn-cs"/>
              </a:rPr>
              <a:t>Subject Title</a:t>
            </a:r>
          </a:p>
        </p:txBody>
      </p:sp>
      <p:sp>
        <p:nvSpPr>
          <p:cNvPr id="2057" name="Rectangle 9"/>
          <p:cNvSpPr>
            <a:spLocks noChangeArrowheads="1"/>
          </p:cNvSpPr>
          <p:nvPr userDrawn="1"/>
        </p:nvSpPr>
        <p:spPr bwMode="auto">
          <a:xfrm>
            <a:off x="0" y="6623050"/>
            <a:ext cx="1444625" cy="214313"/>
          </a:xfrm>
          <a:prstGeom prst="rect">
            <a:avLst/>
          </a:prstGeom>
          <a:noFill/>
          <a:ln w="9525">
            <a:noFill/>
            <a:miter lim="800000"/>
            <a:headEnd/>
            <a:tailEnd/>
          </a:ln>
          <a:effectLst/>
        </p:spPr>
        <p:txBody>
          <a:bodyPr wrap="none">
            <a:spAutoFit/>
          </a:bodyPr>
          <a:lstStyle/>
          <a:p>
            <a:pPr>
              <a:defRPr/>
            </a:pPr>
            <a:r>
              <a:rPr lang="en-AU" sz="800" b="0" dirty="0">
                <a:solidFill>
                  <a:schemeClr val="tx2"/>
                </a:solidFill>
              </a:rPr>
              <a:t>Classification: Restricted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Verdana" pitchFamily="34" charset="0"/>
          <a:cs typeface="Arial" charset="0"/>
        </a:defRPr>
      </a:lvl2pPr>
      <a:lvl3pPr algn="l" rtl="0" eaLnBrk="0" fontAlgn="base" hangingPunct="0">
        <a:spcBef>
          <a:spcPct val="0"/>
        </a:spcBef>
        <a:spcAft>
          <a:spcPct val="0"/>
        </a:spcAft>
        <a:defRPr sz="2000" b="1">
          <a:solidFill>
            <a:schemeClr val="tx2"/>
          </a:solidFill>
          <a:latin typeface="Verdana" pitchFamily="34" charset="0"/>
          <a:cs typeface="Arial" charset="0"/>
        </a:defRPr>
      </a:lvl3pPr>
      <a:lvl4pPr algn="l" rtl="0" eaLnBrk="0" fontAlgn="base" hangingPunct="0">
        <a:spcBef>
          <a:spcPct val="0"/>
        </a:spcBef>
        <a:spcAft>
          <a:spcPct val="0"/>
        </a:spcAft>
        <a:defRPr sz="2000" b="1">
          <a:solidFill>
            <a:schemeClr val="tx2"/>
          </a:solidFill>
          <a:latin typeface="Verdana" pitchFamily="34" charset="0"/>
          <a:cs typeface="Arial" charset="0"/>
        </a:defRPr>
      </a:lvl4pPr>
      <a:lvl5pPr algn="l" rtl="0" eaLnBrk="0" fontAlgn="base" hangingPunct="0">
        <a:spcBef>
          <a:spcPct val="0"/>
        </a:spcBef>
        <a:spcAft>
          <a:spcPct val="0"/>
        </a:spcAft>
        <a:defRPr sz="2000" b="1">
          <a:solidFill>
            <a:schemeClr val="tx2"/>
          </a:solidFill>
          <a:latin typeface="Verdana" pitchFamily="34" charset="0"/>
          <a:cs typeface="Arial" charset="0"/>
        </a:defRPr>
      </a:lvl5pPr>
      <a:lvl6pPr marL="457200" algn="l" rtl="0" fontAlgn="base">
        <a:spcBef>
          <a:spcPct val="0"/>
        </a:spcBef>
        <a:spcAft>
          <a:spcPct val="0"/>
        </a:spcAft>
        <a:defRPr sz="2400" b="1">
          <a:solidFill>
            <a:schemeClr val="tx2"/>
          </a:solidFill>
          <a:latin typeface="Verdana" pitchFamily="34" charset="0"/>
          <a:cs typeface="Arial" charset="0"/>
        </a:defRPr>
      </a:lvl6pPr>
      <a:lvl7pPr marL="914400" algn="l" rtl="0" fontAlgn="base">
        <a:spcBef>
          <a:spcPct val="0"/>
        </a:spcBef>
        <a:spcAft>
          <a:spcPct val="0"/>
        </a:spcAft>
        <a:defRPr sz="2400" b="1">
          <a:solidFill>
            <a:schemeClr val="tx2"/>
          </a:solidFill>
          <a:latin typeface="Verdana" pitchFamily="34" charset="0"/>
          <a:cs typeface="Arial" charset="0"/>
        </a:defRPr>
      </a:lvl7pPr>
      <a:lvl8pPr marL="1371600" algn="l" rtl="0" fontAlgn="base">
        <a:spcBef>
          <a:spcPct val="0"/>
        </a:spcBef>
        <a:spcAft>
          <a:spcPct val="0"/>
        </a:spcAft>
        <a:defRPr sz="2400" b="1">
          <a:solidFill>
            <a:schemeClr val="tx2"/>
          </a:solidFill>
          <a:latin typeface="Verdana" pitchFamily="34" charset="0"/>
          <a:cs typeface="Arial" charset="0"/>
        </a:defRPr>
      </a:lvl8pPr>
      <a:lvl9pPr marL="1828800" algn="l" rtl="0" fontAlgn="base">
        <a:spcBef>
          <a:spcPct val="0"/>
        </a:spcBef>
        <a:spcAft>
          <a:spcPct val="0"/>
        </a:spcAft>
        <a:defRPr sz="2400" b="1">
          <a:solidFill>
            <a:schemeClr val="tx2"/>
          </a:solidFill>
          <a:latin typeface="Verdana" pitchFamily="34" charset="0"/>
          <a:cs typeface="Arial" charset="0"/>
        </a:defRPr>
      </a:lvl9pPr>
    </p:titleStyle>
    <p:body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386" name="Picture 10" descr="ANZP0060_Reports_PerspectiveShape"/>
          <p:cNvPicPr>
            <a:picLocks noChangeAspect="1" noChangeArrowheads="1"/>
          </p:cNvPicPr>
          <p:nvPr/>
        </p:nvPicPr>
        <p:blipFill>
          <a:blip r:embed="rId13"/>
          <a:srcRect/>
          <a:stretch>
            <a:fillRect/>
          </a:stretch>
        </p:blipFill>
        <p:spPr bwMode="auto">
          <a:xfrm>
            <a:off x="0" y="0"/>
            <a:ext cx="9144000" cy="411163"/>
          </a:xfrm>
          <a:prstGeom prst="rect">
            <a:avLst/>
          </a:prstGeom>
          <a:noFill/>
          <a:ln w="9525">
            <a:noFill/>
            <a:miter lim="800000"/>
            <a:headEnd/>
            <a:tailEnd/>
          </a:ln>
        </p:spPr>
      </p:pic>
      <p:sp>
        <p:nvSpPr>
          <p:cNvPr id="8" name="Text Box 7"/>
          <p:cNvSpPr txBox="1">
            <a:spLocks noChangeArrowheads="1"/>
          </p:cNvSpPr>
          <p:nvPr userDrawn="1"/>
        </p:nvSpPr>
        <p:spPr bwMode="gray">
          <a:xfrm>
            <a:off x="4238625" y="6619875"/>
            <a:ext cx="665163" cy="122238"/>
          </a:xfrm>
          <a:prstGeom prst="rect">
            <a:avLst/>
          </a:prstGeom>
          <a:noFill/>
          <a:ln>
            <a:noFill/>
          </a:ln>
          <a:effectLst/>
          <a:extLst/>
        </p:spPr>
        <p:txBody>
          <a:bodyPr lIns="0" tIns="0" rIns="0" bIns="0">
            <a:spAutoFit/>
          </a:bodyPr>
          <a:lstStyle>
            <a:lvl1pPr algn="ctr" defTabSz="793750" eaLnBrk="0" hangingPunct="0">
              <a:spcBef>
                <a:spcPct val="0"/>
              </a:spcBef>
              <a:defRPr sz="800" b="1">
                <a:solidFill>
                  <a:schemeClr val="tx1"/>
                </a:solidFill>
                <a:latin typeface="Verdana" pitchFamily="34" charset="0"/>
                <a:cs typeface="Arial" charset="0"/>
              </a:defRPr>
            </a:lvl1pPr>
            <a:lvl2pPr algn="ctr" defTabSz="793750" eaLnBrk="0" hangingPunct="0">
              <a:spcBef>
                <a:spcPct val="0"/>
              </a:spcBef>
              <a:defRPr sz="800" b="1">
                <a:solidFill>
                  <a:schemeClr val="tx1"/>
                </a:solidFill>
                <a:latin typeface="Verdana" pitchFamily="34" charset="0"/>
                <a:cs typeface="Arial" charset="0"/>
              </a:defRPr>
            </a:lvl2pPr>
            <a:lvl3pPr algn="ctr" defTabSz="793750" eaLnBrk="0" hangingPunct="0">
              <a:spcBef>
                <a:spcPct val="0"/>
              </a:spcBef>
              <a:defRPr sz="800" b="1">
                <a:solidFill>
                  <a:schemeClr val="tx1"/>
                </a:solidFill>
                <a:latin typeface="Verdana" pitchFamily="34" charset="0"/>
                <a:cs typeface="Arial" charset="0"/>
              </a:defRPr>
            </a:lvl3pPr>
            <a:lvl4pPr algn="ctr" defTabSz="793750" eaLnBrk="0" hangingPunct="0">
              <a:spcBef>
                <a:spcPct val="0"/>
              </a:spcBef>
              <a:defRPr sz="800" b="1">
                <a:solidFill>
                  <a:schemeClr val="tx1"/>
                </a:solidFill>
                <a:latin typeface="Verdana" pitchFamily="34" charset="0"/>
                <a:cs typeface="Arial" charset="0"/>
              </a:defRPr>
            </a:lvl4pPr>
            <a:lvl5pPr algn="ctr" defTabSz="793750" eaLnBrk="0" hangingPunct="0">
              <a:spcBef>
                <a:spcPct val="0"/>
              </a:spcBef>
              <a:defRPr sz="800" b="1">
                <a:solidFill>
                  <a:schemeClr val="tx1"/>
                </a:solidFill>
                <a:latin typeface="Verdana" pitchFamily="34" charset="0"/>
                <a:cs typeface="Arial" charset="0"/>
              </a:defRPr>
            </a:lvl5pPr>
            <a:lvl6pPr algn="ctr" defTabSz="793750" eaLnBrk="0" fontAlgn="t" hangingPunct="0">
              <a:spcBef>
                <a:spcPct val="0"/>
              </a:spcBef>
              <a:spcAft>
                <a:spcPct val="0"/>
              </a:spcAft>
              <a:defRPr sz="800" b="1">
                <a:solidFill>
                  <a:schemeClr val="tx1"/>
                </a:solidFill>
                <a:latin typeface="Verdana" pitchFamily="34" charset="0"/>
                <a:cs typeface="Arial" charset="0"/>
              </a:defRPr>
            </a:lvl6pPr>
            <a:lvl7pPr algn="ctr" defTabSz="793750" eaLnBrk="0" fontAlgn="t" hangingPunct="0">
              <a:spcBef>
                <a:spcPct val="0"/>
              </a:spcBef>
              <a:spcAft>
                <a:spcPct val="0"/>
              </a:spcAft>
              <a:defRPr sz="800" b="1">
                <a:solidFill>
                  <a:schemeClr val="tx1"/>
                </a:solidFill>
                <a:latin typeface="Verdana" pitchFamily="34" charset="0"/>
                <a:cs typeface="Arial" charset="0"/>
              </a:defRPr>
            </a:lvl7pPr>
            <a:lvl8pPr algn="ctr" defTabSz="793750" eaLnBrk="0" fontAlgn="t" hangingPunct="0">
              <a:spcBef>
                <a:spcPct val="0"/>
              </a:spcBef>
              <a:spcAft>
                <a:spcPct val="0"/>
              </a:spcAft>
              <a:defRPr sz="800" b="1">
                <a:solidFill>
                  <a:schemeClr val="tx1"/>
                </a:solidFill>
                <a:latin typeface="Verdana" pitchFamily="34" charset="0"/>
                <a:cs typeface="Arial" charset="0"/>
              </a:defRPr>
            </a:lvl8pPr>
            <a:lvl9pPr algn="ctr" defTabSz="793750" eaLnBrk="0" fontAlgn="t" hangingPunct="0">
              <a:spcBef>
                <a:spcPct val="0"/>
              </a:spcBef>
              <a:spcAft>
                <a:spcPct val="0"/>
              </a:spcAft>
              <a:defRPr sz="800" b="1">
                <a:solidFill>
                  <a:schemeClr val="tx1"/>
                </a:solidFill>
                <a:latin typeface="Verdana" pitchFamily="34" charset="0"/>
                <a:cs typeface="Arial" charset="0"/>
              </a:defRPr>
            </a:lvl9pPr>
          </a:lstStyle>
          <a:p>
            <a:pPr eaLnBrk="1" fontAlgn="t" hangingPunct="1">
              <a:spcBef>
                <a:spcPct val="50000"/>
              </a:spcBef>
              <a:defRPr/>
            </a:pPr>
            <a:r>
              <a:rPr lang="en-GB" b="0" dirty="0" smtClean="0">
                <a:solidFill>
                  <a:schemeClr val="tx2"/>
                </a:solidFill>
              </a:rPr>
              <a:t>Page </a:t>
            </a:r>
            <a:fld id="{1D0C1FC2-4B43-4A7F-8A6B-F55032C350C8}" type="slidenum">
              <a:rPr lang="en-GB" b="0" smtClean="0">
                <a:solidFill>
                  <a:schemeClr val="tx2"/>
                </a:solidFill>
              </a:rPr>
              <a:pPr eaLnBrk="1" fontAlgn="t" hangingPunct="1">
                <a:spcBef>
                  <a:spcPct val="50000"/>
                </a:spcBef>
                <a:defRPr/>
              </a:pPr>
              <a:t>‹#›</a:t>
            </a:fld>
            <a:endParaRPr lang="en-GB" b="0" dirty="0" smtClean="0">
              <a:solidFill>
                <a:schemeClr val="tx2"/>
              </a:solidFill>
            </a:endParaRPr>
          </a:p>
        </p:txBody>
      </p:sp>
      <p:sp>
        <p:nvSpPr>
          <p:cNvPr id="16388" name="Rectangle 3"/>
          <p:cNvSpPr>
            <a:spLocks noGrp="1" noChangeArrowheads="1"/>
          </p:cNvSpPr>
          <p:nvPr>
            <p:ph type="title"/>
          </p:nvPr>
        </p:nvSpPr>
        <p:spPr bwMode="auto">
          <a:xfrm>
            <a:off x="227013" y="476250"/>
            <a:ext cx="8024812" cy="360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title style</a:t>
            </a:r>
          </a:p>
        </p:txBody>
      </p:sp>
      <p:sp>
        <p:nvSpPr>
          <p:cNvPr id="16389" name="Rectangle 4"/>
          <p:cNvSpPr>
            <a:spLocks noGrp="1" noChangeArrowheads="1"/>
          </p:cNvSpPr>
          <p:nvPr>
            <p:ph type="body" idx="1"/>
          </p:nvPr>
        </p:nvSpPr>
        <p:spPr bwMode="auto">
          <a:xfrm>
            <a:off x="574675" y="971550"/>
            <a:ext cx="80248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9" name="Rectangle 5"/>
          <p:cNvSpPr>
            <a:spLocks noGrp="1" noChangeArrowheads="1"/>
          </p:cNvSpPr>
          <p:nvPr>
            <p:ph type="dt" sz="quarter" idx="2"/>
          </p:nvPr>
        </p:nvSpPr>
        <p:spPr bwMode="auto">
          <a:xfrm>
            <a:off x="6426200" y="3922713"/>
            <a:ext cx="2133600" cy="476250"/>
          </a:xfrm>
          <a:prstGeom prst="rect">
            <a:avLst/>
          </a:prstGeom>
          <a:extLst/>
        </p:spPr>
        <p:txBody>
          <a:bodyPr vert="horz" wrap="square" lIns="0" tIns="0" rIns="0" bIns="0" numCol="1" anchor="t" anchorCtr="0" compatLnSpc="1">
            <a:prstTxWarp prst="textNoShape">
              <a:avLst/>
            </a:prstTxWarp>
          </a:bodyPr>
          <a:lstStyle>
            <a:lvl1pPr algn="r">
              <a:defRPr sz="1800" b="0">
                <a:solidFill>
                  <a:schemeClr val="tx2"/>
                </a:solidFill>
                <a:latin typeface="Arial" charset="0"/>
              </a:defRPr>
            </a:lvl1pPr>
          </a:lstStyle>
          <a:p>
            <a:pPr>
              <a:defRPr/>
            </a:pPr>
            <a:fld id="{D390BF02-7044-47B7-80CA-97442D9FA6AD}" type="datetimeFigureOut">
              <a:rPr lang="en-AU"/>
              <a:pPr>
                <a:defRPr/>
              </a:pPr>
              <a:t>25/08/2019</a:t>
            </a:fld>
            <a:endParaRPr lang="en-AU" dirty="0"/>
          </a:p>
        </p:txBody>
      </p:sp>
      <p:sp>
        <p:nvSpPr>
          <p:cNvPr id="19473" name="Line 17"/>
          <p:cNvSpPr>
            <a:spLocks noChangeShapeType="1"/>
          </p:cNvSpPr>
          <p:nvPr userDrawn="1"/>
        </p:nvSpPr>
        <p:spPr bwMode="auto">
          <a:xfrm>
            <a:off x="252413" y="800100"/>
            <a:ext cx="7777162" cy="0"/>
          </a:xfrm>
          <a:prstGeom prst="line">
            <a:avLst/>
          </a:prstGeom>
          <a:noFill/>
          <a:ln w="6350">
            <a:solidFill>
              <a:schemeClr val="tx2"/>
            </a:solidFill>
            <a:round/>
            <a:headEnd/>
            <a:tailEnd/>
          </a:ln>
          <a:effectLst/>
          <a:extLst/>
        </p:spPr>
        <p:txBody>
          <a:bodyPr/>
          <a:lstStyle/>
          <a:p>
            <a:pPr>
              <a:defRPr/>
            </a:pPr>
            <a:endParaRPr lang="en-AU" sz="1800" b="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1600" b="1">
          <a:solidFill>
            <a:srgbClr val="007DBA"/>
          </a:solidFill>
          <a:latin typeface="+mj-lt"/>
          <a:ea typeface="+mj-ea"/>
          <a:cs typeface="+mj-cs"/>
        </a:defRPr>
      </a:lvl1pPr>
      <a:lvl2pPr algn="l" rtl="0" eaLnBrk="0" fontAlgn="base" hangingPunct="0">
        <a:spcBef>
          <a:spcPct val="0"/>
        </a:spcBef>
        <a:spcAft>
          <a:spcPct val="0"/>
        </a:spcAft>
        <a:defRPr sz="1600" b="1">
          <a:solidFill>
            <a:srgbClr val="007DBA"/>
          </a:solidFill>
          <a:latin typeface="Verdana" pitchFamily="34" charset="0"/>
          <a:cs typeface="Arial" charset="0"/>
        </a:defRPr>
      </a:lvl2pPr>
      <a:lvl3pPr algn="l" rtl="0" eaLnBrk="0" fontAlgn="base" hangingPunct="0">
        <a:spcBef>
          <a:spcPct val="0"/>
        </a:spcBef>
        <a:spcAft>
          <a:spcPct val="0"/>
        </a:spcAft>
        <a:defRPr sz="1600" b="1">
          <a:solidFill>
            <a:srgbClr val="007DBA"/>
          </a:solidFill>
          <a:latin typeface="Verdana" pitchFamily="34" charset="0"/>
          <a:cs typeface="Arial" charset="0"/>
        </a:defRPr>
      </a:lvl3pPr>
      <a:lvl4pPr algn="l" rtl="0" eaLnBrk="0" fontAlgn="base" hangingPunct="0">
        <a:spcBef>
          <a:spcPct val="0"/>
        </a:spcBef>
        <a:spcAft>
          <a:spcPct val="0"/>
        </a:spcAft>
        <a:defRPr sz="1600" b="1">
          <a:solidFill>
            <a:srgbClr val="007DBA"/>
          </a:solidFill>
          <a:latin typeface="Verdana" pitchFamily="34" charset="0"/>
          <a:cs typeface="Arial" charset="0"/>
        </a:defRPr>
      </a:lvl4pPr>
      <a:lvl5pPr algn="l" rtl="0" eaLnBrk="0" fontAlgn="base" hangingPunct="0">
        <a:spcBef>
          <a:spcPct val="0"/>
        </a:spcBef>
        <a:spcAft>
          <a:spcPct val="0"/>
        </a:spcAft>
        <a:defRPr sz="1600" b="1">
          <a:solidFill>
            <a:srgbClr val="007DBA"/>
          </a:solidFill>
          <a:latin typeface="Verdana" pitchFamily="34" charset="0"/>
          <a:cs typeface="Arial" charset="0"/>
        </a:defRPr>
      </a:lvl5pPr>
      <a:lvl6pPr marL="457200" algn="l" rtl="0" fontAlgn="base">
        <a:spcBef>
          <a:spcPct val="0"/>
        </a:spcBef>
        <a:spcAft>
          <a:spcPct val="0"/>
        </a:spcAft>
        <a:defRPr sz="1600" b="1">
          <a:solidFill>
            <a:srgbClr val="007DBA"/>
          </a:solidFill>
          <a:latin typeface="Verdana" pitchFamily="34" charset="0"/>
          <a:cs typeface="Arial" charset="0"/>
        </a:defRPr>
      </a:lvl6pPr>
      <a:lvl7pPr marL="914400" algn="l" rtl="0" fontAlgn="base">
        <a:spcBef>
          <a:spcPct val="0"/>
        </a:spcBef>
        <a:spcAft>
          <a:spcPct val="0"/>
        </a:spcAft>
        <a:defRPr sz="1600" b="1">
          <a:solidFill>
            <a:srgbClr val="007DBA"/>
          </a:solidFill>
          <a:latin typeface="Verdana" pitchFamily="34" charset="0"/>
          <a:cs typeface="Arial" charset="0"/>
        </a:defRPr>
      </a:lvl7pPr>
      <a:lvl8pPr marL="1371600" algn="l" rtl="0" fontAlgn="base">
        <a:spcBef>
          <a:spcPct val="0"/>
        </a:spcBef>
        <a:spcAft>
          <a:spcPct val="0"/>
        </a:spcAft>
        <a:defRPr sz="1600" b="1">
          <a:solidFill>
            <a:srgbClr val="007DBA"/>
          </a:solidFill>
          <a:latin typeface="Verdana" pitchFamily="34" charset="0"/>
          <a:cs typeface="Arial" charset="0"/>
        </a:defRPr>
      </a:lvl8pPr>
      <a:lvl9pPr marL="1828800" algn="l" rtl="0" fontAlgn="base">
        <a:spcBef>
          <a:spcPct val="0"/>
        </a:spcBef>
        <a:spcAft>
          <a:spcPct val="0"/>
        </a:spcAft>
        <a:defRPr sz="1600" b="1">
          <a:solidFill>
            <a:srgbClr val="007DBA"/>
          </a:solidFill>
          <a:latin typeface="Verdana" pitchFamily="34" charset="0"/>
          <a:cs typeface="Arial" charset="0"/>
        </a:defRPr>
      </a:lvl9pPr>
    </p:titleStyle>
    <p:bodyStyle>
      <a:lvl1pPr marL="182563" indent="-182563" algn="l" rtl="0" eaLnBrk="0" fontAlgn="base" hangingPunct="0">
        <a:spcBef>
          <a:spcPct val="20000"/>
        </a:spcBef>
        <a:spcAft>
          <a:spcPct val="0"/>
        </a:spcAft>
        <a:buClr>
          <a:schemeClr val="accent1"/>
        </a:buClr>
        <a:buChar char="•"/>
        <a:defRPr sz="1200">
          <a:solidFill>
            <a:schemeClr val="tx1"/>
          </a:solidFill>
          <a:latin typeface="+mn-lt"/>
          <a:ea typeface="+mn-ea"/>
          <a:cs typeface="+mn-cs"/>
        </a:defRPr>
      </a:lvl1pPr>
      <a:lvl2pPr marL="539750" indent="-177800" algn="l" rtl="0" eaLnBrk="0" fontAlgn="base" hangingPunct="0">
        <a:spcBef>
          <a:spcPct val="20000"/>
        </a:spcBef>
        <a:spcAft>
          <a:spcPct val="0"/>
        </a:spcAft>
        <a:buClr>
          <a:schemeClr val="accent1"/>
        </a:buClr>
        <a:buChar char="•"/>
        <a:defRPr sz="1200">
          <a:solidFill>
            <a:schemeClr val="tx1"/>
          </a:solidFill>
          <a:latin typeface="+mn-lt"/>
          <a:cs typeface="+mn-cs"/>
        </a:defRPr>
      </a:lvl2pPr>
      <a:lvl3pPr marL="895350" indent="-176213" algn="l" rtl="0" eaLnBrk="0" fontAlgn="base" hangingPunct="0">
        <a:spcBef>
          <a:spcPct val="20000"/>
        </a:spcBef>
        <a:spcAft>
          <a:spcPct val="0"/>
        </a:spcAft>
        <a:buClr>
          <a:schemeClr val="accent1"/>
        </a:buClr>
        <a:buChar char="•"/>
        <a:defRPr sz="1200">
          <a:solidFill>
            <a:schemeClr val="tx1"/>
          </a:solidFill>
          <a:latin typeface="+mn-lt"/>
          <a:cs typeface="+mn-cs"/>
        </a:defRPr>
      </a:lvl3pPr>
      <a:lvl4pPr marL="1252538" indent="-177800" algn="l" rtl="0" eaLnBrk="0" fontAlgn="base" hangingPunct="0">
        <a:spcBef>
          <a:spcPct val="20000"/>
        </a:spcBef>
        <a:spcAft>
          <a:spcPct val="0"/>
        </a:spcAft>
        <a:buClr>
          <a:schemeClr val="accent1"/>
        </a:buClr>
        <a:buChar char="•"/>
        <a:defRPr sz="1200">
          <a:solidFill>
            <a:schemeClr val="tx1"/>
          </a:solidFill>
          <a:latin typeface="+mn-lt"/>
          <a:cs typeface="+mn-cs"/>
        </a:defRPr>
      </a:lvl4pPr>
      <a:lvl5pPr marL="1619250" indent="-187325" algn="l" rtl="0" eaLnBrk="0" fontAlgn="base" hangingPunct="0">
        <a:spcBef>
          <a:spcPct val="20000"/>
        </a:spcBef>
        <a:spcAft>
          <a:spcPct val="0"/>
        </a:spcAft>
        <a:buClr>
          <a:schemeClr val="accent1"/>
        </a:buClr>
        <a:buChar char="•"/>
        <a:defRPr sz="1200">
          <a:solidFill>
            <a:schemeClr val="tx1"/>
          </a:solidFill>
          <a:latin typeface="+mn-lt"/>
          <a:cs typeface="+mn-cs"/>
        </a:defRPr>
      </a:lvl5pPr>
      <a:lvl6pPr marL="2076450" indent="-187325" algn="l" rtl="0" fontAlgn="base">
        <a:spcBef>
          <a:spcPct val="20000"/>
        </a:spcBef>
        <a:spcAft>
          <a:spcPct val="0"/>
        </a:spcAft>
        <a:buClr>
          <a:schemeClr val="accent1"/>
        </a:buClr>
        <a:buChar char="•"/>
        <a:defRPr sz="1200">
          <a:solidFill>
            <a:schemeClr val="tx1"/>
          </a:solidFill>
          <a:latin typeface="+mn-lt"/>
          <a:cs typeface="+mn-cs"/>
        </a:defRPr>
      </a:lvl6pPr>
      <a:lvl7pPr marL="2533650" indent="-187325" algn="l" rtl="0" fontAlgn="base">
        <a:spcBef>
          <a:spcPct val="20000"/>
        </a:spcBef>
        <a:spcAft>
          <a:spcPct val="0"/>
        </a:spcAft>
        <a:buClr>
          <a:schemeClr val="accent1"/>
        </a:buClr>
        <a:buChar char="•"/>
        <a:defRPr sz="1200">
          <a:solidFill>
            <a:schemeClr val="tx1"/>
          </a:solidFill>
          <a:latin typeface="+mn-lt"/>
          <a:cs typeface="+mn-cs"/>
        </a:defRPr>
      </a:lvl7pPr>
      <a:lvl8pPr marL="2990850" indent="-187325" algn="l" rtl="0" fontAlgn="base">
        <a:spcBef>
          <a:spcPct val="20000"/>
        </a:spcBef>
        <a:spcAft>
          <a:spcPct val="0"/>
        </a:spcAft>
        <a:buClr>
          <a:schemeClr val="accent1"/>
        </a:buClr>
        <a:buChar char="•"/>
        <a:defRPr sz="1200">
          <a:solidFill>
            <a:schemeClr val="tx1"/>
          </a:solidFill>
          <a:latin typeface="+mn-lt"/>
          <a:cs typeface="+mn-cs"/>
        </a:defRPr>
      </a:lvl8pPr>
      <a:lvl9pPr marL="3448050" indent="-187325" algn="l" rtl="0" fontAlgn="base">
        <a:spcBef>
          <a:spcPct val="20000"/>
        </a:spcBef>
        <a:spcAft>
          <a:spcPct val="0"/>
        </a:spcAft>
        <a:buClr>
          <a:schemeClr val="accent1"/>
        </a:buClr>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333375"/>
            <a:ext cx="8228013" cy="46831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AU" smtClean="0"/>
              <a:t>Click to edit Master title style</a:t>
            </a:r>
          </a:p>
        </p:txBody>
      </p:sp>
      <p:sp>
        <p:nvSpPr>
          <p:cNvPr id="28675" name="Rectangle 3"/>
          <p:cNvSpPr>
            <a:spLocks noGrp="1" noChangeArrowheads="1"/>
          </p:cNvSpPr>
          <p:nvPr>
            <p:ph type="body" idx="1"/>
          </p:nvPr>
        </p:nvSpPr>
        <p:spPr bwMode="auto">
          <a:xfrm>
            <a:off x="457200" y="1485900"/>
            <a:ext cx="82280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4037636" name="Line 4"/>
          <p:cNvSpPr>
            <a:spLocks noChangeShapeType="1"/>
          </p:cNvSpPr>
          <p:nvPr/>
        </p:nvSpPr>
        <p:spPr bwMode="auto">
          <a:xfrm>
            <a:off x="455613" y="873125"/>
            <a:ext cx="8228012" cy="0"/>
          </a:xfrm>
          <a:prstGeom prst="line">
            <a:avLst/>
          </a:prstGeom>
          <a:noFill/>
          <a:ln w="9525">
            <a:solidFill>
              <a:schemeClr val="tx2"/>
            </a:solidFill>
            <a:round/>
            <a:headEnd/>
            <a:tailEnd/>
          </a:ln>
          <a:effectLst/>
        </p:spPr>
        <p:txBody>
          <a:bodyPr/>
          <a:lstStyle/>
          <a:p>
            <a:pPr>
              <a:defRPr/>
            </a:pPr>
            <a:endParaRPr lang="en-AU" dirty="0">
              <a:solidFill>
                <a:schemeClr val="tx1"/>
              </a:solidFill>
            </a:endParaRPr>
          </a:p>
        </p:txBody>
      </p:sp>
      <p:sp>
        <p:nvSpPr>
          <p:cNvPr id="4037637" name="Rectangle 5"/>
          <p:cNvSpPr>
            <a:spLocks noGrp="1" noChangeArrowheads="1"/>
          </p:cNvSpPr>
          <p:nvPr>
            <p:ph type="sldNum" sz="quarter" idx="4"/>
          </p:nvPr>
        </p:nvSpPr>
        <p:spPr bwMode="auto">
          <a:xfrm>
            <a:off x="8807450" y="6572250"/>
            <a:ext cx="217488"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r">
              <a:defRPr b="0">
                <a:solidFill>
                  <a:schemeClr val="tx2"/>
                </a:solidFill>
              </a:defRPr>
            </a:lvl1pPr>
          </a:lstStyle>
          <a:p>
            <a:pPr>
              <a:defRPr/>
            </a:pPr>
            <a:fld id="{4F487362-8DD8-4FF8-BFB0-67A7C94AB950}" type="slidenum">
              <a:rPr lang="en-AU"/>
              <a:pPr>
                <a:defRPr/>
              </a:pPr>
              <a:t>‹#›</a:t>
            </a:fld>
            <a:endParaRPr lang="en-AU"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spcBef>
          <a:spcPct val="0"/>
        </a:spcBef>
        <a:spcAft>
          <a:spcPct val="0"/>
        </a:spcAft>
        <a:defRPr sz="1600" b="1">
          <a:solidFill>
            <a:schemeClr val="tx2"/>
          </a:solidFill>
          <a:latin typeface="+mj-lt"/>
          <a:ea typeface="+mj-ea"/>
          <a:cs typeface="+mj-cs"/>
        </a:defRPr>
      </a:lvl1pPr>
      <a:lvl2pPr algn="l" rtl="0" eaLnBrk="0" fontAlgn="base" hangingPunct="0">
        <a:spcBef>
          <a:spcPct val="0"/>
        </a:spcBef>
        <a:spcAft>
          <a:spcPct val="0"/>
        </a:spcAft>
        <a:defRPr sz="1600" b="1">
          <a:solidFill>
            <a:schemeClr val="tx2"/>
          </a:solidFill>
          <a:latin typeface="Verdana" pitchFamily="34" charset="0"/>
          <a:cs typeface="Arial" charset="0"/>
        </a:defRPr>
      </a:lvl2pPr>
      <a:lvl3pPr algn="l" rtl="0" eaLnBrk="0" fontAlgn="base" hangingPunct="0">
        <a:spcBef>
          <a:spcPct val="0"/>
        </a:spcBef>
        <a:spcAft>
          <a:spcPct val="0"/>
        </a:spcAft>
        <a:defRPr sz="1600" b="1">
          <a:solidFill>
            <a:schemeClr val="tx2"/>
          </a:solidFill>
          <a:latin typeface="Verdana" pitchFamily="34" charset="0"/>
          <a:cs typeface="Arial" charset="0"/>
        </a:defRPr>
      </a:lvl3pPr>
      <a:lvl4pPr algn="l" rtl="0" eaLnBrk="0" fontAlgn="base" hangingPunct="0">
        <a:spcBef>
          <a:spcPct val="0"/>
        </a:spcBef>
        <a:spcAft>
          <a:spcPct val="0"/>
        </a:spcAft>
        <a:defRPr sz="1600" b="1">
          <a:solidFill>
            <a:schemeClr val="tx2"/>
          </a:solidFill>
          <a:latin typeface="Verdana" pitchFamily="34" charset="0"/>
          <a:cs typeface="Arial" charset="0"/>
        </a:defRPr>
      </a:lvl4pPr>
      <a:lvl5pPr algn="l" rtl="0" eaLnBrk="0" fontAlgn="base" hangingPunct="0">
        <a:spcBef>
          <a:spcPct val="0"/>
        </a:spcBef>
        <a:spcAft>
          <a:spcPct val="0"/>
        </a:spcAft>
        <a:defRPr sz="1600" b="1">
          <a:solidFill>
            <a:schemeClr val="tx2"/>
          </a:solidFill>
          <a:latin typeface="Verdana" pitchFamily="34" charset="0"/>
          <a:cs typeface="Arial" charset="0"/>
        </a:defRPr>
      </a:lvl5pPr>
      <a:lvl6pPr marL="457200" algn="l" rtl="0" fontAlgn="base">
        <a:spcBef>
          <a:spcPct val="0"/>
        </a:spcBef>
        <a:spcAft>
          <a:spcPct val="0"/>
        </a:spcAft>
        <a:defRPr sz="1600" b="1">
          <a:solidFill>
            <a:schemeClr val="tx2"/>
          </a:solidFill>
          <a:latin typeface="Verdana" pitchFamily="34" charset="0"/>
          <a:cs typeface="Arial" charset="0"/>
        </a:defRPr>
      </a:lvl6pPr>
      <a:lvl7pPr marL="914400" algn="l" rtl="0" fontAlgn="base">
        <a:spcBef>
          <a:spcPct val="0"/>
        </a:spcBef>
        <a:spcAft>
          <a:spcPct val="0"/>
        </a:spcAft>
        <a:defRPr sz="1600" b="1">
          <a:solidFill>
            <a:schemeClr val="tx2"/>
          </a:solidFill>
          <a:latin typeface="Verdana" pitchFamily="34" charset="0"/>
          <a:cs typeface="Arial" charset="0"/>
        </a:defRPr>
      </a:lvl7pPr>
      <a:lvl8pPr marL="1371600" algn="l" rtl="0" fontAlgn="base">
        <a:spcBef>
          <a:spcPct val="0"/>
        </a:spcBef>
        <a:spcAft>
          <a:spcPct val="0"/>
        </a:spcAft>
        <a:defRPr sz="1600" b="1">
          <a:solidFill>
            <a:schemeClr val="tx2"/>
          </a:solidFill>
          <a:latin typeface="Verdana" pitchFamily="34" charset="0"/>
          <a:cs typeface="Arial" charset="0"/>
        </a:defRPr>
      </a:lvl8pPr>
      <a:lvl9pPr marL="1828800" algn="l" rtl="0" fontAlgn="base">
        <a:spcBef>
          <a:spcPct val="0"/>
        </a:spcBef>
        <a:spcAft>
          <a:spcPct val="0"/>
        </a:spcAft>
        <a:defRPr sz="1600" b="1">
          <a:solidFill>
            <a:schemeClr val="tx2"/>
          </a:solidFill>
          <a:latin typeface="Verdana" pitchFamily="34" charset="0"/>
          <a:cs typeface="Arial" charset="0"/>
        </a:defRPr>
      </a:lvl9pPr>
    </p:titleStyle>
    <p:bodyStyle>
      <a:lvl1pPr marL="177800" indent="-177800" algn="l" rtl="0" eaLnBrk="0" fontAlgn="base" hangingPunct="0">
        <a:spcBef>
          <a:spcPct val="0"/>
        </a:spcBef>
        <a:spcAft>
          <a:spcPct val="50000"/>
        </a:spcAft>
        <a:buClr>
          <a:schemeClr val="tx1"/>
        </a:buClr>
        <a:buChar char="•"/>
        <a:defRPr sz="1200">
          <a:solidFill>
            <a:schemeClr val="tx1"/>
          </a:solidFill>
          <a:latin typeface="+mn-lt"/>
          <a:ea typeface="+mn-ea"/>
          <a:cs typeface="+mn-cs"/>
        </a:defRPr>
      </a:lvl1pPr>
      <a:lvl2pPr marL="357188" indent="-177800" algn="l" rtl="0" eaLnBrk="0" fontAlgn="base" hangingPunct="0">
        <a:spcBef>
          <a:spcPct val="0"/>
        </a:spcBef>
        <a:spcAft>
          <a:spcPct val="50000"/>
        </a:spcAft>
        <a:buClr>
          <a:schemeClr val="tx1"/>
        </a:buClr>
        <a:buFont typeface="Verdana" pitchFamily="34" charset="0"/>
        <a:buChar char="-"/>
        <a:defRPr sz="1200">
          <a:solidFill>
            <a:schemeClr val="tx1"/>
          </a:solidFill>
          <a:latin typeface="+mn-lt"/>
          <a:cs typeface="+mn-cs"/>
        </a:defRPr>
      </a:lvl2pPr>
      <a:lvl3pPr marL="558800" indent="-200025" algn="l" rtl="0" eaLnBrk="0" fontAlgn="base" hangingPunct="0">
        <a:spcBef>
          <a:spcPct val="0"/>
        </a:spcBef>
        <a:spcAft>
          <a:spcPct val="50000"/>
        </a:spcAft>
        <a:buClr>
          <a:schemeClr val="tx1"/>
        </a:buClr>
        <a:buFont typeface="Wingdings" pitchFamily="2" charset="2"/>
        <a:buChar char="§"/>
        <a:defRPr sz="1200">
          <a:solidFill>
            <a:schemeClr val="tx1"/>
          </a:solidFill>
          <a:latin typeface="+mn-lt"/>
          <a:cs typeface="+mn-cs"/>
        </a:defRPr>
      </a:lvl3pPr>
      <a:lvl4pPr marL="738188" indent="-177800" algn="l" rtl="0" eaLnBrk="0" fontAlgn="base" hangingPunct="0">
        <a:spcBef>
          <a:spcPct val="0"/>
        </a:spcBef>
        <a:spcAft>
          <a:spcPct val="50000"/>
        </a:spcAft>
        <a:buClr>
          <a:schemeClr val="tx1"/>
        </a:buClr>
        <a:buChar char="o"/>
        <a:defRPr sz="1200">
          <a:solidFill>
            <a:schemeClr val="tx1"/>
          </a:solidFill>
          <a:latin typeface="+mn-lt"/>
          <a:cs typeface="+mn-cs"/>
        </a:defRPr>
      </a:lvl4pPr>
      <a:lvl5pPr marL="917575" indent="-177800" algn="l" rtl="0" eaLnBrk="0" fontAlgn="base" hangingPunct="0">
        <a:spcBef>
          <a:spcPct val="0"/>
        </a:spcBef>
        <a:spcAft>
          <a:spcPct val="50000"/>
        </a:spcAft>
        <a:buClr>
          <a:schemeClr val="tx1"/>
        </a:buClr>
        <a:buFont typeface="Verdana" pitchFamily="34" charset="0"/>
        <a:buChar char="›"/>
        <a:defRPr sz="1200">
          <a:solidFill>
            <a:schemeClr val="tx1"/>
          </a:solidFill>
          <a:latin typeface="+mn-lt"/>
          <a:cs typeface="+mn-cs"/>
        </a:defRPr>
      </a:lvl5pPr>
      <a:lvl6pPr marL="13747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6pPr>
      <a:lvl7pPr marL="18319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7pPr>
      <a:lvl8pPr marL="22891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8pPr>
      <a:lvl9pPr marL="27463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AC6BD841-3092-4656-900C-49389C0EFBDD}" type="datetimeFigureOut">
              <a:rPr lang="en-US"/>
              <a:pPr>
                <a:defRPr/>
              </a:pPr>
              <a:t>8/25/2019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C99B78C9-0AF8-4101-8C96-7A0F3E6A7E71}" type="slidenum">
              <a:rPr lang="en-US" altLang="en-US"/>
              <a:pPr/>
              <a:t>‹#›</a:t>
            </a:fld>
            <a:endParaRPr lang="en-US" altLang="en-US"/>
          </a:p>
        </p:txBody>
      </p:sp>
      <p:sp>
        <p:nvSpPr>
          <p:cNvPr id="7" name="Rectangle 9"/>
          <p:cNvSpPr>
            <a:spLocks noChangeArrowheads="1"/>
          </p:cNvSpPr>
          <p:nvPr userDrawn="1"/>
        </p:nvSpPr>
        <p:spPr bwMode="auto">
          <a:xfrm>
            <a:off x="0" y="6623050"/>
            <a:ext cx="1444625" cy="214313"/>
          </a:xfrm>
          <a:prstGeom prst="rect">
            <a:avLst/>
          </a:prstGeom>
          <a:noFill/>
          <a:ln w="9525">
            <a:noFill/>
            <a:miter lim="800000"/>
            <a:headEnd/>
            <a:tailEnd/>
          </a:ln>
          <a:effectLst/>
        </p:spPr>
        <p:txBody>
          <a:bodyPr wrap="none">
            <a:spAutoFit/>
          </a:bodyPr>
          <a:lstStyle/>
          <a:p>
            <a:pPr>
              <a:defRPr/>
            </a:pPr>
            <a:r>
              <a:rPr lang="en-AU" sz="800" b="0" dirty="0">
                <a:solidFill>
                  <a:schemeClr val="tx2"/>
                </a:solidFill>
              </a:rPr>
              <a:t>Classification: Restricted</a:t>
            </a:r>
          </a:p>
        </p:txBody>
      </p:sp>
    </p:spTree>
    <p:extLst>
      <p:ext uri="{BB962C8B-B14F-4D97-AF65-F5344CB8AC3E}">
        <p14:creationId xmlns:p14="http://schemas.microsoft.com/office/powerpoint/2010/main" xmlns="" val="388157545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8.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3" Type="http://schemas.openxmlformats.org/officeDocument/2006/relationships/hyperlink" Target="http://t.sidekickopen55.com/e1t/c/5/f18dQhb0S7lC8dDMPbW2n0x6l2B9nMJN7t5XZsQZtKKW4Xy-2l7fsH3-W2B89Qs56dF10f2-W_H-02?t=http://www.mindsmapped.com/knowledge-base.php&amp;si=5823619383689216&amp;pi=c5affe9e-3e4c-4520-a9f2-d200e8bd05ce" TargetMode="External"/><Relationship Id="rId2" Type="http://schemas.openxmlformats.org/officeDocument/2006/relationships/hyperlink" Target="http://t.sidekickopen55.com/e1t/c/5/f18dQhb0S7lC8dDMPbW2n0x6l2B9nMJN7t5XZsQZtKKW4Xy-2l7fsH3-W2B89Qs56dF10f2-W_H-02?t=http://mindsmapped.com/java-j2ee-training-online.html&amp;si=5823619383689216&amp;pi=c5affe9e-3e4c-4520-a9f2-d200e8bd05ce" TargetMode="External"/><Relationship Id="rId1" Type="http://schemas.openxmlformats.org/officeDocument/2006/relationships/slideLayout" Target="../slideLayouts/slideLayout13.xml"/><Relationship Id="rId5" Type="http://schemas.openxmlformats.org/officeDocument/2006/relationships/hyperlink" Target="http://t.sidekickopen55.com/e1t/c/5/f18dQhb0S7lC8dDMPbW2n0x6l2B9nMJN7t5XZsQZtKKW4Xy-2l7fsH3-W2B89Qs56dF10f2-W_H-02?t=http://mindsmapped.com/resume-preparation.html&amp;si=5823619383689216&amp;pi=c5affe9e-3e4c-4520-a9f2-d200e8bd05ce" TargetMode="External"/><Relationship Id="rId4" Type="http://schemas.openxmlformats.org/officeDocument/2006/relationships/hyperlink" Target="http://t.sidekickopen55.com/e1t/c/5/f18dQhb0S7lC8dDMPbW2n0x6l2B9nMJN7t5XZsQZtKKW4Xy-2l7fsH3-W2B89Qs56dF10f2-W_H-02?t=http://mindsmapped.com/knowledge-assessment-module/&amp;si=5823619383689216&amp;pi=c5affe9e-3e4c-4520-a9f2-d200e8bd05c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www.eclipse.org/downloads/packages/release/Neon/2"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8.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48.xml"/><Relationship Id="rId1" Type="http://schemas.openxmlformats.org/officeDocument/2006/relationships/themeOverride" Target="../theme/themeOverride1.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1.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8.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smtClean="0"/>
              <a:t>Java &amp; JEE  Training</a:t>
            </a:r>
            <a:endParaRPr lang="en-US" dirty="0"/>
          </a:p>
        </p:txBody>
      </p:sp>
      <p:sp>
        <p:nvSpPr>
          <p:cNvPr id="4" name="Title 2"/>
          <p:cNvSpPr txBox="1">
            <a:spLocks/>
          </p:cNvSpPr>
          <p:nvPr/>
        </p:nvSpPr>
        <p:spPr bwMode="auto">
          <a:xfrm>
            <a:off x="601632" y="3095969"/>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a:r>
              <a:rPr lang="en-IN" sz="2200" dirty="0" smtClean="0">
                <a:solidFill>
                  <a:srgbClr val="4A66AC"/>
                </a:solidFill>
                <a:latin typeface="+mn-lt"/>
                <a:ea typeface="+mn-ea"/>
                <a:cs typeface="+mn-cs"/>
              </a:rPr>
              <a:t>Evolution </a:t>
            </a:r>
            <a:r>
              <a:rPr lang="en-IN" sz="2200" dirty="0">
                <a:solidFill>
                  <a:srgbClr val="4A66AC"/>
                </a:solidFill>
                <a:latin typeface="+mn-lt"/>
                <a:ea typeface="+mn-ea"/>
                <a:cs typeface="+mn-cs"/>
              </a:rPr>
              <a:t>of Computer </a:t>
            </a:r>
            <a:r>
              <a:rPr lang="en-IN" sz="2200" dirty="0" smtClean="0">
                <a:solidFill>
                  <a:srgbClr val="4A66AC"/>
                </a:solidFill>
                <a:latin typeface="+mn-lt"/>
                <a:ea typeface="+mn-ea"/>
                <a:cs typeface="+mn-cs"/>
              </a:rPr>
              <a:t>Science – initially based on mechanical systems</a:t>
            </a:r>
            <a:endParaRPr lang="en-IN" sz="2200" dirty="0">
              <a:solidFill>
                <a:srgbClr val="4A66AC"/>
              </a:solidFill>
              <a:latin typeface="+mn-lt"/>
              <a:ea typeface="+mn-ea"/>
              <a:cs typeface="+mn-cs"/>
            </a:endParaRPr>
          </a:p>
        </p:txBody>
      </p:sp>
      <p:pic>
        <p:nvPicPr>
          <p:cNvPr id="4098" name="Picture 2" descr="Napier_bones"/>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14778" y="2080867"/>
            <a:ext cx="2134539" cy="2732210"/>
          </a:xfrm>
          <a:prstGeom prst="rect">
            <a:avLst/>
          </a:prstGeom>
          <a:noFill/>
          <a:extLst>
            <a:ext uri="{909E8E84-426E-40DD-AFC4-6F175D3DCCD1}">
              <a14:hiddenFill xmlns:a14="http://schemas.microsoft.com/office/drawing/2010/main" xmlns="">
                <a:solidFill>
                  <a:srgbClr val="FFFFFF"/>
                </a:solidFill>
              </a14:hiddenFill>
            </a:ext>
          </a:extLst>
        </p:spPr>
      </p:pic>
      <p:pic>
        <p:nvPicPr>
          <p:cNvPr id="4100" name="Picture 4" descr="Brunsvigatrinks_1_"/>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896042" y="1777438"/>
            <a:ext cx="2452655" cy="1643279"/>
          </a:xfrm>
          <a:prstGeom prst="rect">
            <a:avLst/>
          </a:prstGeom>
          <a:noFill/>
          <a:extLst>
            <a:ext uri="{909E8E84-426E-40DD-AFC4-6F175D3DCCD1}">
              <a14:hiddenFill xmlns:a14="http://schemas.microsoft.com/office/drawing/2010/main" xmlns="">
                <a:solidFill>
                  <a:srgbClr val="FFFFFF"/>
                </a:solidFill>
              </a14:hiddenFill>
            </a:ext>
          </a:extLst>
        </p:spPr>
      </p:pic>
      <p:pic>
        <p:nvPicPr>
          <p:cNvPr id="4102" name="Picture 6" descr="Monroe_keyboard_calculato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287936" y="1747539"/>
            <a:ext cx="2169487" cy="1699433"/>
          </a:xfrm>
          <a:prstGeom prst="rect">
            <a:avLst/>
          </a:prstGeom>
          <a:noFill/>
          <a:extLst>
            <a:ext uri="{909E8E84-426E-40DD-AFC4-6F175D3DCCD1}">
              <a14:hiddenFill xmlns:a14="http://schemas.microsoft.com/office/drawing/2010/main" xmlns="">
                <a:solidFill>
                  <a:srgbClr val="FFFFFF"/>
                </a:solidFill>
              </a14:hiddenFill>
            </a:ext>
          </a:extLst>
        </p:spPr>
      </p:pic>
      <p:pic>
        <p:nvPicPr>
          <p:cNvPr id="4104" name="Picture 8" descr="https://i.kinja-img.com/gawker-media/image/upload/s--czu8IUdd--/c_fit,fl_progressive,q_80,w_636/17mt48ji81ckojpg.jp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693200" y="3630353"/>
            <a:ext cx="2858339" cy="1901065"/>
          </a:xfrm>
          <a:prstGeom prst="rect">
            <a:avLst/>
          </a:prstGeom>
          <a:noFill/>
          <a:extLst>
            <a:ext uri="{909E8E84-426E-40DD-AFC4-6F175D3DCCD1}">
              <a14:hiddenFill xmlns:a14="http://schemas.microsoft.com/office/drawing/2010/main" xmlns="">
                <a:solidFill>
                  <a:srgbClr val="FFFFFF"/>
                </a:solidFill>
              </a14:hiddenFill>
            </a:ext>
          </a:extLst>
        </p:spPr>
      </p:pic>
      <p:pic>
        <p:nvPicPr>
          <p:cNvPr id="4106" name="Picture 10" descr="Curta_hpmuseum"/>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467468" y="3578783"/>
            <a:ext cx="1619085" cy="2166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6588621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p:txBody>
          <a:bodyPr/>
          <a:lstStyle/>
          <a:p>
            <a:pPr algn="l"/>
            <a:r>
              <a:rPr lang="en-AU" sz="4000" dirty="0" smtClean="0">
                <a:solidFill>
                  <a:srgbClr val="4A66AC"/>
                </a:solidFill>
                <a:latin typeface="+mn-lt"/>
                <a:ea typeface="+mn-ea"/>
                <a:cs typeface="+mn-cs"/>
              </a:rPr>
              <a:t>   A point to ponder…</a:t>
            </a:r>
            <a:endParaRPr lang="en-AU" sz="4000" dirty="0">
              <a:solidFill>
                <a:srgbClr val="4A66AC"/>
              </a:solidFill>
              <a:latin typeface="+mn-lt"/>
              <a:ea typeface="+mn-ea"/>
              <a:cs typeface="+mn-cs"/>
            </a:endParaRPr>
          </a:p>
        </p:txBody>
      </p:sp>
      <p:sp>
        <p:nvSpPr>
          <p:cNvPr id="45058" name="Rectangle 414"/>
          <p:cNvSpPr>
            <a:spLocks noGrp="1" noChangeArrowheads="1"/>
          </p:cNvSpPr>
          <p:nvPr>
            <p:ph type="body" sz="half" idx="1"/>
          </p:nvPr>
        </p:nvSpPr>
        <p:spPr>
          <a:xfrm>
            <a:off x="574675" y="1176338"/>
            <a:ext cx="8042275" cy="3497262"/>
          </a:xfrm>
        </p:spPr>
        <p:txBody>
          <a:bodyPr/>
          <a:lstStyle/>
          <a:p>
            <a:endParaRPr lang="en-AU" sz="2400" dirty="0" smtClean="0"/>
          </a:p>
          <a:p>
            <a:r>
              <a:rPr lang="en-US" altLang="en-US" sz="2400" dirty="0" smtClean="0">
                <a:solidFill>
                  <a:srgbClr val="4A66AC"/>
                </a:solidFill>
              </a:rPr>
              <a:t>What led to the evolution of electronic computation systems?</a:t>
            </a:r>
          </a:p>
          <a:p>
            <a:pPr marL="400050" lvl="1" indent="0">
              <a:buNone/>
            </a:pPr>
            <a:r>
              <a:rPr lang="en-US" altLang="en-US" sz="2000" dirty="0" smtClean="0">
                <a:solidFill>
                  <a:srgbClr val="4A66AC"/>
                </a:solidFill>
              </a:rPr>
              <a:t>More specifically… When we already had mechanical computing machines and calculators, what made us base the modern computing systems on electronics?</a:t>
            </a:r>
          </a:p>
          <a:p>
            <a:endParaRPr lang="en-AU" sz="2400" dirty="0" smtClean="0"/>
          </a:p>
        </p:txBody>
      </p:sp>
    </p:spTree>
    <p:extLst>
      <p:ext uri="{BB962C8B-B14F-4D97-AF65-F5344CB8AC3E}">
        <p14:creationId xmlns:p14="http://schemas.microsoft.com/office/powerpoint/2010/main" xmlns="" val="1180381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p:txBody>
          <a:bodyPr/>
          <a:lstStyle/>
          <a:p>
            <a:pPr algn="l"/>
            <a:r>
              <a:rPr lang="en-AU" sz="4000" dirty="0" smtClean="0">
                <a:solidFill>
                  <a:srgbClr val="4A66AC"/>
                </a:solidFill>
                <a:latin typeface="+mn-lt"/>
                <a:ea typeface="+mn-ea"/>
                <a:cs typeface="+mn-cs"/>
              </a:rPr>
              <a:t>   A point to ponder…</a:t>
            </a:r>
            <a:endParaRPr lang="en-AU" sz="4000" dirty="0">
              <a:solidFill>
                <a:srgbClr val="4A66AC"/>
              </a:solidFill>
              <a:latin typeface="+mn-lt"/>
              <a:ea typeface="+mn-ea"/>
              <a:cs typeface="+mn-cs"/>
            </a:endParaRPr>
          </a:p>
        </p:txBody>
      </p:sp>
      <p:sp>
        <p:nvSpPr>
          <p:cNvPr id="45058" name="Rectangle 414"/>
          <p:cNvSpPr>
            <a:spLocks noGrp="1" noChangeArrowheads="1"/>
          </p:cNvSpPr>
          <p:nvPr>
            <p:ph type="body" sz="half" idx="1"/>
          </p:nvPr>
        </p:nvSpPr>
        <p:spPr>
          <a:xfrm>
            <a:off x="574675" y="1176338"/>
            <a:ext cx="8042275" cy="3497262"/>
          </a:xfrm>
        </p:spPr>
        <p:txBody>
          <a:bodyPr/>
          <a:lstStyle/>
          <a:p>
            <a:endParaRPr lang="en-AU" sz="2400" dirty="0" smtClean="0"/>
          </a:p>
          <a:p>
            <a:r>
              <a:rPr lang="en-US" altLang="en-US" sz="2400" dirty="0" smtClean="0">
                <a:solidFill>
                  <a:srgbClr val="4A66AC"/>
                </a:solidFill>
              </a:rPr>
              <a:t>What led to the evolution of electronic computation systems?</a:t>
            </a:r>
          </a:p>
          <a:p>
            <a:pPr marL="400050" lvl="1" indent="0">
              <a:buNone/>
            </a:pPr>
            <a:r>
              <a:rPr lang="en-US" altLang="en-US" sz="2000" dirty="0" smtClean="0">
                <a:solidFill>
                  <a:srgbClr val="4A66AC"/>
                </a:solidFill>
              </a:rPr>
              <a:t>More specifically… When we already had mechanical computing machines and calculators, what made us base the modern computing systems on electronics?</a:t>
            </a:r>
          </a:p>
          <a:p>
            <a:pPr marL="400050" lvl="1" indent="0">
              <a:buNone/>
            </a:pPr>
            <a:endParaRPr lang="en-US" altLang="en-US" sz="2000" dirty="0"/>
          </a:p>
          <a:p>
            <a:pPr>
              <a:buFont typeface="Wingdings" panose="05000000000000000000" pitchFamily="2" charset="2"/>
              <a:buChar char="ü"/>
            </a:pPr>
            <a:r>
              <a:rPr lang="en-US" altLang="en-US" sz="2400" dirty="0" smtClean="0"/>
              <a:t>Switching speed.</a:t>
            </a:r>
          </a:p>
          <a:p>
            <a:pPr>
              <a:buFont typeface="Wingdings" panose="05000000000000000000" pitchFamily="2" charset="2"/>
              <a:buChar char="ü"/>
            </a:pPr>
            <a:r>
              <a:rPr lang="en-US" altLang="en-US" sz="2400" dirty="0" smtClean="0"/>
              <a:t>Wear and tear.</a:t>
            </a:r>
          </a:p>
          <a:p>
            <a:endParaRPr lang="en-AU" sz="2400" dirty="0" smtClean="0"/>
          </a:p>
        </p:txBody>
      </p:sp>
    </p:spTree>
    <p:extLst>
      <p:ext uri="{BB962C8B-B14F-4D97-AF65-F5344CB8AC3E}">
        <p14:creationId xmlns:p14="http://schemas.microsoft.com/office/powerpoint/2010/main" xmlns="" val="4047819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a:r>
              <a:rPr lang="en-US" altLang="en-US" sz="2800" dirty="0" smtClean="0">
                <a:solidFill>
                  <a:srgbClr val="4A66AC"/>
                </a:solidFill>
                <a:latin typeface="+mn-lt"/>
                <a:ea typeface="+mn-ea"/>
                <a:cs typeface="+mn-cs"/>
              </a:rPr>
              <a:t>Building Blocks of a Basic </a:t>
            </a:r>
            <a:r>
              <a:rPr lang="en-US" altLang="en-US" sz="2800" dirty="0">
                <a:solidFill>
                  <a:srgbClr val="4A66AC"/>
                </a:solidFill>
                <a:latin typeface="+mn-lt"/>
                <a:ea typeface="+mn-ea"/>
                <a:cs typeface="+mn-cs"/>
              </a:rPr>
              <a:t>M</a:t>
            </a:r>
            <a:r>
              <a:rPr lang="en-US" altLang="en-US" sz="2800" dirty="0" smtClean="0">
                <a:solidFill>
                  <a:srgbClr val="4A66AC"/>
                </a:solidFill>
                <a:latin typeface="+mn-lt"/>
                <a:ea typeface="+mn-ea"/>
                <a:cs typeface="+mn-cs"/>
              </a:rPr>
              <a:t>odern Computer </a:t>
            </a:r>
            <a:r>
              <a:rPr lang="en-US" altLang="en-US" sz="2800" dirty="0">
                <a:solidFill>
                  <a:srgbClr val="4A66AC"/>
                </a:solidFill>
                <a:latin typeface="+mn-lt"/>
                <a:ea typeface="+mn-ea"/>
                <a:cs typeface="+mn-cs"/>
              </a:rPr>
              <a:t>System</a:t>
            </a:r>
          </a:p>
        </p:txBody>
      </p:sp>
      <p:pic>
        <p:nvPicPr>
          <p:cNvPr id="7172" name="Picture 10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16266" y="2867696"/>
            <a:ext cx="4567115" cy="33400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3" name="Footer Placeholder 8"/>
          <p:cNvSpPr>
            <a:spLocks noGrp="1"/>
          </p:cNvSpPr>
          <p:nvPr>
            <p:ph type="ftr" sz="quarter" idx="4294967295"/>
          </p:nvPr>
        </p:nvSpPr>
        <p:spPr>
          <a:xfrm>
            <a:off x="8534400" y="228600"/>
            <a:ext cx="381000" cy="3810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smtClean="0">
                <a:latin typeface="Times New Roman" panose="02020603050405020304" pitchFamily="18" charset="0"/>
              </a:rPr>
              <a:t>2</a:t>
            </a:r>
          </a:p>
        </p:txBody>
      </p:sp>
      <p:sp>
        <p:nvSpPr>
          <p:cNvPr id="2" name="Text Placeholder 1"/>
          <p:cNvSpPr>
            <a:spLocks noGrp="1"/>
          </p:cNvSpPr>
          <p:nvPr>
            <p:ph type="body" sz="half" idx="1"/>
          </p:nvPr>
        </p:nvSpPr>
        <p:spPr>
          <a:xfrm>
            <a:off x="573115" y="1464369"/>
            <a:ext cx="8453415" cy="471688"/>
          </a:xfrm>
        </p:spPr>
        <p:txBody>
          <a:bodyPr/>
          <a:lstStyle/>
          <a:p>
            <a:r>
              <a:rPr lang="en-IN" sz="2400" dirty="0" smtClean="0"/>
              <a:t>Based on von Neumann architecture</a:t>
            </a:r>
          </a:p>
          <a:p>
            <a:r>
              <a:rPr lang="en-IN" sz="2400" dirty="0" smtClean="0"/>
              <a:t>John von Neumann was a Hungarian computer scientist.</a:t>
            </a:r>
            <a:endParaRPr lang="en-IN" sz="2400" dirty="0"/>
          </a:p>
        </p:txBody>
      </p:sp>
    </p:spTree>
    <p:extLst>
      <p:ext uri="{BB962C8B-B14F-4D97-AF65-F5344CB8AC3E}">
        <p14:creationId xmlns:p14="http://schemas.microsoft.com/office/powerpoint/2010/main" xmlns="" val="4006328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p:txBody>
          <a:bodyPr/>
          <a:lstStyle/>
          <a:p>
            <a:pPr algn="l"/>
            <a:r>
              <a:rPr lang="en-AU" sz="4000" dirty="0" smtClean="0">
                <a:solidFill>
                  <a:srgbClr val="4A66AC"/>
                </a:solidFill>
                <a:latin typeface="+mn-lt"/>
                <a:ea typeface="+mn-ea"/>
                <a:cs typeface="+mn-cs"/>
              </a:rPr>
              <a:t>   A point to ponder…</a:t>
            </a:r>
            <a:endParaRPr lang="en-AU" sz="4000" dirty="0">
              <a:solidFill>
                <a:srgbClr val="4A66AC"/>
              </a:solidFill>
              <a:latin typeface="+mn-lt"/>
              <a:ea typeface="+mn-ea"/>
              <a:cs typeface="+mn-cs"/>
            </a:endParaRPr>
          </a:p>
        </p:txBody>
      </p:sp>
      <p:sp>
        <p:nvSpPr>
          <p:cNvPr id="45058" name="Rectangle 414"/>
          <p:cNvSpPr>
            <a:spLocks noGrp="1" noChangeArrowheads="1"/>
          </p:cNvSpPr>
          <p:nvPr>
            <p:ph type="body" sz="half" idx="1"/>
          </p:nvPr>
        </p:nvSpPr>
        <p:spPr>
          <a:xfrm>
            <a:off x="574675" y="1176338"/>
            <a:ext cx="8042275" cy="3497262"/>
          </a:xfrm>
        </p:spPr>
        <p:txBody>
          <a:bodyPr/>
          <a:lstStyle/>
          <a:p>
            <a:endParaRPr lang="en-AU" sz="2400" dirty="0" smtClean="0"/>
          </a:p>
          <a:p>
            <a:pPr algn="just"/>
            <a:r>
              <a:rPr lang="en-US" altLang="en-US" sz="2400" dirty="0" smtClean="0">
                <a:solidFill>
                  <a:srgbClr val="4A66AC"/>
                </a:solidFill>
              </a:rPr>
              <a:t>Ok, so the CPU is the brain of the computer system.  Then why do I need an OS?</a:t>
            </a:r>
            <a:endParaRPr lang="en-US" altLang="en-US" sz="2000" dirty="0" smtClean="0">
              <a:solidFill>
                <a:srgbClr val="4A66AC"/>
              </a:solidFill>
            </a:endParaRPr>
          </a:p>
          <a:p>
            <a:pPr algn="just"/>
            <a:endParaRPr lang="en-AU" sz="2400" dirty="0" smtClean="0"/>
          </a:p>
        </p:txBody>
      </p:sp>
    </p:spTree>
    <p:extLst>
      <p:ext uri="{BB962C8B-B14F-4D97-AF65-F5344CB8AC3E}">
        <p14:creationId xmlns:p14="http://schemas.microsoft.com/office/powerpoint/2010/main" xmlns="" val="3869581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p:txBody>
          <a:bodyPr/>
          <a:lstStyle/>
          <a:p>
            <a:pPr algn="l"/>
            <a:r>
              <a:rPr lang="en-AU" sz="4000" dirty="0" smtClean="0">
                <a:solidFill>
                  <a:srgbClr val="4A66AC"/>
                </a:solidFill>
                <a:latin typeface="+mn-lt"/>
                <a:ea typeface="+mn-ea"/>
                <a:cs typeface="+mn-cs"/>
              </a:rPr>
              <a:t>   A point to ponder…</a:t>
            </a:r>
            <a:endParaRPr lang="en-AU" sz="4000" dirty="0">
              <a:solidFill>
                <a:srgbClr val="4A66AC"/>
              </a:solidFill>
              <a:latin typeface="+mn-lt"/>
              <a:ea typeface="+mn-ea"/>
              <a:cs typeface="+mn-cs"/>
            </a:endParaRPr>
          </a:p>
        </p:txBody>
      </p:sp>
      <p:sp>
        <p:nvSpPr>
          <p:cNvPr id="45058" name="Rectangle 414"/>
          <p:cNvSpPr>
            <a:spLocks noGrp="1" noChangeArrowheads="1"/>
          </p:cNvSpPr>
          <p:nvPr>
            <p:ph type="body" sz="half" idx="1"/>
          </p:nvPr>
        </p:nvSpPr>
        <p:spPr>
          <a:xfrm>
            <a:off x="574675" y="1176338"/>
            <a:ext cx="8042275" cy="3497262"/>
          </a:xfrm>
        </p:spPr>
        <p:txBody>
          <a:bodyPr/>
          <a:lstStyle/>
          <a:p>
            <a:endParaRPr lang="en-AU" sz="2400" dirty="0" smtClean="0"/>
          </a:p>
          <a:p>
            <a:pPr algn="just"/>
            <a:r>
              <a:rPr lang="en-US" altLang="en-US" sz="2400" dirty="0" smtClean="0">
                <a:solidFill>
                  <a:srgbClr val="4A66AC"/>
                </a:solidFill>
              </a:rPr>
              <a:t>Ok, so the CPU is the brain of the computer system.  Then why do I need an OS?</a:t>
            </a:r>
          </a:p>
          <a:p>
            <a:pPr algn="just"/>
            <a:endParaRPr lang="en-US" altLang="en-US" sz="2400" dirty="0" smtClean="0">
              <a:solidFill>
                <a:srgbClr val="4A66AC"/>
              </a:solidFill>
            </a:endParaRPr>
          </a:p>
          <a:p>
            <a:pPr algn="just"/>
            <a:endParaRPr lang="en-US" altLang="en-US" sz="2400" dirty="0">
              <a:solidFill>
                <a:srgbClr val="4A66AC"/>
              </a:solidFill>
            </a:endParaRPr>
          </a:p>
          <a:p>
            <a:pPr algn="just">
              <a:buFont typeface="Wingdings" panose="05000000000000000000" pitchFamily="2" charset="2"/>
              <a:buChar char="ü"/>
            </a:pPr>
            <a:r>
              <a:rPr lang="en-US" altLang="en-US" sz="2400" dirty="0" smtClean="0"/>
              <a:t>Communicating with the CPU using its instruction set is cumbersome, it is difficult.  We need an interpreter.</a:t>
            </a:r>
            <a:endParaRPr lang="en-US" altLang="en-US" sz="2000" dirty="0" smtClean="0"/>
          </a:p>
          <a:p>
            <a:endParaRPr lang="en-AU" sz="2400" dirty="0" smtClean="0"/>
          </a:p>
        </p:txBody>
      </p:sp>
    </p:spTree>
    <p:extLst>
      <p:ext uri="{BB962C8B-B14F-4D97-AF65-F5344CB8AC3E}">
        <p14:creationId xmlns:p14="http://schemas.microsoft.com/office/powerpoint/2010/main" xmlns="" val="1044673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p:txBody>
          <a:bodyPr/>
          <a:lstStyle/>
          <a:p>
            <a:pPr algn="l"/>
            <a:r>
              <a:rPr lang="en-AU" sz="4000" dirty="0" smtClean="0">
                <a:solidFill>
                  <a:srgbClr val="4A66AC"/>
                </a:solidFill>
                <a:latin typeface="+mn-lt"/>
                <a:ea typeface="+mn-ea"/>
                <a:cs typeface="+mn-cs"/>
              </a:rPr>
              <a:t>   A point to ponder…</a:t>
            </a:r>
            <a:endParaRPr lang="en-AU" sz="4000" dirty="0">
              <a:solidFill>
                <a:srgbClr val="4A66AC"/>
              </a:solidFill>
              <a:latin typeface="+mn-lt"/>
              <a:ea typeface="+mn-ea"/>
              <a:cs typeface="+mn-cs"/>
            </a:endParaRPr>
          </a:p>
        </p:txBody>
      </p:sp>
      <p:sp>
        <p:nvSpPr>
          <p:cNvPr id="45058" name="Rectangle 414"/>
          <p:cNvSpPr>
            <a:spLocks noGrp="1" noChangeArrowheads="1"/>
          </p:cNvSpPr>
          <p:nvPr>
            <p:ph type="body" sz="half" idx="1"/>
          </p:nvPr>
        </p:nvSpPr>
        <p:spPr>
          <a:xfrm>
            <a:off x="574675" y="1176338"/>
            <a:ext cx="8042275" cy="3497262"/>
          </a:xfrm>
        </p:spPr>
        <p:txBody>
          <a:bodyPr/>
          <a:lstStyle/>
          <a:p>
            <a:endParaRPr lang="en-AU" sz="2400" dirty="0" smtClean="0"/>
          </a:p>
          <a:p>
            <a:pPr algn="just"/>
            <a:r>
              <a:rPr lang="en-US" altLang="en-US" sz="2400" dirty="0" smtClean="0">
                <a:solidFill>
                  <a:srgbClr val="4A66AC"/>
                </a:solidFill>
              </a:rPr>
              <a:t>Ok, an OS is the interface between the user and the CPU.  Then why would I need a programming language?</a:t>
            </a:r>
          </a:p>
          <a:p>
            <a:endParaRPr lang="en-US" altLang="en-US" sz="2400" dirty="0">
              <a:solidFill>
                <a:srgbClr val="4A66AC"/>
              </a:solidFill>
            </a:endParaRPr>
          </a:p>
          <a:p>
            <a:endParaRPr lang="en-US" altLang="en-US" sz="2400" dirty="0" smtClean="0">
              <a:solidFill>
                <a:srgbClr val="4A66AC"/>
              </a:solidFill>
            </a:endParaRPr>
          </a:p>
        </p:txBody>
      </p:sp>
    </p:spTree>
    <p:extLst>
      <p:ext uri="{BB962C8B-B14F-4D97-AF65-F5344CB8AC3E}">
        <p14:creationId xmlns:p14="http://schemas.microsoft.com/office/powerpoint/2010/main" xmlns="" val="1859007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p:txBody>
          <a:bodyPr/>
          <a:lstStyle/>
          <a:p>
            <a:pPr algn="l"/>
            <a:r>
              <a:rPr lang="en-AU" sz="4000" dirty="0" smtClean="0">
                <a:solidFill>
                  <a:srgbClr val="4A66AC"/>
                </a:solidFill>
                <a:latin typeface="+mn-lt"/>
                <a:ea typeface="+mn-ea"/>
                <a:cs typeface="+mn-cs"/>
              </a:rPr>
              <a:t>   A point to ponder…</a:t>
            </a:r>
            <a:endParaRPr lang="en-AU" sz="4000" dirty="0">
              <a:solidFill>
                <a:srgbClr val="4A66AC"/>
              </a:solidFill>
              <a:latin typeface="+mn-lt"/>
              <a:ea typeface="+mn-ea"/>
              <a:cs typeface="+mn-cs"/>
            </a:endParaRPr>
          </a:p>
        </p:txBody>
      </p:sp>
      <p:sp>
        <p:nvSpPr>
          <p:cNvPr id="45058" name="Rectangle 414"/>
          <p:cNvSpPr>
            <a:spLocks noGrp="1" noChangeArrowheads="1"/>
          </p:cNvSpPr>
          <p:nvPr>
            <p:ph type="body" sz="half" idx="1"/>
          </p:nvPr>
        </p:nvSpPr>
        <p:spPr>
          <a:xfrm>
            <a:off x="574675" y="1176338"/>
            <a:ext cx="8042275" cy="3497262"/>
          </a:xfrm>
        </p:spPr>
        <p:txBody>
          <a:bodyPr/>
          <a:lstStyle/>
          <a:p>
            <a:endParaRPr lang="en-AU" sz="2400" dirty="0" smtClean="0"/>
          </a:p>
          <a:p>
            <a:pPr algn="just"/>
            <a:r>
              <a:rPr lang="en-US" altLang="en-US" sz="2400" dirty="0" smtClean="0">
                <a:solidFill>
                  <a:srgbClr val="4A66AC"/>
                </a:solidFill>
              </a:rPr>
              <a:t>Ok, an OS is the interface between the user and the CPU.  Then why would I need a programming language?</a:t>
            </a:r>
          </a:p>
          <a:p>
            <a:pPr algn="just"/>
            <a:endParaRPr lang="en-US" altLang="en-US" sz="2400" dirty="0">
              <a:solidFill>
                <a:srgbClr val="4A66AC"/>
              </a:solidFill>
            </a:endParaRPr>
          </a:p>
          <a:p>
            <a:pPr algn="just"/>
            <a:endParaRPr lang="en-US" altLang="en-US" sz="2400" dirty="0" smtClean="0">
              <a:solidFill>
                <a:srgbClr val="4A66AC"/>
              </a:solidFill>
            </a:endParaRPr>
          </a:p>
          <a:p>
            <a:pPr algn="just">
              <a:buFont typeface="Wingdings" panose="05000000000000000000" pitchFamily="2" charset="2"/>
              <a:buChar char="ü"/>
            </a:pPr>
            <a:r>
              <a:rPr lang="en-US" altLang="en-US" sz="2400" dirty="0" smtClean="0"/>
              <a:t>How would you add functionalities to the software that is not already available in an OS?</a:t>
            </a:r>
            <a:endParaRPr lang="en-US" altLang="en-US" sz="2000" dirty="0" smtClean="0"/>
          </a:p>
          <a:p>
            <a:endParaRPr lang="en-AU" sz="2400" dirty="0" smtClean="0"/>
          </a:p>
        </p:txBody>
      </p:sp>
    </p:spTree>
    <p:extLst>
      <p:ext uri="{BB962C8B-B14F-4D97-AF65-F5344CB8AC3E}">
        <p14:creationId xmlns:p14="http://schemas.microsoft.com/office/powerpoint/2010/main" xmlns="" val="3810039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p:txBody>
          <a:bodyPr/>
          <a:lstStyle/>
          <a:p>
            <a:pPr algn="l"/>
            <a:r>
              <a:rPr lang="en-AU" sz="4000" dirty="0" smtClean="0">
                <a:solidFill>
                  <a:srgbClr val="4A66AC"/>
                </a:solidFill>
                <a:latin typeface="+mn-lt"/>
                <a:ea typeface="+mn-ea"/>
                <a:cs typeface="+mn-cs"/>
              </a:rPr>
              <a:t>   A point to ponder…</a:t>
            </a:r>
            <a:endParaRPr lang="en-AU" sz="4000" dirty="0">
              <a:solidFill>
                <a:srgbClr val="4A66AC"/>
              </a:solidFill>
              <a:latin typeface="+mn-lt"/>
              <a:ea typeface="+mn-ea"/>
              <a:cs typeface="+mn-cs"/>
            </a:endParaRPr>
          </a:p>
        </p:txBody>
      </p:sp>
      <p:sp>
        <p:nvSpPr>
          <p:cNvPr id="45058" name="Rectangle 414"/>
          <p:cNvSpPr>
            <a:spLocks noGrp="1" noChangeArrowheads="1"/>
          </p:cNvSpPr>
          <p:nvPr>
            <p:ph type="body" sz="half" idx="1"/>
          </p:nvPr>
        </p:nvSpPr>
        <p:spPr>
          <a:xfrm>
            <a:off x="574675" y="1176338"/>
            <a:ext cx="8042275" cy="3497262"/>
          </a:xfrm>
        </p:spPr>
        <p:txBody>
          <a:bodyPr/>
          <a:lstStyle/>
          <a:p>
            <a:endParaRPr lang="en-AU" sz="2400" dirty="0" smtClean="0"/>
          </a:p>
          <a:p>
            <a:pPr algn="just"/>
            <a:r>
              <a:rPr lang="en-US" altLang="en-US" sz="2400" dirty="0" smtClean="0">
                <a:solidFill>
                  <a:srgbClr val="4A66AC"/>
                </a:solidFill>
              </a:rPr>
              <a:t>Ok, agreed I would need a programming language.  Now, that we already had other languages like C for Procedural </a:t>
            </a:r>
            <a:r>
              <a:rPr lang="en-US" altLang="en-US" sz="2400" dirty="0">
                <a:solidFill>
                  <a:srgbClr val="4A66AC"/>
                </a:solidFill>
              </a:rPr>
              <a:t>P</a:t>
            </a:r>
            <a:r>
              <a:rPr lang="en-US" altLang="en-US" sz="2400" dirty="0" smtClean="0">
                <a:solidFill>
                  <a:srgbClr val="4A66AC"/>
                </a:solidFill>
              </a:rPr>
              <a:t>rogramming, C++ for Object Oriented Programming, why did we have to write another language like Java?</a:t>
            </a:r>
            <a:endParaRPr lang="en-US" altLang="en-US" sz="2000" dirty="0" smtClean="0">
              <a:solidFill>
                <a:srgbClr val="4A66AC"/>
              </a:solidFill>
            </a:endParaRPr>
          </a:p>
          <a:p>
            <a:pPr algn="just"/>
            <a:endParaRPr lang="en-AU" sz="2400" dirty="0" smtClean="0"/>
          </a:p>
        </p:txBody>
      </p:sp>
    </p:spTree>
    <p:extLst>
      <p:ext uri="{BB962C8B-B14F-4D97-AF65-F5344CB8AC3E}">
        <p14:creationId xmlns:p14="http://schemas.microsoft.com/office/powerpoint/2010/main" xmlns="" val="257839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p:txBody>
          <a:bodyPr/>
          <a:lstStyle/>
          <a:p>
            <a:pPr algn="l"/>
            <a:r>
              <a:rPr lang="en-AU" sz="4000" dirty="0" smtClean="0">
                <a:solidFill>
                  <a:srgbClr val="4A66AC"/>
                </a:solidFill>
                <a:latin typeface="+mn-lt"/>
                <a:ea typeface="+mn-ea"/>
                <a:cs typeface="+mn-cs"/>
              </a:rPr>
              <a:t>   A point to ponder…</a:t>
            </a:r>
            <a:endParaRPr lang="en-AU" sz="4000" dirty="0">
              <a:solidFill>
                <a:srgbClr val="4A66AC"/>
              </a:solidFill>
              <a:latin typeface="+mn-lt"/>
              <a:ea typeface="+mn-ea"/>
              <a:cs typeface="+mn-cs"/>
            </a:endParaRPr>
          </a:p>
        </p:txBody>
      </p:sp>
      <p:sp>
        <p:nvSpPr>
          <p:cNvPr id="45058" name="Rectangle 414"/>
          <p:cNvSpPr>
            <a:spLocks noGrp="1" noChangeArrowheads="1"/>
          </p:cNvSpPr>
          <p:nvPr>
            <p:ph type="body" sz="half" idx="1"/>
          </p:nvPr>
        </p:nvSpPr>
        <p:spPr>
          <a:xfrm>
            <a:off x="574675" y="1176338"/>
            <a:ext cx="8042275" cy="3497262"/>
          </a:xfrm>
        </p:spPr>
        <p:txBody>
          <a:bodyPr/>
          <a:lstStyle/>
          <a:p>
            <a:endParaRPr lang="en-AU" sz="2400" dirty="0" smtClean="0"/>
          </a:p>
          <a:p>
            <a:pPr algn="just"/>
            <a:r>
              <a:rPr lang="en-US" altLang="en-US" sz="2400" dirty="0" smtClean="0">
                <a:solidFill>
                  <a:srgbClr val="4A66AC"/>
                </a:solidFill>
              </a:rPr>
              <a:t>Ok, agreed I would need a programming language.  Now, that we already had other languages like C for procedural programming, C++ for Object Oriented Programming, why did we have to write another language like Java?</a:t>
            </a:r>
            <a:endParaRPr lang="en-US" altLang="en-US" sz="2000" dirty="0" smtClean="0">
              <a:solidFill>
                <a:srgbClr val="4A66AC"/>
              </a:solidFill>
            </a:endParaRPr>
          </a:p>
          <a:p>
            <a:endParaRPr lang="en-AU" sz="2400" dirty="0" smtClean="0"/>
          </a:p>
          <a:p>
            <a:pPr algn="just">
              <a:buFont typeface="Wingdings" panose="05000000000000000000" pitchFamily="2" charset="2"/>
              <a:buChar char="ü"/>
            </a:pPr>
            <a:r>
              <a:rPr lang="en-AU" sz="2400" dirty="0" smtClean="0"/>
              <a:t>Necessity is the mother of invention.  There is a business intent behind this invention too. But, what is that requirement?</a:t>
            </a:r>
          </a:p>
        </p:txBody>
      </p:sp>
    </p:spTree>
    <p:extLst>
      <p:ext uri="{BB962C8B-B14F-4D97-AF65-F5344CB8AC3E}">
        <p14:creationId xmlns:p14="http://schemas.microsoft.com/office/powerpoint/2010/main" xmlns="" val="578572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pPr algn="l"/>
            <a:r>
              <a:rPr lang="en-AU" sz="3200" dirty="0" smtClean="0">
                <a:solidFill>
                  <a:srgbClr val="4A66AC"/>
                </a:solidFill>
                <a:latin typeface="Calibri" panose="020F0502020204030204" pitchFamily="34" charset="0"/>
                <a:ea typeface="+mn-ea"/>
                <a:cs typeface="+mn-cs"/>
              </a:rPr>
              <a:t>MindsMapped Training Resources</a:t>
            </a:r>
            <a:endParaRPr lang="en-AU" sz="32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8"/>
            <a:ext cx="8042275" cy="3497262"/>
          </a:xfrm>
        </p:spPr>
        <p:txBody>
          <a:bodyPr/>
          <a:lstStyle/>
          <a:p>
            <a:endParaRPr lang="en-AU" sz="2800" dirty="0" smtClean="0">
              <a:latin typeface="Calibri" panose="020F0502020204030204" pitchFamily="34" charset="0"/>
            </a:endParaRPr>
          </a:p>
          <a:p>
            <a:r>
              <a:rPr lang="en-IN" sz="2800" dirty="0">
                <a:latin typeface="Calibri" panose="020F0502020204030204" pitchFamily="34" charset="0"/>
                <a:hlinkClick r:id="rId2"/>
              </a:rPr>
              <a:t>Java Training Details</a:t>
            </a:r>
            <a:endParaRPr lang="en-IN" sz="2800" dirty="0">
              <a:latin typeface="Calibri" panose="020F0502020204030204" pitchFamily="34" charset="0"/>
            </a:endParaRPr>
          </a:p>
          <a:p>
            <a:r>
              <a:rPr lang="en-IN" sz="2800" dirty="0" smtClean="0">
                <a:latin typeface="Calibri" panose="020F0502020204030204" pitchFamily="34" charset="0"/>
                <a:hlinkClick r:id="rId3"/>
              </a:rPr>
              <a:t>Knowledge Base</a:t>
            </a:r>
            <a:endParaRPr lang="en-IN" sz="2800" dirty="0">
              <a:latin typeface="Calibri" panose="020F0502020204030204" pitchFamily="34" charset="0"/>
            </a:endParaRPr>
          </a:p>
          <a:p>
            <a:r>
              <a:rPr lang="en-IN" sz="2800" dirty="0">
                <a:latin typeface="Calibri" panose="020F0502020204030204" pitchFamily="34" charset="0"/>
                <a:hlinkClick r:id="rId4"/>
              </a:rPr>
              <a:t>Knowledge Assessment </a:t>
            </a:r>
            <a:r>
              <a:rPr lang="en-IN" sz="2800" dirty="0" smtClean="0">
                <a:latin typeface="Calibri" panose="020F0502020204030204" pitchFamily="34" charset="0"/>
                <a:hlinkClick r:id="rId4"/>
              </a:rPr>
              <a:t>Module</a:t>
            </a:r>
            <a:endParaRPr lang="en-IN" sz="2800" dirty="0">
              <a:latin typeface="Calibri" panose="020F0502020204030204" pitchFamily="34" charset="0"/>
            </a:endParaRPr>
          </a:p>
          <a:p>
            <a:r>
              <a:rPr lang="en-IN" sz="2800" dirty="0">
                <a:latin typeface="Calibri" panose="020F0502020204030204" pitchFamily="34" charset="0"/>
                <a:hlinkClick r:id="rId5"/>
              </a:rPr>
              <a:t>Resume Preparation and Mock Interviews</a:t>
            </a:r>
            <a:endParaRPr lang="en-IN" sz="2800" dirty="0">
              <a:latin typeface="Calibri" panose="020F0502020204030204" pitchFamily="34" charset="0"/>
            </a:endParaRPr>
          </a:p>
          <a:p>
            <a:endParaRPr lang="en-AU" sz="2800" dirty="0" smtClean="0">
              <a:latin typeface="Calibri" panose="020F0502020204030204" pitchFamily="34" charset="0"/>
            </a:endParaRPr>
          </a:p>
        </p:txBody>
      </p:sp>
    </p:spTree>
    <p:extLst>
      <p:ext uri="{BB962C8B-B14F-4D97-AF65-F5344CB8AC3E}">
        <p14:creationId xmlns:p14="http://schemas.microsoft.com/office/powerpoint/2010/main" xmlns="" val="38204495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a:r>
              <a:rPr lang="en-US" altLang="en-US" sz="2500" dirty="0">
                <a:solidFill>
                  <a:srgbClr val="4A66AC"/>
                </a:solidFill>
                <a:latin typeface="+mn-lt"/>
                <a:ea typeface="+mn-ea"/>
                <a:cs typeface="+mn-cs"/>
              </a:rPr>
              <a:t>The Compilation Process for Non-Java </a:t>
            </a:r>
            <a:r>
              <a:rPr lang="en-US" altLang="en-US" sz="2500" dirty="0" smtClean="0">
                <a:solidFill>
                  <a:srgbClr val="4A66AC"/>
                </a:solidFill>
                <a:latin typeface="+mn-lt"/>
                <a:ea typeface="+mn-ea"/>
                <a:cs typeface="+mn-cs"/>
              </a:rPr>
              <a:t>Programs (like C &amp; C++)</a:t>
            </a:r>
            <a:endParaRPr lang="en-US" altLang="en-US" sz="2500" dirty="0">
              <a:solidFill>
                <a:srgbClr val="4A66AC"/>
              </a:solidFill>
              <a:latin typeface="+mn-lt"/>
              <a:ea typeface="+mn-ea"/>
              <a:cs typeface="+mn-cs"/>
            </a:endParaRPr>
          </a:p>
        </p:txBody>
      </p:sp>
      <p:sp>
        <p:nvSpPr>
          <p:cNvPr id="14339" name="Text Box 8"/>
          <p:cNvSpPr txBox="1">
            <a:spLocks noChangeArrowheads="1"/>
          </p:cNvSpPr>
          <p:nvPr/>
        </p:nvSpPr>
        <p:spPr bwMode="auto">
          <a:xfrm>
            <a:off x="1447800" y="1676400"/>
            <a:ext cx="2286000" cy="1930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tIns="320040" bIns="32004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spcBef>
                <a:spcPct val="50000"/>
              </a:spcBef>
            </a:pPr>
            <a:r>
              <a:rPr lang="en-US" altLang="en-US" dirty="0" smtClean="0"/>
              <a:t>Source </a:t>
            </a:r>
            <a:r>
              <a:rPr lang="en-US" altLang="en-US" dirty="0"/>
              <a:t>C</a:t>
            </a:r>
            <a:r>
              <a:rPr lang="en-US" altLang="en-US" dirty="0" smtClean="0"/>
              <a:t>ode</a:t>
            </a:r>
            <a:r>
              <a:rPr lang="en-US" altLang="en-US" sz="2000" dirty="0" smtClean="0"/>
              <a:t> </a:t>
            </a:r>
            <a:r>
              <a:rPr lang="en-US" altLang="en-US" sz="2000" dirty="0"/>
              <a:t>(programming language instructions)</a:t>
            </a:r>
          </a:p>
        </p:txBody>
      </p:sp>
      <p:sp>
        <p:nvSpPr>
          <p:cNvPr id="14340" name="Text Box 9"/>
          <p:cNvSpPr txBox="1">
            <a:spLocks noChangeArrowheads="1"/>
          </p:cNvSpPr>
          <p:nvPr/>
        </p:nvSpPr>
        <p:spPr bwMode="auto">
          <a:xfrm>
            <a:off x="1447800" y="4546600"/>
            <a:ext cx="2286000" cy="1625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tIns="320040" bIns="32004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spcBef>
                <a:spcPct val="50000"/>
              </a:spcBef>
            </a:pPr>
            <a:r>
              <a:rPr lang="en-US" altLang="en-US" dirty="0"/>
              <a:t>O</a:t>
            </a:r>
            <a:r>
              <a:rPr lang="en-US" altLang="en-US" dirty="0" smtClean="0"/>
              <a:t>bject </a:t>
            </a:r>
            <a:r>
              <a:rPr lang="en-US" altLang="en-US" dirty="0"/>
              <a:t>C</a:t>
            </a:r>
            <a:r>
              <a:rPr lang="en-US" altLang="en-US" dirty="0" smtClean="0"/>
              <a:t>ode</a:t>
            </a:r>
            <a:r>
              <a:rPr lang="en-US" altLang="en-US" sz="2000" dirty="0" smtClean="0"/>
              <a:t> </a:t>
            </a:r>
            <a:r>
              <a:rPr lang="en-US" altLang="en-US" sz="2000" dirty="0"/>
              <a:t>(binary instructions)</a:t>
            </a:r>
          </a:p>
        </p:txBody>
      </p:sp>
      <p:cxnSp>
        <p:nvCxnSpPr>
          <p:cNvPr id="14341" name="AutoShape 10"/>
          <p:cNvCxnSpPr>
            <a:cxnSpLocks noChangeShapeType="1"/>
            <a:stCxn id="14339" idx="2"/>
            <a:endCxn id="14340" idx="0"/>
          </p:cNvCxnSpPr>
          <p:nvPr/>
        </p:nvCxnSpPr>
        <p:spPr bwMode="auto">
          <a:xfrm rot="5400000">
            <a:off x="2120900" y="4076700"/>
            <a:ext cx="939800" cy="0"/>
          </a:xfrm>
          <a:prstGeom prst="straightConnector1">
            <a:avLst/>
          </a:prstGeom>
          <a:noFill/>
          <a:ln w="9525">
            <a:solidFill>
              <a:schemeClr val="tx1"/>
            </a:solidFill>
            <a:miter lim="800000"/>
            <a:headEnd/>
            <a:tailEnd type="triangle" w="lg" len="lg"/>
          </a:ln>
          <a:extLst>
            <a:ext uri="{909E8E84-426E-40DD-AFC4-6F175D3DCCD1}">
              <a14:hiddenFill xmlns:a14="http://schemas.microsoft.com/office/drawing/2010/main" xmlns="">
                <a:noFill/>
              </a14:hiddenFill>
            </a:ext>
          </a:extLst>
        </p:spPr>
      </p:cxnSp>
      <p:sp>
        <p:nvSpPr>
          <p:cNvPr id="14342" name="Text Box 11"/>
          <p:cNvSpPr txBox="1">
            <a:spLocks noChangeArrowheads="1"/>
          </p:cNvSpPr>
          <p:nvPr/>
        </p:nvSpPr>
        <p:spPr bwMode="auto">
          <a:xfrm>
            <a:off x="5181600" y="2565400"/>
            <a:ext cx="2971800" cy="646331"/>
          </a:xfrm>
          <a:prstGeom prst="rect">
            <a:avLst/>
          </a:prstGeom>
          <a:solidFill>
            <a:srgbClr val="CCFFCC"/>
          </a:solidFill>
          <a:ln w="9525">
            <a:solidFill>
              <a:srgbClr val="0000FF"/>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spcBef>
                <a:spcPct val="50000"/>
              </a:spcBef>
            </a:pPr>
            <a:r>
              <a:rPr lang="en-US" altLang="en-US" sz="1800" dirty="0"/>
              <a:t>Programmers write this.</a:t>
            </a:r>
          </a:p>
        </p:txBody>
      </p:sp>
      <p:sp>
        <p:nvSpPr>
          <p:cNvPr id="14343" name="Text Box 12"/>
          <p:cNvSpPr txBox="1">
            <a:spLocks noChangeArrowheads="1"/>
          </p:cNvSpPr>
          <p:nvPr/>
        </p:nvSpPr>
        <p:spPr bwMode="auto">
          <a:xfrm>
            <a:off x="5181600" y="5308600"/>
            <a:ext cx="2971800" cy="406400"/>
          </a:xfrm>
          <a:prstGeom prst="rect">
            <a:avLst/>
          </a:prstGeom>
          <a:solidFill>
            <a:srgbClr val="CCFFCC"/>
          </a:solidFill>
          <a:ln w="9525">
            <a:solidFill>
              <a:srgbClr val="0000FF"/>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spcBef>
                <a:spcPct val="50000"/>
              </a:spcBef>
            </a:pPr>
            <a:r>
              <a:rPr lang="en-US" altLang="en-US" sz="2000"/>
              <a:t>Computers run this.</a:t>
            </a:r>
          </a:p>
        </p:txBody>
      </p:sp>
      <p:sp>
        <p:nvSpPr>
          <p:cNvPr id="14344" name="Line 13"/>
          <p:cNvSpPr>
            <a:spLocks noChangeShapeType="1"/>
          </p:cNvSpPr>
          <p:nvPr/>
        </p:nvSpPr>
        <p:spPr bwMode="auto">
          <a:xfrm flipH="1">
            <a:off x="4495800" y="2774950"/>
            <a:ext cx="685800" cy="0"/>
          </a:xfrm>
          <a:prstGeom prst="line">
            <a:avLst/>
          </a:prstGeom>
          <a:noFill/>
          <a:ln w="9525">
            <a:solidFill>
              <a:srgbClr val="0000FF"/>
            </a:solidFill>
            <a:miter lim="800000"/>
            <a:headEnd/>
            <a:tailEnd type="triangle" w="lg" len="lg"/>
          </a:ln>
          <a:extLst>
            <a:ext uri="{909E8E84-426E-40DD-AFC4-6F175D3DCCD1}">
              <a14:hiddenFill xmlns:a14="http://schemas.microsoft.com/office/drawing/2010/main" xmlns="">
                <a:noFill/>
              </a14:hiddenFill>
            </a:ext>
          </a:extLst>
        </p:spPr>
        <p:txBody>
          <a:bodyPr wrap="none"/>
          <a:lstStyle/>
          <a:p>
            <a:endParaRPr lang="en-IN"/>
          </a:p>
        </p:txBody>
      </p:sp>
      <p:sp>
        <p:nvSpPr>
          <p:cNvPr id="14345" name="Line 14"/>
          <p:cNvSpPr>
            <a:spLocks noChangeShapeType="1"/>
          </p:cNvSpPr>
          <p:nvPr/>
        </p:nvSpPr>
        <p:spPr bwMode="auto">
          <a:xfrm flipH="1">
            <a:off x="4495800" y="5499100"/>
            <a:ext cx="685800" cy="0"/>
          </a:xfrm>
          <a:prstGeom prst="line">
            <a:avLst/>
          </a:prstGeom>
          <a:noFill/>
          <a:ln w="9525">
            <a:solidFill>
              <a:srgbClr val="0000FF"/>
            </a:solidFill>
            <a:miter lim="800000"/>
            <a:headEnd/>
            <a:tailEnd type="triangle" w="lg" len="lg"/>
          </a:ln>
          <a:extLst>
            <a:ext uri="{909E8E84-426E-40DD-AFC4-6F175D3DCCD1}">
              <a14:hiddenFill xmlns:a14="http://schemas.microsoft.com/office/drawing/2010/main" xmlns="">
                <a:noFill/>
              </a14:hiddenFill>
            </a:ext>
          </a:extLst>
        </p:spPr>
        <p:txBody>
          <a:bodyPr wrap="none"/>
          <a:lstStyle/>
          <a:p>
            <a:endParaRPr lang="en-IN"/>
          </a:p>
        </p:txBody>
      </p:sp>
      <p:sp>
        <p:nvSpPr>
          <p:cNvPr id="14346" name="Text Box 15"/>
          <p:cNvSpPr txBox="1">
            <a:spLocks noChangeArrowheads="1"/>
          </p:cNvSpPr>
          <p:nvPr/>
        </p:nvSpPr>
        <p:spPr bwMode="auto">
          <a:xfrm>
            <a:off x="5181600" y="3556000"/>
            <a:ext cx="2286000" cy="1200329"/>
          </a:xfrm>
          <a:prstGeom prst="rect">
            <a:avLst/>
          </a:prstGeom>
          <a:solidFill>
            <a:srgbClr val="CCFFCC"/>
          </a:solidFill>
          <a:ln w="9525">
            <a:solidFill>
              <a:srgbClr val="0000FF"/>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sz="1800" dirty="0"/>
              <a:t>Compilers compile source code into object code.</a:t>
            </a:r>
          </a:p>
        </p:txBody>
      </p:sp>
      <p:sp>
        <p:nvSpPr>
          <p:cNvPr id="14347" name="Line 16"/>
          <p:cNvSpPr>
            <a:spLocks noChangeShapeType="1"/>
          </p:cNvSpPr>
          <p:nvPr/>
        </p:nvSpPr>
        <p:spPr bwMode="auto">
          <a:xfrm flipH="1">
            <a:off x="4495800" y="4070350"/>
            <a:ext cx="685800" cy="0"/>
          </a:xfrm>
          <a:prstGeom prst="line">
            <a:avLst/>
          </a:prstGeom>
          <a:noFill/>
          <a:ln w="9525">
            <a:solidFill>
              <a:srgbClr val="0000FF"/>
            </a:solidFill>
            <a:miter lim="800000"/>
            <a:headEnd/>
            <a:tailEnd type="triangle" w="lg" len="lg"/>
          </a:ln>
          <a:extLst>
            <a:ext uri="{909E8E84-426E-40DD-AFC4-6F175D3DCCD1}">
              <a14:hiddenFill xmlns:a14="http://schemas.microsoft.com/office/drawing/2010/main" xmlns="">
                <a:noFill/>
              </a14:hiddenFill>
            </a:ext>
          </a:extLst>
        </p:spPr>
        <p:txBody>
          <a:bodyPr wrap="none"/>
          <a:lstStyle/>
          <a:p>
            <a:endParaRPr lang="en-IN"/>
          </a:p>
        </p:txBody>
      </p:sp>
    </p:spTree>
    <p:extLst>
      <p:ext uri="{BB962C8B-B14F-4D97-AF65-F5344CB8AC3E}">
        <p14:creationId xmlns:p14="http://schemas.microsoft.com/office/powerpoint/2010/main" xmlns="" val="1634717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a:r>
              <a:rPr lang="en-US" altLang="en-US" sz="4000">
                <a:solidFill>
                  <a:srgbClr val="4A66AC"/>
                </a:solidFill>
                <a:latin typeface="+mn-lt"/>
                <a:ea typeface="+mn-ea"/>
                <a:cs typeface="+mn-cs"/>
              </a:rPr>
              <a:t>History of Java </a:t>
            </a:r>
          </a:p>
        </p:txBody>
      </p:sp>
      <p:sp>
        <p:nvSpPr>
          <p:cNvPr id="19459" name="Rectangle 3"/>
          <p:cNvSpPr>
            <a:spLocks noGrp="1" noChangeArrowheads="1"/>
          </p:cNvSpPr>
          <p:nvPr>
            <p:ph type="body" idx="1"/>
          </p:nvPr>
        </p:nvSpPr>
        <p:spPr>
          <a:xfrm>
            <a:off x="762000" y="1524000"/>
            <a:ext cx="7848600" cy="5029200"/>
          </a:xfrm>
        </p:spPr>
        <p:txBody>
          <a:bodyPr/>
          <a:lstStyle/>
          <a:p>
            <a:pPr algn="just" eaLnBrk="1" hangingPunct="1">
              <a:lnSpc>
                <a:spcPct val="80000"/>
              </a:lnSpc>
            </a:pPr>
            <a:r>
              <a:rPr lang="en-US" altLang="en-US" sz="2000" dirty="0" smtClean="0"/>
              <a:t>In the early 1990's, putting intelligence into home appliances was thought to be the next "hot" technology.</a:t>
            </a:r>
          </a:p>
          <a:p>
            <a:pPr algn="just" eaLnBrk="1" hangingPunct="1">
              <a:lnSpc>
                <a:spcPct val="80000"/>
              </a:lnSpc>
            </a:pPr>
            <a:r>
              <a:rPr lang="en-US" altLang="en-US" sz="2000" dirty="0" smtClean="0"/>
              <a:t>Examples of intelligent home appliances:</a:t>
            </a:r>
          </a:p>
          <a:p>
            <a:pPr lvl="1" algn="just" eaLnBrk="1" hangingPunct="1">
              <a:lnSpc>
                <a:spcPct val="80000"/>
              </a:lnSpc>
            </a:pPr>
            <a:r>
              <a:rPr lang="en-US" altLang="en-US" sz="1800" dirty="0" smtClean="0"/>
              <a:t>Coffee pots and lights that can be controlled by a computer's programs.</a:t>
            </a:r>
          </a:p>
          <a:p>
            <a:pPr lvl="1" algn="just" eaLnBrk="1" hangingPunct="1">
              <a:lnSpc>
                <a:spcPct val="80000"/>
              </a:lnSpc>
            </a:pPr>
            <a:r>
              <a:rPr lang="en-US" altLang="en-US" sz="1800" dirty="0" smtClean="0"/>
              <a:t>Televisions that can be controlled by an interactive television device's programs.</a:t>
            </a:r>
          </a:p>
          <a:p>
            <a:pPr algn="just" eaLnBrk="1" hangingPunct="1">
              <a:lnSpc>
                <a:spcPct val="80000"/>
              </a:lnSpc>
            </a:pPr>
            <a:r>
              <a:rPr lang="en-US" altLang="en-US" sz="2000" dirty="0" smtClean="0"/>
              <a:t>Anticipating a strong market for such things, </a:t>
            </a:r>
            <a:r>
              <a:rPr lang="en-US" altLang="en-US" sz="2000" b="1" dirty="0" smtClean="0"/>
              <a:t>Sun Microsystems </a:t>
            </a:r>
            <a:r>
              <a:rPr lang="en-US" altLang="en-US" sz="2000" dirty="0" smtClean="0"/>
              <a:t>in 1991 funded a research project (code named Green) whose goal was to develop software for intelligent home appliances.</a:t>
            </a:r>
          </a:p>
          <a:p>
            <a:pPr algn="just" eaLnBrk="1" hangingPunct="1">
              <a:lnSpc>
                <a:spcPct val="80000"/>
              </a:lnSpc>
            </a:pPr>
            <a:r>
              <a:rPr lang="en-US" altLang="en-US" sz="2000" dirty="0" smtClean="0"/>
              <a:t>An intelligent home appliance's intelligence comes from its embedded processor chips and the software that runs on the processor chips.</a:t>
            </a:r>
          </a:p>
          <a:p>
            <a:pPr algn="just" eaLnBrk="1" hangingPunct="1">
              <a:lnSpc>
                <a:spcPct val="80000"/>
              </a:lnSpc>
            </a:pPr>
            <a:r>
              <a:rPr lang="en-US" altLang="en-US" sz="2000" dirty="0" smtClean="0"/>
              <a:t>Appliance processor chips change often because engineers continually find ways to make them smaller, less expensive, and more powerful.</a:t>
            </a:r>
          </a:p>
          <a:p>
            <a:pPr algn="just" eaLnBrk="1" hangingPunct="1">
              <a:lnSpc>
                <a:spcPct val="80000"/>
              </a:lnSpc>
            </a:pPr>
            <a:r>
              <a:rPr lang="en-US" altLang="en-US" sz="2000" dirty="0" smtClean="0"/>
              <a:t>To handle the frequent turnover of new chips, appliance software must be extremely </a:t>
            </a:r>
            <a:r>
              <a:rPr lang="en-US" altLang="en-US" sz="2000" b="1" dirty="0" smtClean="0"/>
              <a:t>portable</a:t>
            </a:r>
            <a:r>
              <a:rPr lang="en-US" altLang="en-US" sz="2000" dirty="0" smtClean="0"/>
              <a:t>.</a:t>
            </a:r>
          </a:p>
        </p:txBody>
      </p:sp>
    </p:spTree>
    <p:extLst>
      <p:ext uri="{BB962C8B-B14F-4D97-AF65-F5344CB8AC3E}">
        <p14:creationId xmlns:p14="http://schemas.microsoft.com/office/powerpoint/2010/main" xmlns="" val="29926789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a:r>
              <a:rPr lang="en-US" altLang="en-US" sz="4000" dirty="0" smtClean="0">
                <a:solidFill>
                  <a:srgbClr val="4A66AC"/>
                </a:solidFill>
                <a:latin typeface="+mn-lt"/>
                <a:ea typeface="+mn-ea"/>
                <a:cs typeface="+mn-cs"/>
              </a:rPr>
              <a:t>The Issue of Portability</a:t>
            </a:r>
            <a:endParaRPr lang="en-US" altLang="en-US" sz="4000" dirty="0">
              <a:solidFill>
                <a:srgbClr val="4A66AC"/>
              </a:solidFill>
              <a:latin typeface="+mn-lt"/>
              <a:ea typeface="+mn-ea"/>
              <a:cs typeface="+mn-cs"/>
            </a:endParaRPr>
          </a:p>
        </p:txBody>
      </p:sp>
      <p:sp>
        <p:nvSpPr>
          <p:cNvPr id="16387" name="Rectangle 3"/>
          <p:cNvSpPr>
            <a:spLocks noGrp="1" noChangeArrowheads="1"/>
          </p:cNvSpPr>
          <p:nvPr>
            <p:ph type="body" idx="1"/>
          </p:nvPr>
        </p:nvSpPr>
        <p:spPr>
          <a:xfrm>
            <a:off x="762000" y="1524000"/>
            <a:ext cx="7772400" cy="4953000"/>
          </a:xfrm>
          <a:noFill/>
        </p:spPr>
        <p:txBody>
          <a:bodyPr/>
          <a:lstStyle/>
          <a:p>
            <a:pPr algn="just" eaLnBrk="1" hangingPunct="1">
              <a:tabLst>
                <a:tab pos="3200400" algn="l"/>
              </a:tabLst>
            </a:pPr>
            <a:r>
              <a:rPr lang="en-US" altLang="en-US" sz="2000" dirty="0" smtClean="0"/>
              <a:t>A piece of software is </a:t>
            </a:r>
            <a:r>
              <a:rPr lang="en-US" altLang="en-US" sz="2000" i="1" dirty="0" smtClean="0"/>
              <a:t>portable</a:t>
            </a:r>
            <a:r>
              <a:rPr lang="en-US" altLang="en-US" sz="2000" dirty="0" smtClean="0"/>
              <a:t> if it can be used on many different types of computers.</a:t>
            </a:r>
          </a:p>
          <a:p>
            <a:pPr algn="just" eaLnBrk="1" hangingPunct="1">
              <a:tabLst>
                <a:tab pos="3200400" algn="l"/>
              </a:tabLst>
            </a:pPr>
            <a:r>
              <a:rPr lang="en-US" altLang="en-US" sz="2000" dirty="0" smtClean="0"/>
              <a:t>Object code is not very portable. As you know, object code is comprised of binary-format instructions. Those binary-format instructions are intimately tied to a particular type of computer. If you've got object code that was created on a type X computer, then the object code can run only on a type X computer. </a:t>
            </a:r>
          </a:p>
          <a:p>
            <a:pPr algn="just" eaLnBrk="1" hangingPunct="1">
              <a:tabLst>
                <a:tab pos="3200400" algn="l"/>
              </a:tabLst>
            </a:pPr>
            <a:r>
              <a:rPr lang="en-US" altLang="en-US" sz="2000" dirty="0" smtClean="0"/>
              <a:t>The Java solution to improve portability:</a:t>
            </a:r>
          </a:p>
          <a:p>
            <a:pPr lvl="1" algn="just" eaLnBrk="1" hangingPunct="1">
              <a:tabLst>
                <a:tab pos="3200400" algn="l"/>
              </a:tabLst>
            </a:pPr>
            <a:r>
              <a:rPr lang="en-US" altLang="en-US" sz="1800" dirty="0" smtClean="0"/>
              <a:t>Java compilers don't compile all the way down to object code. Instead, they compile down to </a:t>
            </a:r>
            <a:r>
              <a:rPr lang="en-US" altLang="en-US" sz="1800" i="1" dirty="0" smtClean="0"/>
              <a:t>bytecode</a:t>
            </a:r>
            <a:r>
              <a:rPr lang="en-US" altLang="en-US" sz="1800" dirty="0" smtClean="0"/>
              <a:t>, which possesses the best features of both object code and source code:</a:t>
            </a:r>
          </a:p>
          <a:p>
            <a:pPr lvl="2" algn="just" eaLnBrk="1" hangingPunct="1">
              <a:tabLst>
                <a:tab pos="3200400" algn="l"/>
              </a:tabLst>
            </a:pPr>
            <a:r>
              <a:rPr lang="en-US" altLang="en-US" sz="1600" dirty="0" smtClean="0"/>
              <a:t>Like object code, bytecode uses a format that works closely with computer hardware, so it runs fast.</a:t>
            </a:r>
          </a:p>
          <a:p>
            <a:pPr lvl="2" algn="just" eaLnBrk="1" hangingPunct="1">
              <a:tabLst>
                <a:tab pos="3200400" algn="l"/>
              </a:tabLst>
            </a:pPr>
            <a:r>
              <a:rPr lang="en-US" altLang="en-US" sz="1600" dirty="0" smtClean="0"/>
              <a:t>Like source code, bytecode is generic, so it can be run on any type of computer.</a:t>
            </a:r>
          </a:p>
        </p:txBody>
      </p:sp>
    </p:spTree>
    <p:extLst>
      <p:ext uri="{BB962C8B-B14F-4D97-AF65-F5344CB8AC3E}">
        <p14:creationId xmlns:p14="http://schemas.microsoft.com/office/powerpoint/2010/main" xmlns="" val="30859645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a:r>
              <a:rPr lang="en-US" altLang="en-US" sz="3600" dirty="0">
                <a:solidFill>
                  <a:srgbClr val="4A66AC"/>
                </a:solidFill>
                <a:latin typeface="+mn-lt"/>
                <a:ea typeface="+mn-ea"/>
                <a:cs typeface="+mn-cs"/>
              </a:rPr>
              <a:t>The Compilation Process for Java Programs</a:t>
            </a:r>
          </a:p>
        </p:txBody>
      </p:sp>
      <p:sp>
        <p:nvSpPr>
          <p:cNvPr id="18435" name="Text Box 3"/>
          <p:cNvSpPr txBox="1">
            <a:spLocks noChangeArrowheads="1"/>
          </p:cNvSpPr>
          <p:nvPr/>
        </p:nvSpPr>
        <p:spPr bwMode="auto">
          <a:xfrm>
            <a:off x="1447800" y="1676400"/>
            <a:ext cx="2286000" cy="11969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tIns="228600" bIns="22860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spcBef>
                <a:spcPct val="50000"/>
              </a:spcBef>
            </a:pPr>
            <a:r>
              <a:rPr lang="en-US" altLang="en-US"/>
              <a:t>Java source code</a:t>
            </a:r>
            <a:endParaRPr lang="en-US" altLang="en-US" sz="2000"/>
          </a:p>
        </p:txBody>
      </p:sp>
      <p:sp>
        <p:nvSpPr>
          <p:cNvPr id="18436" name="Text Box 4"/>
          <p:cNvSpPr txBox="1">
            <a:spLocks noChangeArrowheads="1"/>
          </p:cNvSpPr>
          <p:nvPr/>
        </p:nvSpPr>
        <p:spPr bwMode="auto">
          <a:xfrm>
            <a:off x="1447800" y="5264150"/>
            <a:ext cx="2286000" cy="8318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tIns="228600" bIns="22860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spcBef>
                <a:spcPct val="50000"/>
              </a:spcBef>
            </a:pPr>
            <a:r>
              <a:rPr lang="en-US" altLang="en-US"/>
              <a:t>object code</a:t>
            </a:r>
            <a:endParaRPr lang="en-US" altLang="en-US" sz="2000"/>
          </a:p>
        </p:txBody>
      </p:sp>
      <p:cxnSp>
        <p:nvCxnSpPr>
          <p:cNvPr id="18437" name="AutoShape 5"/>
          <p:cNvCxnSpPr>
            <a:cxnSpLocks noChangeShapeType="1"/>
            <a:stCxn id="18435" idx="2"/>
            <a:endCxn id="18440" idx="0"/>
          </p:cNvCxnSpPr>
          <p:nvPr/>
        </p:nvCxnSpPr>
        <p:spPr bwMode="auto">
          <a:xfrm rot="5400000">
            <a:off x="2195512" y="3268663"/>
            <a:ext cx="790575" cy="0"/>
          </a:xfrm>
          <a:prstGeom prst="straightConnector1">
            <a:avLst/>
          </a:prstGeom>
          <a:noFill/>
          <a:ln w="9525">
            <a:solidFill>
              <a:schemeClr val="tx1"/>
            </a:solidFill>
            <a:miter lim="800000"/>
            <a:headEnd/>
            <a:tailEnd type="triangle" w="lg" len="lg"/>
          </a:ln>
          <a:extLst>
            <a:ext uri="{909E8E84-426E-40DD-AFC4-6F175D3DCCD1}">
              <a14:hiddenFill xmlns:a14="http://schemas.microsoft.com/office/drawing/2010/main" xmlns="">
                <a:noFill/>
              </a14:hiddenFill>
            </a:ext>
          </a:extLst>
        </p:spPr>
      </p:cxnSp>
      <p:sp>
        <p:nvSpPr>
          <p:cNvPr id="18438" name="Text Box 10"/>
          <p:cNvSpPr txBox="1">
            <a:spLocks noChangeArrowheads="1"/>
          </p:cNvSpPr>
          <p:nvPr/>
        </p:nvSpPr>
        <p:spPr bwMode="auto">
          <a:xfrm>
            <a:off x="5181600" y="2794000"/>
            <a:ext cx="3048000" cy="1016000"/>
          </a:xfrm>
          <a:prstGeom prst="rect">
            <a:avLst/>
          </a:prstGeom>
          <a:solidFill>
            <a:srgbClr val="CCFFCC"/>
          </a:solidFill>
          <a:ln w="9525">
            <a:solidFill>
              <a:srgbClr val="0000FF"/>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sz="2000"/>
              <a:t>Java compilers compile source code into bytecode.</a:t>
            </a:r>
          </a:p>
        </p:txBody>
      </p:sp>
      <p:sp>
        <p:nvSpPr>
          <p:cNvPr id="18439" name="Line 11"/>
          <p:cNvSpPr>
            <a:spLocks noChangeShapeType="1"/>
          </p:cNvSpPr>
          <p:nvPr/>
        </p:nvSpPr>
        <p:spPr bwMode="auto">
          <a:xfrm flipH="1">
            <a:off x="4495800" y="3295650"/>
            <a:ext cx="685800" cy="0"/>
          </a:xfrm>
          <a:prstGeom prst="line">
            <a:avLst/>
          </a:prstGeom>
          <a:noFill/>
          <a:ln w="9525">
            <a:solidFill>
              <a:srgbClr val="0000FF"/>
            </a:solidFill>
            <a:miter lim="800000"/>
            <a:headEnd/>
            <a:tailEnd type="triangle" w="lg" len="lg"/>
          </a:ln>
          <a:extLst>
            <a:ext uri="{909E8E84-426E-40DD-AFC4-6F175D3DCCD1}">
              <a14:hiddenFill xmlns:a14="http://schemas.microsoft.com/office/drawing/2010/main" xmlns="">
                <a:noFill/>
              </a14:hiddenFill>
            </a:ext>
          </a:extLst>
        </p:spPr>
        <p:txBody>
          <a:bodyPr wrap="none"/>
          <a:lstStyle/>
          <a:p>
            <a:endParaRPr lang="en-IN"/>
          </a:p>
        </p:txBody>
      </p:sp>
      <p:sp>
        <p:nvSpPr>
          <p:cNvPr id="18440" name="Text Box 13"/>
          <p:cNvSpPr txBox="1">
            <a:spLocks noChangeArrowheads="1"/>
          </p:cNvSpPr>
          <p:nvPr/>
        </p:nvSpPr>
        <p:spPr bwMode="auto">
          <a:xfrm>
            <a:off x="1447800" y="3663950"/>
            <a:ext cx="2286000" cy="8318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tIns="228600" bIns="22860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spcBef>
                <a:spcPct val="50000"/>
              </a:spcBef>
            </a:pPr>
            <a:r>
              <a:rPr lang="en-US" altLang="en-US"/>
              <a:t>bytecode</a:t>
            </a:r>
            <a:endParaRPr lang="en-US" altLang="en-US" sz="2000"/>
          </a:p>
        </p:txBody>
      </p:sp>
      <p:cxnSp>
        <p:nvCxnSpPr>
          <p:cNvPr id="18441" name="AutoShape 14"/>
          <p:cNvCxnSpPr>
            <a:cxnSpLocks noChangeShapeType="1"/>
            <a:stCxn id="18440" idx="2"/>
            <a:endCxn id="18436" idx="0"/>
          </p:cNvCxnSpPr>
          <p:nvPr/>
        </p:nvCxnSpPr>
        <p:spPr bwMode="auto">
          <a:xfrm rot="5400000">
            <a:off x="2206625" y="4879975"/>
            <a:ext cx="768350" cy="0"/>
          </a:xfrm>
          <a:prstGeom prst="straightConnector1">
            <a:avLst/>
          </a:prstGeom>
          <a:noFill/>
          <a:ln w="9525">
            <a:solidFill>
              <a:schemeClr val="tx1"/>
            </a:solidFill>
            <a:miter lim="800000"/>
            <a:headEnd/>
            <a:tailEnd type="triangle" w="lg" len="lg"/>
          </a:ln>
          <a:extLst>
            <a:ext uri="{909E8E84-426E-40DD-AFC4-6F175D3DCCD1}">
              <a14:hiddenFill xmlns:a14="http://schemas.microsoft.com/office/drawing/2010/main" xmlns="">
                <a:noFill/>
              </a14:hiddenFill>
            </a:ext>
          </a:extLst>
        </p:spPr>
      </p:cxnSp>
      <p:sp>
        <p:nvSpPr>
          <p:cNvPr id="18442" name="Text Box 15"/>
          <p:cNvSpPr txBox="1">
            <a:spLocks noChangeArrowheads="1"/>
          </p:cNvSpPr>
          <p:nvPr/>
        </p:nvSpPr>
        <p:spPr bwMode="auto">
          <a:xfrm>
            <a:off x="5181600" y="4394200"/>
            <a:ext cx="3048000" cy="923330"/>
          </a:xfrm>
          <a:prstGeom prst="rect">
            <a:avLst/>
          </a:prstGeom>
          <a:solidFill>
            <a:srgbClr val="CCFFCC"/>
          </a:solidFill>
          <a:ln w="9525">
            <a:solidFill>
              <a:srgbClr val="0000FF"/>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sz="1800" dirty="0"/>
              <a:t>When a Java program is run, the JVM translates bytecode to object code.</a:t>
            </a:r>
          </a:p>
        </p:txBody>
      </p:sp>
      <p:sp>
        <p:nvSpPr>
          <p:cNvPr id="18443" name="Line 16"/>
          <p:cNvSpPr>
            <a:spLocks noChangeShapeType="1"/>
          </p:cNvSpPr>
          <p:nvPr/>
        </p:nvSpPr>
        <p:spPr bwMode="auto">
          <a:xfrm flipH="1">
            <a:off x="4495800" y="4908550"/>
            <a:ext cx="685800" cy="0"/>
          </a:xfrm>
          <a:prstGeom prst="line">
            <a:avLst/>
          </a:prstGeom>
          <a:noFill/>
          <a:ln w="9525">
            <a:solidFill>
              <a:srgbClr val="0000FF"/>
            </a:solidFill>
            <a:miter lim="800000"/>
            <a:headEnd/>
            <a:tailEnd type="triangle" w="lg" len="lg"/>
          </a:ln>
          <a:extLst>
            <a:ext uri="{909E8E84-426E-40DD-AFC4-6F175D3DCCD1}">
              <a14:hiddenFill xmlns:a14="http://schemas.microsoft.com/office/drawing/2010/main" xmlns="">
                <a:noFill/>
              </a14:hiddenFill>
            </a:ext>
          </a:extLst>
        </p:spPr>
        <p:txBody>
          <a:bodyPr wrap="none"/>
          <a:lstStyle/>
          <a:p>
            <a:endParaRPr lang="en-IN"/>
          </a:p>
        </p:txBody>
      </p:sp>
    </p:spTree>
    <p:extLst>
      <p:ext uri="{BB962C8B-B14F-4D97-AF65-F5344CB8AC3E}">
        <p14:creationId xmlns:p14="http://schemas.microsoft.com/office/powerpoint/2010/main" xmlns="" val="890549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a:r>
              <a:rPr lang="en-US" altLang="en-US" sz="4000">
                <a:solidFill>
                  <a:srgbClr val="4A66AC"/>
                </a:solidFill>
                <a:latin typeface="+mn-lt"/>
                <a:ea typeface="+mn-ea"/>
                <a:cs typeface="+mn-cs"/>
              </a:rPr>
              <a:t>Java Virtual Machine</a:t>
            </a:r>
          </a:p>
        </p:txBody>
      </p:sp>
      <p:sp>
        <p:nvSpPr>
          <p:cNvPr id="17411" name="Rectangle 3"/>
          <p:cNvSpPr>
            <a:spLocks noGrp="1" noChangeArrowheads="1"/>
          </p:cNvSpPr>
          <p:nvPr>
            <p:ph type="body" idx="1"/>
          </p:nvPr>
        </p:nvSpPr>
        <p:spPr>
          <a:xfrm>
            <a:off x="762000" y="1524000"/>
            <a:ext cx="7772400" cy="4953000"/>
          </a:xfrm>
          <a:noFill/>
        </p:spPr>
        <p:txBody>
          <a:bodyPr/>
          <a:lstStyle/>
          <a:p>
            <a:pPr eaLnBrk="1" hangingPunct="1">
              <a:tabLst>
                <a:tab pos="3200400" algn="l"/>
              </a:tabLst>
            </a:pPr>
            <a:r>
              <a:rPr lang="en-US" altLang="en-US" sz="2400" dirty="0" smtClean="0"/>
              <a:t>How can bytecode be run on any type of computer?</a:t>
            </a:r>
          </a:p>
          <a:p>
            <a:pPr algn="just" eaLnBrk="1" hangingPunct="1">
              <a:tabLst>
                <a:tab pos="3200400" algn="l"/>
              </a:tabLst>
            </a:pPr>
            <a:r>
              <a:rPr lang="en-US" altLang="en-US" sz="2400" dirty="0" smtClean="0"/>
              <a:t>As a Java program’s bytecode runs, the bytecode is translated into object code by the computer's bytecode interpreter program. The bytecode interpreter program is known as the </a:t>
            </a:r>
            <a:r>
              <a:rPr lang="en-US" altLang="en-US" sz="2400" i="1" dirty="0" smtClean="0"/>
              <a:t>Java Virtual Machine,</a:t>
            </a:r>
            <a:r>
              <a:rPr lang="en-US" altLang="en-US" sz="2400" dirty="0" smtClean="0"/>
              <a:t> or </a:t>
            </a:r>
            <a:r>
              <a:rPr lang="en-US" altLang="en-US" sz="2400" i="1" dirty="0" smtClean="0"/>
              <a:t>JVM</a:t>
            </a:r>
            <a:r>
              <a:rPr lang="en-US" altLang="en-US" sz="2400" dirty="0" smtClean="0"/>
              <a:t> for short.  The JVM is written specifically for every platform.</a:t>
            </a:r>
          </a:p>
        </p:txBody>
      </p:sp>
    </p:spTree>
    <p:extLst>
      <p:ext uri="{BB962C8B-B14F-4D97-AF65-F5344CB8AC3E}">
        <p14:creationId xmlns:p14="http://schemas.microsoft.com/office/powerpoint/2010/main" xmlns="" val="36729037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a:r>
              <a:rPr lang="en-US" altLang="en-US" sz="4000" dirty="0" smtClean="0">
                <a:solidFill>
                  <a:srgbClr val="4A66AC"/>
                </a:solidFill>
                <a:latin typeface="+mn-lt"/>
                <a:ea typeface="+mn-ea"/>
                <a:cs typeface="+mn-cs"/>
              </a:rPr>
              <a:t>Issue of Portability Solved.. But..</a:t>
            </a:r>
            <a:endParaRPr lang="en-US" altLang="en-US" sz="4000" dirty="0">
              <a:solidFill>
                <a:srgbClr val="4A66AC"/>
              </a:solidFill>
              <a:latin typeface="+mn-lt"/>
              <a:ea typeface="+mn-ea"/>
              <a:cs typeface="+mn-cs"/>
            </a:endParaRPr>
          </a:p>
        </p:txBody>
      </p:sp>
      <p:sp>
        <p:nvSpPr>
          <p:cNvPr id="20483" name="Rectangle 3"/>
          <p:cNvSpPr>
            <a:spLocks noGrp="1" noChangeArrowheads="1"/>
          </p:cNvSpPr>
          <p:nvPr>
            <p:ph type="body" idx="1"/>
          </p:nvPr>
        </p:nvSpPr>
        <p:spPr>
          <a:xfrm>
            <a:off x="762000" y="1524000"/>
            <a:ext cx="7848600" cy="4953000"/>
          </a:xfrm>
        </p:spPr>
        <p:txBody>
          <a:bodyPr/>
          <a:lstStyle/>
          <a:p>
            <a:pPr eaLnBrk="1" hangingPunct="1"/>
            <a:r>
              <a:rPr lang="en-US" altLang="en-US" sz="2000" smtClean="0"/>
              <a:t>Originally, Sun planned to use C++ for its home appliance software, but they soon realized that C++ was less than ideal because it wasn't portable enough and it relied too heavily on hard-to-maintain things called pointers.</a:t>
            </a:r>
          </a:p>
          <a:p>
            <a:pPr eaLnBrk="1" hangingPunct="1"/>
            <a:r>
              <a:rPr lang="en-US" altLang="en-US" sz="2000" smtClean="0"/>
              <a:t>Thus, rather than write C++ software and fight C++'s inherent deficiencies, Sun decided to develop a whole new programming language to handle its home appliance software needs.</a:t>
            </a:r>
          </a:p>
          <a:p>
            <a:pPr eaLnBrk="1" hangingPunct="1"/>
            <a:r>
              <a:rPr lang="en-US" altLang="en-US" sz="2000" smtClean="0"/>
              <a:t>Their new language was originally named Oak (for the tree that was outside project leader James Gosling's window), but it was soon changed to Java.</a:t>
            </a:r>
          </a:p>
          <a:p>
            <a:pPr eaLnBrk="1" hangingPunct="1"/>
            <a:r>
              <a:rPr lang="en-US" altLang="en-US" sz="2000" smtClean="0"/>
              <a:t>When the home appliance software work dried up, Java almost died before being released.</a:t>
            </a:r>
          </a:p>
          <a:p>
            <a:pPr eaLnBrk="1" hangingPunct="1"/>
            <a:r>
              <a:rPr lang="en-US" altLang="en-US" sz="2000" smtClean="0"/>
              <a:t>Fortunately for Java, the World Wide Web exploded in popularity and Sun realized it could capitalize on that.</a:t>
            </a:r>
          </a:p>
        </p:txBody>
      </p:sp>
    </p:spTree>
    <p:extLst>
      <p:ext uri="{BB962C8B-B14F-4D97-AF65-F5344CB8AC3E}">
        <p14:creationId xmlns:p14="http://schemas.microsoft.com/office/powerpoint/2010/main" xmlns="" val="1508169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a:r>
              <a:rPr lang="en-US" altLang="en-US" sz="4000" dirty="0">
                <a:solidFill>
                  <a:srgbClr val="4A66AC"/>
                </a:solidFill>
              </a:rPr>
              <a:t>Issue of Portability Solved.. But..</a:t>
            </a:r>
            <a:endParaRPr lang="en-US" altLang="en-US" sz="4000" dirty="0">
              <a:solidFill>
                <a:srgbClr val="4A66AC"/>
              </a:solidFill>
              <a:latin typeface="+mn-lt"/>
              <a:ea typeface="+mn-ea"/>
              <a:cs typeface="+mn-cs"/>
            </a:endParaRPr>
          </a:p>
        </p:txBody>
      </p:sp>
      <p:sp>
        <p:nvSpPr>
          <p:cNvPr id="21507" name="Rectangle 3"/>
          <p:cNvSpPr>
            <a:spLocks noGrp="1" noChangeArrowheads="1"/>
          </p:cNvSpPr>
          <p:nvPr>
            <p:ph type="body" idx="1"/>
          </p:nvPr>
        </p:nvSpPr>
        <p:spPr>
          <a:xfrm>
            <a:off x="762000" y="1524000"/>
            <a:ext cx="7848600" cy="5029200"/>
          </a:xfrm>
        </p:spPr>
        <p:txBody>
          <a:bodyPr/>
          <a:lstStyle/>
          <a:p>
            <a:pPr eaLnBrk="1" hangingPunct="1"/>
            <a:r>
              <a:rPr lang="en-US" altLang="en-US" sz="2000" smtClean="0"/>
              <a:t>Web pages have to be very portable because they can be downloaded onto any type of computer.</a:t>
            </a:r>
          </a:p>
          <a:p>
            <a:pPr eaLnBrk="1" hangingPunct="1"/>
            <a:r>
              <a:rPr lang="en-US" altLang="en-US" sz="2000" smtClean="0"/>
              <a:t>What's the standard language used for Web pages?</a:t>
            </a:r>
          </a:p>
          <a:p>
            <a:pPr eaLnBrk="1" hangingPunct="1"/>
            <a:r>
              <a:rPr lang="en-US" altLang="en-US" sz="2000" smtClean="0"/>
              <a:t>Java programs are very portable and they're better than HTML in terms of providing user interaction capabilities.</a:t>
            </a:r>
          </a:p>
          <a:p>
            <a:pPr eaLnBrk="1" hangingPunct="1"/>
            <a:r>
              <a:rPr lang="en-US" altLang="en-US" sz="2000" smtClean="0"/>
              <a:t>Java programs that are embedded in Web pages are called </a:t>
            </a:r>
            <a:r>
              <a:rPr lang="en-US" altLang="en-US" sz="2000" i="1" smtClean="0"/>
              <a:t>applets</a:t>
            </a:r>
            <a:r>
              <a:rPr lang="en-US" altLang="en-US" sz="2000" smtClean="0"/>
              <a:t>.</a:t>
            </a:r>
          </a:p>
          <a:p>
            <a:pPr eaLnBrk="1" hangingPunct="1"/>
            <a:r>
              <a:rPr lang="en-US" altLang="en-US" sz="2000" smtClean="0"/>
              <a:t>Although applets still play a significant role in Java's current success, some of the other types of Java programs have surpassed applets in terms of popularity.</a:t>
            </a:r>
          </a:p>
          <a:p>
            <a:pPr eaLnBrk="1" hangingPunct="1"/>
            <a:r>
              <a:rPr lang="en-US" altLang="en-US" sz="2000" smtClean="0"/>
              <a:t>In this course, we cover Standard Edition (SE) Java </a:t>
            </a:r>
            <a:r>
              <a:rPr lang="en-US" altLang="en-US" sz="2000" i="1" smtClean="0"/>
              <a:t>applications</a:t>
            </a:r>
            <a:r>
              <a:rPr lang="en-US" altLang="en-US" sz="2000" smtClean="0"/>
              <a:t>. They are Java programs that run on a standard computer – a desktop or a laptop, without the need of the Internet.</a:t>
            </a:r>
          </a:p>
        </p:txBody>
      </p:sp>
      <p:sp>
        <p:nvSpPr>
          <p:cNvPr id="21508" name="Footer Placeholder 7"/>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smtClean="0">
                <a:latin typeface="Times New Roman" panose="02020603050405020304" pitchFamily="18" charset="0"/>
              </a:rPr>
              <a:t>19</a:t>
            </a:r>
          </a:p>
        </p:txBody>
      </p:sp>
    </p:spTree>
    <p:extLst>
      <p:ext uri="{BB962C8B-B14F-4D97-AF65-F5344CB8AC3E}">
        <p14:creationId xmlns:p14="http://schemas.microsoft.com/office/powerpoint/2010/main" xmlns="" val="19838107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a:r>
              <a:rPr lang="en-US" altLang="en-US" sz="4000" dirty="0">
                <a:solidFill>
                  <a:srgbClr val="4A66AC"/>
                </a:solidFill>
                <a:latin typeface="+mn-lt"/>
                <a:ea typeface="+mn-ea"/>
                <a:cs typeface="+mn-cs"/>
              </a:rPr>
              <a:t>Features Of Java</a:t>
            </a:r>
          </a:p>
        </p:txBody>
      </p:sp>
      <p:sp>
        <p:nvSpPr>
          <p:cNvPr id="3" name="Content Placeholder 2"/>
          <p:cNvSpPr>
            <a:spLocks noGrp="1"/>
          </p:cNvSpPr>
          <p:nvPr>
            <p:ph idx="1"/>
          </p:nvPr>
        </p:nvSpPr>
        <p:spPr>
          <a:xfrm>
            <a:off x="457200" y="1600200"/>
            <a:ext cx="8596648" cy="4525963"/>
          </a:xfrm>
        </p:spPr>
        <p:txBody>
          <a:bodyPr>
            <a:normAutofit/>
          </a:bodyPr>
          <a:lstStyle/>
          <a:p>
            <a:pPr>
              <a:buFont typeface="Arial" charset="0"/>
              <a:buChar char="•"/>
              <a:defRPr/>
            </a:pPr>
            <a:r>
              <a:rPr lang="en-US" b="1" dirty="0" smtClean="0">
                <a:solidFill>
                  <a:schemeClr val="accent1">
                    <a:lumMod val="75000"/>
                  </a:schemeClr>
                </a:solidFill>
              </a:rPr>
              <a:t>Simple</a:t>
            </a:r>
          </a:p>
          <a:p>
            <a:pPr marL="0" indent="0">
              <a:buNone/>
              <a:defRPr/>
            </a:pPr>
            <a:r>
              <a:rPr lang="en-US" dirty="0">
                <a:solidFill>
                  <a:schemeClr val="accent1">
                    <a:lumMod val="75000"/>
                  </a:schemeClr>
                </a:solidFill>
              </a:rPr>
              <a:t> </a:t>
            </a:r>
            <a:r>
              <a:rPr lang="en-US" dirty="0" smtClean="0">
                <a:solidFill>
                  <a:schemeClr val="accent1">
                    <a:lumMod val="75000"/>
                  </a:schemeClr>
                </a:solidFill>
              </a:rPr>
              <a:t>   Similar to C and C++, but without the demerits…</a:t>
            </a:r>
          </a:p>
          <a:p>
            <a:pPr lvl="1">
              <a:buFont typeface="Arial" charset="0"/>
              <a:buChar char="–"/>
              <a:defRPr/>
            </a:pPr>
            <a:r>
              <a:rPr lang="en-US" sz="2400" dirty="0" smtClean="0">
                <a:solidFill>
                  <a:schemeClr val="accent1">
                    <a:lumMod val="75000"/>
                  </a:schemeClr>
                </a:solidFill>
              </a:rPr>
              <a:t>Omits operator overloading, multiple inheritance</a:t>
            </a:r>
          </a:p>
          <a:p>
            <a:pPr lvl="1">
              <a:buFont typeface="Arial" charset="0"/>
              <a:buChar char="–"/>
              <a:defRPr/>
            </a:pPr>
            <a:r>
              <a:rPr lang="en-US" sz="2400" dirty="0" err="1" smtClean="0">
                <a:solidFill>
                  <a:schemeClr val="accent1">
                    <a:lumMod val="75000"/>
                  </a:schemeClr>
                </a:solidFill>
              </a:rPr>
              <a:t>Goto</a:t>
            </a:r>
            <a:r>
              <a:rPr lang="en-US" sz="2400" dirty="0" smtClean="0">
                <a:solidFill>
                  <a:schemeClr val="accent1">
                    <a:lumMod val="75000"/>
                  </a:schemeClr>
                </a:solidFill>
              </a:rPr>
              <a:t> statement is eliminated</a:t>
            </a:r>
          </a:p>
          <a:p>
            <a:pPr lvl="1">
              <a:buFont typeface="Arial" charset="0"/>
              <a:buChar char="–"/>
              <a:defRPr/>
            </a:pPr>
            <a:r>
              <a:rPr lang="en-US" sz="2400" dirty="0" smtClean="0">
                <a:solidFill>
                  <a:schemeClr val="accent1">
                    <a:lumMod val="75000"/>
                  </a:schemeClr>
                </a:solidFill>
              </a:rPr>
              <a:t>Header files are eliminated</a:t>
            </a:r>
          </a:p>
          <a:p>
            <a:pPr lvl="1">
              <a:buFont typeface="Arial" charset="0"/>
              <a:buChar char="–"/>
              <a:defRPr/>
            </a:pPr>
            <a:r>
              <a:rPr lang="en-US" sz="2400" dirty="0" smtClean="0">
                <a:solidFill>
                  <a:schemeClr val="accent1">
                    <a:lumMod val="75000"/>
                  </a:schemeClr>
                </a:solidFill>
              </a:rPr>
              <a:t>No concept of pointers</a:t>
            </a:r>
          </a:p>
          <a:p>
            <a:pPr lvl="1">
              <a:buFont typeface="Arial" charset="0"/>
              <a:buChar char="–"/>
              <a:defRPr/>
            </a:pPr>
            <a:r>
              <a:rPr lang="en-US" sz="2400" dirty="0" smtClean="0">
                <a:solidFill>
                  <a:schemeClr val="accent1">
                    <a:lumMod val="75000"/>
                  </a:schemeClr>
                </a:solidFill>
              </a:rPr>
              <a:t>Automatic Garbage collection</a:t>
            </a:r>
          </a:p>
          <a:p>
            <a:pPr lvl="1">
              <a:buFont typeface="Arial" charset="0"/>
              <a:buChar char="–"/>
              <a:defRPr/>
            </a:pPr>
            <a:r>
              <a:rPr lang="en-US" sz="2400" dirty="0" smtClean="0">
                <a:solidFill>
                  <a:schemeClr val="accent1">
                    <a:lumMod val="75000"/>
                  </a:schemeClr>
                </a:solidFill>
              </a:rPr>
              <a:t>A rich set of predefined classes</a:t>
            </a:r>
          </a:p>
          <a:p>
            <a:pPr lvl="1">
              <a:buFont typeface="Arial" charset="0"/>
              <a:buChar char="–"/>
              <a:defRPr/>
            </a:pPr>
            <a:endParaRPr lang="en-US" sz="3000" dirty="0"/>
          </a:p>
        </p:txBody>
      </p:sp>
    </p:spTree>
    <p:extLst>
      <p:ext uri="{BB962C8B-B14F-4D97-AF65-F5344CB8AC3E}">
        <p14:creationId xmlns:p14="http://schemas.microsoft.com/office/powerpoint/2010/main" xmlns="" val="18901763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a:r>
              <a:rPr lang="en-US" altLang="en-US" sz="4000">
                <a:solidFill>
                  <a:srgbClr val="4A66AC"/>
                </a:solidFill>
                <a:latin typeface="+mn-lt"/>
                <a:ea typeface="+mn-ea"/>
                <a:cs typeface="+mn-cs"/>
              </a:rPr>
              <a:t>Features Of Java</a:t>
            </a:r>
          </a:p>
        </p:txBody>
      </p:sp>
      <p:sp>
        <p:nvSpPr>
          <p:cNvPr id="3" name="Content Placeholder 2"/>
          <p:cNvSpPr>
            <a:spLocks noGrp="1"/>
          </p:cNvSpPr>
          <p:nvPr>
            <p:ph idx="1"/>
          </p:nvPr>
        </p:nvSpPr>
        <p:spPr/>
        <p:txBody>
          <a:bodyPr/>
          <a:lstStyle/>
          <a:p>
            <a:pPr>
              <a:buFont typeface="Arial" charset="0"/>
              <a:buChar char="•"/>
              <a:defRPr/>
            </a:pPr>
            <a:r>
              <a:rPr lang="en-US" b="1" dirty="0">
                <a:solidFill>
                  <a:schemeClr val="accent1">
                    <a:lumMod val="75000"/>
                  </a:schemeClr>
                </a:solidFill>
              </a:rPr>
              <a:t>Object-Oriented</a:t>
            </a:r>
          </a:p>
          <a:p>
            <a:pPr lvl="1">
              <a:buFont typeface="Arial" charset="0"/>
              <a:buChar char="–"/>
              <a:defRPr/>
            </a:pPr>
            <a:r>
              <a:rPr lang="en-US" sz="2400" dirty="0" smtClean="0">
                <a:solidFill>
                  <a:schemeClr val="accent1">
                    <a:lumMod val="75000"/>
                  </a:schemeClr>
                </a:solidFill>
              </a:rPr>
              <a:t>Forces the programmer to use the classes and object</a:t>
            </a:r>
          </a:p>
          <a:p>
            <a:pPr lvl="1">
              <a:buFont typeface="Arial" charset="0"/>
              <a:buChar char="–"/>
              <a:defRPr/>
            </a:pPr>
            <a:r>
              <a:rPr lang="en-US" sz="2400" dirty="0" smtClean="0">
                <a:solidFill>
                  <a:schemeClr val="accent1">
                    <a:lumMod val="75000"/>
                  </a:schemeClr>
                </a:solidFill>
              </a:rPr>
              <a:t>Class</a:t>
            </a:r>
          </a:p>
          <a:p>
            <a:pPr lvl="2">
              <a:buFont typeface="Arial" charset="0"/>
              <a:buChar char="•"/>
              <a:defRPr/>
            </a:pPr>
            <a:r>
              <a:rPr lang="en-US" sz="2000" dirty="0" smtClean="0">
                <a:solidFill>
                  <a:schemeClr val="accent1">
                    <a:lumMod val="75000"/>
                  </a:schemeClr>
                </a:solidFill>
              </a:rPr>
              <a:t>Member variables( data ) and member functions ( methods )</a:t>
            </a:r>
          </a:p>
        </p:txBody>
      </p:sp>
      <p:pic>
        <p:nvPicPr>
          <p:cNvPr id="8196" name="Picture 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972594" y="3581400"/>
            <a:ext cx="3198812" cy="281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487136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a:r>
              <a:rPr lang="en-US" altLang="en-US" sz="4000">
                <a:solidFill>
                  <a:srgbClr val="4A66AC"/>
                </a:solidFill>
                <a:latin typeface="+mn-lt"/>
                <a:ea typeface="+mn-ea"/>
                <a:cs typeface="+mn-cs"/>
              </a:rPr>
              <a:t>Features Of Java</a:t>
            </a:r>
          </a:p>
        </p:txBody>
      </p:sp>
      <p:sp>
        <p:nvSpPr>
          <p:cNvPr id="3" name="Content Placeholder 2"/>
          <p:cNvSpPr>
            <a:spLocks noGrp="1"/>
          </p:cNvSpPr>
          <p:nvPr>
            <p:ph idx="1"/>
          </p:nvPr>
        </p:nvSpPr>
        <p:spPr>
          <a:xfrm>
            <a:off x="457200" y="1600200"/>
            <a:ext cx="6175420" cy="4525963"/>
          </a:xfrm>
        </p:spPr>
        <p:txBody>
          <a:bodyPr/>
          <a:lstStyle/>
          <a:p>
            <a:pPr>
              <a:buFont typeface="Arial" charset="0"/>
              <a:buChar char="•"/>
              <a:defRPr/>
            </a:pPr>
            <a:r>
              <a:rPr lang="en-US" b="1" dirty="0" smtClean="0">
                <a:solidFill>
                  <a:schemeClr val="accent1">
                    <a:lumMod val="75000"/>
                  </a:schemeClr>
                </a:solidFill>
              </a:rPr>
              <a:t>Robust</a:t>
            </a:r>
          </a:p>
          <a:p>
            <a:pPr lvl="1">
              <a:buFont typeface="Arial" charset="0"/>
              <a:buChar char="–"/>
              <a:defRPr/>
            </a:pPr>
            <a:r>
              <a:rPr lang="en-US" sz="2400" dirty="0">
                <a:solidFill>
                  <a:schemeClr val="accent1">
                    <a:lumMod val="75000"/>
                  </a:schemeClr>
                </a:solidFill>
              </a:rPr>
              <a:t>designed for writing highly reliable or robust software</a:t>
            </a:r>
            <a:r>
              <a:rPr lang="en-US" sz="2400" dirty="0" smtClean="0">
                <a:solidFill>
                  <a:schemeClr val="accent1">
                    <a:lumMod val="75000"/>
                  </a:schemeClr>
                </a:solidFill>
              </a:rPr>
              <a:t>:</a:t>
            </a:r>
          </a:p>
          <a:p>
            <a:pPr lvl="1">
              <a:buFont typeface="Arial" charset="0"/>
              <a:buChar char="–"/>
              <a:defRPr/>
            </a:pPr>
            <a:r>
              <a:rPr lang="en-US" sz="2400" b="1" dirty="0" smtClean="0">
                <a:solidFill>
                  <a:schemeClr val="accent1">
                    <a:lumMod val="75000"/>
                  </a:schemeClr>
                </a:solidFill>
              </a:rPr>
              <a:t>automatic </a:t>
            </a:r>
            <a:r>
              <a:rPr lang="en-US" sz="2400" b="1" dirty="0">
                <a:solidFill>
                  <a:schemeClr val="accent1">
                    <a:lumMod val="75000"/>
                  </a:schemeClr>
                </a:solidFill>
              </a:rPr>
              <a:t>garbage collection</a:t>
            </a:r>
            <a:r>
              <a:rPr lang="en-US" sz="2400" dirty="0">
                <a:solidFill>
                  <a:schemeClr val="accent1">
                    <a:lumMod val="75000"/>
                  </a:schemeClr>
                </a:solidFill>
              </a:rPr>
              <a:t>, which prevents memory </a:t>
            </a:r>
            <a:r>
              <a:rPr lang="en-US" sz="2400" dirty="0" smtClean="0">
                <a:solidFill>
                  <a:schemeClr val="accent1">
                    <a:lumMod val="75000"/>
                  </a:schemeClr>
                </a:solidFill>
              </a:rPr>
              <a:t>leaks</a:t>
            </a:r>
          </a:p>
          <a:p>
            <a:pPr lvl="1">
              <a:buFont typeface="Arial" charset="0"/>
              <a:buChar char="–"/>
              <a:defRPr/>
            </a:pPr>
            <a:r>
              <a:rPr lang="en-US" sz="2400" dirty="0" smtClean="0">
                <a:solidFill>
                  <a:schemeClr val="accent1">
                    <a:lumMod val="75000"/>
                  </a:schemeClr>
                </a:solidFill>
              </a:rPr>
              <a:t>Type safety of data</a:t>
            </a:r>
          </a:p>
          <a:p>
            <a:pPr lvl="1">
              <a:buFont typeface="Arial" charset="0"/>
              <a:buChar char="–"/>
              <a:defRPr/>
            </a:pPr>
            <a:r>
              <a:rPr lang="en-US" sz="2400" dirty="0" smtClean="0">
                <a:solidFill>
                  <a:schemeClr val="accent1">
                    <a:lumMod val="75000"/>
                  </a:schemeClr>
                </a:solidFill>
              </a:rPr>
              <a:t>Extensive compile time and runtime checking</a:t>
            </a:r>
          </a:p>
          <a:p>
            <a:pPr lvl="1">
              <a:buFont typeface="Arial" charset="0"/>
              <a:buChar char="–"/>
              <a:defRPr/>
            </a:pPr>
            <a:r>
              <a:rPr lang="en-US" sz="2400" dirty="0" smtClean="0">
                <a:solidFill>
                  <a:schemeClr val="accent1">
                    <a:lumMod val="75000"/>
                  </a:schemeClr>
                </a:solidFill>
              </a:rPr>
              <a:t>Object Oriented Exception Handling of run time errors</a:t>
            </a:r>
          </a:p>
          <a:p>
            <a:pPr lvl="2">
              <a:buFont typeface="Arial" charset="0"/>
              <a:buChar char="•"/>
              <a:defRPr/>
            </a:pPr>
            <a:r>
              <a:rPr lang="en-US" dirty="0" smtClean="0">
                <a:solidFill>
                  <a:schemeClr val="accent1">
                    <a:lumMod val="75000"/>
                  </a:schemeClr>
                </a:solidFill>
              </a:rPr>
              <a:t>Divide by zero exception</a:t>
            </a:r>
            <a:r>
              <a:rPr lang="en-US" dirty="0" smtClean="0"/>
              <a:t>.</a:t>
            </a:r>
          </a:p>
          <a:p>
            <a:pPr lvl="1">
              <a:buFont typeface="Arial" charset="0"/>
              <a:buChar char="–"/>
              <a:defRPr/>
            </a:pPr>
            <a:endParaRPr lang="en-US" dirty="0"/>
          </a:p>
        </p:txBody>
      </p:sp>
      <p:pic>
        <p:nvPicPr>
          <p:cNvPr id="9220" name="Picture 4"/>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6592754" y="4841206"/>
            <a:ext cx="2432095" cy="1753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1" name="Picture 5"/>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6430799" y="1417638"/>
            <a:ext cx="2573726" cy="31574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844568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pPr algn="l"/>
            <a:r>
              <a:rPr lang="en-AU" sz="4000" dirty="0" smtClean="0">
                <a:solidFill>
                  <a:srgbClr val="4A66AC"/>
                </a:solidFill>
                <a:latin typeface="Calibri" panose="020F0502020204030204" pitchFamily="34" charset="0"/>
                <a:ea typeface="+mn-ea"/>
                <a:cs typeface="+mn-cs"/>
              </a:rPr>
              <a:t>Ice Breaking…</a:t>
            </a:r>
            <a:endParaRPr lang="en-AU" sz="40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8"/>
            <a:ext cx="8042275" cy="3497262"/>
          </a:xfrm>
        </p:spPr>
        <p:txBody>
          <a:bodyPr/>
          <a:lstStyle/>
          <a:p>
            <a:endParaRPr lang="en-AU" sz="2400" dirty="0" smtClean="0"/>
          </a:p>
          <a:p>
            <a:r>
              <a:rPr lang="en-AU" sz="2400" dirty="0" smtClean="0"/>
              <a:t> </a:t>
            </a:r>
            <a:r>
              <a:rPr lang="en-AU" sz="2800" dirty="0" smtClean="0">
                <a:latin typeface="Calibri" panose="020F0502020204030204" pitchFamily="34" charset="0"/>
              </a:rPr>
              <a:t>Expectation setting…</a:t>
            </a:r>
          </a:p>
          <a:p>
            <a:endParaRPr lang="en-AU" sz="2800" dirty="0">
              <a:latin typeface="Calibri" panose="020F0502020204030204" pitchFamily="34" charset="0"/>
            </a:endParaRPr>
          </a:p>
          <a:p>
            <a:r>
              <a:rPr lang="en-AU" sz="2800" dirty="0" smtClean="0">
                <a:latin typeface="Calibri" panose="020F0502020204030204" pitchFamily="34" charset="0"/>
              </a:rPr>
              <a:t> Bird’s eye view of the training…</a:t>
            </a:r>
          </a:p>
        </p:txBody>
      </p:sp>
    </p:spTree>
    <p:extLst>
      <p:ext uri="{BB962C8B-B14F-4D97-AF65-F5344CB8AC3E}">
        <p14:creationId xmlns:p14="http://schemas.microsoft.com/office/powerpoint/2010/main" xmlns="" val="42011039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JVM</a:t>
            </a:r>
          </a:p>
          <a:p>
            <a:pPr lvl="1"/>
            <a:r>
              <a:rPr lang="en-IN" dirty="0" smtClean="0"/>
              <a:t>JIT</a:t>
            </a:r>
          </a:p>
          <a:p>
            <a:pPr lvl="2"/>
            <a:r>
              <a:rPr lang="en-IN" dirty="0" smtClean="0"/>
              <a:t>Hello.java(10) .exe (binary)</a:t>
            </a:r>
          </a:p>
          <a:p>
            <a:pPr lvl="2"/>
            <a:r>
              <a:rPr lang="en-IN" dirty="0" smtClean="0"/>
              <a:t>Hello.java(15)</a:t>
            </a:r>
          </a:p>
          <a:p>
            <a:pPr lvl="2"/>
            <a:r>
              <a:rPr lang="en-IN" dirty="0" smtClean="0"/>
              <a:t>Looping (inner statement </a:t>
            </a:r>
          </a:p>
          <a:p>
            <a:pPr lvl="1"/>
            <a:r>
              <a:rPr lang="en-IN" dirty="0" smtClean="0"/>
              <a:t>INTERPRETER</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a:r>
              <a:rPr lang="en-US" altLang="en-US" sz="4000">
                <a:solidFill>
                  <a:srgbClr val="4A66AC"/>
                </a:solidFill>
                <a:latin typeface="+mn-lt"/>
                <a:ea typeface="+mn-ea"/>
                <a:cs typeface="+mn-cs"/>
              </a:rPr>
              <a:t>Features Of Java</a:t>
            </a:r>
          </a:p>
        </p:txBody>
      </p:sp>
      <p:sp>
        <p:nvSpPr>
          <p:cNvPr id="3" name="Content Placeholder 2"/>
          <p:cNvSpPr>
            <a:spLocks noGrp="1"/>
          </p:cNvSpPr>
          <p:nvPr>
            <p:ph idx="1"/>
          </p:nvPr>
        </p:nvSpPr>
        <p:spPr/>
        <p:txBody>
          <a:bodyPr/>
          <a:lstStyle/>
          <a:p>
            <a:pPr>
              <a:buFont typeface="Arial" charset="0"/>
              <a:buChar char="•"/>
              <a:defRPr/>
            </a:pPr>
            <a:r>
              <a:rPr lang="en-US" b="1" dirty="0" smtClean="0">
                <a:solidFill>
                  <a:schemeClr val="accent1">
                    <a:lumMod val="75000"/>
                  </a:schemeClr>
                </a:solidFill>
              </a:rPr>
              <a:t>Architectural Neutral and Interpreted</a:t>
            </a:r>
          </a:p>
          <a:p>
            <a:pPr lvl="1">
              <a:buFont typeface="Arial" charset="0"/>
              <a:buChar char="–"/>
              <a:defRPr/>
            </a:pPr>
            <a:r>
              <a:rPr lang="en-US" sz="2400" dirty="0">
                <a:solidFill>
                  <a:schemeClr val="accent1">
                    <a:lumMod val="75000"/>
                  </a:schemeClr>
                </a:solidFill>
              </a:rPr>
              <a:t>compiler generates </a:t>
            </a:r>
            <a:r>
              <a:rPr lang="en-US" sz="2400" dirty="0" smtClean="0">
                <a:solidFill>
                  <a:schemeClr val="accent1">
                    <a:lumMod val="75000"/>
                  </a:schemeClr>
                </a:solidFill>
              </a:rPr>
              <a:t>bytecodes</a:t>
            </a:r>
            <a:endParaRPr lang="en-US" sz="2400" dirty="0">
              <a:solidFill>
                <a:schemeClr val="accent1">
                  <a:lumMod val="75000"/>
                </a:schemeClr>
              </a:solidFill>
            </a:endParaRPr>
          </a:p>
          <a:p>
            <a:pPr lvl="1">
              <a:buFont typeface="Arial" charset="0"/>
              <a:buChar char="–"/>
              <a:defRPr/>
            </a:pPr>
            <a:r>
              <a:rPr lang="en-US" sz="2400" dirty="0" smtClean="0">
                <a:solidFill>
                  <a:schemeClr val="accent1">
                    <a:lumMod val="75000"/>
                  </a:schemeClr>
                </a:solidFill>
              </a:rPr>
              <a:t>Easy to interpret on any machine</a:t>
            </a:r>
          </a:p>
          <a:p>
            <a:pPr lvl="1">
              <a:buFont typeface="Arial" charset="0"/>
              <a:buChar char="–"/>
              <a:defRPr/>
            </a:pPr>
            <a:r>
              <a:rPr lang="en-US" sz="2400" i="1" dirty="0" smtClean="0">
                <a:solidFill>
                  <a:schemeClr val="accent1">
                    <a:lumMod val="75000"/>
                  </a:schemeClr>
                </a:solidFill>
              </a:rPr>
              <a:t>“Write once and run anywhere WORA”</a:t>
            </a:r>
          </a:p>
          <a:p>
            <a:pPr>
              <a:buFont typeface="Arial" charset="0"/>
              <a:buChar char="•"/>
              <a:defRPr/>
            </a:pPr>
            <a:endParaRPr lang="en-US" dirty="0"/>
          </a:p>
        </p:txBody>
      </p:sp>
      <p:pic>
        <p:nvPicPr>
          <p:cNvPr id="10244" name="Picture 3" descr="C:\Users\mheimer.ST-USERS\Desktop\JavaDevelopment.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46984" y="3588579"/>
            <a:ext cx="4566679" cy="272014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148566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a:r>
              <a:rPr lang="en-US" altLang="en-US" sz="4000">
                <a:solidFill>
                  <a:srgbClr val="4A66AC"/>
                </a:solidFill>
                <a:latin typeface="+mn-lt"/>
                <a:ea typeface="+mn-ea"/>
                <a:cs typeface="+mn-cs"/>
              </a:rPr>
              <a:t>Features Of Java</a:t>
            </a:r>
          </a:p>
        </p:txBody>
      </p:sp>
      <p:sp>
        <p:nvSpPr>
          <p:cNvPr id="3" name="Content Placeholder 2"/>
          <p:cNvSpPr>
            <a:spLocks noGrp="1"/>
          </p:cNvSpPr>
          <p:nvPr>
            <p:ph idx="1"/>
          </p:nvPr>
        </p:nvSpPr>
        <p:spPr/>
        <p:txBody>
          <a:bodyPr/>
          <a:lstStyle/>
          <a:p>
            <a:pPr>
              <a:buFont typeface="Arial" charset="0"/>
              <a:buChar char="•"/>
              <a:defRPr/>
            </a:pPr>
            <a:r>
              <a:rPr lang="en-US" b="1" dirty="0" smtClean="0">
                <a:solidFill>
                  <a:schemeClr val="accent1">
                    <a:lumMod val="75000"/>
                  </a:schemeClr>
                </a:solidFill>
              </a:rPr>
              <a:t>Powerful</a:t>
            </a:r>
          </a:p>
          <a:p>
            <a:pPr lvl="1">
              <a:buFont typeface="Arial" charset="0"/>
              <a:buChar char="–"/>
              <a:defRPr/>
            </a:pPr>
            <a:r>
              <a:rPr lang="en-US" sz="2400" dirty="0" smtClean="0">
                <a:solidFill>
                  <a:schemeClr val="accent1">
                    <a:lumMod val="75000"/>
                  </a:schemeClr>
                </a:solidFill>
              </a:rPr>
              <a:t>Networking</a:t>
            </a:r>
          </a:p>
          <a:p>
            <a:pPr lvl="1">
              <a:buFont typeface="Arial" charset="0"/>
              <a:buChar char="–"/>
              <a:defRPr/>
            </a:pPr>
            <a:r>
              <a:rPr lang="en-US" sz="2400" dirty="0" smtClean="0">
                <a:solidFill>
                  <a:schemeClr val="accent1">
                    <a:lumMod val="75000"/>
                  </a:schemeClr>
                </a:solidFill>
              </a:rPr>
              <a:t>Threads</a:t>
            </a:r>
          </a:p>
          <a:p>
            <a:pPr lvl="1">
              <a:buFont typeface="Arial" charset="0"/>
              <a:buChar char="–"/>
              <a:defRPr/>
            </a:pPr>
            <a:r>
              <a:rPr lang="en-US" sz="2400" dirty="0" smtClean="0">
                <a:solidFill>
                  <a:schemeClr val="accent1">
                    <a:lumMod val="75000"/>
                  </a:schemeClr>
                </a:solidFill>
              </a:rPr>
              <a:t>Distributed Objects</a:t>
            </a:r>
          </a:p>
          <a:p>
            <a:pPr lvl="1">
              <a:buFont typeface="Arial" charset="0"/>
              <a:buChar char="–"/>
              <a:defRPr/>
            </a:pPr>
            <a:r>
              <a:rPr lang="en-US" sz="2400" dirty="0" smtClean="0">
                <a:solidFill>
                  <a:schemeClr val="accent1">
                    <a:lumMod val="75000"/>
                  </a:schemeClr>
                </a:solidFill>
              </a:rPr>
              <a:t>Database Access</a:t>
            </a:r>
          </a:p>
          <a:p>
            <a:pPr lvl="1">
              <a:buFont typeface="Arial" charset="0"/>
              <a:buChar char="–"/>
              <a:defRPr/>
            </a:pPr>
            <a:r>
              <a:rPr lang="en-US" sz="2400" dirty="0" smtClean="0">
                <a:solidFill>
                  <a:schemeClr val="accent1">
                    <a:lumMod val="75000"/>
                  </a:schemeClr>
                </a:solidFill>
              </a:rPr>
              <a:t>Graphics</a:t>
            </a:r>
          </a:p>
          <a:p>
            <a:pPr lvl="1">
              <a:buFont typeface="Arial" charset="0"/>
              <a:buChar char="–"/>
              <a:defRPr/>
            </a:pPr>
            <a:r>
              <a:rPr lang="en-US" sz="2400" dirty="0" smtClean="0">
                <a:solidFill>
                  <a:schemeClr val="accent1">
                    <a:lumMod val="75000"/>
                  </a:schemeClr>
                </a:solidFill>
              </a:rPr>
              <a:t>Data structure library</a:t>
            </a:r>
          </a:p>
          <a:p>
            <a:pPr lvl="1">
              <a:buFont typeface="Arial" charset="0"/>
              <a:buChar char="–"/>
              <a:defRPr/>
            </a:pPr>
            <a:r>
              <a:rPr lang="en-US" sz="2400" dirty="0" smtClean="0">
                <a:solidFill>
                  <a:schemeClr val="accent1">
                    <a:lumMod val="75000"/>
                  </a:schemeClr>
                </a:solidFill>
              </a:rPr>
              <a:t>Serialization</a:t>
            </a:r>
          </a:p>
          <a:p>
            <a:pPr lvl="1">
              <a:buFont typeface="Arial" charset="0"/>
              <a:buChar char="–"/>
              <a:defRPr/>
            </a:pPr>
            <a:r>
              <a:rPr lang="en-US" sz="2400" dirty="0" smtClean="0">
                <a:solidFill>
                  <a:schemeClr val="accent1">
                    <a:lumMod val="75000"/>
                  </a:schemeClr>
                </a:solidFill>
              </a:rPr>
              <a:t>Digital Signatures</a:t>
            </a:r>
          </a:p>
          <a:p>
            <a:pPr lvl="1">
              <a:buFont typeface="Arial" charset="0"/>
              <a:buChar char="–"/>
              <a:defRPr/>
            </a:pPr>
            <a:endParaRPr lang="en-US" dirty="0" smtClean="0"/>
          </a:p>
          <a:p>
            <a:pPr lvl="1">
              <a:buFont typeface="Arial" charset="0"/>
              <a:buChar char="–"/>
              <a:defRPr/>
            </a:pPr>
            <a:endParaRPr lang="en-US" dirty="0"/>
          </a:p>
        </p:txBody>
      </p:sp>
    </p:spTree>
    <p:extLst>
      <p:ext uri="{BB962C8B-B14F-4D97-AF65-F5344CB8AC3E}">
        <p14:creationId xmlns:p14="http://schemas.microsoft.com/office/powerpoint/2010/main" xmlns="" val="18129346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a:r>
              <a:rPr lang="en-US" altLang="en-US" sz="4000">
                <a:solidFill>
                  <a:srgbClr val="4A66AC"/>
                </a:solidFill>
                <a:latin typeface="+mn-lt"/>
                <a:ea typeface="+mn-ea"/>
                <a:cs typeface="+mn-cs"/>
              </a:rPr>
              <a:t>Features Of Java</a:t>
            </a:r>
          </a:p>
        </p:txBody>
      </p:sp>
      <p:sp>
        <p:nvSpPr>
          <p:cNvPr id="3" name="Content Placeholder 2"/>
          <p:cNvSpPr>
            <a:spLocks noGrp="1"/>
          </p:cNvSpPr>
          <p:nvPr>
            <p:ph idx="1"/>
          </p:nvPr>
        </p:nvSpPr>
        <p:spPr/>
        <p:txBody>
          <a:bodyPr/>
          <a:lstStyle/>
          <a:p>
            <a:pPr>
              <a:buFont typeface="Arial" charset="0"/>
              <a:buChar char="•"/>
              <a:defRPr/>
            </a:pPr>
            <a:r>
              <a:rPr lang="en-US" b="1" dirty="0" smtClean="0">
                <a:solidFill>
                  <a:schemeClr val="accent1">
                    <a:lumMod val="75000"/>
                  </a:schemeClr>
                </a:solidFill>
              </a:rPr>
              <a:t>Java is Popular</a:t>
            </a:r>
          </a:p>
          <a:p>
            <a:pPr>
              <a:buFont typeface="Arial" charset="0"/>
              <a:buChar char="•"/>
              <a:defRPr/>
            </a:pPr>
            <a:endParaRPr lang="en-US" dirty="0" smtClean="0"/>
          </a:p>
          <a:p>
            <a:pPr lvl="1">
              <a:buFont typeface="Arial" charset="0"/>
              <a:buChar char="–"/>
              <a:defRPr/>
            </a:pPr>
            <a:endParaRPr lang="en-US" dirty="0"/>
          </a:p>
        </p:txBody>
      </p:sp>
      <p:sp>
        <p:nvSpPr>
          <p:cNvPr id="12292" name="AutoShape 4" descr="Image result for popularity of programing languages 2015 indeed.com"/>
          <p:cNvSpPr>
            <a:spLocks noChangeAspect="1" noChangeArrowheads="1"/>
          </p:cNvSpPr>
          <p:nvPr/>
        </p:nvSpPr>
        <p:spPr bwMode="auto">
          <a:xfrm>
            <a:off x="115888" y="-144463"/>
            <a:ext cx="228600" cy="304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2" name="Picture 1"/>
          <p:cNvPicPr>
            <a:picLocks noChangeAspect="1"/>
          </p:cNvPicPr>
          <p:nvPr/>
        </p:nvPicPr>
        <p:blipFill>
          <a:blip r:embed="rId2"/>
          <a:stretch>
            <a:fillRect/>
          </a:stretch>
        </p:blipFill>
        <p:spPr>
          <a:xfrm>
            <a:off x="230188" y="2188402"/>
            <a:ext cx="8601075" cy="3743325"/>
          </a:xfrm>
          <a:prstGeom prst="rect">
            <a:avLst/>
          </a:prstGeom>
        </p:spPr>
      </p:pic>
    </p:spTree>
    <p:extLst>
      <p:ext uri="{BB962C8B-B14F-4D97-AF65-F5344CB8AC3E}">
        <p14:creationId xmlns:p14="http://schemas.microsoft.com/office/powerpoint/2010/main" xmlns="" val="7327647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a:r>
              <a:rPr lang="en-US" altLang="en-US" sz="4000" dirty="0">
                <a:solidFill>
                  <a:srgbClr val="4A66AC"/>
                </a:solidFill>
                <a:latin typeface="+mn-lt"/>
                <a:ea typeface="+mn-ea"/>
                <a:cs typeface="+mn-cs"/>
              </a:rPr>
              <a:t>Features Of Java </a:t>
            </a:r>
          </a:p>
        </p:txBody>
      </p:sp>
      <p:sp>
        <p:nvSpPr>
          <p:cNvPr id="3" name="Content Placeholder 2"/>
          <p:cNvSpPr>
            <a:spLocks noGrp="1"/>
          </p:cNvSpPr>
          <p:nvPr>
            <p:ph idx="1"/>
          </p:nvPr>
        </p:nvSpPr>
        <p:spPr/>
        <p:txBody>
          <a:bodyPr/>
          <a:lstStyle/>
          <a:p>
            <a:pPr>
              <a:buFont typeface="Arial" charset="0"/>
              <a:buChar char="•"/>
              <a:defRPr/>
            </a:pPr>
            <a:r>
              <a:rPr lang="en-US" b="1" dirty="0" smtClean="0">
                <a:solidFill>
                  <a:schemeClr val="accent1">
                    <a:lumMod val="75000"/>
                  </a:schemeClr>
                </a:solidFill>
              </a:rPr>
              <a:t>Distributed</a:t>
            </a:r>
          </a:p>
          <a:p>
            <a:pPr lvl="1">
              <a:buFont typeface="Arial" charset="0"/>
              <a:buChar char="–"/>
              <a:defRPr/>
            </a:pPr>
            <a:r>
              <a:rPr lang="en-US" sz="3000" dirty="0" smtClean="0">
                <a:solidFill>
                  <a:schemeClr val="accent1">
                    <a:lumMod val="75000"/>
                  </a:schemeClr>
                </a:solidFill>
              </a:rPr>
              <a:t>Supports TCP/IP</a:t>
            </a:r>
          </a:p>
          <a:p>
            <a:pPr lvl="1">
              <a:buFont typeface="Arial" charset="0"/>
              <a:buChar char="–"/>
              <a:defRPr/>
            </a:pPr>
            <a:r>
              <a:rPr lang="en-US" sz="3000" dirty="0" smtClean="0">
                <a:solidFill>
                  <a:schemeClr val="accent1">
                    <a:lumMod val="75000"/>
                  </a:schemeClr>
                </a:solidFill>
              </a:rPr>
              <a:t>Remote Method </a:t>
            </a:r>
          </a:p>
          <a:p>
            <a:pPr marL="457200" lvl="1" indent="0">
              <a:buNone/>
              <a:defRPr/>
            </a:pPr>
            <a:r>
              <a:rPr lang="en-US" sz="3000" dirty="0">
                <a:solidFill>
                  <a:schemeClr val="accent1">
                    <a:lumMod val="75000"/>
                  </a:schemeClr>
                </a:solidFill>
              </a:rPr>
              <a:t> </a:t>
            </a:r>
            <a:r>
              <a:rPr lang="en-US" sz="3000" dirty="0" smtClean="0">
                <a:solidFill>
                  <a:schemeClr val="accent1">
                    <a:lumMod val="75000"/>
                  </a:schemeClr>
                </a:solidFill>
              </a:rPr>
              <a:t>   Invocation (RMI)</a:t>
            </a:r>
          </a:p>
          <a:p>
            <a:pPr lvl="1">
              <a:buFont typeface="Arial" charset="0"/>
              <a:buChar char="–"/>
              <a:defRPr/>
            </a:pPr>
            <a:r>
              <a:rPr lang="en-US" sz="3000" dirty="0" smtClean="0">
                <a:solidFill>
                  <a:schemeClr val="accent1">
                    <a:lumMod val="75000"/>
                  </a:schemeClr>
                </a:solidFill>
              </a:rPr>
              <a:t>Web Services</a:t>
            </a:r>
            <a:endParaRPr lang="en-US" sz="2800" dirty="0" smtClean="0">
              <a:solidFill>
                <a:schemeClr val="accent1">
                  <a:lumMod val="75000"/>
                </a:schemeClr>
              </a:solidFill>
            </a:endParaRPr>
          </a:p>
          <a:p>
            <a:pPr>
              <a:buFont typeface="Arial" charset="0"/>
              <a:buChar char="•"/>
              <a:defRPr/>
            </a:pPr>
            <a:endParaRPr lang="en-US" dirty="0"/>
          </a:p>
        </p:txBody>
      </p:sp>
      <p:pic>
        <p:nvPicPr>
          <p:cNvPr id="13316" name="Picture 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5130823" y="1295601"/>
            <a:ext cx="3341687" cy="421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964681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a:r>
              <a:rPr lang="en-US" altLang="en-US" sz="4000">
                <a:solidFill>
                  <a:srgbClr val="4A66AC"/>
                </a:solidFill>
                <a:latin typeface="+mn-lt"/>
                <a:ea typeface="+mn-ea"/>
                <a:cs typeface="+mn-cs"/>
              </a:rPr>
              <a:t>Features of Java	</a:t>
            </a:r>
          </a:p>
        </p:txBody>
      </p:sp>
      <p:sp>
        <p:nvSpPr>
          <p:cNvPr id="3" name="Content Placeholder 2"/>
          <p:cNvSpPr>
            <a:spLocks noGrp="1"/>
          </p:cNvSpPr>
          <p:nvPr>
            <p:ph idx="1"/>
          </p:nvPr>
        </p:nvSpPr>
        <p:spPr/>
        <p:txBody>
          <a:bodyPr>
            <a:normAutofit/>
          </a:bodyPr>
          <a:lstStyle/>
          <a:p>
            <a:pPr>
              <a:buFont typeface="Arial" charset="0"/>
              <a:buChar char="•"/>
              <a:defRPr/>
            </a:pPr>
            <a:r>
              <a:rPr lang="en-US" dirty="0" smtClean="0">
                <a:solidFill>
                  <a:schemeClr val="accent1">
                    <a:lumMod val="75000"/>
                  </a:schemeClr>
                </a:solidFill>
              </a:rPr>
              <a:t>Multi-Threaded</a:t>
            </a:r>
          </a:p>
          <a:p>
            <a:pPr lvl="1" algn="just">
              <a:buFont typeface="Arial" charset="0"/>
              <a:buChar char="–"/>
              <a:defRPr/>
            </a:pPr>
            <a:r>
              <a:rPr lang="en-US" sz="3000" dirty="0" smtClean="0">
                <a:solidFill>
                  <a:schemeClr val="accent1">
                    <a:lumMod val="75000"/>
                  </a:schemeClr>
                </a:solidFill>
              </a:rPr>
              <a:t>Parallel processing</a:t>
            </a:r>
            <a:r>
              <a:rPr lang="en-US" sz="2600" dirty="0">
                <a:solidFill>
                  <a:schemeClr val="accent1">
                    <a:lumMod val="75000"/>
                  </a:schemeClr>
                </a:solidFill>
              </a:rPr>
              <a:t> </a:t>
            </a:r>
            <a:r>
              <a:rPr lang="en-US" sz="2600" dirty="0" smtClean="0">
                <a:solidFill>
                  <a:schemeClr val="accent1">
                    <a:lumMod val="75000"/>
                  </a:schemeClr>
                </a:solidFill>
              </a:rPr>
              <a:t>to improve the performance of certain types of programs</a:t>
            </a:r>
            <a:endParaRPr lang="en-US" sz="3000" dirty="0" smtClean="0">
              <a:solidFill>
                <a:schemeClr val="accent1">
                  <a:lumMod val="75000"/>
                </a:schemeClr>
              </a:solidFill>
            </a:endParaRPr>
          </a:p>
        </p:txBody>
      </p:sp>
    </p:spTree>
    <p:extLst>
      <p:ext uri="{BB962C8B-B14F-4D97-AF65-F5344CB8AC3E}">
        <p14:creationId xmlns:p14="http://schemas.microsoft.com/office/powerpoint/2010/main" xmlns="" val="32108671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a:r>
              <a:rPr lang="en-US" altLang="en-US" sz="4000" dirty="0">
                <a:solidFill>
                  <a:srgbClr val="4A66AC"/>
                </a:solidFill>
                <a:latin typeface="+mn-lt"/>
                <a:ea typeface="+mn-ea"/>
                <a:cs typeface="+mn-cs"/>
              </a:rPr>
              <a:t>Major Java Editions	</a:t>
            </a:r>
          </a:p>
        </p:txBody>
      </p:sp>
      <p:pic>
        <p:nvPicPr>
          <p:cNvPr id="1026" name="Picture 2" descr="Image result for java editions"/>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05696" y="1828801"/>
            <a:ext cx="7532608" cy="41502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361945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3200" dirty="0">
                <a:latin typeface="Calibri" panose="020F0502020204030204" pitchFamily="34" charset="0"/>
              </a:rPr>
              <a:t>Java &amp; JEE Fast Track </a:t>
            </a:r>
            <a:r>
              <a:rPr lang="en-US" sz="3200" dirty="0" smtClean="0">
                <a:latin typeface="Calibri" panose="020F0502020204030204" pitchFamily="34" charset="0"/>
              </a:rPr>
              <a:t>Training – Day 1 Agenda</a:t>
            </a:r>
            <a:endParaRPr lang="en-AU" sz="32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a:buFont typeface="Wingdings" panose="05000000000000000000" pitchFamily="2" charset="2"/>
              <a:buChar char="ü"/>
            </a:pPr>
            <a:r>
              <a:rPr lang="en-AU" sz="2400" dirty="0" smtClean="0">
                <a:latin typeface="Calibri" panose="020F0502020204030204" pitchFamily="34" charset="0"/>
              </a:rPr>
              <a:t> </a:t>
            </a:r>
            <a:r>
              <a:rPr lang="en-AU" sz="2000" dirty="0" smtClean="0">
                <a:latin typeface="Calibri" panose="020F0502020204030204" pitchFamily="34" charset="0"/>
              </a:rPr>
              <a:t>Introduction to Java</a:t>
            </a:r>
          </a:p>
          <a:p>
            <a:pPr lvl="1">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History of Java</a:t>
            </a:r>
          </a:p>
          <a:p>
            <a:pPr lvl="1">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Salient Features of Java</a:t>
            </a:r>
          </a:p>
          <a:p>
            <a:pPr lvl="1">
              <a:buFont typeface="Wingdings" panose="05000000000000000000" pitchFamily="2" charset="2"/>
              <a:buChar char="ü"/>
            </a:pPr>
            <a:endParaRPr lang="en-AU" sz="2000" dirty="0">
              <a:latin typeface="Calibri" panose="020F0502020204030204" pitchFamily="34" charset="0"/>
            </a:endParaRPr>
          </a:p>
          <a:p>
            <a:pPr>
              <a:buFont typeface="Wingdings" panose="05000000000000000000" pitchFamily="2" charset="2"/>
              <a:buChar char="Ø"/>
            </a:pPr>
            <a:r>
              <a:rPr lang="en-AU" sz="2000" b="1" dirty="0" smtClean="0">
                <a:latin typeface="Calibri" panose="020F0502020204030204" pitchFamily="34" charset="0"/>
              </a:rPr>
              <a:t> Setting up Environment for Java development</a:t>
            </a:r>
          </a:p>
          <a:p>
            <a:pPr lvl="1">
              <a:buFont typeface="Wingdings" panose="05000000000000000000" pitchFamily="2" charset="2"/>
              <a:buChar char="ü"/>
            </a:pPr>
            <a:endParaRPr lang="en-AU" sz="2000" dirty="0" smtClean="0">
              <a:latin typeface="Calibri" panose="020F0502020204030204" pitchFamily="34" charset="0"/>
            </a:endParaRPr>
          </a:p>
          <a:p>
            <a:pPr>
              <a:buFont typeface="Wingdings" panose="05000000000000000000" pitchFamily="2" charset="2"/>
              <a:buChar char="ü"/>
            </a:pPr>
            <a:r>
              <a:rPr lang="en-AU" sz="2000" dirty="0">
                <a:latin typeface="Calibri" panose="020F0502020204030204" pitchFamily="34" charset="0"/>
              </a:rPr>
              <a:t>Object Oriented Programming Concepts</a:t>
            </a:r>
          </a:p>
          <a:p>
            <a:pPr>
              <a:buFont typeface="Wingdings" panose="05000000000000000000" pitchFamily="2" charset="2"/>
              <a:buChar char="ü"/>
            </a:pPr>
            <a:endParaRPr lang="en-AU" sz="2000" dirty="0" smtClean="0">
              <a:latin typeface="Calibri" panose="020F0502020204030204" pitchFamily="34" charset="0"/>
            </a:endParaRPr>
          </a:p>
        </p:txBody>
      </p:sp>
    </p:spTree>
    <p:extLst>
      <p:ext uri="{BB962C8B-B14F-4D97-AF65-F5344CB8AC3E}">
        <p14:creationId xmlns:p14="http://schemas.microsoft.com/office/powerpoint/2010/main" xmlns="" val="41996592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smtClean="0"/>
              <a:t>Setting up environment for Java Development</a:t>
            </a:r>
            <a:endParaRPr lang="en-US" dirty="0"/>
          </a:p>
        </p:txBody>
      </p:sp>
      <p:sp>
        <p:nvSpPr>
          <p:cNvPr id="4" name="Title 2"/>
          <p:cNvSpPr txBox="1">
            <a:spLocks/>
          </p:cNvSpPr>
          <p:nvPr/>
        </p:nvSpPr>
        <p:spPr bwMode="auto">
          <a:xfrm>
            <a:off x="601632" y="3095969"/>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xmlns="" val="1673224729"/>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574675" y="445887"/>
            <a:ext cx="8024813" cy="468313"/>
          </a:xfrm>
        </p:spPr>
        <p:txBody>
          <a:bodyPr/>
          <a:lstStyle/>
          <a:p>
            <a:pPr eaLnBrk="1" hangingPunct="1"/>
            <a:r>
              <a:rPr lang="en-US" altLang="en-US" sz="3200" dirty="0" smtClean="0">
                <a:latin typeface="Calibri" panose="020F0502020204030204" pitchFamily="34" charset="0"/>
              </a:rPr>
              <a:t>Steps for Environment Setup</a:t>
            </a:r>
            <a:endParaRPr lang="en-US" altLang="en-US" sz="3200" b="1" dirty="0" smtClean="0">
              <a:latin typeface="Calibri" panose="020F0502020204030204" pitchFamily="34" charset="0"/>
            </a:endParaRPr>
          </a:p>
        </p:txBody>
      </p:sp>
      <p:sp>
        <p:nvSpPr>
          <p:cNvPr id="5123" name="Rectangle 5"/>
          <p:cNvSpPr>
            <a:spLocks noGrp="1" noChangeArrowheads="1"/>
          </p:cNvSpPr>
          <p:nvPr>
            <p:ph type="body" idx="1"/>
          </p:nvPr>
        </p:nvSpPr>
        <p:spPr/>
        <p:txBody>
          <a:bodyPr/>
          <a:lstStyle/>
          <a:p>
            <a:pPr marL="457200" indent="-457200" eaLnBrk="1" hangingPunct="1">
              <a:buFont typeface="+mj-lt"/>
              <a:buAutoNum type="arabicPeriod"/>
            </a:pPr>
            <a:r>
              <a:rPr lang="en-US" altLang="en-US" sz="2400" dirty="0" smtClean="0">
                <a:latin typeface="Calibri" panose="020F0502020204030204" pitchFamily="34" charset="0"/>
              </a:rPr>
              <a:t>Download and install latest JDK from Oracle site</a:t>
            </a:r>
          </a:p>
          <a:p>
            <a:pPr marL="457200" indent="-457200" eaLnBrk="1" hangingPunct="1">
              <a:buFont typeface="+mj-lt"/>
              <a:buAutoNum type="arabicPeriod"/>
            </a:pPr>
            <a:endParaRPr lang="en-US" altLang="en-US" sz="2400" dirty="0">
              <a:latin typeface="Calibri" panose="020F0502020204030204" pitchFamily="34" charset="0"/>
            </a:endParaRPr>
          </a:p>
          <a:p>
            <a:pPr marL="457200" indent="-457200" eaLnBrk="1" hangingPunct="1">
              <a:buFont typeface="+mj-lt"/>
              <a:buAutoNum type="arabicPeriod"/>
            </a:pPr>
            <a:r>
              <a:rPr lang="en-US" altLang="en-US" sz="2400" dirty="0" smtClean="0">
                <a:latin typeface="Calibri" panose="020F0502020204030204" pitchFamily="34" charset="0"/>
              </a:rPr>
              <a:t>Download and install Eclipse</a:t>
            </a:r>
          </a:p>
          <a:p>
            <a:pPr marL="457200" indent="-457200" eaLnBrk="1" hangingPunct="1">
              <a:buFont typeface="+mj-lt"/>
              <a:buAutoNum type="arabicPeriod"/>
            </a:pPr>
            <a:endParaRPr lang="en-US" altLang="en-US" sz="2400" dirty="0">
              <a:latin typeface="Calibri" panose="020F0502020204030204" pitchFamily="34" charset="0"/>
            </a:endParaRPr>
          </a:p>
          <a:p>
            <a:pPr eaLnBrk="1" hangingPunct="1"/>
            <a:endParaRPr lang="en-US" altLang="en-US" sz="2600" dirty="0"/>
          </a:p>
          <a:p>
            <a:pPr eaLnBrk="1" hangingPunct="1"/>
            <a:endParaRPr lang="en-US" altLang="en-US" sz="2600" dirty="0" smtClean="0"/>
          </a:p>
        </p:txBody>
      </p:sp>
    </p:spTree>
    <p:extLst>
      <p:ext uri="{BB962C8B-B14F-4D97-AF65-F5344CB8AC3E}">
        <p14:creationId xmlns:p14="http://schemas.microsoft.com/office/powerpoint/2010/main" xmlns="" val="3195565613"/>
      </p:ext>
    </p:extLst>
  </p:cSld>
  <p:clrMapOvr>
    <a:masterClrMapping/>
  </p:clrMapOvr>
  <p:transition advTm="3088"/>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3200" dirty="0">
                <a:latin typeface="Calibri" panose="020F0502020204030204" pitchFamily="34" charset="0"/>
              </a:rPr>
              <a:t>Java &amp; JEE Fast Track </a:t>
            </a:r>
            <a:r>
              <a:rPr lang="en-US" sz="3200" dirty="0" smtClean="0">
                <a:latin typeface="Calibri" panose="020F0502020204030204" pitchFamily="34" charset="0"/>
              </a:rPr>
              <a:t>Training – Day 1 Agenda</a:t>
            </a:r>
            <a:endParaRPr lang="en-AU" sz="32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a:buFont typeface="Wingdings" panose="05000000000000000000" pitchFamily="2" charset="2"/>
              <a:buChar char="ü"/>
            </a:pPr>
            <a:r>
              <a:rPr lang="en-AU" sz="2400" dirty="0" smtClean="0">
                <a:latin typeface="Calibri" panose="020F0502020204030204" pitchFamily="34" charset="0"/>
              </a:rPr>
              <a:t> </a:t>
            </a:r>
            <a:r>
              <a:rPr lang="en-AU" sz="2000" dirty="0" smtClean="0">
                <a:latin typeface="Calibri" panose="020F0502020204030204" pitchFamily="34" charset="0"/>
              </a:rPr>
              <a:t>Introduction to Java</a:t>
            </a:r>
          </a:p>
          <a:p>
            <a:pPr lvl="1">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History of Java</a:t>
            </a:r>
          </a:p>
          <a:p>
            <a:pPr lvl="1">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Salient Features of Java</a:t>
            </a:r>
          </a:p>
          <a:p>
            <a:pPr lvl="1">
              <a:buFont typeface="Wingdings" panose="05000000000000000000" pitchFamily="2" charset="2"/>
              <a:buChar char="ü"/>
            </a:pPr>
            <a:endParaRPr lang="en-AU" sz="2000" dirty="0">
              <a:latin typeface="Calibri" panose="020F0502020204030204" pitchFamily="34" charset="0"/>
            </a:endParaRPr>
          </a:p>
          <a:p>
            <a:pPr>
              <a:buFont typeface="Wingdings" panose="05000000000000000000" pitchFamily="2" charset="2"/>
              <a:buChar char="ü"/>
            </a:pPr>
            <a:r>
              <a:rPr lang="en-AU" sz="2000" dirty="0" smtClean="0">
                <a:latin typeface="Calibri" panose="020F0502020204030204" pitchFamily="34" charset="0"/>
              </a:rPr>
              <a:t> Setting up Environment for Java development</a:t>
            </a:r>
          </a:p>
          <a:p>
            <a:pPr lvl="1">
              <a:buFont typeface="Wingdings" panose="05000000000000000000" pitchFamily="2" charset="2"/>
              <a:buChar char="ü"/>
            </a:pPr>
            <a:endParaRPr lang="en-AU" sz="2000" dirty="0" smtClean="0">
              <a:latin typeface="Calibri" panose="020F0502020204030204" pitchFamily="34" charset="0"/>
            </a:endParaRPr>
          </a:p>
          <a:p>
            <a:pPr>
              <a:buFont typeface="Wingdings" panose="05000000000000000000" pitchFamily="2" charset="2"/>
              <a:buChar char="ü"/>
            </a:pPr>
            <a:r>
              <a:rPr lang="en-AU" sz="2000" dirty="0">
                <a:latin typeface="Calibri" panose="020F0502020204030204" pitchFamily="34" charset="0"/>
              </a:rPr>
              <a:t>Object Oriented Programming Concepts</a:t>
            </a:r>
          </a:p>
          <a:p>
            <a:pPr>
              <a:buFont typeface="Wingdings" panose="05000000000000000000" pitchFamily="2" charset="2"/>
              <a:buChar char="ü"/>
            </a:pPr>
            <a:endParaRPr lang="en-AU" sz="2000" dirty="0" smtClean="0">
              <a:latin typeface="Calibri" panose="020F0502020204030204" pitchFamily="34" charset="0"/>
            </a:endParaRPr>
          </a:p>
        </p:txBody>
      </p:sp>
    </p:spTree>
    <p:extLst>
      <p:ext uri="{BB962C8B-B14F-4D97-AF65-F5344CB8AC3E}">
        <p14:creationId xmlns:p14="http://schemas.microsoft.com/office/powerpoint/2010/main" xmlns="" val="14817280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574675" y="445887"/>
            <a:ext cx="8024813" cy="468313"/>
          </a:xfrm>
        </p:spPr>
        <p:txBody>
          <a:bodyPr/>
          <a:lstStyle/>
          <a:p>
            <a:pPr eaLnBrk="1" hangingPunct="1"/>
            <a:r>
              <a:rPr lang="en-US" altLang="en-US" sz="3200" dirty="0" smtClean="0">
                <a:latin typeface="Calibri" panose="020F0502020204030204" pitchFamily="34" charset="0"/>
              </a:rPr>
              <a:t>Download latest JDK from Oracle site</a:t>
            </a:r>
            <a:endParaRPr lang="en-US" altLang="en-US" sz="3200" b="1" dirty="0" smtClean="0">
              <a:latin typeface="Calibri" panose="020F0502020204030204" pitchFamily="34" charset="0"/>
            </a:endParaRPr>
          </a:p>
        </p:txBody>
      </p:sp>
      <p:sp>
        <p:nvSpPr>
          <p:cNvPr id="5123" name="Rectangle 5"/>
          <p:cNvSpPr>
            <a:spLocks noGrp="1" noChangeArrowheads="1"/>
          </p:cNvSpPr>
          <p:nvPr>
            <p:ph type="body" idx="1"/>
          </p:nvPr>
        </p:nvSpPr>
        <p:spPr/>
        <p:txBody>
          <a:bodyPr/>
          <a:lstStyle/>
          <a:p>
            <a:r>
              <a:rPr lang="en-IN" sz="2000" b="1" dirty="0">
                <a:latin typeface="Calibri" panose="020F0502020204030204" pitchFamily="34" charset="0"/>
              </a:rPr>
              <a:t>"JDK" or "JRE"?</a:t>
            </a:r>
          </a:p>
          <a:p>
            <a:pPr marL="357188" lvl="1" indent="0" algn="just">
              <a:buNone/>
            </a:pPr>
            <a:r>
              <a:rPr lang="en-IN" sz="2000" dirty="0" smtClean="0">
                <a:latin typeface="Calibri" panose="020F0502020204030204" pitchFamily="34" charset="0"/>
              </a:rPr>
              <a:t>JRE </a:t>
            </a:r>
            <a:r>
              <a:rPr lang="en-IN" sz="2000" dirty="0">
                <a:latin typeface="Calibri" panose="020F0502020204030204" pitchFamily="34" charset="0"/>
              </a:rPr>
              <a:t>(Java Runtime) is needed for </a:t>
            </a:r>
            <a:r>
              <a:rPr lang="en-IN" sz="2000" i="1" dirty="0">
                <a:latin typeface="Calibri" panose="020F0502020204030204" pitchFamily="34" charset="0"/>
              </a:rPr>
              <a:t>running</a:t>
            </a:r>
            <a:r>
              <a:rPr lang="en-IN" sz="2000" dirty="0">
                <a:latin typeface="Calibri" panose="020F0502020204030204" pitchFamily="34" charset="0"/>
              </a:rPr>
              <a:t> Java programs. JDK (Java Development Kit), which includes JRE plus the development tools (such as compiler and debugger), is need for </a:t>
            </a:r>
            <a:r>
              <a:rPr lang="en-IN" sz="2000" i="1" dirty="0">
                <a:latin typeface="Calibri" panose="020F0502020204030204" pitchFamily="34" charset="0"/>
              </a:rPr>
              <a:t>writing</a:t>
            </a:r>
            <a:r>
              <a:rPr lang="en-IN" sz="2000" dirty="0">
                <a:latin typeface="Calibri" panose="020F0502020204030204" pitchFamily="34" charset="0"/>
              </a:rPr>
              <a:t> as well as </a:t>
            </a:r>
            <a:r>
              <a:rPr lang="en-IN" sz="2000" i="1" dirty="0">
                <a:latin typeface="Calibri" panose="020F0502020204030204" pitchFamily="34" charset="0"/>
              </a:rPr>
              <a:t>running</a:t>
            </a:r>
            <a:r>
              <a:rPr lang="en-IN" sz="2000" dirty="0">
                <a:latin typeface="Calibri" panose="020F0502020204030204" pitchFamily="34" charset="0"/>
              </a:rPr>
              <a:t> Java programs. Since you are supposed to write Java Programs, you should install JDK, which includes JRE</a:t>
            </a:r>
            <a:r>
              <a:rPr lang="en-IN" sz="2000" dirty="0" smtClean="0">
                <a:latin typeface="Calibri" panose="020F0502020204030204" pitchFamily="34" charset="0"/>
              </a:rPr>
              <a:t>.</a:t>
            </a:r>
          </a:p>
          <a:p>
            <a:pPr marL="357188" lvl="1" indent="0" algn="just">
              <a:buNone/>
            </a:pPr>
            <a:endParaRPr lang="en-IN" sz="2000" dirty="0">
              <a:latin typeface="Calibri" panose="020F0502020204030204" pitchFamily="34" charset="0"/>
            </a:endParaRPr>
          </a:p>
          <a:p>
            <a:pPr algn="just"/>
            <a:r>
              <a:rPr lang="en-IN" sz="2000" dirty="0" smtClean="0">
                <a:latin typeface="Calibri" panose="020F0502020204030204" pitchFamily="34" charset="0"/>
              </a:rPr>
              <a:t>To download and install JDK follow the steps in the following slides.</a:t>
            </a:r>
            <a:endParaRPr lang="en-IN" sz="2000" dirty="0">
              <a:latin typeface="Calibri" panose="020F0502020204030204" pitchFamily="34" charset="0"/>
            </a:endParaRPr>
          </a:p>
          <a:p>
            <a:pPr eaLnBrk="1" hangingPunct="1"/>
            <a:endParaRPr lang="en-US" altLang="en-US" sz="2000" dirty="0">
              <a:latin typeface="Calibri" panose="020F0502020204030204" pitchFamily="34" charset="0"/>
            </a:endParaRPr>
          </a:p>
          <a:p>
            <a:pPr eaLnBrk="1" hangingPunct="1"/>
            <a:endParaRPr lang="en-US" altLang="en-US" sz="2000" dirty="0" smtClean="0">
              <a:latin typeface="Calibri" panose="020F0502020204030204" pitchFamily="34" charset="0"/>
            </a:endParaRPr>
          </a:p>
        </p:txBody>
      </p:sp>
    </p:spTree>
    <p:extLst>
      <p:ext uri="{BB962C8B-B14F-4D97-AF65-F5344CB8AC3E}">
        <p14:creationId xmlns:p14="http://schemas.microsoft.com/office/powerpoint/2010/main" xmlns="" val="2176062912"/>
      </p:ext>
    </p:extLst>
  </p:cSld>
  <p:clrMapOvr>
    <a:masterClrMapping/>
  </p:clrMapOvr>
  <p:transition advTm="3088"/>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574675" y="445887"/>
            <a:ext cx="8024813" cy="468313"/>
          </a:xfrm>
        </p:spPr>
        <p:txBody>
          <a:bodyPr/>
          <a:lstStyle/>
          <a:p>
            <a:pPr eaLnBrk="1" hangingPunct="1"/>
            <a:r>
              <a:rPr lang="en-US" altLang="en-US" sz="3200" dirty="0" smtClean="0">
                <a:latin typeface="Calibri" panose="020F0502020204030204" pitchFamily="34" charset="0"/>
              </a:rPr>
              <a:t>Download latest JDK from Oracle site – Step 0</a:t>
            </a:r>
            <a:endParaRPr lang="en-US" altLang="en-US" sz="3200" b="1" dirty="0" smtClean="0">
              <a:latin typeface="Calibri" panose="020F0502020204030204" pitchFamily="34" charset="0"/>
            </a:endParaRPr>
          </a:p>
        </p:txBody>
      </p:sp>
      <p:sp>
        <p:nvSpPr>
          <p:cNvPr id="5123" name="Rectangle 5"/>
          <p:cNvSpPr>
            <a:spLocks noGrp="1" noChangeArrowheads="1"/>
          </p:cNvSpPr>
          <p:nvPr>
            <p:ph type="body" idx="1"/>
          </p:nvPr>
        </p:nvSpPr>
        <p:spPr/>
        <p:txBody>
          <a:bodyPr/>
          <a:lstStyle/>
          <a:p>
            <a:pPr marL="0" indent="0">
              <a:buNone/>
            </a:pPr>
            <a:r>
              <a:rPr lang="en-IN" sz="2000" b="1" dirty="0">
                <a:latin typeface="Calibri" panose="020F0502020204030204" pitchFamily="34" charset="0"/>
              </a:rPr>
              <a:t>Step 0: Un-Install Older Version(s) of JDK/JRE</a:t>
            </a:r>
          </a:p>
          <a:p>
            <a:r>
              <a:rPr lang="en-IN" sz="2000" dirty="0">
                <a:latin typeface="Calibri" panose="020F0502020204030204" pitchFamily="34" charset="0"/>
              </a:rPr>
              <a:t>I recommend that you install only the </a:t>
            </a:r>
            <a:r>
              <a:rPr lang="en-IN" sz="2000" i="1" dirty="0">
                <a:latin typeface="Calibri" panose="020F0502020204030204" pitchFamily="34" charset="0"/>
              </a:rPr>
              <a:t>latest</a:t>
            </a:r>
            <a:r>
              <a:rPr lang="en-IN" sz="2000" dirty="0">
                <a:latin typeface="Calibri" panose="020F0502020204030204" pitchFamily="34" charset="0"/>
              </a:rPr>
              <a:t> JDK. Although you can install multiple versions of JDK concurrently, it is messy.</a:t>
            </a:r>
          </a:p>
          <a:p>
            <a:r>
              <a:rPr lang="en-IN" sz="2000" dirty="0">
                <a:latin typeface="Calibri" panose="020F0502020204030204" pitchFamily="34" charset="0"/>
              </a:rPr>
              <a:t>If you have previously installed older version(s) of JDK/JRE, un-install ALL of them. </a:t>
            </a:r>
            <a:r>
              <a:rPr lang="en-IN" sz="2000" dirty="0" err="1">
                <a:latin typeface="Calibri" panose="020F0502020204030204" pitchFamily="34" charset="0"/>
              </a:rPr>
              <a:t>Goto</a:t>
            </a:r>
            <a:r>
              <a:rPr lang="en-IN" sz="2000" dirty="0">
                <a:latin typeface="Calibri" panose="020F0502020204030204" pitchFamily="34" charset="0"/>
              </a:rPr>
              <a:t> "Control Panel" ⇒ "Program and Features" ⇒ Un-install ALL programs begin with "Java", such as "Java SE Development Kit ...", "Java SE Runtime ...", and etc.</a:t>
            </a:r>
          </a:p>
          <a:p>
            <a:pPr eaLnBrk="1" hangingPunct="1"/>
            <a:endParaRPr lang="en-US" altLang="en-US" sz="2000" dirty="0">
              <a:latin typeface="Calibri" panose="020F0502020204030204" pitchFamily="34" charset="0"/>
            </a:endParaRPr>
          </a:p>
          <a:p>
            <a:pPr eaLnBrk="1" hangingPunct="1"/>
            <a:endParaRPr lang="en-US" altLang="en-US" sz="2000" dirty="0" smtClean="0">
              <a:latin typeface="Calibri" panose="020F0502020204030204" pitchFamily="34" charset="0"/>
            </a:endParaRPr>
          </a:p>
        </p:txBody>
      </p:sp>
    </p:spTree>
    <p:extLst>
      <p:ext uri="{BB962C8B-B14F-4D97-AF65-F5344CB8AC3E}">
        <p14:creationId xmlns:p14="http://schemas.microsoft.com/office/powerpoint/2010/main" xmlns="" val="11812363"/>
      </p:ext>
    </p:extLst>
  </p:cSld>
  <p:clrMapOvr>
    <a:masterClrMapping/>
  </p:clrMapOvr>
  <p:transition advTm="3088"/>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574675" y="445887"/>
            <a:ext cx="8024813" cy="468313"/>
          </a:xfrm>
        </p:spPr>
        <p:txBody>
          <a:bodyPr/>
          <a:lstStyle/>
          <a:p>
            <a:pPr eaLnBrk="1" hangingPunct="1"/>
            <a:r>
              <a:rPr lang="en-US" altLang="en-US" sz="3200" dirty="0" smtClean="0">
                <a:latin typeface="Calibri" panose="020F0502020204030204" pitchFamily="34" charset="0"/>
              </a:rPr>
              <a:t>Download latest JDK from Oracle site – Step 1</a:t>
            </a:r>
            <a:endParaRPr lang="en-US" altLang="en-US" sz="3200" b="1" dirty="0" smtClean="0">
              <a:latin typeface="Calibri" panose="020F0502020204030204" pitchFamily="34" charset="0"/>
            </a:endParaRPr>
          </a:p>
        </p:txBody>
      </p:sp>
      <p:sp>
        <p:nvSpPr>
          <p:cNvPr id="5123" name="Rectangle 5"/>
          <p:cNvSpPr>
            <a:spLocks noGrp="1" noChangeArrowheads="1"/>
          </p:cNvSpPr>
          <p:nvPr>
            <p:ph type="body" idx="1"/>
          </p:nvPr>
        </p:nvSpPr>
        <p:spPr/>
        <p:txBody>
          <a:bodyPr/>
          <a:lstStyle/>
          <a:p>
            <a:pPr marL="0" indent="0">
              <a:buNone/>
            </a:pPr>
            <a:r>
              <a:rPr lang="en-IN" sz="2000" b="1" dirty="0">
                <a:latin typeface="Calibri" panose="020F0502020204030204" pitchFamily="34" charset="0"/>
              </a:rPr>
              <a:t>Step 1: Download JDK</a:t>
            </a:r>
          </a:p>
          <a:p>
            <a:pPr marL="457200" indent="-457200">
              <a:buFont typeface="+mj-lt"/>
              <a:buAutoNum type="arabicPeriod"/>
            </a:pPr>
            <a:r>
              <a:rPr lang="en-IN" sz="2000" dirty="0" err="1">
                <a:latin typeface="Calibri" panose="020F0502020204030204" pitchFamily="34" charset="0"/>
              </a:rPr>
              <a:t>Goto</a:t>
            </a:r>
            <a:r>
              <a:rPr lang="en-IN" sz="2000" dirty="0">
                <a:latin typeface="Calibri" panose="020F0502020204030204" pitchFamily="34" charset="0"/>
              </a:rPr>
              <a:t> Java SE download site @ </a:t>
            </a:r>
            <a:r>
              <a:rPr lang="en-IN" sz="2000" dirty="0">
                <a:latin typeface="Calibri" panose="020F0502020204030204" pitchFamily="34" charset="0"/>
                <a:hlinkClick r:id="rId2"/>
              </a:rPr>
              <a:t>http://</a:t>
            </a:r>
            <a:r>
              <a:rPr lang="en-IN" sz="2000" dirty="0" smtClean="0">
                <a:latin typeface="Calibri" panose="020F0502020204030204" pitchFamily="34" charset="0"/>
                <a:hlinkClick r:id="rId2"/>
              </a:rPr>
              <a:t>www.oracle.com/technetwork/java/javase/downloads/index.html</a:t>
            </a:r>
            <a:endParaRPr lang="en-IN" sz="2000" dirty="0">
              <a:latin typeface="Calibri" panose="020F0502020204030204" pitchFamily="34" charset="0"/>
            </a:endParaRPr>
          </a:p>
          <a:p>
            <a:pPr marL="457200" indent="-457200">
              <a:buFont typeface="+mj-lt"/>
              <a:buAutoNum type="arabicPeriod"/>
            </a:pPr>
            <a:r>
              <a:rPr lang="en-IN" sz="2000" dirty="0">
                <a:latin typeface="Calibri" panose="020F0502020204030204" pitchFamily="34" charset="0"/>
              </a:rPr>
              <a:t>Under "Java Platform, Standard Edition" ⇒ "Java SE 8u{xx}", where {xx} is the latest update number ⇒ Click the "JDK Download" button.</a:t>
            </a:r>
          </a:p>
          <a:p>
            <a:pPr marL="457200" indent="-457200">
              <a:buFont typeface="+mj-lt"/>
              <a:buAutoNum type="arabicPeriod"/>
            </a:pPr>
            <a:r>
              <a:rPr lang="en-IN" sz="2000" dirty="0">
                <a:latin typeface="Calibri" panose="020F0502020204030204" pitchFamily="34" charset="0"/>
              </a:rPr>
              <a:t>Check "Accept License Agreement".</a:t>
            </a:r>
          </a:p>
          <a:p>
            <a:pPr marL="457200" indent="-457200">
              <a:buFont typeface="+mj-lt"/>
              <a:buAutoNum type="arabicPeriod"/>
            </a:pPr>
            <a:r>
              <a:rPr lang="en-IN" sz="2000" dirty="0">
                <a:latin typeface="Calibri" panose="020F0502020204030204" pitchFamily="34" charset="0"/>
              </a:rPr>
              <a:t>Choose your operating platform, e.g., "Windows x64" (for 64-bit Windows OS) or "Windows x86" (for 32-bit Windows OS). You can check whether your Windows OS is 32-bit or 64-bit via "Control Panel" ⇒ "System" ⇒ Under "System Type".</a:t>
            </a:r>
            <a:endParaRPr lang="en-US" altLang="en-US" sz="2000" dirty="0">
              <a:latin typeface="Calibri" panose="020F0502020204030204" pitchFamily="34" charset="0"/>
            </a:endParaRPr>
          </a:p>
          <a:p>
            <a:pPr eaLnBrk="1" hangingPunct="1"/>
            <a:endParaRPr lang="en-US" altLang="en-US" sz="2000" dirty="0" smtClean="0">
              <a:latin typeface="Calibri" panose="020F0502020204030204" pitchFamily="34" charset="0"/>
            </a:endParaRPr>
          </a:p>
        </p:txBody>
      </p:sp>
    </p:spTree>
    <p:extLst>
      <p:ext uri="{BB962C8B-B14F-4D97-AF65-F5344CB8AC3E}">
        <p14:creationId xmlns:p14="http://schemas.microsoft.com/office/powerpoint/2010/main" xmlns="" val="2293954896"/>
      </p:ext>
    </p:extLst>
  </p:cSld>
  <p:clrMapOvr>
    <a:masterClrMapping/>
  </p:clrMapOvr>
  <p:transition advTm="3088"/>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574675" y="445887"/>
            <a:ext cx="8024813" cy="468313"/>
          </a:xfrm>
        </p:spPr>
        <p:txBody>
          <a:bodyPr/>
          <a:lstStyle/>
          <a:p>
            <a:pPr eaLnBrk="1" hangingPunct="1"/>
            <a:r>
              <a:rPr lang="en-US" altLang="en-US" sz="3200" dirty="0" smtClean="0">
                <a:latin typeface="Calibri" panose="020F0502020204030204" pitchFamily="34" charset="0"/>
              </a:rPr>
              <a:t>Download latest JDK from Oracle site – Step 2</a:t>
            </a:r>
            <a:endParaRPr lang="en-US" altLang="en-US" sz="3200" b="1" dirty="0" smtClean="0">
              <a:latin typeface="Calibri" panose="020F0502020204030204" pitchFamily="34" charset="0"/>
            </a:endParaRPr>
          </a:p>
        </p:txBody>
      </p:sp>
      <p:sp>
        <p:nvSpPr>
          <p:cNvPr id="5123" name="Rectangle 5"/>
          <p:cNvSpPr>
            <a:spLocks noGrp="1" noChangeArrowheads="1"/>
          </p:cNvSpPr>
          <p:nvPr>
            <p:ph type="body" idx="1"/>
          </p:nvPr>
        </p:nvSpPr>
        <p:spPr>
          <a:xfrm>
            <a:off x="574675" y="1485900"/>
            <a:ext cx="8024813" cy="4837627"/>
          </a:xfrm>
        </p:spPr>
        <p:txBody>
          <a:bodyPr/>
          <a:lstStyle/>
          <a:p>
            <a:pPr marL="0" indent="0" eaLnBrk="1" hangingPunct="1">
              <a:buNone/>
            </a:pPr>
            <a:r>
              <a:rPr lang="en-IN" altLang="en-US" sz="2000" b="1" dirty="0" smtClean="0">
                <a:latin typeface="Calibri" panose="020F0502020204030204" pitchFamily="34" charset="0"/>
              </a:rPr>
              <a:t>Step 2: Install JDK and JRE</a:t>
            </a:r>
          </a:p>
          <a:p>
            <a:pPr marL="457200" indent="-457200" eaLnBrk="1" hangingPunct="1">
              <a:buFont typeface="+mj-lt"/>
              <a:buAutoNum type="arabicPeriod"/>
            </a:pPr>
            <a:r>
              <a:rPr lang="en-IN" altLang="en-US" sz="2000" dirty="0" smtClean="0">
                <a:latin typeface="Calibri" panose="020F0502020204030204" pitchFamily="34" charset="0"/>
              </a:rPr>
              <a:t>Run </a:t>
            </a:r>
            <a:r>
              <a:rPr lang="en-IN" altLang="en-US" sz="2000" dirty="0">
                <a:latin typeface="Calibri" panose="020F0502020204030204" pitchFamily="34" charset="0"/>
              </a:rPr>
              <a:t>the downloaded installer (e.g., "jdk-8u{xx}-windows-x64.exe"), which installs both the JDK and JRE. By default, the JDK will be installed in directory "C:\Program Files\Java\jdk1.8.0_xx", where xx denotes the latest upgrade number; and JRE in "C:\Program Files\Java\jre1.8.0_xx".</a:t>
            </a:r>
          </a:p>
          <a:p>
            <a:pPr marL="457200" indent="-457200" eaLnBrk="1" hangingPunct="1">
              <a:buFont typeface="+mj-lt"/>
              <a:buAutoNum type="arabicPeriod"/>
            </a:pPr>
            <a:r>
              <a:rPr lang="en-IN" altLang="en-US" sz="2000" dirty="0">
                <a:latin typeface="Calibri" panose="020F0502020204030204" pitchFamily="34" charset="0"/>
              </a:rPr>
              <a:t>For novices, accept the defaults. Follow the screen instructions to install JDK and JRE.</a:t>
            </a:r>
          </a:p>
          <a:p>
            <a:pPr marL="457200" indent="-457200" eaLnBrk="1" hangingPunct="1">
              <a:buFont typeface="+mj-lt"/>
              <a:buAutoNum type="arabicPeriod"/>
            </a:pPr>
            <a:r>
              <a:rPr lang="en-IN" altLang="en-US" sz="2000" dirty="0">
                <a:latin typeface="Calibri" panose="020F0502020204030204" pitchFamily="34" charset="0"/>
              </a:rPr>
              <a:t>Check the JDK installed directory by inspecting these folders using File Explorer. Take note of your JDK installed directory, which you will need in the next step</a:t>
            </a:r>
            <a:r>
              <a:rPr lang="en-IN" altLang="en-US" sz="2000" dirty="0" smtClean="0">
                <a:latin typeface="Calibri" panose="020F0502020204030204" pitchFamily="34" charset="0"/>
              </a:rPr>
              <a:t>.</a:t>
            </a:r>
          </a:p>
          <a:p>
            <a:pPr marL="457200" indent="-457200" eaLnBrk="1" hangingPunct="1">
              <a:buFont typeface="+mj-lt"/>
              <a:buAutoNum type="arabicPeriod"/>
            </a:pPr>
            <a:endParaRPr lang="en-IN" altLang="en-US" sz="2000" dirty="0">
              <a:latin typeface="Calibri" panose="020F0502020204030204" pitchFamily="34" charset="0"/>
            </a:endParaRPr>
          </a:p>
          <a:p>
            <a:pPr marL="457200" indent="-457200" eaLnBrk="1" hangingPunct="1">
              <a:buFont typeface="+mj-lt"/>
              <a:buAutoNum type="arabicPeriod"/>
            </a:pPr>
            <a:endParaRPr lang="en-US" altLang="en-US" sz="2000" dirty="0" smtClean="0">
              <a:latin typeface="Calibri" panose="020F0502020204030204" pitchFamily="34" charset="0"/>
            </a:endParaRPr>
          </a:p>
          <a:p>
            <a:pPr marL="457200" indent="-457200" eaLnBrk="1" hangingPunct="1">
              <a:buFont typeface="+mj-lt"/>
              <a:buAutoNum type="arabicPeriod"/>
            </a:pPr>
            <a:endParaRPr lang="en-US" altLang="en-US" sz="2000" dirty="0" smtClean="0">
              <a:latin typeface="Calibri" panose="020F0502020204030204" pitchFamily="34" charset="0"/>
            </a:endParaRPr>
          </a:p>
          <a:p>
            <a:pPr marL="457200" indent="-457200" eaLnBrk="1" hangingPunct="1">
              <a:buFont typeface="+mj-lt"/>
              <a:buAutoNum type="arabicPeriod"/>
            </a:pPr>
            <a:endParaRPr lang="en-US" altLang="en-US" sz="2000" dirty="0">
              <a:latin typeface="Calibri" panose="020F0502020204030204" pitchFamily="34" charset="0"/>
            </a:endParaRPr>
          </a:p>
          <a:p>
            <a:pPr marL="457200" indent="-457200" eaLnBrk="1" hangingPunct="1">
              <a:buFont typeface="+mj-lt"/>
              <a:buAutoNum type="arabicPeriod"/>
            </a:pPr>
            <a:r>
              <a:rPr lang="en-US" altLang="en-US" sz="2000" dirty="0" smtClean="0">
                <a:latin typeface="Calibri" panose="020F0502020204030204" pitchFamily="34" charset="0"/>
              </a:rPr>
              <a:t>I shall refer to the installation directory as &lt;JAVA_HOME&gt;</a:t>
            </a:r>
          </a:p>
        </p:txBody>
      </p:sp>
      <p:pic>
        <p:nvPicPr>
          <p:cNvPr id="6" name="Picture 5"/>
          <p:cNvPicPr>
            <a:picLocks noChangeAspect="1"/>
          </p:cNvPicPr>
          <p:nvPr/>
        </p:nvPicPr>
        <p:blipFill>
          <a:blip r:embed="rId2"/>
          <a:stretch>
            <a:fillRect/>
          </a:stretch>
        </p:blipFill>
        <p:spPr>
          <a:xfrm>
            <a:off x="2410618" y="4361063"/>
            <a:ext cx="4352925" cy="1295400"/>
          </a:xfrm>
          <a:prstGeom prst="rect">
            <a:avLst/>
          </a:prstGeom>
        </p:spPr>
      </p:pic>
    </p:spTree>
    <p:extLst>
      <p:ext uri="{BB962C8B-B14F-4D97-AF65-F5344CB8AC3E}">
        <p14:creationId xmlns:p14="http://schemas.microsoft.com/office/powerpoint/2010/main" xmlns="" val="3777668222"/>
      </p:ext>
    </p:extLst>
  </p:cSld>
  <p:clrMapOvr>
    <a:masterClrMapping/>
  </p:clrMapOvr>
  <p:transition advTm="3088"/>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574675" y="445887"/>
            <a:ext cx="8024813" cy="468313"/>
          </a:xfrm>
        </p:spPr>
        <p:txBody>
          <a:bodyPr/>
          <a:lstStyle/>
          <a:p>
            <a:pPr eaLnBrk="1" hangingPunct="1"/>
            <a:r>
              <a:rPr lang="en-US" altLang="en-US" sz="3200" dirty="0" smtClean="0">
                <a:latin typeface="Calibri" panose="020F0502020204030204" pitchFamily="34" charset="0"/>
              </a:rPr>
              <a:t>Download latest JDK from Oracle site – Step 3</a:t>
            </a:r>
            <a:endParaRPr lang="en-US" altLang="en-US" sz="3200" b="1" dirty="0" smtClean="0">
              <a:latin typeface="Calibri" panose="020F0502020204030204" pitchFamily="34" charset="0"/>
            </a:endParaRPr>
          </a:p>
        </p:txBody>
      </p:sp>
      <p:sp>
        <p:nvSpPr>
          <p:cNvPr id="5123" name="Rectangle 5"/>
          <p:cNvSpPr>
            <a:spLocks noGrp="1" noChangeArrowheads="1"/>
          </p:cNvSpPr>
          <p:nvPr>
            <p:ph type="body" idx="1"/>
          </p:nvPr>
        </p:nvSpPr>
        <p:spPr>
          <a:xfrm>
            <a:off x="574675" y="1228322"/>
            <a:ext cx="8024813" cy="4837627"/>
          </a:xfrm>
        </p:spPr>
        <p:txBody>
          <a:bodyPr/>
          <a:lstStyle/>
          <a:p>
            <a:pPr marL="0" indent="0" eaLnBrk="1" hangingPunct="1">
              <a:buNone/>
            </a:pPr>
            <a:r>
              <a:rPr lang="en-IN" altLang="en-US" b="1" dirty="0">
                <a:latin typeface="Calibri" panose="020F0502020204030204" pitchFamily="34" charset="0"/>
              </a:rPr>
              <a:t>Step 3: Include JDK's "bin" Directory in the PATH</a:t>
            </a:r>
          </a:p>
          <a:p>
            <a:pPr marL="0" indent="0" eaLnBrk="1" hangingPunct="1">
              <a:buNone/>
            </a:pPr>
            <a:r>
              <a:rPr lang="en-IN" altLang="en-US" dirty="0">
                <a:latin typeface="Calibri" panose="020F0502020204030204" pitchFamily="34" charset="0"/>
              </a:rPr>
              <a:t>Windows OS searches the current directory and the directories listed in the PATH environment variable for executable programs. JDK's programs (such as Java compiler javac.exe and Java runtime java.exe) reside in directory "&lt;JAVA_HOME&gt;\bin" (where &lt;JAVA_HOME&gt; denotes the JDK installed directory). You need to include "&lt;JAVA_HOME&gt;\bin" in the PATH to run the JDK programs.</a:t>
            </a:r>
          </a:p>
          <a:p>
            <a:pPr marL="0" indent="0" eaLnBrk="1" hangingPunct="1">
              <a:buNone/>
            </a:pPr>
            <a:r>
              <a:rPr lang="en-IN" altLang="en-US" dirty="0">
                <a:latin typeface="Calibri" panose="020F0502020204030204" pitchFamily="34" charset="0"/>
              </a:rPr>
              <a:t>To edit the PATH environment variable in Windows XP/Vista/7/8/10:</a:t>
            </a:r>
          </a:p>
          <a:p>
            <a:pPr marL="342900" indent="-342900" eaLnBrk="1" hangingPunct="1">
              <a:buFont typeface="+mj-lt"/>
              <a:buAutoNum type="arabicPeriod"/>
            </a:pPr>
            <a:r>
              <a:rPr lang="en-IN" altLang="en-US" dirty="0">
                <a:latin typeface="Calibri" panose="020F0502020204030204" pitchFamily="34" charset="0"/>
              </a:rPr>
              <a:t>Launch "Control Panel" ⇒ "System" ⇒ Click "Advanced system settings".</a:t>
            </a:r>
          </a:p>
          <a:p>
            <a:pPr marL="342900" indent="-342900" eaLnBrk="1" hangingPunct="1">
              <a:buFont typeface="+mj-lt"/>
              <a:buAutoNum type="arabicPeriod"/>
            </a:pPr>
            <a:r>
              <a:rPr lang="en-IN" altLang="en-US" dirty="0">
                <a:latin typeface="Calibri" panose="020F0502020204030204" pitchFamily="34" charset="0"/>
              </a:rPr>
              <a:t>Switch to "Advanced" tab ⇒ "Environment Variables".</a:t>
            </a:r>
          </a:p>
          <a:p>
            <a:pPr marL="342900" indent="-342900" eaLnBrk="1" hangingPunct="1">
              <a:buFont typeface="+mj-lt"/>
              <a:buAutoNum type="arabicPeriod"/>
            </a:pPr>
            <a:r>
              <a:rPr lang="en-IN" altLang="en-US" dirty="0">
                <a:latin typeface="Calibri" panose="020F0502020204030204" pitchFamily="34" charset="0"/>
              </a:rPr>
              <a:t>Under "System Variables", scroll down to select "Path" ⇒ "Edit...".</a:t>
            </a:r>
          </a:p>
          <a:p>
            <a:pPr marL="342900" indent="-342900" eaLnBrk="1" hangingPunct="1">
              <a:buFont typeface="+mj-lt"/>
              <a:buAutoNum type="arabicPeriod"/>
            </a:pPr>
            <a:r>
              <a:rPr lang="en-IN" altLang="en-US" dirty="0">
                <a:latin typeface="Calibri" panose="020F0502020204030204" pitchFamily="34" charset="0"/>
              </a:rPr>
              <a:t>(</a:t>
            </a:r>
            <a:r>
              <a:rPr lang="en-IN" altLang="en-US" b="1" dirty="0">
                <a:solidFill>
                  <a:srgbClr val="FF0000"/>
                </a:solidFill>
                <a:latin typeface="Calibri" panose="020F0502020204030204" pitchFamily="34" charset="0"/>
              </a:rPr>
              <a:t>CAUTION: Read this paragraph 3 times before doing this step! There is no UNDO</a:t>
            </a:r>
            <a:r>
              <a:rPr lang="en-IN" altLang="en-US" dirty="0">
                <a:latin typeface="Calibri" panose="020F0502020204030204" pitchFamily="34" charset="0"/>
              </a:rPr>
              <a:t>)</a:t>
            </a:r>
          </a:p>
          <a:p>
            <a:pPr marL="0" indent="0" eaLnBrk="1" hangingPunct="1">
              <a:buNone/>
            </a:pPr>
            <a:r>
              <a:rPr lang="en-IN" altLang="en-US" b="1" dirty="0">
                <a:latin typeface="Calibri" panose="020F0502020204030204" pitchFamily="34" charset="0"/>
              </a:rPr>
              <a:t>For Windows 10: </a:t>
            </a:r>
            <a:r>
              <a:rPr lang="en-IN" altLang="en-US" dirty="0">
                <a:latin typeface="Calibri" panose="020F0502020204030204" pitchFamily="34" charset="0"/>
              </a:rPr>
              <a:t>You see a table listing the existing PATH entries. Click "New" ⇒ Enter the JDK's binary directory "c:\Program Files\Java\jdk1.8.0_xx\bin" (Replace xx with your installation's upgrade number!!!) ⇒ Select "Move Up" to move it all the way to the top.</a:t>
            </a:r>
          </a:p>
          <a:p>
            <a:pPr marL="0" indent="0" eaLnBrk="1" hangingPunct="1">
              <a:buNone/>
            </a:pPr>
            <a:r>
              <a:rPr lang="en-IN" altLang="en-US" b="1" dirty="0">
                <a:latin typeface="Calibri" panose="020F0502020204030204" pitchFamily="34" charset="0"/>
              </a:rPr>
              <a:t>Prior to Windows 10: </a:t>
            </a:r>
            <a:r>
              <a:rPr lang="en-IN" altLang="en-US" dirty="0">
                <a:latin typeface="Calibri" panose="020F0502020204030204" pitchFamily="34" charset="0"/>
              </a:rPr>
              <a:t>In "Variable value" field, INSERT "c:\Program Files\Java\jdk1.8.0_xx\bin" (Replace xx with your installation upgrade number!!!) IN FRONT of all the existing directories, followed by a semi-colon (;) which separates the JDK's binary directory from the rest of the existing directories. DO NOT DELETE any existing entries; otherwise, some existing applications may not run.</a:t>
            </a:r>
            <a:endParaRPr lang="en-US" altLang="en-US" dirty="0" smtClean="0">
              <a:latin typeface="Calibri" panose="020F0502020204030204" pitchFamily="34" charset="0"/>
            </a:endParaRPr>
          </a:p>
        </p:txBody>
      </p:sp>
    </p:spTree>
    <p:extLst>
      <p:ext uri="{BB962C8B-B14F-4D97-AF65-F5344CB8AC3E}">
        <p14:creationId xmlns:p14="http://schemas.microsoft.com/office/powerpoint/2010/main" xmlns="" val="4046758766"/>
      </p:ext>
    </p:extLst>
  </p:cSld>
  <p:clrMapOvr>
    <a:masterClrMapping/>
  </p:clrMapOvr>
  <p:transition advTm="3088"/>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574675" y="445887"/>
            <a:ext cx="8024813" cy="468313"/>
          </a:xfrm>
        </p:spPr>
        <p:txBody>
          <a:bodyPr/>
          <a:lstStyle/>
          <a:p>
            <a:pPr eaLnBrk="1" hangingPunct="1"/>
            <a:r>
              <a:rPr lang="en-US" altLang="en-US" sz="3200" dirty="0" smtClean="0">
                <a:latin typeface="Calibri" panose="020F0502020204030204" pitchFamily="34" charset="0"/>
              </a:rPr>
              <a:t>Download latest JDK from Oracle site – Step 4</a:t>
            </a:r>
            <a:endParaRPr lang="en-US" altLang="en-US" sz="3200" b="1" dirty="0" smtClean="0">
              <a:latin typeface="Calibri" panose="020F0502020204030204" pitchFamily="34" charset="0"/>
            </a:endParaRPr>
          </a:p>
        </p:txBody>
      </p:sp>
      <p:sp>
        <p:nvSpPr>
          <p:cNvPr id="5123" name="Rectangle 5"/>
          <p:cNvSpPr>
            <a:spLocks noGrp="1" noChangeArrowheads="1"/>
          </p:cNvSpPr>
          <p:nvPr>
            <p:ph type="body" idx="1"/>
          </p:nvPr>
        </p:nvSpPr>
        <p:spPr>
          <a:xfrm>
            <a:off x="574675" y="1228322"/>
            <a:ext cx="8024813" cy="4837627"/>
          </a:xfrm>
        </p:spPr>
        <p:txBody>
          <a:bodyPr/>
          <a:lstStyle/>
          <a:p>
            <a:pPr marL="0" indent="0" eaLnBrk="1" hangingPunct="1">
              <a:buNone/>
            </a:pPr>
            <a:r>
              <a:rPr lang="en-IN" altLang="en-US" b="1" dirty="0">
                <a:latin typeface="Calibri" panose="020F0502020204030204" pitchFamily="34" charset="0"/>
              </a:rPr>
              <a:t>Step 4: Verify the JDK Installation</a:t>
            </a:r>
          </a:p>
          <a:p>
            <a:pPr marL="0" indent="0" eaLnBrk="1" hangingPunct="1">
              <a:buNone/>
            </a:pPr>
            <a:r>
              <a:rPr lang="en-IN" altLang="en-US" dirty="0">
                <a:latin typeface="Calibri" panose="020F0502020204030204" pitchFamily="34" charset="0"/>
              </a:rPr>
              <a:t>Launch a CMD shell (Click "Start" button ⇒ run... ⇒ enter "</a:t>
            </a:r>
            <a:r>
              <a:rPr lang="en-IN" altLang="en-US" dirty="0" err="1">
                <a:latin typeface="Calibri" panose="020F0502020204030204" pitchFamily="34" charset="0"/>
              </a:rPr>
              <a:t>cmd</a:t>
            </a:r>
            <a:r>
              <a:rPr lang="en-IN" altLang="en-US" dirty="0">
                <a:latin typeface="Calibri" panose="020F0502020204030204" pitchFamily="34" charset="0"/>
              </a:rPr>
              <a:t>"; OR from "Start" button ⇒ All Programs ⇒ Accessories ⇒ Command Prompt).</a:t>
            </a:r>
          </a:p>
          <a:p>
            <a:pPr eaLnBrk="1" hangingPunct="1"/>
            <a:r>
              <a:rPr lang="en-IN" altLang="en-US" dirty="0">
                <a:latin typeface="Calibri" panose="020F0502020204030204" pitchFamily="34" charset="0"/>
              </a:rPr>
              <a:t>Issue "path" command to list the contents of the PATH environment variable. Check to make sure that your &lt;JAVA_HOME&gt;\bin is listed in the PATH.</a:t>
            </a:r>
          </a:p>
          <a:p>
            <a:pPr marL="725488" lvl="2" indent="0" eaLnBrk="1" hangingPunct="1">
              <a:buNone/>
            </a:pPr>
            <a:r>
              <a:rPr lang="en-IN" altLang="en-US" dirty="0">
                <a:latin typeface="Calibri" panose="020F0502020204030204" pitchFamily="34" charset="0"/>
              </a:rPr>
              <a:t>// Display the PATH entries</a:t>
            </a:r>
          </a:p>
          <a:p>
            <a:pPr marL="725488" lvl="2" indent="0" eaLnBrk="1" hangingPunct="1">
              <a:buNone/>
            </a:pPr>
            <a:r>
              <a:rPr lang="en-IN" altLang="en-US" dirty="0">
                <a:latin typeface="Calibri" panose="020F0502020204030204" pitchFamily="34" charset="0"/>
              </a:rPr>
              <a:t>prompt&gt; path</a:t>
            </a:r>
          </a:p>
          <a:p>
            <a:pPr marL="725488" lvl="2" indent="0" eaLnBrk="1" hangingPunct="1">
              <a:buNone/>
            </a:pPr>
            <a:r>
              <a:rPr lang="en-IN" altLang="en-US" dirty="0">
                <a:latin typeface="Calibri" panose="020F0502020204030204" pitchFamily="34" charset="0"/>
              </a:rPr>
              <a:t>PATH=c:\Program Files\Java\jdk1.8.0_xx\bin;[other entries...]</a:t>
            </a:r>
          </a:p>
          <a:p>
            <a:pPr marL="0" indent="0" eaLnBrk="1" hangingPunct="1">
              <a:buNone/>
            </a:pPr>
            <a:r>
              <a:rPr lang="en-IN" altLang="en-US" i="1" dirty="0">
                <a:latin typeface="Calibri" panose="020F0502020204030204" pitchFamily="34" charset="0"/>
              </a:rPr>
              <a:t>Don't type prompt&gt;, which denotes the command prompt!!! Key in the command (highlighted) only.</a:t>
            </a:r>
          </a:p>
          <a:p>
            <a:pPr eaLnBrk="1" hangingPunct="1"/>
            <a:r>
              <a:rPr lang="en-IN" altLang="en-US" dirty="0">
                <a:latin typeface="Calibri" panose="020F0502020204030204" pitchFamily="34" charset="0"/>
              </a:rPr>
              <a:t>Issue the following commands to verify that JDK/JRE are properly installed and display their version:</a:t>
            </a:r>
          </a:p>
          <a:p>
            <a:pPr marL="725488" lvl="2" indent="0" eaLnBrk="1" hangingPunct="1">
              <a:buNone/>
            </a:pPr>
            <a:r>
              <a:rPr lang="en-IN" altLang="en-US" dirty="0">
                <a:latin typeface="Calibri" panose="020F0502020204030204" pitchFamily="34" charset="0"/>
              </a:rPr>
              <a:t>// Display the JRE version</a:t>
            </a:r>
          </a:p>
          <a:p>
            <a:pPr marL="725488" lvl="2" indent="0" eaLnBrk="1" hangingPunct="1">
              <a:buNone/>
            </a:pPr>
            <a:r>
              <a:rPr lang="en-IN" altLang="en-US" dirty="0">
                <a:latin typeface="Calibri" panose="020F0502020204030204" pitchFamily="34" charset="0"/>
              </a:rPr>
              <a:t>prompt&gt; java -version</a:t>
            </a:r>
          </a:p>
          <a:p>
            <a:pPr marL="725488" lvl="2" indent="0" eaLnBrk="1" hangingPunct="1">
              <a:buNone/>
            </a:pPr>
            <a:r>
              <a:rPr lang="en-IN" altLang="en-US" dirty="0">
                <a:latin typeface="Calibri" panose="020F0502020204030204" pitchFamily="34" charset="0"/>
              </a:rPr>
              <a:t>java version "1.8.0_xx"</a:t>
            </a:r>
          </a:p>
          <a:p>
            <a:pPr marL="725488" lvl="2" indent="0" eaLnBrk="1" hangingPunct="1">
              <a:buNone/>
            </a:pPr>
            <a:r>
              <a:rPr lang="en-IN" altLang="en-US" dirty="0">
                <a:latin typeface="Calibri" panose="020F0502020204030204" pitchFamily="34" charset="0"/>
              </a:rPr>
              <a:t>Java(TM) SE Runtime Environment (build 1.8.0_xx-b13)</a:t>
            </a:r>
          </a:p>
          <a:p>
            <a:pPr marL="725488" lvl="2" indent="0" eaLnBrk="1" hangingPunct="1">
              <a:buNone/>
            </a:pPr>
            <a:r>
              <a:rPr lang="en-IN" altLang="en-US" dirty="0">
                <a:latin typeface="Calibri" panose="020F0502020204030204" pitchFamily="34" charset="0"/>
              </a:rPr>
              <a:t>Java </a:t>
            </a:r>
            <a:r>
              <a:rPr lang="en-IN" altLang="en-US" dirty="0" err="1">
                <a:latin typeface="Calibri" panose="020F0502020204030204" pitchFamily="34" charset="0"/>
              </a:rPr>
              <a:t>HotSpot</a:t>
            </a:r>
            <a:r>
              <a:rPr lang="en-IN" altLang="en-US" dirty="0">
                <a:latin typeface="Calibri" panose="020F0502020204030204" pitchFamily="34" charset="0"/>
              </a:rPr>
              <a:t>(TM) 64-Bit Server VM (build 25.5-b02, mixed mode)</a:t>
            </a:r>
          </a:p>
          <a:p>
            <a:pPr marL="725488" lvl="2" indent="0" eaLnBrk="1" hangingPunct="1">
              <a:buNone/>
            </a:pPr>
            <a:r>
              <a:rPr lang="en-IN" altLang="en-US" dirty="0">
                <a:latin typeface="Calibri" panose="020F0502020204030204" pitchFamily="34" charset="0"/>
              </a:rPr>
              <a:t> </a:t>
            </a:r>
            <a:r>
              <a:rPr lang="en-IN" altLang="en-US" dirty="0" smtClean="0">
                <a:latin typeface="Calibri" panose="020F0502020204030204" pitchFamily="34" charset="0"/>
              </a:rPr>
              <a:t>// </a:t>
            </a:r>
            <a:r>
              <a:rPr lang="en-IN" altLang="en-US" dirty="0">
                <a:latin typeface="Calibri" panose="020F0502020204030204" pitchFamily="34" charset="0"/>
              </a:rPr>
              <a:t>Display the JDK version</a:t>
            </a:r>
          </a:p>
          <a:p>
            <a:pPr marL="725488" lvl="2" indent="0" eaLnBrk="1" hangingPunct="1">
              <a:buNone/>
            </a:pPr>
            <a:r>
              <a:rPr lang="en-IN" altLang="en-US" dirty="0">
                <a:latin typeface="Calibri" panose="020F0502020204030204" pitchFamily="34" charset="0"/>
              </a:rPr>
              <a:t>prompt&gt; </a:t>
            </a:r>
            <a:r>
              <a:rPr lang="en-IN" altLang="en-US" dirty="0" err="1">
                <a:latin typeface="Calibri" panose="020F0502020204030204" pitchFamily="34" charset="0"/>
              </a:rPr>
              <a:t>javac</a:t>
            </a:r>
            <a:r>
              <a:rPr lang="en-IN" altLang="en-US" dirty="0">
                <a:latin typeface="Calibri" panose="020F0502020204030204" pitchFamily="34" charset="0"/>
              </a:rPr>
              <a:t> -version</a:t>
            </a:r>
          </a:p>
          <a:p>
            <a:pPr marL="725488" lvl="2" indent="0" eaLnBrk="1" hangingPunct="1">
              <a:buNone/>
            </a:pPr>
            <a:r>
              <a:rPr lang="en-IN" altLang="en-US" dirty="0" err="1">
                <a:latin typeface="Calibri" panose="020F0502020204030204" pitchFamily="34" charset="0"/>
              </a:rPr>
              <a:t>javac</a:t>
            </a:r>
            <a:r>
              <a:rPr lang="en-IN" altLang="en-US" dirty="0">
                <a:latin typeface="Calibri" panose="020F0502020204030204" pitchFamily="34" charset="0"/>
              </a:rPr>
              <a:t> 1.8.0_xx</a:t>
            </a:r>
            <a:endParaRPr lang="en-US" altLang="en-US" dirty="0" smtClean="0">
              <a:latin typeface="Calibri" panose="020F0502020204030204" pitchFamily="34" charset="0"/>
            </a:endParaRPr>
          </a:p>
        </p:txBody>
      </p:sp>
    </p:spTree>
    <p:extLst>
      <p:ext uri="{BB962C8B-B14F-4D97-AF65-F5344CB8AC3E}">
        <p14:creationId xmlns:p14="http://schemas.microsoft.com/office/powerpoint/2010/main" xmlns="" val="958863235"/>
      </p:ext>
    </p:extLst>
  </p:cSld>
  <p:clrMapOvr>
    <a:masterClrMapping/>
  </p:clrMapOvr>
  <p:transition advTm="3088"/>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574675" y="445887"/>
            <a:ext cx="8024813" cy="468313"/>
          </a:xfrm>
        </p:spPr>
        <p:txBody>
          <a:bodyPr/>
          <a:lstStyle/>
          <a:p>
            <a:pPr eaLnBrk="1" hangingPunct="1"/>
            <a:r>
              <a:rPr lang="en-US" altLang="en-US" sz="3200" dirty="0" smtClean="0"/>
              <a:t>Download and Install Eclipse</a:t>
            </a:r>
            <a:endParaRPr lang="en-US" altLang="en-US" sz="3200" b="1" dirty="0" smtClean="0"/>
          </a:p>
        </p:txBody>
      </p:sp>
      <p:sp>
        <p:nvSpPr>
          <p:cNvPr id="5123" name="Rectangle 5"/>
          <p:cNvSpPr>
            <a:spLocks noGrp="1" noChangeArrowheads="1"/>
          </p:cNvSpPr>
          <p:nvPr>
            <p:ph type="body" idx="1"/>
          </p:nvPr>
        </p:nvSpPr>
        <p:spPr>
          <a:xfrm>
            <a:off x="574675" y="1228322"/>
            <a:ext cx="8024813" cy="4837627"/>
          </a:xfrm>
        </p:spPr>
        <p:txBody>
          <a:bodyPr/>
          <a:lstStyle/>
          <a:p>
            <a:pPr eaLnBrk="1" hangingPunct="1"/>
            <a:r>
              <a:rPr lang="en-US" altLang="en-US" sz="1800" dirty="0">
                <a:latin typeface="Calibri" panose="020F0502020204030204" pitchFamily="34" charset="0"/>
              </a:rPr>
              <a:t>Download Eclipse from: </a:t>
            </a:r>
            <a:r>
              <a:rPr lang="en-US" altLang="en-US" sz="1800" dirty="0">
                <a:latin typeface="Calibri" panose="020F0502020204030204" pitchFamily="34" charset="0"/>
                <a:hlinkClick r:id="rId2"/>
              </a:rPr>
              <a:t>http://</a:t>
            </a:r>
            <a:r>
              <a:rPr lang="en-US" altLang="en-US" sz="1800" dirty="0" smtClean="0">
                <a:latin typeface="Calibri" panose="020F0502020204030204" pitchFamily="34" charset="0"/>
                <a:hlinkClick r:id="rId2"/>
              </a:rPr>
              <a:t>www.eclipse.org/downloads/packages/release/Neon/2</a:t>
            </a:r>
            <a:endParaRPr lang="en-US" altLang="en-US" sz="1800" dirty="0" smtClean="0">
              <a:latin typeface="Calibri" panose="020F0502020204030204" pitchFamily="34" charset="0"/>
            </a:endParaRPr>
          </a:p>
          <a:p>
            <a:pPr marL="0" indent="0" eaLnBrk="1" hangingPunct="1">
              <a:buNone/>
            </a:pPr>
            <a:endParaRPr lang="en-US" altLang="en-US" sz="1800" dirty="0">
              <a:latin typeface="Calibri" panose="020F0502020204030204" pitchFamily="34" charset="0"/>
            </a:endParaRPr>
          </a:p>
          <a:p>
            <a:pPr marL="357188" lvl="1" indent="0" eaLnBrk="1" hangingPunct="1">
              <a:buNone/>
            </a:pPr>
            <a:r>
              <a:rPr lang="en-US" altLang="en-US" sz="1800" i="1" dirty="0" smtClean="0">
                <a:latin typeface="Calibri" panose="020F0502020204030204" pitchFamily="34" charset="0"/>
              </a:rPr>
              <a:t>* Neon is the latest Eclipse release as of today.  You can download the latest Eclipse release.</a:t>
            </a:r>
          </a:p>
          <a:p>
            <a:pPr marL="0" indent="0" eaLnBrk="1" hangingPunct="1">
              <a:buNone/>
            </a:pPr>
            <a:endParaRPr lang="en-US" altLang="en-US" sz="1800" dirty="0" smtClean="0">
              <a:latin typeface="Calibri" panose="020F0502020204030204" pitchFamily="34" charset="0"/>
            </a:endParaRPr>
          </a:p>
          <a:p>
            <a:pPr eaLnBrk="1" hangingPunct="1"/>
            <a:r>
              <a:rPr lang="en-US" altLang="en-US" sz="1800" dirty="0" smtClean="0">
                <a:latin typeface="Calibri" panose="020F0502020204030204" pitchFamily="34" charset="0"/>
              </a:rPr>
              <a:t>To install, all you have to do is extract the zip folder.</a:t>
            </a:r>
          </a:p>
          <a:p>
            <a:pPr marL="0" indent="0" eaLnBrk="1" hangingPunct="1">
              <a:buNone/>
            </a:pPr>
            <a:endParaRPr lang="en-US" altLang="en-US" sz="1800" dirty="0">
              <a:latin typeface="Calibri" panose="020F0502020204030204" pitchFamily="34" charset="0"/>
            </a:endParaRPr>
          </a:p>
          <a:p>
            <a:pPr eaLnBrk="1" hangingPunct="1"/>
            <a:r>
              <a:rPr lang="en-US" altLang="en-US" sz="1800" dirty="0" smtClean="0">
                <a:latin typeface="Calibri" panose="020F0502020204030204" pitchFamily="34" charset="0"/>
              </a:rPr>
              <a:t>While starting Eclipse, choose a workspace to store all your project files.</a:t>
            </a:r>
          </a:p>
          <a:p>
            <a:pPr marL="0" indent="0" eaLnBrk="1" hangingPunct="1">
              <a:buNone/>
            </a:pPr>
            <a:endParaRPr lang="en-US" altLang="en-US" sz="1800" dirty="0">
              <a:latin typeface="Calibri" panose="020F0502020204030204" pitchFamily="34" charset="0"/>
            </a:endParaRPr>
          </a:p>
          <a:p>
            <a:pPr eaLnBrk="1" hangingPunct="1"/>
            <a:r>
              <a:rPr lang="en-US" altLang="en-US" sz="1800" dirty="0" smtClean="0">
                <a:latin typeface="Calibri" panose="020F0502020204030204" pitchFamily="34" charset="0"/>
              </a:rPr>
              <a:t>Once Eclipse is launched, point it to the JDK you installed earlier</a:t>
            </a:r>
          </a:p>
          <a:p>
            <a:pPr marL="0" indent="0" eaLnBrk="1" hangingPunct="1">
              <a:buNone/>
            </a:pPr>
            <a:r>
              <a:rPr lang="en-US" altLang="en-US" sz="1800" dirty="0" smtClean="0">
                <a:latin typeface="Calibri" panose="020F0502020204030204" pitchFamily="34" charset="0"/>
              </a:rPr>
              <a:t>	Preferences </a:t>
            </a:r>
            <a:r>
              <a:rPr lang="en-US" altLang="en-US" sz="1800" dirty="0">
                <a:latin typeface="Calibri" panose="020F0502020204030204" pitchFamily="34" charset="0"/>
              </a:rPr>
              <a:t>-&gt; Java -&gt; Installed JRE's</a:t>
            </a:r>
            <a:endParaRPr lang="en-US" altLang="en-US" sz="1800" dirty="0" smtClean="0">
              <a:latin typeface="Calibri" panose="020F0502020204030204" pitchFamily="34" charset="0"/>
            </a:endParaRPr>
          </a:p>
          <a:p>
            <a:pPr marL="0" indent="0" eaLnBrk="1" hangingPunct="1">
              <a:buNone/>
            </a:pPr>
            <a:endParaRPr lang="en-US" altLang="en-US" sz="1800" dirty="0" smtClean="0">
              <a:latin typeface="Calibri" panose="020F0502020204030204" pitchFamily="34" charset="0"/>
            </a:endParaRPr>
          </a:p>
        </p:txBody>
      </p:sp>
    </p:spTree>
    <p:extLst>
      <p:ext uri="{BB962C8B-B14F-4D97-AF65-F5344CB8AC3E}">
        <p14:creationId xmlns:p14="http://schemas.microsoft.com/office/powerpoint/2010/main" xmlns="" val="2442653042"/>
      </p:ext>
    </p:extLst>
  </p:cSld>
  <p:clrMapOvr>
    <a:masterClrMapping/>
  </p:clrMapOvr>
  <p:transition advTm="3088"/>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3200" dirty="0">
                <a:latin typeface="Calibri" panose="020F0502020204030204" pitchFamily="34" charset="0"/>
              </a:rPr>
              <a:t>Java &amp; JEE Fast Track </a:t>
            </a:r>
            <a:r>
              <a:rPr lang="en-US" sz="3200" dirty="0" smtClean="0">
                <a:latin typeface="Calibri" panose="020F0502020204030204" pitchFamily="34" charset="0"/>
              </a:rPr>
              <a:t>Training – Day 1 Agenda</a:t>
            </a:r>
            <a:endParaRPr lang="en-AU" sz="32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a:buFont typeface="Wingdings" panose="05000000000000000000" pitchFamily="2" charset="2"/>
              <a:buChar char="ü"/>
            </a:pPr>
            <a:r>
              <a:rPr lang="en-AU" sz="2400" dirty="0" smtClean="0">
                <a:latin typeface="Calibri" panose="020F0502020204030204" pitchFamily="34" charset="0"/>
              </a:rPr>
              <a:t> </a:t>
            </a:r>
            <a:r>
              <a:rPr lang="en-AU" sz="2000" dirty="0" smtClean="0">
                <a:latin typeface="Calibri" panose="020F0502020204030204" pitchFamily="34" charset="0"/>
              </a:rPr>
              <a:t>Introduction to Java</a:t>
            </a:r>
          </a:p>
          <a:p>
            <a:pPr lvl="1">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History of Java</a:t>
            </a:r>
          </a:p>
          <a:p>
            <a:pPr lvl="1">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Salient Features of Java</a:t>
            </a:r>
          </a:p>
          <a:p>
            <a:pPr lvl="1">
              <a:buFont typeface="Wingdings" panose="05000000000000000000" pitchFamily="2" charset="2"/>
              <a:buChar char="ü"/>
            </a:pPr>
            <a:endParaRPr lang="en-AU" sz="2000" dirty="0">
              <a:latin typeface="Calibri" panose="020F0502020204030204" pitchFamily="34" charset="0"/>
            </a:endParaRPr>
          </a:p>
          <a:p>
            <a:pPr>
              <a:buFont typeface="Wingdings" panose="05000000000000000000" pitchFamily="2" charset="2"/>
              <a:buChar char="ü"/>
            </a:pPr>
            <a:r>
              <a:rPr lang="en-AU" sz="2000" dirty="0" smtClean="0">
                <a:latin typeface="Calibri" panose="020F0502020204030204" pitchFamily="34" charset="0"/>
              </a:rPr>
              <a:t> Setting up Environment for Java development</a:t>
            </a:r>
          </a:p>
          <a:p>
            <a:pPr lvl="1">
              <a:buFont typeface="Wingdings" panose="05000000000000000000" pitchFamily="2" charset="2"/>
              <a:buChar char="ü"/>
            </a:pPr>
            <a:endParaRPr lang="en-AU" sz="2000" dirty="0" smtClean="0">
              <a:latin typeface="Calibri" panose="020F0502020204030204" pitchFamily="34" charset="0"/>
            </a:endParaRPr>
          </a:p>
          <a:p>
            <a:pPr>
              <a:buFont typeface="Wingdings" panose="05000000000000000000" pitchFamily="2" charset="2"/>
              <a:buChar char="Ø"/>
            </a:pPr>
            <a:r>
              <a:rPr lang="en-AU" sz="2000" b="1" dirty="0" smtClean="0">
                <a:latin typeface="Calibri" panose="020F0502020204030204" pitchFamily="34" charset="0"/>
              </a:rPr>
              <a:t> Object </a:t>
            </a:r>
            <a:r>
              <a:rPr lang="en-AU" sz="2000" b="1" dirty="0">
                <a:latin typeface="Calibri" panose="020F0502020204030204" pitchFamily="34" charset="0"/>
              </a:rPr>
              <a:t>Oriented Programming Concepts</a:t>
            </a:r>
          </a:p>
          <a:p>
            <a:pPr>
              <a:buFont typeface="Wingdings" panose="05000000000000000000" pitchFamily="2" charset="2"/>
              <a:buChar char="ü"/>
            </a:pPr>
            <a:endParaRPr lang="en-AU" sz="2000" dirty="0" smtClean="0">
              <a:latin typeface="Calibri" panose="020F0502020204030204" pitchFamily="34" charset="0"/>
            </a:endParaRPr>
          </a:p>
        </p:txBody>
      </p:sp>
    </p:spTree>
    <p:extLst>
      <p:ext uri="{BB962C8B-B14F-4D97-AF65-F5344CB8AC3E}">
        <p14:creationId xmlns:p14="http://schemas.microsoft.com/office/powerpoint/2010/main" xmlns="" val="12808617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smtClean="0"/>
              <a:t>Java Language Fundamentals – OOP Fundamentals</a:t>
            </a:r>
            <a:endParaRPr lang="en-US" dirty="0"/>
          </a:p>
        </p:txBody>
      </p:sp>
      <p:sp>
        <p:nvSpPr>
          <p:cNvPr id="4" name="Title 2"/>
          <p:cNvSpPr txBox="1">
            <a:spLocks/>
          </p:cNvSpPr>
          <p:nvPr/>
        </p:nvSpPr>
        <p:spPr bwMode="auto">
          <a:xfrm>
            <a:off x="601632" y="3095969"/>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xmlns="" val="155881582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pPr eaLnBrk="1" hangingPunct="1"/>
            <a:r>
              <a:rPr lang="en-US" altLang="en-US" b="1" dirty="0" smtClean="0"/>
              <a:t>JAVA FUNDAMENTALS</a:t>
            </a:r>
          </a:p>
        </p:txBody>
      </p:sp>
      <p:sp>
        <p:nvSpPr>
          <p:cNvPr id="5123" name="Rectangle 5"/>
          <p:cNvSpPr>
            <a:spLocks noGrp="1" noChangeArrowheads="1"/>
          </p:cNvSpPr>
          <p:nvPr>
            <p:ph idx="1"/>
          </p:nvPr>
        </p:nvSpPr>
        <p:spPr/>
        <p:txBody>
          <a:bodyPr/>
          <a:lstStyle/>
          <a:p>
            <a:pPr eaLnBrk="1" hangingPunct="1"/>
            <a:endParaRPr lang="en-US" altLang="en-US" sz="2400" dirty="0" smtClean="0"/>
          </a:p>
          <a:p>
            <a:pPr eaLnBrk="1" hangingPunct="1"/>
            <a:r>
              <a:rPr lang="en-US" altLang="en-US" sz="2000" dirty="0" smtClean="0"/>
              <a:t>Quick review of some important concepts</a:t>
            </a:r>
          </a:p>
          <a:p>
            <a:pPr lvl="1" eaLnBrk="1" hangingPunct="1"/>
            <a:r>
              <a:rPr lang="en-US" altLang="en-US" sz="1400" dirty="0" smtClean="0"/>
              <a:t>History of Java</a:t>
            </a:r>
          </a:p>
          <a:p>
            <a:pPr lvl="1" eaLnBrk="1" hangingPunct="1"/>
            <a:r>
              <a:rPr lang="en-US" altLang="en-US" sz="1400" dirty="0" smtClean="0"/>
              <a:t>JDK and JRE</a:t>
            </a:r>
          </a:p>
          <a:p>
            <a:pPr lvl="1" eaLnBrk="1" hangingPunct="1"/>
            <a:r>
              <a:rPr lang="en-US" altLang="en-US" sz="1400" dirty="0" smtClean="0"/>
              <a:t>Byte Code and JVM (Java Virtual Machine)</a:t>
            </a:r>
          </a:p>
          <a:p>
            <a:pPr lvl="1" eaLnBrk="1" hangingPunct="1"/>
            <a:r>
              <a:rPr lang="en-US" altLang="en-US" sz="1400" dirty="0" smtClean="0"/>
              <a:t>Platform Independence</a:t>
            </a:r>
          </a:p>
          <a:p>
            <a:pPr eaLnBrk="1" hangingPunct="1"/>
            <a:r>
              <a:rPr lang="en-US" altLang="en-US" sz="2000" dirty="0" smtClean="0"/>
              <a:t>Applications and Applets</a:t>
            </a:r>
          </a:p>
          <a:p>
            <a:pPr eaLnBrk="1" hangingPunct="1"/>
            <a:r>
              <a:rPr lang="en-US" altLang="en-US" sz="2000" dirty="0" smtClean="0"/>
              <a:t>Principles of Object Oriented Programming</a:t>
            </a:r>
          </a:p>
          <a:p>
            <a:pPr eaLnBrk="1" hangingPunct="1"/>
            <a:r>
              <a:rPr lang="en-US" altLang="en-US" sz="2000" dirty="0" smtClean="0"/>
              <a:t>First Java Application</a:t>
            </a:r>
          </a:p>
        </p:txBody>
      </p:sp>
    </p:spTree>
    <p:extLst>
      <p:ext uri="{BB962C8B-B14F-4D97-AF65-F5344CB8AC3E}">
        <p14:creationId xmlns:p14="http://schemas.microsoft.com/office/powerpoint/2010/main" xmlns="" val="3966057598"/>
      </p:ext>
    </p:extLst>
  </p:cSld>
  <p:clrMapOvr>
    <a:overrideClrMapping bg1="lt1" tx1="dk1" bg2="lt2" tx2="dk2" accent1="accent1" accent2="accent2" accent3="accent3" accent4="accent4" accent5="accent5" accent6="accent6" hlink="hlink" folHlink="folHlink"/>
  </p:clrMapOvr>
  <p:transition advTm="3088"/>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3200" dirty="0">
                <a:latin typeface="Calibri" panose="020F0502020204030204" pitchFamily="34" charset="0"/>
              </a:rPr>
              <a:t>Java &amp; JEE Fast Track </a:t>
            </a:r>
            <a:r>
              <a:rPr lang="en-US" sz="3200" dirty="0" smtClean="0">
                <a:latin typeface="Calibri" panose="020F0502020204030204" pitchFamily="34" charset="0"/>
              </a:rPr>
              <a:t>Training – Day 1 Agenda</a:t>
            </a:r>
            <a:endParaRPr lang="en-AU" sz="32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a:buFont typeface="Wingdings" panose="05000000000000000000" pitchFamily="2" charset="2"/>
              <a:buChar char="Ø"/>
            </a:pPr>
            <a:r>
              <a:rPr lang="en-AU" sz="2400" dirty="0" smtClean="0">
                <a:latin typeface="Calibri" panose="020F0502020204030204" pitchFamily="34" charset="0"/>
              </a:rPr>
              <a:t> </a:t>
            </a:r>
            <a:r>
              <a:rPr lang="en-AU" sz="2000" b="1" dirty="0" smtClean="0">
                <a:latin typeface="Calibri" panose="020F0502020204030204" pitchFamily="34" charset="0"/>
              </a:rPr>
              <a:t>Introduction to Java</a:t>
            </a:r>
          </a:p>
          <a:p>
            <a:pPr lvl="1">
              <a:buFont typeface="Wingdings" panose="05000000000000000000" pitchFamily="2" charset="2"/>
              <a:buChar char="Ø"/>
            </a:pPr>
            <a:r>
              <a:rPr lang="en-AU" sz="2000" b="1" dirty="0">
                <a:latin typeface="Calibri" panose="020F0502020204030204" pitchFamily="34" charset="0"/>
              </a:rPr>
              <a:t> </a:t>
            </a:r>
            <a:r>
              <a:rPr lang="en-AU" sz="2000" b="1" dirty="0" smtClean="0">
                <a:latin typeface="Calibri" panose="020F0502020204030204" pitchFamily="34" charset="0"/>
              </a:rPr>
              <a:t>History of Java</a:t>
            </a:r>
          </a:p>
          <a:p>
            <a:pPr lvl="1">
              <a:buFont typeface="Wingdings" panose="05000000000000000000" pitchFamily="2" charset="2"/>
              <a:buChar char="Ø"/>
            </a:pPr>
            <a:r>
              <a:rPr lang="en-AU" sz="2000" b="1" dirty="0">
                <a:latin typeface="Calibri" panose="020F0502020204030204" pitchFamily="34" charset="0"/>
              </a:rPr>
              <a:t> </a:t>
            </a:r>
            <a:r>
              <a:rPr lang="en-AU" sz="2000" b="1" dirty="0" smtClean="0">
                <a:latin typeface="Calibri" panose="020F0502020204030204" pitchFamily="34" charset="0"/>
              </a:rPr>
              <a:t>Salient Features of Java</a:t>
            </a:r>
          </a:p>
          <a:p>
            <a:pPr lvl="1">
              <a:buFont typeface="Wingdings" panose="05000000000000000000" pitchFamily="2" charset="2"/>
              <a:buChar char="ü"/>
            </a:pPr>
            <a:endParaRPr lang="en-AU" sz="2000" dirty="0">
              <a:latin typeface="Calibri" panose="020F0502020204030204" pitchFamily="34" charset="0"/>
            </a:endParaRPr>
          </a:p>
          <a:p>
            <a:pPr>
              <a:buFont typeface="Wingdings" panose="05000000000000000000" pitchFamily="2" charset="2"/>
              <a:buChar char="ü"/>
            </a:pPr>
            <a:r>
              <a:rPr lang="en-AU" sz="2000" dirty="0" smtClean="0">
                <a:latin typeface="Calibri" panose="020F0502020204030204" pitchFamily="34" charset="0"/>
              </a:rPr>
              <a:t> Setting up Environment for Java development</a:t>
            </a:r>
          </a:p>
          <a:p>
            <a:pPr lvl="1">
              <a:buFont typeface="Wingdings" panose="05000000000000000000" pitchFamily="2" charset="2"/>
              <a:buChar char="ü"/>
            </a:pPr>
            <a:endParaRPr lang="en-AU" sz="2000" dirty="0" smtClean="0">
              <a:latin typeface="Calibri" panose="020F0502020204030204" pitchFamily="34" charset="0"/>
            </a:endParaRPr>
          </a:p>
          <a:p>
            <a:pPr>
              <a:buFont typeface="Wingdings" panose="05000000000000000000" pitchFamily="2" charset="2"/>
              <a:buChar char="ü"/>
            </a:pPr>
            <a:r>
              <a:rPr lang="en-AU" sz="2000" dirty="0">
                <a:latin typeface="Calibri" panose="020F0502020204030204" pitchFamily="34" charset="0"/>
              </a:rPr>
              <a:t>Object Oriented Programming Concepts</a:t>
            </a:r>
          </a:p>
          <a:p>
            <a:pPr>
              <a:buFont typeface="Wingdings" panose="05000000000000000000" pitchFamily="2" charset="2"/>
              <a:buChar char="ü"/>
            </a:pPr>
            <a:endParaRPr lang="en-AU" sz="2000" dirty="0" smtClean="0">
              <a:latin typeface="Calibri" panose="020F0502020204030204" pitchFamily="34" charset="0"/>
            </a:endParaRPr>
          </a:p>
        </p:txBody>
      </p:sp>
    </p:spTree>
    <p:extLst>
      <p:ext uri="{BB962C8B-B14F-4D97-AF65-F5344CB8AC3E}">
        <p14:creationId xmlns:p14="http://schemas.microsoft.com/office/powerpoint/2010/main" xmlns="" val="41992170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pPr eaLnBrk="1" hangingPunct="1"/>
            <a:r>
              <a:rPr lang="en-US" altLang="en-US" sz="2800" dirty="0" smtClean="0"/>
              <a:t>History of Java - Milestones</a:t>
            </a:r>
            <a:endParaRPr lang="en-US" altLang="en-US" sz="2800" b="1" dirty="0" smtClean="0"/>
          </a:p>
        </p:txBody>
      </p:sp>
      <p:sp>
        <p:nvSpPr>
          <p:cNvPr id="5123" name="Rectangle 5"/>
          <p:cNvSpPr>
            <a:spLocks noGrp="1" noChangeArrowheads="1"/>
          </p:cNvSpPr>
          <p:nvPr>
            <p:ph idx="1"/>
          </p:nvPr>
        </p:nvSpPr>
        <p:spPr/>
        <p:txBody>
          <a:bodyPr/>
          <a:lstStyle/>
          <a:p>
            <a:pPr algn="just"/>
            <a:r>
              <a:rPr lang="en-US" altLang="en-US" sz="1400" dirty="0" smtClean="0">
                <a:latin typeface="Tahoma" panose="020B0604030504040204" pitchFamily="34" charset="0"/>
              </a:rPr>
              <a:t>1990</a:t>
            </a:r>
            <a:r>
              <a:rPr lang="en-US" altLang="en-US" sz="1400" dirty="0">
                <a:latin typeface="Tahoma" panose="020B0604030504040204" pitchFamily="34" charset="0"/>
                <a:sym typeface="Wingdings" panose="05000000000000000000" pitchFamily="2" charset="2"/>
              </a:rPr>
              <a:t> Sun Microsystems decided to develop special software that could be used </a:t>
            </a:r>
            <a:r>
              <a:rPr lang="en-US" altLang="en-US" sz="1400" dirty="0" smtClean="0">
                <a:latin typeface="Tahoma" panose="020B0604030504040204" pitchFamily="34" charset="0"/>
                <a:sym typeface="Wingdings" panose="05000000000000000000" pitchFamily="2" charset="2"/>
              </a:rPr>
              <a:t>to </a:t>
            </a:r>
            <a:r>
              <a:rPr lang="en-US" altLang="en-US" sz="1400" dirty="0">
                <a:latin typeface="Tahoma" panose="020B0604030504040204" pitchFamily="34" charset="0"/>
                <a:sym typeface="Wingdings" panose="05000000000000000000" pitchFamily="2" charset="2"/>
              </a:rPr>
              <a:t>manipulate consumer electronic devices. A team of Sun </a:t>
            </a:r>
            <a:r>
              <a:rPr lang="en-US" altLang="en-US" sz="1400" dirty="0" smtClean="0">
                <a:latin typeface="Tahoma" panose="020B0604030504040204" pitchFamily="34" charset="0"/>
                <a:sym typeface="Wingdings" panose="05000000000000000000" pitchFamily="2" charset="2"/>
              </a:rPr>
              <a:t>Microsystems </a:t>
            </a:r>
            <a:r>
              <a:rPr lang="en-US" altLang="en-US" sz="1400" dirty="0">
                <a:latin typeface="Tahoma" panose="020B0604030504040204" pitchFamily="34" charset="0"/>
                <a:sym typeface="Wingdings" panose="05000000000000000000" pitchFamily="2" charset="2"/>
              </a:rPr>
              <a:t>programmers headed by James Gosling was formed to undertake this </a:t>
            </a:r>
            <a:r>
              <a:rPr lang="en-US" altLang="en-US" sz="1400" dirty="0" smtClean="0">
                <a:latin typeface="Tahoma" panose="020B0604030504040204" pitchFamily="34" charset="0"/>
                <a:sym typeface="Wingdings" panose="05000000000000000000" pitchFamily="2" charset="2"/>
              </a:rPr>
              <a:t>task</a:t>
            </a:r>
            <a:r>
              <a:rPr lang="en-US" altLang="en-US" sz="1400" dirty="0">
                <a:latin typeface="Tahoma" panose="020B0604030504040204" pitchFamily="34" charset="0"/>
                <a:sym typeface="Wingdings" panose="05000000000000000000" pitchFamily="2" charset="2"/>
              </a:rPr>
              <a:t>.</a:t>
            </a:r>
          </a:p>
          <a:p>
            <a:pPr algn="just"/>
            <a:r>
              <a:rPr lang="en-US" altLang="en-US" sz="1400" dirty="0">
                <a:latin typeface="Tahoma" panose="020B0604030504040204" pitchFamily="34" charset="0"/>
                <a:sym typeface="Wingdings" panose="05000000000000000000" pitchFamily="2" charset="2"/>
              </a:rPr>
              <a:t>1991 After exploring the possibility of most Object Oriented Programming </a:t>
            </a:r>
            <a:r>
              <a:rPr lang="en-US" altLang="en-US" sz="1400" dirty="0" smtClean="0">
                <a:latin typeface="Tahoma" panose="020B0604030504040204" pitchFamily="34" charset="0"/>
                <a:sym typeface="Wingdings" panose="05000000000000000000" pitchFamily="2" charset="2"/>
              </a:rPr>
              <a:t>Language </a:t>
            </a:r>
            <a:r>
              <a:rPr lang="en-US" altLang="en-US" sz="1400" dirty="0">
                <a:latin typeface="Tahoma" panose="020B0604030504040204" pitchFamily="34" charset="0"/>
                <a:sym typeface="Wingdings" panose="05000000000000000000" pitchFamily="2" charset="2"/>
              </a:rPr>
              <a:t>C++, the team announced a new language named “Oak”.</a:t>
            </a:r>
          </a:p>
          <a:p>
            <a:pPr algn="just"/>
            <a:r>
              <a:rPr lang="en-US" altLang="en-US" sz="1400" dirty="0">
                <a:latin typeface="Tahoma" panose="020B0604030504040204" pitchFamily="34" charset="0"/>
                <a:sym typeface="Wingdings" panose="05000000000000000000" pitchFamily="2" charset="2"/>
              </a:rPr>
              <a:t>1992 The team, known as a Green Project team by Sun, demonstrated </a:t>
            </a:r>
            <a:r>
              <a:rPr lang="en-US" altLang="en-US" sz="1400" dirty="0" smtClean="0">
                <a:latin typeface="Tahoma" panose="020B0604030504040204" pitchFamily="34" charset="0"/>
                <a:sym typeface="Wingdings" panose="05000000000000000000" pitchFamily="2" charset="2"/>
              </a:rPr>
              <a:t>the </a:t>
            </a:r>
            <a:r>
              <a:rPr lang="en-US" altLang="en-US" sz="1400" dirty="0">
                <a:latin typeface="Tahoma" panose="020B0604030504040204" pitchFamily="34" charset="0"/>
                <a:sym typeface="Wingdings" panose="05000000000000000000" pitchFamily="2" charset="2"/>
              </a:rPr>
              <a:t>application of their new language to control a list of home appliances </a:t>
            </a:r>
            <a:r>
              <a:rPr lang="en-US" altLang="en-US" sz="1400" dirty="0" smtClean="0">
                <a:latin typeface="Tahoma" panose="020B0604030504040204" pitchFamily="34" charset="0"/>
                <a:sym typeface="Wingdings" panose="05000000000000000000" pitchFamily="2" charset="2"/>
              </a:rPr>
              <a:t>using </a:t>
            </a:r>
            <a:r>
              <a:rPr lang="en-US" altLang="en-US" sz="1400" dirty="0">
                <a:latin typeface="Tahoma" panose="020B0604030504040204" pitchFamily="34" charset="0"/>
                <a:sym typeface="Wingdings" panose="05000000000000000000" pitchFamily="2" charset="2"/>
              </a:rPr>
              <a:t>a hand-held device with a tiny touch sensitive screen.</a:t>
            </a:r>
          </a:p>
          <a:p>
            <a:pPr algn="just"/>
            <a:r>
              <a:rPr lang="en-US" altLang="en-US" sz="1400" dirty="0">
                <a:latin typeface="Tahoma" panose="020B0604030504040204" pitchFamily="34" charset="0"/>
              </a:rPr>
              <a:t>1993</a:t>
            </a:r>
            <a:r>
              <a:rPr lang="en-US" altLang="en-US" sz="1400" dirty="0">
                <a:latin typeface="Tahoma" panose="020B0604030504040204" pitchFamily="34" charset="0"/>
                <a:sym typeface="Wingdings" panose="05000000000000000000" pitchFamily="2" charset="2"/>
              </a:rPr>
              <a:t> The World Wide Web(WWW) appeared on the internet and transformed </a:t>
            </a:r>
            <a:r>
              <a:rPr lang="en-US" altLang="en-US" sz="1400" dirty="0" smtClean="0">
                <a:latin typeface="Tahoma" panose="020B0604030504040204" pitchFamily="34" charset="0"/>
                <a:sym typeface="Wingdings" panose="05000000000000000000" pitchFamily="2" charset="2"/>
              </a:rPr>
              <a:t>the </a:t>
            </a:r>
            <a:r>
              <a:rPr lang="en-US" altLang="en-US" sz="1400" dirty="0">
                <a:latin typeface="Tahoma" panose="020B0604030504040204" pitchFamily="34" charset="0"/>
                <a:sym typeface="Wingdings" panose="05000000000000000000" pitchFamily="2" charset="2"/>
              </a:rPr>
              <a:t>text-based Internet into a Graphical-rich environment. The green </a:t>
            </a:r>
            <a:r>
              <a:rPr lang="en-US" altLang="en-US" sz="1400" dirty="0" smtClean="0">
                <a:latin typeface="Tahoma" panose="020B0604030504040204" pitchFamily="34" charset="0"/>
                <a:sym typeface="Wingdings" panose="05000000000000000000" pitchFamily="2" charset="2"/>
              </a:rPr>
              <a:t>Project </a:t>
            </a:r>
            <a:r>
              <a:rPr lang="en-US" altLang="en-US" sz="1400" dirty="0">
                <a:latin typeface="Tahoma" panose="020B0604030504040204" pitchFamily="34" charset="0"/>
                <a:sym typeface="Wingdings" panose="05000000000000000000" pitchFamily="2" charset="2"/>
              </a:rPr>
              <a:t>team came up with the idea of developing Web Applets(tiny </a:t>
            </a:r>
            <a:r>
              <a:rPr lang="en-US" altLang="en-US" sz="1400" dirty="0" smtClean="0">
                <a:latin typeface="Tahoma" panose="020B0604030504040204" pitchFamily="34" charset="0"/>
                <a:sym typeface="Wingdings" panose="05000000000000000000" pitchFamily="2" charset="2"/>
              </a:rPr>
              <a:t>           </a:t>
            </a:r>
            <a:r>
              <a:rPr lang="en-US" altLang="en-US" sz="1400" dirty="0">
                <a:latin typeface="Tahoma" panose="020B0604030504040204" pitchFamily="34" charset="0"/>
                <a:sym typeface="Wingdings" panose="05000000000000000000" pitchFamily="2" charset="2"/>
              </a:rPr>
              <a:t>programs) using the new language that could run on all types of </a:t>
            </a:r>
            <a:r>
              <a:rPr lang="en-US" altLang="en-US" sz="1400" dirty="0" smtClean="0">
                <a:latin typeface="Tahoma" panose="020B0604030504040204" pitchFamily="34" charset="0"/>
                <a:sym typeface="Wingdings" panose="05000000000000000000" pitchFamily="2" charset="2"/>
              </a:rPr>
              <a:t>computers </a:t>
            </a:r>
            <a:r>
              <a:rPr lang="en-US" altLang="en-US" sz="1400" dirty="0">
                <a:latin typeface="Tahoma" panose="020B0604030504040204" pitchFamily="34" charset="0"/>
                <a:sym typeface="Wingdings" panose="05000000000000000000" pitchFamily="2" charset="2"/>
              </a:rPr>
              <a:t>connected to Internet.</a:t>
            </a:r>
          </a:p>
          <a:p>
            <a:pPr algn="just"/>
            <a:r>
              <a:rPr lang="en-US" altLang="en-US" sz="1400" dirty="0">
                <a:latin typeface="Tahoma" panose="020B0604030504040204" pitchFamily="34" charset="0"/>
              </a:rPr>
              <a:t>1994</a:t>
            </a:r>
            <a:r>
              <a:rPr lang="en-US" altLang="en-US" sz="1400" dirty="0">
                <a:latin typeface="Tahoma" panose="020B0604030504040204" pitchFamily="34" charset="0"/>
                <a:sym typeface="Wingdings" panose="05000000000000000000" pitchFamily="2" charset="2"/>
              </a:rPr>
              <a:t> The team developed a web browser called “Hot Java” to locate and run </a:t>
            </a:r>
            <a:r>
              <a:rPr lang="en-US" altLang="en-US" sz="1400" dirty="0" smtClean="0">
                <a:latin typeface="Tahoma" panose="020B0604030504040204" pitchFamily="34" charset="0"/>
                <a:sym typeface="Wingdings" panose="05000000000000000000" pitchFamily="2" charset="2"/>
              </a:rPr>
              <a:t>applet </a:t>
            </a:r>
            <a:r>
              <a:rPr lang="en-US" altLang="en-US" sz="1400" dirty="0">
                <a:latin typeface="Tahoma" panose="020B0604030504040204" pitchFamily="34" charset="0"/>
                <a:sym typeface="Wingdings" panose="05000000000000000000" pitchFamily="2" charset="2"/>
              </a:rPr>
              <a:t>programs on Internet. Hot Java demonstrated the power of the </a:t>
            </a:r>
            <a:r>
              <a:rPr lang="en-US" altLang="en-US" sz="1400" dirty="0" smtClean="0">
                <a:latin typeface="Tahoma" panose="020B0604030504040204" pitchFamily="34" charset="0"/>
                <a:sym typeface="Wingdings" panose="05000000000000000000" pitchFamily="2" charset="2"/>
              </a:rPr>
              <a:t>new </a:t>
            </a:r>
            <a:r>
              <a:rPr lang="en-US" altLang="en-US" sz="1400" dirty="0">
                <a:latin typeface="Tahoma" panose="020B0604030504040204" pitchFamily="34" charset="0"/>
                <a:sym typeface="Wingdings" panose="05000000000000000000" pitchFamily="2" charset="2"/>
              </a:rPr>
              <a:t>language, thus making it instantly popular among the Internet users.</a:t>
            </a:r>
          </a:p>
          <a:p>
            <a:pPr algn="just"/>
            <a:r>
              <a:rPr lang="en-US" altLang="en-US" sz="1400" dirty="0"/>
              <a:t>1995</a:t>
            </a:r>
            <a:r>
              <a:rPr lang="en-US" altLang="en-US" sz="1400" dirty="0">
                <a:sym typeface="Wingdings" panose="05000000000000000000" pitchFamily="2" charset="2"/>
              </a:rPr>
              <a:t> Oak was named “Java”, due to some legal snags. Java is just a </a:t>
            </a:r>
            <a:r>
              <a:rPr lang="en-US" altLang="en-US" sz="1400" dirty="0" smtClean="0">
                <a:sym typeface="Wingdings" panose="05000000000000000000" pitchFamily="2" charset="2"/>
              </a:rPr>
              <a:t>name and is not an acronym. Many popular companies including Netscape and Microsoft </a:t>
            </a:r>
            <a:r>
              <a:rPr lang="en-US" altLang="en-US" sz="1400" dirty="0">
                <a:sym typeface="Wingdings" panose="05000000000000000000" pitchFamily="2" charset="2"/>
              </a:rPr>
              <a:t>announce to their support to Java</a:t>
            </a:r>
            <a:r>
              <a:rPr lang="en-US" altLang="en-US" sz="1400" dirty="0" smtClean="0">
                <a:sym typeface="Wingdings" panose="05000000000000000000" pitchFamily="2" charset="2"/>
              </a:rPr>
              <a:t>.</a:t>
            </a:r>
          </a:p>
          <a:p>
            <a:r>
              <a:rPr lang="en-US" altLang="en-US" sz="1400" dirty="0">
                <a:latin typeface="Tahoma" panose="020B0604030504040204" pitchFamily="34" charset="0"/>
              </a:rPr>
              <a:t>1996</a:t>
            </a:r>
            <a:r>
              <a:rPr lang="en-US" altLang="en-US" sz="1400" dirty="0">
                <a:latin typeface="Tahoma" panose="020B0604030504040204" pitchFamily="34" charset="0"/>
                <a:sym typeface="Wingdings" panose="05000000000000000000" pitchFamily="2" charset="2"/>
              </a:rPr>
              <a:t> Java established itself not only a leader for Internet Programming but also </a:t>
            </a:r>
            <a:r>
              <a:rPr lang="en-US" altLang="en-US" sz="1400" dirty="0" smtClean="0">
                <a:latin typeface="Tahoma" panose="020B0604030504040204" pitchFamily="34" charset="0"/>
                <a:sym typeface="Wingdings" panose="05000000000000000000" pitchFamily="2" charset="2"/>
              </a:rPr>
              <a:t>as </a:t>
            </a:r>
            <a:r>
              <a:rPr lang="en-US" altLang="en-US" sz="1400" dirty="0">
                <a:latin typeface="Tahoma" panose="020B0604030504040204" pitchFamily="34" charset="0"/>
                <a:sym typeface="Wingdings" panose="05000000000000000000" pitchFamily="2" charset="2"/>
              </a:rPr>
              <a:t>a general-purpose, object oriented programming language. Java found </a:t>
            </a:r>
            <a:r>
              <a:rPr lang="en-US" altLang="en-US" sz="1400" dirty="0" smtClean="0">
                <a:latin typeface="Tahoma" panose="020B0604030504040204" pitchFamily="34" charset="0"/>
                <a:sym typeface="Wingdings" panose="05000000000000000000" pitchFamily="2" charset="2"/>
              </a:rPr>
              <a:t>its </a:t>
            </a:r>
            <a:r>
              <a:rPr lang="en-US" altLang="en-US" sz="1400" dirty="0">
                <a:latin typeface="Tahoma" panose="020B0604030504040204" pitchFamily="34" charset="0"/>
                <a:sym typeface="Wingdings" panose="05000000000000000000" pitchFamily="2" charset="2"/>
              </a:rPr>
              <a:t>home.</a:t>
            </a:r>
            <a:r>
              <a:rPr lang="en-US" altLang="en-US" sz="1400" dirty="0">
                <a:latin typeface="Tahoma" panose="020B0604030504040204" pitchFamily="34" charset="0"/>
              </a:rPr>
              <a:t>	</a:t>
            </a:r>
          </a:p>
          <a:p>
            <a:pPr algn="just"/>
            <a:endParaRPr lang="en-US" altLang="en-US" sz="1400" dirty="0">
              <a:sym typeface="Wingdings" panose="05000000000000000000" pitchFamily="2" charset="2"/>
            </a:endParaRPr>
          </a:p>
          <a:p>
            <a:pPr algn="just" eaLnBrk="1" hangingPunct="1"/>
            <a:endParaRPr lang="en-US" altLang="en-US" sz="1400" dirty="0" smtClean="0"/>
          </a:p>
        </p:txBody>
      </p:sp>
    </p:spTree>
    <p:extLst>
      <p:ext uri="{BB962C8B-B14F-4D97-AF65-F5344CB8AC3E}">
        <p14:creationId xmlns:p14="http://schemas.microsoft.com/office/powerpoint/2010/main" xmlns="" val="105909961"/>
      </p:ext>
    </p:extLst>
  </p:cSld>
  <p:clrMapOvr>
    <a:masterClrMapping/>
  </p:clrMapOvr>
  <p:transition advTm="3088"/>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pPr eaLnBrk="1" hangingPunct="1"/>
            <a:r>
              <a:rPr lang="en-US" altLang="en-US" sz="2800" dirty="0" smtClean="0"/>
              <a:t>Java - Features</a:t>
            </a:r>
            <a:endParaRPr lang="en-US" altLang="en-US" sz="2800" b="1" dirty="0" smtClean="0"/>
          </a:p>
        </p:txBody>
      </p:sp>
      <p:sp>
        <p:nvSpPr>
          <p:cNvPr id="5123" name="Rectangle 5"/>
          <p:cNvSpPr>
            <a:spLocks noGrp="1" noChangeArrowheads="1"/>
          </p:cNvSpPr>
          <p:nvPr>
            <p:ph idx="1"/>
          </p:nvPr>
        </p:nvSpPr>
        <p:spPr/>
        <p:txBody>
          <a:bodyPr/>
          <a:lstStyle/>
          <a:p>
            <a:pPr marL="0" indent="0">
              <a:buNone/>
            </a:pPr>
            <a:r>
              <a:rPr lang="en-US" altLang="en-US" dirty="0">
                <a:latin typeface="Tahoma" panose="020B0604030504040204" pitchFamily="34" charset="0"/>
              </a:rPr>
              <a:t>The most striking feature of the language is that it is a platform-neutral language. Java is a first programming language that  is not tied to any particular hardware or operating system.</a:t>
            </a:r>
          </a:p>
          <a:p>
            <a:endParaRPr lang="en-US" altLang="en-US" dirty="0">
              <a:latin typeface="Tahoma" panose="020B0604030504040204" pitchFamily="34" charset="0"/>
            </a:endParaRPr>
          </a:p>
          <a:p>
            <a:pPr marL="0" indent="0">
              <a:buNone/>
            </a:pPr>
            <a:r>
              <a:rPr lang="en-US" altLang="en-US" b="1" dirty="0">
                <a:latin typeface="Tahoma" panose="020B0604030504040204" pitchFamily="34" charset="0"/>
              </a:rPr>
              <a:t>Features of Java :</a:t>
            </a:r>
          </a:p>
          <a:p>
            <a:endParaRPr lang="en-US" altLang="en-US" dirty="0">
              <a:latin typeface="Tahoma" panose="020B0604030504040204" pitchFamily="34" charset="0"/>
            </a:endParaRPr>
          </a:p>
          <a:p>
            <a:r>
              <a:rPr lang="en-US" altLang="en-US" dirty="0">
                <a:latin typeface="Tahoma" panose="020B0604030504040204" pitchFamily="34" charset="0"/>
              </a:rPr>
              <a:t> </a:t>
            </a:r>
            <a:r>
              <a:rPr lang="en-US" altLang="en-US" b="1" dirty="0">
                <a:latin typeface="Tahoma" panose="020B0604030504040204" pitchFamily="34" charset="0"/>
              </a:rPr>
              <a:t>Compiled and Interpreted.</a:t>
            </a:r>
          </a:p>
          <a:p>
            <a:r>
              <a:rPr lang="en-US" altLang="en-US" b="1" dirty="0">
                <a:latin typeface="Tahoma" panose="020B0604030504040204" pitchFamily="34" charset="0"/>
              </a:rPr>
              <a:t> Platform-Independent and Portable</a:t>
            </a:r>
          </a:p>
          <a:p>
            <a:r>
              <a:rPr lang="en-US" altLang="en-US" b="1" dirty="0">
                <a:latin typeface="Tahoma" panose="020B0604030504040204" pitchFamily="34" charset="0"/>
              </a:rPr>
              <a:t> Object-Oriented</a:t>
            </a:r>
          </a:p>
          <a:p>
            <a:r>
              <a:rPr lang="en-US" altLang="en-US" b="1" dirty="0">
                <a:latin typeface="Tahoma" panose="020B0604030504040204" pitchFamily="34" charset="0"/>
              </a:rPr>
              <a:t> Robust and Secure</a:t>
            </a:r>
          </a:p>
          <a:p>
            <a:r>
              <a:rPr lang="en-US" altLang="en-US" b="1" dirty="0">
                <a:latin typeface="Tahoma" panose="020B0604030504040204" pitchFamily="34" charset="0"/>
              </a:rPr>
              <a:t> Distributed</a:t>
            </a:r>
          </a:p>
          <a:p>
            <a:r>
              <a:rPr lang="en-US" altLang="en-US" b="1" dirty="0">
                <a:latin typeface="Tahoma" panose="020B0604030504040204" pitchFamily="34" charset="0"/>
              </a:rPr>
              <a:t> Familiar, Simple and Small</a:t>
            </a:r>
          </a:p>
          <a:p>
            <a:r>
              <a:rPr lang="en-US" altLang="en-US" b="1" dirty="0">
                <a:latin typeface="Tahoma" panose="020B0604030504040204" pitchFamily="34" charset="0"/>
              </a:rPr>
              <a:t> Multithreaded and Interactive</a:t>
            </a:r>
          </a:p>
          <a:p>
            <a:r>
              <a:rPr lang="en-US" altLang="en-US" b="1" dirty="0">
                <a:latin typeface="Tahoma" panose="020B0604030504040204" pitchFamily="34" charset="0"/>
              </a:rPr>
              <a:t> High Performance</a:t>
            </a:r>
          </a:p>
          <a:p>
            <a:r>
              <a:rPr lang="en-US" altLang="en-US" b="1" dirty="0">
                <a:latin typeface="Tahoma" panose="020B0604030504040204" pitchFamily="34" charset="0"/>
              </a:rPr>
              <a:t> Dynamic and Extensible</a:t>
            </a:r>
          </a:p>
          <a:p>
            <a:pPr marL="0" indent="0" algn="just">
              <a:buNone/>
            </a:pPr>
            <a:endParaRPr lang="en-US" altLang="en-US" dirty="0">
              <a:latin typeface="Tahoma" panose="020B0604030504040204" pitchFamily="34" charset="0"/>
            </a:endParaRPr>
          </a:p>
          <a:p>
            <a:pPr algn="just"/>
            <a:endParaRPr lang="en-US" altLang="en-US" dirty="0">
              <a:sym typeface="Wingdings" panose="05000000000000000000" pitchFamily="2" charset="2"/>
            </a:endParaRPr>
          </a:p>
          <a:p>
            <a:pPr algn="just" eaLnBrk="1" hangingPunct="1"/>
            <a:endParaRPr lang="en-US" altLang="en-US" dirty="0" smtClean="0"/>
          </a:p>
        </p:txBody>
      </p:sp>
    </p:spTree>
    <p:extLst>
      <p:ext uri="{BB962C8B-B14F-4D97-AF65-F5344CB8AC3E}">
        <p14:creationId xmlns:p14="http://schemas.microsoft.com/office/powerpoint/2010/main" xmlns="" val="1634962269"/>
      </p:ext>
    </p:extLst>
  </p:cSld>
  <p:clrMapOvr>
    <a:masterClrMapping/>
  </p:clrMapOvr>
  <p:transition advTm="3088"/>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JDK &amp; JRE</a:t>
            </a:r>
          </a:p>
        </p:txBody>
      </p:sp>
      <p:sp>
        <p:nvSpPr>
          <p:cNvPr id="9219" name="Rectangle 3"/>
          <p:cNvSpPr>
            <a:spLocks noGrp="1" noChangeArrowheads="1"/>
          </p:cNvSpPr>
          <p:nvPr>
            <p:ph idx="1"/>
          </p:nvPr>
        </p:nvSpPr>
        <p:spPr>
          <a:xfrm>
            <a:off x="381000" y="1066800"/>
            <a:ext cx="8458200" cy="5029200"/>
          </a:xfrm>
        </p:spPr>
        <p:txBody>
          <a:bodyPr/>
          <a:lstStyle/>
          <a:p>
            <a:pPr algn="just" eaLnBrk="1" hangingPunct="1">
              <a:buFont typeface="Wingdings" panose="05000000000000000000" pitchFamily="2" charset="2"/>
              <a:buNone/>
            </a:pPr>
            <a:r>
              <a:rPr lang="en-US" altLang="en-US" sz="1400" dirty="0" smtClean="0"/>
              <a:t>Java Environment includes a large number of development tools and hundreds of classes and </a:t>
            </a:r>
          </a:p>
          <a:p>
            <a:pPr algn="just" eaLnBrk="1" hangingPunct="1">
              <a:buFont typeface="Wingdings" panose="05000000000000000000" pitchFamily="2" charset="2"/>
              <a:buNone/>
            </a:pPr>
            <a:r>
              <a:rPr lang="en-US" altLang="en-US" sz="1400" dirty="0" smtClean="0"/>
              <a:t>methods. The development tools are part of the system known as Java Development Kit(JDK) and the classes and methods are part of the Java Standard Library (JSL), also known as the Application Programming Interface (API).</a:t>
            </a:r>
          </a:p>
          <a:p>
            <a:pPr algn="just" eaLnBrk="1" hangingPunct="1">
              <a:buFont typeface="Wingdings" panose="05000000000000000000" pitchFamily="2" charset="2"/>
              <a:buNone/>
            </a:pPr>
            <a:endParaRPr lang="en-US" altLang="en-US" sz="1400" dirty="0" smtClean="0"/>
          </a:p>
          <a:p>
            <a:pPr algn="just" eaLnBrk="1" hangingPunct="1">
              <a:buFont typeface="Wingdings" panose="05000000000000000000" pitchFamily="2" charset="2"/>
              <a:buNone/>
            </a:pPr>
            <a:r>
              <a:rPr lang="en-US" altLang="en-US" sz="1400" b="1" dirty="0" smtClean="0"/>
              <a:t>JDK :</a:t>
            </a:r>
            <a:r>
              <a:rPr lang="en-US" altLang="en-US" sz="1400" dirty="0" smtClean="0"/>
              <a:t> Java Development Kit comes with a collection of tools that are used for developing and </a:t>
            </a:r>
          </a:p>
          <a:p>
            <a:pPr algn="just" eaLnBrk="1" hangingPunct="1">
              <a:buFont typeface="Wingdings" panose="05000000000000000000" pitchFamily="2" charset="2"/>
              <a:buNone/>
            </a:pPr>
            <a:r>
              <a:rPr lang="en-US" altLang="en-US" sz="1400" dirty="0" smtClean="0"/>
              <a:t>	    running Java Programs. They include :</a:t>
            </a:r>
          </a:p>
          <a:p>
            <a:pPr algn="just" eaLnBrk="1" hangingPunct="1">
              <a:buFont typeface="Wingdings" panose="05000000000000000000" pitchFamily="2" charset="2"/>
              <a:buNone/>
            </a:pPr>
            <a:r>
              <a:rPr lang="en-US" altLang="en-US" sz="1400" b="1" dirty="0" err="1" smtClean="0"/>
              <a:t>appletviewer</a:t>
            </a:r>
            <a:r>
              <a:rPr lang="en-US" altLang="en-US" sz="1400" b="1" dirty="0" smtClean="0"/>
              <a:t>-&gt; </a:t>
            </a:r>
            <a:r>
              <a:rPr lang="en-US" altLang="en-US" sz="1400" dirty="0" smtClean="0"/>
              <a:t>Enables us to run Java Applets (Without using java compatible browser)</a:t>
            </a:r>
          </a:p>
          <a:p>
            <a:pPr algn="just" eaLnBrk="1" hangingPunct="1">
              <a:buFont typeface="Wingdings" panose="05000000000000000000" pitchFamily="2" charset="2"/>
              <a:buNone/>
            </a:pPr>
            <a:r>
              <a:rPr lang="en-US" altLang="en-US" sz="1400" b="1" dirty="0" smtClean="0"/>
              <a:t>Java</a:t>
            </a:r>
            <a:r>
              <a:rPr lang="en-US" altLang="en-US" sz="1400" b="1" dirty="0" smtClean="0">
                <a:sym typeface="Wingdings" panose="05000000000000000000" pitchFamily="2" charset="2"/>
              </a:rPr>
              <a:t> </a:t>
            </a:r>
            <a:r>
              <a:rPr lang="en-US" altLang="en-US" sz="1400" dirty="0" smtClean="0">
                <a:sym typeface="Wingdings" panose="05000000000000000000" pitchFamily="2" charset="2"/>
              </a:rPr>
              <a:t>Java Interpreter, which runs applets and applications by reading and interpreting bytecode </a:t>
            </a:r>
          </a:p>
          <a:p>
            <a:pPr algn="just" eaLnBrk="1" hangingPunct="1">
              <a:buFont typeface="Wingdings" panose="05000000000000000000" pitchFamily="2" charset="2"/>
              <a:buNone/>
            </a:pPr>
            <a:r>
              <a:rPr lang="en-US" altLang="en-US" sz="1400" dirty="0" smtClean="0">
                <a:sym typeface="Wingdings" panose="05000000000000000000" pitchFamily="2" charset="2"/>
              </a:rPr>
              <a:t>	       files.</a:t>
            </a:r>
            <a:endParaRPr lang="en-US" altLang="en-US" sz="1400" dirty="0" smtClean="0"/>
          </a:p>
          <a:p>
            <a:pPr algn="just" eaLnBrk="1" hangingPunct="1">
              <a:buFont typeface="Wingdings" panose="05000000000000000000" pitchFamily="2" charset="2"/>
              <a:buNone/>
            </a:pPr>
            <a:r>
              <a:rPr lang="en-US" altLang="en-US" sz="1400" b="1" dirty="0" err="1" smtClean="0"/>
              <a:t>Javac</a:t>
            </a:r>
            <a:r>
              <a:rPr lang="en-US" altLang="en-US" sz="1400" b="1" dirty="0" smtClean="0">
                <a:sym typeface="Wingdings" panose="05000000000000000000" pitchFamily="2" charset="2"/>
              </a:rPr>
              <a:t></a:t>
            </a:r>
            <a:r>
              <a:rPr lang="en-US" altLang="en-US" sz="1400" b="1" dirty="0" smtClean="0"/>
              <a:t> </a:t>
            </a:r>
            <a:r>
              <a:rPr lang="en-US" altLang="en-US" sz="1400" dirty="0" smtClean="0"/>
              <a:t>The Java compiler, which translates Java source code to byte code files that the </a:t>
            </a:r>
          </a:p>
          <a:p>
            <a:pPr algn="just" eaLnBrk="1" hangingPunct="1">
              <a:buFont typeface="Wingdings" panose="05000000000000000000" pitchFamily="2" charset="2"/>
              <a:buNone/>
            </a:pPr>
            <a:r>
              <a:rPr lang="en-US" altLang="en-US" sz="1400" dirty="0" smtClean="0"/>
              <a:t>	        interpreter </a:t>
            </a:r>
            <a:r>
              <a:rPr lang="en-US" altLang="en-US" sz="1400" dirty="0" err="1" smtClean="0"/>
              <a:t>understad</a:t>
            </a:r>
            <a:r>
              <a:rPr lang="en-US" altLang="en-US" sz="1400" dirty="0" smtClean="0"/>
              <a:t>.</a:t>
            </a:r>
          </a:p>
          <a:p>
            <a:pPr algn="just" eaLnBrk="1" hangingPunct="1">
              <a:buFont typeface="Wingdings" panose="05000000000000000000" pitchFamily="2" charset="2"/>
              <a:buNone/>
            </a:pPr>
            <a:r>
              <a:rPr lang="en-US" altLang="en-US" sz="1400" b="1" dirty="0" smtClean="0"/>
              <a:t>Javadoc</a:t>
            </a:r>
            <a:r>
              <a:rPr lang="en-US" altLang="en-US" sz="1400" b="1" dirty="0" smtClean="0">
                <a:sym typeface="Wingdings" panose="05000000000000000000" pitchFamily="2" charset="2"/>
              </a:rPr>
              <a:t></a:t>
            </a:r>
            <a:r>
              <a:rPr lang="en-US" altLang="en-US" sz="1400" dirty="0" smtClean="0">
                <a:sym typeface="Wingdings" panose="05000000000000000000" pitchFamily="2" charset="2"/>
              </a:rPr>
              <a:t> Creates HTML-format documentation from Java source code files.</a:t>
            </a:r>
          </a:p>
          <a:p>
            <a:pPr algn="just" eaLnBrk="1" hangingPunct="1">
              <a:buFont typeface="Wingdings" panose="05000000000000000000" pitchFamily="2" charset="2"/>
              <a:buNone/>
            </a:pPr>
            <a:r>
              <a:rPr lang="en-US" altLang="en-US" sz="1400" b="1" dirty="0" err="1" smtClean="0"/>
              <a:t>Javah</a:t>
            </a:r>
            <a:r>
              <a:rPr lang="en-US" altLang="en-US" sz="1400" b="1" dirty="0" smtClean="0">
                <a:sym typeface="Wingdings" panose="05000000000000000000" pitchFamily="2" charset="2"/>
              </a:rPr>
              <a:t> </a:t>
            </a:r>
            <a:r>
              <a:rPr lang="en-US" altLang="en-US" sz="1400" dirty="0" smtClean="0">
                <a:sym typeface="Wingdings" panose="05000000000000000000" pitchFamily="2" charset="2"/>
              </a:rPr>
              <a:t>Produces header files for use with native methods.</a:t>
            </a:r>
          </a:p>
          <a:p>
            <a:pPr algn="just" eaLnBrk="1" hangingPunct="1">
              <a:buFont typeface="Wingdings" panose="05000000000000000000" pitchFamily="2" charset="2"/>
              <a:buNone/>
            </a:pPr>
            <a:r>
              <a:rPr lang="en-US" altLang="en-US" sz="1400" b="1" dirty="0" err="1" smtClean="0"/>
              <a:t>javap</a:t>
            </a:r>
            <a:r>
              <a:rPr lang="en-US" altLang="en-US" sz="1400" b="1" dirty="0" smtClean="0">
                <a:sym typeface="Wingdings" panose="05000000000000000000" pitchFamily="2" charset="2"/>
              </a:rPr>
              <a:t> </a:t>
            </a:r>
            <a:r>
              <a:rPr lang="en-US" altLang="en-US" sz="1400" dirty="0" smtClean="0">
                <a:sym typeface="Wingdings" panose="05000000000000000000" pitchFamily="2" charset="2"/>
              </a:rPr>
              <a:t>Java disassembler, which enables us to convert bytecode files into a program</a:t>
            </a:r>
          </a:p>
          <a:p>
            <a:pPr algn="just" eaLnBrk="1" hangingPunct="1">
              <a:buFont typeface="Wingdings" panose="05000000000000000000" pitchFamily="2" charset="2"/>
              <a:buNone/>
            </a:pPr>
            <a:r>
              <a:rPr lang="en-US" altLang="en-US" sz="1400" dirty="0" smtClean="0">
                <a:sym typeface="Wingdings" panose="05000000000000000000" pitchFamily="2" charset="2"/>
              </a:rPr>
              <a:t>              description.</a:t>
            </a:r>
          </a:p>
          <a:p>
            <a:pPr algn="just" eaLnBrk="1" hangingPunct="1">
              <a:buFont typeface="Wingdings" panose="05000000000000000000" pitchFamily="2" charset="2"/>
              <a:buNone/>
            </a:pPr>
            <a:r>
              <a:rPr lang="en-US" altLang="en-US" sz="1400" b="1" dirty="0" err="1" smtClean="0"/>
              <a:t>Jdb</a:t>
            </a:r>
            <a:r>
              <a:rPr lang="en-US" altLang="en-US" sz="1400" b="1" dirty="0" smtClean="0">
                <a:sym typeface="Wingdings" panose="05000000000000000000" pitchFamily="2" charset="2"/>
              </a:rPr>
              <a:t></a:t>
            </a:r>
            <a:r>
              <a:rPr lang="en-US" altLang="en-US" sz="1400" dirty="0" smtClean="0">
                <a:sym typeface="Wingdings" panose="05000000000000000000" pitchFamily="2" charset="2"/>
              </a:rPr>
              <a:t> Java debugger, which helps us to find errors in our programs.</a:t>
            </a:r>
          </a:p>
          <a:p>
            <a:pPr algn="just" eaLnBrk="1" hangingPunct="1">
              <a:buFont typeface="Wingdings" panose="05000000000000000000" pitchFamily="2" charset="2"/>
              <a:buNone/>
            </a:pPr>
            <a:endParaRPr lang="en-US" altLang="en-US" sz="1400" dirty="0" smtClean="0"/>
          </a:p>
        </p:txBody>
      </p:sp>
    </p:spTree>
    <p:extLst>
      <p:ext uri="{BB962C8B-B14F-4D97-AF65-F5344CB8AC3E}">
        <p14:creationId xmlns:p14="http://schemas.microsoft.com/office/powerpoint/2010/main" xmlns="" val="1569130963"/>
      </p:ext>
    </p:extLst>
  </p:cSld>
  <p:clrMapOvr>
    <a:overrideClrMapping bg1="lt1" tx1="dk1" bg2="lt2" tx2="dk2" accent1="accent1" accent2="accent2" accent3="accent3" accent4="accent4" accent5="accent5" accent6="accent6" hlink="hlink" folHlink="folHlink"/>
  </p:clrMapOvr>
  <p:transition advTm="3264"/>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7813"/>
            <a:ext cx="8686800" cy="636587"/>
          </a:xfrm>
        </p:spPr>
        <p:txBody>
          <a:bodyPr/>
          <a:lstStyle/>
          <a:p>
            <a:pPr eaLnBrk="1" hangingPunct="1"/>
            <a:r>
              <a:rPr lang="en-US" altLang="en-US" smtClean="0"/>
              <a:t>Byte Code &amp; JVM(Java Virtual Machine) </a:t>
            </a:r>
          </a:p>
        </p:txBody>
      </p:sp>
      <p:sp>
        <p:nvSpPr>
          <p:cNvPr id="10243" name="Rectangle 3"/>
          <p:cNvSpPr>
            <a:spLocks noGrp="1" noChangeArrowheads="1"/>
          </p:cNvSpPr>
          <p:nvPr>
            <p:ph idx="1"/>
          </p:nvPr>
        </p:nvSpPr>
        <p:spPr>
          <a:xfrm>
            <a:off x="228600" y="1524000"/>
            <a:ext cx="8915400" cy="5029200"/>
          </a:xfrm>
        </p:spPr>
        <p:txBody>
          <a:bodyPr/>
          <a:lstStyle/>
          <a:p>
            <a:pPr algn="just" eaLnBrk="1" hangingPunct="1">
              <a:lnSpc>
                <a:spcPct val="90000"/>
              </a:lnSpc>
              <a:buFont typeface="Wingdings" panose="05000000000000000000" pitchFamily="2" charset="2"/>
              <a:buNone/>
            </a:pPr>
            <a:r>
              <a:rPr lang="en-IN" altLang="en-US" sz="1400" dirty="0"/>
              <a:t>Since platform-independence is a defining characteristic of Java, it is important to understand </a:t>
            </a:r>
          </a:p>
          <a:p>
            <a:pPr algn="just" eaLnBrk="1" hangingPunct="1">
              <a:lnSpc>
                <a:spcPct val="90000"/>
              </a:lnSpc>
              <a:buFont typeface="Wingdings" panose="05000000000000000000" pitchFamily="2" charset="2"/>
              <a:buNone/>
            </a:pPr>
            <a:r>
              <a:rPr lang="en-IN" altLang="en-US" sz="1400" dirty="0"/>
              <a:t>how it is achieved. Programs exist in two forms; source code and object code. Source Code is </a:t>
            </a:r>
          </a:p>
          <a:p>
            <a:pPr algn="just" eaLnBrk="1" hangingPunct="1">
              <a:lnSpc>
                <a:spcPct val="90000"/>
              </a:lnSpc>
              <a:buFont typeface="Wingdings" panose="05000000000000000000" pitchFamily="2" charset="2"/>
              <a:buNone/>
            </a:pPr>
            <a:r>
              <a:rPr lang="en-IN" altLang="en-US" sz="1400" dirty="0"/>
              <a:t>the textual version of the program that you write using a text editor. The programs printed in a </a:t>
            </a:r>
          </a:p>
          <a:p>
            <a:pPr algn="just" eaLnBrk="1" hangingPunct="1">
              <a:lnSpc>
                <a:spcPct val="90000"/>
              </a:lnSpc>
              <a:buFont typeface="Wingdings" panose="05000000000000000000" pitchFamily="2" charset="2"/>
              <a:buNone/>
            </a:pPr>
            <a:r>
              <a:rPr lang="en-IN" altLang="en-US" sz="1400" dirty="0"/>
              <a:t>book are shown as source code. The executable form of a program is object code. The computer </a:t>
            </a:r>
          </a:p>
          <a:p>
            <a:pPr algn="just" eaLnBrk="1" hangingPunct="1">
              <a:lnSpc>
                <a:spcPct val="90000"/>
              </a:lnSpc>
              <a:buFont typeface="Wingdings" panose="05000000000000000000" pitchFamily="2" charset="2"/>
              <a:buNone/>
            </a:pPr>
            <a:r>
              <a:rPr lang="en-IN" altLang="en-US" sz="1400" dirty="0"/>
              <a:t>can execute object code. Typically, object code is specific to a particular CPU. Therefore, it </a:t>
            </a:r>
          </a:p>
          <a:p>
            <a:pPr algn="just" eaLnBrk="1" hangingPunct="1">
              <a:lnSpc>
                <a:spcPct val="90000"/>
              </a:lnSpc>
              <a:buFont typeface="Wingdings" panose="05000000000000000000" pitchFamily="2" charset="2"/>
              <a:buNone/>
            </a:pPr>
            <a:r>
              <a:rPr lang="en-IN" altLang="en-US" sz="1400" dirty="0"/>
              <a:t>cannot be executed on a different platform. Java removes this feature in a very elegant manner. </a:t>
            </a:r>
          </a:p>
          <a:p>
            <a:pPr algn="just" eaLnBrk="1" hangingPunct="1">
              <a:lnSpc>
                <a:spcPct val="90000"/>
              </a:lnSpc>
              <a:buFont typeface="Wingdings" panose="05000000000000000000" pitchFamily="2" charset="2"/>
              <a:buNone/>
            </a:pPr>
            <a:r>
              <a:rPr lang="en-IN" altLang="en-US" sz="1400" dirty="0"/>
              <a:t>Like all computer languages, a java program begins with its source code. The difference is</a:t>
            </a:r>
          </a:p>
          <a:p>
            <a:pPr algn="just" eaLnBrk="1" hangingPunct="1">
              <a:lnSpc>
                <a:spcPct val="90000"/>
              </a:lnSpc>
              <a:buFont typeface="Wingdings" panose="05000000000000000000" pitchFamily="2" charset="2"/>
              <a:buNone/>
            </a:pPr>
            <a:r>
              <a:rPr lang="en-IN" altLang="en-US" sz="1400" dirty="0"/>
              <a:t>what happens when a Java program is compiled. Instead of producing executable code, the Java </a:t>
            </a:r>
          </a:p>
          <a:p>
            <a:pPr algn="just" eaLnBrk="1" hangingPunct="1">
              <a:lnSpc>
                <a:spcPct val="90000"/>
              </a:lnSpc>
              <a:buFont typeface="Wingdings" panose="05000000000000000000" pitchFamily="2" charset="2"/>
              <a:buNone/>
            </a:pPr>
            <a:r>
              <a:rPr lang="en-IN" altLang="en-US" sz="1400" dirty="0"/>
              <a:t>Compiler produces an object file that contains bytecode. Bytecodes are instructions that are not </a:t>
            </a:r>
          </a:p>
          <a:p>
            <a:pPr algn="just" eaLnBrk="1" hangingPunct="1">
              <a:lnSpc>
                <a:spcPct val="90000"/>
              </a:lnSpc>
              <a:buFont typeface="Wingdings" panose="05000000000000000000" pitchFamily="2" charset="2"/>
              <a:buNone/>
            </a:pPr>
            <a:r>
              <a:rPr lang="en-IN" altLang="en-US" sz="1400" dirty="0"/>
              <a:t>for any specific CPU. Instead, they are designed to be interpreted by a Java Virtual Machine </a:t>
            </a:r>
          </a:p>
          <a:p>
            <a:pPr algn="just" eaLnBrk="1" hangingPunct="1">
              <a:lnSpc>
                <a:spcPct val="90000"/>
              </a:lnSpc>
              <a:buFont typeface="Wingdings" panose="05000000000000000000" pitchFamily="2" charset="2"/>
              <a:buNone/>
            </a:pPr>
            <a:r>
              <a:rPr lang="en-IN" altLang="en-US" sz="1400" dirty="0"/>
              <a:t>(JVM). The key to Java’s platform-independence comes from the fact that the same bytecodes </a:t>
            </a:r>
          </a:p>
          <a:p>
            <a:pPr algn="just" eaLnBrk="1" hangingPunct="1">
              <a:lnSpc>
                <a:spcPct val="90000"/>
              </a:lnSpc>
              <a:buFont typeface="Wingdings" panose="05000000000000000000" pitchFamily="2" charset="2"/>
              <a:buNone/>
            </a:pPr>
            <a:r>
              <a:rPr lang="en-IN" altLang="en-US" sz="1400" dirty="0"/>
              <a:t>can be executed by any JVM on any platform. As long as there is a JVM implemented for a </a:t>
            </a:r>
            <a:r>
              <a:rPr lang="en-IN" altLang="en-US" sz="1400" dirty="0" err="1"/>
              <a:t>a</a:t>
            </a:r>
            <a:r>
              <a:rPr lang="en-IN" altLang="en-US" sz="1400" dirty="0"/>
              <a:t> </a:t>
            </a:r>
          </a:p>
          <a:p>
            <a:pPr algn="just" eaLnBrk="1" hangingPunct="1">
              <a:lnSpc>
                <a:spcPct val="90000"/>
              </a:lnSpc>
              <a:buFont typeface="Wingdings" panose="05000000000000000000" pitchFamily="2" charset="2"/>
              <a:buNone/>
            </a:pPr>
            <a:r>
              <a:rPr lang="en-IN" altLang="en-US" sz="1400" dirty="0"/>
              <a:t>given environment, it can run any Java program. For example, Java programs can execute under </a:t>
            </a:r>
          </a:p>
          <a:p>
            <a:pPr algn="just" eaLnBrk="1" hangingPunct="1">
              <a:lnSpc>
                <a:spcPct val="90000"/>
              </a:lnSpc>
              <a:buFont typeface="Wingdings" panose="05000000000000000000" pitchFamily="2" charset="2"/>
              <a:buNone/>
            </a:pPr>
            <a:r>
              <a:rPr lang="en-IN" altLang="en-US" sz="1400" dirty="0"/>
              <a:t>Windows 98,Solaris,IRIX, or any other platform for which a JVM can be implemented for that</a:t>
            </a:r>
          </a:p>
          <a:p>
            <a:pPr algn="just" eaLnBrk="1" hangingPunct="1">
              <a:lnSpc>
                <a:spcPct val="90000"/>
              </a:lnSpc>
              <a:buFont typeface="Wingdings" panose="05000000000000000000" pitchFamily="2" charset="2"/>
              <a:buNone/>
            </a:pPr>
            <a:r>
              <a:rPr lang="en-IN" altLang="en-US" sz="1400" dirty="0"/>
              <a:t>platform. This would then allow any Java program to execute in that new environment.</a:t>
            </a:r>
          </a:p>
          <a:p>
            <a:pPr algn="just" eaLnBrk="1" hangingPunct="1">
              <a:lnSpc>
                <a:spcPct val="90000"/>
              </a:lnSpc>
              <a:buFont typeface="Wingdings" panose="05000000000000000000" pitchFamily="2" charset="2"/>
              <a:buNone/>
            </a:pPr>
            <a:endParaRPr lang="en-US" altLang="en-US" sz="1400" dirty="0" smtClean="0"/>
          </a:p>
        </p:txBody>
      </p:sp>
    </p:spTree>
    <p:extLst>
      <p:ext uri="{BB962C8B-B14F-4D97-AF65-F5344CB8AC3E}">
        <p14:creationId xmlns:p14="http://schemas.microsoft.com/office/powerpoint/2010/main" xmlns="" val="407291893"/>
      </p:ext>
    </p:extLst>
  </p:cSld>
  <p:clrMapOvr>
    <a:overrideClrMapping bg1="lt1" tx1="dk1" bg2="lt2" tx2="dk2" accent1="accent1" accent2="accent2" accent3="accent3" accent4="accent4" accent5="accent5" accent6="accent6" hlink="hlink" folHlink="folHlink"/>
  </p:clrMapOvr>
  <p:transition advTm="3104"/>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Platform Independent</a:t>
            </a:r>
          </a:p>
        </p:txBody>
      </p:sp>
      <p:sp>
        <p:nvSpPr>
          <p:cNvPr id="11267" name="Rectangle 3"/>
          <p:cNvSpPr>
            <a:spLocks noGrp="1" noChangeArrowheads="1"/>
          </p:cNvSpPr>
          <p:nvPr>
            <p:ph idx="1"/>
          </p:nvPr>
        </p:nvSpPr>
        <p:spPr>
          <a:xfrm>
            <a:off x="457200" y="1442434"/>
            <a:ext cx="8686800" cy="4729766"/>
          </a:xfrm>
        </p:spPr>
        <p:txBody>
          <a:bodyPr/>
          <a:lstStyle/>
          <a:p>
            <a:pPr algn="just" eaLnBrk="1" hangingPunct="1">
              <a:lnSpc>
                <a:spcPct val="80000"/>
              </a:lnSpc>
              <a:buFont typeface="Wingdings" panose="05000000000000000000" pitchFamily="2" charset="2"/>
              <a:buNone/>
            </a:pPr>
            <a:r>
              <a:rPr lang="en-US" altLang="en-US" dirty="0" smtClean="0"/>
              <a:t>Compilation is the process of converting the code that you type into a language</a:t>
            </a:r>
          </a:p>
          <a:p>
            <a:pPr algn="just" eaLnBrk="1" hangingPunct="1">
              <a:lnSpc>
                <a:spcPct val="80000"/>
              </a:lnSpc>
              <a:buFont typeface="Wingdings" panose="05000000000000000000" pitchFamily="2" charset="2"/>
              <a:buNone/>
            </a:pPr>
            <a:r>
              <a:rPr lang="en-US" altLang="en-US" dirty="0" smtClean="0"/>
              <a:t>that the computer understands-machine language. When you compile a </a:t>
            </a:r>
          </a:p>
          <a:p>
            <a:pPr algn="just" eaLnBrk="1" hangingPunct="1">
              <a:lnSpc>
                <a:spcPct val="80000"/>
              </a:lnSpc>
              <a:buFont typeface="Wingdings" panose="05000000000000000000" pitchFamily="2" charset="2"/>
              <a:buNone/>
            </a:pPr>
            <a:r>
              <a:rPr lang="en-US" altLang="en-US" dirty="0" smtClean="0"/>
              <a:t>program, the compiler checks for syntactical errors in code and lists all the </a:t>
            </a:r>
          </a:p>
          <a:p>
            <a:pPr algn="just" eaLnBrk="1" hangingPunct="1">
              <a:lnSpc>
                <a:spcPct val="80000"/>
              </a:lnSpc>
              <a:buFont typeface="Wingdings" panose="05000000000000000000" pitchFamily="2" charset="2"/>
              <a:buNone/>
            </a:pPr>
            <a:r>
              <a:rPr lang="en-US" altLang="en-US" dirty="0" smtClean="0"/>
              <a:t>errors on the screen. You have to rectify the errors and recompile the program </a:t>
            </a:r>
          </a:p>
          <a:p>
            <a:pPr algn="just" eaLnBrk="1" hangingPunct="1">
              <a:lnSpc>
                <a:spcPct val="80000"/>
              </a:lnSpc>
              <a:buFont typeface="Wingdings" panose="05000000000000000000" pitchFamily="2" charset="2"/>
              <a:buNone/>
            </a:pPr>
            <a:r>
              <a:rPr lang="en-US" altLang="en-US" dirty="0" smtClean="0"/>
              <a:t>to get the machine language code. The Java compiler compiles the code to </a:t>
            </a:r>
          </a:p>
          <a:p>
            <a:pPr algn="just" eaLnBrk="1" hangingPunct="1">
              <a:lnSpc>
                <a:spcPct val="80000"/>
              </a:lnSpc>
              <a:buFont typeface="Wingdings" panose="05000000000000000000" pitchFamily="2" charset="2"/>
              <a:buNone/>
            </a:pPr>
            <a:r>
              <a:rPr lang="en-US" altLang="en-US" dirty="0" smtClean="0"/>
              <a:t>bytecode that is understood by the Java environment.</a:t>
            </a:r>
          </a:p>
          <a:p>
            <a:pPr algn="just" eaLnBrk="1" hangingPunct="1">
              <a:lnSpc>
                <a:spcPct val="80000"/>
              </a:lnSpc>
              <a:buFont typeface="Wingdings" panose="05000000000000000000" pitchFamily="2" charset="2"/>
              <a:buNone/>
            </a:pPr>
            <a:endParaRPr lang="en-US" altLang="en-US" dirty="0" smtClean="0"/>
          </a:p>
          <a:p>
            <a:pPr algn="just" eaLnBrk="1" hangingPunct="1">
              <a:lnSpc>
                <a:spcPct val="80000"/>
              </a:lnSpc>
              <a:buFont typeface="Wingdings" panose="05000000000000000000" pitchFamily="2" charset="2"/>
              <a:buNone/>
            </a:pPr>
            <a:r>
              <a:rPr lang="en-US" altLang="en-US" dirty="0" smtClean="0"/>
              <a:t>The bytecode is the result of compiling a Java program. You can execute this </a:t>
            </a:r>
          </a:p>
          <a:p>
            <a:pPr algn="just" eaLnBrk="1" hangingPunct="1">
              <a:lnSpc>
                <a:spcPct val="80000"/>
              </a:lnSpc>
              <a:buFont typeface="Wingdings" panose="05000000000000000000" pitchFamily="2" charset="2"/>
              <a:buNone/>
            </a:pPr>
            <a:r>
              <a:rPr lang="en-US" altLang="en-US" dirty="0" smtClean="0"/>
              <a:t>code on any platform. In other words, due to the bytecode compilation process</a:t>
            </a:r>
          </a:p>
          <a:p>
            <a:pPr algn="just" eaLnBrk="1" hangingPunct="1">
              <a:lnSpc>
                <a:spcPct val="80000"/>
              </a:lnSpc>
              <a:buFont typeface="Wingdings" panose="05000000000000000000" pitchFamily="2" charset="2"/>
              <a:buNone/>
            </a:pPr>
            <a:r>
              <a:rPr lang="en-US" altLang="en-US" dirty="0" smtClean="0"/>
              <a:t>and interpretation by a browser, Java programs can be executed on a variety of </a:t>
            </a:r>
          </a:p>
          <a:p>
            <a:pPr algn="just" eaLnBrk="1" hangingPunct="1">
              <a:lnSpc>
                <a:spcPct val="80000"/>
              </a:lnSpc>
              <a:buFont typeface="Wingdings" panose="05000000000000000000" pitchFamily="2" charset="2"/>
              <a:buNone/>
            </a:pPr>
            <a:r>
              <a:rPr lang="en-US" altLang="en-US" dirty="0" smtClean="0"/>
              <a:t>hardware and operating systems. The only requirement is that the system </a:t>
            </a:r>
          </a:p>
          <a:p>
            <a:pPr algn="just" eaLnBrk="1" hangingPunct="1">
              <a:lnSpc>
                <a:spcPct val="80000"/>
              </a:lnSpc>
              <a:buFont typeface="Wingdings" panose="05000000000000000000" pitchFamily="2" charset="2"/>
              <a:buNone/>
            </a:pPr>
            <a:r>
              <a:rPr lang="en-US" altLang="en-US" dirty="0" smtClean="0"/>
              <a:t>should have a java-enabled Internet browser. The java compiler is written in </a:t>
            </a:r>
          </a:p>
          <a:p>
            <a:pPr algn="just" eaLnBrk="1" hangingPunct="1">
              <a:lnSpc>
                <a:spcPct val="80000"/>
              </a:lnSpc>
              <a:buFont typeface="Wingdings" panose="05000000000000000000" pitchFamily="2" charset="2"/>
              <a:buNone/>
            </a:pPr>
            <a:r>
              <a:rPr lang="en-US" altLang="en-US" dirty="0" smtClean="0"/>
              <a:t>Java, and the interpreter is written in C. The Java Interpreter can execute Java </a:t>
            </a:r>
          </a:p>
          <a:p>
            <a:pPr algn="just" eaLnBrk="1" hangingPunct="1">
              <a:lnSpc>
                <a:spcPct val="80000"/>
              </a:lnSpc>
              <a:buFont typeface="Wingdings" panose="05000000000000000000" pitchFamily="2" charset="2"/>
              <a:buNone/>
            </a:pPr>
            <a:r>
              <a:rPr lang="en-US" altLang="en-US" dirty="0" smtClean="0"/>
              <a:t>Code directly on any machine on which a Java interpreter has been installed.</a:t>
            </a:r>
          </a:p>
          <a:p>
            <a:pPr eaLnBrk="1" hangingPunct="1">
              <a:lnSpc>
                <a:spcPct val="80000"/>
              </a:lnSpc>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xmlns="" val="288057420"/>
      </p:ext>
    </p:extLst>
  </p:cSld>
  <p:clrMapOvr>
    <a:overrideClrMapping bg1="lt1" tx1="dk1" bg2="lt2" tx2="dk2" accent1="accent1" accent2="accent2" accent3="accent3" accent4="accent4" accent5="accent5" accent6="accent6" hlink="hlink" folHlink="folHlink"/>
  </p:clrMapOvr>
  <p:transition advTm="3152"/>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838200" y="1371600"/>
            <a:ext cx="8305800" cy="3675063"/>
            <a:chOff x="336" y="1584"/>
            <a:chExt cx="5232" cy="2315"/>
          </a:xfrm>
        </p:grpSpPr>
        <p:grpSp>
          <p:nvGrpSpPr>
            <p:cNvPr id="13315" name="Group 3"/>
            <p:cNvGrpSpPr>
              <a:grpSpLocks/>
            </p:cNvGrpSpPr>
            <p:nvPr/>
          </p:nvGrpSpPr>
          <p:grpSpPr bwMode="auto">
            <a:xfrm>
              <a:off x="336" y="1584"/>
              <a:ext cx="5232" cy="1959"/>
              <a:chOff x="336" y="1584"/>
              <a:chExt cx="5232" cy="1959"/>
            </a:xfrm>
          </p:grpSpPr>
          <p:sp>
            <p:nvSpPr>
              <p:cNvPr id="13318" name="Text Box 4"/>
              <p:cNvSpPr txBox="1">
                <a:spLocks noChangeArrowheads="1"/>
              </p:cNvSpPr>
              <p:nvPr/>
            </p:nvSpPr>
            <p:spPr bwMode="auto">
              <a:xfrm>
                <a:off x="2208" y="1584"/>
                <a:ext cx="1440" cy="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a:t>Java Compiler</a:t>
                </a:r>
              </a:p>
            </p:txBody>
          </p:sp>
          <p:sp>
            <p:nvSpPr>
              <p:cNvPr id="13319" name="Text Box 5"/>
              <p:cNvSpPr txBox="1">
                <a:spLocks noChangeArrowheads="1"/>
              </p:cNvSpPr>
              <p:nvPr/>
            </p:nvSpPr>
            <p:spPr bwMode="auto">
              <a:xfrm>
                <a:off x="336" y="1584"/>
                <a:ext cx="1440" cy="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a:t>Java Program</a:t>
                </a:r>
              </a:p>
            </p:txBody>
          </p:sp>
          <p:sp>
            <p:nvSpPr>
              <p:cNvPr id="13320" name="Text Box 6"/>
              <p:cNvSpPr txBox="1">
                <a:spLocks noChangeArrowheads="1"/>
              </p:cNvSpPr>
              <p:nvPr/>
            </p:nvSpPr>
            <p:spPr bwMode="auto">
              <a:xfrm>
                <a:off x="2208" y="2976"/>
                <a:ext cx="1440" cy="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a:t>Java Interpreter</a:t>
                </a:r>
              </a:p>
            </p:txBody>
          </p:sp>
          <p:sp>
            <p:nvSpPr>
              <p:cNvPr id="13321" name="Text Box 7"/>
              <p:cNvSpPr txBox="1">
                <a:spLocks noChangeArrowheads="1"/>
              </p:cNvSpPr>
              <p:nvPr/>
            </p:nvSpPr>
            <p:spPr bwMode="auto">
              <a:xfrm>
                <a:off x="4128" y="2976"/>
                <a:ext cx="1440" cy="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a:t>Machine Code</a:t>
                </a:r>
              </a:p>
            </p:txBody>
          </p:sp>
          <p:sp>
            <p:nvSpPr>
              <p:cNvPr id="13322" name="Text Box 8"/>
              <p:cNvSpPr txBox="1">
                <a:spLocks noChangeArrowheads="1"/>
              </p:cNvSpPr>
              <p:nvPr/>
            </p:nvSpPr>
            <p:spPr bwMode="auto">
              <a:xfrm>
                <a:off x="3984" y="1584"/>
                <a:ext cx="1440" cy="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a:t>Virtual Machine</a:t>
                </a:r>
              </a:p>
            </p:txBody>
          </p:sp>
          <p:sp>
            <p:nvSpPr>
              <p:cNvPr id="13323" name="Text Box 9"/>
              <p:cNvSpPr txBox="1">
                <a:spLocks noChangeArrowheads="1"/>
              </p:cNvSpPr>
              <p:nvPr/>
            </p:nvSpPr>
            <p:spPr bwMode="auto">
              <a:xfrm>
                <a:off x="336" y="2976"/>
                <a:ext cx="1440" cy="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a:t>Bytecode</a:t>
                </a:r>
              </a:p>
            </p:txBody>
          </p:sp>
          <p:sp>
            <p:nvSpPr>
              <p:cNvPr id="13324" name="Line 10"/>
              <p:cNvSpPr>
                <a:spLocks noChangeShapeType="1"/>
              </p:cNvSpPr>
              <p:nvPr/>
            </p:nvSpPr>
            <p:spPr bwMode="auto">
              <a:xfrm>
                <a:off x="1776" y="1680"/>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3325" name="Line 11"/>
              <p:cNvSpPr>
                <a:spLocks noChangeShapeType="1"/>
              </p:cNvSpPr>
              <p:nvPr/>
            </p:nvSpPr>
            <p:spPr bwMode="auto">
              <a:xfrm>
                <a:off x="3648" y="1680"/>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3326" name="Line 12"/>
              <p:cNvSpPr>
                <a:spLocks noChangeShapeType="1"/>
              </p:cNvSpPr>
              <p:nvPr/>
            </p:nvSpPr>
            <p:spPr bwMode="auto">
              <a:xfrm>
                <a:off x="1776" y="3072"/>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3327" name="Line 13"/>
              <p:cNvSpPr>
                <a:spLocks noChangeShapeType="1"/>
              </p:cNvSpPr>
              <p:nvPr/>
            </p:nvSpPr>
            <p:spPr bwMode="auto">
              <a:xfrm>
                <a:off x="3648" y="3072"/>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3328" name="Text Box 14"/>
              <p:cNvSpPr txBox="1">
                <a:spLocks noChangeArrowheads="1"/>
              </p:cNvSpPr>
              <p:nvPr/>
            </p:nvSpPr>
            <p:spPr bwMode="auto">
              <a:xfrm>
                <a:off x="528" y="1920"/>
                <a:ext cx="120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endParaRPr lang="en-US" altLang="en-US"/>
              </a:p>
            </p:txBody>
          </p:sp>
          <p:sp>
            <p:nvSpPr>
              <p:cNvPr id="13329" name="Text Box 15"/>
              <p:cNvSpPr txBox="1">
                <a:spLocks noChangeArrowheads="1"/>
              </p:cNvSpPr>
              <p:nvPr/>
            </p:nvSpPr>
            <p:spPr bwMode="auto">
              <a:xfrm>
                <a:off x="480" y="1920"/>
                <a:ext cx="120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Source Code</a:t>
                </a:r>
              </a:p>
            </p:txBody>
          </p:sp>
          <p:sp>
            <p:nvSpPr>
              <p:cNvPr id="13330" name="Text Box 16"/>
              <p:cNvSpPr txBox="1">
                <a:spLocks noChangeArrowheads="1"/>
              </p:cNvSpPr>
              <p:nvPr/>
            </p:nvSpPr>
            <p:spPr bwMode="auto">
              <a:xfrm>
                <a:off x="4032" y="1920"/>
                <a:ext cx="134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a:t>Bytecode</a:t>
                </a:r>
              </a:p>
            </p:txBody>
          </p:sp>
          <p:sp>
            <p:nvSpPr>
              <p:cNvPr id="13331" name="Text Box 17"/>
              <p:cNvSpPr txBox="1">
                <a:spLocks noChangeArrowheads="1"/>
              </p:cNvSpPr>
              <p:nvPr/>
            </p:nvSpPr>
            <p:spPr bwMode="auto">
              <a:xfrm>
                <a:off x="384" y="3312"/>
                <a:ext cx="1392" cy="1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dirty="0"/>
                  <a:t>Virtual Machine</a:t>
                </a:r>
              </a:p>
            </p:txBody>
          </p:sp>
          <p:sp>
            <p:nvSpPr>
              <p:cNvPr id="13332" name="Text Box 18"/>
              <p:cNvSpPr txBox="1">
                <a:spLocks noChangeArrowheads="1"/>
              </p:cNvSpPr>
              <p:nvPr/>
            </p:nvSpPr>
            <p:spPr bwMode="auto">
              <a:xfrm>
                <a:off x="4128" y="3312"/>
                <a:ext cx="134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endParaRPr lang="en-US" altLang="en-US"/>
              </a:p>
            </p:txBody>
          </p:sp>
          <p:sp>
            <p:nvSpPr>
              <p:cNvPr id="13333" name="Text Box 19"/>
              <p:cNvSpPr txBox="1">
                <a:spLocks noChangeArrowheads="1"/>
              </p:cNvSpPr>
              <p:nvPr/>
            </p:nvSpPr>
            <p:spPr bwMode="auto">
              <a:xfrm>
                <a:off x="4128" y="3312"/>
                <a:ext cx="14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dirty="0"/>
                  <a:t>Real Machine</a:t>
                </a:r>
              </a:p>
            </p:txBody>
          </p:sp>
        </p:grpSp>
        <p:sp>
          <p:nvSpPr>
            <p:cNvPr id="13316" name="Text Box 20"/>
            <p:cNvSpPr txBox="1">
              <a:spLocks noChangeArrowheads="1"/>
            </p:cNvSpPr>
            <p:nvPr/>
          </p:nvSpPr>
          <p:spPr bwMode="auto">
            <a:xfrm>
              <a:off x="1968" y="2189"/>
              <a:ext cx="192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dirty="0"/>
                <a:t>Process of Compilation</a:t>
              </a:r>
            </a:p>
          </p:txBody>
        </p:sp>
        <p:sp>
          <p:nvSpPr>
            <p:cNvPr id="13317" name="Text Box 21"/>
            <p:cNvSpPr txBox="1">
              <a:spLocks noChangeArrowheads="1"/>
            </p:cNvSpPr>
            <p:nvPr/>
          </p:nvSpPr>
          <p:spPr bwMode="auto">
            <a:xfrm>
              <a:off x="1248" y="3744"/>
              <a:ext cx="3696" cy="1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dirty="0"/>
                <a:t>Process of Converting bytecode into machine code</a:t>
              </a:r>
            </a:p>
          </p:txBody>
        </p:sp>
      </p:grpSp>
      <p:sp>
        <p:nvSpPr>
          <p:cNvPr id="22" name="Rectangle 2"/>
          <p:cNvSpPr txBox="1">
            <a:spLocks noChangeArrowheads="1"/>
          </p:cNvSpPr>
          <p:nvPr/>
        </p:nvSpPr>
        <p:spPr>
          <a:xfrm>
            <a:off x="574675" y="574675"/>
            <a:ext cx="8024813" cy="468313"/>
          </a:xfrm>
          <a:prstGeom prst="rect">
            <a:avLst/>
          </a:prstGeom>
        </p:spPr>
        <p:txBody>
          <a:bodyP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Verdana" pitchFamily="34" charset="0"/>
                <a:cs typeface="Arial" charset="0"/>
              </a:defRPr>
            </a:lvl2pPr>
            <a:lvl3pPr algn="l" rtl="0" eaLnBrk="0" fontAlgn="base" hangingPunct="0">
              <a:spcBef>
                <a:spcPct val="0"/>
              </a:spcBef>
              <a:spcAft>
                <a:spcPct val="0"/>
              </a:spcAft>
              <a:defRPr sz="2000" b="1">
                <a:solidFill>
                  <a:schemeClr val="tx2"/>
                </a:solidFill>
                <a:latin typeface="Verdana" pitchFamily="34" charset="0"/>
                <a:cs typeface="Arial" charset="0"/>
              </a:defRPr>
            </a:lvl3pPr>
            <a:lvl4pPr algn="l" rtl="0" eaLnBrk="0" fontAlgn="base" hangingPunct="0">
              <a:spcBef>
                <a:spcPct val="0"/>
              </a:spcBef>
              <a:spcAft>
                <a:spcPct val="0"/>
              </a:spcAft>
              <a:defRPr sz="2000" b="1">
                <a:solidFill>
                  <a:schemeClr val="tx2"/>
                </a:solidFill>
                <a:latin typeface="Verdana" pitchFamily="34" charset="0"/>
                <a:cs typeface="Arial" charset="0"/>
              </a:defRPr>
            </a:lvl4pPr>
            <a:lvl5pPr algn="l" rtl="0" eaLnBrk="0" fontAlgn="base" hangingPunct="0">
              <a:spcBef>
                <a:spcPct val="0"/>
              </a:spcBef>
              <a:spcAft>
                <a:spcPct val="0"/>
              </a:spcAft>
              <a:defRPr sz="2000" b="1">
                <a:solidFill>
                  <a:schemeClr val="tx2"/>
                </a:solidFill>
                <a:latin typeface="Verdana" pitchFamily="34" charset="0"/>
                <a:cs typeface="Arial" charset="0"/>
              </a:defRPr>
            </a:lvl5pPr>
            <a:lvl6pPr marL="457200" algn="l" rtl="0" fontAlgn="base">
              <a:spcBef>
                <a:spcPct val="0"/>
              </a:spcBef>
              <a:spcAft>
                <a:spcPct val="0"/>
              </a:spcAft>
              <a:defRPr sz="2400" b="1">
                <a:solidFill>
                  <a:schemeClr val="tx2"/>
                </a:solidFill>
                <a:latin typeface="Verdana" pitchFamily="34" charset="0"/>
                <a:cs typeface="Arial" charset="0"/>
              </a:defRPr>
            </a:lvl6pPr>
            <a:lvl7pPr marL="914400" algn="l" rtl="0" fontAlgn="base">
              <a:spcBef>
                <a:spcPct val="0"/>
              </a:spcBef>
              <a:spcAft>
                <a:spcPct val="0"/>
              </a:spcAft>
              <a:defRPr sz="2400" b="1">
                <a:solidFill>
                  <a:schemeClr val="tx2"/>
                </a:solidFill>
                <a:latin typeface="Verdana" pitchFamily="34" charset="0"/>
                <a:cs typeface="Arial" charset="0"/>
              </a:defRPr>
            </a:lvl7pPr>
            <a:lvl8pPr marL="1371600" algn="l" rtl="0" fontAlgn="base">
              <a:spcBef>
                <a:spcPct val="0"/>
              </a:spcBef>
              <a:spcAft>
                <a:spcPct val="0"/>
              </a:spcAft>
              <a:defRPr sz="2400" b="1">
                <a:solidFill>
                  <a:schemeClr val="tx2"/>
                </a:solidFill>
                <a:latin typeface="Verdana" pitchFamily="34" charset="0"/>
                <a:cs typeface="Arial" charset="0"/>
              </a:defRPr>
            </a:lvl8pPr>
            <a:lvl9pPr marL="1828800" algn="l" rtl="0" fontAlgn="base">
              <a:spcBef>
                <a:spcPct val="0"/>
              </a:spcBef>
              <a:spcAft>
                <a:spcPct val="0"/>
              </a:spcAft>
              <a:defRPr sz="2400" b="1">
                <a:solidFill>
                  <a:schemeClr val="tx2"/>
                </a:solidFill>
                <a:latin typeface="Verdana" pitchFamily="34" charset="0"/>
                <a:cs typeface="Arial" charset="0"/>
              </a:defRPr>
            </a:lvl9pPr>
          </a:lstStyle>
          <a:p>
            <a:pPr eaLnBrk="1" hangingPunct="1"/>
            <a:r>
              <a:rPr lang="en-US" altLang="en-US" kern="0" dirty="0" smtClean="0"/>
              <a:t>Java Compiler and Interpreter</a:t>
            </a:r>
          </a:p>
        </p:txBody>
      </p:sp>
    </p:spTree>
    <p:extLst>
      <p:ext uri="{BB962C8B-B14F-4D97-AF65-F5344CB8AC3E}">
        <p14:creationId xmlns:p14="http://schemas.microsoft.com/office/powerpoint/2010/main" xmlns="" val="3779160965"/>
      </p:ext>
    </p:extLst>
  </p:cSld>
  <p:clrMapOvr>
    <a:overrideClrMapping bg1="lt1" tx1="dk1" bg2="lt2" tx2="dk2" accent1="accent1" accent2="accent2" accent3="accent3" accent4="accent4" accent5="accent5" accent6="accent6" hlink="hlink" folHlink="folHlink"/>
  </p:clrMapOvr>
  <p:transition advTm="536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dirty="0" smtClean="0"/>
              <a:t>Application and Applets</a:t>
            </a:r>
          </a:p>
        </p:txBody>
      </p:sp>
      <p:sp>
        <p:nvSpPr>
          <p:cNvPr id="12291" name="Rectangle 3"/>
          <p:cNvSpPr>
            <a:spLocks noGrp="1" noChangeArrowheads="1"/>
          </p:cNvSpPr>
          <p:nvPr>
            <p:ph idx="1"/>
          </p:nvPr>
        </p:nvSpPr>
        <p:spPr>
          <a:xfrm>
            <a:off x="381000" y="1219200"/>
            <a:ext cx="8610600" cy="5141913"/>
          </a:xfrm>
        </p:spPr>
        <p:txBody>
          <a:bodyPr/>
          <a:lstStyle/>
          <a:p>
            <a:pPr algn="just" eaLnBrk="1" hangingPunct="1">
              <a:lnSpc>
                <a:spcPct val="80000"/>
              </a:lnSpc>
              <a:buFont typeface="Wingdings" panose="05000000000000000000" pitchFamily="2" charset="2"/>
              <a:buNone/>
            </a:pPr>
            <a:r>
              <a:rPr lang="en-US" altLang="en-US" sz="1400" dirty="0" smtClean="0"/>
              <a:t>There are two types of programs that can be built in Java Applications and applets. </a:t>
            </a:r>
          </a:p>
          <a:p>
            <a:pPr algn="just" eaLnBrk="1" hangingPunct="1">
              <a:lnSpc>
                <a:spcPct val="80000"/>
              </a:lnSpc>
              <a:buFont typeface="Wingdings" panose="05000000000000000000" pitchFamily="2" charset="2"/>
              <a:buNone/>
            </a:pPr>
            <a:r>
              <a:rPr lang="en-US" altLang="en-US" sz="1400" dirty="0" smtClean="0"/>
              <a:t>Applications can be directly executed by a JVM. In fact, Java can be used to develop </a:t>
            </a:r>
          </a:p>
          <a:p>
            <a:pPr algn="just" eaLnBrk="1" hangingPunct="1">
              <a:lnSpc>
                <a:spcPct val="80000"/>
              </a:lnSpc>
              <a:buFont typeface="Wingdings" panose="05000000000000000000" pitchFamily="2" charset="2"/>
              <a:buNone/>
            </a:pPr>
            <a:r>
              <a:rPr lang="en-US" altLang="en-US" sz="1400" dirty="0" smtClean="0"/>
              <a:t>programs for all kinds of applications, Hot Java itself is a Java Application program. </a:t>
            </a:r>
          </a:p>
          <a:p>
            <a:pPr algn="just" eaLnBrk="1" hangingPunct="1">
              <a:lnSpc>
                <a:spcPct val="80000"/>
              </a:lnSpc>
              <a:buFont typeface="Wingdings" panose="05000000000000000000" pitchFamily="2" charset="2"/>
              <a:buNone/>
            </a:pPr>
            <a:r>
              <a:rPr lang="en-US" altLang="en-US" sz="1400" dirty="0" smtClean="0"/>
              <a:t>Applets are small Java programs developed for Internet Applications. An applet located </a:t>
            </a:r>
          </a:p>
          <a:p>
            <a:pPr algn="just" eaLnBrk="1" hangingPunct="1">
              <a:lnSpc>
                <a:spcPct val="80000"/>
              </a:lnSpc>
              <a:buFont typeface="Wingdings" panose="05000000000000000000" pitchFamily="2" charset="2"/>
              <a:buNone/>
            </a:pPr>
            <a:r>
              <a:rPr lang="en-US" altLang="en-US" sz="1400" dirty="0" smtClean="0"/>
              <a:t>on distant computer (Server) can be downloaded via Internet and executed on a local </a:t>
            </a:r>
          </a:p>
          <a:p>
            <a:pPr algn="just" eaLnBrk="1" hangingPunct="1">
              <a:lnSpc>
                <a:spcPct val="80000"/>
              </a:lnSpc>
              <a:buFont typeface="Wingdings" panose="05000000000000000000" pitchFamily="2" charset="2"/>
              <a:buNone/>
            </a:pPr>
            <a:r>
              <a:rPr lang="en-US" altLang="en-US" sz="1400" dirty="0" smtClean="0"/>
              <a:t>computer (Client) using a Java enabled browser. We can develop applets for doing </a:t>
            </a:r>
          </a:p>
          <a:p>
            <a:pPr algn="just" eaLnBrk="1" hangingPunct="1">
              <a:lnSpc>
                <a:spcPct val="80000"/>
              </a:lnSpc>
              <a:buFont typeface="Wingdings" panose="05000000000000000000" pitchFamily="2" charset="2"/>
              <a:buNone/>
            </a:pPr>
            <a:r>
              <a:rPr lang="en-US" altLang="en-US" sz="1400" dirty="0" smtClean="0"/>
              <a:t>everything from simple animated graphics to complex games and utilities. Since applets </a:t>
            </a:r>
          </a:p>
          <a:p>
            <a:pPr algn="just" eaLnBrk="1" hangingPunct="1">
              <a:lnSpc>
                <a:spcPct val="80000"/>
              </a:lnSpc>
              <a:buFont typeface="Wingdings" panose="05000000000000000000" pitchFamily="2" charset="2"/>
              <a:buNone/>
            </a:pPr>
            <a:r>
              <a:rPr lang="en-US" altLang="en-US" sz="1400" dirty="0" smtClean="0"/>
              <a:t>are embedded in an HTML document and run inside a Web Page, creating and running </a:t>
            </a:r>
          </a:p>
          <a:p>
            <a:pPr algn="just" eaLnBrk="1" hangingPunct="1">
              <a:lnSpc>
                <a:spcPct val="80000"/>
              </a:lnSpc>
              <a:buFont typeface="Wingdings" panose="05000000000000000000" pitchFamily="2" charset="2"/>
              <a:buNone/>
            </a:pPr>
            <a:r>
              <a:rPr lang="en-US" altLang="en-US" sz="1400" dirty="0" smtClean="0"/>
              <a:t>applets are more complex than creating application.  Stand alone program can read and </a:t>
            </a:r>
          </a:p>
          <a:p>
            <a:pPr algn="just" eaLnBrk="1" hangingPunct="1">
              <a:lnSpc>
                <a:spcPct val="80000"/>
              </a:lnSpc>
              <a:buFont typeface="Wingdings" panose="05000000000000000000" pitchFamily="2" charset="2"/>
              <a:buNone/>
            </a:pPr>
            <a:r>
              <a:rPr lang="en-US" altLang="en-US" sz="1400" dirty="0" smtClean="0"/>
              <a:t>write files and perform certain operations that applet can not do. An Applet can only run </a:t>
            </a:r>
          </a:p>
          <a:p>
            <a:pPr algn="just" eaLnBrk="1" hangingPunct="1">
              <a:lnSpc>
                <a:spcPct val="80000"/>
              </a:lnSpc>
              <a:buFont typeface="Wingdings" panose="05000000000000000000" pitchFamily="2" charset="2"/>
              <a:buNone/>
            </a:pPr>
            <a:r>
              <a:rPr lang="en-US" altLang="en-US" sz="1400" dirty="0" smtClean="0"/>
              <a:t>within a Web Browser. The Web  browser includes a JVM that provides an execution </a:t>
            </a:r>
          </a:p>
          <a:p>
            <a:pPr algn="just" eaLnBrk="1" hangingPunct="1">
              <a:lnSpc>
                <a:spcPct val="80000"/>
              </a:lnSpc>
              <a:buFont typeface="Wingdings" panose="05000000000000000000" pitchFamily="2" charset="2"/>
              <a:buNone/>
            </a:pPr>
            <a:r>
              <a:rPr lang="en-US" altLang="en-US" sz="1400" dirty="0" smtClean="0"/>
              <a:t>environment for the applet. It is also possible to use a tool called the </a:t>
            </a:r>
            <a:r>
              <a:rPr lang="en-US" altLang="en-US" sz="1400" dirty="0" err="1" smtClean="0"/>
              <a:t>appletviewer</a:t>
            </a:r>
            <a:r>
              <a:rPr lang="en-US" altLang="en-US" sz="1400" dirty="0" smtClean="0"/>
              <a:t> to </a:t>
            </a:r>
          </a:p>
          <a:p>
            <a:pPr algn="just" eaLnBrk="1" hangingPunct="1">
              <a:lnSpc>
                <a:spcPct val="80000"/>
              </a:lnSpc>
              <a:buFont typeface="Wingdings" panose="05000000000000000000" pitchFamily="2" charset="2"/>
              <a:buNone/>
            </a:pPr>
            <a:r>
              <a:rPr lang="en-US" altLang="en-US" sz="1400" dirty="0" smtClean="0"/>
              <a:t>run an applet. This utility is included in the Java Development Kit(JDK) and is used to </a:t>
            </a:r>
          </a:p>
          <a:p>
            <a:pPr algn="just" eaLnBrk="1" hangingPunct="1">
              <a:lnSpc>
                <a:spcPct val="80000"/>
              </a:lnSpc>
              <a:buFont typeface="Wingdings" panose="05000000000000000000" pitchFamily="2" charset="2"/>
              <a:buNone/>
            </a:pPr>
            <a:r>
              <a:rPr lang="en-US" altLang="en-US" sz="1400" dirty="0" smtClean="0"/>
              <a:t>test applets. In this manner, an applet written by any developer in the world may be </a:t>
            </a:r>
          </a:p>
          <a:p>
            <a:pPr algn="just" eaLnBrk="1" hangingPunct="1">
              <a:lnSpc>
                <a:spcPct val="80000"/>
              </a:lnSpc>
              <a:buFont typeface="Wingdings" panose="05000000000000000000" pitchFamily="2" charset="2"/>
              <a:buNone/>
            </a:pPr>
            <a:r>
              <a:rPr lang="en-US" altLang="en-US" sz="1400" dirty="0" smtClean="0"/>
              <a:t>dynamically downloaded from the Web Server and executed on a client PC or</a:t>
            </a:r>
          </a:p>
          <a:p>
            <a:pPr algn="just" eaLnBrk="1" hangingPunct="1">
              <a:lnSpc>
                <a:spcPct val="80000"/>
              </a:lnSpc>
              <a:buFont typeface="Wingdings" panose="05000000000000000000" pitchFamily="2" charset="2"/>
              <a:buNone/>
            </a:pPr>
            <a:r>
              <a:rPr lang="en-US" altLang="en-US" sz="1400" dirty="0" smtClean="0"/>
              <a:t>workstation.</a:t>
            </a:r>
          </a:p>
        </p:txBody>
      </p:sp>
    </p:spTree>
    <p:extLst>
      <p:ext uri="{BB962C8B-B14F-4D97-AF65-F5344CB8AC3E}">
        <p14:creationId xmlns:p14="http://schemas.microsoft.com/office/powerpoint/2010/main" xmlns="" val="787828713"/>
      </p:ext>
    </p:extLst>
  </p:cSld>
  <p:clrMapOvr>
    <a:overrideClrMapping bg1="lt1" tx1="dk1" bg2="lt2" tx2="dk2" accent1="accent1" accent2="accent2" accent3="accent3" accent4="accent4" accent5="accent5" accent6="accent6" hlink="hlink" folHlink="folHlink"/>
  </p:clrMapOvr>
  <p:transition advTm="5504"/>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6"/>
          <p:cNvGrpSpPr>
            <a:grpSpLocks/>
          </p:cNvGrpSpPr>
          <p:nvPr/>
        </p:nvGrpSpPr>
        <p:grpSpPr bwMode="auto">
          <a:xfrm>
            <a:off x="685800" y="457200"/>
            <a:ext cx="7315200" cy="5024438"/>
            <a:chOff x="384" y="816"/>
            <a:chExt cx="4608" cy="3165"/>
          </a:xfrm>
        </p:grpSpPr>
        <p:sp>
          <p:nvSpPr>
            <p:cNvPr id="14339" name="Oval 4"/>
            <p:cNvSpPr>
              <a:spLocks noChangeArrowheads="1"/>
            </p:cNvSpPr>
            <p:nvPr/>
          </p:nvSpPr>
          <p:spPr bwMode="auto">
            <a:xfrm>
              <a:off x="2496" y="816"/>
              <a:ext cx="720" cy="768"/>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4340" name="Oval 5"/>
            <p:cNvSpPr>
              <a:spLocks noChangeArrowheads="1"/>
            </p:cNvSpPr>
            <p:nvPr/>
          </p:nvSpPr>
          <p:spPr bwMode="auto">
            <a:xfrm>
              <a:off x="3648" y="2592"/>
              <a:ext cx="720" cy="816"/>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4341" name="Oval 6"/>
            <p:cNvSpPr>
              <a:spLocks noChangeArrowheads="1"/>
            </p:cNvSpPr>
            <p:nvPr/>
          </p:nvSpPr>
          <p:spPr bwMode="auto">
            <a:xfrm>
              <a:off x="1344" y="2592"/>
              <a:ext cx="720" cy="816"/>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4342" name="Text Box 8"/>
            <p:cNvSpPr txBox="1">
              <a:spLocks noChangeArrowheads="1"/>
            </p:cNvSpPr>
            <p:nvPr/>
          </p:nvSpPr>
          <p:spPr bwMode="auto">
            <a:xfrm>
              <a:off x="2112" y="1920"/>
              <a:ext cx="1440" cy="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endParaRPr lang="en-US" altLang="en-US"/>
            </a:p>
          </p:txBody>
        </p:sp>
        <p:sp>
          <p:nvSpPr>
            <p:cNvPr id="14343" name="Text Box 9"/>
            <p:cNvSpPr txBox="1">
              <a:spLocks noChangeArrowheads="1"/>
            </p:cNvSpPr>
            <p:nvPr/>
          </p:nvSpPr>
          <p:spPr bwMode="auto">
            <a:xfrm>
              <a:off x="864" y="3744"/>
              <a:ext cx="1776" cy="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endParaRPr lang="en-US" altLang="en-US"/>
            </a:p>
          </p:txBody>
        </p:sp>
        <p:sp>
          <p:nvSpPr>
            <p:cNvPr id="14344" name="Text Box 10"/>
            <p:cNvSpPr txBox="1">
              <a:spLocks noChangeArrowheads="1"/>
            </p:cNvSpPr>
            <p:nvPr/>
          </p:nvSpPr>
          <p:spPr bwMode="auto">
            <a:xfrm>
              <a:off x="3216" y="3744"/>
              <a:ext cx="1776" cy="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endParaRPr lang="en-US" altLang="en-US"/>
            </a:p>
          </p:txBody>
        </p:sp>
        <p:sp>
          <p:nvSpPr>
            <p:cNvPr id="14345" name="Line 11"/>
            <p:cNvSpPr>
              <a:spLocks noChangeShapeType="1"/>
            </p:cNvSpPr>
            <p:nvPr/>
          </p:nvSpPr>
          <p:spPr bwMode="auto">
            <a:xfrm>
              <a:off x="2880" y="158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346" name="Line 13"/>
            <p:cNvSpPr>
              <a:spLocks noChangeShapeType="1"/>
            </p:cNvSpPr>
            <p:nvPr/>
          </p:nvSpPr>
          <p:spPr bwMode="auto">
            <a:xfrm flipH="1">
              <a:off x="1872" y="2160"/>
              <a:ext cx="28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347" name="Line 14"/>
            <p:cNvSpPr>
              <a:spLocks noChangeShapeType="1"/>
            </p:cNvSpPr>
            <p:nvPr/>
          </p:nvSpPr>
          <p:spPr bwMode="auto">
            <a:xfrm>
              <a:off x="3408" y="2160"/>
              <a:ext cx="384"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348" name="Line 15"/>
            <p:cNvSpPr>
              <a:spLocks noChangeShapeType="1"/>
            </p:cNvSpPr>
            <p:nvPr/>
          </p:nvSpPr>
          <p:spPr bwMode="auto">
            <a:xfrm>
              <a:off x="1728" y="3408"/>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349" name="Line 16"/>
            <p:cNvSpPr>
              <a:spLocks noChangeShapeType="1"/>
            </p:cNvSpPr>
            <p:nvPr/>
          </p:nvSpPr>
          <p:spPr bwMode="auto">
            <a:xfrm>
              <a:off x="4032" y="3408"/>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350" name="Text Box 17"/>
            <p:cNvSpPr txBox="1">
              <a:spLocks noChangeArrowheads="1"/>
            </p:cNvSpPr>
            <p:nvPr/>
          </p:nvSpPr>
          <p:spPr bwMode="auto">
            <a:xfrm>
              <a:off x="2544" y="912"/>
              <a:ext cx="624" cy="5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a:t>Java Source Code</a:t>
              </a:r>
            </a:p>
          </p:txBody>
        </p:sp>
        <p:sp>
          <p:nvSpPr>
            <p:cNvPr id="14351" name="Text Box 18"/>
            <p:cNvSpPr txBox="1">
              <a:spLocks noChangeArrowheads="1"/>
            </p:cNvSpPr>
            <p:nvPr/>
          </p:nvSpPr>
          <p:spPr bwMode="auto">
            <a:xfrm>
              <a:off x="2208" y="1920"/>
              <a:ext cx="1344" cy="1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dirty="0"/>
                <a:t>Java </a:t>
              </a:r>
              <a:r>
                <a:rPr lang="en-US" altLang="en-US" dirty="0" smtClean="0"/>
                <a:t>Bytecode</a:t>
              </a:r>
              <a:endParaRPr lang="en-US" altLang="en-US" dirty="0"/>
            </a:p>
          </p:txBody>
        </p:sp>
        <p:sp>
          <p:nvSpPr>
            <p:cNvPr id="14352" name="Text Box 19"/>
            <p:cNvSpPr txBox="1">
              <a:spLocks noChangeArrowheads="1"/>
            </p:cNvSpPr>
            <p:nvPr/>
          </p:nvSpPr>
          <p:spPr bwMode="auto">
            <a:xfrm>
              <a:off x="1344" y="2688"/>
              <a:ext cx="76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endParaRPr lang="en-US" altLang="en-US"/>
            </a:p>
          </p:txBody>
        </p:sp>
        <p:sp>
          <p:nvSpPr>
            <p:cNvPr id="14353" name="Text Box 20"/>
            <p:cNvSpPr txBox="1">
              <a:spLocks noChangeArrowheads="1"/>
            </p:cNvSpPr>
            <p:nvPr/>
          </p:nvSpPr>
          <p:spPr bwMode="auto">
            <a:xfrm>
              <a:off x="1344" y="2688"/>
              <a:ext cx="768" cy="5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a:t>Java Enabled Browser</a:t>
              </a:r>
            </a:p>
          </p:txBody>
        </p:sp>
        <p:sp>
          <p:nvSpPr>
            <p:cNvPr id="14354" name="Text Box 21"/>
            <p:cNvSpPr txBox="1">
              <a:spLocks noChangeArrowheads="1"/>
            </p:cNvSpPr>
            <p:nvPr/>
          </p:nvSpPr>
          <p:spPr bwMode="auto">
            <a:xfrm>
              <a:off x="3648" y="2784"/>
              <a:ext cx="816"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Java Interpreter</a:t>
              </a:r>
            </a:p>
          </p:txBody>
        </p:sp>
        <p:sp>
          <p:nvSpPr>
            <p:cNvPr id="14355" name="Text Box 22"/>
            <p:cNvSpPr txBox="1">
              <a:spLocks noChangeArrowheads="1"/>
            </p:cNvSpPr>
            <p:nvPr/>
          </p:nvSpPr>
          <p:spPr bwMode="auto">
            <a:xfrm>
              <a:off x="960" y="3744"/>
              <a:ext cx="153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a:t>Output</a:t>
              </a:r>
            </a:p>
          </p:txBody>
        </p:sp>
        <p:sp>
          <p:nvSpPr>
            <p:cNvPr id="14356" name="Text Box 23"/>
            <p:cNvSpPr txBox="1">
              <a:spLocks noChangeArrowheads="1"/>
            </p:cNvSpPr>
            <p:nvPr/>
          </p:nvSpPr>
          <p:spPr bwMode="auto">
            <a:xfrm>
              <a:off x="3312" y="3744"/>
              <a:ext cx="1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a:t>Output</a:t>
              </a:r>
            </a:p>
          </p:txBody>
        </p:sp>
        <p:sp>
          <p:nvSpPr>
            <p:cNvPr id="14357" name="Text Box 24"/>
            <p:cNvSpPr txBox="1">
              <a:spLocks noChangeArrowheads="1"/>
            </p:cNvSpPr>
            <p:nvPr/>
          </p:nvSpPr>
          <p:spPr bwMode="auto">
            <a:xfrm>
              <a:off x="3696" y="2112"/>
              <a:ext cx="120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Application Type</a:t>
              </a:r>
            </a:p>
          </p:txBody>
        </p:sp>
        <p:sp>
          <p:nvSpPr>
            <p:cNvPr id="14358" name="Text Box 25"/>
            <p:cNvSpPr txBox="1">
              <a:spLocks noChangeArrowheads="1"/>
            </p:cNvSpPr>
            <p:nvPr/>
          </p:nvSpPr>
          <p:spPr bwMode="auto">
            <a:xfrm>
              <a:off x="384" y="2208"/>
              <a:ext cx="153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Applet Type</a:t>
              </a:r>
            </a:p>
          </p:txBody>
        </p:sp>
      </p:grpSp>
    </p:spTree>
    <p:extLst>
      <p:ext uri="{BB962C8B-B14F-4D97-AF65-F5344CB8AC3E}">
        <p14:creationId xmlns:p14="http://schemas.microsoft.com/office/powerpoint/2010/main" xmlns="" val="430918450"/>
      </p:ext>
    </p:extLst>
  </p:cSld>
  <p:clrMapOvr>
    <a:masterClrMapping/>
  </p:clrMapOvr>
  <p:transition advTm="5392"/>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smtClean="0"/>
              <a:t>Principles of Object Oriented Programming</a:t>
            </a:r>
          </a:p>
        </p:txBody>
      </p:sp>
      <p:sp>
        <p:nvSpPr>
          <p:cNvPr id="15363" name="Rectangle 3"/>
          <p:cNvSpPr>
            <a:spLocks noGrp="1" noChangeArrowheads="1"/>
          </p:cNvSpPr>
          <p:nvPr>
            <p:ph idx="1"/>
          </p:nvPr>
        </p:nvSpPr>
        <p:spPr>
          <a:xfrm>
            <a:off x="360608" y="1270515"/>
            <a:ext cx="8654603" cy="4254522"/>
          </a:xfrm>
        </p:spPr>
        <p:txBody>
          <a:bodyPr/>
          <a:lstStyle/>
          <a:p>
            <a:pPr algn="just" eaLnBrk="1" hangingPunct="1">
              <a:lnSpc>
                <a:spcPct val="80000"/>
              </a:lnSpc>
              <a:buFont typeface="Wingdings" panose="05000000000000000000" pitchFamily="2" charset="2"/>
              <a:buNone/>
            </a:pPr>
            <a:r>
              <a:rPr lang="en-US" altLang="en-US" sz="1400" dirty="0" smtClean="0"/>
              <a:t>Object Oriented Programming (OOP) attempts to </a:t>
            </a:r>
            <a:r>
              <a:rPr lang="en-US" altLang="en-US" sz="1400" b="1" dirty="0" smtClean="0"/>
              <a:t>emulate the real world </a:t>
            </a:r>
            <a:r>
              <a:rPr lang="en-US" altLang="en-US" sz="1400" dirty="0" smtClean="0"/>
              <a:t>in software systems. </a:t>
            </a:r>
          </a:p>
          <a:p>
            <a:pPr algn="just" eaLnBrk="1" hangingPunct="1">
              <a:lnSpc>
                <a:spcPct val="80000"/>
              </a:lnSpc>
              <a:buFont typeface="Wingdings" panose="05000000000000000000" pitchFamily="2" charset="2"/>
              <a:buNone/>
            </a:pPr>
            <a:r>
              <a:rPr lang="en-US" altLang="en-US" sz="1400" dirty="0" smtClean="0"/>
              <a:t>The real world consists of objects, categorized in classes. In Object Oriented Programming, </a:t>
            </a:r>
          </a:p>
          <a:p>
            <a:pPr algn="just" eaLnBrk="1" hangingPunct="1">
              <a:lnSpc>
                <a:spcPct val="80000"/>
              </a:lnSpc>
              <a:buFont typeface="Wingdings" panose="05000000000000000000" pitchFamily="2" charset="2"/>
              <a:buNone/>
            </a:pPr>
            <a:r>
              <a:rPr lang="en-US" altLang="en-US" sz="1400" dirty="0" smtClean="0"/>
              <a:t>classes have attributes, represented by data member. The attributes distinguish an object of </a:t>
            </a:r>
          </a:p>
          <a:p>
            <a:pPr algn="just" eaLnBrk="1" hangingPunct="1">
              <a:lnSpc>
                <a:spcPct val="80000"/>
              </a:lnSpc>
              <a:buFont typeface="Wingdings" panose="05000000000000000000" pitchFamily="2" charset="2"/>
              <a:buNone/>
            </a:pPr>
            <a:r>
              <a:rPr lang="en-US" altLang="en-US" sz="1400" dirty="0" smtClean="0"/>
              <a:t>the class. Classes have behaviors, which are represented by methods. The methods define </a:t>
            </a:r>
          </a:p>
          <a:p>
            <a:pPr algn="just" eaLnBrk="1" hangingPunct="1">
              <a:lnSpc>
                <a:spcPct val="80000"/>
              </a:lnSpc>
              <a:buFont typeface="Wingdings" panose="05000000000000000000" pitchFamily="2" charset="2"/>
              <a:buNone/>
            </a:pPr>
            <a:r>
              <a:rPr lang="en-US" altLang="en-US" sz="1400" dirty="0" smtClean="0"/>
              <a:t>how an object acts or reacts.</a:t>
            </a:r>
          </a:p>
          <a:p>
            <a:pPr algn="just" eaLnBrk="1" hangingPunct="1">
              <a:lnSpc>
                <a:spcPct val="80000"/>
              </a:lnSpc>
              <a:buFont typeface="Wingdings" panose="05000000000000000000" pitchFamily="2" charset="2"/>
              <a:buNone/>
            </a:pPr>
            <a:endParaRPr lang="en-US" altLang="en-US" sz="1400" dirty="0" smtClean="0"/>
          </a:p>
          <a:p>
            <a:pPr algn="just" eaLnBrk="1" hangingPunct="1">
              <a:lnSpc>
                <a:spcPct val="80000"/>
              </a:lnSpc>
              <a:buFont typeface="Wingdings" panose="05000000000000000000" pitchFamily="2" charset="2"/>
              <a:buNone/>
            </a:pPr>
            <a:r>
              <a:rPr lang="en-US" altLang="en-US" sz="1400" b="1" dirty="0" smtClean="0"/>
              <a:t>Features of Object Oriented Programming :</a:t>
            </a:r>
          </a:p>
          <a:p>
            <a:pPr algn="just" eaLnBrk="1" hangingPunct="1">
              <a:lnSpc>
                <a:spcPct val="80000"/>
              </a:lnSpc>
              <a:buFont typeface="Wingdings" panose="05000000000000000000" pitchFamily="2" charset="2"/>
              <a:buNone/>
            </a:pPr>
            <a:endParaRPr lang="en-US" altLang="en-US" sz="1400" b="1" dirty="0" smtClean="0"/>
          </a:p>
          <a:p>
            <a:pPr algn="just" eaLnBrk="1" hangingPunct="1">
              <a:lnSpc>
                <a:spcPct val="80000"/>
              </a:lnSpc>
              <a:buFont typeface="Wingdings" panose="05000000000000000000" pitchFamily="2" charset="2"/>
              <a:buNone/>
            </a:pPr>
            <a:r>
              <a:rPr lang="en-US" altLang="en-US" sz="1400" b="1" dirty="0" smtClean="0"/>
              <a:t>Information Encapsulation(Hiding) :- </a:t>
            </a:r>
            <a:r>
              <a:rPr lang="en-US" altLang="en-US" sz="1400" dirty="0" smtClean="0"/>
              <a:t>Objects provide the benefit of information hiding. </a:t>
            </a:r>
          </a:p>
          <a:p>
            <a:pPr algn="just" eaLnBrk="1" hangingPunct="1">
              <a:lnSpc>
                <a:spcPct val="80000"/>
              </a:lnSpc>
              <a:buFont typeface="Wingdings" panose="05000000000000000000" pitchFamily="2" charset="2"/>
              <a:buNone/>
            </a:pPr>
            <a:r>
              <a:rPr lang="en-US" altLang="en-US" sz="1400" dirty="0" smtClean="0"/>
              <a:t>Electrical wiring in a television should not be tempered with, and therefore should be hidden </a:t>
            </a:r>
          </a:p>
          <a:p>
            <a:pPr algn="just" eaLnBrk="1" hangingPunct="1">
              <a:lnSpc>
                <a:spcPct val="80000"/>
              </a:lnSpc>
              <a:buFont typeface="Wingdings" panose="05000000000000000000" pitchFamily="2" charset="2"/>
              <a:buNone/>
            </a:pPr>
            <a:r>
              <a:rPr lang="en-US" altLang="en-US" sz="1400" dirty="0" smtClean="0"/>
              <a:t>from the user. Object Oriented programming allows you to encapsulate data that you do not </a:t>
            </a:r>
          </a:p>
          <a:p>
            <a:pPr algn="just" eaLnBrk="1" hangingPunct="1">
              <a:lnSpc>
                <a:spcPct val="80000"/>
              </a:lnSpc>
              <a:buFont typeface="Wingdings" panose="05000000000000000000" pitchFamily="2" charset="2"/>
              <a:buNone/>
            </a:pPr>
            <a:r>
              <a:rPr lang="en-US" altLang="en-US" sz="1400" dirty="0" smtClean="0"/>
              <a:t>want users of the object to access. Typically, attributes of a class are encapsulated.</a:t>
            </a:r>
          </a:p>
          <a:p>
            <a:pPr algn="just" eaLnBrk="1" hangingPunct="1">
              <a:lnSpc>
                <a:spcPct val="80000"/>
              </a:lnSpc>
              <a:buFont typeface="Wingdings" panose="05000000000000000000" pitchFamily="2" charset="2"/>
              <a:buNone/>
            </a:pPr>
            <a:endParaRPr lang="en-US" altLang="en-US" sz="1400" dirty="0" smtClean="0"/>
          </a:p>
          <a:p>
            <a:pPr algn="just" eaLnBrk="1" hangingPunct="1">
              <a:lnSpc>
                <a:spcPct val="80000"/>
              </a:lnSpc>
              <a:buFont typeface="Wingdings" panose="05000000000000000000" pitchFamily="2" charset="2"/>
              <a:buNone/>
            </a:pPr>
            <a:r>
              <a:rPr lang="en-US" altLang="en-US" sz="1400" b="1" dirty="0" smtClean="0"/>
              <a:t>Abstraction :- </a:t>
            </a:r>
            <a:r>
              <a:rPr lang="en-US" altLang="en-US" sz="1400" dirty="0" smtClean="0"/>
              <a:t>Abstraction allows us to focus on only those parts of an object that concern </a:t>
            </a:r>
          </a:p>
          <a:p>
            <a:pPr algn="just" eaLnBrk="1" hangingPunct="1">
              <a:lnSpc>
                <a:spcPct val="80000"/>
              </a:lnSpc>
              <a:buFont typeface="Wingdings" panose="05000000000000000000" pitchFamily="2" charset="2"/>
              <a:buNone/>
            </a:pPr>
            <a:r>
              <a:rPr lang="en-US" altLang="en-US" sz="1400" dirty="0" smtClean="0"/>
              <a:t>us. Person operating the television does not need to know the intricacies of how it works. The </a:t>
            </a:r>
          </a:p>
          <a:p>
            <a:pPr algn="just" eaLnBrk="1" hangingPunct="1">
              <a:lnSpc>
                <a:spcPct val="80000"/>
              </a:lnSpc>
              <a:buFont typeface="Wingdings" panose="05000000000000000000" pitchFamily="2" charset="2"/>
              <a:buNone/>
            </a:pPr>
            <a:r>
              <a:rPr lang="en-US" altLang="en-US" sz="1400" dirty="0" smtClean="0"/>
              <a:t>person just needs to know how to switch it on, change channels, and adjust the volume. All </a:t>
            </a:r>
          </a:p>
          <a:p>
            <a:pPr algn="just" eaLnBrk="1" hangingPunct="1">
              <a:lnSpc>
                <a:spcPct val="80000"/>
              </a:lnSpc>
              <a:buFont typeface="Wingdings" panose="05000000000000000000" pitchFamily="2" charset="2"/>
              <a:buNone/>
            </a:pPr>
            <a:r>
              <a:rPr lang="en-US" altLang="en-US" sz="1400" dirty="0" smtClean="0"/>
              <a:t>the details that are unnecessary to users are encapsulated, leaving only a simple interface to </a:t>
            </a:r>
          </a:p>
          <a:p>
            <a:pPr algn="just" eaLnBrk="1" hangingPunct="1">
              <a:lnSpc>
                <a:spcPct val="80000"/>
              </a:lnSpc>
              <a:buFont typeface="Wingdings" panose="05000000000000000000" pitchFamily="2" charset="2"/>
              <a:buNone/>
            </a:pPr>
            <a:r>
              <a:rPr lang="en-US" altLang="en-US" sz="1400" dirty="0" smtClean="0"/>
              <a:t>interact with. Providing users with only what they need to know is known as abstraction. i.e. </a:t>
            </a:r>
          </a:p>
          <a:p>
            <a:pPr algn="just" eaLnBrk="1" hangingPunct="1">
              <a:lnSpc>
                <a:spcPct val="80000"/>
              </a:lnSpc>
              <a:buFont typeface="Wingdings" panose="05000000000000000000" pitchFamily="2" charset="2"/>
              <a:buNone/>
            </a:pPr>
            <a:r>
              <a:rPr lang="en-US" altLang="en-US" sz="1400" dirty="0" smtClean="0"/>
              <a:t>Abstraction lets us ignore the irrelevant details and concentrate on the essentials.</a:t>
            </a:r>
          </a:p>
        </p:txBody>
      </p:sp>
    </p:spTree>
    <p:extLst>
      <p:ext uri="{BB962C8B-B14F-4D97-AF65-F5344CB8AC3E}">
        <p14:creationId xmlns:p14="http://schemas.microsoft.com/office/powerpoint/2010/main" xmlns="" val="3321718832"/>
      </p:ext>
    </p:extLst>
  </p:cSld>
  <p:clrMapOvr>
    <a:overrideClrMapping bg1="lt1" tx1="dk1" bg2="lt2" tx2="dk2" accent1="accent1" accent2="accent2" accent3="accent3" accent4="accent4" accent5="accent5" accent6="accent6" hlink="hlink" folHlink="folHlink"/>
  </p:clrMapOvr>
  <p:transition advTm="5600"/>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457200" y="2057400"/>
            <a:ext cx="8382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endParaRPr lang="en-US" altLang="en-US"/>
          </a:p>
        </p:txBody>
      </p:sp>
      <p:sp>
        <p:nvSpPr>
          <p:cNvPr id="16387" name="Text Box 5"/>
          <p:cNvSpPr txBox="1">
            <a:spLocks noChangeArrowheads="1"/>
          </p:cNvSpPr>
          <p:nvPr/>
        </p:nvSpPr>
        <p:spPr bwMode="auto">
          <a:xfrm>
            <a:off x="457200" y="1218126"/>
            <a:ext cx="8686800" cy="17081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pPr>
            <a:r>
              <a:rPr lang="en-US" altLang="en-US" sz="1400" b="1" dirty="0">
                <a:latin typeface="+mj-lt"/>
              </a:rPr>
              <a:t>Inheritance :- </a:t>
            </a:r>
            <a:r>
              <a:rPr lang="en-US" altLang="en-US" sz="1400" b="0" dirty="0">
                <a:latin typeface="+mj-lt"/>
              </a:rPr>
              <a:t>Inheritance is the process by which objects of one class acquire the properties of objects of another class. Inheritance supports the concept of hierarchical classification. In OOP, the concept of inheritance provides the idea of reusability. This means that we can add additional features to an existing class without modifying it. This is possible by deriving a new class from the existing one. The new class will have the combined features of both the classes.</a:t>
            </a:r>
          </a:p>
          <a:p>
            <a:pPr algn="just">
              <a:spcBef>
                <a:spcPct val="50000"/>
              </a:spcBef>
            </a:pPr>
            <a:r>
              <a:rPr lang="en-US" altLang="en-US" sz="1400" b="1" dirty="0">
                <a:latin typeface="+mj-lt"/>
              </a:rPr>
              <a:t>Polymorphism :- </a:t>
            </a:r>
            <a:r>
              <a:rPr lang="en-US" altLang="en-US" sz="1400" dirty="0">
                <a:latin typeface="+mj-lt"/>
              </a:rPr>
              <a:t>Polymorphism means “One Interface, multiple implementations.” </a:t>
            </a:r>
            <a:endParaRPr lang="en-US" altLang="en-US" sz="1400" b="1" dirty="0">
              <a:latin typeface="+mj-lt"/>
            </a:endParaRPr>
          </a:p>
        </p:txBody>
      </p:sp>
      <p:sp>
        <p:nvSpPr>
          <p:cNvPr id="16388" name="Text Box 9"/>
          <p:cNvSpPr txBox="1">
            <a:spLocks noChangeArrowheads="1"/>
          </p:cNvSpPr>
          <p:nvPr/>
        </p:nvSpPr>
        <p:spPr bwMode="auto">
          <a:xfrm>
            <a:off x="3200400" y="3130635"/>
            <a:ext cx="990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dirty="0"/>
              <a:t>Shape</a:t>
            </a:r>
          </a:p>
        </p:txBody>
      </p:sp>
      <p:grpSp>
        <p:nvGrpSpPr>
          <p:cNvPr id="16389" name="Group 16"/>
          <p:cNvGrpSpPr>
            <a:grpSpLocks/>
          </p:cNvGrpSpPr>
          <p:nvPr/>
        </p:nvGrpSpPr>
        <p:grpSpPr bwMode="auto">
          <a:xfrm>
            <a:off x="1623811" y="3484267"/>
            <a:ext cx="4876800" cy="1204913"/>
            <a:chOff x="1104" y="1584"/>
            <a:chExt cx="3072" cy="759"/>
          </a:xfrm>
        </p:grpSpPr>
        <p:sp>
          <p:nvSpPr>
            <p:cNvPr id="16392" name="Text Box 10"/>
            <p:cNvSpPr txBox="1">
              <a:spLocks noChangeArrowheads="1"/>
            </p:cNvSpPr>
            <p:nvPr/>
          </p:nvSpPr>
          <p:spPr bwMode="auto">
            <a:xfrm>
              <a:off x="1104" y="2112"/>
              <a:ext cx="86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Ellipse</a:t>
              </a:r>
            </a:p>
          </p:txBody>
        </p:sp>
        <p:sp>
          <p:nvSpPr>
            <p:cNvPr id="16393" name="Text Box 11"/>
            <p:cNvSpPr txBox="1">
              <a:spLocks noChangeArrowheads="1"/>
            </p:cNvSpPr>
            <p:nvPr/>
          </p:nvSpPr>
          <p:spPr bwMode="auto">
            <a:xfrm>
              <a:off x="2112" y="2112"/>
              <a:ext cx="76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Rectangle</a:t>
              </a:r>
            </a:p>
          </p:txBody>
        </p:sp>
        <p:sp>
          <p:nvSpPr>
            <p:cNvPr id="16394" name="Text Box 12"/>
            <p:cNvSpPr txBox="1">
              <a:spLocks noChangeArrowheads="1"/>
            </p:cNvSpPr>
            <p:nvPr/>
          </p:nvSpPr>
          <p:spPr bwMode="auto">
            <a:xfrm>
              <a:off x="3216" y="2112"/>
              <a:ext cx="96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Triangle</a:t>
              </a:r>
            </a:p>
          </p:txBody>
        </p:sp>
        <p:sp>
          <p:nvSpPr>
            <p:cNvPr id="16395" name="Line 13"/>
            <p:cNvSpPr>
              <a:spLocks noChangeShapeType="1"/>
            </p:cNvSpPr>
            <p:nvPr/>
          </p:nvSpPr>
          <p:spPr bwMode="auto">
            <a:xfrm flipH="1">
              <a:off x="1344" y="1584"/>
              <a:ext cx="912" cy="62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6396" name="Line 14"/>
            <p:cNvSpPr>
              <a:spLocks noChangeShapeType="1"/>
            </p:cNvSpPr>
            <p:nvPr/>
          </p:nvSpPr>
          <p:spPr bwMode="auto">
            <a:xfrm>
              <a:off x="2256" y="1632"/>
              <a:ext cx="0" cy="57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6397" name="Line 15"/>
            <p:cNvSpPr>
              <a:spLocks noChangeShapeType="1"/>
            </p:cNvSpPr>
            <p:nvPr/>
          </p:nvSpPr>
          <p:spPr bwMode="auto">
            <a:xfrm>
              <a:off x="2256" y="1584"/>
              <a:ext cx="1296" cy="57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grpSp>
      <p:sp>
        <p:nvSpPr>
          <p:cNvPr id="16390" name="Text Box 17"/>
          <p:cNvSpPr txBox="1">
            <a:spLocks noChangeArrowheads="1"/>
          </p:cNvSpPr>
          <p:nvPr/>
        </p:nvSpPr>
        <p:spPr bwMode="auto">
          <a:xfrm>
            <a:off x="0" y="3512709"/>
            <a:ext cx="9144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endParaRPr lang="en-US" altLang="en-US"/>
          </a:p>
        </p:txBody>
      </p:sp>
      <p:sp>
        <p:nvSpPr>
          <p:cNvPr id="16391" name="Text Box 18"/>
          <p:cNvSpPr txBox="1">
            <a:spLocks noChangeArrowheads="1"/>
          </p:cNvSpPr>
          <p:nvPr/>
        </p:nvSpPr>
        <p:spPr bwMode="auto">
          <a:xfrm>
            <a:off x="381000" y="4841712"/>
            <a:ext cx="8534400" cy="14927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0" dirty="0">
                <a:latin typeface="+mj-lt"/>
              </a:rPr>
              <a:t>The class Shape defines a method called </a:t>
            </a:r>
            <a:r>
              <a:rPr lang="en-US" altLang="en-US" sz="1400" b="0" dirty="0" err="1">
                <a:latin typeface="+mj-lt"/>
              </a:rPr>
              <a:t>getArea</a:t>
            </a:r>
            <a:r>
              <a:rPr lang="en-US" altLang="en-US" sz="1400" b="0" dirty="0">
                <a:latin typeface="+mj-lt"/>
              </a:rPr>
              <a:t>() that returns the area of a shape. However, this method is not implemented by that class. Therefore, it is an abstract method and Shape is an abstract class.</a:t>
            </a:r>
          </a:p>
          <a:p>
            <a:pPr>
              <a:spcBef>
                <a:spcPct val="50000"/>
              </a:spcBef>
            </a:pPr>
            <a:r>
              <a:rPr lang="en-US" altLang="en-US" sz="1400" b="0" dirty="0">
                <a:latin typeface="+mj-lt"/>
              </a:rPr>
              <a:t>This means that no objects of class Shape can be created. However, the functionality of that class can be </a:t>
            </a:r>
            <a:r>
              <a:rPr lang="en-US" altLang="en-US" sz="1400" b="0" dirty="0" smtClean="0">
                <a:latin typeface="+mj-lt"/>
              </a:rPr>
              <a:t>inherited </a:t>
            </a:r>
            <a:r>
              <a:rPr lang="en-US" altLang="en-US" sz="1400" b="0" dirty="0">
                <a:latin typeface="+mj-lt"/>
              </a:rPr>
              <a:t>by its subclass. The various subclasses of Shape like Ellipse</a:t>
            </a:r>
            <a:r>
              <a:rPr lang="en-US" altLang="en-US" sz="1400" b="0" dirty="0" smtClean="0">
                <a:latin typeface="+mj-lt"/>
              </a:rPr>
              <a:t>, Rectangle, Triangle </a:t>
            </a:r>
            <a:r>
              <a:rPr lang="en-US" altLang="en-US" sz="1400" b="0" dirty="0">
                <a:latin typeface="+mj-lt"/>
              </a:rPr>
              <a:t>do implement the </a:t>
            </a:r>
            <a:r>
              <a:rPr lang="en-US" altLang="en-US" sz="1400" b="0" dirty="0" err="1">
                <a:latin typeface="+mj-lt"/>
              </a:rPr>
              <a:t>getArea</a:t>
            </a:r>
            <a:r>
              <a:rPr lang="en-US" altLang="en-US" sz="1400" b="0" dirty="0">
                <a:latin typeface="+mj-lt"/>
              </a:rPr>
              <a:t>() method.</a:t>
            </a:r>
          </a:p>
        </p:txBody>
      </p:sp>
      <p:sp>
        <p:nvSpPr>
          <p:cNvPr id="14" name="Rectangle 2"/>
          <p:cNvSpPr txBox="1">
            <a:spLocks noChangeArrowheads="1"/>
          </p:cNvSpPr>
          <p:nvPr/>
        </p:nvSpPr>
        <p:spPr>
          <a:xfrm>
            <a:off x="559593" y="439391"/>
            <a:ext cx="8024813" cy="468313"/>
          </a:xfrm>
          <a:prstGeom prst="rect">
            <a:avLst/>
          </a:prstGeom>
        </p:spPr>
        <p:txBody>
          <a:bodyP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Verdana" pitchFamily="34" charset="0"/>
                <a:cs typeface="Arial" charset="0"/>
              </a:defRPr>
            </a:lvl2pPr>
            <a:lvl3pPr algn="l" rtl="0" eaLnBrk="0" fontAlgn="base" hangingPunct="0">
              <a:spcBef>
                <a:spcPct val="0"/>
              </a:spcBef>
              <a:spcAft>
                <a:spcPct val="0"/>
              </a:spcAft>
              <a:defRPr sz="2000" b="1">
                <a:solidFill>
                  <a:schemeClr val="tx2"/>
                </a:solidFill>
                <a:latin typeface="Verdana" pitchFamily="34" charset="0"/>
                <a:cs typeface="Arial" charset="0"/>
              </a:defRPr>
            </a:lvl3pPr>
            <a:lvl4pPr algn="l" rtl="0" eaLnBrk="0" fontAlgn="base" hangingPunct="0">
              <a:spcBef>
                <a:spcPct val="0"/>
              </a:spcBef>
              <a:spcAft>
                <a:spcPct val="0"/>
              </a:spcAft>
              <a:defRPr sz="2000" b="1">
                <a:solidFill>
                  <a:schemeClr val="tx2"/>
                </a:solidFill>
                <a:latin typeface="Verdana" pitchFamily="34" charset="0"/>
                <a:cs typeface="Arial" charset="0"/>
              </a:defRPr>
            </a:lvl4pPr>
            <a:lvl5pPr algn="l" rtl="0" eaLnBrk="0" fontAlgn="base" hangingPunct="0">
              <a:spcBef>
                <a:spcPct val="0"/>
              </a:spcBef>
              <a:spcAft>
                <a:spcPct val="0"/>
              </a:spcAft>
              <a:defRPr sz="2000" b="1">
                <a:solidFill>
                  <a:schemeClr val="tx2"/>
                </a:solidFill>
                <a:latin typeface="Verdana" pitchFamily="34" charset="0"/>
                <a:cs typeface="Arial" charset="0"/>
              </a:defRPr>
            </a:lvl5pPr>
            <a:lvl6pPr marL="457200" algn="l" rtl="0" fontAlgn="base">
              <a:spcBef>
                <a:spcPct val="0"/>
              </a:spcBef>
              <a:spcAft>
                <a:spcPct val="0"/>
              </a:spcAft>
              <a:defRPr sz="2400" b="1">
                <a:solidFill>
                  <a:schemeClr val="tx2"/>
                </a:solidFill>
                <a:latin typeface="Verdana" pitchFamily="34" charset="0"/>
                <a:cs typeface="Arial" charset="0"/>
              </a:defRPr>
            </a:lvl6pPr>
            <a:lvl7pPr marL="914400" algn="l" rtl="0" fontAlgn="base">
              <a:spcBef>
                <a:spcPct val="0"/>
              </a:spcBef>
              <a:spcAft>
                <a:spcPct val="0"/>
              </a:spcAft>
              <a:defRPr sz="2400" b="1">
                <a:solidFill>
                  <a:schemeClr val="tx2"/>
                </a:solidFill>
                <a:latin typeface="Verdana" pitchFamily="34" charset="0"/>
                <a:cs typeface="Arial" charset="0"/>
              </a:defRPr>
            </a:lvl7pPr>
            <a:lvl8pPr marL="1371600" algn="l" rtl="0" fontAlgn="base">
              <a:spcBef>
                <a:spcPct val="0"/>
              </a:spcBef>
              <a:spcAft>
                <a:spcPct val="0"/>
              </a:spcAft>
              <a:defRPr sz="2400" b="1">
                <a:solidFill>
                  <a:schemeClr val="tx2"/>
                </a:solidFill>
                <a:latin typeface="Verdana" pitchFamily="34" charset="0"/>
                <a:cs typeface="Arial" charset="0"/>
              </a:defRPr>
            </a:lvl8pPr>
            <a:lvl9pPr marL="1828800" algn="l" rtl="0" fontAlgn="base">
              <a:spcBef>
                <a:spcPct val="0"/>
              </a:spcBef>
              <a:spcAft>
                <a:spcPct val="0"/>
              </a:spcAft>
              <a:defRPr sz="2400" b="1">
                <a:solidFill>
                  <a:schemeClr val="tx2"/>
                </a:solidFill>
                <a:latin typeface="Verdana" pitchFamily="34" charset="0"/>
                <a:cs typeface="Arial" charset="0"/>
              </a:defRPr>
            </a:lvl9pPr>
          </a:lstStyle>
          <a:p>
            <a:pPr eaLnBrk="1" hangingPunct="1"/>
            <a:r>
              <a:rPr lang="en-US" altLang="en-US" kern="0" smtClean="0"/>
              <a:t>Principles of Object Oriented Programming</a:t>
            </a:r>
            <a:endParaRPr lang="en-US" altLang="en-US" kern="0" dirty="0" smtClean="0"/>
          </a:p>
        </p:txBody>
      </p:sp>
    </p:spTree>
    <p:extLst>
      <p:ext uri="{BB962C8B-B14F-4D97-AF65-F5344CB8AC3E}">
        <p14:creationId xmlns:p14="http://schemas.microsoft.com/office/powerpoint/2010/main" xmlns="" val="3548578622"/>
      </p:ext>
    </p:extLst>
  </p:cSld>
  <p:clrMapOvr>
    <a:overrideClrMapping bg1="lt1" tx1="dk1" bg2="lt2" tx2="dk2" accent1="accent1" accent2="accent2" accent3="accent3" accent4="accent4" accent5="accent5" accent6="accent6" hlink="hlink" folHlink="folHlink"/>
  </p:clrMapOvr>
  <p:transition advTm="5504"/>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smtClean="0"/>
              <a:t>Introduction to Java</a:t>
            </a:r>
            <a:endParaRPr lang="en-US" dirty="0"/>
          </a:p>
        </p:txBody>
      </p:sp>
      <p:sp>
        <p:nvSpPr>
          <p:cNvPr id="4" name="Title 2"/>
          <p:cNvSpPr txBox="1">
            <a:spLocks/>
          </p:cNvSpPr>
          <p:nvPr/>
        </p:nvSpPr>
        <p:spPr bwMode="auto">
          <a:xfrm>
            <a:off x="601632" y="3095969"/>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xmlns="" val="1437462130"/>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smtClean="0"/>
              <a:t>First Java Application</a:t>
            </a:r>
          </a:p>
        </p:txBody>
      </p:sp>
      <p:sp>
        <p:nvSpPr>
          <p:cNvPr id="17411" name="Rectangle 3"/>
          <p:cNvSpPr>
            <a:spLocks noGrp="1" noChangeArrowheads="1"/>
          </p:cNvSpPr>
          <p:nvPr>
            <p:ph idx="1"/>
          </p:nvPr>
        </p:nvSpPr>
        <p:spPr>
          <a:xfrm>
            <a:off x="457200" y="1298985"/>
            <a:ext cx="8686800" cy="4840288"/>
          </a:xfrm>
        </p:spPr>
        <p:txBody>
          <a:bodyPr/>
          <a:lstStyle/>
          <a:p>
            <a:pPr marL="0" indent="0" eaLnBrk="1" hangingPunct="1">
              <a:buNone/>
            </a:pPr>
            <a:r>
              <a:rPr lang="en-US" altLang="en-US" sz="1800" b="1" dirty="0" smtClean="0"/>
              <a:t>Create the File </a:t>
            </a:r>
          </a:p>
          <a:p>
            <a:pPr eaLnBrk="1" hangingPunct="1">
              <a:buFont typeface="Wingdings" panose="05000000000000000000" pitchFamily="2" charset="2"/>
              <a:buNone/>
            </a:pPr>
            <a:r>
              <a:rPr lang="en-US" altLang="en-US" sz="1800" dirty="0" smtClean="0"/>
              <a:t>	The first step to create the HelloWorld application is to copy the text below into a file called HelloWorld.java using your favorite text editor.</a:t>
            </a:r>
          </a:p>
          <a:p>
            <a:pPr eaLnBrk="1" hangingPunct="1">
              <a:buFont typeface="Wingdings" panose="05000000000000000000" pitchFamily="2" charset="2"/>
              <a:buNone/>
            </a:pPr>
            <a:r>
              <a:rPr lang="en-US" altLang="en-US" sz="1800" dirty="0" smtClean="0"/>
              <a:t>	It is very important to call the file HelloWorld.java, because the compiler expects the file name to match the class identifier </a:t>
            </a:r>
          </a:p>
          <a:p>
            <a:pPr lvl="2" eaLnBrk="1" hangingPunct="1">
              <a:buFont typeface="Wingdings" panose="05000000000000000000" pitchFamily="2" charset="2"/>
              <a:buNone/>
            </a:pPr>
            <a:endParaRPr lang="en-US" altLang="en-US" sz="1800" dirty="0" smtClean="0">
              <a:latin typeface="Courier New" panose="02070309020205020404" pitchFamily="49" charset="0"/>
              <a:cs typeface="Courier New" panose="02070309020205020404" pitchFamily="49" charset="0"/>
            </a:endParaRPr>
          </a:p>
          <a:p>
            <a:pPr lvl="2" eaLnBrk="1" hangingPunct="1">
              <a:buFont typeface="Wingdings" panose="05000000000000000000" pitchFamily="2" charset="2"/>
              <a:buNone/>
            </a:pPr>
            <a:endParaRPr lang="en-US" altLang="en-US" sz="1800" dirty="0" smtClean="0">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a:blip r:embed="rId3"/>
          <a:stretch>
            <a:fillRect/>
          </a:stretch>
        </p:blipFill>
        <p:spPr>
          <a:xfrm>
            <a:off x="1407688" y="3143719"/>
            <a:ext cx="6615850" cy="2995554"/>
          </a:xfrm>
          <a:prstGeom prst="rect">
            <a:avLst/>
          </a:prstGeom>
        </p:spPr>
      </p:pic>
    </p:spTree>
    <p:extLst>
      <p:ext uri="{BB962C8B-B14F-4D97-AF65-F5344CB8AC3E}">
        <p14:creationId xmlns:p14="http://schemas.microsoft.com/office/powerpoint/2010/main" xmlns="" val="3093145196"/>
      </p:ext>
    </p:extLst>
  </p:cSld>
  <p:clrMapOvr>
    <a:overrideClrMapping bg1="lt1" tx1="dk1" bg2="lt2" tx2="dk2" accent1="accent1" accent2="accent2" accent3="accent3" accent4="accent4" accent5="accent5" accent6="accent6" hlink="hlink" folHlink="folHlink"/>
  </p:clrMapOvr>
  <p:transition advTm="216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457200" y="381000"/>
            <a:ext cx="8686800" cy="50475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endParaRPr lang="en-US" altLang="en-US" sz="1400" b="1" dirty="0" smtClean="0">
              <a:latin typeface="+mj-lt"/>
            </a:endParaRPr>
          </a:p>
          <a:p>
            <a:pPr>
              <a:spcBef>
                <a:spcPct val="50000"/>
              </a:spcBef>
            </a:pPr>
            <a:endParaRPr lang="en-US" altLang="en-US" sz="1400" dirty="0">
              <a:latin typeface="+mj-lt"/>
            </a:endParaRPr>
          </a:p>
          <a:p>
            <a:pPr>
              <a:spcBef>
                <a:spcPct val="50000"/>
              </a:spcBef>
            </a:pPr>
            <a:endParaRPr lang="en-US" altLang="en-US" sz="1400" b="1" dirty="0" smtClean="0">
              <a:latin typeface="+mj-lt"/>
            </a:endParaRPr>
          </a:p>
          <a:p>
            <a:pPr>
              <a:spcBef>
                <a:spcPct val="50000"/>
              </a:spcBef>
            </a:pPr>
            <a:r>
              <a:rPr lang="en-US" altLang="en-US" sz="1400" b="1" dirty="0" smtClean="0">
                <a:latin typeface="+mj-lt"/>
              </a:rPr>
              <a:t>Class </a:t>
            </a:r>
            <a:r>
              <a:rPr lang="en-US" altLang="en-US" sz="1400" b="1" dirty="0">
                <a:latin typeface="+mj-lt"/>
              </a:rPr>
              <a:t>Declaration</a:t>
            </a:r>
          </a:p>
          <a:p>
            <a:pPr>
              <a:spcBef>
                <a:spcPct val="50000"/>
              </a:spcBef>
            </a:pPr>
            <a:r>
              <a:rPr lang="en-US" altLang="en-US" sz="1400" b="0" dirty="0">
                <a:latin typeface="+mj-lt"/>
              </a:rPr>
              <a:t>The first line public class HelloWorld declares a class, which is an Object-Oriented construct. As stated earlier Java is true Object-Oriented language and therefore, everything must be placed inside a class. Class is a keyword and declares that a new class definition follows.</a:t>
            </a:r>
          </a:p>
          <a:p>
            <a:pPr>
              <a:spcBef>
                <a:spcPct val="50000"/>
              </a:spcBef>
            </a:pPr>
            <a:r>
              <a:rPr lang="en-US" altLang="en-US" sz="1400" b="1" dirty="0">
                <a:latin typeface="+mj-lt"/>
              </a:rPr>
              <a:t>Opening </a:t>
            </a:r>
            <a:r>
              <a:rPr lang="en-US" altLang="en-US" sz="1400" b="1" dirty="0" smtClean="0">
                <a:latin typeface="+mj-lt"/>
              </a:rPr>
              <a:t>Brace</a:t>
            </a:r>
            <a:endParaRPr lang="en-US" altLang="en-US" sz="1400" b="1" dirty="0">
              <a:latin typeface="+mj-lt"/>
            </a:endParaRPr>
          </a:p>
          <a:p>
            <a:pPr>
              <a:spcBef>
                <a:spcPct val="50000"/>
              </a:spcBef>
            </a:pPr>
            <a:r>
              <a:rPr lang="en-US" altLang="en-US" sz="1400" b="0" dirty="0" smtClean="0">
                <a:latin typeface="+mj-lt"/>
              </a:rPr>
              <a:t>Every class definition in Java begins with an opening brace “{“ and ends with a matching closing brace “}”, appearing in the last line in the example.</a:t>
            </a:r>
          </a:p>
          <a:p>
            <a:pPr>
              <a:spcBef>
                <a:spcPct val="50000"/>
              </a:spcBef>
            </a:pPr>
            <a:r>
              <a:rPr lang="en-US" altLang="en-US" sz="1400" b="1" dirty="0" smtClean="0">
                <a:latin typeface="+mj-lt"/>
              </a:rPr>
              <a:t>The </a:t>
            </a:r>
            <a:r>
              <a:rPr lang="en-US" altLang="en-US" sz="1400" b="1" dirty="0">
                <a:latin typeface="+mj-lt"/>
              </a:rPr>
              <a:t>main() method</a:t>
            </a:r>
          </a:p>
          <a:p>
            <a:pPr>
              <a:spcBef>
                <a:spcPct val="50000"/>
              </a:spcBef>
            </a:pPr>
            <a:r>
              <a:rPr lang="en-US" altLang="en-US" sz="1400" b="0" dirty="0">
                <a:latin typeface="+mj-lt"/>
              </a:rPr>
              <a:t>Every java application program must include the main() method. This is starting point for the interpreter to begin the execution of the program. A Java application can have any number of classes but only one of them must include a main method to initiate the execution.</a:t>
            </a:r>
          </a:p>
          <a:p>
            <a:pPr>
              <a:spcBef>
                <a:spcPct val="50000"/>
              </a:spcBef>
            </a:pPr>
            <a:r>
              <a:rPr lang="en-US" altLang="en-US" sz="1400" b="1" dirty="0">
                <a:latin typeface="+mj-lt"/>
              </a:rPr>
              <a:t>Public :</a:t>
            </a:r>
            <a:r>
              <a:rPr lang="en-US" altLang="en-US" sz="1400" dirty="0">
                <a:latin typeface="+mj-lt"/>
              </a:rPr>
              <a:t> </a:t>
            </a:r>
            <a:r>
              <a:rPr lang="en-US" altLang="en-US" sz="1400" b="0" dirty="0">
                <a:latin typeface="+mj-lt"/>
              </a:rPr>
              <a:t>The Keyword public is an access specifier that declares the main method as unprotected and therefore making it to accessible to all other classes.</a:t>
            </a:r>
          </a:p>
          <a:p>
            <a:pPr>
              <a:spcBef>
                <a:spcPct val="50000"/>
              </a:spcBef>
            </a:pPr>
            <a:r>
              <a:rPr lang="en-US" altLang="en-US" sz="1400" b="1" dirty="0">
                <a:latin typeface="+mj-lt"/>
              </a:rPr>
              <a:t>Static :</a:t>
            </a:r>
            <a:r>
              <a:rPr lang="en-US" altLang="en-US" sz="1400" dirty="0">
                <a:latin typeface="+mj-lt"/>
              </a:rPr>
              <a:t> </a:t>
            </a:r>
            <a:r>
              <a:rPr lang="en-US" altLang="en-US" sz="1400" b="0" dirty="0">
                <a:latin typeface="+mj-lt"/>
              </a:rPr>
              <a:t>The keyword static which declares this method as one that belongs to the entire Class and not a part of any Objects of the class. </a:t>
            </a:r>
          </a:p>
        </p:txBody>
      </p:sp>
      <p:sp>
        <p:nvSpPr>
          <p:cNvPr id="3" name="Rectangle 2"/>
          <p:cNvSpPr txBox="1">
            <a:spLocks noChangeArrowheads="1"/>
          </p:cNvSpPr>
          <p:nvPr/>
        </p:nvSpPr>
        <p:spPr>
          <a:xfrm>
            <a:off x="574675" y="574675"/>
            <a:ext cx="8024813" cy="468313"/>
          </a:xfrm>
          <a:prstGeom prst="rect">
            <a:avLst/>
          </a:prstGeom>
        </p:spPr>
        <p:txBody>
          <a:bodyP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Verdana" pitchFamily="34" charset="0"/>
                <a:cs typeface="Arial" charset="0"/>
              </a:defRPr>
            </a:lvl2pPr>
            <a:lvl3pPr algn="l" rtl="0" eaLnBrk="0" fontAlgn="base" hangingPunct="0">
              <a:spcBef>
                <a:spcPct val="0"/>
              </a:spcBef>
              <a:spcAft>
                <a:spcPct val="0"/>
              </a:spcAft>
              <a:defRPr sz="2000" b="1">
                <a:solidFill>
                  <a:schemeClr val="tx2"/>
                </a:solidFill>
                <a:latin typeface="Verdana" pitchFamily="34" charset="0"/>
                <a:cs typeface="Arial" charset="0"/>
              </a:defRPr>
            </a:lvl3pPr>
            <a:lvl4pPr algn="l" rtl="0" eaLnBrk="0" fontAlgn="base" hangingPunct="0">
              <a:spcBef>
                <a:spcPct val="0"/>
              </a:spcBef>
              <a:spcAft>
                <a:spcPct val="0"/>
              </a:spcAft>
              <a:defRPr sz="2000" b="1">
                <a:solidFill>
                  <a:schemeClr val="tx2"/>
                </a:solidFill>
                <a:latin typeface="Verdana" pitchFamily="34" charset="0"/>
                <a:cs typeface="Arial" charset="0"/>
              </a:defRPr>
            </a:lvl4pPr>
            <a:lvl5pPr algn="l" rtl="0" eaLnBrk="0" fontAlgn="base" hangingPunct="0">
              <a:spcBef>
                <a:spcPct val="0"/>
              </a:spcBef>
              <a:spcAft>
                <a:spcPct val="0"/>
              </a:spcAft>
              <a:defRPr sz="2000" b="1">
                <a:solidFill>
                  <a:schemeClr val="tx2"/>
                </a:solidFill>
                <a:latin typeface="Verdana" pitchFamily="34" charset="0"/>
                <a:cs typeface="Arial" charset="0"/>
              </a:defRPr>
            </a:lvl5pPr>
            <a:lvl6pPr marL="457200" algn="l" rtl="0" fontAlgn="base">
              <a:spcBef>
                <a:spcPct val="0"/>
              </a:spcBef>
              <a:spcAft>
                <a:spcPct val="0"/>
              </a:spcAft>
              <a:defRPr sz="2400" b="1">
                <a:solidFill>
                  <a:schemeClr val="tx2"/>
                </a:solidFill>
                <a:latin typeface="Verdana" pitchFamily="34" charset="0"/>
                <a:cs typeface="Arial" charset="0"/>
              </a:defRPr>
            </a:lvl6pPr>
            <a:lvl7pPr marL="914400" algn="l" rtl="0" fontAlgn="base">
              <a:spcBef>
                <a:spcPct val="0"/>
              </a:spcBef>
              <a:spcAft>
                <a:spcPct val="0"/>
              </a:spcAft>
              <a:defRPr sz="2400" b="1">
                <a:solidFill>
                  <a:schemeClr val="tx2"/>
                </a:solidFill>
                <a:latin typeface="Verdana" pitchFamily="34" charset="0"/>
                <a:cs typeface="Arial" charset="0"/>
              </a:defRPr>
            </a:lvl7pPr>
            <a:lvl8pPr marL="1371600" algn="l" rtl="0" fontAlgn="base">
              <a:spcBef>
                <a:spcPct val="0"/>
              </a:spcBef>
              <a:spcAft>
                <a:spcPct val="0"/>
              </a:spcAft>
              <a:defRPr sz="2400" b="1">
                <a:solidFill>
                  <a:schemeClr val="tx2"/>
                </a:solidFill>
                <a:latin typeface="Verdana" pitchFamily="34" charset="0"/>
                <a:cs typeface="Arial" charset="0"/>
              </a:defRPr>
            </a:lvl8pPr>
            <a:lvl9pPr marL="1828800" algn="l" rtl="0" fontAlgn="base">
              <a:spcBef>
                <a:spcPct val="0"/>
              </a:spcBef>
              <a:spcAft>
                <a:spcPct val="0"/>
              </a:spcAft>
              <a:defRPr sz="2400" b="1">
                <a:solidFill>
                  <a:schemeClr val="tx2"/>
                </a:solidFill>
                <a:latin typeface="Verdana" pitchFamily="34" charset="0"/>
                <a:cs typeface="Arial" charset="0"/>
              </a:defRPr>
            </a:lvl9pPr>
          </a:lstStyle>
          <a:p>
            <a:pPr eaLnBrk="1" hangingPunct="1"/>
            <a:r>
              <a:rPr lang="en-US" altLang="en-US" kern="0" dirty="0" smtClean="0"/>
              <a:t>First Java Application</a:t>
            </a:r>
          </a:p>
        </p:txBody>
      </p:sp>
    </p:spTree>
    <p:extLst>
      <p:ext uri="{BB962C8B-B14F-4D97-AF65-F5344CB8AC3E}">
        <p14:creationId xmlns:p14="http://schemas.microsoft.com/office/powerpoint/2010/main" xmlns="" val="414283968"/>
      </p:ext>
    </p:extLst>
  </p:cSld>
  <p:clrMapOvr>
    <a:overrideClrMapping bg1="lt1" tx1="dk1" bg2="lt2" tx2="dk2" accent1="accent1" accent2="accent2" accent3="accent3" accent4="accent4" accent5="accent5" accent6="accent6" hlink="hlink" folHlink="folHlink"/>
  </p:clrMapOvr>
  <p:transition advTm="3568"/>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482957" y="1424188"/>
            <a:ext cx="7939825" cy="48320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0" dirty="0">
                <a:latin typeface="+mj-lt"/>
              </a:rPr>
              <a:t>The main must always be declared be declared as static since the interpreter uses </a:t>
            </a:r>
          </a:p>
          <a:p>
            <a:pPr>
              <a:spcBef>
                <a:spcPct val="50000"/>
              </a:spcBef>
            </a:pPr>
            <a:r>
              <a:rPr lang="en-US" altLang="en-US" sz="1400" b="0" dirty="0">
                <a:latin typeface="+mj-lt"/>
              </a:rPr>
              <a:t>this method before any objects are created.</a:t>
            </a:r>
          </a:p>
          <a:p>
            <a:pPr>
              <a:spcBef>
                <a:spcPct val="50000"/>
              </a:spcBef>
            </a:pPr>
            <a:r>
              <a:rPr lang="en-US" altLang="en-US" sz="1400" dirty="0">
                <a:latin typeface="+mj-lt"/>
              </a:rPr>
              <a:t>Void</a:t>
            </a:r>
            <a:r>
              <a:rPr lang="en-US" altLang="en-US" sz="1400" b="0" dirty="0">
                <a:latin typeface="+mj-lt"/>
              </a:rPr>
              <a:t> : The type modifier void states that the main method does not return any value.</a:t>
            </a:r>
          </a:p>
          <a:p>
            <a:pPr>
              <a:spcBef>
                <a:spcPct val="50000"/>
              </a:spcBef>
            </a:pPr>
            <a:r>
              <a:rPr lang="en-US" altLang="en-US" sz="1400" b="0" dirty="0">
                <a:latin typeface="+mj-lt"/>
              </a:rPr>
              <a:t>All parameters to a method are declared inside a pair of parentheses. Here, </a:t>
            </a:r>
          </a:p>
          <a:p>
            <a:pPr>
              <a:spcBef>
                <a:spcPct val="50000"/>
              </a:spcBef>
            </a:pPr>
            <a:r>
              <a:rPr lang="en-US" altLang="en-US" sz="1400" b="0" dirty="0">
                <a:latin typeface="+mj-lt"/>
              </a:rPr>
              <a:t>String </a:t>
            </a:r>
            <a:r>
              <a:rPr lang="en-US" altLang="en-US" sz="1400" b="0" dirty="0" err="1">
                <a:latin typeface="+mj-lt"/>
              </a:rPr>
              <a:t>args</a:t>
            </a:r>
            <a:r>
              <a:rPr lang="en-US" altLang="en-US" sz="1400" b="0" dirty="0">
                <a:latin typeface="+mj-lt"/>
              </a:rPr>
              <a:t>[] declares a parameter named </a:t>
            </a:r>
            <a:r>
              <a:rPr lang="en-US" altLang="en-US" sz="1400" b="0" dirty="0" err="1">
                <a:latin typeface="+mj-lt"/>
              </a:rPr>
              <a:t>args</a:t>
            </a:r>
            <a:r>
              <a:rPr lang="en-US" altLang="en-US" sz="1400" b="0" dirty="0">
                <a:latin typeface="+mj-lt"/>
              </a:rPr>
              <a:t>, which contains an array of objects </a:t>
            </a:r>
          </a:p>
          <a:p>
            <a:pPr>
              <a:spcBef>
                <a:spcPct val="50000"/>
              </a:spcBef>
            </a:pPr>
            <a:r>
              <a:rPr lang="en-US" altLang="en-US" sz="1400" b="0" dirty="0">
                <a:latin typeface="+mj-lt"/>
              </a:rPr>
              <a:t>Of the class type String.</a:t>
            </a:r>
          </a:p>
          <a:p>
            <a:pPr>
              <a:spcBef>
                <a:spcPct val="50000"/>
              </a:spcBef>
            </a:pPr>
            <a:r>
              <a:rPr lang="en-US" altLang="en-US" sz="1400" b="0" dirty="0">
                <a:latin typeface="+mj-lt"/>
              </a:rPr>
              <a:t>The Output Line</a:t>
            </a:r>
          </a:p>
          <a:p>
            <a:pPr>
              <a:spcBef>
                <a:spcPct val="50000"/>
              </a:spcBef>
            </a:pPr>
            <a:r>
              <a:rPr lang="en-US" altLang="en-US" sz="1400" b="0" dirty="0">
                <a:latin typeface="+mj-lt"/>
              </a:rPr>
              <a:t>The only executable Statement in the program </a:t>
            </a:r>
            <a:r>
              <a:rPr lang="en-US" altLang="en-US" sz="1400" b="0" dirty="0" smtClean="0">
                <a:latin typeface="+mj-lt"/>
              </a:rPr>
              <a:t>is </a:t>
            </a:r>
          </a:p>
          <a:p>
            <a:pPr algn="ctr">
              <a:spcBef>
                <a:spcPct val="50000"/>
              </a:spcBef>
            </a:pPr>
            <a:r>
              <a:rPr lang="en-US" altLang="en-US" sz="1400" b="0" dirty="0" err="1" smtClean="0">
                <a:latin typeface="Courier New" panose="02070309020205020404" pitchFamily="49" charset="0"/>
                <a:cs typeface="Courier New" panose="02070309020205020404" pitchFamily="49" charset="0"/>
              </a:rPr>
              <a:t>System.out.println</a:t>
            </a:r>
            <a:r>
              <a:rPr lang="en-US" altLang="en-US" sz="1400" b="0" dirty="0">
                <a:latin typeface="Courier New" panose="02070309020205020404" pitchFamily="49" charset="0"/>
                <a:cs typeface="Courier New" panose="02070309020205020404" pitchFamily="49" charset="0"/>
              </a:rPr>
              <a:t>("Hello World!!");</a:t>
            </a:r>
          </a:p>
          <a:p>
            <a:pPr eaLnBrk="1" hangingPunct="1">
              <a:lnSpc>
                <a:spcPct val="80000"/>
              </a:lnSpc>
              <a:spcBef>
                <a:spcPct val="20000"/>
              </a:spcBef>
              <a:buClr>
                <a:schemeClr val="accent1"/>
              </a:buClr>
              <a:buSzPct val="65000"/>
              <a:buFont typeface="Wingdings" panose="05000000000000000000" pitchFamily="2" charset="2"/>
              <a:buNone/>
            </a:pPr>
            <a:endParaRPr lang="en-US" altLang="en-US" sz="1400" b="0" dirty="0" smtClean="0">
              <a:latin typeface="+mj-lt"/>
            </a:endParaRPr>
          </a:p>
          <a:p>
            <a:pPr eaLnBrk="1" hangingPunct="1">
              <a:lnSpc>
                <a:spcPct val="80000"/>
              </a:lnSpc>
              <a:spcBef>
                <a:spcPct val="20000"/>
              </a:spcBef>
              <a:buClr>
                <a:schemeClr val="accent1"/>
              </a:buClr>
              <a:buSzPct val="65000"/>
              <a:buFont typeface="Wingdings" panose="05000000000000000000" pitchFamily="2" charset="2"/>
              <a:buNone/>
            </a:pPr>
            <a:r>
              <a:rPr lang="en-US" altLang="en-US" sz="1400" b="0" dirty="0" smtClean="0">
                <a:latin typeface="+mj-lt"/>
              </a:rPr>
              <a:t>Since </a:t>
            </a:r>
            <a:r>
              <a:rPr lang="en-US" altLang="en-US" sz="1400" b="0" dirty="0">
                <a:latin typeface="+mj-lt"/>
              </a:rPr>
              <a:t>Java is a true Object Oriented Language, every method must be part of an </a:t>
            </a:r>
          </a:p>
          <a:p>
            <a:pPr eaLnBrk="1" hangingPunct="1">
              <a:lnSpc>
                <a:spcPct val="80000"/>
              </a:lnSpc>
              <a:spcBef>
                <a:spcPct val="20000"/>
              </a:spcBef>
              <a:buClr>
                <a:schemeClr val="accent1"/>
              </a:buClr>
              <a:buSzPct val="65000"/>
              <a:buFont typeface="Wingdings" panose="05000000000000000000" pitchFamily="2" charset="2"/>
              <a:buNone/>
            </a:pPr>
            <a:r>
              <a:rPr lang="en-US" altLang="en-US" sz="1400" b="0" dirty="0">
                <a:latin typeface="+mj-lt"/>
              </a:rPr>
              <a:t>Object. The </a:t>
            </a:r>
            <a:r>
              <a:rPr lang="en-US" altLang="en-US" sz="1400" b="0" dirty="0" err="1">
                <a:latin typeface="+mj-lt"/>
              </a:rPr>
              <a:t>println</a:t>
            </a:r>
            <a:r>
              <a:rPr lang="en-US" altLang="en-US" sz="1400" b="0" dirty="0">
                <a:latin typeface="+mj-lt"/>
              </a:rPr>
              <a:t> method is a member of the out Object, which is static data </a:t>
            </a:r>
          </a:p>
          <a:p>
            <a:pPr eaLnBrk="1" hangingPunct="1">
              <a:lnSpc>
                <a:spcPct val="80000"/>
              </a:lnSpc>
              <a:spcBef>
                <a:spcPct val="20000"/>
              </a:spcBef>
              <a:buClr>
                <a:schemeClr val="accent1"/>
              </a:buClr>
              <a:buSzPct val="65000"/>
              <a:buFont typeface="Wingdings" panose="05000000000000000000" pitchFamily="2" charset="2"/>
              <a:buNone/>
            </a:pPr>
            <a:r>
              <a:rPr lang="en-US" altLang="en-US" sz="1400" b="0" dirty="0">
                <a:latin typeface="+mj-lt"/>
              </a:rPr>
              <a:t>Member of the System class. This line </a:t>
            </a:r>
            <a:r>
              <a:rPr lang="en-US" altLang="en-US" sz="1400" b="0" dirty="0" smtClean="0">
                <a:latin typeface="+mj-lt"/>
              </a:rPr>
              <a:t>prints</a:t>
            </a:r>
          </a:p>
          <a:p>
            <a:pPr eaLnBrk="1" hangingPunct="1">
              <a:lnSpc>
                <a:spcPct val="80000"/>
              </a:lnSpc>
              <a:spcBef>
                <a:spcPct val="20000"/>
              </a:spcBef>
              <a:buClr>
                <a:schemeClr val="accent1"/>
              </a:buClr>
              <a:buSzPct val="65000"/>
              <a:buFont typeface="Wingdings" panose="05000000000000000000" pitchFamily="2" charset="2"/>
              <a:buNone/>
            </a:pPr>
            <a:endParaRPr lang="en-US" altLang="en-US" sz="1400" b="0" dirty="0">
              <a:latin typeface="+mj-lt"/>
            </a:endParaRPr>
          </a:p>
          <a:p>
            <a:pPr algn="ctr" eaLnBrk="1" hangingPunct="1">
              <a:lnSpc>
                <a:spcPct val="80000"/>
              </a:lnSpc>
              <a:spcBef>
                <a:spcPct val="20000"/>
              </a:spcBef>
              <a:buClr>
                <a:schemeClr val="accent1"/>
              </a:buClr>
              <a:buSzPct val="65000"/>
              <a:buFont typeface="Wingdings" panose="05000000000000000000" pitchFamily="2" charset="2"/>
              <a:buNone/>
            </a:pPr>
            <a:r>
              <a:rPr lang="en-US" altLang="en-US" sz="1400" b="0" dirty="0">
                <a:latin typeface="Courier New" panose="02070309020205020404" pitchFamily="49" charset="0"/>
                <a:cs typeface="Courier New" panose="02070309020205020404" pitchFamily="49" charset="0"/>
              </a:rPr>
              <a:t>Hello World!!</a:t>
            </a:r>
          </a:p>
          <a:p>
            <a:pPr eaLnBrk="1" hangingPunct="1">
              <a:lnSpc>
                <a:spcPct val="80000"/>
              </a:lnSpc>
              <a:spcBef>
                <a:spcPct val="20000"/>
              </a:spcBef>
              <a:buClr>
                <a:schemeClr val="accent1"/>
              </a:buClr>
              <a:buSzPct val="65000"/>
              <a:buFont typeface="Wingdings" panose="05000000000000000000" pitchFamily="2" charset="2"/>
              <a:buNone/>
            </a:pPr>
            <a:endParaRPr lang="en-US" altLang="en-US" sz="1400" b="0" dirty="0" smtClean="0">
              <a:latin typeface="+mj-lt"/>
            </a:endParaRPr>
          </a:p>
          <a:p>
            <a:pPr eaLnBrk="1" hangingPunct="1">
              <a:lnSpc>
                <a:spcPct val="80000"/>
              </a:lnSpc>
              <a:spcBef>
                <a:spcPct val="20000"/>
              </a:spcBef>
              <a:buClr>
                <a:schemeClr val="accent1"/>
              </a:buClr>
              <a:buSzPct val="65000"/>
              <a:buFont typeface="Wingdings" panose="05000000000000000000" pitchFamily="2" charset="2"/>
              <a:buNone/>
            </a:pPr>
            <a:r>
              <a:rPr lang="en-US" altLang="en-US" sz="1400" b="0" dirty="0" smtClean="0">
                <a:latin typeface="+mj-lt"/>
              </a:rPr>
              <a:t>to </a:t>
            </a:r>
            <a:r>
              <a:rPr lang="en-US" altLang="en-US" sz="1400" b="0" dirty="0">
                <a:latin typeface="+mj-lt"/>
              </a:rPr>
              <a:t>the screen. The method </a:t>
            </a:r>
            <a:r>
              <a:rPr lang="en-US" altLang="en-US" sz="1400" b="0" dirty="0" err="1">
                <a:latin typeface="+mj-lt"/>
              </a:rPr>
              <a:t>println</a:t>
            </a:r>
            <a:r>
              <a:rPr lang="en-US" altLang="en-US" sz="1400" b="0" dirty="0">
                <a:latin typeface="+mj-lt"/>
              </a:rPr>
              <a:t> always appends a newline character to the end </a:t>
            </a:r>
          </a:p>
          <a:p>
            <a:pPr eaLnBrk="1" hangingPunct="1">
              <a:lnSpc>
                <a:spcPct val="80000"/>
              </a:lnSpc>
              <a:spcBef>
                <a:spcPct val="20000"/>
              </a:spcBef>
              <a:buClr>
                <a:schemeClr val="accent1"/>
              </a:buClr>
              <a:buSzPct val="65000"/>
              <a:buFont typeface="Wingdings" panose="05000000000000000000" pitchFamily="2" charset="2"/>
              <a:buNone/>
            </a:pPr>
            <a:r>
              <a:rPr lang="en-US" altLang="en-US" sz="1400" b="0" dirty="0">
                <a:latin typeface="+mj-lt"/>
              </a:rPr>
              <a:t>of the string.</a:t>
            </a:r>
          </a:p>
        </p:txBody>
      </p:sp>
      <p:sp>
        <p:nvSpPr>
          <p:cNvPr id="3" name="Rectangle 2"/>
          <p:cNvSpPr txBox="1">
            <a:spLocks noChangeArrowheads="1"/>
          </p:cNvSpPr>
          <p:nvPr/>
        </p:nvSpPr>
        <p:spPr>
          <a:xfrm>
            <a:off x="574675" y="574675"/>
            <a:ext cx="8024813" cy="468313"/>
          </a:xfrm>
          <a:prstGeom prst="rect">
            <a:avLst/>
          </a:prstGeom>
        </p:spPr>
        <p:txBody>
          <a:bodyP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Verdana" pitchFamily="34" charset="0"/>
                <a:cs typeface="Arial" charset="0"/>
              </a:defRPr>
            </a:lvl2pPr>
            <a:lvl3pPr algn="l" rtl="0" eaLnBrk="0" fontAlgn="base" hangingPunct="0">
              <a:spcBef>
                <a:spcPct val="0"/>
              </a:spcBef>
              <a:spcAft>
                <a:spcPct val="0"/>
              </a:spcAft>
              <a:defRPr sz="2000" b="1">
                <a:solidFill>
                  <a:schemeClr val="tx2"/>
                </a:solidFill>
                <a:latin typeface="Verdana" pitchFamily="34" charset="0"/>
                <a:cs typeface="Arial" charset="0"/>
              </a:defRPr>
            </a:lvl3pPr>
            <a:lvl4pPr algn="l" rtl="0" eaLnBrk="0" fontAlgn="base" hangingPunct="0">
              <a:spcBef>
                <a:spcPct val="0"/>
              </a:spcBef>
              <a:spcAft>
                <a:spcPct val="0"/>
              </a:spcAft>
              <a:defRPr sz="2000" b="1">
                <a:solidFill>
                  <a:schemeClr val="tx2"/>
                </a:solidFill>
                <a:latin typeface="Verdana" pitchFamily="34" charset="0"/>
                <a:cs typeface="Arial" charset="0"/>
              </a:defRPr>
            </a:lvl4pPr>
            <a:lvl5pPr algn="l" rtl="0" eaLnBrk="0" fontAlgn="base" hangingPunct="0">
              <a:spcBef>
                <a:spcPct val="0"/>
              </a:spcBef>
              <a:spcAft>
                <a:spcPct val="0"/>
              </a:spcAft>
              <a:defRPr sz="2000" b="1">
                <a:solidFill>
                  <a:schemeClr val="tx2"/>
                </a:solidFill>
                <a:latin typeface="Verdana" pitchFamily="34" charset="0"/>
                <a:cs typeface="Arial" charset="0"/>
              </a:defRPr>
            </a:lvl5pPr>
            <a:lvl6pPr marL="457200" algn="l" rtl="0" fontAlgn="base">
              <a:spcBef>
                <a:spcPct val="0"/>
              </a:spcBef>
              <a:spcAft>
                <a:spcPct val="0"/>
              </a:spcAft>
              <a:defRPr sz="2400" b="1">
                <a:solidFill>
                  <a:schemeClr val="tx2"/>
                </a:solidFill>
                <a:latin typeface="Verdana" pitchFamily="34" charset="0"/>
                <a:cs typeface="Arial" charset="0"/>
              </a:defRPr>
            </a:lvl6pPr>
            <a:lvl7pPr marL="914400" algn="l" rtl="0" fontAlgn="base">
              <a:spcBef>
                <a:spcPct val="0"/>
              </a:spcBef>
              <a:spcAft>
                <a:spcPct val="0"/>
              </a:spcAft>
              <a:defRPr sz="2400" b="1">
                <a:solidFill>
                  <a:schemeClr val="tx2"/>
                </a:solidFill>
                <a:latin typeface="Verdana" pitchFamily="34" charset="0"/>
                <a:cs typeface="Arial" charset="0"/>
              </a:defRPr>
            </a:lvl7pPr>
            <a:lvl8pPr marL="1371600" algn="l" rtl="0" fontAlgn="base">
              <a:spcBef>
                <a:spcPct val="0"/>
              </a:spcBef>
              <a:spcAft>
                <a:spcPct val="0"/>
              </a:spcAft>
              <a:defRPr sz="2400" b="1">
                <a:solidFill>
                  <a:schemeClr val="tx2"/>
                </a:solidFill>
                <a:latin typeface="Verdana" pitchFamily="34" charset="0"/>
                <a:cs typeface="Arial" charset="0"/>
              </a:defRPr>
            </a:lvl8pPr>
            <a:lvl9pPr marL="1828800" algn="l" rtl="0" fontAlgn="base">
              <a:spcBef>
                <a:spcPct val="0"/>
              </a:spcBef>
              <a:spcAft>
                <a:spcPct val="0"/>
              </a:spcAft>
              <a:defRPr sz="2400" b="1">
                <a:solidFill>
                  <a:schemeClr val="tx2"/>
                </a:solidFill>
                <a:latin typeface="Verdana" pitchFamily="34" charset="0"/>
                <a:cs typeface="Arial" charset="0"/>
              </a:defRPr>
            </a:lvl9pPr>
          </a:lstStyle>
          <a:p>
            <a:pPr eaLnBrk="1" hangingPunct="1"/>
            <a:r>
              <a:rPr lang="en-US" altLang="en-US" kern="0" dirty="0" smtClean="0"/>
              <a:t>First Java Application</a:t>
            </a:r>
          </a:p>
        </p:txBody>
      </p:sp>
    </p:spTree>
    <p:extLst>
      <p:ext uri="{BB962C8B-B14F-4D97-AF65-F5344CB8AC3E}">
        <p14:creationId xmlns:p14="http://schemas.microsoft.com/office/powerpoint/2010/main" xmlns="" val="1790051151"/>
      </p:ext>
    </p:extLst>
  </p:cSld>
  <p:clrMapOvr>
    <a:overrideClrMapping bg1="lt1" tx1="dk1" bg2="lt2" tx2="dk2" accent1="accent1" accent2="accent2" accent3="accent3" accent4="accent4" accent5="accent5" accent6="accent6" hlink="hlink" folHlink="folHlink"/>
  </p:clrMapOvr>
  <p:transition advTm="4224"/>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533400" y="1420969"/>
            <a:ext cx="8610600" cy="4401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latin typeface="+mj-lt"/>
              </a:rPr>
              <a:t>Compile the Code</a:t>
            </a:r>
          </a:p>
          <a:p>
            <a:r>
              <a:rPr lang="en-US" altLang="en-US" sz="1400" b="0" dirty="0">
                <a:latin typeface="+mj-lt"/>
              </a:rPr>
              <a:t>To compile the program, you need to first install the JDK. Then, use the program </a:t>
            </a:r>
          </a:p>
          <a:p>
            <a:r>
              <a:rPr lang="en-US" altLang="en-US" sz="1400" b="0" dirty="0" err="1">
                <a:latin typeface="+mj-lt"/>
              </a:rPr>
              <a:t>javac</a:t>
            </a:r>
            <a:r>
              <a:rPr lang="en-US" altLang="en-US" sz="1400" b="0" dirty="0">
                <a:latin typeface="+mj-lt"/>
              </a:rPr>
              <a:t> included with the JDK to convert the text </a:t>
            </a:r>
            <a:r>
              <a:rPr lang="en-US" altLang="en-US" sz="1400" b="0" dirty="0" smtClean="0">
                <a:latin typeface="+mj-lt"/>
              </a:rPr>
              <a:t>to </a:t>
            </a:r>
            <a:r>
              <a:rPr lang="en-US" altLang="en-US" sz="1400" b="0" dirty="0">
                <a:latin typeface="+mj-lt"/>
              </a:rPr>
              <a:t>code which the </a:t>
            </a:r>
          </a:p>
          <a:p>
            <a:r>
              <a:rPr lang="en-US" altLang="en-US" sz="1400" b="0" dirty="0">
                <a:latin typeface="+mj-lt"/>
              </a:rPr>
              <a:t>computer can run. To run </a:t>
            </a:r>
            <a:r>
              <a:rPr lang="en-US" altLang="en-US" sz="1400" b="0" dirty="0" err="1">
                <a:latin typeface="+mj-lt"/>
              </a:rPr>
              <a:t>javac</a:t>
            </a:r>
            <a:r>
              <a:rPr lang="en-US" altLang="en-US" sz="1400" b="0" dirty="0">
                <a:latin typeface="+mj-lt"/>
              </a:rPr>
              <a:t>, on a Macintosh drag the source file over the </a:t>
            </a:r>
            <a:r>
              <a:rPr lang="en-US" altLang="en-US" sz="1400" b="0" dirty="0" err="1">
                <a:latin typeface="+mj-lt"/>
              </a:rPr>
              <a:t>javac</a:t>
            </a:r>
            <a:r>
              <a:rPr lang="en-US" altLang="en-US" sz="1400" b="0" dirty="0">
                <a:latin typeface="+mj-lt"/>
              </a:rPr>
              <a:t> </a:t>
            </a:r>
          </a:p>
          <a:p>
            <a:r>
              <a:rPr lang="en-US" altLang="en-US" sz="1400" b="0" dirty="0">
                <a:latin typeface="+mj-lt"/>
              </a:rPr>
              <a:t>icon. On any other computer, type the line:</a:t>
            </a:r>
          </a:p>
          <a:p>
            <a:r>
              <a:rPr lang="en-US" altLang="en-US" sz="1400" b="0" dirty="0" smtClean="0">
                <a:latin typeface="+mj-lt"/>
              </a:rPr>
              <a:t>at </a:t>
            </a:r>
            <a:r>
              <a:rPr lang="en-US" altLang="en-US" sz="1400" b="0" dirty="0">
                <a:latin typeface="+mj-lt"/>
              </a:rPr>
              <a:t>a command prompt. </a:t>
            </a:r>
            <a:r>
              <a:rPr lang="en-US" altLang="en-US" sz="1400" b="0" dirty="0" err="1">
                <a:latin typeface="Courier New" panose="02070309020205020404" pitchFamily="49" charset="0"/>
                <a:cs typeface="Courier New" panose="02070309020205020404" pitchFamily="49" charset="0"/>
              </a:rPr>
              <a:t>javac</a:t>
            </a:r>
            <a:r>
              <a:rPr lang="en-US" altLang="en-US" sz="1400" b="0" dirty="0">
                <a:latin typeface="Courier New" panose="02070309020205020404" pitchFamily="49" charset="0"/>
                <a:cs typeface="Courier New" panose="02070309020205020404" pitchFamily="49" charset="0"/>
              </a:rPr>
              <a:t> HelloWorld.java </a:t>
            </a:r>
          </a:p>
          <a:p>
            <a:endParaRPr lang="en-US" altLang="en-US" sz="1400" b="0" dirty="0" smtClean="0">
              <a:latin typeface="+mj-lt"/>
            </a:endParaRPr>
          </a:p>
          <a:p>
            <a:r>
              <a:rPr lang="en-US" altLang="en-US" sz="1400" b="0" dirty="0" smtClean="0">
                <a:latin typeface="+mj-lt"/>
              </a:rPr>
              <a:t>The </a:t>
            </a:r>
            <a:r>
              <a:rPr lang="en-US" altLang="en-US" sz="1400" b="0" dirty="0" err="1">
                <a:latin typeface="+mj-lt"/>
              </a:rPr>
              <a:t>javac</a:t>
            </a:r>
            <a:r>
              <a:rPr lang="en-US" altLang="en-US" sz="1400" b="0" dirty="0">
                <a:latin typeface="+mj-lt"/>
              </a:rPr>
              <a:t> program creates a file called </a:t>
            </a:r>
            <a:r>
              <a:rPr lang="en-US" altLang="en-US" sz="1400" b="0" dirty="0" err="1">
                <a:latin typeface="+mj-lt"/>
              </a:rPr>
              <a:t>HelloWorld.class</a:t>
            </a:r>
            <a:r>
              <a:rPr lang="en-US" altLang="en-US" sz="1400" b="0" dirty="0">
                <a:latin typeface="+mj-lt"/>
              </a:rPr>
              <a:t> </a:t>
            </a:r>
            <a:r>
              <a:rPr lang="en-US" altLang="en-US" sz="1400" b="0" dirty="0" smtClean="0">
                <a:latin typeface="+mj-lt"/>
              </a:rPr>
              <a:t>from </a:t>
            </a:r>
            <a:r>
              <a:rPr lang="en-US" altLang="en-US" sz="1400" b="0" dirty="0">
                <a:latin typeface="+mj-lt"/>
              </a:rPr>
              <a:t>the HelloWorld.java file. Inside this file (</a:t>
            </a:r>
            <a:r>
              <a:rPr lang="en-US" altLang="en-US" sz="1400" b="0" dirty="0" err="1">
                <a:latin typeface="+mj-lt"/>
              </a:rPr>
              <a:t>HelloWorld.class</a:t>
            </a:r>
            <a:r>
              <a:rPr lang="en-US" altLang="en-US" sz="1400" b="0" dirty="0">
                <a:latin typeface="+mj-lt"/>
              </a:rPr>
              <a:t>) is text known as </a:t>
            </a:r>
            <a:r>
              <a:rPr lang="en-US" altLang="en-US" sz="1400" b="0" i="1" dirty="0" smtClean="0">
                <a:latin typeface="+mj-lt"/>
              </a:rPr>
              <a:t>bytecodes</a:t>
            </a:r>
            <a:r>
              <a:rPr lang="en-US" altLang="en-US" sz="1400" b="0" dirty="0" smtClean="0">
                <a:latin typeface="+mj-lt"/>
              </a:rPr>
              <a:t> </a:t>
            </a:r>
            <a:r>
              <a:rPr lang="en-US" altLang="en-US" sz="1400" b="0" dirty="0">
                <a:latin typeface="+mj-lt"/>
              </a:rPr>
              <a:t>which can be run by the Java interpreter. </a:t>
            </a:r>
            <a:endParaRPr lang="en-US" altLang="en-US" sz="1400" b="0" dirty="0" smtClean="0">
              <a:latin typeface="+mj-lt"/>
            </a:endParaRPr>
          </a:p>
          <a:p>
            <a:endParaRPr lang="en-US" altLang="en-US" sz="1400" b="0" dirty="0">
              <a:latin typeface="+mj-lt"/>
            </a:endParaRPr>
          </a:p>
          <a:p>
            <a:r>
              <a:rPr lang="en-US" altLang="en-US" sz="1400" dirty="0">
                <a:latin typeface="+mj-lt"/>
              </a:rPr>
              <a:t>Run the Program</a:t>
            </a:r>
          </a:p>
          <a:p>
            <a:r>
              <a:rPr lang="en-US" altLang="en-US" sz="1400" b="0" dirty="0">
                <a:latin typeface="+mj-lt"/>
              </a:rPr>
              <a:t>Now that you have compiled the program, you can run it by typing at the command prompt:</a:t>
            </a:r>
          </a:p>
          <a:p>
            <a:pPr algn="ctr"/>
            <a:r>
              <a:rPr lang="en-US" altLang="en-US" sz="1400" b="0" dirty="0">
                <a:latin typeface="Courier New" panose="02070309020205020404" pitchFamily="49" charset="0"/>
                <a:cs typeface="Courier New" panose="02070309020205020404" pitchFamily="49" charset="0"/>
              </a:rPr>
              <a:t>java HelloWorld </a:t>
            </a:r>
          </a:p>
          <a:p>
            <a:r>
              <a:rPr lang="en-US" altLang="en-US" sz="1400" b="0" dirty="0">
                <a:latin typeface="+mj-lt"/>
              </a:rPr>
              <a:t>After you do this, the computer should print to the screen</a:t>
            </a:r>
          </a:p>
          <a:p>
            <a:pPr algn="ctr"/>
            <a:r>
              <a:rPr lang="en-US" altLang="en-US" sz="1400" b="0" dirty="0">
                <a:latin typeface="Courier New" panose="02070309020205020404" pitchFamily="49" charset="0"/>
                <a:cs typeface="Courier New" panose="02070309020205020404" pitchFamily="49" charset="0"/>
              </a:rPr>
              <a:t>Hello World!!</a:t>
            </a:r>
          </a:p>
          <a:p>
            <a:r>
              <a:rPr lang="en-US" altLang="en-US" sz="1400" b="0" dirty="0">
                <a:latin typeface="+mj-lt"/>
              </a:rPr>
              <a:t>That may not seem very interesting, but then it's a simple program. If you don't see the Hello World!! on the screen, go back and make sure you have typed in the file exactly </a:t>
            </a:r>
            <a:r>
              <a:rPr lang="en-US" altLang="en-US" sz="1400" b="0" dirty="0" smtClean="0">
                <a:latin typeface="+mj-lt"/>
              </a:rPr>
              <a:t>as shown, </a:t>
            </a:r>
            <a:r>
              <a:rPr lang="en-US" altLang="en-US" sz="1400" b="0" dirty="0">
                <a:latin typeface="+mj-lt"/>
              </a:rPr>
              <a:t>and make sure that you called the file HelloWorld.java.</a:t>
            </a:r>
          </a:p>
          <a:p>
            <a:endParaRPr lang="en-US" altLang="en-US" sz="1400" b="0" dirty="0">
              <a:latin typeface="+mj-lt"/>
            </a:endParaRPr>
          </a:p>
        </p:txBody>
      </p:sp>
      <p:sp>
        <p:nvSpPr>
          <p:cNvPr id="3" name="Rectangle 2"/>
          <p:cNvSpPr txBox="1">
            <a:spLocks noChangeArrowheads="1"/>
          </p:cNvSpPr>
          <p:nvPr/>
        </p:nvSpPr>
        <p:spPr>
          <a:xfrm>
            <a:off x="574675" y="574675"/>
            <a:ext cx="8024813" cy="468313"/>
          </a:xfrm>
          <a:prstGeom prst="rect">
            <a:avLst/>
          </a:prstGeom>
        </p:spPr>
        <p:txBody>
          <a:bodyP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Verdana" pitchFamily="34" charset="0"/>
                <a:cs typeface="Arial" charset="0"/>
              </a:defRPr>
            </a:lvl2pPr>
            <a:lvl3pPr algn="l" rtl="0" eaLnBrk="0" fontAlgn="base" hangingPunct="0">
              <a:spcBef>
                <a:spcPct val="0"/>
              </a:spcBef>
              <a:spcAft>
                <a:spcPct val="0"/>
              </a:spcAft>
              <a:defRPr sz="2000" b="1">
                <a:solidFill>
                  <a:schemeClr val="tx2"/>
                </a:solidFill>
                <a:latin typeface="Verdana" pitchFamily="34" charset="0"/>
                <a:cs typeface="Arial" charset="0"/>
              </a:defRPr>
            </a:lvl3pPr>
            <a:lvl4pPr algn="l" rtl="0" eaLnBrk="0" fontAlgn="base" hangingPunct="0">
              <a:spcBef>
                <a:spcPct val="0"/>
              </a:spcBef>
              <a:spcAft>
                <a:spcPct val="0"/>
              </a:spcAft>
              <a:defRPr sz="2000" b="1">
                <a:solidFill>
                  <a:schemeClr val="tx2"/>
                </a:solidFill>
                <a:latin typeface="Verdana" pitchFamily="34" charset="0"/>
                <a:cs typeface="Arial" charset="0"/>
              </a:defRPr>
            </a:lvl4pPr>
            <a:lvl5pPr algn="l" rtl="0" eaLnBrk="0" fontAlgn="base" hangingPunct="0">
              <a:spcBef>
                <a:spcPct val="0"/>
              </a:spcBef>
              <a:spcAft>
                <a:spcPct val="0"/>
              </a:spcAft>
              <a:defRPr sz="2000" b="1">
                <a:solidFill>
                  <a:schemeClr val="tx2"/>
                </a:solidFill>
                <a:latin typeface="Verdana" pitchFamily="34" charset="0"/>
                <a:cs typeface="Arial" charset="0"/>
              </a:defRPr>
            </a:lvl5pPr>
            <a:lvl6pPr marL="457200" algn="l" rtl="0" fontAlgn="base">
              <a:spcBef>
                <a:spcPct val="0"/>
              </a:spcBef>
              <a:spcAft>
                <a:spcPct val="0"/>
              </a:spcAft>
              <a:defRPr sz="2400" b="1">
                <a:solidFill>
                  <a:schemeClr val="tx2"/>
                </a:solidFill>
                <a:latin typeface="Verdana" pitchFamily="34" charset="0"/>
                <a:cs typeface="Arial" charset="0"/>
              </a:defRPr>
            </a:lvl6pPr>
            <a:lvl7pPr marL="914400" algn="l" rtl="0" fontAlgn="base">
              <a:spcBef>
                <a:spcPct val="0"/>
              </a:spcBef>
              <a:spcAft>
                <a:spcPct val="0"/>
              </a:spcAft>
              <a:defRPr sz="2400" b="1">
                <a:solidFill>
                  <a:schemeClr val="tx2"/>
                </a:solidFill>
                <a:latin typeface="Verdana" pitchFamily="34" charset="0"/>
                <a:cs typeface="Arial" charset="0"/>
              </a:defRPr>
            </a:lvl7pPr>
            <a:lvl8pPr marL="1371600" algn="l" rtl="0" fontAlgn="base">
              <a:spcBef>
                <a:spcPct val="0"/>
              </a:spcBef>
              <a:spcAft>
                <a:spcPct val="0"/>
              </a:spcAft>
              <a:defRPr sz="2400" b="1">
                <a:solidFill>
                  <a:schemeClr val="tx2"/>
                </a:solidFill>
                <a:latin typeface="Verdana" pitchFamily="34" charset="0"/>
                <a:cs typeface="Arial" charset="0"/>
              </a:defRPr>
            </a:lvl8pPr>
            <a:lvl9pPr marL="1828800" algn="l" rtl="0" fontAlgn="base">
              <a:spcBef>
                <a:spcPct val="0"/>
              </a:spcBef>
              <a:spcAft>
                <a:spcPct val="0"/>
              </a:spcAft>
              <a:defRPr sz="2400" b="1">
                <a:solidFill>
                  <a:schemeClr val="tx2"/>
                </a:solidFill>
                <a:latin typeface="Verdana" pitchFamily="34" charset="0"/>
                <a:cs typeface="Arial" charset="0"/>
              </a:defRPr>
            </a:lvl9pPr>
          </a:lstStyle>
          <a:p>
            <a:pPr eaLnBrk="1" hangingPunct="1"/>
            <a:r>
              <a:rPr lang="en-US" altLang="en-US" kern="0" dirty="0" smtClean="0"/>
              <a:t>First Java Application</a:t>
            </a:r>
          </a:p>
        </p:txBody>
      </p:sp>
    </p:spTree>
    <p:extLst>
      <p:ext uri="{BB962C8B-B14F-4D97-AF65-F5344CB8AC3E}">
        <p14:creationId xmlns:p14="http://schemas.microsoft.com/office/powerpoint/2010/main" xmlns="" val="2623760644"/>
      </p:ext>
    </p:extLst>
  </p:cSld>
  <p:clrMapOvr>
    <a:overrideClrMapping bg1="lt1" tx1="dk1" bg2="lt2" tx2="dk2" accent1="accent1" accent2="accent2" accent3="accent3" accent4="accent4" accent5="accent5" accent6="accent6" hlink="hlink" folHlink="folHlink"/>
  </p:clrMapOvr>
  <p:transition advTm="3488"/>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altLang="en-US" b="1" smtClean="0"/>
              <a:t>JAVA CONTROLS</a:t>
            </a:r>
          </a:p>
        </p:txBody>
      </p:sp>
      <p:sp>
        <p:nvSpPr>
          <p:cNvPr id="21507" name="Rectangle 5"/>
          <p:cNvSpPr>
            <a:spLocks noGrp="1" noChangeArrowheads="1"/>
          </p:cNvSpPr>
          <p:nvPr>
            <p:ph idx="1"/>
          </p:nvPr>
        </p:nvSpPr>
        <p:spPr>
          <a:xfrm>
            <a:off x="574675" y="1195589"/>
            <a:ext cx="7772400" cy="4535488"/>
          </a:xfrm>
        </p:spPr>
        <p:txBody>
          <a:bodyPr/>
          <a:lstStyle/>
          <a:p>
            <a:pPr eaLnBrk="1" hangingPunct="1">
              <a:lnSpc>
                <a:spcPct val="80000"/>
              </a:lnSpc>
            </a:pPr>
            <a:r>
              <a:rPr lang="en-US" altLang="en-US" sz="1800" dirty="0" smtClean="0"/>
              <a:t>Variables and Constants</a:t>
            </a:r>
          </a:p>
          <a:p>
            <a:pPr eaLnBrk="1" hangingPunct="1">
              <a:lnSpc>
                <a:spcPct val="80000"/>
              </a:lnSpc>
            </a:pPr>
            <a:r>
              <a:rPr lang="en-US" altLang="en-US" sz="1800" dirty="0" smtClean="0"/>
              <a:t>Arithmetic Operator and Expressions</a:t>
            </a:r>
          </a:p>
          <a:p>
            <a:pPr eaLnBrk="1" hangingPunct="1">
              <a:lnSpc>
                <a:spcPct val="80000"/>
              </a:lnSpc>
            </a:pPr>
            <a:r>
              <a:rPr lang="en-US" altLang="en-US" sz="1800" dirty="0" smtClean="0"/>
              <a:t>Type Conversion in Java</a:t>
            </a:r>
          </a:p>
          <a:p>
            <a:pPr eaLnBrk="1" hangingPunct="1">
              <a:lnSpc>
                <a:spcPct val="80000"/>
              </a:lnSpc>
            </a:pPr>
            <a:r>
              <a:rPr lang="en-US" altLang="en-US" sz="1800" dirty="0" smtClean="0"/>
              <a:t>Comments in Java(3 Types)</a:t>
            </a:r>
          </a:p>
          <a:p>
            <a:pPr eaLnBrk="1" hangingPunct="1">
              <a:lnSpc>
                <a:spcPct val="80000"/>
              </a:lnSpc>
            </a:pPr>
            <a:r>
              <a:rPr lang="en-US" altLang="en-US" sz="1800" dirty="0" smtClean="0"/>
              <a:t>Java’s Control Statements</a:t>
            </a:r>
          </a:p>
          <a:p>
            <a:pPr lvl="1" eaLnBrk="1" hangingPunct="1">
              <a:lnSpc>
                <a:spcPct val="80000"/>
              </a:lnSpc>
              <a:buClr>
                <a:schemeClr val="tx1"/>
              </a:buClr>
              <a:buFont typeface="Arial" panose="020B0604020202020204" pitchFamily="34" charset="0"/>
              <a:buChar char="•"/>
            </a:pPr>
            <a:r>
              <a:rPr lang="en-US" altLang="en-US" sz="1800" dirty="0" smtClean="0"/>
              <a:t>If</a:t>
            </a:r>
          </a:p>
          <a:p>
            <a:pPr lvl="1" eaLnBrk="1" hangingPunct="1">
              <a:lnSpc>
                <a:spcPct val="80000"/>
              </a:lnSpc>
              <a:buClr>
                <a:schemeClr val="tx1"/>
              </a:buClr>
              <a:buFont typeface="Arial" panose="020B0604020202020204" pitchFamily="34" charset="0"/>
              <a:buChar char="•"/>
            </a:pPr>
            <a:r>
              <a:rPr lang="en-US" altLang="en-US" sz="1800" dirty="0" smtClean="0"/>
              <a:t>If-else</a:t>
            </a:r>
          </a:p>
          <a:p>
            <a:pPr lvl="1" eaLnBrk="1" hangingPunct="1">
              <a:lnSpc>
                <a:spcPct val="80000"/>
              </a:lnSpc>
              <a:buClr>
                <a:schemeClr val="tx1"/>
              </a:buClr>
              <a:buFont typeface="Arial" panose="020B0604020202020204" pitchFamily="34" charset="0"/>
              <a:buChar char="•"/>
            </a:pPr>
            <a:r>
              <a:rPr lang="en-US" altLang="en-US" sz="1800" dirty="0" smtClean="0"/>
              <a:t>Do-while</a:t>
            </a:r>
          </a:p>
          <a:p>
            <a:pPr lvl="1" eaLnBrk="1" hangingPunct="1">
              <a:lnSpc>
                <a:spcPct val="80000"/>
              </a:lnSpc>
              <a:buClr>
                <a:schemeClr val="tx1"/>
              </a:buClr>
              <a:buFont typeface="Arial" panose="020B0604020202020204" pitchFamily="34" charset="0"/>
              <a:buChar char="•"/>
            </a:pPr>
            <a:r>
              <a:rPr lang="en-US" altLang="en-US" sz="1800" dirty="0" smtClean="0"/>
              <a:t>While</a:t>
            </a:r>
          </a:p>
          <a:p>
            <a:pPr lvl="1" eaLnBrk="1" hangingPunct="1">
              <a:lnSpc>
                <a:spcPct val="80000"/>
              </a:lnSpc>
              <a:buClr>
                <a:schemeClr val="tx1"/>
              </a:buClr>
              <a:buFont typeface="Arial" panose="020B0604020202020204" pitchFamily="34" charset="0"/>
              <a:buChar char="•"/>
            </a:pPr>
            <a:r>
              <a:rPr lang="en-US" altLang="en-US" sz="1800" dirty="0" smtClean="0"/>
              <a:t>for</a:t>
            </a:r>
          </a:p>
          <a:p>
            <a:pPr lvl="1" eaLnBrk="1" hangingPunct="1">
              <a:lnSpc>
                <a:spcPct val="80000"/>
              </a:lnSpc>
              <a:buClr>
                <a:schemeClr val="tx1"/>
              </a:buClr>
              <a:buFont typeface="Arial" panose="020B0604020202020204" pitchFamily="34" charset="0"/>
              <a:buChar char="•"/>
            </a:pPr>
            <a:r>
              <a:rPr lang="en-US" altLang="en-US" sz="1800" dirty="0" smtClean="0"/>
              <a:t>Increment and Decrement Operators</a:t>
            </a:r>
          </a:p>
          <a:p>
            <a:pPr lvl="1" eaLnBrk="1" hangingPunct="1">
              <a:lnSpc>
                <a:spcPct val="80000"/>
              </a:lnSpc>
              <a:buClr>
                <a:schemeClr val="tx1"/>
              </a:buClr>
              <a:buFont typeface="Arial" panose="020B0604020202020204" pitchFamily="34" charset="0"/>
              <a:buChar char="•"/>
            </a:pPr>
            <a:r>
              <a:rPr lang="en-US" altLang="en-US" sz="1800" dirty="0" smtClean="0"/>
              <a:t>Escape Sequences Characters</a:t>
            </a:r>
          </a:p>
          <a:p>
            <a:pPr lvl="1" eaLnBrk="1" hangingPunct="1">
              <a:lnSpc>
                <a:spcPct val="80000"/>
              </a:lnSpc>
              <a:buClr>
                <a:schemeClr val="tx1"/>
              </a:buClr>
              <a:buFont typeface="Arial" panose="020B0604020202020204" pitchFamily="34" charset="0"/>
              <a:buChar char="•"/>
            </a:pPr>
            <a:r>
              <a:rPr lang="en-US" altLang="en-US" sz="1800" dirty="0" smtClean="0"/>
              <a:t>Relational and Logical Operators</a:t>
            </a:r>
          </a:p>
          <a:p>
            <a:pPr lvl="1" eaLnBrk="1" hangingPunct="1">
              <a:lnSpc>
                <a:spcPct val="80000"/>
              </a:lnSpc>
              <a:buClr>
                <a:schemeClr val="tx1"/>
              </a:buClr>
              <a:buFont typeface="Arial" panose="020B0604020202020204" pitchFamily="34" charset="0"/>
              <a:buChar char="•"/>
            </a:pPr>
            <a:r>
              <a:rPr lang="en-US" altLang="en-US" sz="1800" dirty="0" smtClean="0"/>
              <a:t>Ternary Operators</a:t>
            </a:r>
          </a:p>
          <a:p>
            <a:pPr lvl="1" eaLnBrk="1" hangingPunct="1">
              <a:lnSpc>
                <a:spcPct val="80000"/>
              </a:lnSpc>
              <a:buClr>
                <a:schemeClr val="tx1"/>
              </a:buClr>
              <a:buFont typeface="Arial" panose="020B0604020202020204" pitchFamily="34" charset="0"/>
              <a:buChar char="•"/>
            </a:pPr>
            <a:r>
              <a:rPr lang="en-US" altLang="en-US" sz="1800" dirty="0" smtClean="0"/>
              <a:t>Switch case</a:t>
            </a:r>
          </a:p>
          <a:p>
            <a:pPr lvl="1" eaLnBrk="1" hangingPunct="1">
              <a:lnSpc>
                <a:spcPct val="80000"/>
              </a:lnSpc>
              <a:buClr>
                <a:schemeClr val="tx1"/>
              </a:buClr>
              <a:buFont typeface="Arial" panose="020B0604020202020204" pitchFamily="34" charset="0"/>
              <a:buChar char="•"/>
            </a:pPr>
            <a:r>
              <a:rPr lang="en-US" altLang="en-US" sz="1800" dirty="0" smtClean="0"/>
              <a:t>Break</a:t>
            </a:r>
          </a:p>
          <a:p>
            <a:pPr lvl="1" eaLnBrk="1" hangingPunct="1">
              <a:lnSpc>
                <a:spcPct val="80000"/>
              </a:lnSpc>
              <a:buClr>
                <a:schemeClr val="tx1"/>
              </a:buClr>
              <a:buFont typeface="Arial" panose="020B0604020202020204" pitchFamily="34" charset="0"/>
              <a:buChar char="•"/>
            </a:pPr>
            <a:r>
              <a:rPr lang="en-US" altLang="en-US" sz="1800" dirty="0" smtClean="0"/>
              <a:t>Bitwise Operators</a:t>
            </a:r>
          </a:p>
          <a:p>
            <a:pPr lvl="1" eaLnBrk="1" hangingPunct="1">
              <a:lnSpc>
                <a:spcPct val="80000"/>
              </a:lnSpc>
              <a:buClr>
                <a:schemeClr val="tx1"/>
              </a:buClr>
              <a:buFont typeface="Arial" panose="020B0604020202020204" pitchFamily="34" charset="0"/>
              <a:buChar char="•"/>
            </a:pPr>
            <a:r>
              <a:rPr lang="en-US" altLang="en-US" sz="1800" dirty="0" smtClean="0"/>
              <a:t>Arrays-Single and Multidimensional</a:t>
            </a:r>
          </a:p>
          <a:p>
            <a:pPr eaLnBrk="1" hangingPunct="1">
              <a:lnSpc>
                <a:spcPct val="80000"/>
              </a:lnSpc>
            </a:pPr>
            <a:endParaRPr lang="en-US" altLang="en-US" sz="1800" dirty="0" smtClean="0"/>
          </a:p>
        </p:txBody>
      </p:sp>
    </p:spTree>
    <p:extLst>
      <p:ext uri="{BB962C8B-B14F-4D97-AF65-F5344CB8AC3E}">
        <p14:creationId xmlns:p14="http://schemas.microsoft.com/office/powerpoint/2010/main" xmlns="" val="479667711"/>
      </p:ext>
    </p:extLst>
  </p:cSld>
  <p:clrMapOvr>
    <a:overrideClrMapping bg1="lt1" tx1="dk1" bg2="lt2" tx2="dk2" accent1="accent1" accent2="accent2" accent3="accent3" accent4="accent4" accent5="accent5" accent6="accent6" hlink="hlink" folHlink="folHlink"/>
  </p:clrMapOvr>
  <p:transition advTm="3584"/>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dirty="0" smtClean="0"/>
              <a:t>Variables and Constants in Java</a:t>
            </a:r>
          </a:p>
        </p:txBody>
      </p:sp>
      <p:sp>
        <p:nvSpPr>
          <p:cNvPr id="22531" name="Rectangle 3"/>
          <p:cNvSpPr>
            <a:spLocks noGrp="1" noChangeArrowheads="1"/>
          </p:cNvSpPr>
          <p:nvPr>
            <p:ph idx="1"/>
          </p:nvPr>
        </p:nvSpPr>
        <p:spPr>
          <a:xfrm>
            <a:off x="457200" y="1143000"/>
            <a:ext cx="8686800" cy="990600"/>
          </a:xfrm>
        </p:spPr>
        <p:txBody>
          <a:bodyPr/>
          <a:lstStyle/>
          <a:p>
            <a:pPr eaLnBrk="1" hangingPunct="1">
              <a:lnSpc>
                <a:spcPct val="80000"/>
              </a:lnSpc>
              <a:buFont typeface="Wingdings" panose="05000000000000000000" pitchFamily="2" charset="2"/>
              <a:buNone/>
            </a:pPr>
            <a:r>
              <a:rPr lang="en-US" altLang="en-US" sz="1400" b="1" dirty="0" smtClean="0"/>
              <a:t>Constants</a:t>
            </a:r>
            <a:r>
              <a:rPr lang="en-US" altLang="en-US" sz="1400" dirty="0" smtClean="0"/>
              <a:t>: Constant “literals” in Java refer to fixed values that do not change during the</a:t>
            </a:r>
          </a:p>
          <a:p>
            <a:pPr eaLnBrk="1" hangingPunct="1">
              <a:lnSpc>
                <a:spcPct val="80000"/>
              </a:lnSpc>
              <a:buFont typeface="Wingdings" panose="05000000000000000000" pitchFamily="2" charset="2"/>
              <a:buNone/>
            </a:pPr>
            <a:r>
              <a:rPr lang="en-US" altLang="en-US" sz="1400" dirty="0" smtClean="0"/>
              <a:t>execution of a program. </a:t>
            </a:r>
          </a:p>
          <a:p>
            <a:pPr eaLnBrk="1" hangingPunct="1">
              <a:lnSpc>
                <a:spcPct val="80000"/>
              </a:lnSpc>
              <a:buFont typeface="Wingdings" panose="05000000000000000000" pitchFamily="2" charset="2"/>
              <a:buNone/>
            </a:pPr>
            <a:r>
              <a:rPr lang="en-US" altLang="en-US" sz="1400" dirty="0" smtClean="0"/>
              <a:t>Java supports several types of constants given in figure below :</a:t>
            </a:r>
          </a:p>
          <a:p>
            <a:pPr eaLnBrk="1" hangingPunct="1">
              <a:lnSpc>
                <a:spcPct val="80000"/>
              </a:lnSpc>
              <a:buFont typeface="Wingdings" panose="05000000000000000000" pitchFamily="2" charset="2"/>
              <a:buNone/>
            </a:pPr>
            <a:r>
              <a:rPr lang="en-US" altLang="en-US" sz="1400" dirty="0" smtClean="0"/>
              <a:t>					</a:t>
            </a:r>
          </a:p>
        </p:txBody>
      </p:sp>
      <p:sp>
        <p:nvSpPr>
          <p:cNvPr id="22533" name="Text Box 24"/>
          <p:cNvSpPr txBox="1">
            <a:spLocks noChangeArrowheads="1"/>
          </p:cNvSpPr>
          <p:nvPr/>
        </p:nvSpPr>
        <p:spPr bwMode="auto">
          <a:xfrm>
            <a:off x="457200" y="4071938"/>
            <a:ext cx="8686800" cy="19236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dirty="0">
                <a:latin typeface="+mj-lt"/>
              </a:rPr>
              <a:t>Integer </a:t>
            </a:r>
            <a:r>
              <a:rPr lang="en-US" altLang="en-US" sz="1400" dirty="0" smtClean="0">
                <a:latin typeface="+mj-lt"/>
              </a:rPr>
              <a:t>Constants</a:t>
            </a:r>
            <a:r>
              <a:rPr lang="en-US" altLang="en-US" sz="1400" b="0" dirty="0" smtClean="0">
                <a:latin typeface="+mj-lt"/>
              </a:rPr>
              <a:t>: </a:t>
            </a:r>
            <a:r>
              <a:rPr lang="en-US" altLang="en-US" sz="1400" b="0" dirty="0">
                <a:latin typeface="+mj-lt"/>
              </a:rPr>
              <a:t>Refers to a sequence of digits. There are three types of Integers, namely, decimal</a:t>
            </a:r>
            <a:r>
              <a:rPr lang="en-US" altLang="en-US" sz="1400" b="0" dirty="0" smtClean="0">
                <a:latin typeface="+mj-lt"/>
              </a:rPr>
              <a:t>, octal </a:t>
            </a:r>
            <a:r>
              <a:rPr lang="en-US" altLang="en-US" sz="1400" b="0" dirty="0">
                <a:latin typeface="+mj-lt"/>
              </a:rPr>
              <a:t>and hexadecimal integer.</a:t>
            </a:r>
          </a:p>
          <a:p>
            <a:pPr>
              <a:spcBef>
                <a:spcPct val="50000"/>
              </a:spcBef>
            </a:pPr>
            <a:r>
              <a:rPr lang="en-US" altLang="en-US" sz="1400" b="0" dirty="0">
                <a:latin typeface="+mj-lt"/>
              </a:rPr>
              <a:t>Decimal Integer consist of </a:t>
            </a:r>
            <a:r>
              <a:rPr lang="en-US" altLang="en-US" sz="1400" b="0" dirty="0" smtClean="0">
                <a:latin typeface="+mj-lt"/>
              </a:rPr>
              <a:t>a </a:t>
            </a:r>
            <a:r>
              <a:rPr lang="en-US" altLang="en-US" sz="1400" b="0" dirty="0">
                <a:latin typeface="+mj-lt"/>
              </a:rPr>
              <a:t>set of digits, 0 through 9, preceded by an optional minus sign.</a:t>
            </a:r>
          </a:p>
          <a:p>
            <a:pPr>
              <a:spcBef>
                <a:spcPct val="50000"/>
              </a:spcBef>
            </a:pPr>
            <a:r>
              <a:rPr lang="en-US" altLang="en-US" sz="1400" b="0" dirty="0">
                <a:latin typeface="+mj-lt"/>
              </a:rPr>
              <a:t>An octal integer constant consists of any combination of digits from the set 0 through 7, with a leading 0.</a:t>
            </a:r>
          </a:p>
          <a:p>
            <a:pPr>
              <a:spcBef>
                <a:spcPct val="50000"/>
              </a:spcBef>
            </a:pPr>
            <a:r>
              <a:rPr lang="en-US" altLang="en-US" sz="1400" b="0" dirty="0">
                <a:latin typeface="+mj-lt"/>
              </a:rPr>
              <a:t>A sequence of digits preceded by ox or OX is considered as hexadecimal integer. They may also include alphabets A through F.</a:t>
            </a:r>
          </a:p>
        </p:txBody>
      </p:sp>
      <p:sp>
        <p:nvSpPr>
          <p:cNvPr id="2" name="Rectangle 1"/>
          <p:cNvSpPr/>
          <p:nvPr/>
        </p:nvSpPr>
        <p:spPr>
          <a:xfrm>
            <a:off x="1584405" y="3469403"/>
            <a:ext cx="771365" cy="246221"/>
          </a:xfrm>
          <a:prstGeom prst="rect">
            <a:avLst/>
          </a:prstGeom>
        </p:spPr>
        <p:txBody>
          <a:bodyPr wrap="none">
            <a:spAutoFit/>
          </a:bodyPr>
          <a:lstStyle/>
          <a:p>
            <a:r>
              <a:rPr lang="en-US" altLang="en-US" dirty="0" smtClean="0"/>
              <a:t>Integer </a:t>
            </a:r>
            <a:endParaRPr lang="en-IN" dirty="0"/>
          </a:p>
        </p:txBody>
      </p:sp>
      <p:pic>
        <p:nvPicPr>
          <p:cNvPr id="3" name="Picture 2"/>
          <p:cNvPicPr>
            <a:picLocks noChangeAspect="1"/>
          </p:cNvPicPr>
          <p:nvPr/>
        </p:nvPicPr>
        <p:blipFill>
          <a:blip r:embed="rId3"/>
          <a:stretch>
            <a:fillRect/>
          </a:stretch>
        </p:blipFill>
        <p:spPr>
          <a:xfrm>
            <a:off x="2267743" y="1871663"/>
            <a:ext cx="4638675" cy="2200275"/>
          </a:xfrm>
          <a:prstGeom prst="rect">
            <a:avLst/>
          </a:prstGeom>
        </p:spPr>
      </p:pic>
    </p:spTree>
    <p:extLst>
      <p:ext uri="{BB962C8B-B14F-4D97-AF65-F5344CB8AC3E}">
        <p14:creationId xmlns:p14="http://schemas.microsoft.com/office/powerpoint/2010/main" xmlns="" val="1692917232"/>
      </p:ext>
    </p:extLst>
  </p:cSld>
  <p:clrMapOvr>
    <a:overrideClrMapping bg1="lt1" tx1="dk1" bg2="lt2" tx2="dk2" accent1="accent1" accent2="accent2" accent3="accent3" accent4="accent4" accent5="accent5" accent6="accent6" hlink="hlink" folHlink="folHlink"/>
  </p:clrMapOvr>
  <p:transition advTm="5472"/>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609600" y="1281447"/>
            <a:ext cx="8458200" cy="2031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dirty="0">
                <a:latin typeface="+mj-lt"/>
              </a:rPr>
              <a:t>Real </a:t>
            </a:r>
            <a:r>
              <a:rPr lang="en-US" altLang="en-US" sz="1400" dirty="0" smtClean="0">
                <a:latin typeface="+mj-lt"/>
              </a:rPr>
              <a:t>Constants</a:t>
            </a:r>
            <a:r>
              <a:rPr lang="en-US" altLang="en-US" sz="1400" b="0" dirty="0" smtClean="0">
                <a:latin typeface="+mj-lt"/>
              </a:rPr>
              <a:t>: </a:t>
            </a:r>
            <a:r>
              <a:rPr lang="en-US" altLang="en-US" sz="1400" b="0" dirty="0">
                <a:latin typeface="+mj-lt"/>
              </a:rPr>
              <a:t>Integer constant are inadequate to represent quantities that vary continuously, such as distance, heights, temperature, prices and so on. These quantities are represented by numbers containing fractional parts like 17.546. Such numbers are called real.</a:t>
            </a:r>
          </a:p>
          <a:p>
            <a:pPr>
              <a:spcBef>
                <a:spcPct val="50000"/>
              </a:spcBef>
            </a:pPr>
            <a:r>
              <a:rPr lang="en-US" altLang="en-US" sz="1400" b="0" dirty="0">
                <a:latin typeface="+mj-lt"/>
              </a:rPr>
              <a:t>The real number may also be expressed in exponential (or scientific ) notation. For example, the value 215.65 may be written as 2.1565e2 in exponential notation. e2 means multiply by 10</a:t>
            </a:r>
            <a:r>
              <a:rPr lang="en-US" altLang="en-US" sz="1400" b="0" baseline="30000" dirty="0">
                <a:latin typeface="+mj-lt"/>
              </a:rPr>
              <a:t>2</a:t>
            </a:r>
            <a:r>
              <a:rPr lang="en-US" altLang="en-US" sz="1400" b="0" dirty="0">
                <a:latin typeface="+mj-lt"/>
              </a:rPr>
              <a:t>. The general form is :</a:t>
            </a:r>
          </a:p>
          <a:p>
            <a:pPr>
              <a:spcBef>
                <a:spcPct val="50000"/>
              </a:spcBef>
            </a:pPr>
            <a:r>
              <a:rPr lang="en-US" altLang="en-US" sz="1400" b="0" dirty="0">
                <a:latin typeface="+mj-lt"/>
              </a:rPr>
              <a:t>		</a:t>
            </a:r>
          </a:p>
        </p:txBody>
      </p:sp>
      <p:sp>
        <p:nvSpPr>
          <p:cNvPr id="23555" name="Text Box 7"/>
          <p:cNvSpPr txBox="1">
            <a:spLocks noChangeArrowheads="1"/>
          </p:cNvSpPr>
          <p:nvPr/>
        </p:nvSpPr>
        <p:spPr bwMode="auto">
          <a:xfrm>
            <a:off x="1981200" y="2743200"/>
            <a:ext cx="4572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endParaRPr lang="en-US" altLang="en-US"/>
          </a:p>
        </p:txBody>
      </p:sp>
      <p:sp>
        <p:nvSpPr>
          <p:cNvPr id="23556" name="Text Box 8"/>
          <p:cNvSpPr txBox="1">
            <a:spLocks noChangeArrowheads="1"/>
          </p:cNvSpPr>
          <p:nvPr/>
        </p:nvSpPr>
        <p:spPr bwMode="auto">
          <a:xfrm>
            <a:off x="2976093" y="3047740"/>
            <a:ext cx="3276600" cy="12017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lang="en-US" altLang="en-US" dirty="0"/>
          </a:p>
          <a:p>
            <a:pPr algn="ctr">
              <a:spcBef>
                <a:spcPct val="50000"/>
              </a:spcBef>
            </a:pPr>
            <a:r>
              <a:rPr lang="en-US" altLang="en-US" dirty="0"/>
              <a:t>mantissa     e     exponent</a:t>
            </a:r>
          </a:p>
          <a:p>
            <a:pPr algn="ctr">
              <a:spcBef>
                <a:spcPct val="50000"/>
              </a:spcBef>
            </a:pPr>
            <a:endParaRPr lang="en-US" altLang="en-US" dirty="0"/>
          </a:p>
        </p:txBody>
      </p:sp>
      <p:sp>
        <p:nvSpPr>
          <p:cNvPr id="23557" name="Text Box 9"/>
          <p:cNvSpPr txBox="1">
            <a:spLocks noChangeArrowheads="1"/>
          </p:cNvSpPr>
          <p:nvPr/>
        </p:nvSpPr>
        <p:spPr bwMode="auto">
          <a:xfrm>
            <a:off x="609600" y="4267200"/>
            <a:ext cx="8534400" cy="11695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0" dirty="0">
                <a:latin typeface="+mj-lt"/>
              </a:rPr>
              <a:t>mantissa is either a real number expressed in decimal notation or an integer. The exponent is an integer with an optional plus or minus sign. The letter e separating the mantissa and the exponent can be written in either lowercase or uppercase. Since the exponent causes the decimal point to “float”, this notation is said to represent a real number in floating point form.</a:t>
            </a:r>
          </a:p>
        </p:txBody>
      </p:sp>
      <p:sp>
        <p:nvSpPr>
          <p:cNvPr id="6" name="Rectangle 2"/>
          <p:cNvSpPr txBox="1">
            <a:spLocks noChangeArrowheads="1"/>
          </p:cNvSpPr>
          <p:nvPr/>
        </p:nvSpPr>
        <p:spPr>
          <a:xfrm>
            <a:off x="574675" y="574675"/>
            <a:ext cx="8024813" cy="468313"/>
          </a:xfrm>
          <a:prstGeom prst="rect">
            <a:avLst/>
          </a:prstGeom>
        </p:spPr>
        <p:txBody>
          <a:bodyP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Verdana" pitchFamily="34" charset="0"/>
                <a:cs typeface="Arial" charset="0"/>
              </a:defRPr>
            </a:lvl2pPr>
            <a:lvl3pPr algn="l" rtl="0" eaLnBrk="0" fontAlgn="base" hangingPunct="0">
              <a:spcBef>
                <a:spcPct val="0"/>
              </a:spcBef>
              <a:spcAft>
                <a:spcPct val="0"/>
              </a:spcAft>
              <a:defRPr sz="2000" b="1">
                <a:solidFill>
                  <a:schemeClr val="tx2"/>
                </a:solidFill>
                <a:latin typeface="Verdana" pitchFamily="34" charset="0"/>
                <a:cs typeface="Arial" charset="0"/>
              </a:defRPr>
            </a:lvl3pPr>
            <a:lvl4pPr algn="l" rtl="0" eaLnBrk="0" fontAlgn="base" hangingPunct="0">
              <a:spcBef>
                <a:spcPct val="0"/>
              </a:spcBef>
              <a:spcAft>
                <a:spcPct val="0"/>
              </a:spcAft>
              <a:defRPr sz="2000" b="1">
                <a:solidFill>
                  <a:schemeClr val="tx2"/>
                </a:solidFill>
                <a:latin typeface="Verdana" pitchFamily="34" charset="0"/>
                <a:cs typeface="Arial" charset="0"/>
              </a:defRPr>
            </a:lvl4pPr>
            <a:lvl5pPr algn="l" rtl="0" eaLnBrk="0" fontAlgn="base" hangingPunct="0">
              <a:spcBef>
                <a:spcPct val="0"/>
              </a:spcBef>
              <a:spcAft>
                <a:spcPct val="0"/>
              </a:spcAft>
              <a:defRPr sz="2000" b="1">
                <a:solidFill>
                  <a:schemeClr val="tx2"/>
                </a:solidFill>
                <a:latin typeface="Verdana" pitchFamily="34" charset="0"/>
                <a:cs typeface="Arial" charset="0"/>
              </a:defRPr>
            </a:lvl5pPr>
            <a:lvl6pPr marL="457200" algn="l" rtl="0" fontAlgn="base">
              <a:spcBef>
                <a:spcPct val="0"/>
              </a:spcBef>
              <a:spcAft>
                <a:spcPct val="0"/>
              </a:spcAft>
              <a:defRPr sz="2400" b="1">
                <a:solidFill>
                  <a:schemeClr val="tx2"/>
                </a:solidFill>
                <a:latin typeface="Verdana" pitchFamily="34" charset="0"/>
                <a:cs typeface="Arial" charset="0"/>
              </a:defRPr>
            </a:lvl6pPr>
            <a:lvl7pPr marL="914400" algn="l" rtl="0" fontAlgn="base">
              <a:spcBef>
                <a:spcPct val="0"/>
              </a:spcBef>
              <a:spcAft>
                <a:spcPct val="0"/>
              </a:spcAft>
              <a:defRPr sz="2400" b="1">
                <a:solidFill>
                  <a:schemeClr val="tx2"/>
                </a:solidFill>
                <a:latin typeface="Verdana" pitchFamily="34" charset="0"/>
                <a:cs typeface="Arial" charset="0"/>
              </a:defRPr>
            </a:lvl7pPr>
            <a:lvl8pPr marL="1371600" algn="l" rtl="0" fontAlgn="base">
              <a:spcBef>
                <a:spcPct val="0"/>
              </a:spcBef>
              <a:spcAft>
                <a:spcPct val="0"/>
              </a:spcAft>
              <a:defRPr sz="2400" b="1">
                <a:solidFill>
                  <a:schemeClr val="tx2"/>
                </a:solidFill>
                <a:latin typeface="Verdana" pitchFamily="34" charset="0"/>
                <a:cs typeface="Arial" charset="0"/>
              </a:defRPr>
            </a:lvl8pPr>
            <a:lvl9pPr marL="1828800" algn="l" rtl="0" fontAlgn="base">
              <a:spcBef>
                <a:spcPct val="0"/>
              </a:spcBef>
              <a:spcAft>
                <a:spcPct val="0"/>
              </a:spcAft>
              <a:defRPr sz="2400" b="1">
                <a:solidFill>
                  <a:schemeClr val="tx2"/>
                </a:solidFill>
                <a:latin typeface="Verdana" pitchFamily="34" charset="0"/>
                <a:cs typeface="Arial" charset="0"/>
              </a:defRPr>
            </a:lvl9pPr>
          </a:lstStyle>
          <a:p>
            <a:pPr eaLnBrk="1" hangingPunct="1"/>
            <a:r>
              <a:rPr lang="en-US" altLang="en-US" kern="0" dirty="0" smtClean="0"/>
              <a:t>Variables and Constants</a:t>
            </a:r>
          </a:p>
        </p:txBody>
      </p:sp>
    </p:spTree>
    <p:extLst>
      <p:ext uri="{BB962C8B-B14F-4D97-AF65-F5344CB8AC3E}">
        <p14:creationId xmlns:p14="http://schemas.microsoft.com/office/powerpoint/2010/main" xmlns="" val="3261712757"/>
      </p:ext>
    </p:extLst>
  </p:cSld>
  <p:clrMapOvr>
    <a:overrideClrMapping bg1="lt1" tx1="dk1" bg2="lt2" tx2="dk2" accent1="accent1" accent2="accent2" accent3="accent3" accent4="accent4" accent5="accent5" accent6="accent6" hlink="hlink" folHlink="folHlink"/>
  </p:clrMapOvr>
  <p:transition advTm="3600"/>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Text Box 17"/>
          <p:cNvSpPr txBox="1">
            <a:spLocks noChangeArrowheads="1"/>
          </p:cNvSpPr>
          <p:nvPr/>
        </p:nvSpPr>
        <p:spPr bwMode="auto">
          <a:xfrm>
            <a:off x="457200" y="1256764"/>
            <a:ext cx="8686800" cy="56938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dirty="0">
                <a:latin typeface="+mj-lt"/>
              </a:rPr>
              <a:t>Single Character </a:t>
            </a:r>
            <a:r>
              <a:rPr lang="en-US" altLang="en-US" sz="1400" dirty="0" smtClean="0">
                <a:latin typeface="+mj-lt"/>
              </a:rPr>
              <a:t>Constants</a:t>
            </a:r>
            <a:r>
              <a:rPr lang="en-US" altLang="en-US" sz="1400" b="0" dirty="0" smtClean="0">
                <a:latin typeface="+mj-lt"/>
              </a:rPr>
              <a:t>: </a:t>
            </a:r>
            <a:r>
              <a:rPr lang="en-US" altLang="en-US" sz="1400" b="0" dirty="0">
                <a:latin typeface="+mj-lt"/>
              </a:rPr>
              <a:t>A single character constant (or simply character constant ) contains a single character enclosed within a pair of single quote marks. Examples of character constants are : ‘5’    ‘X’     ‘;’</a:t>
            </a:r>
          </a:p>
          <a:p>
            <a:pPr>
              <a:spcBef>
                <a:spcPct val="50000"/>
              </a:spcBef>
            </a:pPr>
            <a:r>
              <a:rPr lang="en-US" altLang="en-US" sz="1400" dirty="0">
                <a:latin typeface="+mj-lt"/>
              </a:rPr>
              <a:t>String </a:t>
            </a:r>
            <a:r>
              <a:rPr lang="en-US" altLang="en-US" sz="1400" dirty="0" smtClean="0">
                <a:latin typeface="+mj-lt"/>
              </a:rPr>
              <a:t>Constant</a:t>
            </a:r>
            <a:r>
              <a:rPr lang="en-US" altLang="en-US" sz="1400" b="0" dirty="0" smtClean="0">
                <a:latin typeface="+mj-lt"/>
              </a:rPr>
              <a:t>: </a:t>
            </a:r>
            <a:r>
              <a:rPr lang="en-US" altLang="en-US" sz="1400" b="0" dirty="0">
                <a:latin typeface="+mj-lt"/>
              </a:rPr>
              <a:t>A string constant is a sequence of characters enclosed between double quotes. The characters may be alphabets</a:t>
            </a:r>
            <a:r>
              <a:rPr lang="en-US" altLang="en-US" sz="1400" b="0" dirty="0" smtClean="0">
                <a:latin typeface="+mj-lt"/>
              </a:rPr>
              <a:t>, digits, special </a:t>
            </a:r>
            <a:r>
              <a:rPr lang="en-US" altLang="en-US" sz="1400" b="0" dirty="0">
                <a:latin typeface="+mj-lt"/>
              </a:rPr>
              <a:t>characters and blank spaces. Example are : “Hello Java”	“1997</a:t>
            </a:r>
            <a:r>
              <a:rPr lang="en-US" altLang="en-US" sz="1400" b="0" dirty="0" smtClean="0">
                <a:latin typeface="+mj-lt"/>
              </a:rPr>
              <a:t>”</a:t>
            </a:r>
          </a:p>
          <a:p>
            <a:pPr>
              <a:spcBef>
                <a:spcPct val="50000"/>
              </a:spcBef>
            </a:pPr>
            <a:r>
              <a:rPr lang="en-US" altLang="en-US" sz="1200" i="1" dirty="0" smtClean="0">
                <a:solidFill>
                  <a:srgbClr val="FF0000"/>
                </a:solidFill>
                <a:latin typeface="+mj-lt"/>
              </a:rPr>
              <a:t>* Constants in Java are not directly supported.  Then how do you declare constants?</a:t>
            </a:r>
          </a:p>
          <a:p>
            <a:pPr>
              <a:spcBef>
                <a:spcPct val="50000"/>
              </a:spcBef>
            </a:pPr>
            <a:endParaRPr lang="en-US" altLang="en-US" sz="1400" b="0" dirty="0">
              <a:latin typeface="+mj-lt"/>
            </a:endParaRPr>
          </a:p>
          <a:p>
            <a:pPr>
              <a:spcBef>
                <a:spcPct val="50000"/>
              </a:spcBef>
            </a:pPr>
            <a:r>
              <a:rPr lang="en-US" altLang="en-US" sz="1400" dirty="0" smtClean="0">
                <a:latin typeface="+mj-lt"/>
              </a:rPr>
              <a:t>Variable</a:t>
            </a:r>
            <a:r>
              <a:rPr lang="en-US" altLang="en-US" sz="1400" b="0" dirty="0" smtClean="0">
                <a:latin typeface="+mj-lt"/>
              </a:rPr>
              <a:t>:  </a:t>
            </a:r>
            <a:r>
              <a:rPr lang="en-US" altLang="en-US" sz="1400" b="0" dirty="0">
                <a:latin typeface="+mj-lt"/>
              </a:rPr>
              <a:t>A variable is an Identifier that denotes a storage location used to store a data value. Unlike constants that remain unchanged during the execution of program. Examples of variables : </a:t>
            </a:r>
            <a:r>
              <a:rPr lang="en-US" altLang="en-US" sz="1400" b="0" dirty="0" err="1">
                <a:latin typeface="+mj-lt"/>
              </a:rPr>
              <a:t>average,height,total_height</a:t>
            </a:r>
            <a:r>
              <a:rPr lang="en-US" altLang="en-US" sz="1400" b="0" dirty="0">
                <a:latin typeface="+mj-lt"/>
              </a:rPr>
              <a:t>.</a:t>
            </a:r>
          </a:p>
          <a:p>
            <a:pPr>
              <a:spcBef>
                <a:spcPct val="50000"/>
              </a:spcBef>
            </a:pPr>
            <a:r>
              <a:rPr lang="en-US" altLang="en-US" sz="1400" b="0" dirty="0">
                <a:latin typeface="+mj-lt"/>
              </a:rPr>
              <a:t>Variable name may consist of alphabets</a:t>
            </a:r>
            <a:r>
              <a:rPr lang="en-US" altLang="en-US" sz="1400" b="0" dirty="0" smtClean="0">
                <a:latin typeface="+mj-lt"/>
              </a:rPr>
              <a:t>, digits, the </a:t>
            </a:r>
            <a:r>
              <a:rPr lang="en-US" altLang="en-US" sz="1400" b="0" dirty="0">
                <a:latin typeface="+mj-lt"/>
              </a:rPr>
              <a:t>underscore(_) and </a:t>
            </a:r>
            <a:r>
              <a:rPr lang="en-US" altLang="en-US" sz="1400" b="0" dirty="0" smtClean="0">
                <a:latin typeface="+mj-lt"/>
              </a:rPr>
              <a:t>dollar </a:t>
            </a:r>
            <a:r>
              <a:rPr lang="en-US" altLang="en-US" sz="1400" b="0" dirty="0">
                <a:latin typeface="+mj-lt"/>
              </a:rPr>
              <a:t>characters.</a:t>
            </a:r>
          </a:p>
          <a:p>
            <a:pPr>
              <a:spcBef>
                <a:spcPct val="50000"/>
              </a:spcBef>
            </a:pPr>
            <a:r>
              <a:rPr lang="en-US" altLang="en-US" sz="1400" b="0" dirty="0">
                <a:latin typeface="+mj-lt"/>
              </a:rPr>
              <a:t>Rules to write Variable/Identifier in Java :</a:t>
            </a:r>
          </a:p>
          <a:p>
            <a:pPr>
              <a:spcBef>
                <a:spcPct val="50000"/>
              </a:spcBef>
              <a:buFontTx/>
              <a:buChar char="•"/>
            </a:pPr>
            <a:r>
              <a:rPr lang="en-US" altLang="en-US" sz="1400" b="0" dirty="0">
                <a:latin typeface="+mj-lt"/>
              </a:rPr>
              <a:t> They must not begin with digit</a:t>
            </a:r>
          </a:p>
          <a:p>
            <a:pPr>
              <a:spcBef>
                <a:spcPct val="50000"/>
              </a:spcBef>
              <a:buFontTx/>
              <a:buChar char="•"/>
            </a:pPr>
            <a:r>
              <a:rPr lang="en-US" altLang="en-US" sz="1400" b="0" dirty="0">
                <a:latin typeface="+mj-lt"/>
              </a:rPr>
              <a:t> Upper and </a:t>
            </a:r>
            <a:r>
              <a:rPr lang="en-US" altLang="en-US" sz="1400" b="0" dirty="0" smtClean="0">
                <a:latin typeface="+mj-lt"/>
              </a:rPr>
              <a:t>lowercase </a:t>
            </a:r>
            <a:r>
              <a:rPr lang="en-US" altLang="en-US" sz="1400" b="0" dirty="0">
                <a:latin typeface="+mj-lt"/>
              </a:rPr>
              <a:t>are distinct. This means that the variable Total is not the </a:t>
            </a:r>
            <a:r>
              <a:rPr lang="en-US" altLang="en-US" sz="1400" b="0" dirty="0" smtClean="0">
                <a:latin typeface="+mj-lt"/>
              </a:rPr>
              <a:t>same </a:t>
            </a:r>
            <a:r>
              <a:rPr lang="en-US" altLang="en-US" sz="1400" b="0" dirty="0">
                <a:latin typeface="+mj-lt"/>
              </a:rPr>
              <a:t>as total or TOTAL.</a:t>
            </a:r>
          </a:p>
          <a:p>
            <a:pPr>
              <a:spcBef>
                <a:spcPct val="50000"/>
              </a:spcBef>
              <a:buFontTx/>
              <a:buChar char="•"/>
            </a:pPr>
            <a:r>
              <a:rPr lang="en-US" altLang="en-US" sz="1400" b="0" dirty="0">
                <a:latin typeface="+mj-lt"/>
              </a:rPr>
              <a:t> It should not be a keyword.</a:t>
            </a:r>
          </a:p>
          <a:p>
            <a:pPr>
              <a:spcBef>
                <a:spcPct val="50000"/>
              </a:spcBef>
              <a:buFontTx/>
              <a:buChar char="•"/>
            </a:pPr>
            <a:r>
              <a:rPr lang="en-US" altLang="en-US" sz="1400" b="0" dirty="0">
                <a:latin typeface="+mj-lt"/>
              </a:rPr>
              <a:t> White space is not allowed.</a:t>
            </a:r>
          </a:p>
          <a:p>
            <a:pPr>
              <a:spcBef>
                <a:spcPct val="50000"/>
              </a:spcBef>
              <a:buFontTx/>
              <a:buChar char="•"/>
            </a:pPr>
            <a:r>
              <a:rPr lang="en-US" altLang="en-US" sz="1400" b="0" dirty="0">
                <a:latin typeface="+mj-lt"/>
              </a:rPr>
              <a:t> Variable names can be of any length.</a:t>
            </a:r>
          </a:p>
          <a:p>
            <a:pPr>
              <a:spcBef>
                <a:spcPct val="50000"/>
              </a:spcBef>
            </a:pPr>
            <a:endParaRPr lang="en-US" altLang="en-US" sz="1400" b="0" dirty="0">
              <a:latin typeface="+mj-lt"/>
            </a:endParaRPr>
          </a:p>
        </p:txBody>
      </p:sp>
      <p:sp>
        <p:nvSpPr>
          <p:cNvPr id="5" name="Rectangle 2"/>
          <p:cNvSpPr txBox="1">
            <a:spLocks noChangeArrowheads="1"/>
          </p:cNvSpPr>
          <p:nvPr/>
        </p:nvSpPr>
        <p:spPr>
          <a:xfrm>
            <a:off x="574675" y="574675"/>
            <a:ext cx="8024813" cy="468313"/>
          </a:xfrm>
          <a:prstGeom prst="rect">
            <a:avLst/>
          </a:prstGeom>
        </p:spPr>
        <p:txBody>
          <a:bodyP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Verdana" pitchFamily="34" charset="0"/>
                <a:cs typeface="Arial" charset="0"/>
              </a:defRPr>
            </a:lvl2pPr>
            <a:lvl3pPr algn="l" rtl="0" eaLnBrk="0" fontAlgn="base" hangingPunct="0">
              <a:spcBef>
                <a:spcPct val="0"/>
              </a:spcBef>
              <a:spcAft>
                <a:spcPct val="0"/>
              </a:spcAft>
              <a:defRPr sz="2000" b="1">
                <a:solidFill>
                  <a:schemeClr val="tx2"/>
                </a:solidFill>
                <a:latin typeface="Verdana" pitchFamily="34" charset="0"/>
                <a:cs typeface="Arial" charset="0"/>
              </a:defRPr>
            </a:lvl3pPr>
            <a:lvl4pPr algn="l" rtl="0" eaLnBrk="0" fontAlgn="base" hangingPunct="0">
              <a:spcBef>
                <a:spcPct val="0"/>
              </a:spcBef>
              <a:spcAft>
                <a:spcPct val="0"/>
              </a:spcAft>
              <a:defRPr sz="2000" b="1">
                <a:solidFill>
                  <a:schemeClr val="tx2"/>
                </a:solidFill>
                <a:latin typeface="Verdana" pitchFamily="34" charset="0"/>
                <a:cs typeface="Arial" charset="0"/>
              </a:defRPr>
            </a:lvl4pPr>
            <a:lvl5pPr algn="l" rtl="0" eaLnBrk="0" fontAlgn="base" hangingPunct="0">
              <a:spcBef>
                <a:spcPct val="0"/>
              </a:spcBef>
              <a:spcAft>
                <a:spcPct val="0"/>
              </a:spcAft>
              <a:defRPr sz="2000" b="1">
                <a:solidFill>
                  <a:schemeClr val="tx2"/>
                </a:solidFill>
                <a:latin typeface="Verdana" pitchFamily="34" charset="0"/>
                <a:cs typeface="Arial" charset="0"/>
              </a:defRPr>
            </a:lvl5pPr>
            <a:lvl6pPr marL="457200" algn="l" rtl="0" fontAlgn="base">
              <a:spcBef>
                <a:spcPct val="0"/>
              </a:spcBef>
              <a:spcAft>
                <a:spcPct val="0"/>
              </a:spcAft>
              <a:defRPr sz="2400" b="1">
                <a:solidFill>
                  <a:schemeClr val="tx2"/>
                </a:solidFill>
                <a:latin typeface="Verdana" pitchFamily="34" charset="0"/>
                <a:cs typeface="Arial" charset="0"/>
              </a:defRPr>
            </a:lvl6pPr>
            <a:lvl7pPr marL="914400" algn="l" rtl="0" fontAlgn="base">
              <a:spcBef>
                <a:spcPct val="0"/>
              </a:spcBef>
              <a:spcAft>
                <a:spcPct val="0"/>
              </a:spcAft>
              <a:defRPr sz="2400" b="1">
                <a:solidFill>
                  <a:schemeClr val="tx2"/>
                </a:solidFill>
                <a:latin typeface="Verdana" pitchFamily="34" charset="0"/>
                <a:cs typeface="Arial" charset="0"/>
              </a:defRPr>
            </a:lvl7pPr>
            <a:lvl8pPr marL="1371600" algn="l" rtl="0" fontAlgn="base">
              <a:spcBef>
                <a:spcPct val="0"/>
              </a:spcBef>
              <a:spcAft>
                <a:spcPct val="0"/>
              </a:spcAft>
              <a:defRPr sz="2400" b="1">
                <a:solidFill>
                  <a:schemeClr val="tx2"/>
                </a:solidFill>
                <a:latin typeface="Verdana" pitchFamily="34" charset="0"/>
                <a:cs typeface="Arial" charset="0"/>
              </a:defRPr>
            </a:lvl8pPr>
            <a:lvl9pPr marL="1828800" algn="l" rtl="0" fontAlgn="base">
              <a:spcBef>
                <a:spcPct val="0"/>
              </a:spcBef>
              <a:spcAft>
                <a:spcPct val="0"/>
              </a:spcAft>
              <a:defRPr sz="2400" b="1">
                <a:solidFill>
                  <a:schemeClr val="tx2"/>
                </a:solidFill>
                <a:latin typeface="Verdana" pitchFamily="34" charset="0"/>
                <a:cs typeface="Arial" charset="0"/>
              </a:defRPr>
            </a:lvl9pPr>
          </a:lstStyle>
          <a:p>
            <a:pPr eaLnBrk="1" hangingPunct="1"/>
            <a:r>
              <a:rPr lang="en-US" altLang="en-US" kern="0" dirty="0" smtClean="0"/>
              <a:t>Variables and Constants in Java</a:t>
            </a:r>
          </a:p>
        </p:txBody>
      </p:sp>
    </p:spTree>
    <p:extLst>
      <p:ext uri="{BB962C8B-B14F-4D97-AF65-F5344CB8AC3E}">
        <p14:creationId xmlns:p14="http://schemas.microsoft.com/office/powerpoint/2010/main" xmlns="" val="3270914053"/>
      </p:ext>
    </p:extLst>
  </p:cSld>
  <p:clrMapOvr>
    <a:overrideClrMapping bg1="lt1" tx1="dk1" bg2="lt2" tx2="dk2" accent1="accent1" accent2="accent2" accent3="accent3" accent4="accent4" accent5="accent5" accent6="accent6" hlink="hlink" folHlink="folHlink"/>
  </p:clrMapOvr>
  <p:transition advTm="2688"/>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55312" y="1251262"/>
            <a:ext cx="6555347" cy="4890904"/>
          </a:xfrm>
          <a:prstGeom prst="rect">
            <a:avLst/>
          </a:prstGeom>
        </p:spPr>
      </p:pic>
      <p:sp>
        <p:nvSpPr>
          <p:cNvPr id="3" name="Rectangle 2"/>
          <p:cNvSpPr txBox="1">
            <a:spLocks noChangeArrowheads="1"/>
          </p:cNvSpPr>
          <p:nvPr/>
        </p:nvSpPr>
        <p:spPr>
          <a:xfrm>
            <a:off x="574675" y="574675"/>
            <a:ext cx="8024813" cy="468313"/>
          </a:xfrm>
          <a:prstGeom prst="rect">
            <a:avLst/>
          </a:prstGeom>
        </p:spPr>
        <p:txBody>
          <a:bodyP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Verdana" pitchFamily="34" charset="0"/>
                <a:cs typeface="Arial" charset="0"/>
              </a:defRPr>
            </a:lvl2pPr>
            <a:lvl3pPr algn="l" rtl="0" eaLnBrk="0" fontAlgn="base" hangingPunct="0">
              <a:spcBef>
                <a:spcPct val="0"/>
              </a:spcBef>
              <a:spcAft>
                <a:spcPct val="0"/>
              </a:spcAft>
              <a:defRPr sz="2000" b="1">
                <a:solidFill>
                  <a:schemeClr val="tx2"/>
                </a:solidFill>
                <a:latin typeface="Verdana" pitchFamily="34" charset="0"/>
                <a:cs typeface="Arial" charset="0"/>
              </a:defRPr>
            </a:lvl3pPr>
            <a:lvl4pPr algn="l" rtl="0" eaLnBrk="0" fontAlgn="base" hangingPunct="0">
              <a:spcBef>
                <a:spcPct val="0"/>
              </a:spcBef>
              <a:spcAft>
                <a:spcPct val="0"/>
              </a:spcAft>
              <a:defRPr sz="2000" b="1">
                <a:solidFill>
                  <a:schemeClr val="tx2"/>
                </a:solidFill>
                <a:latin typeface="Verdana" pitchFamily="34" charset="0"/>
                <a:cs typeface="Arial" charset="0"/>
              </a:defRPr>
            </a:lvl4pPr>
            <a:lvl5pPr algn="l" rtl="0" eaLnBrk="0" fontAlgn="base" hangingPunct="0">
              <a:spcBef>
                <a:spcPct val="0"/>
              </a:spcBef>
              <a:spcAft>
                <a:spcPct val="0"/>
              </a:spcAft>
              <a:defRPr sz="2000" b="1">
                <a:solidFill>
                  <a:schemeClr val="tx2"/>
                </a:solidFill>
                <a:latin typeface="Verdana" pitchFamily="34" charset="0"/>
                <a:cs typeface="Arial" charset="0"/>
              </a:defRPr>
            </a:lvl5pPr>
            <a:lvl6pPr marL="457200" algn="l" rtl="0" fontAlgn="base">
              <a:spcBef>
                <a:spcPct val="0"/>
              </a:spcBef>
              <a:spcAft>
                <a:spcPct val="0"/>
              </a:spcAft>
              <a:defRPr sz="2400" b="1">
                <a:solidFill>
                  <a:schemeClr val="tx2"/>
                </a:solidFill>
                <a:latin typeface="Verdana" pitchFamily="34" charset="0"/>
                <a:cs typeface="Arial" charset="0"/>
              </a:defRPr>
            </a:lvl6pPr>
            <a:lvl7pPr marL="914400" algn="l" rtl="0" fontAlgn="base">
              <a:spcBef>
                <a:spcPct val="0"/>
              </a:spcBef>
              <a:spcAft>
                <a:spcPct val="0"/>
              </a:spcAft>
              <a:defRPr sz="2400" b="1">
                <a:solidFill>
                  <a:schemeClr val="tx2"/>
                </a:solidFill>
                <a:latin typeface="Verdana" pitchFamily="34" charset="0"/>
                <a:cs typeface="Arial" charset="0"/>
              </a:defRPr>
            </a:lvl7pPr>
            <a:lvl8pPr marL="1371600" algn="l" rtl="0" fontAlgn="base">
              <a:spcBef>
                <a:spcPct val="0"/>
              </a:spcBef>
              <a:spcAft>
                <a:spcPct val="0"/>
              </a:spcAft>
              <a:defRPr sz="2400" b="1">
                <a:solidFill>
                  <a:schemeClr val="tx2"/>
                </a:solidFill>
                <a:latin typeface="Verdana" pitchFamily="34" charset="0"/>
                <a:cs typeface="Arial" charset="0"/>
              </a:defRPr>
            </a:lvl8pPr>
            <a:lvl9pPr marL="1828800" algn="l" rtl="0" fontAlgn="base">
              <a:spcBef>
                <a:spcPct val="0"/>
              </a:spcBef>
              <a:spcAft>
                <a:spcPct val="0"/>
              </a:spcAft>
              <a:defRPr sz="2400" b="1">
                <a:solidFill>
                  <a:schemeClr val="tx2"/>
                </a:solidFill>
                <a:latin typeface="Verdana" pitchFamily="34" charset="0"/>
                <a:cs typeface="Arial" charset="0"/>
              </a:defRPr>
            </a:lvl9pPr>
          </a:lstStyle>
          <a:p>
            <a:pPr eaLnBrk="1" hangingPunct="1"/>
            <a:r>
              <a:rPr lang="en-US" altLang="en-US" kern="0" dirty="0" smtClean="0"/>
              <a:t>Data Types in Java</a:t>
            </a:r>
          </a:p>
        </p:txBody>
      </p:sp>
    </p:spTree>
    <p:extLst>
      <p:ext uri="{BB962C8B-B14F-4D97-AF65-F5344CB8AC3E}">
        <p14:creationId xmlns:p14="http://schemas.microsoft.com/office/powerpoint/2010/main" xmlns="" val="14493855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457200" y="1301414"/>
            <a:ext cx="4419600" cy="6715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a:solidFill>
                  <a:srgbClr val="000000"/>
                </a:solidFill>
                <a:latin typeface="Times New Roman" panose="02020603050405020304" pitchFamily="18" charset="0"/>
                <a:cs typeface="Times New Roman" panose="02020603050405020304" pitchFamily="18" charset="0"/>
              </a:rPr>
              <a:t>The Java integer primitive types.</a:t>
            </a:r>
            <a:endParaRPr lang="en-US" altLang="en-US" sz="2000" dirty="0">
              <a:latin typeface="Times New Roman" panose="02020603050405020304" pitchFamily="18" charset="0"/>
            </a:endParaRPr>
          </a:p>
          <a:p>
            <a:endParaRPr lang="en-US" altLang="en-US" dirty="0"/>
          </a:p>
        </p:txBody>
      </p:sp>
      <p:graphicFrame>
        <p:nvGraphicFramePr>
          <p:cNvPr id="158855" name="Group 135"/>
          <p:cNvGraphicFramePr>
            <a:graphicFrameLocks noGrp="1"/>
          </p:cNvGraphicFramePr>
          <p:nvPr>
            <p:extLst>
              <p:ext uri="{D42A27DB-BD31-4B8C-83A1-F6EECF244321}">
                <p14:modId xmlns:p14="http://schemas.microsoft.com/office/powerpoint/2010/main" xmlns="" val="2433475258"/>
              </p:ext>
            </p:extLst>
          </p:nvPr>
        </p:nvGraphicFramePr>
        <p:xfrm>
          <a:off x="304800" y="1918951"/>
          <a:ext cx="8534400" cy="2286000"/>
        </p:xfrm>
        <a:graphic>
          <a:graphicData uri="http://schemas.openxmlformats.org/drawingml/2006/table">
            <a:tbl>
              <a:tblPr/>
              <a:tblGrid>
                <a:gridCol w="1095375"/>
                <a:gridCol w="1143000"/>
                <a:gridCol w="3195638"/>
                <a:gridCol w="3100387"/>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smtClean="0">
                          <a:ln>
                            <a:noFill/>
                          </a:ln>
                          <a:solidFill>
                            <a:srgbClr val="000000"/>
                          </a:solidFill>
                          <a:effectLst/>
                          <a:latin typeface="Times New Roman" pitchFamily="18" charset="0"/>
                          <a:cs typeface="Times New Roman" pitchFamily="18" charset="0"/>
                        </a:rPr>
                        <a:t>Type</a:t>
                      </a: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rgbClr val="000000"/>
                          </a:solidFill>
                          <a:effectLst/>
                          <a:latin typeface="Times New Roman" pitchFamily="18" charset="0"/>
                          <a:cs typeface="Times New Roman" pitchFamily="18" charset="0"/>
                        </a:rPr>
                        <a:t>Bit Size</a:t>
                      </a:r>
                      <a:r>
                        <a:rPr kumimoji="0" lang="en-US" sz="2000" b="0" i="0" u="none" strike="noStrike" cap="none" normalizeH="0" baseline="0" smtClean="0">
                          <a:ln>
                            <a:noFill/>
                          </a:ln>
                          <a:solidFill>
                            <a:srgbClr val="000000"/>
                          </a:solidFill>
                          <a:effectLst/>
                          <a:latin typeface="Times New Roman" pitchFamily="18" charset="0"/>
                          <a:cs typeface="Times New Roman" pitchFamily="18" charset="0"/>
                        </a:rPr>
                        <a:t> </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rgbClr val="000000"/>
                          </a:solidFill>
                          <a:effectLst/>
                          <a:latin typeface="Times New Roman" pitchFamily="18" charset="0"/>
                          <a:cs typeface="Times New Roman" pitchFamily="18" charset="0"/>
                        </a:rPr>
                        <a:t>Minimum Value</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rgbClr val="000000"/>
                          </a:solidFill>
                          <a:effectLst/>
                          <a:latin typeface="Times New Roman" pitchFamily="18" charset="0"/>
                          <a:cs typeface="Times New Roman" pitchFamily="18" charset="0"/>
                        </a:rPr>
                        <a:t>Maximum Value</a:t>
                      </a:r>
                      <a:r>
                        <a:rPr kumimoji="0" lang="en-US" sz="2000" b="0" i="0" u="none" strike="noStrike" cap="none" normalizeH="0" baseline="0" smtClean="0">
                          <a:ln>
                            <a:noFill/>
                          </a:ln>
                          <a:solidFill>
                            <a:srgbClr val="000000"/>
                          </a:solidFill>
                          <a:effectLst/>
                          <a:latin typeface="Times New Roman" pitchFamily="18" charset="0"/>
                          <a:cs typeface="Times New Roman" pitchFamily="18" charset="0"/>
                        </a:rPr>
                        <a:t> </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byte</a:t>
                      </a:r>
                      <a:endPar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cs typeface="Times New Roman" pitchFamily="18" charset="0"/>
                        </a:rPr>
                        <a:t>8</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-128</a:t>
                      </a: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cs typeface="Times New Roman" pitchFamily="18" charset="0"/>
                        </a:rPr>
                        <a:t>+127</a:t>
                      </a: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short</a:t>
                      </a:r>
                      <a:endPar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cs typeface="Times New Roman" pitchFamily="18" charset="0"/>
                        </a:rPr>
                        <a:t>16</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cs typeface="Times New Roman" pitchFamily="18" charset="0"/>
                        </a:rPr>
                        <a:t>-32,768</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cs typeface="Times New Roman" pitchFamily="18" charset="0"/>
                        </a:rPr>
                        <a:t>32,767 </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int</a:t>
                      </a:r>
                      <a:endPar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cs typeface="Times New Roman" pitchFamily="18" charset="0"/>
                        </a:rPr>
                        <a:t>32</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cs typeface="Times New Roman" pitchFamily="18" charset="0"/>
                        </a:rPr>
                        <a:t>-2,147,483,648</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cs typeface="Times New Roman" pitchFamily="18" charset="0"/>
                        </a:rPr>
                        <a:t>2,147,483,647 </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long</a:t>
                      </a:r>
                      <a:endPar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cs typeface="Times New Roman" pitchFamily="18" charset="0"/>
                        </a:rPr>
                        <a:t>64</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cs typeface="Times New Roman" pitchFamily="18" charset="0"/>
                        </a:rPr>
                        <a:t>-9,223,372,036,854,775,808</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Times New Roman" pitchFamily="18" charset="0"/>
                          <a:cs typeface="Times New Roman" pitchFamily="18" charset="0"/>
                        </a:rPr>
                        <a:t>9,223,372,036,854,775,807</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659" name="Rectangle 133"/>
          <p:cNvSpPr>
            <a:spLocks noChangeArrowheads="1"/>
          </p:cNvSpPr>
          <p:nvPr/>
        </p:nvSpPr>
        <p:spPr bwMode="auto">
          <a:xfrm>
            <a:off x="0" y="43894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60" name="Rectangle 136"/>
          <p:cNvSpPr>
            <a:spLocks noChangeArrowheads="1"/>
          </p:cNvSpPr>
          <p:nvPr/>
        </p:nvSpPr>
        <p:spPr bwMode="auto">
          <a:xfrm>
            <a:off x="0" y="5837238"/>
            <a:ext cx="9144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61" name="Rectangle 137"/>
          <p:cNvSpPr>
            <a:spLocks noChangeArrowheads="1"/>
          </p:cNvSpPr>
          <p:nvPr/>
        </p:nvSpPr>
        <p:spPr bwMode="auto">
          <a:xfrm>
            <a:off x="31750" y="5008396"/>
            <a:ext cx="8654933"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1200" dirty="0">
                <a:solidFill>
                  <a:srgbClr val="000000"/>
                </a:solidFill>
                <a:latin typeface="+mj-lt"/>
                <a:cs typeface="Times New Roman" panose="02020603050405020304" pitchFamily="18" charset="0"/>
              </a:rPr>
              <a:t>Integer literals can be specified in decimal, hexadecimal, or octal notation. To specify a decimal </a:t>
            </a:r>
          </a:p>
          <a:p>
            <a:pPr algn="just"/>
            <a:r>
              <a:rPr lang="en-US" altLang="en-US" sz="1200" dirty="0">
                <a:solidFill>
                  <a:srgbClr val="000000"/>
                </a:solidFill>
                <a:latin typeface="+mj-lt"/>
                <a:cs typeface="Times New Roman" panose="02020603050405020304" pitchFamily="18" charset="0"/>
              </a:rPr>
              <a:t>value, simply use the number as normal. To indicate that a literal value is a long, you can append </a:t>
            </a:r>
          </a:p>
          <a:p>
            <a:pPr algn="just"/>
            <a:r>
              <a:rPr lang="en-US" altLang="en-US" sz="1200" dirty="0">
                <a:solidFill>
                  <a:srgbClr val="000000"/>
                </a:solidFill>
                <a:latin typeface="+mj-lt"/>
                <a:cs typeface="Times New Roman" panose="02020603050405020304" pitchFamily="18" charset="0"/>
              </a:rPr>
              <a:t>either "</a:t>
            </a:r>
            <a:r>
              <a:rPr lang="en-US" altLang="en-US" sz="1200" dirty="0">
                <a:solidFill>
                  <a:srgbClr val="000000"/>
                </a:solidFill>
                <a:latin typeface="+mj-lt"/>
                <a:ea typeface="Times New Roman" panose="02020603050405020304" pitchFamily="18" charset="0"/>
                <a:cs typeface="Courier New" panose="02070309020205020404" pitchFamily="49" charset="0"/>
              </a:rPr>
              <a:t>L</a:t>
            </a:r>
            <a:r>
              <a:rPr lang="en-US" altLang="en-US" sz="1200" dirty="0">
                <a:solidFill>
                  <a:srgbClr val="000000"/>
                </a:solidFill>
                <a:latin typeface="+mj-lt"/>
                <a:cs typeface="Times New Roman" panose="02020603050405020304" pitchFamily="18" charset="0"/>
              </a:rPr>
              <a:t>" or "l" to the end of the number. Hexadecimal values are given in base 16 and include </a:t>
            </a:r>
          </a:p>
          <a:p>
            <a:pPr algn="just"/>
            <a:r>
              <a:rPr lang="en-US" altLang="en-US" sz="1200" dirty="0">
                <a:solidFill>
                  <a:srgbClr val="000000"/>
                </a:solidFill>
                <a:latin typeface="+mj-lt"/>
                <a:cs typeface="Times New Roman" panose="02020603050405020304" pitchFamily="18" charset="0"/>
              </a:rPr>
              <a:t>the digits 0-9 and the letters A-F. To specify a hexadecimal value, use 0x followed by the digits</a:t>
            </a:r>
          </a:p>
          <a:p>
            <a:pPr algn="just"/>
            <a:r>
              <a:rPr lang="en-US" altLang="en-US" sz="1200" dirty="0">
                <a:solidFill>
                  <a:srgbClr val="000000"/>
                </a:solidFill>
                <a:latin typeface="+mj-lt"/>
                <a:cs typeface="Times New Roman" panose="02020603050405020304" pitchFamily="18" charset="0"/>
              </a:rPr>
              <a:t> and letters that comprise the value. Similarly, an octal value is identified by a leading 0 symbol. </a:t>
            </a:r>
            <a:endParaRPr lang="en-US" altLang="en-US" sz="1200" dirty="0">
              <a:latin typeface="+mj-lt"/>
            </a:endParaRPr>
          </a:p>
        </p:txBody>
      </p:sp>
      <p:sp>
        <p:nvSpPr>
          <p:cNvPr id="7" name="Rectangle 2"/>
          <p:cNvSpPr txBox="1">
            <a:spLocks noChangeArrowheads="1"/>
          </p:cNvSpPr>
          <p:nvPr/>
        </p:nvSpPr>
        <p:spPr>
          <a:xfrm>
            <a:off x="574675" y="574675"/>
            <a:ext cx="8024813" cy="468313"/>
          </a:xfrm>
          <a:prstGeom prst="rect">
            <a:avLst/>
          </a:prstGeom>
        </p:spPr>
        <p:txBody>
          <a:bodyP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Verdana" pitchFamily="34" charset="0"/>
                <a:cs typeface="Arial" charset="0"/>
              </a:defRPr>
            </a:lvl2pPr>
            <a:lvl3pPr algn="l" rtl="0" eaLnBrk="0" fontAlgn="base" hangingPunct="0">
              <a:spcBef>
                <a:spcPct val="0"/>
              </a:spcBef>
              <a:spcAft>
                <a:spcPct val="0"/>
              </a:spcAft>
              <a:defRPr sz="2000" b="1">
                <a:solidFill>
                  <a:schemeClr val="tx2"/>
                </a:solidFill>
                <a:latin typeface="Verdana" pitchFamily="34" charset="0"/>
                <a:cs typeface="Arial" charset="0"/>
              </a:defRPr>
            </a:lvl3pPr>
            <a:lvl4pPr algn="l" rtl="0" eaLnBrk="0" fontAlgn="base" hangingPunct="0">
              <a:spcBef>
                <a:spcPct val="0"/>
              </a:spcBef>
              <a:spcAft>
                <a:spcPct val="0"/>
              </a:spcAft>
              <a:defRPr sz="2000" b="1">
                <a:solidFill>
                  <a:schemeClr val="tx2"/>
                </a:solidFill>
                <a:latin typeface="Verdana" pitchFamily="34" charset="0"/>
                <a:cs typeface="Arial" charset="0"/>
              </a:defRPr>
            </a:lvl4pPr>
            <a:lvl5pPr algn="l" rtl="0" eaLnBrk="0" fontAlgn="base" hangingPunct="0">
              <a:spcBef>
                <a:spcPct val="0"/>
              </a:spcBef>
              <a:spcAft>
                <a:spcPct val="0"/>
              </a:spcAft>
              <a:defRPr sz="2000" b="1">
                <a:solidFill>
                  <a:schemeClr val="tx2"/>
                </a:solidFill>
                <a:latin typeface="Verdana" pitchFamily="34" charset="0"/>
                <a:cs typeface="Arial" charset="0"/>
              </a:defRPr>
            </a:lvl5pPr>
            <a:lvl6pPr marL="457200" algn="l" rtl="0" fontAlgn="base">
              <a:spcBef>
                <a:spcPct val="0"/>
              </a:spcBef>
              <a:spcAft>
                <a:spcPct val="0"/>
              </a:spcAft>
              <a:defRPr sz="2400" b="1">
                <a:solidFill>
                  <a:schemeClr val="tx2"/>
                </a:solidFill>
                <a:latin typeface="Verdana" pitchFamily="34" charset="0"/>
                <a:cs typeface="Arial" charset="0"/>
              </a:defRPr>
            </a:lvl6pPr>
            <a:lvl7pPr marL="914400" algn="l" rtl="0" fontAlgn="base">
              <a:spcBef>
                <a:spcPct val="0"/>
              </a:spcBef>
              <a:spcAft>
                <a:spcPct val="0"/>
              </a:spcAft>
              <a:defRPr sz="2400" b="1">
                <a:solidFill>
                  <a:schemeClr val="tx2"/>
                </a:solidFill>
                <a:latin typeface="Verdana" pitchFamily="34" charset="0"/>
                <a:cs typeface="Arial" charset="0"/>
              </a:defRPr>
            </a:lvl7pPr>
            <a:lvl8pPr marL="1371600" algn="l" rtl="0" fontAlgn="base">
              <a:spcBef>
                <a:spcPct val="0"/>
              </a:spcBef>
              <a:spcAft>
                <a:spcPct val="0"/>
              </a:spcAft>
              <a:defRPr sz="2400" b="1">
                <a:solidFill>
                  <a:schemeClr val="tx2"/>
                </a:solidFill>
                <a:latin typeface="Verdana" pitchFamily="34" charset="0"/>
                <a:cs typeface="Arial" charset="0"/>
              </a:defRPr>
            </a:lvl8pPr>
            <a:lvl9pPr marL="1828800" algn="l" rtl="0" fontAlgn="base">
              <a:spcBef>
                <a:spcPct val="0"/>
              </a:spcBef>
              <a:spcAft>
                <a:spcPct val="0"/>
              </a:spcAft>
              <a:defRPr sz="2400" b="1">
                <a:solidFill>
                  <a:schemeClr val="tx2"/>
                </a:solidFill>
                <a:latin typeface="Verdana" pitchFamily="34" charset="0"/>
                <a:cs typeface="Arial" charset="0"/>
              </a:defRPr>
            </a:lvl9pPr>
          </a:lstStyle>
          <a:p>
            <a:pPr eaLnBrk="1" hangingPunct="1"/>
            <a:r>
              <a:rPr lang="en-US" altLang="en-US" kern="0" dirty="0" smtClean="0"/>
              <a:t>Integer Primitive Type</a:t>
            </a:r>
          </a:p>
        </p:txBody>
      </p:sp>
    </p:spTree>
    <p:extLst>
      <p:ext uri="{BB962C8B-B14F-4D97-AF65-F5344CB8AC3E}">
        <p14:creationId xmlns:p14="http://schemas.microsoft.com/office/powerpoint/2010/main" xmlns="" val="3093934763"/>
      </p:ext>
    </p:extLst>
  </p:cSld>
  <p:clrMapOvr>
    <a:overrideClrMapping bg1="lt1" tx1="dk1" bg2="lt2" tx2="dk2" accent1="accent1" accent2="accent2" accent3="accent3" accent4="accent4" accent5="accent5" accent6="accent6" hlink="hlink" folHlink="folHlink"/>
  </p:clrMapOvr>
  <p:transition advTm="32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p:txBody>
          <a:bodyPr/>
          <a:lstStyle/>
          <a:p>
            <a:pPr algn="l"/>
            <a:r>
              <a:rPr lang="en-AU" sz="4000" dirty="0" smtClean="0">
                <a:solidFill>
                  <a:srgbClr val="4A66AC"/>
                </a:solidFill>
                <a:latin typeface="+mn-lt"/>
                <a:ea typeface="+mn-ea"/>
                <a:cs typeface="+mn-cs"/>
              </a:rPr>
              <a:t>   Agenda</a:t>
            </a:r>
            <a:endParaRPr lang="en-AU" sz="4000" dirty="0">
              <a:solidFill>
                <a:srgbClr val="4A66AC"/>
              </a:solidFill>
              <a:latin typeface="+mn-lt"/>
              <a:ea typeface="+mn-ea"/>
              <a:cs typeface="+mn-cs"/>
            </a:endParaRPr>
          </a:p>
        </p:txBody>
      </p:sp>
      <p:sp>
        <p:nvSpPr>
          <p:cNvPr id="45058" name="Rectangle 414"/>
          <p:cNvSpPr>
            <a:spLocks noGrp="1" noChangeArrowheads="1"/>
          </p:cNvSpPr>
          <p:nvPr>
            <p:ph type="body" sz="half" idx="1"/>
          </p:nvPr>
        </p:nvSpPr>
        <p:spPr>
          <a:xfrm>
            <a:off x="574675" y="1176338"/>
            <a:ext cx="8042275" cy="3497262"/>
          </a:xfrm>
        </p:spPr>
        <p:txBody>
          <a:bodyPr/>
          <a:lstStyle/>
          <a:p>
            <a:endParaRPr lang="en-AU" sz="2400" dirty="0" smtClean="0"/>
          </a:p>
          <a:p>
            <a:r>
              <a:rPr lang="en-US" altLang="en-US" sz="2400" dirty="0" smtClean="0">
                <a:solidFill>
                  <a:srgbClr val="4A66AC"/>
                </a:solidFill>
              </a:rPr>
              <a:t>History of Java – A Programmer’s Perspective</a:t>
            </a:r>
            <a:endParaRPr lang="en-US" altLang="en-US" sz="2400" dirty="0">
              <a:solidFill>
                <a:srgbClr val="4A66AC"/>
              </a:solidFill>
            </a:endParaRPr>
          </a:p>
          <a:p>
            <a:r>
              <a:rPr lang="en-US" altLang="en-US" sz="2400" dirty="0" smtClean="0">
                <a:solidFill>
                  <a:srgbClr val="4A66AC"/>
                </a:solidFill>
              </a:rPr>
              <a:t>Salient Features </a:t>
            </a:r>
            <a:r>
              <a:rPr lang="en-US" altLang="en-US" sz="2400" dirty="0">
                <a:solidFill>
                  <a:srgbClr val="4A66AC"/>
                </a:solidFill>
              </a:rPr>
              <a:t>of Java</a:t>
            </a:r>
          </a:p>
          <a:p>
            <a:r>
              <a:rPr lang="en-US" altLang="en-US" sz="2400" dirty="0" smtClean="0">
                <a:solidFill>
                  <a:srgbClr val="4A66AC"/>
                </a:solidFill>
              </a:rPr>
              <a:t>Major Java Editions</a:t>
            </a:r>
            <a:endParaRPr lang="en-US" altLang="en-US" sz="2400" dirty="0">
              <a:solidFill>
                <a:srgbClr val="4A66AC"/>
              </a:solidFill>
            </a:endParaRPr>
          </a:p>
          <a:p>
            <a:endParaRPr lang="en-AU" sz="2400" dirty="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60816" name="Group 48"/>
          <p:cNvGraphicFramePr>
            <a:graphicFrameLocks noGrp="1"/>
          </p:cNvGraphicFramePr>
          <p:nvPr/>
        </p:nvGraphicFramePr>
        <p:xfrm>
          <a:off x="457200" y="990600"/>
          <a:ext cx="8382000" cy="2560635"/>
        </p:xfrm>
        <a:graphic>
          <a:graphicData uri="http://schemas.openxmlformats.org/drawingml/2006/table">
            <a:tbl>
              <a:tblPr/>
              <a:tblGrid>
                <a:gridCol w="1903413"/>
                <a:gridCol w="1731962"/>
                <a:gridCol w="1735138"/>
                <a:gridCol w="3011487"/>
              </a:tblGrid>
              <a:tr h="3658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Times New Roman" pitchFamily="18" charset="0"/>
                          <a:cs typeface="Times New Roman" pitchFamily="18" charset="0"/>
                        </a:rPr>
                        <a:t>Integer</a:t>
                      </a:r>
                      <a:endParaRPr kumimoji="0" lang="en-US" sz="18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Times New Roman" pitchFamily="18" charset="0"/>
                          <a:cs typeface="Times New Roman" pitchFamily="18" charset="0"/>
                        </a:rPr>
                        <a:t>Long</a:t>
                      </a:r>
                      <a:endParaRPr kumimoji="0" lang="en-US" sz="18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Times New Roman" pitchFamily="18" charset="0"/>
                          <a:cs typeface="Times New Roman" pitchFamily="18" charset="0"/>
                        </a:rPr>
                        <a:t>Octal</a:t>
                      </a:r>
                      <a:endParaRPr kumimoji="0" lang="en-US" sz="18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Times New Roman" pitchFamily="18" charset="0"/>
                          <a:cs typeface="Times New Roman" pitchFamily="18" charset="0"/>
                        </a:rPr>
                        <a:t>Hexadecimal</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0L </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0x0</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1</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1L </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01</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0x1</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10</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10L</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012 </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0xA</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15</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15L</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017 </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0XF</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16</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16L</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020 </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0x10</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8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100</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100L</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0144 </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0x64</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693" name="Rectangle 50"/>
          <p:cNvSpPr>
            <a:spLocks noChangeArrowheads="1"/>
          </p:cNvSpPr>
          <p:nvPr/>
        </p:nvSpPr>
        <p:spPr bwMode="auto">
          <a:xfrm>
            <a:off x="0" y="3657600"/>
            <a:ext cx="9144000"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latin typeface="+mj-lt"/>
              </a:rPr>
              <a:t>Floating-Point Types</a:t>
            </a:r>
          </a:p>
          <a:p>
            <a:endParaRPr lang="en-US" altLang="en-US" sz="1200" b="0" dirty="0" smtClean="0">
              <a:latin typeface="+mj-lt"/>
            </a:endParaRPr>
          </a:p>
          <a:p>
            <a:r>
              <a:rPr lang="en-US" altLang="en-US" sz="1200" b="0" dirty="0" smtClean="0">
                <a:latin typeface="+mj-lt"/>
              </a:rPr>
              <a:t>Support </a:t>
            </a:r>
            <a:r>
              <a:rPr lang="en-US" altLang="en-US" sz="1200" b="0" dirty="0">
                <a:latin typeface="+mj-lt"/>
              </a:rPr>
              <a:t>for floating-point numbers in Java is provided through two primitive types-float and double, which are 32- and 64-bit values, </a:t>
            </a:r>
            <a:r>
              <a:rPr lang="en-US" altLang="en-US" sz="1200" b="0" dirty="0" smtClean="0">
                <a:latin typeface="+mj-lt"/>
              </a:rPr>
              <a:t>respectively.</a:t>
            </a:r>
          </a:p>
          <a:p>
            <a:r>
              <a:rPr lang="en-US" altLang="en-US" sz="1200" b="0" dirty="0" smtClean="0">
                <a:latin typeface="+mj-lt"/>
              </a:rPr>
              <a:t>Similar </a:t>
            </a:r>
            <a:r>
              <a:rPr lang="en-US" altLang="en-US" sz="1200" b="0" dirty="0">
                <a:latin typeface="+mj-lt"/>
              </a:rPr>
              <a:t>to integer literals are Java's floating-point literals. Floating-point literals can be specified in </a:t>
            </a:r>
            <a:r>
              <a:rPr lang="en-US" altLang="en-US" sz="1200" b="0" dirty="0" smtClean="0">
                <a:latin typeface="+mj-lt"/>
              </a:rPr>
              <a:t>either </a:t>
            </a:r>
            <a:r>
              <a:rPr lang="en-US" altLang="en-US" sz="1200" b="0" dirty="0">
                <a:latin typeface="+mj-lt"/>
              </a:rPr>
              <a:t>the familiar decimal notation (for example, 3.1415) or exponential notation (for example, 6.02e23). </a:t>
            </a:r>
            <a:r>
              <a:rPr lang="en-US" altLang="en-US" sz="1200" b="0" dirty="0" smtClean="0">
                <a:latin typeface="+mj-lt"/>
              </a:rPr>
              <a:t>To </a:t>
            </a:r>
            <a:r>
              <a:rPr lang="en-US" altLang="en-US" sz="1200" b="0" dirty="0">
                <a:latin typeface="+mj-lt"/>
              </a:rPr>
              <a:t>indicate that a literal is to be treated as a single precision float, append either "f" or "F". To indicate that it is to be treated as a double precision value, append either "d" or "D". </a:t>
            </a:r>
          </a:p>
          <a:p>
            <a:r>
              <a:rPr lang="en-US" altLang="en-US" sz="1200" b="0" dirty="0">
                <a:latin typeface="+mj-lt"/>
              </a:rPr>
              <a:t>Java includes predefined constants, POSITIVE_INFINITY, NEGATIVE_INFINITY, and </a:t>
            </a:r>
            <a:r>
              <a:rPr lang="en-US" altLang="en-US" sz="1200" b="0" dirty="0" err="1">
                <a:latin typeface="+mj-lt"/>
              </a:rPr>
              <a:t>NaN</a:t>
            </a:r>
            <a:r>
              <a:rPr lang="en-US" altLang="en-US" sz="1200" b="0" dirty="0">
                <a:latin typeface="+mj-lt"/>
              </a:rPr>
              <a:t>, to represent the infinity and not-a-number values. </a:t>
            </a:r>
          </a:p>
          <a:p>
            <a:r>
              <a:rPr lang="en-US" altLang="en-US" sz="1200" b="0" dirty="0">
                <a:latin typeface="+mj-lt"/>
              </a:rPr>
              <a:t>The following list shows some valid floating-point literals: </a:t>
            </a:r>
          </a:p>
          <a:p>
            <a:r>
              <a:rPr lang="en-US" altLang="en-US" sz="1200" b="0" dirty="0">
                <a:latin typeface="+mj-lt"/>
              </a:rPr>
              <a:t>43.3F,3.1415d,-12.123f,6.02e+23f,6.02e23d,6.02e-23f,6.02e23d</a:t>
            </a:r>
          </a:p>
          <a:p>
            <a:endParaRPr lang="en-US" altLang="en-US" sz="1200" dirty="0"/>
          </a:p>
          <a:p>
            <a:endParaRPr lang="en-US" altLang="en-US" sz="1200" b="0" dirty="0">
              <a:latin typeface="+mj-lt"/>
            </a:endParaRPr>
          </a:p>
        </p:txBody>
      </p:sp>
      <p:sp>
        <p:nvSpPr>
          <p:cNvPr id="6" name="Rectangle 2"/>
          <p:cNvSpPr txBox="1">
            <a:spLocks noChangeArrowheads="1"/>
          </p:cNvSpPr>
          <p:nvPr/>
        </p:nvSpPr>
        <p:spPr>
          <a:xfrm>
            <a:off x="574675" y="574675"/>
            <a:ext cx="8024813" cy="468313"/>
          </a:xfrm>
          <a:prstGeom prst="rect">
            <a:avLst/>
          </a:prstGeom>
        </p:spPr>
        <p:txBody>
          <a:bodyP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Verdana" pitchFamily="34" charset="0"/>
                <a:cs typeface="Arial" charset="0"/>
              </a:defRPr>
            </a:lvl2pPr>
            <a:lvl3pPr algn="l" rtl="0" eaLnBrk="0" fontAlgn="base" hangingPunct="0">
              <a:spcBef>
                <a:spcPct val="0"/>
              </a:spcBef>
              <a:spcAft>
                <a:spcPct val="0"/>
              </a:spcAft>
              <a:defRPr sz="2000" b="1">
                <a:solidFill>
                  <a:schemeClr val="tx2"/>
                </a:solidFill>
                <a:latin typeface="Verdana" pitchFamily="34" charset="0"/>
                <a:cs typeface="Arial" charset="0"/>
              </a:defRPr>
            </a:lvl3pPr>
            <a:lvl4pPr algn="l" rtl="0" eaLnBrk="0" fontAlgn="base" hangingPunct="0">
              <a:spcBef>
                <a:spcPct val="0"/>
              </a:spcBef>
              <a:spcAft>
                <a:spcPct val="0"/>
              </a:spcAft>
              <a:defRPr sz="2000" b="1">
                <a:solidFill>
                  <a:schemeClr val="tx2"/>
                </a:solidFill>
                <a:latin typeface="Verdana" pitchFamily="34" charset="0"/>
                <a:cs typeface="Arial" charset="0"/>
              </a:defRPr>
            </a:lvl4pPr>
            <a:lvl5pPr algn="l" rtl="0" eaLnBrk="0" fontAlgn="base" hangingPunct="0">
              <a:spcBef>
                <a:spcPct val="0"/>
              </a:spcBef>
              <a:spcAft>
                <a:spcPct val="0"/>
              </a:spcAft>
              <a:defRPr sz="2000" b="1">
                <a:solidFill>
                  <a:schemeClr val="tx2"/>
                </a:solidFill>
                <a:latin typeface="Verdana" pitchFamily="34" charset="0"/>
                <a:cs typeface="Arial" charset="0"/>
              </a:defRPr>
            </a:lvl5pPr>
            <a:lvl6pPr marL="457200" algn="l" rtl="0" fontAlgn="base">
              <a:spcBef>
                <a:spcPct val="0"/>
              </a:spcBef>
              <a:spcAft>
                <a:spcPct val="0"/>
              </a:spcAft>
              <a:defRPr sz="2400" b="1">
                <a:solidFill>
                  <a:schemeClr val="tx2"/>
                </a:solidFill>
                <a:latin typeface="Verdana" pitchFamily="34" charset="0"/>
                <a:cs typeface="Arial" charset="0"/>
              </a:defRPr>
            </a:lvl6pPr>
            <a:lvl7pPr marL="914400" algn="l" rtl="0" fontAlgn="base">
              <a:spcBef>
                <a:spcPct val="0"/>
              </a:spcBef>
              <a:spcAft>
                <a:spcPct val="0"/>
              </a:spcAft>
              <a:defRPr sz="2400" b="1">
                <a:solidFill>
                  <a:schemeClr val="tx2"/>
                </a:solidFill>
                <a:latin typeface="Verdana" pitchFamily="34" charset="0"/>
                <a:cs typeface="Arial" charset="0"/>
              </a:defRPr>
            </a:lvl7pPr>
            <a:lvl8pPr marL="1371600" algn="l" rtl="0" fontAlgn="base">
              <a:spcBef>
                <a:spcPct val="0"/>
              </a:spcBef>
              <a:spcAft>
                <a:spcPct val="0"/>
              </a:spcAft>
              <a:defRPr sz="2400" b="1">
                <a:solidFill>
                  <a:schemeClr val="tx2"/>
                </a:solidFill>
                <a:latin typeface="Verdana" pitchFamily="34" charset="0"/>
                <a:cs typeface="Arial" charset="0"/>
              </a:defRPr>
            </a:lvl8pPr>
            <a:lvl9pPr marL="1828800" algn="l" rtl="0" fontAlgn="base">
              <a:spcBef>
                <a:spcPct val="0"/>
              </a:spcBef>
              <a:spcAft>
                <a:spcPct val="0"/>
              </a:spcAft>
              <a:defRPr sz="2400" b="1">
                <a:solidFill>
                  <a:schemeClr val="tx2"/>
                </a:solidFill>
                <a:latin typeface="Verdana" pitchFamily="34" charset="0"/>
                <a:cs typeface="Arial" charset="0"/>
              </a:defRPr>
            </a:lvl9pPr>
          </a:lstStyle>
          <a:p>
            <a:pPr eaLnBrk="1" hangingPunct="1"/>
            <a:r>
              <a:rPr lang="en-US" altLang="en-US" kern="0" dirty="0" smtClean="0"/>
              <a:t>Integer Primitive Type Examples</a:t>
            </a:r>
          </a:p>
        </p:txBody>
      </p:sp>
    </p:spTree>
    <p:extLst>
      <p:ext uri="{BB962C8B-B14F-4D97-AF65-F5344CB8AC3E}">
        <p14:creationId xmlns:p14="http://schemas.microsoft.com/office/powerpoint/2010/main" xmlns="" val="688013189"/>
      </p:ext>
    </p:extLst>
  </p:cSld>
  <p:clrMapOvr>
    <a:overrideClrMapping bg1="lt1" tx1="dk1" bg2="lt2" tx2="dk2" accent1="accent1" accent2="accent2" accent3="accent3" accent4="accent4" accent5="accent5" accent6="accent6" hlink="hlink" folHlink="folHlink"/>
  </p:clrMapOvr>
  <p:transition advTm="2656"/>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93" name="Rectangle 50"/>
          <p:cNvSpPr>
            <a:spLocks noChangeArrowheads="1"/>
          </p:cNvSpPr>
          <p:nvPr/>
        </p:nvSpPr>
        <p:spPr bwMode="auto">
          <a:xfrm>
            <a:off x="15081" y="1197735"/>
            <a:ext cx="9128919" cy="37548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400" b="0" dirty="0" smtClean="0">
              <a:latin typeface="+mj-lt"/>
            </a:endParaRPr>
          </a:p>
          <a:p>
            <a:r>
              <a:rPr lang="en-US" altLang="en-US" sz="1400" b="0" dirty="0" smtClean="0">
                <a:latin typeface="+mj-lt"/>
              </a:rPr>
              <a:t>Support </a:t>
            </a:r>
            <a:r>
              <a:rPr lang="en-US" altLang="en-US" sz="1400" b="0" dirty="0">
                <a:latin typeface="+mj-lt"/>
              </a:rPr>
              <a:t>for floating-point numbers in Java is provided through two primitive types-float and double, which are 32- and 64-bit values, </a:t>
            </a:r>
            <a:r>
              <a:rPr lang="en-US" altLang="en-US" sz="1400" b="0" dirty="0" smtClean="0">
                <a:latin typeface="+mj-lt"/>
              </a:rPr>
              <a:t>respectively.</a:t>
            </a:r>
          </a:p>
          <a:p>
            <a:r>
              <a:rPr lang="en-US" altLang="en-US" sz="1400" b="0" dirty="0" smtClean="0">
                <a:latin typeface="+mj-lt"/>
              </a:rPr>
              <a:t>Similar </a:t>
            </a:r>
            <a:r>
              <a:rPr lang="en-US" altLang="en-US" sz="1400" b="0" dirty="0">
                <a:latin typeface="+mj-lt"/>
              </a:rPr>
              <a:t>to integer literals are Java's floating-point literals. </a:t>
            </a:r>
            <a:endParaRPr lang="en-US" altLang="en-US" sz="1400" b="0" dirty="0" smtClean="0">
              <a:latin typeface="+mj-lt"/>
            </a:endParaRPr>
          </a:p>
          <a:p>
            <a:endParaRPr lang="en-US" altLang="en-US" sz="1400" b="0" dirty="0">
              <a:latin typeface="+mj-lt"/>
            </a:endParaRPr>
          </a:p>
          <a:p>
            <a:r>
              <a:rPr lang="en-US" altLang="en-US" sz="1400" b="0" dirty="0" smtClean="0">
                <a:latin typeface="+mj-lt"/>
              </a:rPr>
              <a:t>Floating-point </a:t>
            </a:r>
            <a:r>
              <a:rPr lang="en-US" altLang="en-US" sz="1400" b="0" dirty="0">
                <a:latin typeface="+mj-lt"/>
              </a:rPr>
              <a:t>literals can be specified in </a:t>
            </a:r>
            <a:r>
              <a:rPr lang="en-US" altLang="en-US" sz="1400" b="0" dirty="0" smtClean="0">
                <a:latin typeface="+mj-lt"/>
              </a:rPr>
              <a:t>either </a:t>
            </a:r>
            <a:r>
              <a:rPr lang="en-US" altLang="en-US" sz="1400" b="0" dirty="0">
                <a:latin typeface="+mj-lt"/>
              </a:rPr>
              <a:t>the familiar decimal notation (for example, 3.1415) or exponential notation (for example, 6.02e23). </a:t>
            </a:r>
            <a:endParaRPr lang="en-US" altLang="en-US" sz="1400" b="0" dirty="0" smtClean="0">
              <a:latin typeface="+mj-lt"/>
            </a:endParaRPr>
          </a:p>
          <a:p>
            <a:endParaRPr lang="en-US" altLang="en-US" sz="1400" b="0" dirty="0">
              <a:latin typeface="+mj-lt"/>
            </a:endParaRPr>
          </a:p>
          <a:p>
            <a:r>
              <a:rPr lang="en-US" altLang="en-US" sz="1400" b="0" dirty="0" smtClean="0">
                <a:latin typeface="+mj-lt"/>
              </a:rPr>
              <a:t>To </a:t>
            </a:r>
            <a:r>
              <a:rPr lang="en-US" altLang="en-US" sz="1400" b="0" dirty="0">
                <a:latin typeface="+mj-lt"/>
              </a:rPr>
              <a:t>indicate that a literal is to be treated as a single precision float, append either "f" or "F". </a:t>
            </a:r>
            <a:endParaRPr lang="en-US" altLang="en-US" sz="1400" b="0" dirty="0" smtClean="0">
              <a:latin typeface="+mj-lt"/>
            </a:endParaRPr>
          </a:p>
          <a:p>
            <a:endParaRPr lang="en-US" altLang="en-US" sz="1400" b="0" dirty="0">
              <a:latin typeface="+mj-lt"/>
            </a:endParaRPr>
          </a:p>
          <a:p>
            <a:r>
              <a:rPr lang="en-US" altLang="en-US" sz="1400" b="0" dirty="0" smtClean="0">
                <a:latin typeface="+mj-lt"/>
              </a:rPr>
              <a:t>To </a:t>
            </a:r>
            <a:r>
              <a:rPr lang="en-US" altLang="en-US" sz="1400" b="0" dirty="0">
                <a:latin typeface="+mj-lt"/>
              </a:rPr>
              <a:t>indicate that it is to be treated as a double precision value, append either "d" or "D". </a:t>
            </a:r>
          </a:p>
          <a:p>
            <a:r>
              <a:rPr lang="en-US" altLang="en-US" sz="1400" b="0" dirty="0">
                <a:latin typeface="+mj-lt"/>
              </a:rPr>
              <a:t>Java includes predefined constants, POSITIVE_INFINITY, NEGATIVE_INFINITY, and </a:t>
            </a:r>
            <a:r>
              <a:rPr lang="en-US" altLang="en-US" sz="1400" b="0" dirty="0" err="1">
                <a:latin typeface="+mj-lt"/>
              </a:rPr>
              <a:t>NaN</a:t>
            </a:r>
            <a:r>
              <a:rPr lang="en-US" altLang="en-US" sz="1400" b="0" dirty="0">
                <a:latin typeface="+mj-lt"/>
              </a:rPr>
              <a:t>, to represent the infinity and not-a-number values. </a:t>
            </a:r>
          </a:p>
          <a:p>
            <a:r>
              <a:rPr lang="en-US" altLang="en-US" sz="1400" b="0" dirty="0">
                <a:latin typeface="+mj-lt"/>
              </a:rPr>
              <a:t>The following list shows some valid floating-point literals: </a:t>
            </a:r>
          </a:p>
          <a:p>
            <a:r>
              <a:rPr lang="en-US" altLang="en-US" sz="1400" b="0" dirty="0">
                <a:latin typeface="+mj-lt"/>
              </a:rPr>
              <a:t>43.3F,3.1415d,-12.123f,6.02e+23f,6.02e23d,6.02e-23f,6.02e23d</a:t>
            </a:r>
          </a:p>
          <a:p>
            <a:endParaRPr lang="en-US" altLang="en-US" sz="1400" dirty="0"/>
          </a:p>
          <a:p>
            <a:endParaRPr lang="en-US" altLang="en-US" sz="1400" b="0" dirty="0">
              <a:latin typeface="+mj-lt"/>
            </a:endParaRPr>
          </a:p>
        </p:txBody>
      </p:sp>
      <p:sp>
        <p:nvSpPr>
          <p:cNvPr id="6" name="Rectangle 2"/>
          <p:cNvSpPr txBox="1">
            <a:spLocks noChangeArrowheads="1"/>
          </p:cNvSpPr>
          <p:nvPr/>
        </p:nvSpPr>
        <p:spPr>
          <a:xfrm>
            <a:off x="574675" y="574675"/>
            <a:ext cx="8024813" cy="468313"/>
          </a:xfrm>
          <a:prstGeom prst="rect">
            <a:avLst/>
          </a:prstGeom>
        </p:spPr>
        <p:txBody>
          <a:bodyP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Verdana" pitchFamily="34" charset="0"/>
                <a:cs typeface="Arial" charset="0"/>
              </a:defRPr>
            </a:lvl2pPr>
            <a:lvl3pPr algn="l" rtl="0" eaLnBrk="0" fontAlgn="base" hangingPunct="0">
              <a:spcBef>
                <a:spcPct val="0"/>
              </a:spcBef>
              <a:spcAft>
                <a:spcPct val="0"/>
              </a:spcAft>
              <a:defRPr sz="2000" b="1">
                <a:solidFill>
                  <a:schemeClr val="tx2"/>
                </a:solidFill>
                <a:latin typeface="Verdana" pitchFamily="34" charset="0"/>
                <a:cs typeface="Arial" charset="0"/>
              </a:defRPr>
            </a:lvl3pPr>
            <a:lvl4pPr algn="l" rtl="0" eaLnBrk="0" fontAlgn="base" hangingPunct="0">
              <a:spcBef>
                <a:spcPct val="0"/>
              </a:spcBef>
              <a:spcAft>
                <a:spcPct val="0"/>
              </a:spcAft>
              <a:defRPr sz="2000" b="1">
                <a:solidFill>
                  <a:schemeClr val="tx2"/>
                </a:solidFill>
                <a:latin typeface="Verdana" pitchFamily="34" charset="0"/>
                <a:cs typeface="Arial" charset="0"/>
              </a:defRPr>
            </a:lvl4pPr>
            <a:lvl5pPr algn="l" rtl="0" eaLnBrk="0" fontAlgn="base" hangingPunct="0">
              <a:spcBef>
                <a:spcPct val="0"/>
              </a:spcBef>
              <a:spcAft>
                <a:spcPct val="0"/>
              </a:spcAft>
              <a:defRPr sz="2000" b="1">
                <a:solidFill>
                  <a:schemeClr val="tx2"/>
                </a:solidFill>
                <a:latin typeface="Verdana" pitchFamily="34" charset="0"/>
                <a:cs typeface="Arial" charset="0"/>
              </a:defRPr>
            </a:lvl5pPr>
            <a:lvl6pPr marL="457200" algn="l" rtl="0" fontAlgn="base">
              <a:spcBef>
                <a:spcPct val="0"/>
              </a:spcBef>
              <a:spcAft>
                <a:spcPct val="0"/>
              </a:spcAft>
              <a:defRPr sz="2400" b="1">
                <a:solidFill>
                  <a:schemeClr val="tx2"/>
                </a:solidFill>
                <a:latin typeface="Verdana" pitchFamily="34" charset="0"/>
                <a:cs typeface="Arial" charset="0"/>
              </a:defRPr>
            </a:lvl6pPr>
            <a:lvl7pPr marL="914400" algn="l" rtl="0" fontAlgn="base">
              <a:spcBef>
                <a:spcPct val="0"/>
              </a:spcBef>
              <a:spcAft>
                <a:spcPct val="0"/>
              </a:spcAft>
              <a:defRPr sz="2400" b="1">
                <a:solidFill>
                  <a:schemeClr val="tx2"/>
                </a:solidFill>
                <a:latin typeface="Verdana" pitchFamily="34" charset="0"/>
                <a:cs typeface="Arial" charset="0"/>
              </a:defRPr>
            </a:lvl7pPr>
            <a:lvl8pPr marL="1371600" algn="l" rtl="0" fontAlgn="base">
              <a:spcBef>
                <a:spcPct val="0"/>
              </a:spcBef>
              <a:spcAft>
                <a:spcPct val="0"/>
              </a:spcAft>
              <a:defRPr sz="2400" b="1">
                <a:solidFill>
                  <a:schemeClr val="tx2"/>
                </a:solidFill>
                <a:latin typeface="Verdana" pitchFamily="34" charset="0"/>
                <a:cs typeface="Arial" charset="0"/>
              </a:defRPr>
            </a:lvl8pPr>
            <a:lvl9pPr marL="1828800" algn="l" rtl="0" fontAlgn="base">
              <a:spcBef>
                <a:spcPct val="0"/>
              </a:spcBef>
              <a:spcAft>
                <a:spcPct val="0"/>
              </a:spcAft>
              <a:defRPr sz="2400" b="1">
                <a:solidFill>
                  <a:schemeClr val="tx2"/>
                </a:solidFill>
                <a:latin typeface="Verdana" pitchFamily="34" charset="0"/>
                <a:cs typeface="Arial" charset="0"/>
              </a:defRPr>
            </a:lvl9pPr>
          </a:lstStyle>
          <a:p>
            <a:pPr eaLnBrk="1" hangingPunct="1"/>
            <a:r>
              <a:rPr lang="en-US" altLang="en-US" kern="0" dirty="0" smtClean="0"/>
              <a:t>Floating Point Types</a:t>
            </a:r>
          </a:p>
        </p:txBody>
      </p:sp>
    </p:spTree>
    <p:extLst>
      <p:ext uri="{BB962C8B-B14F-4D97-AF65-F5344CB8AC3E}">
        <p14:creationId xmlns:p14="http://schemas.microsoft.com/office/powerpoint/2010/main" xmlns="" val="1343506297"/>
      </p:ext>
    </p:extLst>
  </p:cSld>
  <p:clrMapOvr>
    <a:masterClrMapping/>
  </p:clrMapOvr>
  <p:transition advTm="2656"/>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5" name="Rectangle 5"/>
          <p:cNvSpPr>
            <a:spLocks noChangeArrowheads="1"/>
          </p:cNvSpPr>
          <p:nvPr/>
        </p:nvSpPr>
        <p:spPr bwMode="auto">
          <a:xfrm>
            <a:off x="15081" y="1421709"/>
            <a:ext cx="9144000" cy="35394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1600" dirty="0">
                <a:latin typeface="+mj-lt"/>
              </a:rPr>
              <a:t>Boolean</a:t>
            </a:r>
            <a:r>
              <a:rPr lang="en-US" altLang="en-US" sz="1600" b="0" dirty="0">
                <a:latin typeface="+mj-lt"/>
              </a:rPr>
              <a:t> :- Java supports two Boolean literals-true and false. </a:t>
            </a:r>
          </a:p>
          <a:p>
            <a:pPr algn="just"/>
            <a:r>
              <a:rPr lang="en-US" altLang="en-US" sz="1600" b="0" dirty="0">
                <a:latin typeface="+mj-lt"/>
              </a:rPr>
              <a:t>Character Literals :-A character literal is a single character or an escape sequence enclosed in single quotes, for example, 'b'. Escape sequences are used to indicate special characters or</a:t>
            </a:r>
          </a:p>
          <a:p>
            <a:pPr algn="just"/>
            <a:r>
              <a:rPr lang="en-US" altLang="en-US" sz="1600" b="0" dirty="0">
                <a:latin typeface="+mj-lt"/>
              </a:rPr>
              <a:t>actions, such as line feed, form feed, or carriage return. </a:t>
            </a:r>
            <a:endParaRPr lang="en-US" altLang="en-US" sz="1600" b="0" dirty="0" smtClean="0">
              <a:latin typeface="+mj-lt"/>
            </a:endParaRPr>
          </a:p>
          <a:p>
            <a:endParaRPr lang="en-US" altLang="en-US" sz="1600" dirty="0" smtClean="0">
              <a:latin typeface="+mj-lt"/>
            </a:endParaRPr>
          </a:p>
          <a:p>
            <a:r>
              <a:rPr lang="en-US" altLang="en-US" sz="1600" dirty="0" smtClean="0">
                <a:latin typeface="+mj-lt"/>
              </a:rPr>
              <a:t>String </a:t>
            </a:r>
            <a:r>
              <a:rPr lang="en-US" altLang="en-US" sz="1600" dirty="0">
                <a:latin typeface="+mj-lt"/>
              </a:rPr>
              <a:t>Literals</a:t>
            </a:r>
          </a:p>
          <a:p>
            <a:r>
              <a:rPr lang="en-US" altLang="en-US" sz="1600" b="0" dirty="0">
                <a:latin typeface="+mj-lt"/>
              </a:rPr>
              <a:t>Although there is no string primitive type in Java, you can include string literals in your programs. Most applications and applets will make use of some form of string literal, probably at least for error messages. A string literal consists of zero or more characters (including the escape sequences shown in Table 3.8) enclosed in double quotes. As examples of string literals, consider the following: "A </a:t>
            </a:r>
            <a:r>
              <a:rPr lang="en-US" altLang="en-US" sz="1600" b="0" dirty="0" err="1">
                <a:latin typeface="+mj-lt"/>
              </a:rPr>
              <a:t>String“,"Column</a:t>
            </a:r>
            <a:r>
              <a:rPr lang="en-US" altLang="en-US" sz="1600" b="0" dirty="0">
                <a:latin typeface="+mj-lt"/>
              </a:rPr>
              <a:t> 1\</a:t>
            </a:r>
            <a:r>
              <a:rPr lang="en-US" altLang="en-US" sz="1600" b="0" dirty="0" err="1">
                <a:latin typeface="+mj-lt"/>
              </a:rPr>
              <a:t>tColumn</a:t>
            </a:r>
            <a:r>
              <a:rPr lang="en-US" altLang="en-US" sz="1600" b="0" dirty="0">
                <a:latin typeface="+mj-lt"/>
              </a:rPr>
              <a:t> 2”</a:t>
            </a:r>
          </a:p>
          <a:p>
            <a:pPr algn="just"/>
            <a:endParaRPr lang="en-US" altLang="en-US" sz="1600" b="0" dirty="0">
              <a:latin typeface="+mj-lt"/>
            </a:endParaRPr>
          </a:p>
        </p:txBody>
      </p:sp>
      <p:sp>
        <p:nvSpPr>
          <p:cNvPr id="5" name="Rectangle 2"/>
          <p:cNvSpPr txBox="1">
            <a:spLocks noChangeArrowheads="1"/>
          </p:cNvSpPr>
          <p:nvPr/>
        </p:nvSpPr>
        <p:spPr>
          <a:xfrm>
            <a:off x="574675" y="574675"/>
            <a:ext cx="8024813" cy="468313"/>
          </a:xfrm>
          <a:prstGeom prst="rect">
            <a:avLst/>
          </a:prstGeom>
        </p:spPr>
        <p:txBody>
          <a:bodyP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Verdana" pitchFamily="34" charset="0"/>
                <a:cs typeface="Arial" charset="0"/>
              </a:defRPr>
            </a:lvl2pPr>
            <a:lvl3pPr algn="l" rtl="0" eaLnBrk="0" fontAlgn="base" hangingPunct="0">
              <a:spcBef>
                <a:spcPct val="0"/>
              </a:spcBef>
              <a:spcAft>
                <a:spcPct val="0"/>
              </a:spcAft>
              <a:defRPr sz="2000" b="1">
                <a:solidFill>
                  <a:schemeClr val="tx2"/>
                </a:solidFill>
                <a:latin typeface="Verdana" pitchFamily="34" charset="0"/>
                <a:cs typeface="Arial" charset="0"/>
              </a:defRPr>
            </a:lvl3pPr>
            <a:lvl4pPr algn="l" rtl="0" eaLnBrk="0" fontAlgn="base" hangingPunct="0">
              <a:spcBef>
                <a:spcPct val="0"/>
              </a:spcBef>
              <a:spcAft>
                <a:spcPct val="0"/>
              </a:spcAft>
              <a:defRPr sz="2000" b="1">
                <a:solidFill>
                  <a:schemeClr val="tx2"/>
                </a:solidFill>
                <a:latin typeface="Verdana" pitchFamily="34" charset="0"/>
                <a:cs typeface="Arial" charset="0"/>
              </a:defRPr>
            </a:lvl4pPr>
            <a:lvl5pPr algn="l" rtl="0" eaLnBrk="0" fontAlgn="base" hangingPunct="0">
              <a:spcBef>
                <a:spcPct val="0"/>
              </a:spcBef>
              <a:spcAft>
                <a:spcPct val="0"/>
              </a:spcAft>
              <a:defRPr sz="2000" b="1">
                <a:solidFill>
                  <a:schemeClr val="tx2"/>
                </a:solidFill>
                <a:latin typeface="Verdana" pitchFamily="34" charset="0"/>
                <a:cs typeface="Arial" charset="0"/>
              </a:defRPr>
            </a:lvl5pPr>
            <a:lvl6pPr marL="457200" algn="l" rtl="0" fontAlgn="base">
              <a:spcBef>
                <a:spcPct val="0"/>
              </a:spcBef>
              <a:spcAft>
                <a:spcPct val="0"/>
              </a:spcAft>
              <a:defRPr sz="2400" b="1">
                <a:solidFill>
                  <a:schemeClr val="tx2"/>
                </a:solidFill>
                <a:latin typeface="Verdana" pitchFamily="34" charset="0"/>
                <a:cs typeface="Arial" charset="0"/>
              </a:defRPr>
            </a:lvl6pPr>
            <a:lvl7pPr marL="914400" algn="l" rtl="0" fontAlgn="base">
              <a:spcBef>
                <a:spcPct val="0"/>
              </a:spcBef>
              <a:spcAft>
                <a:spcPct val="0"/>
              </a:spcAft>
              <a:defRPr sz="2400" b="1">
                <a:solidFill>
                  <a:schemeClr val="tx2"/>
                </a:solidFill>
                <a:latin typeface="Verdana" pitchFamily="34" charset="0"/>
                <a:cs typeface="Arial" charset="0"/>
              </a:defRPr>
            </a:lvl7pPr>
            <a:lvl8pPr marL="1371600" algn="l" rtl="0" fontAlgn="base">
              <a:spcBef>
                <a:spcPct val="0"/>
              </a:spcBef>
              <a:spcAft>
                <a:spcPct val="0"/>
              </a:spcAft>
              <a:defRPr sz="2400" b="1">
                <a:solidFill>
                  <a:schemeClr val="tx2"/>
                </a:solidFill>
                <a:latin typeface="Verdana" pitchFamily="34" charset="0"/>
                <a:cs typeface="Arial" charset="0"/>
              </a:defRPr>
            </a:lvl8pPr>
            <a:lvl9pPr marL="1828800" algn="l" rtl="0" fontAlgn="base">
              <a:spcBef>
                <a:spcPct val="0"/>
              </a:spcBef>
              <a:spcAft>
                <a:spcPct val="0"/>
              </a:spcAft>
              <a:defRPr sz="2400" b="1">
                <a:solidFill>
                  <a:schemeClr val="tx2"/>
                </a:solidFill>
                <a:latin typeface="Verdana" pitchFamily="34" charset="0"/>
                <a:cs typeface="Arial" charset="0"/>
              </a:defRPr>
            </a:lvl9pPr>
          </a:lstStyle>
          <a:p>
            <a:pPr eaLnBrk="1" hangingPunct="1"/>
            <a:r>
              <a:rPr lang="en-US" altLang="en-US" kern="0" dirty="0" smtClean="0"/>
              <a:t>Boolean and Character Literals</a:t>
            </a:r>
          </a:p>
        </p:txBody>
      </p:sp>
    </p:spTree>
    <p:extLst>
      <p:ext uri="{BB962C8B-B14F-4D97-AF65-F5344CB8AC3E}">
        <p14:creationId xmlns:p14="http://schemas.microsoft.com/office/powerpoint/2010/main" xmlns="" val="3008742425"/>
      </p:ext>
    </p:extLst>
  </p:cSld>
  <p:clrMapOvr>
    <a:overrideClrMapping bg1="lt1" tx1="dk1" bg2="lt2" tx2="dk2" accent1="accent1" accent2="accent2" accent3="accent3" accent4="accent4" accent5="accent5" accent6="accent6" hlink="hlink" folHlink="folHlink"/>
  </p:clrMapOvr>
  <p:transition advTm="3136"/>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62821" name="Group 5"/>
          <p:cNvGraphicFramePr>
            <a:graphicFrameLocks noGrp="1"/>
          </p:cNvGraphicFramePr>
          <p:nvPr>
            <p:extLst>
              <p:ext uri="{D42A27DB-BD31-4B8C-83A1-F6EECF244321}">
                <p14:modId xmlns:p14="http://schemas.microsoft.com/office/powerpoint/2010/main" xmlns="" val="1493906868"/>
              </p:ext>
            </p:extLst>
          </p:nvPr>
        </p:nvGraphicFramePr>
        <p:xfrm>
          <a:off x="381000" y="1600200"/>
          <a:ext cx="8382000" cy="3352800"/>
        </p:xfrm>
        <a:graphic>
          <a:graphicData uri="http://schemas.openxmlformats.org/drawingml/2006/table">
            <a:tbl>
              <a:tblPr/>
              <a:tblGrid>
                <a:gridCol w="3133725"/>
                <a:gridCol w="5248275"/>
              </a:tblGrid>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smtClean="0">
                          <a:ln>
                            <a:noFill/>
                          </a:ln>
                          <a:solidFill>
                            <a:srgbClr val="000000"/>
                          </a:solidFill>
                          <a:effectLst/>
                          <a:latin typeface="Times New Roman" pitchFamily="18" charset="0"/>
                          <a:cs typeface="Times New Roman" pitchFamily="18" charset="0"/>
                        </a:rPr>
                        <a:t>Sequence</a:t>
                      </a:r>
                      <a:endParaRPr kumimoji="0" lang="en-US" sz="1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rgbClr val="000000"/>
                          </a:solidFill>
                          <a:effectLst/>
                          <a:latin typeface="Times New Roman" pitchFamily="18" charset="0"/>
                          <a:cs typeface="Times New Roman" pitchFamily="18" charset="0"/>
                        </a:rPr>
                        <a:t>Purpose</a:t>
                      </a:r>
                      <a:r>
                        <a:rPr kumimoji="0" lang="en-US" sz="1600" b="0" i="0" u="none" strike="noStrike" cap="none" normalizeH="0" baseline="0" smtClean="0">
                          <a:ln>
                            <a:noFill/>
                          </a:ln>
                          <a:solidFill>
                            <a:srgbClr val="000000"/>
                          </a:solidFill>
                          <a:effectLst/>
                          <a:latin typeface="Times New Roman" pitchFamily="18" charset="0"/>
                          <a:cs typeface="Times New Roman" pitchFamily="18" charset="0"/>
                        </a:rPr>
                        <a:t> </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\b</a:t>
                      </a:r>
                      <a:endParaRPr kumimoji="0" lang="en-US" sz="16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cs typeface="Times New Roman" pitchFamily="18" charset="0"/>
                        </a:rPr>
                        <a:t>Backspace</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\t</a:t>
                      </a:r>
                      <a:endParaRPr kumimoji="0" lang="en-US" sz="16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cs typeface="Times New Roman" pitchFamily="18" charset="0"/>
                        </a:rPr>
                        <a:t>Horizontal tab</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\n</a:t>
                      </a:r>
                      <a:endParaRPr kumimoji="0" lang="en-US" sz="16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cs typeface="Times New Roman" pitchFamily="18" charset="0"/>
                        </a:rPr>
                        <a:t>Line feed</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\f</a:t>
                      </a:r>
                      <a:endParaRPr kumimoji="0" lang="en-US" sz="16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cs typeface="Times New Roman" pitchFamily="18" charset="0"/>
                        </a:rPr>
                        <a:t>Form feed</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\r</a:t>
                      </a:r>
                      <a:endParaRPr kumimoji="0" lang="en-US" sz="16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cs typeface="Times New Roman" pitchFamily="18" charset="0"/>
                        </a:rPr>
                        <a:t>Carriage return</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 </a:t>
                      </a:r>
                      <a:endParaRPr kumimoji="0" lang="en-US" sz="16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cs typeface="Times New Roman" pitchFamily="18" charset="0"/>
                        </a:rPr>
                        <a:t>Double quote</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a:t>
                      </a:r>
                      <a:endParaRPr kumimoji="0" lang="en-US" sz="16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cs typeface="Times New Roman" pitchFamily="18" charset="0"/>
                        </a:rPr>
                        <a:t>Single quote</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rPr>
                        <a:t>\\</a:t>
                      </a:r>
                      <a:endParaRPr kumimoji="0" lang="en-US" sz="16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cs typeface="Times New Roman" pitchFamily="18" charset="0"/>
                        </a:rPr>
                        <a:t>Backslash</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Courier New" pitchFamily="49" charset="0"/>
                        </a:rPr>
                        <a:t>\</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Courier New" pitchFamily="49" charset="0"/>
                        </a:rPr>
                        <a:t>uxxxx</a:t>
                      </a:r>
                      <a:endPar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Unicode character</a:t>
                      </a:r>
                      <a:endParaRPr kumimoji="0" lang="en-US" sz="1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734" name="Rectangle 40"/>
          <p:cNvSpPr>
            <a:spLocks noChangeArrowheads="1"/>
          </p:cNvSpPr>
          <p:nvPr/>
        </p:nvSpPr>
        <p:spPr bwMode="auto">
          <a:xfrm>
            <a:off x="0" y="4953000"/>
            <a:ext cx="9144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 name="Rectangle 2"/>
          <p:cNvSpPr txBox="1">
            <a:spLocks noChangeArrowheads="1"/>
          </p:cNvSpPr>
          <p:nvPr/>
        </p:nvSpPr>
        <p:spPr>
          <a:xfrm>
            <a:off x="574675" y="574675"/>
            <a:ext cx="8024813" cy="468313"/>
          </a:xfrm>
          <a:prstGeom prst="rect">
            <a:avLst/>
          </a:prstGeom>
        </p:spPr>
        <p:txBody>
          <a:bodyP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Verdana" pitchFamily="34" charset="0"/>
                <a:cs typeface="Arial" charset="0"/>
              </a:defRPr>
            </a:lvl2pPr>
            <a:lvl3pPr algn="l" rtl="0" eaLnBrk="0" fontAlgn="base" hangingPunct="0">
              <a:spcBef>
                <a:spcPct val="0"/>
              </a:spcBef>
              <a:spcAft>
                <a:spcPct val="0"/>
              </a:spcAft>
              <a:defRPr sz="2000" b="1">
                <a:solidFill>
                  <a:schemeClr val="tx2"/>
                </a:solidFill>
                <a:latin typeface="Verdana" pitchFamily="34" charset="0"/>
                <a:cs typeface="Arial" charset="0"/>
              </a:defRPr>
            </a:lvl3pPr>
            <a:lvl4pPr algn="l" rtl="0" eaLnBrk="0" fontAlgn="base" hangingPunct="0">
              <a:spcBef>
                <a:spcPct val="0"/>
              </a:spcBef>
              <a:spcAft>
                <a:spcPct val="0"/>
              </a:spcAft>
              <a:defRPr sz="2000" b="1">
                <a:solidFill>
                  <a:schemeClr val="tx2"/>
                </a:solidFill>
                <a:latin typeface="Verdana" pitchFamily="34" charset="0"/>
                <a:cs typeface="Arial" charset="0"/>
              </a:defRPr>
            </a:lvl4pPr>
            <a:lvl5pPr algn="l" rtl="0" eaLnBrk="0" fontAlgn="base" hangingPunct="0">
              <a:spcBef>
                <a:spcPct val="0"/>
              </a:spcBef>
              <a:spcAft>
                <a:spcPct val="0"/>
              </a:spcAft>
              <a:defRPr sz="2000" b="1">
                <a:solidFill>
                  <a:schemeClr val="tx2"/>
                </a:solidFill>
                <a:latin typeface="Verdana" pitchFamily="34" charset="0"/>
                <a:cs typeface="Arial" charset="0"/>
              </a:defRPr>
            </a:lvl5pPr>
            <a:lvl6pPr marL="457200" algn="l" rtl="0" fontAlgn="base">
              <a:spcBef>
                <a:spcPct val="0"/>
              </a:spcBef>
              <a:spcAft>
                <a:spcPct val="0"/>
              </a:spcAft>
              <a:defRPr sz="2400" b="1">
                <a:solidFill>
                  <a:schemeClr val="tx2"/>
                </a:solidFill>
                <a:latin typeface="Verdana" pitchFamily="34" charset="0"/>
                <a:cs typeface="Arial" charset="0"/>
              </a:defRPr>
            </a:lvl6pPr>
            <a:lvl7pPr marL="914400" algn="l" rtl="0" fontAlgn="base">
              <a:spcBef>
                <a:spcPct val="0"/>
              </a:spcBef>
              <a:spcAft>
                <a:spcPct val="0"/>
              </a:spcAft>
              <a:defRPr sz="2400" b="1">
                <a:solidFill>
                  <a:schemeClr val="tx2"/>
                </a:solidFill>
                <a:latin typeface="Verdana" pitchFamily="34" charset="0"/>
                <a:cs typeface="Arial" charset="0"/>
              </a:defRPr>
            </a:lvl7pPr>
            <a:lvl8pPr marL="1371600" algn="l" rtl="0" fontAlgn="base">
              <a:spcBef>
                <a:spcPct val="0"/>
              </a:spcBef>
              <a:spcAft>
                <a:spcPct val="0"/>
              </a:spcAft>
              <a:defRPr sz="2400" b="1">
                <a:solidFill>
                  <a:schemeClr val="tx2"/>
                </a:solidFill>
                <a:latin typeface="Verdana" pitchFamily="34" charset="0"/>
                <a:cs typeface="Arial" charset="0"/>
              </a:defRPr>
            </a:lvl8pPr>
            <a:lvl9pPr marL="1828800" algn="l" rtl="0" fontAlgn="base">
              <a:spcBef>
                <a:spcPct val="0"/>
              </a:spcBef>
              <a:spcAft>
                <a:spcPct val="0"/>
              </a:spcAft>
              <a:defRPr sz="2400" b="1">
                <a:solidFill>
                  <a:schemeClr val="tx2"/>
                </a:solidFill>
                <a:latin typeface="Verdana" pitchFamily="34" charset="0"/>
                <a:cs typeface="Arial" charset="0"/>
              </a:defRPr>
            </a:lvl9pPr>
          </a:lstStyle>
          <a:p>
            <a:pPr eaLnBrk="1" hangingPunct="1"/>
            <a:r>
              <a:rPr lang="en-US" altLang="en-US" kern="0" dirty="0" smtClean="0"/>
              <a:t>Escape Sequences</a:t>
            </a:r>
          </a:p>
        </p:txBody>
      </p:sp>
    </p:spTree>
    <p:extLst>
      <p:ext uri="{BB962C8B-B14F-4D97-AF65-F5344CB8AC3E}">
        <p14:creationId xmlns:p14="http://schemas.microsoft.com/office/powerpoint/2010/main" xmlns="" val="3035126013"/>
      </p:ext>
    </p:extLst>
  </p:cSld>
  <p:clrMapOvr>
    <a:overrideClrMapping bg1="lt1" tx1="dk1" bg2="lt2" tx2="dk2" accent1="accent1" accent2="accent2" accent3="accent3" accent4="accent4" accent5="accent5" accent6="accent6" hlink="hlink" folHlink="folHlink"/>
  </p:clrMapOvr>
  <p:transition advTm="2656"/>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a:r>
              <a:rPr lang="en-IN" sz="3200" dirty="0">
                <a:solidFill>
                  <a:srgbClr val="4A66AC"/>
                </a:solidFill>
                <a:latin typeface="+mn-lt"/>
                <a:ea typeface="+mn-ea"/>
                <a:cs typeface="+mn-cs"/>
              </a:rPr>
              <a:t>European Agricultural Revolution: 1700 onwards</a:t>
            </a:r>
          </a:p>
        </p:txBody>
      </p:sp>
      <p:pic>
        <p:nvPicPr>
          <p:cNvPr id="2050" name="Picture 2" descr="http://3.bp.blogspot.com/-typBxIq0xgI/TViMLdx8vyI/AAAAAAAAAAQ/i_Kr8SmHiqI/s320/%252B.gif"/>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162041" y="1955926"/>
            <a:ext cx="4819919" cy="319319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8863688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a:r>
              <a:rPr lang="en-IN" sz="4000" dirty="0">
                <a:solidFill>
                  <a:srgbClr val="4A66AC"/>
                </a:solidFill>
                <a:latin typeface="+mn-lt"/>
                <a:ea typeface="+mn-ea"/>
                <a:cs typeface="+mn-cs"/>
              </a:rPr>
              <a:t>Industrial Revolution</a:t>
            </a:r>
          </a:p>
        </p:txBody>
      </p:sp>
      <p:pic>
        <p:nvPicPr>
          <p:cNvPr id="3080" name="Picture 8" descr="http://image.slidesharecdn.com/educationsample-history-150122213425-conversion-gate01/95/industrial-revolution-1-638.jpg?cb=1421962564"/>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57201" y="1739864"/>
            <a:ext cx="3718538" cy="2092406"/>
          </a:xfrm>
          <a:prstGeom prst="rect">
            <a:avLst/>
          </a:prstGeom>
          <a:noFill/>
          <a:extLst>
            <a:ext uri="{909E8E84-426E-40DD-AFC4-6F175D3DCCD1}">
              <a14:hiddenFill xmlns:a14="http://schemas.microsoft.com/office/drawing/2010/main" xmlns="">
                <a:solidFill>
                  <a:srgbClr val="FFFFFF"/>
                </a:solidFill>
              </a14:hiddenFill>
            </a:ext>
          </a:extLst>
        </p:spPr>
      </p:pic>
      <p:pic>
        <p:nvPicPr>
          <p:cNvPr id="3082" name="Picture 10" descr="https://s3-us-west-2.amazonaws.com/oliosite-assets/uploads/imgs/industry.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447765" y="1811016"/>
            <a:ext cx="3071610" cy="1760235"/>
          </a:xfrm>
          <a:prstGeom prst="rect">
            <a:avLst/>
          </a:prstGeom>
          <a:noFill/>
          <a:extLst>
            <a:ext uri="{909E8E84-426E-40DD-AFC4-6F175D3DCCD1}">
              <a14:hiddenFill xmlns:a14="http://schemas.microsoft.com/office/drawing/2010/main" xmlns="">
                <a:solidFill>
                  <a:srgbClr val="FFFFFF"/>
                </a:solidFill>
              </a14:hiddenFill>
            </a:ext>
          </a:extLst>
        </p:spPr>
      </p:pic>
      <p:pic>
        <p:nvPicPr>
          <p:cNvPr id="3084" name="Picture 12" descr="https://reginajeffers.files.wordpress.com/2015/10/09d97bd8-1a6d-4c8c-99dd-2ff0a6b04514.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415005" y="3791796"/>
            <a:ext cx="2945272" cy="220895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325805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TYLE" val="AcnSubjectTitle"/>
  <p:tag name="DATE" val="9/12/2009 10:31:47 AM"/>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LLEFT" val=" 210.125"/>
  <p:tag name="LTOP" val=" 469.875"/>
  <p:tag name="RESIZE" val="Yes"/>
</p:tagLst>
</file>

<file path=ppt/theme/theme1.xml><?xml version="1.0" encoding="utf-8"?>
<a:theme xmlns:a="http://schemas.openxmlformats.org/drawingml/2006/main" name="Presentation_ANZ">
  <a:themeElements>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Presentation_ANZ">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eport_Logo_ANZ">
  <a:themeElements>
    <a:clrScheme name="">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1_Report_Logo_ANZ">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Report_Logo_ANZ 1">
        <a:dk1>
          <a:srgbClr val="000000"/>
        </a:dk1>
        <a:lt1>
          <a:srgbClr val="FFFFFF"/>
        </a:lt1>
        <a:dk2>
          <a:srgbClr val="004165"/>
        </a:dk2>
        <a:lt2>
          <a:srgbClr val="747678"/>
        </a:lt2>
        <a:accent1>
          <a:srgbClr val="007DBA"/>
        </a:accent1>
        <a:accent2>
          <a:srgbClr val="5BC6E8"/>
        </a:accent2>
        <a:accent3>
          <a:srgbClr val="FFFFFF"/>
        </a:accent3>
        <a:accent4>
          <a:srgbClr val="000000"/>
        </a:accent4>
        <a:accent5>
          <a:srgbClr val="AABFD9"/>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1_Default Desig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themeOverride>
</file>

<file path=ppt/theme/themeOverride11.xml><?xml version="1.0" encoding="utf-8"?>
<a:themeOverride xmlns:a="http://schemas.openxmlformats.org/drawingml/2006/main">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themeOverride>
</file>

<file path=ppt/theme/themeOverride12.xml><?xml version="1.0" encoding="utf-8"?>
<a:themeOverride xmlns:a="http://schemas.openxmlformats.org/drawingml/2006/main">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themeOverride>
</file>

<file path=ppt/theme/themeOverride13.xml><?xml version="1.0" encoding="utf-8"?>
<a:themeOverride xmlns:a="http://schemas.openxmlformats.org/drawingml/2006/main">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themeOverride>
</file>

<file path=ppt/theme/themeOverride14.xml><?xml version="1.0" encoding="utf-8"?>
<a:themeOverride xmlns:a="http://schemas.openxmlformats.org/drawingml/2006/main">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themeOverride>
</file>

<file path=ppt/theme/themeOverride15.xml><?xml version="1.0" encoding="utf-8"?>
<a:themeOverride xmlns:a="http://schemas.openxmlformats.org/drawingml/2006/main">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themeOverride>
</file>

<file path=ppt/theme/themeOverride16.xml><?xml version="1.0" encoding="utf-8"?>
<a:themeOverride xmlns:a="http://schemas.openxmlformats.org/drawingml/2006/main">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themeOverride>
</file>

<file path=ppt/theme/themeOverride17.xml><?xml version="1.0" encoding="utf-8"?>
<a:themeOverride xmlns:a="http://schemas.openxmlformats.org/drawingml/2006/main">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themeOverride>
</file>

<file path=ppt/theme/themeOverride18.xml><?xml version="1.0" encoding="utf-8"?>
<a:themeOverride xmlns:a="http://schemas.openxmlformats.org/drawingml/2006/main">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themeOverride>
</file>

<file path=ppt/theme/themeOverride19.xml><?xml version="1.0" encoding="utf-8"?>
<a:themeOverride xmlns:a="http://schemas.openxmlformats.org/drawingml/2006/main">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themeOverride>
</file>

<file path=ppt/theme/themeOverride2.xml><?xml version="1.0" encoding="utf-8"?>
<a:themeOverride xmlns:a="http://schemas.openxmlformats.org/drawingml/2006/main">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themeOverride>
</file>

<file path=ppt/theme/themeOverride20.xml><?xml version="1.0" encoding="utf-8"?>
<a:themeOverride xmlns:a="http://schemas.openxmlformats.org/drawingml/2006/main">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themeOverride>
</file>

<file path=ppt/theme/themeOverride21.xml><?xml version="1.0" encoding="utf-8"?>
<a:themeOverride xmlns:a="http://schemas.openxmlformats.org/drawingml/2006/main">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themeOverride>
</file>

<file path=ppt/theme/themeOverride22.xml><?xml version="1.0" encoding="utf-8"?>
<a:themeOverride xmlns:a="http://schemas.openxmlformats.org/drawingml/2006/main">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themeOverride>
</file>

<file path=ppt/theme/themeOverride3.xml><?xml version="1.0" encoding="utf-8"?>
<a:themeOverride xmlns:a="http://schemas.openxmlformats.org/drawingml/2006/main">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themeOverride>
</file>

<file path=ppt/theme/themeOverride4.xml><?xml version="1.0" encoding="utf-8"?>
<a:themeOverride xmlns:a="http://schemas.openxmlformats.org/drawingml/2006/main">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themeOverride>
</file>

<file path=ppt/theme/themeOverride5.xml><?xml version="1.0" encoding="utf-8"?>
<a:themeOverride xmlns:a="http://schemas.openxmlformats.org/drawingml/2006/main">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themeOverride>
</file>

<file path=ppt/theme/themeOverride6.xml><?xml version="1.0" encoding="utf-8"?>
<a:themeOverride xmlns:a="http://schemas.openxmlformats.org/drawingml/2006/main">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themeOverride>
</file>

<file path=ppt/theme/themeOverride7.xml><?xml version="1.0" encoding="utf-8"?>
<a:themeOverride xmlns:a="http://schemas.openxmlformats.org/drawingml/2006/main">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themeOverride>
</file>

<file path=ppt/theme/themeOverride8.xml><?xml version="1.0" encoding="utf-8"?>
<a:themeOverride xmlns:a="http://schemas.openxmlformats.org/drawingml/2006/main">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themeOverride>
</file>

<file path=ppt/theme/themeOverride9.xml><?xml version="1.0" encoding="utf-8"?>
<a:themeOverride xmlns:a="http://schemas.openxmlformats.org/drawingml/2006/main">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themeOverride>
</file>

<file path=docProps/app.xml><?xml version="1.0" encoding="utf-8"?>
<Properties xmlns="http://schemas.openxmlformats.org/officeDocument/2006/extended-properties" xmlns:vt="http://schemas.openxmlformats.org/officeDocument/2006/docPropsVTypes">
  <Template>Presentation_ANZ</Template>
  <TotalTime>110278</TotalTime>
  <Words>5623</Words>
  <Application>Microsoft Office PowerPoint</Application>
  <PresentationFormat>On-screen Show (4:3)</PresentationFormat>
  <Paragraphs>636</Paragraphs>
  <Slides>73</Slides>
  <Notes>12</Notes>
  <HiddenSlides>0</HiddenSlides>
  <MMClips>0</MMClips>
  <ScaleCrop>false</ScaleCrop>
  <HeadingPairs>
    <vt:vector size="4" baseType="variant">
      <vt:variant>
        <vt:lpstr>Theme</vt:lpstr>
      </vt:variant>
      <vt:variant>
        <vt:i4>4</vt:i4>
      </vt:variant>
      <vt:variant>
        <vt:lpstr>Slide Titles</vt:lpstr>
      </vt:variant>
      <vt:variant>
        <vt:i4>73</vt:i4>
      </vt:variant>
    </vt:vector>
  </HeadingPairs>
  <TitlesOfParts>
    <vt:vector size="77" baseType="lpstr">
      <vt:lpstr>Presentation_ANZ</vt:lpstr>
      <vt:lpstr>1_Report_Logo_ANZ</vt:lpstr>
      <vt:lpstr>1_Default Design</vt:lpstr>
      <vt:lpstr>1_Office Theme</vt:lpstr>
      <vt:lpstr>Java &amp; JEE  Training</vt:lpstr>
      <vt:lpstr>MindsMapped Training Resources</vt:lpstr>
      <vt:lpstr>Ice Breaking…</vt:lpstr>
      <vt:lpstr>Java &amp; JEE Fast Track Training – Day 1 Agenda</vt:lpstr>
      <vt:lpstr>Java &amp; JEE Fast Track Training – Day 1 Agenda</vt:lpstr>
      <vt:lpstr>Introduction to Java</vt:lpstr>
      <vt:lpstr>   Agenda</vt:lpstr>
      <vt:lpstr>European Agricultural Revolution: 1700 onwards</vt:lpstr>
      <vt:lpstr>Industrial Revolution</vt:lpstr>
      <vt:lpstr>Evolution of Computer Science – initially based on mechanical systems</vt:lpstr>
      <vt:lpstr>   A point to ponder…</vt:lpstr>
      <vt:lpstr>   A point to ponder…</vt:lpstr>
      <vt:lpstr>Building Blocks of a Basic Modern Computer System</vt:lpstr>
      <vt:lpstr>   A point to ponder…</vt:lpstr>
      <vt:lpstr>   A point to ponder…</vt:lpstr>
      <vt:lpstr>   A point to ponder…</vt:lpstr>
      <vt:lpstr>   A point to ponder…</vt:lpstr>
      <vt:lpstr>   A point to ponder…</vt:lpstr>
      <vt:lpstr>   A point to ponder…</vt:lpstr>
      <vt:lpstr>The Compilation Process for Non-Java Programs (like C &amp; C++)</vt:lpstr>
      <vt:lpstr>History of Java </vt:lpstr>
      <vt:lpstr>The Issue of Portability</vt:lpstr>
      <vt:lpstr>The Compilation Process for Java Programs</vt:lpstr>
      <vt:lpstr>Java Virtual Machine</vt:lpstr>
      <vt:lpstr>Issue of Portability Solved.. But..</vt:lpstr>
      <vt:lpstr>Issue of Portability Solved.. But..</vt:lpstr>
      <vt:lpstr>Features Of Java</vt:lpstr>
      <vt:lpstr>Features Of Java</vt:lpstr>
      <vt:lpstr>Features Of Java</vt:lpstr>
      <vt:lpstr>Slide 29</vt:lpstr>
      <vt:lpstr>Features Of Java</vt:lpstr>
      <vt:lpstr>Features Of Java</vt:lpstr>
      <vt:lpstr>Features Of Java</vt:lpstr>
      <vt:lpstr>Features Of Java </vt:lpstr>
      <vt:lpstr>Features of Java </vt:lpstr>
      <vt:lpstr>Major Java Editions </vt:lpstr>
      <vt:lpstr>Java &amp; JEE Fast Track Training – Day 1 Agenda</vt:lpstr>
      <vt:lpstr>Setting up environment for Java Development</vt:lpstr>
      <vt:lpstr>Steps for Environment Setup</vt:lpstr>
      <vt:lpstr>Download latest JDK from Oracle site</vt:lpstr>
      <vt:lpstr>Download latest JDK from Oracle site – Step 0</vt:lpstr>
      <vt:lpstr>Download latest JDK from Oracle site – Step 1</vt:lpstr>
      <vt:lpstr>Download latest JDK from Oracle site – Step 2</vt:lpstr>
      <vt:lpstr>Download latest JDK from Oracle site – Step 3</vt:lpstr>
      <vt:lpstr>Download latest JDK from Oracle site – Step 4</vt:lpstr>
      <vt:lpstr>Download and Install Eclipse</vt:lpstr>
      <vt:lpstr>Java &amp; JEE Fast Track Training – Day 1 Agenda</vt:lpstr>
      <vt:lpstr>Java Language Fundamentals – OOP Fundamentals</vt:lpstr>
      <vt:lpstr>JAVA FUNDAMENTALS</vt:lpstr>
      <vt:lpstr>History of Java - Milestones</vt:lpstr>
      <vt:lpstr>Java - Features</vt:lpstr>
      <vt:lpstr>JDK &amp; JRE</vt:lpstr>
      <vt:lpstr>Byte Code &amp; JVM(Java Virtual Machine) </vt:lpstr>
      <vt:lpstr>Platform Independent</vt:lpstr>
      <vt:lpstr>Slide 54</vt:lpstr>
      <vt:lpstr>Application and Applets</vt:lpstr>
      <vt:lpstr>Slide 56</vt:lpstr>
      <vt:lpstr>Principles of Object Oriented Programming</vt:lpstr>
      <vt:lpstr>Slide 58</vt:lpstr>
      <vt:lpstr>First Java Application</vt:lpstr>
      <vt:lpstr>Slide 60</vt:lpstr>
      <vt:lpstr>Slide 61</vt:lpstr>
      <vt:lpstr>Slide 62</vt:lpstr>
      <vt:lpstr>JAVA CONTROLS</vt:lpstr>
      <vt:lpstr>Variables and Constants in Java</vt:lpstr>
      <vt:lpstr>Slide 65</vt:lpstr>
      <vt:lpstr>Slide 66</vt:lpstr>
      <vt:lpstr>Slide 67</vt:lpstr>
      <vt:lpstr>Slide 68</vt:lpstr>
      <vt:lpstr>Slide 69</vt:lpstr>
      <vt:lpstr>Slide 70</vt:lpstr>
      <vt:lpstr>Slide 71</vt:lpstr>
      <vt:lpstr>Slide 72</vt:lpstr>
    </vt:vector>
  </TitlesOfParts>
  <Company>ANZ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TSM RP05 Antivirus  Steering Committee Meeting – #01  16 March 2012</dc:title>
  <dc:creator>Vijay Singh Sambasivam</dc:creator>
  <cp:lastModifiedBy>Ratna Patel</cp:lastModifiedBy>
  <cp:revision>5174</cp:revision>
  <dcterms:created xsi:type="dcterms:W3CDTF">2014-11-23T04:41:29Z</dcterms:created>
  <dcterms:modified xsi:type="dcterms:W3CDTF">2019-08-25T16:24:26Z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