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63" r:id="rId2"/>
    <p:sldMasterId id="2147483675" r:id="rId3"/>
  </p:sldMasterIdLst>
  <p:notesMasterIdLst>
    <p:notesMasterId r:id="rId30"/>
  </p:notesMasterIdLst>
  <p:handoutMasterIdLst>
    <p:handoutMasterId r:id="rId31"/>
  </p:handoutMasterIdLst>
  <p:sldIdLst>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Lst>
  <p:sldSz cx="9144000" cy="6858000" type="screen4x3"/>
  <p:notesSz cx="6807200" cy="9939338"/>
  <p:defaultTextStyle>
    <a:defPPr>
      <a:defRPr lang="en-AU"/>
    </a:defPPr>
    <a:lvl1pPr algn="l" rtl="0" fontAlgn="base">
      <a:spcBef>
        <a:spcPct val="0"/>
      </a:spcBef>
      <a:spcAft>
        <a:spcPct val="0"/>
      </a:spcAft>
      <a:defRPr sz="1000" b="1" kern="1200">
        <a:solidFill>
          <a:schemeClr val="bg1"/>
        </a:solidFill>
        <a:latin typeface="Verdana" pitchFamily="34" charset="0"/>
        <a:ea typeface="+mn-ea"/>
        <a:cs typeface="Arial" charset="0"/>
      </a:defRPr>
    </a:lvl1pPr>
    <a:lvl2pPr marL="457200" algn="l" rtl="0" fontAlgn="base">
      <a:spcBef>
        <a:spcPct val="0"/>
      </a:spcBef>
      <a:spcAft>
        <a:spcPct val="0"/>
      </a:spcAft>
      <a:defRPr sz="1000" b="1" kern="1200">
        <a:solidFill>
          <a:schemeClr val="bg1"/>
        </a:solidFill>
        <a:latin typeface="Verdana" pitchFamily="34" charset="0"/>
        <a:ea typeface="+mn-ea"/>
        <a:cs typeface="Arial" charset="0"/>
      </a:defRPr>
    </a:lvl2pPr>
    <a:lvl3pPr marL="914400" algn="l" rtl="0" fontAlgn="base">
      <a:spcBef>
        <a:spcPct val="0"/>
      </a:spcBef>
      <a:spcAft>
        <a:spcPct val="0"/>
      </a:spcAft>
      <a:defRPr sz="1000" b="1" kern="1200">
        <a:solidFill>
          <a:schemeClr val="bg1"/>
        </a:solidFill>
        <a:latin typeface="Verdana" pitchFamily="34" charset="0"/>
        <a:ea typeface="+mn-ea"/>
        <a:cs typeface="Arial" charset="0"/>
      </a:defRPr>
    </a:lvl3pPr>
    <a:lvl4pPr marL="1371600" algn="l" rtl="0" fontAlgn="base">
      <a:spcBef>
        <a:spcPct val="0"/>
      </a:spcBef>
      <a:spcAft>
        <a:spcPct val="0"/>
      </a:spcAft>
      <a:defRPr sz="1000" b="1" kern="1200">
        <a:solidFill>
          <a:schemeClr val="bg1"/>
        </a:solidFill>
        <a:latin typeface="Verdana" pitchFamily="34" charset="0"/>
        <a:ea typeface="+mn-ea"/>
        <a:cs typeface="Arial" charset="0"/>
      </a:defRPr>
    </a:lvl4pPr>
    <a:lvl5pPr marL="1828800" algn="l" rtl="0" fontAlgn="base">
      <a:spcBef>
        <a:spcPct val="0"/>
      </a:spcBef>
      <a:spcAft>
        <a:spcPct val="0"/>
      </a:spcAft>
      <a:defRPr sz="1000" b="1" kern="1200">
        <a:solidFill>
          <a:schemeClr val="bg1"/>
        </a:solidFill>
        <a:latin typeface="Verdana" pitchFamily="34" charset="0"/>
        <a:ea typeface="+mn-ea"/>
        <a:cs typeface="Arial" charset="0"/>
      </a:defRPr>
    </a:lvl5pPr>
    <a:lvl6pPr marL="2286000" algn="l" defTabSz="914400" rtl="0" eaLnBrk="1" latinLnBrk="0" hangingPunct="1">
      <a:defRPr sz="1000" b="1" kern="1200">
        <a:solidFill>
          <a:schemeClr val="bg1"/>
        </a:solidFill>
        <a:latin typeface="Verdana" pitchFamily="34" charset="0"/>
        <a:ea typeface="+mn-ea"/>
        <a:cs typeface="Arial" charset="0"/>
      </a:defRPr>
    </a:lvl6pPr>
    <a:lvl7pPr marL="2743200" algn="l" defTabSz="914400" rtl="0" eaLnBrk="1" latinLnBrk="0" hangingPunct="1">
      <a:defRPr sz="1000" b="1" kern="1200">
        <a:solidFill>
          <a:schemeClr val="bg1"/>
        </a:solidFill>
        <a:latin typeface="Verdana" pitchFamily="34" charset="0"/>
        <a:ea typeface="+mn-ea"/>
        <a:cs typeface="Arial" charset="0"/>
      </a:defRPr>
    </a:lvl7pPr>
    <a:lvl8pPr marL="3200400" algn="l" defTabSz="914400" rtl="0" eaLnBrk="1" latinLnBrk="0" hangingPunct="1">
      <a:defRPr sz="1000" b="1" kern="1200">
        <a:solidFill>
          <a:schemeClr val="bg1"/>
        </a:solidFill>
        <a:latin typeface="Verdana" pitchFamily="34" charset="0"/>
        <a:ea typeface="+mn-ea"/>
        <a:cs typeface="Arial" charset="0"/>
      </a:defRPr>
    </a:lvl8pPr>
    <a:lvl9pPr marL="3657600" algn="l" defTabSz="914400" rtl="0" eaLnBrk="1" latinLnBrk="0" hangingPunct="1">
      <a:defRPr sz="1000" b="1" kern="1200">
        <a:solidFill>
          <a:schemeClr val="bg1"/>
        </a:solidFill>
        <a:latin typeface="Verdana" pitchFamily="34" charset="0"/>
        <a:ea typeface="+mn-ea"/>
        <a:cs typeface="Arial" charset="0"/>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15:clr>
            <a:srgbClr val="A4A3A4"/>
          </p15:clr>
        </p15:guide>
        <p15:guide id="2">
          <p15:clr>
            <a:srgbClr val="A4A3A4"/>
          </p15:clr>
        </p15:guide>
      </p15:sldGuideLst>
    </p:ext>
    <p:ext uri="{2D200454-40CA-4A62-9FC3-DE9A4176ACB9}">
      <p15:notesGuideLst xmlns:mc="http://schemas.openxmlformats.org/markup-compatibility/2006" xmlns:mv="urn:schemas-microsoft-com:mac:vml" xmlns:p15="http://schemas.microsoft.com/office/powerpoint/2012/main" xmlns="">
        <p15:guide id="1" orient="horz" pos="3131">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4B"/>
    <a:srgbClr val="C0C0C0"/>
    <a:srgbClr val="DDDDDD"/>
    <a:srgbClr val="FF9900"/>
    <a:srgbClr val="008000"/>
    <a:srgbClr val="006600"/>
    <a:srgbClr val="FF0000"/>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90" autoAdjust="0"/>
    <p:restoredTop sz="98247" autoAdjust="0"/>
  </p:normalViewPr>
  <p:slideViewPr>
    <p:cSldViewPr snapToGrid="0">
      <p:cViewPr varScale="1">
        <p:scale>
          <a:sx n="65" d="100"/>
          <a:sy n="65" d="100"/>
        </p:scale>
        <p:origin x="-1476" y="-108"/>
      </p:cViewPr>
      <p:guideLst>
        <p:guide orient="horz"/>
        <p:guide/>
      </p:guideLst>
    </p:cSldViewPr>
  </p:slideViewPr>
  <p:outlineViewPr>
    <p:cViewPr>
      <p:scale>
        <a:sx n="33" d="100"/>
        <a:sy n="33" d="100"/>
      </p:scale>
      <p:origin x="48" y="311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1" d="100"/>
          <a:sy n="81" d="100"/>
        </p:scale>
        <p:origin x="-2790" y="-96"/>
      </p:cViewPr>
      <p:guideLst>
        <p:guide orient="horz" pos="3131"/>
        <p:guide pos="214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9.xml"/><Relationship Id="rId18" Type="http://schemas.openxmlformats.org/officeDocument/2006/relationships/slide" Target="slides/slide24.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18.xml"/><Relationship Id="rId17" Type="http://schemas.openxmlformats.org/officeDocument/2006/relationships/slide" Target="slides/slide23.xml"/><Relationship Id="rId2" Type="http://schemas.openxmlformats.org/officeDocument/2006/relationships/slide" Target="slides/slide4.xml"/><Relationship Id="rId16" Type="http://schemas.openxmlformats.org/officeDocument/2006/relationships/slide" Target="slides/slide22.xml"/><Relationship Id="rId20" Type="http://schemas.openxmlformats.org/officeDocument/2006/relationships/slide" Target="slides/slide26.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7.xml"/><Relationship Id="rId15" Type="http://schemas.openxmlformats.org/officeDocument/2006/relationships/slide" Target="slides/slide21.xml"/><Relationship Id="rId10" Type="http://schemas.openxmlformats.org/officeDocument/2006/relationships/slide" Target="slides/slide15.xml"/><Relationship Id="rId19" Type="http://schemas.openxmlformats.org/officeDocument/2006/relationships/slide" Target="slides/slide25.xml"/><Relationship Id="rId4" Type="http://schemas.openxmlformats.org/officeDocument/2006/relationships/slide" Target="slides/slide6.xml"/><Relationship Id="rId9" Type="http://schemas.openxmlformats.org/officeDocument/2006/relationships/slide" Target="slides/slide13.xml"/><Relationship Id="rId14"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D0C31871-5B07-4F23-B3D0-C5CC077A7435}" type="slidenum">
              <a:rPr lang="en-AU"/>
              <a:pPr>
                <a:defRPr/>
              </a:pPr>
              <a:t>‹#›</a:t>
            </a:fld>
            <a:endParaRPr lang="en-AU" dirty="0"/>
          </a:p>
        </p:txBody>
      </p:sp>
    </p:spTree>
    <p:extLst>
      <p:ext uri="{BB962C8B-B14F-4D97-AF65-F5344CB8AC3E}">
        <p14:creationId xmlns:mc="http://schemas.openxmlformats.org/markup-compatibility/2006" xmlns:mv="urn:schemas-microsoft-com:mac:vml" xmlns:p14="http://schemas.microsoft.com/office/powerpoint/2010/main" xmlns="" val="23561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15988" y="744538"/>
            <a:ext cx="4973637" cy="3729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E0A3756E-9C50-4905-A404-71CE374ECD4F}" type="slidenum">
              <a:rPr lang="en-AU"/>
              <a:pPr>
                <a:defRPr/>
              </a:pPr>
              <a:t>‹#›</a:t>
            </a:fld>
            <a:endParaRPr lang="en-AU" dirty="0"/>
          </a:p>
        </p:txBody>
      </p:sp>
    </p:spTree>
    <p:extLst>
      <p:ext uri="{BB962C8B-B14F-4D97-AF65-F5344CB8AC3E}">
        <p14:creationId xmlns:mc="http://schemas.openxmlformats.org/markup-compatibility/2006" xmlns:mv="urn:schemas-microsoft-com:mac:vml" xmlns:p14="http://schemas.microsoft.com/office/powerpoint/2010/main" xmlns="" val="231528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mc="http://schemas.openxmlformats.org/markup-compatibility/2006" xmlns:mv="urn:schemas-microsoft-com:mac:vml" xmlns:p14="http://schemas.microsoft.com/office/powerpoint/2010/main" xmlns="" val="507831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AU"/>
              <a:t>Click to edit Master title style</a:t>
            </a:r>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AU"/>
              <a:t>Click to edit Master subtitle style</a:t>
            </a:r>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pPr>
              <a:defRPr/>
            </a:pP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25/08/2019</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25/08/2019</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25/08/2019</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25/08/2019</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25/08/2019</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25/08/2019</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25/08/2019</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25/08/2019</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25/08/2019</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25/08/2019</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25/08/2019</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AU"/>
              <a:t>Click to edit Master title style</a:t>
            </a:r>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AU"/>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title style</a:t>
            </a:r>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cstate="print"/>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userDrawn="1"/>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25/08/2019</a:t>
            </a:fld>
            <a:endParaRPr lang="en-AU" dirty="0"/>
          </a:p>
        </p:txBody>
      </p:sp>
      <p:sp>
        <p:nvSpPr>
          <p:cNvPr id="19473" name="Line 17"/>
          <p:cNvSpPr>
            <a:spLocks noChangeShapeType="1"/>
          </p:cNvSpPr>
          <p:nvPr userDrawn="1"/>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600" b="1">
          <a:solidFill>
            <a:srgbClr val="007DBA"/>
          </a:solidFill>
          <a:latin typeface="+mj-lt"/>
          <a:ea typeface="+mj-ea"/>
          <a:cs typeface="+mj-cs"/>
        </a:defRPr>
      </a:lvl1pPr>
      <a:lvl2pPr algn="l" rtl="0" eaLnBrk="0" fontAlgn="base" hangingPunct="0">
        <a:spcBef>
          <a:spcPct val="0"/>
        </a:spcBef>
        <a:spcAft>
          <a:spcPct val="0"/>
        </a:spcAft>
        <a:defRPr sz="1600" b="1">
          <a:solidFill>
            <a:srgbClr val="007DBA"/>
          </a:solidFill>
          <a:latin typeface="Verdana" pitchFamily="34" charset="0"/>
          <a:cs typeface="Arial" charset="0"/>
        </a:defRPr>
      </a:lvl2pPr>
      <a:lvl3pPr algn="l" rtl="0" eaLnBrk="0" fontAlgn="base" hangingPunct="0">
        <a:spcBef>
          <a:spcPct val="0"/>
        </a:spcBef>
        <a:spcAft>
          <a:spcPct val="0"/>
        </a:spcAft>
        <a:defRPr sz="1600" b="1">
          <a:solidFill>
            <a:srgbClr val="007DBA"/>
          </a:solidFill>
          <a:latin typeface="Verdana" pitchFamily="34" charset="0"/>
          <a:cs typeface="Arial" charset="0"/>
        </a:defRPr>
      </a:lvl3pPr>
      <a:lvl4pPr algn="l" rtl="0" eaLnBrk="0" fontAlgn="base" hangingPunct="0">
        <a:spcBef>
          <a:spcPct val="0"/>
        </a:spcBef>
        <a:spcAft>
          <a:spcPct val="0"/>
        </a:spcAft>
        <a:defRPr sz="1600" b="1">
          <a:solidFill>
            <a:srgbClr val="007DBA"/>
          </a:solidFill>
          <a:latin typeface="Verdana" pitchFamily="34" charset="0"/>
          <a:cs typeface="Arial" charset="0"/>
        </a:defRPr>
      </a:lvl4pPr>
      <a:lvl5pPr algn="l" rtl="0" eaLnBrk="0" fontAlgn="base" hangingPunct="0">
        <a:spcBef>
          <a:spcPct val="0"/>
        </a:spcBef>
        <a:spcAft>
          <a:spcPct val="0"/>
        </a:spcAft>
        <a:defRPr sz="1600" b="1">
          <a:solidFill>
            <a:srgbClr val="007DBA"/>
          </a:solidFill>
          <a:latin typeface="Verdana" pitchFamily="34" charset="0"/>
          <a:cs typeface="Arial" charset="0"/>
        </a:defRPr>
      </a:lvl5pPr>
      <a:lvl6pPr marL="457200" algn="l" rtl="0" fontAlgn="base">
        <a:spcBef>
          <a:spcPct val="0"/>
        </a:spcBef>
        <a:spcAft>
          <a:spcPct val="0"/>
        </a:spcAft>
        <a:defRPr sz="1600" b="1">
          <a:solidFill>
            <a:srgbClr val="007DBA"/>
          </a:solidFill>
          <a:latin typeface="Verdana" pitchFamily="34" charset="0"/>
          <a:cs typeface="Arial" charset="0"/>
        </a:defRPr>
      </a:lvl6pPr>
      <a:lvl7pPr marL="914400" algn="l" rtl="0" fontAlgn="base">
        <a:spcBef>
          <a:spcPct val="0"/>
        </a:spcBef>
        <a:spcAft>
          <a:spcPct val="0"/>
        </a:spcAft>
        <a:defRPr sz="1600" b="1">
          <a:solidFill>
            <a:srgbClr val="007DBA"/>
          </a:solidFill>
          <a:latin typeface="Verdana" pitchFamily="34" charset="0"/>
          <a:cs typeface="Arial" charset="0"/>
        </a:defRPr>
      </a:lvl7pPr>
      <a:lvl8pPr marL="1371600" algn="l" rtl="0" fontAlgn="base">
        <a:spcBef>
          <a:spcPct val="0"/>
        </a:spcBef>
        <a:spcAft>
          <a:spcPct val="0"/>
        </a:spcAft>
        <a:defRPr sz="1600" b="1">
          <a:solidFill>
            <a:srgbClr val="007DBA"/>
          </a:solidFill>
          <a:latin typeface="Verdana" pitchFamily="34" charset="0"/>
          <a:cs typeface="Arial" charset="0"/>
        </a:defRPr>
      </a:lvl8pPr>
      <a:lvl9pPr marL="1828800" algn="l" rtl="0" fontAlgn="base">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0" fontAlgn="base" hangingPunct="0">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0" fontAlgn="base" hangingPunct="0">
        <a:spcBef>
          <a:spcPct val="20000"/>
        </a:spcBef>
        <a:spcAft>
          <a:spcPct val="0"/>
        </a:spcAft>
        <a:buClr>
          <a:schemeClr val="accent1"/>
        </a:buClr>
        <a:buChar char="•"/>
        <a:defRPr sz="1200">
          <a:solidFill>
            <a:schemeClr val="tx1"/>
          </a:solidFill>
          <a:latin typeface="+mn-lt"/>
          <a:cs typeface="+mn-cs"/>
        </a:defRPr>
      </a:lvl2pPr>
      <a:lvl3pPr marL="895350" indent="-176213" algn="l" rtl="0" eaLnBrk="0" fontAlgn="base" hangingPunct="0">
        <a:spcBef>
          <a:spcPct val="20000"/>
        </a:spcBef>
        <a:spcAft>
          <a:spcPct val="0"/>
        </a:spcAft>
        <a:buClr>
          <a:schemeClr val="accent1"/>
        </a:buClr>
        <a:buChar char="•"/>
        <a:defRPr sz="1200">
          <a:solidFill>
            <a:schemeClr val="tx1"/>
          </a:solidFill>
          <a:latin typeface="+mn-lt"/>
          <a:cs typeface="+mn-cs"/>
        </a:defRPr>
      </a:lvl3pPr>
      <a:lvl4pPr marL="1252538" indent="-177800" algn="l" rtl="0" eaLnBrk="0" fontAlgn="base" hangingPunct="0">
        <a:spcBef>
          <a:spcPct val="20000"/>
        </a:spcBef>
        <a:spcAft>
          <a:spcPct val="0"/>
        </a:spcAft>
        <a:buClr>
          <a:schemeClr val="accent1"/>
        </a:buClr>
        <a:buChar char="•"/>
        <a:defRPr sz="1200">
          <a:solidFill>
            <a:schemeClr val="tx1"/>
          </a:solidFill>
          <a:latin typeface="+mn-lt"/>
          <a:cs typeface="+mn-cs"/>
        </a:defRPr>
      </a:lvl4pPr>
      <a:lvl5pPr marL="1619250" indent="-187325" algn="l" rtl="0" eaLnBrk="0" fontAlgn="base" hangingPunct="0">
        <a:spcBef>
          <a:spcPct val="20000"/>
        </a:spcBef>
        <a:spcAft>
          <a:spcPct val="0"/>
        </a:spcAft>
        <a:buClr>
          <a:schemeClr val="accent1"/>
        </a:buClr>
        <a:buChar char="•"/>
        <a:defRPr sz="1200">
          <a:solidFill>
            <a:schemeClr val="tx1"/>
          </a:solidFill>
          <a:latin typeface="+mn-lt"/>
          <a:cs typeface="+mn-cs"/>
        </a:defRPr>
      </a:lvl5pPr>
      <a:lvl6pPr marL="2076450" indent="-187325" algn="l" rtl="0" fontAlgn="base">
        <a:spcBef>
          <a:spcPct val="20000"/>
        </a:spcBef>
        <a:spcAft>
          <a:spcPct val="0"/>
        </a:spcAft>
        <a:buClr>
          <a:schemeClr val="accent1"/>
        </a:buClr>
        <a:buChar char="•"/>
        <a:defRPr sz="1200">
          <a:solidFill>
            <a:schemeClr val="tx1"/>
          </a:solidFill>
          <a:latin typeface="+mn-lt"/>
          <a:cs typeface="+mn-cs"/>
        </a:defRPr>
      </a:lvl6pPr>
      <a:lvl7pPr marL="2533650" indent="-187325" algn="l" rtl="0" fontAlgn="base">
        <a:spcBef>
          <a:spcPct val="20000"/>
        </a:spcBef>
        <a:spcAft>
          <a:spcPct val="0"/>
        </a:spcAft>
        <a:buClr>
          <a:schemeClr val="accent1"/>
        </a:buClr>
        <a:buChar char="•"/>
        <a:defRPr sz="1200">
          <a:solidFill>
            <a:schemeClr val="tx1"/>
          </a:solidFill>
          <a:latin typeface="+mn-lt"/>
          <a:cs typeface="+mn-cs"/>
        </a:defRPr>
      </a:lvl7pPr>
      <a:lvl8pPr marL="2990850" indent="-187325" algn="l" rtl="0" fontAlgn="base">
        <a:spcBef>
          <a:spcPct val="20000"/>
        </a:spcBef>
        <a:spcAft>
          <a:spcPct val="0"/>
        </a:spcAft>
        <a:buClr>
          <a:schemeClr val="accent1"/>
        </a:buClr>
        <a:buChar char="•"/>
        <a:defRPr sz="1200">
          <a:solidFill>
            <a:schemeClr val="tx1"/>
          </a:solidFill>
          <a:latin typeface="+mn-lt"/>
          <a:cs typeface="+mn-cs"/>
        </a:defRPr>
      </a:lvl8pPr>
      <a:lvl9pPr marL="3448050" indent="-187325" algn="l" rtl="0" fontAlgn="base">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AU" smtClean="0"/>
              <a:t>Click to edit Master title style</a:t>
            </a:r>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Verdana" pitchFamily="34" charset="0"/>
          <a:cs typeface="Arial" charset="0"/>
        </a:defRPr>
      </a:lvl2pPr>
      <a:lvl3pPr algn="l" rtl="0" eaLnBrk="0" fontAlgn="base" hangingPunct="0">
        <a:spcBef>
          <a:spcPct val="0"/>
        </a:spcBef>
        <a:spcAft>
          <a:spcPct val="0"/>
        </a:spcAft>
        <a:defRPr sz="1600" b="1">
          <a:solidFill>
            <a:schemeClr val="tx2"/>
          </a:solidFill>
          <a:latin typeface="Verdana" pitchFamily="34" charset="0"/>
          <a:cs typeface="Arial" charset="0"/>
        </a:defRPr>
      </a:lvl3pPr>
      <a:lvl4pPr algn="l" rtl="0" eaLnBrk="0" fontAlgn="base" hangingPunct="0">
        <a:spcBef>
          <a:spcPct val="0"/>
        </a:spcBef>
        <a:spcAft>
          <a:spcPct val="0"/>
        </a:spcAft>
        <a:defRPr sz="1600" b="1">
          <a:solidFill>
            <a:schemeClr val="tx2"/>
          </a:solidFill>
          <a:latin typeface="Verdana" pitchFamily="34" charset="0"/>
          <a:cs typeface="Arial" charset="0"/>
        </a:defRPr>
      </a:lvl4pPr>
      <a:lvl5pPr algn="l" rtl="0" eaLnBrk="0" fontAlgn="base" hangingPunct="0">
        <a:spcBef>
          <a:spcPct val="0"/>
        </a:spcBef>
        <a:spcAft>
          <a:spcPct val="0"/>
        </a:spcAft>
        <a:defRPr sz="1600" b="1">
          <a:solidFill>
            <a:schemeClr val="tx2"/>
          </a:solidFill>
          <a:latin typeface="Verdana" pitchFamily="34" charset="0"/>
          <a:cs typeface="Arial" charset="0"/>
        </a:defRPr>
      </a:lvl5pPr>
      <a:lvl6pPr marL="457200" algn="l" rtl="0" fontAlgn="base">
        <a:spcBef>
          <a:spcPct val="0"/>
        </a:spcBef>
        <a:spcAft>
          <a:spcPct val="0"/>
        </a:spcAft>
        <a:defRPr sz="1600" b="1">
          <a:solidFill>
            <a:schemeClr val="tx2"/>
          </a:solidFill>
          <a:latin typeface="Verdana" pitchFamily="34" charset="0"/>
          <a:cs typeface="Arial" charset="0"/>
        </a:defRPr>
      </a:lvl6pPr>
      <a:lvl7pPr marL="914400" algn="l" rtl="0" fontAlgn="base">
        <a:spcBef>
          <a:spcPct val="0"/>
        </a:spcBef>
        <a:spcAft>
          <a:spcPct val="0"/>
        </a:spcAft>
        <a:defRPr sz="1600" b="1">
          <a:solidFill>
            <a:schemeClr val="tx2"/>
          </a:solidFill>
          <a:latin typeface="Verdana" pitchFamily="34" charset="0"/>
          <a:cs typeface="Arial" charset="0"/>
        </a:defRPr>
      </a:lvl7pPr>
      <a:lvl8pPr marL="1371600" algn="l" rtl="0" fontAlgn="base">
        <a:spcBef>
          <a:spcPct val="0"/>
        </a:spcBef>
        <a:spcAft>
          <a:spcPct val="0"/>
        </a:spcAft>
        <a:defRPr sz="1600" b="1">
          <a:solidFill>
            <a:schemeClr val="tx2"/>
          </a:solidFill>
          <a:latin typeface="Verdana" pitchFamily="34" charset="0"/>
          <a:cs typeface="Arial" charset="0"/>
        </a:defRPr>
      </a:lvl8pPr>
      <a:lvl9pPr marL="1828800" algn="l" rtl="0" fontAlgn="base">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0" fontAlgn="base" hangingPunct="0">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0" fontAlgn="base" hangingPunct="0">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0" fontAlgn="base" hangingPunct="0">
        <a:spcBef>
          <a:spcPct val="0"/>
        </a:spcBef>
        <a:spcAft>
          <a:spcPct val="50000"/>
        </a:spcAft>
        <a:buClr>
          <a:schemeClr val="tx1"/>
        </a:buClr>
        <a:buChar char="o"/>
        <a:defRPr sz="1200">
          <a:solidFill>
            <a:schemeClr val="tx1"/>
          </a:solidFill>
          <a:latin typeface="+mn-lt"/>
          <a:cs typeface="+mn-cs"/>
        </a:defRPr>
      </a:lvl4pPr>
      <a:lvl5pPr marL="917575"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Java Training</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smtClean="0"/>
              <a:t>Objective</a:t>
            </a:r>
          </a:p>
        </p:txBody>
      </p:sp>
      <p:sp>
        <p:nvSpPr>
          <p:cNvPr id="10243" name="Rectangle 3"/>
          <p:cNvSpPr>
            <a:spLocks noGrp="1" noChangeArrowheads="1"/>
          </p:cNvSpPr>
          <p:nvPr>
            <p:ph type="body" idx="1"/>
          </p:nvPr>
        </p:nvSpPr>
        <p:spPr>
          <a:xfrm>
            <a:off x="685800" y="2133600"/>
            <a:ext cx="7772400" cy="3962400"/>
          </a:xfrm>
        </p:spPr>
        <p:txBody>
          <a:bodyPr/>
          <a:lstStyle/>
          <a:p>
            <a:pPr eaLnBrk="1" fontAlgn="t" hangingPunct="1"/>
            <a:r>
              <a:rPr lang="en-US" sz="2400" smtClean="0">
                <a:solidFill>
                  <a:srgbClr val="000000"/>
                </a:solidFill>
              </a:rPr>
              <a:t>Write code that makes proper use of exceptions and exception handling clauses (try, catch, finally) and declares methods and overriding methods that throw exceptions. </a:t>
            </a:r>
          </a:p>
          <a:p>
            <a:pPr eaLnBrk="1" fontAlgn="t" hangingPunct="1"/>
            <a:endParaRPr lang="en-US" sz="2400" smtClean="0">
              <a:solidFill>
                <a:srgbClr val="000000"/>
              </a:solidFill>
            </a:endParaRPr>
          </a:p>
          <a:p>
            <a:pPr eaLnBrk="1" fontAlgn="t" hangingPunct="1"/>
            <a:r>
              <a:rPr lang="en-US" sz="2400" smtClean="0">
                <a:solidFill>
                  <a:srgbClr val="000000"/>
                </a:solidFill>
              </a:rPr>
              <a:t>Recognize the effect of an exception arising at a specified point in a code fragment. Note: The exception may be a runtime exception, a checked exception, or an error (the code may include try, catch, or finally clauses in any legitimate combination). </a:t>
            </a:r>
          </a:p>
          <a:p>
            <a:pPr eaLnBrk="1" hangingPunct="1">
              <a:buFontTx/>
              <a:buNone/>
            </a:pPr>
            <a:endParaRPr lang="en-US" sz="2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09600"/>
            <a:ext cx="7772400" cy="609600"/>
          </a:xfrm>
        </p:spPr>
        <p:txBody>
          <a:bodyPr/>
          <a:lstStyle/>
          <a:p>
            <a:pPr eaLnBrk="1" hangingPunct="1"/>
            <a:r>
              <a:rPr lang="en-US" sz="3600" smtClean="0"/>
              <a:t>Exceptions</a:t>
            </a:r>
          </a:p>
        </p:txBody>
      </p:sp>
      <p:sp>
        <p:nvSpPr>
          <p:cNvPr id="11267" name="Rectangle 3"/>
          <p:cNvSpPr>
            <a:spLocks noGrp="1" noChangeArrowheads="1"/>
          </p:cNvSpPr>
          <p:nvPr>
            <p:ph type="body" idx="1"/>
          </p:nvPr>
        </p:nvSpPr>
        <p:spPr>
          <a:xfrm>
            <a:off x="685800" y="1524000"/>
            <a:ext cx="7696200" cy="4038600"/>
          </a:xfrm>
        </p:spPr>
        <p:txBody>
          <a:bodyPr/>
          <a:lstStyle/>
          <a:p>
            <a:pPr eaLnBrk="1" hangingPunct="1"/>
            <a:r>
              <a:rPr lang="en-US" sz="2400" smtClean="0">
                <a:solidFill>
                  <a:srgbClr val="CC3300"/>
                </a:solidFill>
              </a:rPr>
              <a:t>Exceptions in Java are objects, all exceptions are derived from Throwable class in the java.lang package</a:t>
            </a:r>
          </a:p>
          <a:p>
            <a:pPr eaLnBrk="1" hangingPunct="1"/>
            <a:r>
              <a:rPr lang="en-US" sz="2400" smtClean="0">
                <a:solidFill>
                  <a:srgbClr val="CC3300"/>
                </a:solidFill>
              </a:rPr>
              <a:t>Error, RuntimeException and their subclasses, are unchecked exceptions. The rest are checked exceptions</a:t>
            </a:r>
          </a:p>
          <a:p>
            <a:pPr eaLnBrk="1" hangingPunct="1"/>
            <a:r>
              <a:rPr lang="en-US" sz="2400" smtClean="0">
                <a:solidFill>
                  <a:srgbClr val="CC3300"/>
                </a:solidFill>
              </a:rPr>
              <a:t>You can create your own exceptions by extending the appropriate exception class</a:t>
            </a:r>
          </a:p>
          <a:p>
            <a:pPr eaLnBrk="1" hangingPunct="1"/>
            <a:r>
              <a:rPr lang="en-US" sz="2400" smtClean="0">
                <a:solidFill>
                  <a:srgbClr val="CC3300"/>
                </a:solidFill>
              </a:rPr>
              <a:t>Any method that might throw a checked exception must either declare the exception using the throws keyword, or handle the exception using a try/catch block</a:t>
            </a:r>
            <a:endParaRPr lang="en-US" sz="2400" smtClean="0"/>
          </a:p>
          <a:p>
            <a:pPr eaLnBrk="1" hangingPunct="1"/>
            <a:endParaRPr lang="en-US" sz="2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Exception class hierarchy</a:t>
            </a:r>
          </a:p>
        </p:txBody>
      </p:sp>
      <p:sp>
        <p:nvSpPr>
          <p:cNvPr id="12291" name="Rectangle 3"/>
          <p:cNvSpPr>
            <a:spLocks noChangeArrowheads="1"/>
          </p:cNvSpPr>
          <p:nvPr/>
        </p:nvSpPr>
        <p:spPr bwMode="auto">
          <a:xfrm>
            <a:off x="266700" y="1835150"/>
            <a:ext cx="9144000" cy="0"/>
          </a:xfrm>
          <a:prstGeom prst="rect">
            <a:avLst/>
          </a:prstGeom>
          <a:noFill/>
          <a:ln w="9525">
            <a:noFill/>
            <a:miter lim="800000"/>
            <a:headEnd/>
            <a:tailEnd/>
          </a:ln>
        </p:spPr>
        <p:txBody>
          <a:bodyPr lIns="182505" rIns="914112">
            <a:spAutoFit/>
          </a:bodyPr>
          <a:lstStyle/>
          <a:p>
            <a:endParaRPr lang="en-US"/>
          </a:p>
        </p:txBody>
      </p:sp>
      <p:pic>
        <p:nvPicPr>
          <p:cNvPr id="12292" name="Picture 5" descr="http://www.artima.com/designtechniques/images/exceptFig1.gif"/>
          <p:cNvPicPr>
            <a:picLocks noChangeAspect="1" noChangeArrowheads="1"/>
          </p:cNvPicPr>
          <p:nvPr/>
        </p:nvPicPr>
        <p:blipFill>
          <a:blip r:embed="rId2" cstate="print"/>
          <a:srcRect/>
          <a:stretch>
            <a:fillRect/>
          </a:stretch>
        </p:blipFill>
        <p:spPr bwMode="auto">
          <a:xfrm>
            <a:off x="838200" y="1881188"/>
            <a:ext cx="7848600" cy="42148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09600"/>
            <a:ext cx="7772400" cy="457200"/>
          </a:xfrm>
        </p:spPr>
        <p:txBody>
          <a:bodyPr/>
          <a:lstStyle/>
          <a:p>
            <a:pPr eaLnBrk="1" hangingPunct="1"/>
            <a:r>
              <a:rPr lang="en-US" sz="3600" smtClean="0"/>
              <a:t>try and catch</a:t>
            </a:r>
          </a:p>
        </p:txBody>
      </p:sp>
      <p:sp>
        <p:nvSpPr>
          <p:cNvPr id="13315" name="Rectangle 3"/>
          <p:cNvSpPr>
            <a:spLocks noGrp="1" noChangeArrowheads="1"/>
          </p:cNvSpPr>
          <p:nvPr>
            <p:ph type="body" idx="1"/>
          </p:nvPr>
        </p:nvSpPr>
        <p:spPr>
          <a:xfrm>
            <a:off x="685800" y="1295400"/>
            <a:ext cx="8001000" cy="4800600"/>
          </a:xfrm>
        </p:spPr>
        <p:txBody>
          <a:bodyPr/>
          <a:lstStyle/>
          <a:p>
            <a:pPr eaLnBrk="1" hangingPunct="1"/>
            <a:r>
              <a:rPr lang="en-US" sz="2400" smtClean="0">
                <a:solidFill>
                  <a:srgbClr val="CC3300"/>
                </a:solidFill>
              </a:rPr>
              <a:t>The try block contains the code which might throw an exception, one or more catch clauses can be provided to handle different exception types</a:t>
            </a:r>
          </a:p>
          <a:p>
            <a:pPr eaLnBrk="1" hangingPunct="1"/>
            <a:r>
              <a:rPr lang="en-US" sz="2400" smtClean="0">
                <a:solidFill>
                  <a:schemeClr val="accent2"/>
                </a:solidFill>
              </a:rPr>
              <a:t>Eg:		</a:t>
            </a:r>
            <a:r>
              <a:rPr lang="en-US" sz="2400" smtClean="0"/>
              <a:t>try {</a:t>
            </a:r>
          </a:p>
          <a:p>
            <a:pPr eaLnBrk="1" hangingPunct="1">
              <a:buFontTx/>
              <a:buNone/>
            </a:pPr>
            <a:r>
              <a:rPr lang="en-US" sz="2400" smtClean="0"/>
              <a:t>			</a:t>
            </a:r>
            <a:r>
              <a:rPr lang="en-US" sz="2400" smtClean="0">
                <a:solidFill>
                  <a:srgbClr val="CC3300"/>
                </a:solidFill>
              </a:rPr>
              <a:t>// code which might throw exceptions</a:t>
            </a:r>
          </a:p>
          <a:p>
            <a:pPr eaLnBrk="1" hangingPunct="1">
              <a:buFontTx/>
              <a:buNone/>
            </a:pPr>
            <a:r>
              <a:rPr lang="en-US" sz="2400" smtClean="0"/>
              <a:t>		      	}</a:t>
            </a:r>
          </a:p>
          <a:p>
            <a:pPr eaLnBrk="1" hangingPunct="1">
              <a:buFontTx/>
              <a:buNone/>
            </a:pPr>
            <a:r>
              <a:rPr lang="en-US" sz="2400" smtClean="0"/>
              <a:t>			catch(Exception e)</a:t>
            </a:r>
          </a:p>
          <a:p>
            <a:pPr eaLnBrk="1" hangingPunct="1">
              <a:buFontTx/>
              <a:buNone/>
            </a:pPr>
            <a:r>
              <a:rPr lang="en-US" sz="2400" smtClean="0"/>
              <a:t>			{ </a:t>
            </a:r>
            <a:r>
              <a:rPr lang="en-US" sz="2400" smtClean="0">
                <a:solidFill>
                  <a:srgbClr val="CC3300"/>
                </a:solidFill>
              </a:rPr>
              <a:t>//code to handle the exception</a:t>
            </a:r>
            <a:r>
              <a:rPr lang="en-US" sz="2400" smtClean="0"/>
              <a:t> }</a:t>
            </a:r>
          </a:p>
          <a:p>
            <a:pPr eaLnBrk="1" hangingPunct="1"/>
            <a:r>
              <a:rPr lang="en-US" sz="2400" smtClean="0"/>
              <a:t>If an exception is thrown from the try block, the control moves to the catch block. If there is a matching catch clause, it is executed, else it propagates through the call stack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7772400" cy="533400"/>
          </a:xfrm>
        </p:spPr>
        <p:txBody>
          <a:bodyPr/>
          <a:lstStyle/>
          <a:p>
            <a:pPr eaLnBrk="1" hangingPunct="1"/>
            <a:r>
              <a:rPr lang="en-US" sz="3600" smtClean="0"/>
              <a:t>Example</a:t>
            </a:r>
          </a:p>
        </p:txBody>
      </p:sp>
      <p:sp>
        <p:nvSpPr>
          <p:cNvPr id="14339" name="Rectangle 3"/>
          <p:cNvSpPr>
            <a:spLocks noGrp="1" noChangeArrowheads="1"/>
          </p:cNvSpPr>
          <p:nvPr>
            <p:ph type="body" idx="1"/>
          </p:nvPr>
        </p:nvSpPr>
        <p:spPr>
          <a:xfrm>
            <a:off x="685800" y="1447800"/>
            <a:ext cx="7772400" cy="4648200"/>
          </a:xfrm>
        </p:spPr>
        <p:txBody>
          <a:bodyPr/>
          <a:lstStyle/>
          <a:p>
            <a:pPr eaLnBrk="1" hangingPunct="1">
              <a:lnSpc>
                <a:spcPct val="90000"/>
              </a:lnSpc>
            </a:pPr>
            <a:r>
              <a:rPr lang="en-US" sz="2400" smtClean="0">
                <a:solidFill>
                  <a:schemeClr val="accent2"/>
                </a:solidFill>
              </a:rPr>
              <a:t>Eg:</a:t>
            </a:r>
          </a:p>
          <a:p>
            <a:pPr eaLnBrk="1" hangingPunct="1">
              <a:lnSpc>
                <a:spcPct val="90000"/>
              </a:lnSpc>
              <a:buFontTx/>
              <a:buNone/>
            </a:pPr>
            <a:r>
              <a:rPr lang="en-US" sz="2400" smtClean="0">
                <a:solidFill>
                  <a:schemeClr val="accent2"/>
                </a:solidFill>
              </a:rPr>
              <a:t>	</a:t>
            </a:r>
            <a:r>
              <a:rPr lang="en-US" sz="2400" smtClean="0"/>
              <a:t>class Test{</a:t>
            </a:r>
          </a:p>
          <a:p>
            <a:pPr eaLnBrk="1" hangingPunct="1">
              <a:lnSpc>
                <a:spcPct val="90000"/>
              </a:lnSpc>
              <a:buFontTx/>
              <a:buNone/>
            </a:pPr>
            <a:r>
              <a:rPr lang="en-US" sz="2400" smtClean="0"/>
              <a:t>		public static void main(String args[])	{</a:t>
            </a:r>
          </a:p>
          <a:p>
            <a:pPr eaLnBrk="1" hangingPunct="1">
              <a:lnSpc>
                <a:spcPct val="90000"/>
              </a:lnSpc>
              <a:buFontTx/>
              <a:buNone/>
            </a:pPr>
            <a:r>
              <a:rPr lang="en-US" sz="2400" smtClean="0"/>
              <a:t>		try</a:t>
            </a:r>
          </a:p>
          <a:p>
            <a:pPr eaLnBrk="1" hangingPunct="1">
              <a:lnSpc>
                <a:spcPct val="90000"/>
              </a:lnSpc>
              <a:buFontTx/>
              <a:buNone/>
            </a:pPr>
            <a:r>
              <a:rPr lang="en-US" sz="2400" smtClean="0"/>
              <a:t>		{</a:t>
            </a:r>
          </a:p>
          <a:p>
            <a:pPr eaLnBrk="1" hangingPunct="1">
              <a:lnSpc>
                <a:spcPct val="90000"/>
              </a:lnSpc>
              <a:buFontTx/>
              <a:buNone/>
            </a:pPr>
            <a:r>
              <a:rPr lang="en-US" sz="2400" smtClean="0"/>
              <a:t>		if(x&gt;y)</a:t>
            </a:r>
          </a:p>
          <a:p>
            <a:pPr eaLnBrk="1" hangingPunct="1">
              <a:lnSpc>
                <a:spcPct val="90000"/>
              </a:lnSpc>
              <a:buFontTx/>
              <a:buNone/>
            </a:pPr>
            <a:r>
              <a:rPr lang="en-US" sz="2400" smtClean="0"/>
              <a:t>			throw new MyException();</a:t>
            </a:r>
          </a:p>
          <a:p>
            <a:pPr eaLnBrk="1" hangingPunct="1">
              <a:lnSpc>
                <a:spcPct val="90000"/>
              </a:lnSpc>
              <a:buFontTx/>
              <a:buNone/>
            </a:pPr>
            <a:r>
              <a:rPr lang="en-US" sz="2400" smtClean="0"/>
              <a:t>		}</a:t>
            </a:r>
          </a:p>
          <a:p>
            <a:pPr eaLnBrk="1" hangingPunct="1">
              <a:lnSpc>
                <a:spcPct val="90000"/>
              </a:lnSpc>
              <a:buFontTx/>
              <a:buNone/>
            </a:pPr>
            <a:r>
              <a:rPr lang="en-US" sz="2400" smtClean="0"/>
              <a:t>		catch(Exception e)</a:t>
            </a:r>
          </a:p>
          <a:p>
            <a:pPr eaLnBrk="1" hangingPunct="1">
              <a:lnSpc>
                <a:spcPct val="90000"/>
              </a:lnSpc>
              <a:buFontTx/>
              <a:buNone/>
            </a:pPr>
            <a:r>
              <a:rPr lang="en-US" sz="2400" smtClean="0"/>
              <a:t>		{  System.out.println(“caught”+e); }</a:t>
            </a:r>
          </a:p>
          <a:p>
            <a:pPr eaLnBrk="1" hangingPunct="1">
              <a:lnSpc>
                <a:spcPct val="90000"/>
              </a:lnSpc>
              <a:buFontTx/>
              <a:buNone/>
            </a:pPr>
            <a:r>
              <a:rPr lang="en-US" sz="2400" smtClean="0"/>
              <a:t>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457200"/>
            <a:ext cx="7772400" cy="609600"/>
          </a:xfrm>
        </p:spPr>
        <p:txBody>
          <a:bodyPr/>
          <a:lstStyle/>
          <a:p>
            <a:pPr eaLnBrk="1" hangingPunct="1"/>
            <a:r>
              <a:rPr lang="en-US" sz="3600" smtClean="0"/>
              <a:t>finally</a:t>
            </a:r>
          </a:p>
        </p:txBody>
      </p:sp>
      <p:sp>
        <p:nvSpPr>
          <p:cNvPr id="15363" name="Rectangle 3"/>
          <p:cNvSpPr>
            <a:spLocks noGrp="1" noChangeArrowheads="1"/>
          </p:cNvSpPr>
          <p:nvPr>
            <p:ph type="body" idx="1"/>
          </p:nvPr>
        </p:nvSpPr>
        <p:spPr>
          <a:xfrm>
            <a:off x="685800" y="1371600"/>
            <a:ext cx="7772400" cy="4953000"/>
          </a:xfrm>
        </p:spPr>
        <p:txBody>
          <a:bodyPr/>
          <a:lstStyle/>
          <a:p>
            <a:pPr eaLnBrk="1" hangingPunct="1"/>
            <a:r>
              <a:rPr lang="en-US" sz="2400" smtClean="0">
                <a:solidFill>
                  <a:srgbClr val="CC3300"/>
                </a:solidFill>
              </a:rPr>
              <a:t>The finally block is always executed at some point after the try block, whether an exception is thrown or not</a:t>
            </a:r>
          </a:p>
          <a:p>
            <a:pPr eaLnBrk="1" hangingPunct="1"/>
            <a:r>
              <a:rPr lang="en-US" sz="2400" smtClean="0">
                <a:solidFill>
                  <a:srgbClr val="CC3300"/>
                </a:solidFill>
              </a:rPr>
              <a:t>If no exceptions are thrown from the try block, the finally block is executed after the try block completes. If an exception is thrown, any matching catch clauses are executed, after which control comes to the finally block</a:t>
            </a:r>
          </a:p>
          <a:p>
            <a:pPr eaLnBrk="1" hangingPunct="1"/>
            <a:r>
              <a:rPr lang="en-US" sz="2400" smtClean="0">
                <a:solidFill>
                  <a:schemeClr val="accent2"/>
                </a:solidFill>
              </a:rPr>
              <a:t>Usage:</a:t>
            </a:r>
          </a:p>
          <a:p>
            <a:pPr lvl="1" eaLnBrk="1" hangingPunct="1">
              <a:buFontTx/>
              <a:buNone/>
            </a:pPr>
            <a:r>
              <a:rPr lang="en-US" sz="2400" smtClean="0"/>
              <a:t>	try {  // code which throws exceptions</a:t>
            </a:r>
          </a:p>
          <a:p>
            <a:pPr lvl="1" eaLnBrk="1" hangingPunct="1">
              <a:buFontTx/>
              <a:buNone/>
            </a:pPr>
            <a:r>
              <a:rPr lang="en-US" sz="2400" smtClean="0"/>
              <a:t>		    }</a:t>
            </a:r>
          </a:p>
          <a:p>
            <a:pPr lvl="1" eaLnBrk="1" hangingPunct="1">
              <a:buFontTx/>
              <a:buNone/>
            </a:pPr>
            <a:r>
              <a:rPr lang="en-US" sz="2400" smtClean="0"/>
              <a:t>	catch(Exception e){//handle exception}</a:t>
            </a:r>
          </a:p>
          <a:p>
            <a:pPr lvl="1" eaLnBrk="1" hangingPunct="1">
              <a:buFontTx/>
              <a:buNone/>
            </a:pPr>
            <a:r>
              <a:rPr lang="en-US" sz="2400" smtClean="0"/>
              <a:t>    finally{//clean up code} </a:t>
            </a:r>
          </a:p>
          <a:p>
            <a:pPr eaLnBrk="1" hangingPunct="1"/>
            <a:endParaRPr 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609600"/>
            <a:ext cx="7772400" cy="381000"/>
          </a:xfrm>
        </p:spPr>
        <p:txBody>
          <a:bodyPr/>
          <a:lstStyle/>
          <a:p>
            <a:pPr eaLnBrk="1" hangingPunct="1"/>
            <a:r>
              <a:rPr lang="en-US" sz="3600" smtClean="0"/>
              <a:t>throws and throw</a:t>
            </a:r>
          </a:p>
        </p:txBody>
      </p:sp>
      <p:sp>
        <p:nvSpPr>
          <p:cNvPr id="16387" name="Rectangle 3"/>
          <p:cNvSpPr>
            <a:spLocks noGrp="1" noChangeArrowheads="1"/>
          </p:cNvSpPr>
          <p:nvPr>
            <p:ph type="body" idx="1"/>
          </p:nvPr>
        </p:nvSpPr>
        <p:spPr>
          <a:xfrm>
            <a:off x="685800" y="1219200"/>
            <a:ext cx="8077200" cy="5181600"/>
          </a:xfrm>
        </p:spPr>
        <p:txBody>
          <a:bodyPr/>
          <a:lstStyle/>
          <a:p>
            <a:pPr eaLnBrk="1" hangingPunct="1"/>
            <a:r>
              <a:rPr lang="en-US" sz="2400" smtClean="0">
                <a:solidFill>
                  <a:srgbClr val="CC3300"/>
                </a:solidFill>
              </a:rPr>
              <a:t>The checked exceptions that a method can throw must be declared using the ‘throws’ keyword</a:t>
            </a:r>
          </a:p>
          <a:p>
            <a:pPr eaLnBrk="1" hangingPunct="1"/>
            <a:r>
              <a:rPr lang="en-US" sz="2400" smtClean="0">
                <a:solidFill>
                  <a:srgbClr val="CC3300"/>
                </a:solidFill>
              </a:rPr>
              <a:t>To throw an exception explicitly from code, use the ‘throw’ keyword</a:t>
            </a:r>
          </a:p>
          <a:p>
            <a:pPr eaLnBrk="1" hangingPunct="1"/>
            <a:r>
              <a:rPr lang="en-US" sz="2400" smtClean="0">
                <a:solidFill>
                  <a:schemeClr val="accent2"/>
                </a:solidFill>
              </a:rPr>
              <a:t>Eg</a:t>
            </a:r>
            <a:r>
              <a:rPr lang="en-US" sz="2400" smtClean="0"/>
              <a:t>: /* Assuming MyException is a subclass of Exception*/</a:t>
            </a:r>
          </a:p>
          <a:p>
            <a:pPr lvl="1" eaLnBrk="1" hangingPunct="1">
              <a:buFontTx/>
              <a:buNone/>
            </a:pPr>
            <a:r>
              <a:rPr lang="en-US" sz="2000" smtClean="0"/>
              <a:t>	</a:t>
            </a:r>
            <a:r>
              <a:rPr lang="en-US" sz="2400" smtClean="0"/>
              <a:t>void f() throws MyException</a:t>
            </a:r>
          </a:p>
          <a:p>
            <a:pPr lvl="1" eaLnBrk="1" hangingPunct="1">
              <a:buFontTx/>
              <a:buNone/>
            </a:pPr>
            <a:r>
              <a:rPr lang="en-US" sz="2400" smtClean="0"/>
              <a:t>	{	</a:t>
            </a:r>
          </a:p>
          <a:p>
            <a:pPr lvl="1" eaLnBrk="1" hangingPunct="1">
              <a:buFontTx/>
              <a:buNone/>
            </a:pPr>
            <a:r>
              <a:rPr lang="en-US" sz="2400" smtClean="0"/>
              <a:t>		if(x &gt; y) throw new MyException();</a:t>
            </a:r>
          </a:p>
          <a:p>
            <a:pPr lvl="1" eaLnBrk="1" hangingPunct="1">
              <a:buFontTx/>
              <a:buNone/>
            </a:pPr>
            <a:r>
              <a:rPr lang="en-US" sz="2400" smtClean="0">
                <a:solidFill>
                  <a:srgbClr val="CC3300"/>
                </a:solidFill>
              </a:rPr>
              <a:t> 	</a:t>
            </a:r>
            <a:r>
              <a:rPr lang="en-US" sz="2400" smtClean="0"/>
              <a:t>}	</a:t>
            </a:r>
          </a:p>
          <a:p>
            <a:pPr eaLnBrk="1" hangingPunct="1"/>
            <a:r>
              <a:rPr lang="en-US" sz="2400" smtClean="0">
                <a:solidFill>
                  <a:srgbClr val="CC3300"/>
                </a:solidFill>
              </a:rPr>
              <a:t>You can also rethrow the same exception which you caught  </a:t>
            </a:r>
            <a:r>
              <a:rPr lang="en-US" sz="2400" smtClean="0">
                <a:solidFill>
                  <a:schemeClr val="accent2"/>
                </a:solidFill>
              </a:rPr>
              <a:t>eg:</a:t>
            </a:r>
            <a:r>
              <a:rPr lang="en-US" sz="2400" smtClean="0">
                <a:solidFill>
                  <a:srgbClr val="CC3300"/>
                </a:solidFill>
              </a:rPr>
              <a:t> </a:t>
            </a:r>
            <a:r>
              <a:rPr lang="en-US" sz="2400" smtClean="0"/>
              <a:t>catch(IOException e) { throw e; }</a:t>
            </a:r>
          </a:p>
          <a:p>
            <a:pPr lvl="1" eaLnBrk="1" hangingPunct="1">
              <a:buFontTx/>
              <a:buNone/>
            </a:pPr>
            <a:endParaRPr lang="en-US" sz="20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09600"/>
            <a:ext cx="7772400" cy="609600"/>
          </a:xfrm>
        </p:spPr>
        <p:txBody>
          <a:bodyPr/>
          <a:lstStyle/>
          <a:p>
            <a:pPr eaLnBrk="1" hangingPunct="1"/>
            <a:r>
              <a:rPr lang="en-US" sz="3600" smtClean="0"/>
              <a:t>Extra points to remember…</a:t>
            </a:r>
          </a:p>
        </p:txBody>
      </p:sp>
      <p:sp>
        <p:nvSpPr>
          <p:cNvPr id="17411" name="Rectangle 3"/>
          <p:cNvSpPr>
            <a:spLocks noGrp="1" noChangeArrowheads="1"/>
          </p:cNvSpPr>
          <p:nvPr>
            <p:ph type="body" idx="1"/>
          </p:nvPr>
        </p:nvSpPr>
        <p:spPr>
          <a:xfrm>
            <a:off x="685800" y="1447800"/>
            <a:ext cx="7772400" cy="4953000"/>
          </a:xfrm>
        </p:spPr>
        <p:txBody>
          <a:bodyPr/>
          <a:lstStyle/>
          <a:p>
            <a:pPr eaLnBrk="1" hangingPunct="1">
              <a:lnSpc>
                <a:spcPct val="90000"/>
              </a:lnSpc>
            </a:pPr>
            <a:r>
              <a:rPr lang="en-US" sz="2400" smtClean="0"/>
              <a:t>If you throw a checked exception from a catch clause, you must also declare that exception</a:t>
            </a:r>
          </a:p>
          <a:p>
            <a:pPr eaLnBrk="1" hangingPunct="1">
              <a:lnSpc>
                <a:spcPct val="90000"/>
              </a:lnSpc>
            </a:pPr>
            <a:r>
              <a:rPr lang="en-US" sz="2400" smtClean="0"/>
              <a:t>Any method which calls a method which throws a checked exception also has to declare the exception or handle it </a:t>
            </a:r>
          </a:p>
          <a:p>
            <a:pPr eaLnBrk="1" hangingPunct="1">
              <a:lnSpc>
                <a:spcPct val="90000"/>
              </a:lnSpc>
            </a:pPr>
            <a:r>
              <a:rPr lang="en-US" sz="2400" smtClean="0"/>
              <a:t>Unchecked exceptions do not have to be specified or handled using try/catch</a:t>
            </a:r>
          </a:p>
          <a:p>
            <a:pPr eaLnBrk="1" hangingPunct="1">
              <a:lnSpc>
                <a:spcPct val="90000"/>
              </a:lnSpc>
            </a:pPr>
            <a:r>
              <a:rPr lang="en-US" sz="2400" smtClean="0"/>
              <a:t>finally block is executed in all cases except when System.exit() is invoked</a:t>
            </a:r>
          </a:p>
          <a:p>
            <a:pPr eaLnBrk="1" hangingPunct="1">
              <a:lnSpc>
                <a:spcPct val="90000"/>
              </a:lnSpc>
            </a:pPr>
            <a:r>
              <a:rPr lang="en-US" sz="2400" smtClean="0"/>
              <a:t>A try block should have either a catch block or a finally block, but its not compulsory to have both</a:t>
            </a:r>
          </a:p>
          <a:p>
            <a:pPr eaLnBrk="1" hangingPunct="1">
              <a:lnSpc>
                <a:spcPct val="90000"/>
              </a:lnSpc>
            </a:pPr>
            <a:r>
              <a:rPr lang="en-US" sz="2400" smtClean="0"/>
              <a:t>All catch blocks must be ordered from the most specific exception to the most general one</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buFontTx/>
              <a:buNone/>
            </a:pPr>
            <a:r>
              <a:rPr lang="en-US" sz="2000" smtClean="0"/>
              <a:t>	</a:t>
            </a:r>
          </a:p>
          <a:p>
            <a:pPr eaLnBrk="1" hangingPunct="1">
              <a:lnSpc>
                <a:spcPct val="90000"/>
              </a:lnSpc>
            </a:pPr>
            <a:endParaRPr lang="en-US" sz="20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762000"/>
          </a:xfrm>
        </p:spPr>
        <p:txBody>
          <a:bodyPr/>
          <a:lstStyle/>
          <a:p>
            <a:pPr eaLnBrk="1" hangingPunct="1"/>
            <a:r>
              <a:rPr lang="en-US" sz="3600" smtClean="0"/>
              <a:t>Objectives</a:t>
            </a:r>
          </a:p>
        </p:txBody>
      </p:sp>
      <p:sp>
        <p:nvSpPr>
          <p:cNvPr id="18435" name="Rectangle 3"/>
          <p:cNvSpPr>
            <a:spLocks noGrp="1" noChangeArrowheads="1"/>
          </p:cNvSpPr>
          <p:nvPr>
            <p:ph type="body" idx="1"/>
          </p:nvPr>
        </p:nvSpPr>
        <p:spPr>
          <a:xfrm>
            <a:off x="685800" y="1752600"/>
            <a:ext cx="7772400" cy="4343400"/>
          </a:xfrm>
        </p:spPr>
        <p:txBody>
          <a:bodyPr/>
          <a:lstStyle/>
          <a:p>
            <a:pPr eaLnBrk="1" fontAlgn="t" hangingPunct="1">
              <a:buFontTx/>
              <a:buNone/>
            </a:pPr>
            <a:endParaRPr lang="en-US" sz="2400" smtClean="0">
              <a:solidFill>
                <a:srgbClr val="000000"/>
              </a:solidFill>
            </a:endParaRPr>
          </a:p>
          <a:p>
            <a:pPr eaLnBrk="1" fontAlgn="t" hangingPunct="1"/>
            <a:r>
              <a:rPr lang="en-US" sz="2400" smtClean="0">
                <a:solidFill>
                  <a:srgbClr val="000000"/>
                </a:solidFill>
              </a:rPr>
              <a:t>Write code that makes proper use of assertions, and distinguish appropriate from inappropriate uses of assertions. </a:t>
            </a:r>
          </a:p>
          <a:p>
            <a:pPr eaLnBrk="1" fontAlgn="t" hangingPunct="1">
              <a:buFontTx/>
              <a:buNone/>
            </a:pPr>
            <a:endParaRPr lang="en-US" sz="2400" smtClean="0">
              <a:solidFill>
                <a:srgbClr val="000000"/>
              </a:solidFill>
            </a:endParaRPr>
          </a:p>
          <a:p>
            <a:pPr eaLnBrk="1" fontAlgn="t" hangingPunct="1"/>
            <a:r>
              <a:rPr lang="en-US" sz="2400" smtClean="0">
                <a:solidFill>
                  <a:srgbClr val="000000"/>
                </a:solidFill>
              </a:rPr>
              <a:t>Identify correct statements about the assertion mechanism. </a:t>
            </a:r>
          </a:p>
          <a:p>
            <a:pPr eaLnBrk="1" hangingPunct="1"/>
            <a:endParaRPr lang="en-US" sz="24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609600"/>
            <a:ext cx="7772400" cy="685800"/>
          </a:xfrm>
        </p:spPr>
        <p:txBody>
          <a:bodyPr/>
          <a:lstStyle/>
          <a:p>
            <a:pPr eaLnBrk="1" hangingPunct="1"/>
            <a:r>
              <a:rPr lang="en-US" sz="3600" smtClean="0"/>
              <a:t>Assertions</a:t>
            </a:r>
          </a:p>
        </p:txBody>
      </p:sp>
      <p:sp>
        <p:nvSpPr>
          <p:cNvPr id="19459" name="Rectangle 3"/>
          <p:cNvSpPr>
            <a:spLocks noGrp="1" noChangeArrowheads="1"/>
          </p:cNvSpPr>
          <p:nvPr>
            <p:ph type="body" idx="1"/>
          </p:nvPr>
        </p:nvSpPr>
        <p:spPr>
          <a:xfrm>
            <a:off x="762000" y="1600200"/>
            <a:ext cx="8001000" cy="4343400"/>
          </a:xfrm>
        </p:spPr>
        <p:txBody>
          <a:bodyPr/>
          <a:lstStyle/>
          <a:p>
            <a:pPr eaLnBrk="1" hangingPunct="1"/>
            <a:r>
              <a:rPr lang="en-US" sz="2400" smtClean="0">
                <a:solidFill>
                  <a:srgbClr val="CC3300"/>
                </a:solidFill>
              </a:rPr>
              <a:t>An assertion is a statement containing a boolean expression that the programmer believes to be true at the time the statement is executed.</a:t>
            </a:r>
          </a:p>
          <a:p>
            <a:pPr eaLnBrk="1" hangingPunct="1"/>
            <a:r>
              <a:rPr lang="en-US" sz="2400" smtClean="0">
                <a:solidFill>
                  <a:srgbClr val="CC3300"/>
                </a:solidFill>
              </a:rPr>
              <a:t>Assertions are typically enabled during testing, but disabled during implementation</a:t>
            </a:r>
          </a:p>
          <a:p>
            <a:pPr eaLnBrk="1" hangingPunct="1"/>
            <a:r>
              <a:rPr lang="en-US" sz="2400" smtClean="0">
                <a:solidFill>
                  <a:srgbClr val="CC3300"/>
                </a:solidFill>
              </a:rPr>
              <a:t>The system executes the assertion by evaluating the boolean expression and reporting an AssertionError if the expression evaluates to false.</a:t>
            </a:r>
          </a:p>
          <a:p>
            <a:pPr eaLnBrk="1" hangingPunct="1"/>
            <a:r>
              <a:rPr lang="en-US" sz="2400" smtClean="0">
                <a:solidFill>
                  <a:schemeClr val="accent2"/>
                </a:solidFill>
              </a:rPr>
              <a:t>Eg:</a:t>
            </a:r>
          </a:p>
          <a:p>
            <a:pPr lvl="1" eaLnBrk="1" hangingPunct="1">
              <a:buFontTx/>
              <a:buNone/>
            </a:pPr>
            <a:r>
              <a:rPr lang="en-US" sz="2000" smtClean="0"/>
              <a:t>	</a:t>
            </a:r>
            <a:r>
              <a:rPr lang="en-US" sz="2400" smtClean="0"/>
              <a:t>assert(x&gt;0);   // </a:t>
            </a:r>
            <a:r>
              <a:rPr lang="en-US" sz="2400" smtClean="0">
                <a:solidFill>
                  <a:srgbClr val="CC3300"/>
                </a:solidFill>
              </a:rPr>
              <a:t>throws an AssertionError if x&lt;=0</a:t>
            </a:r>
            <a:endParaRPr lang="en-US" sz="2000" smtClean="0">
              <a:solidFill>
                <a:srgbClr val="CC33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2438400"/>
            <a:ext cx="7772400" cy="1143000"/>
          </a:xfrm>
        </p:spPr>
        <p:txBody>
          <a:bodyPr/>
          <a:lstStyle/>
          <a:p>
            <a:pPr eaLnBrk="1" hangingPunct="1"/>
            <a:r>
              <a:rPr lang="en-US" smtClean="0"/>
              <a:t>Flow Control, Exceptions, and Assertions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smtClean="0"/>
              <a:t>Using Assertions</a:t>
            </a:r>
          </a:p>
        </p:txBody>
      </p:sp>
      <p:sp>
        <p:nvSpPr>
          <p:cNvPr id="20483" name="Rectangle 3"/>
          <p:cNvSpPr>
            <a:spLocks noGrp="1" noChangeArrowheads="1"/>
          </p:cNvSpPr>
          <p:nvPr>
            <p:ph type="body" idx="1"/>
          </p:nvPr>
        </p:nvSpPr>
        <p:spPr>
          <a:xfrm>
            <a:off x="685800" y="2057400"/>
            <a:ext cx="7772400" cy="3962400"/>
          </a:xfrm>
        </p:spPr>
        <p:txBody>
          <a:bodyPr/>
          <a:lstStyle/>
          <a:p>
            <a:pPr marL="609600" indent="-609600" eaLnBrk="1" hangingPunct="1"/>
            <a:r>
              <a:rPr lang="en-US" sz="2400" smtClean="0">
                <a:solidFill>
                  <a:srgbClr val="CC3300"/>
                </a:solidFill>
              </a:rPr>
              <a:t>Assertions can be in two forms</a:t>
            </a:r>
          </a:p>
          <a:p>
            <a:pPr marL="609600" indent="-609600" eaLnBrk="1" hangingPunct="1">
              <a:buFontTx/>
              <a:buAutoNum type="arabicPeriod"/>
            </a:pPr>
            <a:r>
              <a:rPr lang="en-US" sz="2400" smtClean="0"/>
              <a:t>	assert </a:t>
            </a:r>
            <a:r>
              <a:rPr lang="en-US" sz="2400" i="1" smtClean="0"/>
              <a:t>Expression</a:t>
            </a:r>
            <a:r>
              <a:rPr lang="en-US" sz="2400" i="1" baseline="-30000" smtClean="0"/>
              <a:t>1</a:t>
            </a:r>
            <a:r>
              <a:rPr lang="en-US" sz="2400" smtClean="0"/>
              <a:t> ; </a:t>
            </a:r>
          </a:p>
          <a:p>
            <a:pPr marL="609600" indent="-609600" eaLnBrk="1" hangingPunct="1">
              <a:buFontTx/>
              <a:buAutoNum type="arabicPeriod"/>
            </a:pPr>
            <a:r>
              <a:rPr lang="en-US" sz="2400" smtClean="0"/>
              <a:t>    assert </a:t>
            </a:r>
            <a:r>
              <a:rPr lang="en-US" sz="2400" i="1" smtClean="0"/>
              <a:t>Expression</a:t>
            </a:r>
            <a:r>
              <a:rPr lang="en-US" sz="2400" i="1" baseline="-30000" smtClean="0"/>
              <a:t>1</a:t>
            </a:r>
            <a:r>
              <a:rPr lang="en-US" sz="2400" smtClean="0"/>
              <a:t> : </a:t>
            </a:r>
            <a:r>
              <a:rPr lang="en-US" sz="2400" i="1" smtClean="0"/>
              <a:t>Expression</a:t>
            </a:r>
            <a:r>
              <a:rPr lang="en-US" sz="2400" i="1" baseline="-30000" smtClean="0"/>
              <a:t>2</a:t>
            </a:r>
            <a:r>
              <a:rPr lang="en-US" sz="2400" smtClean="0"/>
              <a:t> ; </a:t>
            </a:r>
          </a:p>
          <a:p>
            <a:pPr marL="609600" indent="-609600" eaLnBrk="1" hangingPunct="1">
              <a:buFont typeface="Wingdings" pitchFamily="2" charset="2"/>
              <a:buChar char="Ø"/>
            </a:pPr>
            <a:r>
              <a:rPr lang="en-US" sz="2400" smtClean="0">
                <a:solidFill>
                  <a:srgbClr val="CC3300"/>
                </a:solidFill>
              </a:rPr>
              <a:t>Expression1 should always result in a boolean value</a:t>
            </a:r>
          </a:p>
          <a:p>
            <a:pPr marL="609600" indent="-609600" eaLnBrk="1" hangingPunct="1">
              <a:buFont typeface="Wingdings" pitchFamily="2" charset="2"/>
              <a:buChar char="Ø"/>
            </a:pPr>
            <a:r>
              <a:rPr lang="en-US" sz="2400" smtClean="0">
                <a:solidFill>
                  <a:srgbClr val="CC3300"/>
                </a:solidFill>
              </a:rPr>
              <a:t>Expression2 can be anything which results in a value. The value is used to generate a String message that displays more debugging information  </a:t>
            </a:r>
          </a:p>
          <a:p>
            <a:pPr marL="609600" indent="-609600" eaLnBrk="1" hangingPunct="1"/>
            <a:endParaRPr lang="en-US" sz="2400" smtClean="0">
              <a:solidFill>
                <a:srgbClr val="CC3300"/>
              </a:solidFill>
            </a:endParaRPr>
          </a:p>
          <a:p>
            <a:pPr marL="609600" indent="-609600" eaLnBrk="1" hangingPunct="1">
              <a:buFontTx/>
              <a:buNone/>
            </a:pPr>
            <a:r>
              <a:rPr lang="en-US" sz="240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609600"/>
          </a:xfrm>
        </p:spPr>
        <p:txBody>
          <a:bodyPr/>
          <a:lstStyle/>
          <a:p>
            <a:pPr eaLnBrk="1" hangingPunct="1"/>
            <a:r>
              <a:rPr lang="en-US" sz="3600" smtClean="0"/>
              <a:t>Example</a:t>
            </a:r>
          </a:p>
        </p:txBody>
      </p:sp>
      <p:sp>
        <p:nvSpPr>
          <p:cNvPr id="21507" name="Rectangle 3"/>
          <p:cNvSpPr>
            <a:spLocks noGrp="1" noChangeArrowheads="1"/>
          </p:cNvSpPr>
          <p:nvPr>
            <p:ph type="body" idx="1"/>
          </p:nvPr>
        </p:nvSpPr>
        <p:spPr>
          <a:xfrm>
            <a:off x="685800" y="1524000"/>
            <a:ext cx="7772400" cy="4572000"/>
          </a:xfrm>
        </p:spPr>
        <p:txBody>
          <a:bodyPr/>
          <a:lstStyle/>
          <a:p>
            <a:pPr eaLnBrk="1" hangingPunct="1"/>
            <a:r>
              <a:rPr lang="en-US" sz="2400" smtClean="0">
                <a:solidFill>
                  <a:schemeClr val="accent2"/>
                </a:solidFill>
              </a:rPr>
              <a:t>Eg:</a:t>
            </a:r>
          </a:p>
          <a:p>
            <a:pPr eaLnBrk="1" hangingPunct="1"/>
            <a:endParaRPr lang="en-US" sz="2400" smtClean="0">
              <a:solidFill>
                <a:schemeClr val="accent2"/>
              </a:solidFill>
            </a:endParaRPr>
          </a:p>
          <a:p>
            <a:pPr eaLnBrk="1" hangingPunct="1">
              <a:buFontTx/>
              <a:buNone/>
            </a:pPr>
            <a:r>
              <a:rPr lang="en-US" sz="2400" smtClean="0">
                <a:solidFill>
                  <a:schemeClr val="accent2"/>
                </a:solidFill>
              </a:rPr>
              <a:t>	</a:t>
            </a:r>
            <a:r>
              <a:rPr lang="en-US" sz="2400" smtClean="0"/>
              <a:t>class AssertionTest{</a:t>
            </a:r>
          </a:p>
          <a:p>
            <a:pPr eaLnBrk="1" hangingPunct="1">
              <a:buFontTx/>
              <a:buNone/>
            </a:pPr>
            <a:r>
              <a:rPr lang="en-US" sz="2400" smtClean="0"/>
              <a:t>	int y,x;</a:t>
            </a:r>
          </a:p>
          <a:p>
            <a:pPr eaLnBrk="1" hangingPunct="1">
              <a:buFontTx/>
              <a:buNone/>
            </a:pPr>
            <a:r>
              <a:rPr lang="en-US" sz="2400" smtClean="0"/>
              <a:t>	public void func() {</a:t>
            </a:r>
          </a:p>
          <a:p>
            <a:pPr eaLnBrk="1" hangingPunct="1">
              <a:buFontTx/>
              <a:buNone/>
            </a:pPr>
            <a:r>
              <a:rPr lang="en-US" sz="2400" smtClean="0"/>
              <a:t>	assert (y&gt;x): “y is “+y+”x is “+x ;</a:t>
            </a:r>
          </a:p>
          <a:p>
            <a:pPr eaLnBrk="1" hangingPunct="1">
              <a:buFontTx/>
              <a:buNone/>
            </a:pPr>
            <a:r>
              <a:rPr lang="en-US" sz="2400" smtClean="0"/>
              <a:t>	</a:t>
            </a:r>
            <a:r>
              <a:rPr lang="en-US" sz="2400" smtClean="0">
                <a:solidFill>
                  <a:srgbClr val="CC3300"/>
                </a:solidFill>
              </a:rPr>
              <a:t>// Remaining code</a:t>
            </a:r>
          </a:p>
          <a:p>
            <a:pPr eaLnBrk="1" hangingPunct="1">
              <a:buFontTx/>
              <a:buNone/>
            </a:pPr>
            <a:r>
              <a:rPr lang="en-US" sz="2400" smtClean="0"/>
              <a:t>	}</a:t>
            </a:r>
          </a:p>
          <a:p>
            <a:pPr eaLnBrk="1" hangingPunct="1">
              <a:buFontTx/>
              <a:buNone/>
            </a:pPr>
            <a:r>
              <a:rPr lang="en-US" sz="2400" smtClean="0"/>
              <a:t>	}</a:t>
            </a:r>
          </a:p>
          <a:p>
            <a:pPr eaLnBrk="1" hangingPunct="1">
              <a:buFontTx/>
              <a:buNone/>
            </a:pPr>
            <a:r>
              <a:rPr lang="en-US" sz="2400" smtClean="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762000"/>
            <a:ext cx="7772400" cy="457200"/>
          </a:xfrm>
        </p:spPr>
        <p:txBody>
          <a:bodyPr/>
          <a:lstStyle/>
          <a:p>
            <a:pPr eaLnBrk="1" hangingPunct="1"/>
            <a:r>
              <a:rPr lang="en-US" sz="3600" smtClean="0"/>
              <a:t>Enabling and disabling Assertions</a:t>
            </a:r>
          </a:p>
        </p:txBody>
      </p:sp>
      <p:sp>
        <p:nvSpPr>
          <p:cNvPr id="22531" name="Rectangle 3"/>
          <p:cNvSpPr>
            <a:spLocks noGrp="1" noChangeArrowheads="1"/>
          </p:cNvSpPr>
          <p:nvPr>
            <p:ph type="body" idx="1"/>
          </p:nvPr>
        </p:nvSpPr>
        <p:spPr>
          <a:xfrm>
            <a:off x="685800" y="1600200"/>
            <a:ext cx="7924800" cy="4724400"/>
          </a:xfrm>
        </p:spPr>
        <p:txBody>
          <a:bodyPr/>
          <a:lstStyle/>
          <a:p>
            <a:pPr eaLnBrk="1" hangingPunct="1"/>
            <a:r>
              <a:rPr lang="en-US" sz="2400" smtClean="0"/>
              <a:t>Assertions are disabled by default</a:t>
            </a:r>
          </a:p>
          <a:p>
            <a:pPr eaLnBrk="1" hangingPunct="1"/>
            <a:r>
              <a:rPr lang="en-US" sz="2400" smtClean="0"/>
              <a:t>Enable assertions at compile time using the –source 1.4 flag</a:t>
            </a:r>
          </a:p>
          <a:p>
            <a:pPr eaLnBrk="1" hangingPunct="1">
              <a:buFontTx/>
              <a:buNone/>
            </a:pPr>
            <a:r>
              <a:rPr lang="en-US" sz="2400" smtClean="0"/>
              <a:t>	</a:t>
            </a:r>
            <a:r>
              <a:rPr lang="en-US" sz="2400" smtClean="0">
                <a:solidFill>
                  <a:schemeClr val="accent2"/>
                </a:solidFill>
              </a:rPr>
              <a:t>eg:</a:t>
            </a:r>
            <a:r>
              <a:rPr lang="en-US" sz="2400" smtClean="0"/>
              <a:t>    javac – source 1.4 TestClass.java</a:t>
            </a:r>
          </a:p>
          <a:p>
            <a:pPr eaLnBrk="1" hangingPunct="1"/>
            <a:r>
              <a:rPr lang="en-US" sz="2400" smtClean="0"/>
              <a:t>Enable assertions at runtime using the flag –enableassertions or –ea. </a:t>
            </a:r>
          </a:p>
          <a:p>
            <a:pPr eaLnBrk="1" hangingPunct="1"/>
            <a:r>
              <a:rPr lang="en-US" sz="2400" smtClean="0"/>
              <a:t>For selective disabling of assertions at runtime, use the –da or –disableassertions flag</a:t>
            </a:r>
          </a:p>
          <a:p>
            <a:pPr eaLnBrk="1" hangingPunct="1"/>
            <a:r>
              <a:rPr lang="en-US" sz="2400" smtClean="0"/>
              <a:t>For enabling assertions in the system classes, use the –esa or –dsa flags</a:t>
            </a:r>
          </a:p>
          <a:p>
            <a:pPr eaLnBrk="1" hangingPunct="1"/>
            <a:r>
              <a:rPr lang="en-US" sz="2400" smtClean="0"/>
              <a:t>Assertions can be enabled or disabled on a package basis also, and subpackages are automatically included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685800"/>
            <a:ext cx="7772400" cy="381000"/>
          </a:xfrm>
        </p:spPr>
        <p:txBody>
          <a:bodyPr/>
          <a:lstStyle/>
          <a:p>
            <a:pPr eaLnBrk="1" hangingPunct="1"/>
            <a:r>
              <a:rPr lang="en-US" sz="3600" smtClean="0"/>
              <a:t>When to use Assertions</a:t>
            </a:r>
          </a:p>
        </p:txBody>
      </p:sp>
      <p:sp>
        <p:nvSpPr>
          <p:cNvPr id="23555" name="Rectangle 3"/>
          <p:cNvSpPr>
            <a:spLocks noGrp="1" noChangeArrowheads="1"/>
          </p:cNvSpPr>
          <p:nvPr>
            <p:ph type="body" idx="1"/>
          </p:nvPr>
        </p:nvSpPr>
        <p:spPr>
          <a:xfrm>
            <a:off x="838200" y="1295400"/>
            <a:ext cx="7924800" cy="5105400"/>
          </a:xfrm>
        </p:spPr>
        <p:txBody>
          <a:bodyPr/>
          <a:lstStyle/>
          <a:p>
            <a:pPr eaLnBrk="1" hangingPunct="1"/>
            <a:r>
              <a:rPr lang="en-US" sz="2400" smtClean="0">
                <a:solidFill>
                  <a:srgbClr val="CC3300"/>
                </a:solidFill>
              </a:rPr>
              <a:t>Postcondition checks are best implemented via assertions, whether or not they are in public methods. </a:t>
            </a:r>
          </a:p>
          <a:p>
            <a:pPr eaLnBrk="1" hangingPunct="1"/>
            <a:r>
              <a:rPr lang="en-US" sz="2400" smtClean="0">
                <a:solidFill>
                  <a:srgbClr val="CC3300"/>
                </a:solidFill>
              </a:rPr>
              <a:t>Assertions can be used for precondition checks on nonpublic methods</a:t>
            </a:r>
          </a:p>
          <a:p>
            <a:pPr eaLnBrk="1" hangingPunct="1"/>
            <a:r>
              <a:rPr lang="en-US" sz="2400" smtClean="0">
                <a:solidFill>
                  <a:srgbClr val="CC3300"/>
                </a:solidFill>
              </a:rPr>
              <a:t>Use assertions, even in public methods to check for cases that you know are never, ever supposed to happen</a:t>
            </a:r>
          </a:p>
          <a:p>
            <a:pPr eaLnBrk="1" hangingPunct="1">
              <a:buFontTx/>
              <a:buNone/>
            </a:pPr>
            <a:r>
              <a:rPr lang="en-US" sz="2400" smtClean="0"/>
              <a:t>	</a:t>
            </a:r>
            <a:r>
              <a:rPr lang="en-US" sz="2400" smtClean="0">
                <a:solidFill>
                  <a:schemeClr val="accent2"/>
                </a:solidFill>
              </a:rPr>
              <a:t>Eg:</a:t>
            </a:r>
          </a:p>
          <a:p>
            <a:pPr eaLnBrk="1" hangingPunct="1">
              <a:buFontTx/>
              <a:buNone/>
            </a:pPr>
            <a:r>
              <a:rPr lang="en-US" sz="2400" smtClean="0">
                <a:solidFill>
                  <a:schemeClr val="accent2"/>
                </a:solidFill>
              </a:rPr>
              <a:t>		</a:t>
            </a:r>
            <a:r>
              <a:rPr lang="en-US" sz="2400" smtClean="0"/>
              <a:t>switch(x) {</a:t>
            </a:r>
          </a:p>
          <a:p>
            <a:pPr eaLnBrk="1" hangingPunct="1">
              <a:buFontTx/>
              <a:buNone/>
            </a:pPr>
            <a:r>
              <a:rPr lang="en-US" sz="2400" smtClean="0"/>
              <a:t>		  case 1:   z=1;</a:t>
            </a:r>
          </a:p>
          <a:p>
            <a:pPr eaLnBrk="1" hangingPunct="1">
              <a:buFontTx/>
              <a:buNone/>
            </a:pPr>
            <a:r>
              <a:rPr lang="en-US" sz="2400" smtClean="0"/>
              <a:t>		  case 2:   z=4;</a:t>
            </a:r>
          </a:p>
          <a:p>
            <a:pPr eaLnBrk="1" hangingPunct="1">
              <a:buFontTx/>
              <a:buNone/>
            </a:pPr>
            <a:r>
              <a:rPr lang="en-US" sz="2400" smtClean="0"/>
              <a:t>		  default:  assert false;     // Control should never reach</a:t>
            </a:r>
          </a:p>
          <a:p>
            <a:pPr eaLnBrk="1" hangingPunct="1">
              <a:buFontTx/>
              <a:buNone/>
            </a:pPr>
            <a:r>
              <a:rPr lang="en-US" sz="2400" smtClean="0"/>
              <a:t>		}</a:t>
            </a:r>
            <a:r>
              <a:rPr lang="en-US" sz="2000" smtClean="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533400"/>
            <a:ext cx="7772400" cy="457200"/>
          </a:xfrm>
        </p:spPr>
        <p:txBody>
          <a:bodyPr/>
          <a:lstStyle/>
          <a:p>
            <a:pPr eaLnBrk="1" hangingPunct="1"/>
            <a:r>
              <a:rPr lang="en-US" sz="3600" smtClean="0"/>
              <a:t>When not to use Assertions</a:t>
            </a:r>
          </a:p>
        </p:txBody>
      </p:sp>
      <p:sp>
        <p:nvSpPr>
          <p:cNvPr id="24579" name="Rectangle 3"/>
          <p:cNvSpPr>
            <a:spLocks noGrp="1" noChangeArrowheads="1"/>
          </p:cNvSpPr>
          <p:nvPr>
            <p:ph type="body" idx="1"/>
          </p:nvPr>
        </p:nvSpPr>
        <p:spPr>
          <a:xfrm>
            <a:off x="685800" y="1371600"/>
            <a:ext cx="7772400" cy="4572000"/>
          </a:xfrm>
        </p:spPr>
        <p:txBody>
          <a:bodyPr/>
          <a:lstStyle/>
          <a:p>
            <a:pPr eaLnBrk="1" hangingPunct="1"/>
            <a:r>
              <a:rPr lang="en-US" sz="2400" smtClean="0">
                <a:solidFill>
                  <a:srgbClr val="CC3300"/>
                </a:solidFill>
              </a:rPr>
              <a:t>Do not use assertions to validate arguments to a public method</a:t>
            </a:r>
          </a:p>
          <a:p>
            <a:pPr eaLnBrk="1" hangingPunct="1"/>
            <a:r>
              <a:rPr lang="en-US" sz="2400" smtClean="0">
                <a:solidFill>
                  <a:srgbClr val="CC3300"/>
                </a:solidFill>
              </a:rPr>
              <a:t>Do not use assertions to validate command line arguments</a:t>
            </a:r>
          </a:p>
          <a:p>
            <a:pPr eaLnBrk="1" hangingPunct="1"/>
            <a:r>
              <a:rPr lang="en-US" sz="2400" smtClean="0">
                <a:solidFill>
                  <a:srgbClr val="CC3300"/>
                </a:solidFill>
              </a:rPr>
              <a:t>Do not use assert expressions that will cause side effects</a:t>
            </a:r>
          </a:p>
          <a:p>
            <a:pPr eaLnBrk="1" hangingPunct="1">
              <a:buFontTx/>
              <a:buNone/>
            </a:pPr>
            <a:r>
              <a:rPr lang="en-US" sz="2400" smtClean="0"/>
              <a:t>	</a:t>
            </a:r>
            <a:r>
              <a:rPr lang="en-US" sz="2400" smtClean="0">
                <a:solidFill>
                  <a:schemeClr val="accent2"/>
                </a:solidFill>
              </a:rPr>
              <a:t>eg:</a:t>
            </a:r>
          </a:p>
          <a:p>
            <a:pPr eaLnBrk="1" hangingPunct="1">
              <a:buFontTx/>
              <a:buNone/>
            </a:pPr>
            <a:r>
              <a:rPr lang="en-US" sz="2400" smtClean="0"/>
              <a:t>		public void func() {</a:t>
            </a:r>
          </a:p>
          <a:p>
            <a:pPr eaLnBrk="1" hangingPunct="1">
              <a:buFontTx/>
              <a:buNone/>
            </a:pPr>
            <a:r>
              <a:rPr lang="en-US" sz="2400" smtClean="0"/>
              <a:t>			assert (x++==y);  </a:t>
            </a:r>
            <a:r>
              <a:rPr lang="en-US" sz="2400" smtClean="0">
                <a:solidFill>
                  <a:srgbClr val="CC3300"/>
                </a:solidFill>
              </a:rPr>
              <a:t>/* Should not be done */</a:t>
            </a:r>
          </a:p>
          <a:p>
            <a:pPr eaLnBrk="1" hangingPunct="1">
              <a:buFontTx/>
              <a:buNone/>
            </a:pPr>
            <a:r>
              <a:rPr lang="en-US" sz="2400" smtClean="0"/>
              <a:t>			}</a:t>
            </a:r>
          </a:p>
          <a:p>
            <a:pPr eaLnBrk="1" hangingPunct="1">
              <a:buFontTx/>
              <a:buNone/>
            </a:pPr>
            <a:r>
              <a:rPr lang="en-US" sz="2400" smtClean="0"/>
              <a:t>	</a:t>
            </a:r>
            <a:r>
              <a:rPr lang="en-US" sz="2400" smtClean="0">
                <a:solidFill>
                  <a:srgbClr val="CC3300"/>
                </a:solidFill>
              </a:rPr>
              <a:t>This means that an assert expression should leave the program in the same state it was in before the expression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762000"/>
            <a:ext cx="7772400" cy="533400"/>
          </a:xfrm>
        </p:spPr>
        <p:txBody>
          <a:bodyPr/>
          <a:lstStyle/>
          <a:p>
            <a:pPr eaLnBrk="1" hangingPunct="1"/>
            <a:r>
              <a:rPr lang="en-US" sz="3600" smtClean="0"/>
              <a:t>Extra points to remember…</a:t>
            </a:r>
          </a:p>
        </p:txBody>
      </p:sp>
      <p:sp>
        <p:nvSpPr>
          <p:cNvPr id="25603" name="Rectangle 3"/>
          <p:cNvSpPr>
            <a:spLocks noGrp="1" noChangeArrowheads="1"/>
          </p:cNvSpPr>
          <p:nvPr>
            <p:ph type="body" idx="1"/>
          </p:nvPr>
        </p:nvSpPr>
        <p:spPr>
          <a:xfrm>
            <a:off x="685800" y="1600200"/>
            <a:ext cx="8153400" cy="4800600"/>
          </a:xfrm>
        </p:spPr>
        <p:txBody>
          <a:bodyPr/>
          <a:lstStyle/>
          <a:p>
            <a:pPr marL="609600" indent="-609600" eaLnBrk="1" hangingPunct="1"/>
            <a:r>
              <a:rPr lang="en-US" sz="2400" smtClean="0">
                <a:solidFill>
                  <a:srgbClr val="CC3300"/>
                </a:solidFill>
              </a:rPr>
              <a:t>Assertions can be enabled/disabled programmatically or using command line switches</a:t>
            </a:r>
          </a:p>
          <a:p>
            <a:pPr marL="609600" indent="-609600" eaLnBrk="1" hangingPunct="1"/>
            <a:r>
              <a:rPr lang="en-US" sz="2400" smtClean="0">
                <a:solidFill>
                  <a:schemeClr val="accent2"/>
                </a:solidFill>
              </a:rPr>
              <a:t>Command Line Examples</a:t>
            </a:r>
          </a:p>
          <a:p>
            <a:pPr marL="609600" indent="-609600" eaLnBrk="1" hangingPunct="1">
              <a:buFontTx/>
              <a:buNone/>
            </a:pPr>
            <a:r>
              <a:rPr lang="en-US" sz="2400" smtClean="0">
                <a:solidFill>
                  <a:schemeClr val="accent2"/>
                </a:solidFill>
              </a:rPr>
              <a:t>        eg:	</a:t>
            </a:r>
          </a:p>
          <a:p>
            <a:pPr marL="609600" indent="-609600" eaLnBrk="1" hangingPunct="1">
              <a:buFontTx/>
              <a:buNone/>
            </a:pPr>
            <a:r>
              <a:rPr lang="en-US" sz="2400" smtClean="0"/>
              <a:t>	java –ea:com.whiz.Test </a:t>
            </a:r>
          </a:p>
          <a:p>
            <a:pPr marL="609600" indent="-609600" eaLnBrk="1" hangingPunct="1">
              <a:buFontTx/>
              <a:buNone/>
            </a:pPr>
            <a:r>
              <a:rPr lang="en-US" sz="2400" smtClean="0"/>
              <a:t>		</a:t>
            </a:r>
            <a:r>
              <a:rPr lang="en-US" sz="2400" smtClean="0">
                <a:solidFill>
                  <a:srgbClr val="CC3300"/>
                </a:solidFill>
              </a:rPr>
              <a:t>// Enables assertions in class com.whiz.Test</a:t>
            </a:r>
          </a:p>
          <a:p>
            <a:pPr marL="609600" indent="-609600" eaLnBrk="1" hangingPunct="1">
              <a:buFontTx/>
              <a:buNone/>
            </a:pPr>
            <a:r>
              <a:rPr lang="en-US" sz="2400" smtClean="0"/>
              <a:t>	java –ea –dsa</a:t>
            </a:r>
          </a:p>
          <a:p>
            <a:pPr marL="609600" indent="-609600" eaLnBrk="1" hangingPunct="1">
              <a:buFontTx/>
              <a:buNone/>
            </a:pPr>
            <a:r>
              <a:rPr lang="en-US" sz="2400" smtClean="0"/>
              <a:t>		</a:t>
            </a:r>
            <a:r>
              <a:rPr lang="en-US" sz="2400" smtClean="0">
                <a:solidFill>
                  <a:srgbClr val="CC3300"/>
                </a:solidFill>
              </a:rPr>
              <a:t>// Enable assertions, but disable only in system classes</a:t>
            </a:r>
          </a:p>
          <a:p>
            <a:pPr marL="609600" indent="-609600" eaLnBrk="1" hangingPunct="1">
              <a:buFontTx/>
              <a:buNone/>
            </a:pPr>
            <a:r>
              <a:rPr lang="en-US" sz="2400" smtClean="0"/>
              <a:t>	java -ea:com.wombat.fruitbat... </a:t>
            </a:r>
          </a:p>
          <a:p>
            <a:pPr marL="609600" indent="-609600" eaLnBrk="1" hangingPunct="1">
              <a:buFontTx/>
              <a:buNone/>
            </a:pPr>
            <a:r>
              <a:rPr lang="en-US" sz="2400" smtClean="0"/>
              <a:t>		</a:t>
            </a:r>
            <a:r>
              <a:rPr lang="en-US" sz="2400" smtClean="0">
                <a:solidFill>
                  <a:srgbClr val="CC3300"/>
                </a:solidFill>
              </a:rPr>
              <a:t>// Enable assertions in com.wombat.fruitbat package and 	    its subpackages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609600"/>
            <a:ext cx="7772400" cy="762000"/>
          </a:xfrm>
        </p:spPr>
        <p:txBody>
          <a:bodyPr/>
          <a:lstStyle/>
          <a:p>
            <a:pPr eaLnBrk="1" hangingPunct="1"/>
            <a:r>
              <a:rPr lang="en-US" sz="3600" smtClean="0"/>
              <a:t>Extra points to Remember…</a:t>
            </a:r>
          </a:p>
        </p:txBody>
      </p:sp>
      <p:sp>
        <p:nvSpPr>
          <p:cNvPr id="26627" name="Rectangle 3"/>
          <p:cNvSpPr>
            <a:spLocks noGrp="1" noChangeArrowheads="1"/>
          </p:cNvSpPr>
          <p:nvPr>
            <p:ph type="body" idx="1"/>
          </p:nvPr>
        </p:nvSpPr>
        <p:spPr>
          <a:xfrm>
            <a:off x="685800" y="1752600"/>
            <a:ext cx="7772400" cy="4343400"/>
          </a:xfrm>
        </p:spPr>
        <p:txBody>
          <a:bodyPr/>
          <a:lstStyle/>
          <a:p>
            <a:pPr eaLnBrk="1" hangingPunct="1">
              <a:lnSpc>
                <a:spcPct val="90000"/>
              </a:lnSpc>
            </a:pPr>
            <a:r>
              <a:rPr lang="en-US" sz="2400" smtClean="0"/>
              <a:t>Curly braces are optional if there is only one statement in the body of if statement</a:t>
            </a:r>
          </a:p>
          <a:p>
            <a:pPr eaLnBrk="1" hangingPunct="1">
              <a:lnSpc>
                <a:spcPct val="90000"/>
              </a:lnSpc>
            </a:pPr>
            <a:r>
              <a:rPr lang="en-US" sz="2400" smtClean="0"/>
              <a:t>The default block can be located anywhere in the switch block, it will be entered if no case matches</a:t>
            </a:r>
          </a:p>
          <a:p>
            <a:pPr eaLnBrk="1" hangingPunct="1">
              <a:lnSpc>
                <a:spcPct val="90000"/>
              </a:lnSpc>
            </a:pPr>
            <a:r>
              <a:rPr lang="en-US" sz="2400" smtClean="0"/>
              <a:t>A variable declared within the for loop declaration cannot be accessed outside the loop</a:t>
            </a:r>
          </a:p>
          <a:p>
            <a:pPr eaLnBrk="1" hangingPunct="1">
              <a:lnSpc>
                <a:spcPct val="90000"/>
              </a:lnSpc>
            </a:pPr>
            <a:r>
              <a:rPr lang="en-US" sz="2400" smtClean="0"/>
              <a:t>The break statement can be used only inside a loop or switch statement, the continue statement can be used only within a loop</a:t>
            </a:r>
          </a:p>
          <a:p>
            <a:pPr eaLnBrk="1" hangingPunct="1">
              <a:lnSpc>
                <a:spcPct val="90000"/>
              </a:lnSpc>
            </a:pPr>
            <a:r>
              <a:rPr lang="en-US" sz="2400" smtClean="0"/>
              <a:t>In a switch case statement, more than one case label using the same value is not allowed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609600"/>
            <a:ext cx="7772400" cy="609600"/>
          </a:xfrm>
        </p:spPr>
        <p:txBody>
          <a:bodyPr/>
          <a:lstStyle/>
          <a:p>
            <a:pPr eaLnBrk="1" hangingPunct="1"/>
            <a:r>
              <a:rPr lang="en-US" sz="3600" smtClean="0"/>
              <a:t>Objective</a:t>
            </a:r>
          </a:p>
        </p:txBody>
      </p:sp>
      <p:sp>
        <p:nvSpPr>
          <p:cNvPr id="3075" name="Rectangle 3"/>
          <p:cNvSpPr>
            <a:spLocks noGrp="1" noChangeArrowheads="1"/>
          </p:cNvSpPr>
          <p:nvPr>
            <p:ph type="body" idx="1"/>
          </p:nvPr>
        </p:nvSpPr>
        <p:spPr>
          <a:xfrm>
            <a:off x="685800" y="1676400"/>
            <a:ext cx="7772400" cy="4419600"/>
          </a:xfrm>
        </p:spPr>
        <p:txBody>
          <a:bodyPr/>
          <a:lstStyle/>
          <a:p>
            <a:pPr eaLnBrk="1" fontAlgn="t" hangingPunct="1"/>
            <a:r>
              <a:rPr lang="en-US" sz="2400" smtClean="0">
                <a:solidFill>
                  <a:srgbClr val="000000"/>
                </a:solidFill>
                <a:latin typeface="geneva"/>
              </a:rPr>
              <a:t>Write code using if and switch statements and identify legal argument types for these statements. </a:t>
            </a:r>
          </a:p>
          <a:p>
            <a:pPr eaLnBrk="1" fontAlgn="t" hangingPunct="1">
              <a:buFontTx/>
              <a:buNone/>
            </a:pPr>
            <a:endParaRPr lang="en-US" sz="2400" smtClean="0">
              <a:solidFill>
                <a:srgbClr val="000000"/>
              </a:solidFill>
              <a:latin typeface="geneva"/>
            </a:endParaRPr>
          </a:p>
          <a:p>
            <a:pPr eaLnBrk="1" fontAlgn="t" hangingPunct="1"/>
            <a:r>
              <a:rPr lang="en-US" sz="2400" smtClean="0">
                <a:solidFill>
                  <a:srgbClr val="000000"/>
                </a:solidFill>
                <a:latin typeface="geneva"/>
              </a:rPr>
              <a:t>Write code using all forms of loops including labeled and unlabeled, use of break and continue, and state the values taken by loop counter variables during and after loop execution. </a:t>
            </a:r>
          </a:p>
          <a:p>
            <a:pPr eaLnBrk="1" hangingPunct="1"/>
            <a:endParaRPr lang="en-US"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457200"/>
            <a:ext cx="7772400" cy="838200"/>
          </a:xfrm>
        </p:spPr>
        <p:txBody>
          <a:bodyPr/>
          <a:lstStyle/>
          <a:p>
            <a:pPr eaLnBrk="1" hangingPunct="1"/>
            <a:r>
              <a:rPr lang="en-US" sz="3600" smtClean="0"/>
              <a:t>if – else statements</a:t>
            </a:r>
          </a:p>
        </p:txBody>
      </p:sp>
      <p:sp>
        <p:nvSpPr>
          <p:cNvPr id="4099" name="Rectangle 3"/>
          <p:cNvSpPr>
            <a:spLocks noGrp="1" noChangeArrowheads="1"/>
          </p:cNvSpPr>
          <p:nvPr>
            <p:ph type="body" idx="1"/>
          </p:nvPr>
        </p:nvSpPr>
        <p:spPr>
          <a:xfrm>
            <a:off x="762000" y="1447800"/>
            <a:ext cx="7696200" cy="4800600"/>
          </a:xfrm>
        </p:spPr>
        <p:txBody>
          <a:bodyPr/>
          <a:lstStyle/>
          <a:p>
            <a:pPr eaLnBrk="1" hangingPunct="1"/>
            <a:r>
              <a:rPr lang="en-US" sz="2400" smtClean="0">
                <a:solidFill>
                  <a:srgbClr val="CC3300"/>
                </a:solidFill>
              </a:rPr>
              <a:t>The if statement takes a boolean argument, and if the argument is true, the body of the statement is executed</a:t>
            </a:r>
          </a:p>
          <a:p>
            <a:pPr eaLnBrk="1" hangingPunct="1">
              <a:buFontTx/>
              <a:buNone/>
            </a:pPr>
            <a:r>
              <a:rPr lang="en-US" sz="2400" smtClean="0">
                <a:solidFill>
                  <a:schemeClr val="accent2"/>
                </a:solidFill>
              </a:rPr>
              <a:t>Eg:</a:t>
            </a:r>
          </a:p>
          <a:p>
            <a:pPr eaLnBrk="1" hangingPunct="1">
              <a:buFontTx/>
              <a:buNone/>
            </a:pPr>
            <a:r>
              <a:rPr lang="en-US" sz="2400" smtClean="0"/>
              <a:t>	if(x==5) {}    </a:t>
            </a:r>
            <a:r>
              <a:rPr lang="en-US" sz="2400" smtClean="0">
                <a:solidFill>
                  <a:srgbClr val="CC3300"/>
                </a:solidFill>
              </a:rPr>
              <a:t>// compiles, executes body if x is equal to 5</a:t>
            </a:r>
          </a:p>
          <a:p>
            <a:pPr eaLnBrk="1" hangingPunct="1">
              <a:buFontTx/>
              <a:buNone/>
            </a:pPr>
            <a:r>
              <a:rPr lang="en-US" sz="2400" smtClean="0"/>
              <a:t>	if(x=0) {}      </a:t>
            </a:r>
            <a:r>
              <a:rPr lang="en-US" sz="2400" smtClean="0">
                <a:solidFill>
                  <a:srgbClr val="CC3300"/>
                </a:solidFill>
              </a:rPr>
              <a:t>//does not compile, because non-boolean</a:t>
            </a:r>
          </a:p>
          <a:p>
            <a:pPr eaLnBrk="1" hangingPunct="1">
              <a:buFontTx/>
              <a:buNone/>
            </a:pPr>
            <a:r>
              <a:rPr lang="en-US" sz="2400" smtClean="0"/>
              <a:t>	if(x=true) {}  </a:t>
            </a:r>
            <a:r>
              <a:rPr lang="en-US" sz="2400" smtClean="0">
                <a:solidFill>
                  <a:srgbClr val="CC3300"/>
                </a:solidFill>
              </a:rPr>
              <a:t>//compiles, but always body is executed</a:t>
            </a:r>
          </a:p>
          <a:p>
            <a:pPr eaLnBrk="1" hangingPunct="1"/>
            <a:endParaRPr lang="en-US" sz="2400" smtClean="0">
              <a:solidFill>
                <a:srgbClr val="CC3300"/>
              </a:solidFill>
            </a:endParaRPr>
          </a:p>
          <a:p>
            <a:pPr eaLnBrk="1" hangingPunct="1"/>
            <a:r>
              <a:rPr lang="en-US" sz="2400" smtClean="0">
                <a:solidFill>
                  <a:srgbClr val="CC3300"/>
                </a:solidFill>
              </a:rPr>
              <a:t>In the case of nested if-else statements, each else clause belongs to the closest preceding if statement which does not have an else</a:t>
            </a:r>
          </a:p>
          <a:p>
            <a:pPr eaLnBrk="1" hangingPunct="1">
              <a:buFontTx/>
              <a:buNone/>
            </a:pPr>
            <a:endParaRPr lang="en-US" sz="2400" smtClean="0">
              <a:solidFill>
                <a:srgbClr val="CC3300"/>
              </a:solidFill>
            </a:endParaRPr>
          </a:p>
          <a:p>
            <a:pPr eaLnBrk="1" hangingPunct="1"/>
            <a:endParaRPr lang="en-US"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57200"/>
            <a:ext cx="7772400" cy="457200"/>
          </a:xfrm>
        </p:spPr>
        <p:txBody>
          <a:bodyPr/>
          <a:lstStyle/>
          <a:p>
            <a:pPr eaLnBrk="1" hangingPunct="1"/>
            <a:r>
              <a:rPr lang="en-US" sz="3600" smtClean="0"/>
              <a:t>switch statements</a:t>
            </a:r>
          </a:p>
        </p:txBody>
      </p:sp>
      <p:sp>
        <p:nvSpPr>
          <p:cNvPr id="5123" name="Rectangle 3"/>
          <p:cNvSpPr>
            <a:spLocks noGrp="1" noChangeArrowheads="1"/>
          </p:cNvSpPr>
          <p:nvPr>
            <p:ph type="body" idx="1"/>
          </p:nvPr>
        </p:nvSpPr>
        <p:spPr>
          <a:xfrm>
            <a:off x="609600" y="1143000"/>
            <a:ext cx="7848600" cy="5410200"/>
          </a:xfrm>
        </p:spPr>
        <p:txBody>
          <a:bodyPr/>
          <a:lstStyle/>
          <a:p>
            <a:pPr eaLnBrk="1" hangingPunct="1">
              <a:lnSpc>
                <a:spcPct val="90000"/>
              </a:lnSpc>
            </a:pPr>
            <a:r>
              <a:rPr lang="en-US" sz="2400" smtClean="0"/>
              <a:t>The argument passed to the switch and case statements should be int, short, char or byte.The argument passed to the case statement should be a literal or a final variable</a:t>
            </a:r>
          </a:p>
          <a:p>
            <a:pPr eaLnBrk="1" hangingPunct="1">
              <a:lnSpc>
                <a:spcPct val="90000"/>
              </a:lnSpc>
            </a:pPr>
            <a:r>
              <a:rPr lang="en-US" sz="2400" smtClean="0"/>
              <a:t>If no case matches, the default statement is executed</a:t>
            </a:r>
          </a:p>
          <a:p>
            <a:pPr eaLnBrk="1" hangingPunct="1">
              <a:lnSpc>
                <a:spcPct val="90000"/>
              </a:lnSpc>
            </a:pPr>
            <a:r>
              <a:rPr lang="en-US" sz="2400" smtClean="0"/>
              <a:t>When a break statement is encountered, the control moves out of the switch statement. If no break statement, all the case statements are executed till a break is encountered or the switch statement ends</a:t>
            </a:r>
          </a:p>
          <a:p>
            <a:pPr eaLnBrk="1" hangingPunct="1">
              <a:lnSpc>
                <a:spcPct val="90000"/>
              </a:lnSpc>
              <a:buFontTx/>
              <a:buNone/>
            </a:pPr>
            <a:r>
              <a:rPr lang="en-US" sz="2400" smtClean="0"/>
              <a:t>	</a:t>
            </a:r>
            <a:r>
              <a:rPr lang="en-US" sz="2400" smtClean="0">
                <a:solidFill>
                  <a:schemeClr val="accent2"/>
                </a:solidFill>
              </a:rPr>
              <a:t>eg:   </a:t>
            </a:r>
            <a:r>
              <a:rPr lang="en-US" sz="2400" smtClean="0"/>
              <a:t>int x=1;</a:t>
            </a:r>
          </a:p>
          <a:p>
            <a:pPr eaLnBrk="1" hangingPunct="1">
              <a:lnSpc>
                <a:spcPct val="90000"/>
              </a:lnSpc>
              <a:buFontTx/>
              <a:buNone/>
            </a:pPr>
            <a:r>
              <a:rPr lang="en-US" sz="2400" smtClean="0">
                <a:solidFill>
                  <a:schemeClr val="accent2"/>
                </a:solidFill>
              </a:rPr>
              <a:t>		</a:t>
            </a:r>
            <a:r>
              <a:rPr lang="en-US" sz="2400" smtClean="0"/>
              <a:t>switch(x) {</a:t>
            </a:r>
          </a:p>
          <a:p>
            <a:pPr eaLnBrk="1" hangingPunct="1">
              <a:lnSpc>
                <a:spcPct val="90000"/>
              </a:lnSpc>
              <a:buFontTx/>
              <a:buNone/>
            </a:pPr>
            <a:r>
              <a:rPr lang="en-US" sz="2400" smtClean="0"/>
              <a:t>		case 1: 	   System.out.println(“one”);</a:t>
            </a:r>
          </a:p>
          <a:p>
            <a:pPr eaLnBrk="1" hangingPunct="1">
              <a:lnSpc>
                <a:spcPct val="90000"/>
              </a:lnSpc>
              <a:buFontTx/>
              <a:buNone/>
            </a:pPr>
            <a:r>
              <a:rPr lang="en-US" sz="2400" smtClean="0"/>
              <a:t>		case 2: 	   System.out.println(“two”);</a:t>
            </a:r>
          </a:p>
          <a:p>
            <a:pPr eaLnBrk="1" hangingPunct="1">
              <a:lnSpc>
                <a:spcPct val="90000"/>
              </a:lnSpc>
              <a:buFontTx/>
              <a:buNone/>
            </a:pPr>
            <a:r>
              <a:rPr lang="en-US" sz="2400" smtClean="0"/>
              <a:t>		}	</a:t>
            </a:r>
            <a:r>
              <a:rPr lang="en-US" sz="2400" smtClean="0">
                <a:solidFill>
                  <a:srgbClr val="CC3300"/>
                </a:solidFill>
              </a:rPr>
              <a:t>// both one and two are printed</a:t>
            </a:r>
            <a:r>
              <a:rPr lang="en-US" sz="2400" smtClean="0"/>
              <a:t>	</a:t>
            </a:r>
          </a:p>
          <a:p>
            <a:pPr eaLnBrk="1" hangingPunct="1">
              <a:lnSpc>
                <a:spcPct val="90000"/>
              </a:lnSpc>
              <a:buFontTx/>
              <a:buNone/>
            </a:pPr>
            <a:r>
              <a:rPr lang="en-US" sz="2400" smtClean="0">
                <a:solidFill>
                  <a:schemeClr val="accent2"/>
                </a:solidFill>
              </a:rPr>
              <a:t>		</a:t>
            </a:r>
          </a:p>
          <a:p>
            <a:pPr eaLnBrk="1" hangingPunct="1">
              <a:lnSpc>
                <a:spcPct val="90000"/>
              </a:lnSpc>
              <a:buFontTx/>
              <a:buNone/>
            </a:pPr>
            <a:endParaRPr lang="en-US" sz="2400" smtClean="0">
              <a:solidFill>
                <a:schemeClr val="accent2"/>
              </a:solidFill>
            </a:endParaRPr>
          </a:p>
          <a:p>
            <a:pPr eaLnBrk="1" hangingPunct="1">
              <a:lnSpc>
                <a:spcPct val="90000"/>
              </a:lnSpc>
            </a:pPr>
            <a:endParaRPr lang="en-US"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while and do-while loops</a:t>
            </a:r>
          </a:p>
        </p:txBody>
      </p:sp>
      <p:sp>
        <p:nvSpPr>
          <p:cNvPr id="6147" name="Rectangle 3"/>
          <p:cNvSpPr>
            <a:spLocks noGrp="1" noChangeArrowheads="1"/>
          </p:cNvSpPr>
          <p:nvPr>
            <p:ph type="body" idx="1"/>
          </p:nvPr>
        </p:nvSpPr>
        <p:spPr>
          <a:xfrm>
            <a:off x="685800" y="1828800"/>
            <a:ext cx="7772400" cy="4419600"/>
          </a:xfrm>
        </p:spPr>
        <p:txBody>
          <a:bodyPr/>
          <a:lstStyle/>
          <a:p>
            <a:pPr eaLnBrk="1" hangingPunct="1"/>
            <a:r>
              <a:rPr lang="en-US" sz="2400" smtClean="0">
                <a:solidFill>
                  <a:srgbClr val="CC3300"/>
                </a:solidFill>
              </a:rPr>
              <a:t>Syntax of while loop is</a:t>
            </a:r>
            <a:r>
              <a:rPr lang="en-US" sz="2400" smtClean="0"/>
              <a:t> </a:t>
            </a:r>
          </a:p>
          <a:p>
            <a:pPr lvl="1" eaLnBrk="1" hangingPunct="1">
              <a:buFontTx/>
              <a:buNone/>
            </a:pPr>
            <a:r>
              <a:rPr lang="en-US" sz="2400" smtClean="0"/>
              <a:t>	while(expression) {} </a:t>
            </a:r>
          </a:p>
          <a:p>
            <a:pPr lvl="1" eaLnBrk="1" hangingPunct="1">
              <a:buFontTx/>
              <a:buNone/>
            </a:pPr>
            <a:r>
              <a:rPr lang="en-US" sz="2400" smtClean="0">
                <a:solidFill>
                  <a:srgbClr val="CC3300"/>
                </a:solidFill>
              </a:rPr>
              <a:t>where expression is a boolean expression</a:t>
            </a:r>
          </a:p>
          <a:p>
            <a:pPr eaLnBrk="1" hangingPunct="1"/>
            <a:r>
              <a:rPr lang="en-US" sz="2400" smtClean="0">
                <a:solidFill>
                  <a:srgbClr val="CC3300"/>
                </a:solidFill>
              </a:rPr>
              <a:t>The body of the while loop may not be executed even once</a:t>
            </a:r>
          </a:p>
          <a:p>
            <a:pPr eaLnBrk="1" hangingPunct="1">
              <a:buFontTx/>
              <a:buNone/>
            </a:pPr>
            <a:r>
              <a:rPr lang="en-US" sz="2400" smtClean="0">
                <a:solidFill>
                  <a:schemeClr val="accent2"/>
                </a:solidFill>
              </a:rPr>
              <a:t>Eg:</a:t>
            </a:r>
            <a:r>
              <a:rPr lang="en-US" sz="2400" smtClean="0">
                <a:solidFill>
                  <a:srgbClr val="CC3300"/>
                </a:solidFill>
              </a:rPr>
              <a:t>  </a:t>
            </a:r>
            <a:r>
              <a:rPr lang="en-US" sz="2400" smtClean="0"/>
              <a:t>while(false) {}</a:t>
            </a:r>
            <a:r>
              <a:rPr lang="en-US" sz="2400" smtClean="0">
                <a:solidFill>
                  <a:srgbClr val="CC3300"/>
                </a:solidFill>
              </a:rPr>
              <a:t> // body never executed </a:t>
            </a:r>
          </a:p>
          <a:p>
            <a:pPr eaLnBrk="1" hangingPunct="1">
              <a:buFontTx/>
              <a:buNone/>
            </a:pPr>
            <a:r>
              <a:rPr lang="en-US" sz="2400" smtClean="0">
                <a:solidFill>
                  <a:schemeClr val="accent2"/>
                </a:solidFill>
              </a:rPr>
              <a:t>Eg :</a:t>
            </a:r>
            <a:r>
              <a:rPr lang="en-US" sz="2400" smtClean="0">
                <a:solidFill>
                  <a:srgbClr val="CC3300"/>
                </a:solidFill>
              </a:rPr>
              <a:t> </a:t>
            </a:r>
            <a:r>
              <a:rPr lang="en-US" sz="2400" smtClean="0"/>
              <a:t>while(1) {}</a:t>
            </a:r>
            <a:r>
              <a:rPr lang="en-US" sz="2400" smtClean="0">
                <a:solidFill>
                  <a:srgbClr val="CC3300"/>
                </a:solidFill>
              </a:rPr>
              <a:t> // will not compile, not a boolean</a:t>
            </a:r>
          </a:p>
          <a:p>
            <a:pPr eaLnBrk="1" hangingPunct="1"/>
            <a:r>
              <a:rPr lang="en-US" sz="2400" smtClean="0">
                <a:solidFill>
                  <a:srgbClr val="CC3300"/>
                </a:solidFill>
              </a:rPr>
              <a:t>Syntax of do-while loop is </a:t>
            </a:r>
          </a:p>
          <a:p>
            <a:pPr lvl="1" eaLnBrk="1" hangingPunct="1">
              <a:buFontTx/>
              <a:buNone/>
            </a:pPr>
            <a:r>
              <a:rPr lang="en-US" sz="2400" smtClean="0"/>
              <a:t>do {  } while(expression);</a:t>
            </a:r>
          </a:p>
          <a:p>
            <a:pPr eaLnBrk="1" hangingPunct="1"/>
            <a:r>
              <a:rPr lang="en-US" sz="2400" smtClean="0">
                <a:solidFill>
                  <a:srgbClr val="CC3300"/>
                </a:solidFill>
              </a:rPr>
              <a:t>The body of the do-while loop is executed at least once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09600"/>
            <a:ext cx="7772400" cy="609600"/>
          </a:xfrm>
        </p:spPr>
        <p:txBody>
          <a:bodyPr/>
          <a:lstStyle/>
          <a:p>
            <a:pPr eaLnBrk="1" hangingPunct="1"/>
            <a:r>
              <a:rPr lang="en-US" sz="3600" smtClean="0"/>
              <a:t>for loop</a:t>
            </a:r>
          </a:p>
        </p:txBody>
      </p:sp>
      <p:sp>
        <p:nvSpPr>
          <p:cNvPr id="7171"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400" smtClean="0">
                <a:solidFill>
                  <a:srgbClr val="CC3300"/>
                </a:solidFill>
              </a:rPr>
              <a:t>The syntax is</a:t>
            </a:r>
            <a:r>
              <a:rPr lang="en-US" sz="2400" smtClean="0"/>
              <a:t> </a:t>
            </a:r>
          </a:p>
          <a:p>
            <a:pPr eaLnBrk="1" hangingPunct="1">
              <a:lnSpc>
                <a:spcPct val="90000"/>
              </a:lnSpc>
              <a:buFontTx/>
              <a:buNone/>
            </a:pPr>
            <a:r>
              <a:rPr lang="en-US" sz="2400" smtClean="0"/>
              <a:t>	 for(expr1; expr2; expr3) { body } </a:t>
            </a:r>
          </a:p>
          <a:p>
            <a:pPr eaLnBrk="1" hangingPunct="1">
              <a:lnSpc>
                <a:spcPct val="90000"/>
              </a:lnSpc>
              <a:buFontTx/>
              <a:buNone/>
            </a:pPr>
            <a:r>
              <a:rPr lang="en-US" sz="2400" smtClean="0"/>
              <a:t>	</a:t>
            </a:r>
            <a:r>
              <a:rPr lang="en-US" sz="2400" smtClean="0">
                <a:solidFill>
                  <a:srgbClr val="CC3300"/>
                </a:solidFill>
              </a:rPr>
              <a:t>where expr1 is for initialization, expr2 is the conditional test and expr3 is the iteration expression</a:t>
            </a:r>
          </a:p>
          <a:p>
            <a:pPr eaLnBrk="1" hangingPunct="1">
              <a:lnSpc>
                <a:spcPct val="90000"/>
              </a:lnSpc>
              <a:buFontTx/>
              <a:buNone/>
            </a:pPr>
            <a:endParaRPr lang="en-US" sz="2400" smtClean="0">
              <a:solidFill>
                <a:srgbClr val="CC3300"/>
              </a:solidFill>
            </a:endParaRPr>
          </a:p>
          <a:p>
            <a:pPr eaLnBrk="1" hangingPunct="1">
              <a:lnSpc>
                <a:spcPct val="90000"/>
              </a:lnSpc>
            </a:pPr>
            <a:r>
              <a:rPr lang="en-US" sz="2400" smtClean="0">
                <a:solidFill>
                  <a:srgbClr val="CC3300"/>
                </a:solidFill>
              </a:rPr>
              <a:t>Any of these 3 sections can be omitted, still it is legal</a:t>
            </a:r>
          </a:p>
          <a:p>
            <a:pPr eaLnBrk="1" hangingPunct="1">
              <a:lnSpc>
                <a:spcPct val="90000"/>
              </a:lnSpc>
              <a:buFontTx/>
              <a:buNone/>
            </a:pPr>
            <a:r>
              <a:rPr lang="en-US" sz="2400" smtClean="0">
                <a:solidFill>
                  <a:schemeClr val="accent2"/>
                </a:solidFill>
              </a:rPr>
              <a:t>	Eg:</a:t>
            </a:r>
            <a:r>
              <a:rPr lang="en-US" sz="2400" smtClean="0">
                <a:solidFill>
                  <a:srgbClr val="CC3300"/>
                </a:solidFill>
              </a:rPr>
              <a:t>  for( ; ; ) {}  // an endless loop</a:t>
            </a:r>
          </a:p>
          <a:p>
            <a:pPr eaLnBrk="1" hangingPunct="1">
              <a:lnSpc>
                <a:spcPct val="90000"/>
              </a:lnSpc>
              <a:buFontTx/>
              <a:buNone/>
            </a:pPr>
            <a:endParaRPr lang="en-US" sz="2400" smtClean="0">
              <a:solidFill>
                <a:srgbClr val="CC3300"/>
              </a:solidFill>
            </a:endParaRPr>
          </a:p>
          <a:p>
            <a:pPr eaLnBrk="1" hangingPunct="1">
              <a:lnSpc>
                <a:spcPct val="90000"/>
              </a:lnSpc>
            </a:pPr>
            <a:r>
              <a:rPr lang="en-US" sz="2400" smtClean="0">
                <a:solidFill>
                  <a:srgbClr val="CC3300"/>
                </a:solidFill>
              </a:rPr>
              <a:t>There can be more than one initialization expressions, more than one iteration expressions, but only one test expression</a:t>
            </a:r>
          </a:p>
          <a:p>
            <a:pPr eaLnBrk="1" hangingPunct="1">
              <a:lnSpc>
                <a:spcPct val="90000"/>
              </a:lnSpc>
              <a:buFontTx/>
              <a:buNone/>
            </a:pPr>
            <a:endParaRPr lang="en-US" sz="2400" smtClean="0">
              <a:solidFill>
                <a:srgbClr val="CC33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609600"/>
            <a:ext cx="7772400" cy="685800"/>
          </a:xfrm>
        </p:spPr>
        <p:txBody>
          <a:bodyPr/>
          <a:lstStyle/>
          <a:p>
            <a:pPr eaLnBrk="1" hangingPunct="1"/>
            <a:r>
              <a:rPr lang="en-US" sz="3600" smtClean="0"/>
              <a:t>break and continue</a:t>
            </a:r>
          </a:p>
        </p:txBody>
      </p:sp>
      <p:sp>
        <p:nvSpPr>
          <p:cNvPr id="8195" name="Rectangle 3"/>
          <p:cNvSpPr>
            <a:spLocks noGrp="1" noChangeArrowheads="1"/>
          </p:cNvSpPr>
          <p:nvPr>
            <p:ph type="body" idx="1"/>
          </p:nvPr>
        </p:nvSpPr>
        <p:spPr>
          <a:xfrm>
            <a:off x="762000" y="1600200"/>
            <a:ext cx="7696200" cy="4572000"/>
          </a:xfrm>
        </p:spPr>
        <p:txBody>
          <a:bodyPr/>
          <a:lstStyle/>
          <a:p>
            <a:pPr eaLnBrk="1" hangingPunct="1">
              <a:lnSpc>
                <a:spcPct val="90000"/>
              </a:lnSpc>
            </a:pPr>
            <a:r>
              <a:rPr lang="en-US" sz="2400" smtClean="0">
                <a:solidFill>
                  <a:srgbClr val="CC3300"/>
                </a:solidFill>
              </a:rPr>
              <a:t>break statement is used to exit from a loop or a switch statement</a:t>
            </a:r>
          </a:p>
          <a:p>
            <a:pPr eaLnBrk="1" hangingPunct="1">
              <a:lnSpc>
                <a:spcPct val="90000"/>
              </a:lnSpc>
            </a:pPr>
            <a:r>
              <a:rPr lang="en-US" sz="2400" smtClean="0">
                <a:solidFill>
                  <a:srgbClr val="CC3300"/>
                </a:solidFill>
              </a:rPr>
              <a:t>continue statement is used to stop just the current iteration</a:t>
            </a:r>
          </a:p>
          <a:p>
            <a:pPr eaLnBrk="1" hangingPunct="1">
              <a:lnSpc>
                <a:spcPct val="90000"/>
              </a:lnSpc>
            </a:pPr>
            <a:r>
              <a:rPr lang="en-US" sz="2400" smtClean="0">
                <a:solidFill>
                  <a:srgbClr val="CC3300"/>
                </a:solidFill>
              </a:rPr>
              <a:t>If it is a nested loop, the break statement exits from the innermost loop only</a:t>
            </a:r>
          </a:p>
          <a:p>
            <a:pPr eaLnBrk="1" hangingPunct="1">
              <a:lnSpc>
                <a:spcPct val="90000"/>
              </a:lnSpc>
            </a:pPr>
            <a:r>
              <a:rPr lang="en-US" sz="2400" smtClean="0">
                <a:solidFill>
                  <a:srgbClr val="CC3300"/>
                </a:solidFill>
              </a:rPr>
              <a:t>If a break keyword is combined with a label, a break statement will exit out of the labeled loop</a:t>
            </a:r>
          </a:p>
          <a:p>
            <a:pPr eaLnBrk="1" hangingPunct="1">
              <a:lnSpc>
                <a:spcPct val="90000"/>
              </a:lnSpc>
              <a:buFontTx/>
              <a:buNone/>
            </a:pPr>
            <a:r>
              <a:rPr lang="en-US" sz="2400" smtClean="0">
                <a:solidFill>
                  <a:schemeClr val="accent2"/>
                </a:solidFill>
              </a:rPr>
              <a:t>	eg:</a:t>
            </a:r>
            <a:r>
              <a:rPr lang="en-US" sz="2400" smtClean="0"/>
              <a:t>   outer: 	for (int i=0;i&lt;10;i++) { </a:t>
            </a:r>
          </a:p>
          <a:p>
            <a:pPr eaLnBrk="1" hangingPunct="1">
              <a:lnSpc>
                <a:spcPct val="90000"/>
              </a:lnSpc>
              <a:buFontTx/>
              <a:buNone/>
            </a:pPr>
            <a:r>
              <a:rPr lang="en-US" sz="2400" smtClean="0"/>
              <a:t>			while(y&gt;0){ break outer; }</a:t>
            </a:r>
          </a:p>
          <a:p>
            <a:pPr eaLnBrk="1" hangingPunct="1">
              <a:lnSpc>
                <a:spcPct val="90000"/>
              </a:lnSpc>
              <a:buFontTx/>
              <a:buNone/>
            </a:pPr>
            <a:r>
              <a:rPr lang="en-US" sz="2400" smtClean="0"/>
              <a:t>			}	</a:t>
            </a:r>
            <a:r>
              <a:rPr lang="en-US" sz="2400" smtClean="0">
                <a:solidFill>
                  <a:srgbClr val="CC3300"/>
                </a:solidFill>
              </a:rPr>
              <a:t>// breaks from the for loop if y&gt;0</a:t>
            </a:r>
          </a:p>
          <a:p>
            <a:pPr eaLnBrk="1" hangingPunct="1">
              <a:lnSpc>
                <a:spcPct val="90000"/>
              </a:lnSpc>
              <a:buFontTx/>
              <a:buNone/>
            </a:pPr>
            <a:r>
              <a:rPr lang="en-US" sz="2400" smtClean="0"/>
              <a:t>				</a:t>
            </a:r>
          </a:p>
          <a:p>
            <a:pPr eaLnBrk="1" hangingPunct="1">
              <a:lnSpc>
                <a:spcPct val="90000"/>
              </a:lnSpc>
              <a:buFontTx/>
              <a:buNone/>
            </a:pPr>
            <a:r>
              <a:rPr lang="en-US" sz="240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09600"/>
            <a:ext cx="7772400" cy="609600"/>
          </a:xfrm>
        </p:spPr>
        <p:txBody>
          <a:bodyPr/>
          <a:lstStyle/>
          <a:p>
            <a:pPr eaLnBrk="1" hangingPunct="1"/>
            <a:r>
              <a:rPr lang="en-US" sz="3600" smtClean="0"/>
              <a:t>Extra points to remember…</a:t>
            </a:r>
          </a:p>
        </p:txBody>
      </p:sp>
      <p:sp>
        <p:nvSpPr>
          <p:cNvPr id="9219" name="Rectangle 3"/>
          <p:cNvSpPr>
            <a:spLocks noGrp="1" noChangeArrowheads="1"/>
          </p:cNvSpPr>
          <p:nvPr>
            <p:ph type="body" idx="1"/>
          </p:nvPr>
        </p:nvSpPr>
        <p:spPr>
          <a:xfrm>
            <a:off x="685800" y="1447800"/>
            <a:ext cx="7772400" cy="4953000"/>
          </a:xfrm>
        </p:spPr>
        <p:txBody>
          <a:bodyPr/>
          <a:lstStyle/>
          <a:p>
            <a:pPr eaLnBrk="1" hangingPunct="1">
              <a:lnSpc>
                <a:spcPct val="90000"/>
              </a:lnSpc>
            </a:pPr>
            <a:r>
              <a:rPr lang="en-US" sz="2400" smtClean="0"/>
              <a:t> Watch out for boolean assignments(=) that can be mistaken for boolean equality(==)test:</a:t>
            </a:r>
          </a:p>
          <a:p>
            <a:pPr eaLnBrk="1" hangingPunct="1">
              <a:lnSpc>
                <a:spcPct val="90000"/>
              </a:lnSpc>
              <a:buFontTx/>
              <a:buNone/>
            </a:pPr>
            <a:r>
              <a:rPr lang="en-US" sz="2400" smtClean="0"/>
              <a:t>	boolean x=false;</a:t>
            </a:r>
          </a:p>
          <a:p>
            <a:pPr eaLnBrk="1" hangingPunct="1">
              <a:lnSpc>
                <a:spcPct val="90000"/>
              </a:lnSpc>
              <a:buFontTx/>
              <a:buNone/>
            </a:pPr>
            <a:r>
              <a:rPr lang="en-US" sz="2400" smtClean="0"/>
              <a:t>	If (x=true) { } // an assignment, so x will always be true</a:t>
            </a:r>
          </a:p>
          <a:p>
            <a:pPr eaLnBrk="1" hangingPunct="1">
              <a:lnSpc>
                <a:spcPct val="90000"/>
              </a:lnSpc>
            </a:pPr>
            <a:r>
              <a:rPr lang="en-US" sz="2400" smtClean="0"/>
              <a:t> Switch statements can evaluate only the byte, short, int, and char data types. You can’t say</a:t>
            </a:r>
          </a:p>
          <a:p>
            <a:pPr eaLnBrk="1" hangingPunct="1">
              <a:lnSpc>
                <a:spcPct val="90000"/>
              </a:lnSpc>
              <a:buFontTx/>
              <a:buNone/>
            </a:pPr>
            <a:r>
              <a:rPr lang="en-US" sz="2400" smtClean="0"/>
              <a:t>	long s=30; switch(s)  { }</a:t>
            </a:r>
          </a:p>
          <a:p>
            <a:pPr eaLnBrk="1" hangingPunct="1">
              <a:lnSpc>
                <a:spcPct val="90000"/>
              </a:lnSpc>
            </a:pPr>
            <a:r>
              <a:rPr lang="en-US" sz="2400" smtClean="0"/>
              <a:t>The default block can be located anywhere in the switch block, so if no case matches, the default block will be entered, and if the default does not contain a break, then code will continue to execute (fall-through) to the end of the switch or until the break statement is encounted.</a:t>
            </a:r>
          </a:p>
          <a:p>
            <a:pPr eaLnBrk="1" hangingPunct="1">
              <a:lnSpc>
                <a:spcPct val="90000"/>
              </a:lnSpc>
              <a:buFontTx/>
              <a:buNone/>
            </a:pPr>
            <a:r>
              <a:rPr lang="en-US" sz="2000" smtClean="0"/>
              <a:t>	</a:t>
            </a:r>
          </a:p>
          <a:p>
            <a:pPr eaLnBrk="1" hangingPunct="1">
              <a:lnSpc>
                <a:spcPct val="90000"/>
              </a:lnSpc>
            </a:pPr>
            <a:endParaRPr lang="en-US" sz="200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Presentation_ANZ">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Presentation_ANZ</Template>
  <TotalTime>109467</TotalTime>
  <Words>992</Words>
  <Application>Microsoft Office PowerPoint</Application>
  <PresentationFormat>On-screen Show (4:3)</PresentationFormat>
  <Paragraphs>194</Paragraphs>
  <Slides>26</Slides>
  <Notes>1</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Presentation_ANZ</vt:lpstr>
      <vt:lpstr>1_Report_Logo_ANZ</vt:lpstr>
      <vt:lpstr>1_Default Design</vt:lpstr>
      <vt:lpstr>Java Training</vt:lpstr>
      <vt:lpstr>Flow Control, Exceptions, and Assertions</vt:lpstr>
      <vt:lpstr>Objective</vt:lpstr>
      <vt:lpstr>if – else statements</vt:lpstr>
      <vt:lpstr>switch statements</vt:lpstr>
      <vt:lpstr>while and do-while loops</vt:lpstr>
      <vt:lpstr>for loop</vt:lpstr>
      <vt:lpstr>break and continue</vt:lpstr>
      <vt:lpstr>Extra points to remember…</vt:lpstr>
      <vt:lpstr>Objective</vt:lpstr>
      <vt:lpstr>Exceptions</vt:lpstr>
      <vt:lpstr>Exception class hierarchy</vt:lpstr>
      <vt:lpstr>try and catch</vt:lpstr>
      <vt:lpstr>Example</vt:lpstr>
      <vt:lpstr>finally</vt:lpstr>
      <vt:lpstr>throws and throw</vt:lpstr>
      <vt:lpstr>Extra points to remember…</vt:lpstr>
      <vt:lpstr>Objectives</vt:lpstr>
      <vt:lpstr>Assertions</vt:lpstr>
      <vt:lpstr>Using Assertions</vt:lpstr>
      <vt:lpstr>Example</vt:lpstr>
      <vt:lpstr>Enabling and disabling Assertions</vt:lpstr>
      <vt:lpstr>When to use Assertions</vt:lpstr>
      <vt:lpstr>When not to use Assertions</vt:lpstr>
      <vt:lpstr>Extra points to remember…</vt:lpstr>
      <vt:lpstr>Extra points to Remember…</vt:lpstr>
    </vt:vector>
  </TitlesOfParts>
  <Company>ANZ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RP05 Antivirus  Steering Committee Meeting – #01  16 March 2012</dc:title>
  <dc:creator>Vijay Singh Sambasivam</dc:creator>
  <cp:lastModifiedBy>Ratna Patel</cp:lastModifiedBy>
  <cp:revision>5006</cp:revision>
  <dcterms:created xsi:type="dcterms:W3CDTF">2014-11-23T04:41:29Z</dcterms:created>
  <dcterms:modified xsi:type="dcterms:W3CDTF">2019-08-25T16:23:51Z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