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7" r:id="rId4"/>
    <p:sldId id="268" r:id="rId5"/>
    <p:sldId id="269" r:id="rId6"/>
    <p:sldId id="271" r:id="rId7"/>
    <p:sldId id="272" r:id="rId8"/>
    <p:sldId id="270" r:id="rId9"/>
    <p:sldId id="273" r:id="rId10"/>
    <p:sldId id="258" r:id="rId11"/>
    <p:sldId id="274" r:id="rId12"/>
    <p:sldId id="259" r:id="rId13"/>
    <p:sldId id="275"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p:cViewPr varScale="1">
        <p:scale>
          <a:sx n="68" d="100"/>
          <a:sy n="68" d="100"/>
        </p:scale>
        <p:origin x="84" y="16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custT="1"/>
      <dgm:spPr/>
      <dgm:t>
        <a:bodyPr/>
        <a:lstStyle/>
        <a:p>
          <a:r>
            <a:rPr lang="en-US" sz="2000" b="1" dirty="0">
              <a:latin typeface="Garamond" panose="02020404030301010803" pitchFamily="18" charset="0"/>
            </a:rPr>
            <a:t>Data Preprocessing</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custT="1"/>
      <dgm:spPr/>
      <dgm:t>
        <a:bodyPr/>
        <a:lstStyle/>
        <a:p>
          <a:r>
            <a:rPr lang="en-US" sz="2000" b="1" kern="1200" dirty="0">
              <a:solidFill>
                <a:prstClr val="black">
                  <a:hueOff val="0"/>
                  <a:satOff val="0"/>
                  <a:lumOff val="0"/>
                  <a:alphaOff val="0"/>
                </a:prstClr>
              </a:solidFill>
              <a:latin typeface="Garamond" panose="02020404030301010803" pitchFamily="18" charset="0"/>
              <a:ea typeface="+mn-ea"/>
              <a:cs typeface="+mn-cs"/>
            </a:rPr>
            <a:t>(OHE, Imputation)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custT="1"/>
      <dgm:spPr/>
      <dgm:t>
        <a:bodyPr/>
        <a:lstStyle/>
        <a:p>
          <a:r>
            <a:rPr lang="en-US" sz="2000" b="1" dirty="0">
              <a:latin typeface="Garamond" panose="02020404030301010803" pitchFamily="18" charset="0"/>
            </a:rPr>
            <a:t>Train &amp; Validate</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custT="1"/>
      <dgm:spPr/>
      <dgm:t>
        <a:bodyPr/>
        <a:lstStyle/>
        <a:p>
          <a:r>
            <a:rPr lang="en-US" sz="2000" b="1" kern="1200" dirty="0">
              <a:solidFill>
                <a:prstClr val="black">
                  <a:hueOff val="0"/>
                  <a:satOff val="0"/>
                  <a:lumOff val="0"/>
                  <a:alphaOff val="0"/>
                </a:prstClr>
              </a:solidFill>
              <a:latin typeface="Garamond" panose="02020404030301010803" pitchFamily="18" charset="0"/>
              <a:ea typeface="+mn-ea"/>
              <a:cs typeface="+mn-cs"/>
            </a:rPr>
            <a:t>Save Model</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custT="1"/>
      <dgm:spPr/>
      <dgm:t>
        <a:bodyPr/>
        <a:lstStyle/>
        <a:p>
          <a:r>
            <a:rPr lang="en-US" sz="2000" b="1" kern="1200" dirty="0">
              <a:solidFill>
                <a:prstClr val="black">
                  <a:hueOff val="0"/>
                  <a:satOff val="0"/>
                  <a:lumOff val="0"/>
                  <a:alphaOff val="0"/>
                </a:prstClr>
              </a:solidFill>
              <a:latin typeface="Garamond" panose="02020404030301010803" pitchFamily="18" charset="0"/>
              <a:ea typeface="+mn-ea"/>
              <a:cs typeface="+mn-cs"/>
            </a:rPr>
            <a:t>Deploy</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custT="1"/>
      <dgm:spPr>
        <a:solidFill>
          <a:srgbClr val="2B4A63">
            <a:tint val="40000"/>
            <a:alpha val="90000"/>
            <a:hueOff val="-1096691"/>
            <a:satOff val="-573"/>
            <a:lumOff val="49"/>
            <a:alphaOff val="0"/>
          </a:srgbClr>
        </a:solidFill>
        <a:ln w="12700" cap="flat" cmpd="sng" algn="ctr">
          <a:solidFill>
            <a:srgbClr val="2B4A63">
              <a:tint val="40000"/>
              <a:alpha val="90000"/>
              <a:hueOff val="-1096691"/>
              <a:satOff val="-573"/>
              <a:lumOff val="49"/>
              <a:alphaOff val="0"/>
            </a:srgbClr>
          </a:solidFill>
          <a:prstDash val="solid"/>
          <a:miter lim="800000"/>
        </a:ln>
        <a:effectLst/>
      </dgm:spPr>
      <dgm:t>
        <a:bodyPr spcFirstLastPara="0" vert="horz" wrap="square" lIns="234696" tIns="41910" rIns="234696" bIns="41910" numCol="1" spcCol="1270" anchor="ctr" anchorCtr="0"/>
        <a:lstStyle/>
        <a:p>
          <a:pPr marL="0" lvl="0" indent="0" algn="ctr" defTabSz="1466850">
            <a:lnSpc>
              <a:spcPct val="90000"/>
            </a:lnSpc>
            <a:spcBef>
              <a:spcPct val="0"/>
            </a:spcBef>
            <a:spcAft>
              <a:spcPct val="35000"/>
            </a:spcAft>
            <a:buNone/>
          </a:pPr>
          <a:r>
            <a:rPr lang="en-US" sz="2000" b="1" kern="1200" dirty="0">
              <a:solidFill>
                <a:prstClr val="black">
                  <a:hueOff val="0"/>
                  <a:satOff val="0"/>
                  <a:lumOff val="0"/>
                  <a:alphaOff val="0"/>
                </a:prstClr>
              </a:solidFill>
              <a:latin typeface="Garamond" panose="02020404030301010803" pitchFamily="18" charset="0"/>
              <a:ea typeface="+mn-ea"/>
              <a:cs typeface="+mn-cs"/>
            </a:rPr>
            <a:t>Predict</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a:xfrm>
          <a:off x="2514599" y="4031778"/>
          <a:ext cx="2514600" cy="519979"/>
        </a:xfrm>
        <a:prstGeom prst="rect">
          <a:avLst/>
        </a:prstGeom>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custScaleX="106610">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5"/>
          <a:ext cx="5029199"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5"/>
        <a:ext cx="5029199" cy="610410"/>
      </dsp:txXfrm>
    </dsp:sp>
    <dsp:sp modelId="{C4F2ADBF-C592-483D-A6FF-5DB9D2A90309}">
      <dsp:nvSpPr>
        <dsp:cNvPr id="0" name=""/>
        <dsp:cNvSpPr/>
      </dsp:nvSpPr>
      <dsp:spPr>
        <a:xfrm>
          <a:off x="0" y="4031778"/>
          <a:ext cx="25146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Garamond" panose="02020404030301010803" pitchFamily="18" charset="0"/>
              <a:ea typeface="+mn-ea"/>
              <a:cs typeface="+mn-cs"/>
            </a:rPr>
            <a:t>Deploy</a:t>
          </a:r>
        </a:p>
      </dsp:txBody>
      <dsp:txXfrm>
        <a:off x="0" y="4031778"/>
        <a:ext cx="2514600" cy="519979"/>
      </dsp:txXfrm>
    </dsp:sp>
    <dsp:sp modelId="{0F0AC827-ACAE-4C23-875D-A4B53006A73F}">
      <dsp:nvSpPr>
        <dsp:cNvPr id="0" name=""/>
        <dsp:cNvSpPr/>
      </dsp:nvSpPr>
      <dsp:spPr>
        <a:xfrm>
          <a:off x="2514599" y="4031778"/>
          <a:ext cx="2514600" cy="519979"/>
        </a:xfrm>
        <a:prstGeom prst="rect">
          <a:avLst/>
        </a:prstGeom>
        <a:solidFill>
          <a:srgbClr val="2B4A63">
            <a:tint val="40000"/>
            <a:alpha val="90000"/>
            <a:hueOff val="-1096691"/>
            <a:satOff val="-573"/>
            <a:lumOff val="49"/>
            <a:alphaOff val="0"/>
          </a:srgbClr>
        </a:solidFill>
        <a:ln w="12700" cap="flat" cmpd="sng" algn="ctr">
          <a:solidFill>
            <a:srgbClr val="2B4A63">
              <a:tint val="40000"/>
              <a:alpha val="90000"/>
              <a:hueOff val="-1096691"/>
              <a:satOff val="-573"/>
              <a:lumOff val="49"/>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marL="0" lvl="0" indent="0" algn="ctr" defTabSz="1466850">
            <a:lnSpc>
              <a:spcPct val="90000"/>
            </a:lnSpc>
            <a:spcBef>
              <a:spcPct val="0"/>
            </a:spcBef>
            <a:spcAft>
              <a:spcPct val="35000"/>
            </a:spcAft>
            <a:buNone/>
          </a:pPr>
          <a:r>
            <a:rPr lang="en-US" sz="2000" b="1" kern="1200" dirty="0">
              <a:solidFill>
                <a:prstClr val="black">
                  <a:hueOff val="0"/>
                  <a:satOff val="0"/>
                  <a:lumOff val="0"/>
                  <a:alphaOff val="0"/>
                </a:prstClr>
              </a:solidFill>
              <a:latin typeface="Garamond" panose="02020404030301010803" pitchFamily="18" charset="0"/>
              <a:ea typeface="+mn-ea"/>
              <a:cs typeface="+mn-cs"/>
            </a:rPr>
            <a:t>Predict</a:t>
          </a:r>
        </a:p>
      </dsp:txBody>
      <dsp:txXfrm>
        <a:off x="2514599" y="4031778"/>
        <a:ext cx="2514600" cy="519979"/>
      </dsp:txXfrm>
    </dsp:sp>
    <dsp:sp modelId="{80AD606B-F25E-46DF-B405-18F7D2EAE74A}">
      <dsp:nvSpPr>
        <dsp:cNvPr id="0" name=""/>
        <dsp:cNvSpPr/>
      </dsp:nvSpPr>
      <dsp:spPr>
        <a:xfrm rot="10800000">
          <a:off x="0" y="1722392"/>
          <a:ext cx="5029199"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5029199" cy="610227"/>
      </dsp:txXfrm>
    </dsp:sp>
    <dsp:sp modelId="{A8E0F749-66B2-490B-99E9-CC106B163B16}">
      <dsp:nvSpPr>
        <dsp:cNvPr id="0" name=""/>
        <dsp:cNvSpPr/>
      </dsp:nvSpPr>
      <dsp:spPr>
        <a:xfrm>
          <a:off x="0" y="2332619"/>
          <a:ext cx="25146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Garamond" panose="02020404030301010803" pitchFamily="18" charset="0"/>
            </a:rPr>
            <a:t>Train &amp; Validate</a:t>
          </a:r>
        </a:p>
      </dsp:txBody>
      <dsp:txXfrm>
        <a:off x="0" y="2332619"/>
        <a:ext cx="2514600" cy="519823"/>
      </dsp:txXfrm>
    </dsp:sp>
    <dsp:sp modelId="{A6EE397C-6C28-4128-BFFE-CFF44F70153F}">
      <dsp:nvSpPr>
        <dsp:cNvPr id="0" name=""/>
        <dsp:cNvSpPr/>
      </dsp:nvSpPr>
      <dsp:spPr>
        <a:xfrm>
          <a:off x="2514599" y="2332619"/>
          <a:ext cx="25146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Garamond" panose="02020404030301010803" pitchFamily="18" charset="0"/>
              <a:ea typeface="+mn-ea"/>
              <a:cs typeface="+mn-cs"/>
            </a:rPr>
            <a:t>Save Model</a:t>
          </a:r>
        </a:p>
      </dsp:txBody>
      <dsp:txXfrm>
        <a:off x="2514599" y="2332619"/>
        <a:ext cx="2514600" cy="519823"/>
      </dsp:txXfrm>
    </dsp:sp>
    <dsp:sp modelId="{A48265CE-F3A3-46DB-9DD2-97590B4DBB84}">
      <dsp:nvSpPr>
        <dsp:cNvPr id="0" name=""/>
        <dsp:cNvSpPr/>
      </dsp:nvSpPr>
      <dsp:spPr>
        <a:xfrm rot="10800000">
          <a:off x="0" y="808"/>
          <a:ext cx="5029199"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5029199" cy="610227"/>
      </dsp:txXfrm>
    </dsp:sp>
    <dsp:sp modelId="{59FFE57C-E5F2-4FBD-AA4D-8DB27381892F}">
      <dsp:nvSpPr>
        <dsp:cNvPr id="0" name=""/>
        <dsp:cNvSpPr/>
      </dsp:nvSpPr>
      <dsp:spPr>
        <a:xfrm>
          <a:off x="607" y="611035"/>
          <a:ext cx="2433563"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Garamond" panose="02020404030301010803" pitchFamily="18" charset="0"/>
            </a:rPr>
            <a:t>Data Preprocessing</a:t>
          </a:r>
        </a:p>
      </dsp:txBody>
      <dsp:txXfrm>
        <a:off x="607" y="611035"/>
        <a:ext cx="2433563" cy="519823"/>
      </dsp:txXfrm>
    </dsp:sp>
    <dsp:sp modelId="{3EC7D028-ECEA-492B-A6F1-68E9B57B69C6}">
      <dsp:nvSpPr>
        <dsp:cNvPr id="0" name=""/>
        <dsp:cNvSpPr/>
      </dsp:nvSpPr>
      <dsp:spPr>
        <a:xfrm>
          <a:off x="2434170" y="611035"/>
          <a:ext cx="2594421"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Garamond" panose="02020404030301010803" pitchFamily="18" charset="0"/>
              <a:ea typeface="+mn-ea"/>
              <a:cs typeface="+mn-cs"/>
            </a:rPr>
            <a:t>(OHE, Imputation)</a:t>
          </a:r>
        </a:p>
      </dsp:txBody>
      <dsp:txXfrm>
        <a:off x="2434170" y="611035"/>
        <a:ext cx="2594421"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12/22/2018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12/22/2018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12/22/2018</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12/22/2018</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12/22/2018</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12/22/2018</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12/22/2018</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12/22/2018</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12/22/2018</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12/22/2018</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commons.wikimedia.org/wiki/File:AWS_Simple_Icons_Messaging_Amazon_SES_Email.sv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901" y="2667000"/>
            <a:ext cx="4098175" cy="3177380"/>
          </a:xfrm>
        </p:spPr>
        <p:txBody>
          <a:bodyPr>
            <a:normAutofit/>
          </a:bodyPr>
          <a:lstStyle/>
          <a:p>
            <a:r>
              <a:rPr lang="en-US" sz="4800" dirty="0">
                <a:latin typeface="Garamond" panose="02020404030301010803" pitchFamily="18" charset="0"/>
              </a:rPr>
              <a:t>Forecasting Emergency Hospitalization Probability</a:t>
            </a:r>
          </a:p>
        </p:txBody>
      </p:sp>
      <p:sp>
        <p:nvSpPr>
          <p:cNvPr id="3" name="Subtitle 2"/>
          <p:cNvSpPr>
            <a:spLocks noGrp="1"/>
          </p:cNvSpPr>
          <p:nvPr>
            <p:ph type="subTitle" idx="1"/>
          </p:nvPr>
        </p:nvSpPr>
        <p:spPr>
          <a:xfrm>
            <a:off x="177178" y="5954291"/>
            <a:ext cx="4876799" cy="903709"/>
          </a:xfrm>
        </p:spPr>
        <p:txBody>
          <a:bodyPr>
            <a:normAutofit/>
          </a:bodyPr>
          <a:lstStyle/>
          <a:p>
            <a:pPr>
              <a:lnSpc>
                <a:spcPct val="100000"/>
              </a:lnSpc>
            </a:pPr>
            <a:r>
              <a:rPr lang="en-US" cap="none" dirty="0">
                <a:latin typeface="Garamond" panose="02020404030301010803" pitchFamily="18" charset="0"/>
              </a:rPr>
              <a:t>Team: Bose (Aniruddha Bose &amp; Goutam Bose) </a:t>
            </a:r>
            <a:r>
              <a:rPr lang="en-US" cap="none" dirty="0">
                <a:solidFill>
                  <a:schemeClr val="bg1"/>
                </a:solidFill>
                <a:latin typeface="Garamond" panose="02020404030301010803" pitchFamily="18" charset="0"/>
              </a:rPr>
              <a:t>@  </a:t>
            </a:r>
            <a:r>
              <a:rPr lang="en-US" cap="none" dirty="0">
                <a:latin typeface="Garamond" panose="02020404030301010803" pitchFamily="18" charset="0"/>
              </a:rPr>
              <a:t>goutamb.apds01@mdpalumni.iimcal.ac.in</a:t>
            </a:r>
          </a:p>
        </p:txBody>
      </p:sp>
      <p:pic>
        <p:nvPicPr>
          <p:cNvPr id="5" name="Picture 4">
            <a:extLst>
              <a:ext uri="{FF2B5EF4-FFF2-40B4-BE49-F238E27FC236}">
                <a16:creationId xmlns:a16="http://schemas.microsoft.com/office/drawing/2014/main" id="{5953F7A4-D0B9-4516-9318-B03044832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81" y="257666"/>
            <a:ext cx="3829817" cy="3134891"/>
          </a:xfrm>
          <a:prstGeom prst="rect">
            <a:avLst/>
          </a:prstGeom>
        </p:spPr>
      </p:pic>
      <p:pic>
        <p:nvPicPr>
          <p:cNvPr id="12" name="Picture 11">
            <a:extLst>
              <a:ext uri="{FF2B5EF4-FFF2-40B4-BE49-F238E27FC236}">
                <a16:creationId xmlns:a16="http://schemas.microsoft.com/office/drawing/2014/main" id="{A6D8FF2D-9336-478C-9FFE-375065C7B6E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88901" y="6215645"/>
            <a:ext cx="381000" cy="381000"/>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ROC-AUC Plot</a:t>
            </a:r>
            <a:endParaRPr lang="en-US" sz="4800" dirty="0"/>
          </a:p>
        </p:txBody>
      </p:sp>
      <p:pic>
        <p:nvPicPr>
          <p:cNvPr id="4" name="Content Placeholder 3">
            <a:extLst>
              <a:ext uri="{FF2B5EF4-FFF2-40B4-BE49-F238E27FC236}">
                <a16:creationId xmlns:a16="http://schemas.microsoft.com/office/drawing/2014/main" id="{53C55FC9-12DC-434B-AD7F-9F6D254074ED}"/>
              </a:ext>
            </a:extLst>
          </p:cNvPr>
          <p:cNvPicPr>
            <a:picLocks noGrp="1" noChangeAspect="1"/>
          </p:cNvPicPr>
          <p:nvPr>
            <p:ph idx="1"/>
          </p:nvPr>
        </p:nvPicPr>
        <p:blipFill>
          <a:blip r:embed="rId2"/>
          <a:stretch>
            <a:fillRect/>
          </a:stretch>
        </p:blipFill>
        <p:spPr>
          <a:xfrm>
            <a:off x="1856543" y="1600200"/>
            <a:ext cx="8478913" cy="5158580"/>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Technology Stack</a:t>
            </a:r>
          </a:p>
        </p:txBody>
      </p:sp>
      <p:sp>
        <p:nvSpPr>
          <p:cNvPr id="3" name="Content Placeholder 2"/>
          <p:cNvSpPr>
            <a:spLocks noGrp="1"/>
          </p:cNvSpPr>
          <p:nvPr>
            <p:ph idx="1"/>
          </p:nvPr>
        </p:nvSpPr>
        <p:spPr>
          <a:xfrm>
            <a:off x="1143000" y="1828800"/>
            <a:ext cx="9982200" cy="4724400"/>
          </a:xfrm>
        </p:spPr>
        <p:txBody>
          <a:bodyPr>
            <a:normAutofit/>
          </a:bodyPr>
          <a:lstStyle/>
          <a:p>
            <a:pPr>
              <a:buFont typeface="Arial" panose="020B0604020202020204" pitchFamily="34" charset="0"/>
              <a:buChar char="•"/>
            </a:pPr>
            <a:r>
              <a:rPr lang="en-US" sz="3600" dirty="0">
                <a:latin typeface="Garamond" panose="02020404030301010803" pitchFamily="18" charset="0"/>
              </a:rPr>
              <a:t>Python 3.6.5</a:t>
            </a:r>
          </a:p>
          <a:p>
            <a:pPr>
              <a:buFont typeface="Arial" panose="020B0604020202020204" pitchFamily="34" charset="0"/>
              <a:buChar char="•"/>
            </a:pPr>
            <a:r>
              <a:rPr lang="en-US" sz="3600" dirty="0">
                <a:latin typeface="Garamond" panose="02020404030301010803" pitchFamily="18" charset="0"/>
              </a:rPr>
              <a:t>pandas 0.23.4 (Python Data Analysis Library)</a:t>
            </a:r>
          </a:p>
          <a:p>
            <a:pPr>
              <a:buFont typeface="Arial" panose="020B0604020202020204" pitchFamily="34" charset="0"/>
              <a:buChar char="•"/>
            </a:pPr>
            <a:r>
              <a:rPr lang="en-US" sz="3600" dirty="0" err="1">
                <a:latin typeface="Garamond" panose="02020404030301010803" pitchFamily="18" charset="0"/>
              </a:rPr>
              <a:t>scikit</a:t>
            </a:r>
            <a:r>
              <a:rPr lang="en-US" sz="3600" dirty="0">
                <a:latin typeface="Garamond" panose="02020404030301010803" pitchFamily="18" charset="0"/>
              </a:rPr>
              <a:t>-learn 0.20.1 (Python Machine Learning Library)</a:t>
            </a:r>
          </a:p>
          <a:p>
            <a:pPr>
              <a:buFont typeface="Arial" panose="020B0604020202020204" pitchFamily="34" charset="0"/>
              <a:buChar char="•"/>
            </a:pPr>
            <a:r>
              <a:rPr lang="en-US" sz="3600" dirty="0">
                <a:latin typeface="Garamond" panose="02020404030301010803" pitchFamily="18" charset="0"/>
              </a:rPr>
              <a:t>Flask 0.12 (Web Framework)</a:t>
            </a:r>
          </a:p>
          <a:p>
            <a:pPr>
              <a:buFont typeface="Arial" panose="020B0604020202020204" pitchFamily="34" charset="0"/>
              <a:buChar char="•"/>
            </a:pPr>
            <a:r>
              <a:rPr lang="en-US" sz="3600" dirty="0">
                <a:latin typeface="Garamond" panose="02020404030301010803" pitchFamily="18" charset="0"/>
              </a:rPr>
              <a:t>Jinja2 (Templating Language)</a:t>
            </a:r>
          </a:p>
          <a:p>
            <a:pPr>
              <a:buFont typeface="Arial" panose="020B0604020202020204" pitchFamily="34" charset="0"/>
              <a:buChar char="•"/>
            </a:pPr>
            <a:r>
              <a:rPr lang="en-US" sz="3600" dirty="0" err="1">
                <a:latin typeface="Garamond" panose="02020404030301010803" pitchFamily="18" charset="0"/>
              </a:rPr>
              <a:t>xgboost</a:t>
            </a:r>
            <a:r>
              <a:rPr lang="en-US" sz="3600" dirty="0">
                <a:latin typeface="Garamond" panose="02020404030301010803" pitchFamily="18" charset="0"/>
              </a:rPr>
              <a:t> 0.81 (Gradient Boosting Library)</a:t>
            </a:r>
          </a:p>
          <a:p>
            <a:pPr marL="38100" indent="0">
              <a:buNone/>
            </a:pPr>
            <a:endParaRPr lang="en-US" sz="3600" dirty="0">
              <a:latin typeface="Garamond" panose="02020404030301010803" pitchFamily="18" charset="0"/>
            </a:endParaRPr>
          </a:p>
          <a:p>
            <a:pPr marL="0" indent="0">
              <a:buNone/>
            </a:pPr>
            <a:endParaRPr lang="en-US" sz="3600" dirty="0">
              <a:latin typeface="Garamond" panose="02020404030301010803" pitchFamily="18" charset="0"/>
            </a:endParaRPr>
          </a:p>
        </p:txBody>
      </p:sp>
    </p:spTree>
    <p:extLst>
      <p:ext uri="{BB962C8B-B14F-4D97-AF65-F5344CB8AC3E}">
        <p14:creationId xmlns:p14="http://schemas.microsoft.com/office/powerpoint/2010/main" val="289365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Steps Followed</a:t>
            </a:r>
            <a:endParaRPr lang="en-US" sz="4800" dirty="0"/>
          </a:p>
        </p:txBody>
      </p:sp>
      <p:sp>
        <p:nvSpPr>
          <p:cNvPr id="3" name="Content Placeholder 2"/>
          <p:cNvSpPr>
            <a:spLocks noGrp="1"/>
          </p:cNvSpPr>
          <p:nvPr>
            <p:ph sz="half" idx="1"/>
          </p:nvPr>
        </p:nvSpPr>
        <p:spPr>
          <a:xfrm>
            <a:off x="457200" y="1802843"/>
            <a:ext cx="5486399" cy="4575175"/>
          </a:xfrm>
        </p:spPr>
        <p:txBody>
          <a:bodyPr/>
          <a:lstStyle/>
          <a:p>
            <a:r>
              <a:rPr lang="en-US" dirty="0">
                <a:latin typeface="Garamond" panose="02020404030301010803" pitchFamily="18" charset="0"/>
              </a:rPr>
              <a:t>Preprocessing of training data by               </a:t>
            </a:r>
            <a:r>
              <a:rPr lang="en-US" dirty="0" err="1">
                <a:latin typeface="Garamond" panose="02020404030301010803" pitchFamily="18" charset="0"/>
              </a:rPr>
              <a:t>i</a:t>
            </a:r>
            <a:r>
              <a:rPr lang="en-US" dirty="0">
                <a:latin typeface="Garamond" panose="02020404030301010803" pitchFamily="18" charset="0"/>
              </a:rPr>
              <a:t>. </a:t>
            </a:r>
            <a:r>
              <a:rPr lang="en-US" b="1" dirty="0">
                <a:latin typeface="Garamond" panose="02020404030301010803" pitchFamily="18" charset="0"/>
              </a:rPr>
              <a:t>Imputation</a:t>
            </a:r>
            <a:r>
              <a:rPr lang="en-US" dirty="0">
                <a:latin typeface="Garamond" panose="02020404030301010803" pitchFamily="18" charset="0"/>
              </a:rPr>
              <a:t> of missing values in BMI and Smoking Status                                   ii. </a:t>
            </a:r>
            <a:r>
              <a:rPr lang="en-US" b="1" dirty="0">
                <a:latin typeface="Garamond" panose="02020404030301010803" pitchFamily="18" charset="0"/>
              </a:rPr>
              <a:t>One Hot Encoding </a:t>
            </a:r>
            <a:r>
              <a:rPr lang="en-US" dirty="0">
                <a:latin typeface="Garamond" panose="02020404030301010803" pitchFamily="18" charset="0"/>
              </a:rPr>
              <a:t>of Categorical values (gender, occupation etc.)</a:t>
            </a:r>
          </a:p>
          <a:p>
            <a:r>
              <a:rPr lang="en-US" dirty="0">
                <a:latin typeface="Garamond" panose="02020404030301010803" pitchFamily="18" charset="0"/>
              </a:rPr>
              <a:t>Training of the model using </a:t>
            </a:r>
            <a:r>
              <a:rPr lang="en-US" b="1" dirty="0" err="1">
                <a:latin typeface="Garamond" panose="02020404030301010803" pitchFamily="18" charset="0"/>
              </a:rPr>
              <a:t>XGBoost</a:t>
            </a:r>
            <a:r>
              <a:rPr lang="en-US" dirty="0">
                <a:latin typeface="Garamond" panose="02020404030301010803" pitchFamily="18" charset="0"/>
              </a:rPr>
              <a:t> classifier with training data and validating the same with 10 fold </a:t>
            </a:r>
            <a:r>
              <a:rPr lang="en-US" b="1" dirty="0">
                <a:latin typeface="Garamond" panose="02020404030301010803" pitchFamily="18" charset="0"/>
              </a:rPr>
              <a:t>cross-validation</a:t>
            </a:r>
            <a:r>
              <a:rPr lang="en-US" dirty="0">
                <a:latin typeface="Garamond" panose="02020404030301010803" pitchFamily="18" charset="0"/>
              </a:rPr>
              <a:t> and saving the model using </a:t>
            </a:r>
            <a:r>
              <a:rPr lang="en-US" b="1" dirty="0">
                <a:latin typeface="Garamond" panose="02020404030301010803" pitchFamily="18" charset="0"/>
              </a:rPr>
              <a:t>pickle</a:t>
            </a:r>
            <a:r>
              <a:rPr lang="en-US" dirty="0">
                <a:latin typeface="Garamond" panose="02020404030301010803" pitchFamily="18" charset="0"/>
              </a:rPr>
              <a:t> (Python object serialization)</a:t>
            </a:r>
          </a:p>
          <a:p>
            <a:r>
              <a:rPr lang="en-US" dirty="0">
                <a:latin typeface="Garamond" panose="02020404030301010803" pitchFamily="18" charset="0"/>
              </a:rPr>
              <a:t>Developing a web application with </a:t>
            </a:r>
            <a:r>
              <a:rPr lang="en-US" b="1" dirty="0">
                <a:latin typeface="Garamond" panose="02020404030301010803" pitchFamily="18" charset="0"/>
              </a:rPr>
              <a:t>Flask</a:t>
            </a:r>
            <a:r>
              <a:rPr lang="en-US" dirty="0">
                <a:latin typeface="Garamond" panose="02020404030301010803" pitchFamily="18" charset="0"/>
              </a:rPr>
              <a:t> and deploy it to predict new patient status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809389758"/>
              </p:ext>
            </p:extLst>
          </p:nvPr>
        </p:nvGraphicFramePr>
        <p:xfrm>
          <a:off x="6629400" y="1809196"/>
          <a:ext cx="5029200" cy="4575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220"/>
            <a:ext cx="10744200" cy="1325563"/>
          </a:xfrm>
        </p:spPr>
        <p:txBody>
          <a:bodyPr>
            <a:normAutofit fontScale="90000"/>
          </a:bodyPr>
          <a:lstStyle/>
          <a:p>
            <a:r>
              <a:rPr lang="en-US" sz="4800" dirty="0">
                <a:latin typeface="Garamond" panose="02020404030301010803" pitchFamily="18" charset="0"/>
              </a:rPr>
              <a:t>Competitive Analysis and Area of Improvement</a:t>
            </a:r>
          </a:p>
        </p:txBody>
      </p:sp>
      <p:sp>
        <p:nvSpPr>
          <p:cNvPr id="3" name="Content Placeholder 2"/>
          <p:cNvSpPr>
            <a:spLocks noGrp="1"/>
          </p:cNvSpPr>
          <p:nvPr>
            <p:ph idx="1"/>
          </p:nvPr>
        </p:nvSpPr>
        <p:spPr>
          <a:xfrm>
            <a:off x="228600" y="1752600"/>
            <a:ext cx="11887200" cy="5006180"/>
          </a:xfrm>
        </p:spPr>
        <p:txBody>
          <a:bodyPr>
            <a:normAutofit lnSpcReduction="10000"/>
          </a:bodyPr>
          <a:lstStyle/>
          <a:p>
            <a:r>
              <a:rPr lang="en-IN" sz="3600" dirty="0">
                <a:latin typeface="Garamond" panose="02020404030301010803" pitchFamily="18" charset="0"/>
              </a:rPr>
              <a:t>The proposed model can be compared with a high-performing </a:t>
            </a:r>
            <a:r>
              <a:rPr lang="en-IN" sz="3600" b="1" dirty="0">
                <a:latin typeface="Garamond" panose="02020404030301010803" pitchFamily="18" charset="0"/>
              </a:rPr>
              <a:t>Cox proportional hazards </a:t>
            </a:r>
            <a:r>
              <a:rPr lang="en-IN" sz="3600" dirty="0">
                <a:latin typeface="Garamond" panose="02020404030301010803" pitchFamily="18" charset="0"/>
              </a:rPr>
              <a:t>(CPH) model to assess whether the standard machine learning techniques could enhance the prediction of emergency hospital admissions.</a:t>
            </a:r>
          </a:p>
          <a:p>
            <a:r>
              <a:rPr lang="en-IN" sz="3600" dirty="0">
                <a:latin typeface="Garamond" panose="02020404030301010803" pitchFamily="18" charset="0"/>
              </a:rPr>
              <a:t>The accuracy of the model can be increased significantly taking into account several other predictors like comorbidities, family history of chronic diseases, various clinical measures and laboratory test outcomes, prescriptions etc.</a:t>
            </a:r>
          </a:p>
          <a:p>
            <a:r>
              <a:rPr lang="en-IN" sz="3600" dirty="0">
                <a:latin typeface="Garamond" panose="02020404030301010803" pitchFamily="18" charset="0"/>
              </a:rPr>
              <a:t>The model should be trained on a large volume of EHR for robustness.</a:t>
            </a:r>
            <a:endParaRPr lang="en-US" sz="3600" dirty="0">
              <a:latin typeface="Garamond" panose="02020404030301010803" pitchFamily="18" charset="0"/>
            </a:endParaRPr>
          </a:p>
        </p:txBody>
      </p:sp>
    </p:spTree>
    <p:extLst>
      <p:ext uri="{BB962C8B-B14F-4D97-AF65-F5344CB8AC3E}">
        <p14:creationId xmlns:p14="http://schemas.microsoft.com/office/powerpoint/2010/main" val="257810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685800"/>
            <a:ext cx="7772400" cy="3177380"/>
          </a:xfrm>
        </p:spPr>
        <p:txBody>
          <a:bodyPr>
            <a:normAutofit/>
          </a:bodyPr>
          <a:lstStyle/>
          <a:p>
            <a:pPr algn="ctr"/>
            <a:r>
              <a:rPr lang="en-US" sz="8000" dirty="0">
                <a:latin typeface="Garamond" panose="02020404030301010803" pitchFamily="18" charset="0"/>
              </a:rPr>
              <a:t>Thanks!</a:t>
            </a:r>
            <a:br>
              <a:rPr lang="en-US" sz="8000" dirty="0">
                <a:latin typeface="Garamond" panose="02020404030301010803" pitchFamily="18" charset="0"/>
              </a:rPr>
            </a:br>
            <a:r>
              <a:rPr lang="en-US" sz="8000" dirty="0">
                <a:latin typeface="Garamond" panose="02020404030301010803" pitchFamily="18" charset="0"/>
              </a:rPr>
              <a:t>Questions?</a:t>
            </a:r>
          </a:p>
        </p:txBody>
      </p:sp>
      <p:sp>
        <p:nvSpPr>
          <p:cNvPr id="3" name="Text Placeholder 2"/>
          <p:cNvSpPr>
            <a:spLocks noGrp="1"/>
          </p:cNvSpPr>
          <p:nvPr>
            <p:ph type="body" idx="1"/>
          </p:nvPr>
        </p:nvSpPr>
        <p:spPr>
          <a:xfrm>
            <a:off x="2246243" y="4800600"/>
            <a:ext cx="7772400" cy="685800"/>
          </a:xfrm>
        </p:spPr>
        <p:txBody>
          <a:bodyPr>
            <a:normAutofit/>
          </a:bodyPr>
          <a:lstStyle/>
          <a:p>
            <a:pPr algn="ctr"/>
            <a:r>
              <a:rPr lang="en-US" sz="4000" cap="none" dirty="0">
                <a:latin typeface="Garamond" panose="02020404030301010803" pitchFamily="18" charset="0"/>
              </a:rPr>
              <a:t>Reach us at </a:t>
            </a:r>
            <a:r>
              <a:rPr lang="en-US" sz="2800" i="1" cap="none" dirty="0">
                <a:latin typeface="Garamond" panose="02020404030301010803" pitchFamily="18" charset="0"/>
              </a:rPr>
              <a:t>goutamb.apds01@mdpalumni.iimcal.ac.in</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Background</a:t>
            </a:r>
          </a:p>
        </p:txBody>
      </p:sp>
      <p:sp>
        <p:nvSpPr>
          <p:cNvPr id="3" name="Content Placeholder 2"/>
          <p:cNvSpPr>
            <a:spLocks noGrp="1"/>
          </p:cNvSpPr>
          <p:nvPr>
            <p:ph idx="1"/>
          </p:nvPr>
        </p:nvSpPr>
        <p:spPr>
          <a:xfrm>
            <a:off x="1104900" y="1828799"/>
            <a:ext cx="9982200" cy="4929981"/>
          </a:xfrm>
        </p:spPr>
        <p:txBody>
          <a:bodyPr>
            <a:normAutofit/>
          </a:bodyPr>
          <a:lstStyle/>
          <a:p>
            <a:pPr marL="0" indent="0">
              <a:buNone/>
            </a:pPr>
            <a:r>
              <a:rPr lang="en-IN" sz="3600" dirty="0">
                <a:latin typeface="Garamond" panose="02020404030301010803" pitchFamily="18" charset="0"/>
              </a:rPr>
              <a:t>Emergency hospital admissions are a major source of healthcare spending. </a:t>
            </a:r>
          </a:p>
          <a:p>
            <a:pPr marL="0" indent="0">
              <a:buNone/>
            </a:pPr>
            <a:r>
              <a:rPr lang="en-IN" sz="3600" dirty="0">
                <a:latin typeface="Garamond" panose="02020404030301010803" pitchFamily="18" charset="0"/>
              </a:rPr>
              <a:t>The growing availability of comprehensive clinical datasets, such as linked </a:t>
            </a:r>
            <a:r>
              <a:rPr lang="en-IN" sz="3600" b="1" dirty="0">
                <a:latin typeface="Garamond" panose="02020404030301010803" pitchFamily="18" charset="0"/>
              </a:rPr>
              <a:t>electronic health records </a:t>
            </a:r>
            <a:r>
              <a:rPr lang="en-IN" sz="3600" dirty="0">
                <a:latin typeface="Garamond" panose="02020404030301010803" pitchFamily="18" charset="0"/>
              </a:rPr>
              <a:t>(EHRs) with rich information from millions of individuals, together with advances in machine learning offers new opportunities for development of novel risk prediction models that are better at predicting the risk of unscheduled hospital admissions.</a:t>
            </a:r>
            <a:endParaRPr lang="en-US" sz="3600" dirty="0">
              <a:latin typeface="Garamond" panose="02020404030301010803" pitchFamily="18"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Solution Design</a:t>
            </a:r>
          </a:p>
        </p:txBody>
      </p:sp>
      <p:sp>
        <p:nvSpPr>
          <p:cNvPr id="3" name="Content Placeholder 2"/>
          <p:cNvSpPr>
            <a:spLocks noGrp="1"/>
          </p:cNvSpPr>
          <p:nvPr>
            <p:ph idx="1"/>
          </p:nvPr>
        </p:nvSpPr>
        <p:spPr>
          <a:xfrm>
            <a:off x="1104900" y="1828799"/>
            <a:ext cx="9982200" cy="4929981"/>
          </a:xfrm>
        </p:spPr>
        <p:txBody>
          <a:bodyPr>
            <a:normAutofit lnSpcReduction="10000"/>
          </a:bodyPr>
          <a:lstStyle/>
          <a:p>
            <a:pPr marL="0" indent="0">
              <a:buNone/>
            </a:pPr>
            <a:r>
              <a:rPr lang="en-IN" sz="3600" dirty="0">
                <a:latin typeface="Garamond" panose="02020404030301010803" pitchFamily="18" charset="0"/>
              </a:rPr>
              <a:t>Machine learning uses statistical techniques to enable computer systems to learn from data; hence can be used to analyse electronic health records and predict the risk of emergency hospital admissions. </a:t>
            </a:r>
          </a:p>
          <a:p>
            <a:pPr marL="0" indent="0">
              <a:buNone/>
            </a:pPr>
            <a:r>
              <a:rPr lang="en-IN" sz="3600" dirty="0">
                <a:latin typeface="Garamond" panose="02020404030301010803" pitchFamily="18" charset="0"/>
              </a:rPr>
              <a:t>The objective of the solution is to develop a machine learning model that would enable healthcare workers to accurately monitor the risks faced by their patients, and as a result, make better decisions around patient screening and proactive care that can help reduce the burden of emergency admissions.                          </a:t>
            </a:r>
            <a:endParaRPr lang="en-US" sz="3600" dirty="0">
              <a:latin typeface="Garamond" panose="02020404030301010803" pitchFamily="18" charset="0"/>
            </a:endParaRPr>
          </a:p>
        </p:txBody>
      </p:sp>
    </p:spTree>
    <p:extLst>
      <p:ext uri="{BB962C8B-B14F-4D97-AF65-F5344CB8AC3E}">
        <p14:creationId xmlns:p14="http://schemas.microsoft.com/office/powerpoint/2010/main" val="190833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99220"/>
            <a:ext cx="10248900" cy="1325563"/>
          </a:xfrm>
        </p:spPr>
        <p:txBody>
          <a:bodyPr>
            <a:normAutofit fontScale="90000"/>
          </a:bodyPr>
          <a:lstStyle/>
          <a:p>
            <a:r>
              <a:rPr lang="en-IN" sz="4800" dirty="0">
                <a:latin typeface="Garamond" panose="02020404030301010803" pitchFamily="18" charset="0"/>
              </a:rPr>
              <a:t>Methods</a:t>
            </a:r>
            <a:br>
              <a:rPr lang="en-IN" sz="4800" dirty="0">
                <a:latin typeface="Garamond" panose="02020404030301010803" pitchFamily="18" charset="0"/>
              </a:rPr>
            </a:br>
            <a:r>
              <a:rPr lang="en-IN" sz="4800" dirty="0">
                <a:latin typeface="Garamond" panose="02020404030301010803" pitchFamily="18" charset="0"/>
              </a:rPr>
              <a:t>Study design, data source, and patient selection</a:t>
            </a:r>
            <a:endParaRPr lang="en-US" sz="4800" dirty="0">
              <a:latin typeface="Garamond" panose="02020404030301010803" pitchFamily="18" charset="0"/>
            </a:endParaRPr>
          </a:p>
        </p:txBody>
      </p:sp>
      <p:sp>
        <p:nvSpPr>
          <p:cNvPr id="3" name="Content Placeholder 2"/>
          <p:cNvSpPr>
            <a:spLocks noGrp="1"/>
          </p:cNvSpPr>
          <p:nvPr>
            <p:ph idx="1"/>
          </p:nvPr>
        </p:nvSpPr>
        <p:spPr>
          <a:xfrm>
            <a:off x="381000" y="1676401"/>
            <a:ext cx="11658600" cy="5082380"/>
          </a:xfrm>
        </p:spPr>
        <p:txBody>
          <a:bodyPr>
            <a:normAutofit fontScale="92500"/>
          </a:bodyPr>
          <a:lstStyle/>
          <a:p>
            <a:pPr marL="0" indent="0">
              <a:buNone/>
            </a:pPr>
            <a:r>
              <a:rPr lang="en-IN" sz="3600" dirty="0">
                <a:latin typeface="Garamond" panose="02020404030301010803" pitchFamily="18" charset="0"/>
              </a:rPr>
              <a:t>A prospective, observational, multicentre, multi-national cohort study was conducted using pseudo-anonymized patient data from various sources.</a:t>
            </a:r>
          </a:p>
          <a:p>
            <a:pPr marL="0" indent="0">
              <a:buNone/>
            </a:pPr>
            <a:r>
              <a:rPr lang="en-IN" sz="3600" dirty="0">
                <a:latin typeface="Garamond" panose="02020404030301010803" pitchFamily="18" charset="0"/>
              </a:rPr>
              <a:t>The retrospective study included medical patients seeking emergency department (ED) care that resulted in either </a:t>
            </a:r>
            <a:r>
              <a:rPr lang="en-IN" sz="3600" b="1" i="1" dirty="0">
                <a:latin typeface="Garamond" panose="02020404030301010803" pitchFamily="18" charset="0"/>
              </a:rPr>
              <a:t>admission</a:t>
            </a:r>
            <a:r>
              <a:rPr lang="en-IN" sz="3600" dirty="0">
                <a:latin typeface="Garamond" panose="02020404030301010803" pitchFamily="18" charset="0"/>
              </a:rPr>
              <a:t> or </a:t>
            </a:r>
            <a:r>
              <a:rPr lang="en-IN" sz="3600" b="1" i="1" dirty="0">
                <a:latin typeface="Garamond" panose="02020404030301010803" pitchFamily="18" charset="0"/>
              </a:rPr>
              <a:t>discharge</a:t>
            </a:r>
            <a:r>
              <a:rPr lang="en-IN" sz="3600" dirty="0">
                <a:latin typeface="Garamond" panose="02020404030301010803" pitchFamily="18" charset="0"/>
              </a:rPr>
              <a:t>. </a:t>
            </a:r>
          </a:p>
          <a:p>
            <a:pPr marL="0" indent="0">
              <a:buNone/>
            </a:pPr>
            <a:r>
              <a:rPr lang="en-IN" sz="3600" dirty="0">
                <a:latin typeface="Garamond" panose="02020404030301010803" pitchFamily="18" charset="0"/>
              </a:rPr>
              <a:t>Different predictors covering patient demographics (age, sex, and ethnicity), lifestyle factors (socioeconomic status, BMI, smoking status, and alcohol consumption), family history of chronic disease, various laboratory tests, prescribed medications, and records of previous emergency admissions can be used for the purpose.</a:t>
            </a:r>
            <a:endParaRPr lang="en-US" sz="3600" dirty="0">
              <a:latin typeface="Garamond" panose="02020404030301010803" pitchFamily="18" charset="0"/>
            </a:endParaRPr>
          </a:p>
        </p:txBody>
      </p:sp>
    </p:spTree>
    <p:extLst>
      <p:ext uri="{BB962C8B-B14F-4D97-AF65-F5344CB8AC3E}">
        <p14:creationId xmlns:p14="http://schemas.microsoft.com/office/powerpoint/2010/main" val="226330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Features &amp; Target Variable</a:t>
            </a:r>
          </a:p>
        </p:txBody>
      </p:sp>
      <p:graphicFrame>
        <p:nvGraphicFramePr>
          <p:cNvPr id="5" name="Content Placeholder 4">
            <a:extLst>
              <a:ext uri="{FF2B5EF4-FFF2-40B4-BE49-F238E27FC236}">
                <a16:creationId xmlns:a16="http://schemas.microsoft.com/office/drawing/2014/main" id="{BFC81C84-FBB6-4C84-B676-D482A86A79B9}"/>
              </a:ext>
            </a:extLst>
          </p:cNvPr>
          <p:cNvGraphicFramePr>
            <a:graphicFrameLocks noGrp="1"/>
          </p:cNvGraphicFramePr>
          <p:nvPr>
            <p:ph idx="1"/>
            <p:extLst>
              <p:ext uri="{D42A27DB-BD31-4B8C-83A1-F6EECF244321}">
                <p14:modId xmlns:p14="http://schemas.microsoft.com/office/powerpoint/2010/main" val="1041501477"/>
              </p:ext>
            </p:extLst>
          </p:nvPr>
        </p:nvGraphicFramePr>
        <p:xfrm>
          <a:off x="1485900" y="1828800"/>
          <a:ext cx="9220200" cy="4754880"/>
        </p:xfrm>
        <a:graphic>
          <a:graphicData uri="http://schemas.openxmlformats.org/drawingml/2006/table">
            <a:tbl>
              <a:tblPr firstRow="1" bandRow="1">
                <a:tableStyleId>{21E4AEA4-8DFA-4A89-87EB-49C32662AFE0}</a:tableStyleId>
              </a:tblPr>
              <a:tblGrid>
                <a:gridCol w="2037707">
                  <a:extLst>
                    <a:ext uri="{9D8B030D-6E8A-4147-A177-3AD203B41FA5}">
                      <a16:colId xmlns:a16="http://schemas.microsoft.com/office/drawing/2014/main" val="2464089227"/>
                    </a:ext>
                  </a:extLst>
                </a:gridCol>
                <a:gridCol w="7182493">
                  <a:extLst>
                    <a:ext uri="{9D8B030D-6E8A-4147-A177-3AD203B41FA5}">
                      <a16:colId xmlns:a16="http://schemas.microsoft.com/office/drawing/2014/main" val="1338496233"/>
                    </a:ext>
                  </a:extLst>
                </a:gridCol>
              </a:tblGrid>
              <a:tr h="345831">
                <a:tc>
                  <a:txBody>
                    <a:bodyPr/>
                    <a:lstStyle/>
                    <a:p>
                      <a:pPr algn="ctr"/>
                      <a:r>
                        <a:rPr lang="en-IN" dirty="0">
                          <a:latin typeface="Garamond" panose="02020404030301010803" pitchFamily="18" charset="0"/>
                        </a:rPr>
                        <a:t>Variable</a:t>
                      </a:r>
                      <a:endParaRPr lang="bn-IN" dirty="0">
                        <a:latin typeface="Garamond" panose="02020404030301010803" pitchFamily="18" charset="0"/>
                      </a:endParaRPr>
                    </a:p>
                  </a:txBody>
                  <a:tcPr/>
                </a:tc>
                <a:tc>
                  <a:txBody>
                    <a:bodyPr/>
                    <a:lstStyle/>
                    <a:p>
                      <a:pPr marL="0" algn="ctr" defTabSz="914400" rtl="0" eaLnBrk="1" latinLnBrk="0" hangingPunct="1"/>
                      <a:r>
                        <a:rPr lang="en-IN" sz="1800" b="1" kern="1200" dirty="0">
                          <a:solidFill>
                            <a:schemeClr val="lt1"/>
                          </a:solidFill>
                          <a:latin typeface="Garamond" panose="02020404030301010803" pitchFamily="18" charset="0"/>
                          <a:ea typeface="+mn-ea"/>
                          <a:cs typeface="+mn-cs"/>
                        </a:rPr>
                        <a:t>Definition</a:t>
                      </a:r>
                      <a:endParaRPr lang="bn-IN" sz="1800" b="1" kern="1200" dirty="0">
                        <a:solidFill>
                          <a:schemeClr val="lt1"/>
                        </a:solidFill>
                        <a:latin typeface="Garamond" panose="02020404030301010803" pitchFamily="18" charset="0"/>
                        <a:ea typeface="+mn-ea"/>
                        <a:cs typeface="+mn-cs"/>
                      </a:endParaRPr>
                    </a:p>
                  </a:txBody>
                  <a:tcPr/>
                </a:tc>
                <a:extLst>
                  <a:ext uri="{0D108BD9-81ED-4DB2-BD59-A6C34878D82A}">
                    <a16:rowId xmlns:a16="http://schemas.microsoft.com/office/drawing/2014/main" val="3152544733"/>
                  </a:ext>
                </a:extLst>
              </a:tr>
              <a:tr h="345831">
                <a:tc>
                  <a:txBody>
                    <a:bodyPr/>
                    <a:lstStyle/>
                    <a:p>
                      <a:r>
                        <a:rPr lang="en-US" b="1" dirty="0">
                          <a:latin typeface="Garamond" panose="02020404030301010803" pitchFamily="18" charset="0"/>
                        </a:rPr>
                        <a:t>id</a:t>
                      </a:r>
                      <a:endParaRPr lang="bn-IN" b="1" dirty="0">
                        <a:latin typeface="Garamond" panose="02020404030301010803" pitchFamily="18" charset="0"/>
                      </a:endParaRPr>
                    </a:p>
                  </a:txBody>
                  <a:tcPr/>
                </a:tc>
                <a:tc>
                  <a:txBody>
                    <a:bodyPr/>
                    <a:lstStyle/>
                    <a:p>
                      <a:r>
                        <a:rPr lang="en-US" b="1" dirty="0">
                          <a:latin typeface="Garamond" panose="02020404030301010803" pitchFamily="18" charset="0"/>
                        </a:rPr>
                        <a:t>Patient ID</a:t>
                      </a:r>
                      <a:endParaRPr lang="bn-IN" b="1" dirty="0">
                        <a:latin typeface="Garamond" panose="02020404030301010803" pitchFamily="18" charset="0"/>
                      </a:endParaRPr>
                    </a:p>
                  </a:txBody>
                  <a:tcPr/>
                </a:tc>
                <a:extLst>
                  <a:ext uri="{0D108BD9-81ED-4DB2-BD59-A6C34878D82A}">
                    <a16:rowId xmlns:a16="http://schemas.microsoft.com/office/drawing/2014/main" val="2364057162"/>
                  </a:ext>
                </a:extLst>
              </a:tr>
              <a:tr h="345831">
                <a:tc>
                  <a:txBody>
                    <a:bodyPr/>
                    <a:lstStyle/>
                    <a:p>
                      <a:r>
                        <a:rPr lang="en-US" b="1" dirty="0">
                          <a:latin typeface="Garamond" panose="02020404030301010803" pitchFamily="18" charset="0"/>
                        </a:rPr>
                        <a:t>gender</a:t>
                      </a:r>
                      <a:endParaRPr lang="bn-IN" b="1" dirty="0">
                        <a:latin typeface="Garamond" panose="02020404030301010803" pitchFamily="18" charset="0"/>
                      </a:endParaRPr>
                    </a:p>
                  </a:txBody>
                  <a:tcPr/>
                </a:tc>
                <a:tc>
                  <a:txBody>
                    <a:bodyPr/>
                    <a:lstStyle/>
                    <a:p>
                      <a:r>
                        <a:rPr lang="en-US" b="1" dirty="0">
                          <a:latin typeface="Garamond" panose="02020404030301010803" pitchFamily="18" charset="0"/>
                        </a:rPr>
                        <a:t>Gender of Patient</a:t>
                      </a:r>
                      <a:endParaRPr lang="bn-IN" b="1" dirty="0">
                        <a:latin typeface="Garamond" panose="02020404030301010803" pitchFamily="18" charset="0"/>
                      </a:endParaRPr>
                    </a:p>
                  </a:txBody>
                  <a:tcPr/>
                </a:tc>
                <a:extLst>
                  <a:ext uri="{0D108BD9-81ED-4DB2-BD59-A6C34878D82A}">
                    <a16:rowId xmlns:a16="http://schemas.microsoft.com/office/drawing/2014/main" val="449110654"/>
                  </a:ext>
                </a:extLst>
              </a:tr>
              <a:tr h="345831">
                <a:tc>
                  <a:txBody>
                    <a:bodyPr/>
                    <a:lstStyle/>
                    <a:p>
                      <a:r>
                        <a:rPr lang="en-US" b="1" dirty="0">
                          <a:latin typeface="Garamond" panose="02020404030301010803" pitchFamily="18" charset="0"/>
                        </a:rPr>
                        <a:t>age</a:t>
                      </a:r>
                      <a:endParaRPr lang="bn-IN" b="1" dirty="0">
                        <a:latin typeface="Garamond" panose="02020404030301010803" pitchFamily="18" charset="0"/>
                      </a:endParaRPr>
                    </a:p>
                  </a:txBody>
                  <a:tcPr/>
                </a:tc>
                <a:tc>
                  <a:txBody>
                    <a:bodyPr/>
                    <a:lstStyle/>
                    <a:p>
                      <a:r>
                        <a:rPr lang="en-US" b="1" dirty="0">
                          <a:latin typeface="Garamond" panose="02020404030301010803" pitchFamily="18" charset="0"/>
                        </a:rPr>
                        <a:t>Age of Patient</a:t>
                      </a:r>
                      <a:endParaRPr lang="bn-IN" b="1" dirty="0">
                        <a:latin typeface="Garamond" panose="02020404030301010803" pitchFamily="18" charset="0"/>
                      </a:endParaRPr>
                    </a:p>
                  </a:txBody>
                  <a:tcPr/>
                </a:tc>
                <a:extLst>
                  <a:ext uri="{0D108BD9-81ED-4DB2-BD59-A6C34878D82A}">
                    <a16:rowId xmlns:a16="http://schemas.microsoft.com/office/drawing/2014/main" val="3867475375"/>
                  </a:ext>
                </a:extLst>
              </a:tr>
              <a:tr h="345831">
                <a:tc>
                  <a:txBody>
                    <a:bodyPr/>
                    <a:lstStyle/>
                    <a:p>
                      <a:r>
                        <a:rPr lang="en-US" b="1" dirty="0">
                          <a:latin typeface="Garamond" panose="02020404030301010803" pitchFamily="18" charset="0"/>
                        </a:rPr>
                        <a:t>hypertension</a:t>
                      </a:r>
                      <a:endParaRPr lang="bn-IN" b="1" dirty="0">
                        <a:latin typeface="Garamond" panose="02020404030301010803" pitchFamily="18" charset="0"/>
                      </a:endParaRPr>
                    </a:p>
                  </a:txBody>
                  <a:tcPr/>
                </a:tc>
                <a:tc>
                  <a:txBody>
                    <a:bodyPr/>
                    <a:lstStyle/>
                    <a:p>
                      <a:r>
                        <a:rPr lang="en-US" b="1" dirty="0">
                          <a:latin typeface="Garamond" panose="02020404030301010803" pitchFamily="18" charset="0"/>
                        </a:rPr>
                        <a:t>0 - no hypertension, 1 - suffering from hypertension</a:t>
                      </a:r>
                      <a:endParaRPr lang="bn-IN" b="1" dirty="0">
                        <a:latin typeface="Garamond" panose="02020404030301010803" pitchFamily="18" charset="0"/>
                      </a:endParaRPr>
                    </a:p>
                  </a:txBody>
                  <a:tcPr/>
                </a:tc>
                <a:extLst>
                  <a:ext uri="{0D108BD9-81ED-4DB2-BD59-A6C34878D82A}">
                    <a16:rowId xmlns:a16="http://schemas.microsoft.com/office/drawing/2014/main" val="4199708166"/>
                  </a:ext>
                </a:extLst>
              </a:tr>
              <a:tr h="345831">
                <a:tc>
                  <a:txBody>
                    <a:bodyPr/>
                    <a:lstStyle/>
                    <a:p>
                      <a:r>
                        <a:rPr lang="en-US" b="1" dirty="0" err="1">
                          <a:latin typeface="Garamond" panose="02020404030301010803" pitchFamily="18" charset="0"/>
                        </a:rPr>
                        <a:t>heart_disease</a:t>
                      </a:r>
                      <a:endParaRPr lang="bn-IN" b="1" dirty="0">
                        <a:latin typeface="Garamond" panose="02020404030301010803" pitchFamily="18" charset="0"/>
                      </a:endParaRPr>
                    </a:p>
                  </a:txBody>
                  <a:tcPr/>
                </a:tc>
                <a:tc>
                  <a:txBody>
                    <a:bodyPr/>
                    <a:lstStyle/>
                    <a:p>
                      <a:r>
                        <a:rPr lang="en-IN" b="1" dirty="0">
                          <a:latin typeface="Garamond" panose="02020404030301010803" pitchFamily="18" charset="0"/>
                        </a:rPr>
                        <a:t>0 - no heart disease, 1 - suffering from heart disease</a:t>
                      </a:r>
                      <a:endParaRPr lang="bn-IN" b="1" dirty="0">
                        <a:latin typeface="Garamond" panose="02020404030301010803" pitchFamily="18" charset="0"/>
                      </a:endParaRPr>
                    </a:p>
                  </a:txBody>
                  <a:tcPr/>
                </a:tc>
                <a:extLst>
                  <a:ext uri="{0D108BD9-81ED-4DB2-BD59-A6C34878D82A}">
                    <a16:rowId xmlns:a16="http://schemas.microsoft.com/office/drawing/2014/main" val="2728030116"/>
                  </a:ext>
                </a:extLst>
              </a:tr>
              <a:tr h="345831">
                <a:tc>
                  <a:txBody>
                    <a:bodyPr/>
                    <a:lstStyle/>
                    <a:p>
                      <a:r>
                        <a:rPr lang="en-US" b="1" dirty="0" err="1">
                          <a:latin typeface="Garamond" panose="02020404030301010803" pitchFamily="18" charset="0"/>
                        </a:rPr>
                        <a:t>ever_married</a:t>
                      </a:r>
                      <a:endParaRPr lang="bn-IN" b="1" dirty="0">
                        <a:latin typeface="Garamond" panose="02020404030301010803" pitchFamily="18" charset="0"/>
                      </a:endParaRPr>
                    </a:p>
                  </a:txBody>
                  <a:tcPr/>
                </a:tc>
                <a:tc>
                  <a:txBody>
                    <a:bodyPr/>
                    <a:lstStyle/>
                    <a:p>
                      <a:r>
                        <a:rPr lang="en-US" b="1" dirty="0">
                          <a:latin typeface="Garamond" panose="02020404030301010803" pitchFamily="18" charset="0"/>
                        </a:rPr>
                        <a:t>Yes/No</a:t>
                      </a:r>
                      <a:endParaRPr lang="bn-IN" b="1" dirty="0">
                        <a:latin typeface="Garamond" panose="02020404030301010803" pitchFamily="18" charset="0"/>
                      </a:endParaRPr>
                    </a:p>
                  </a:txBody>
                  <a:tcPr/>
                </a:tc>
                <a:extLst>
                  <a:ext uri="{0D108BD9-81ED-4DB2-BD59-A6C34878D82A}">
                    <a16:rowId xmlns:a16="http://schemas.microsoft.com/office/drawing/2014/main" val="1676997905"/>
                  </a:ext>
                </a:extLst>
              </a:tr>
              <a:tr h="345831">
                <a:tc>
                  <a:txBody>
                    <a:bodyPr/>
                    <a:lstStyle/>
                    <a:p>
                      <a:r>
                        <a:rPr lang="en-US" b="1" dirty="0" err="1">
                          <a:latin typeface="Garamond" panose="02020404030301010803" pitchFamily="18" charset="0"/>
                        </a:rPr>
                        <a:t>work_type</a:t>
                      </a:r>
                      <a:endParaRPr lang="bn-IN" b="1" dirty="0">
                        <a:latin typeface="Garamond" panose="02020404030301010803" pitchFamily="18" charset="0"/>
                      </a:endParaRPr>
                    </a:p>
                  </a:txBody>
                  <a:tcPr/>
                </a:tc>
                <a:tc>
                  <a:txBody>
                    <a:bodyPr/>
                    <a:lstStyle/>
                    <a:p>
                      <a:r>
                        <a:rPr lang="en-US" b="1" dirty="0">
                          <a:latin typeface="Garamond" panose="02020404030301010803" pitchFamily="18" charset="0"/>
                        </a:rPr>
                        <a:t>Type of occupation (Govt. Job/Private/Self-Employed/Never Worked)</a:t>
                      </a:r>
                      <a:endParaRPr lang="bn-IN" b="1" dirty="0">
                        <a:latin typeface="Garamond" panose="02020404030301010803" pitchFamily="18" charset="0"/>
                      </a:endParaRPr>
                    </a:p>
                  </a:txBody>
                  <a:tcPr/>
                </a:tc>
                <a:extLst>
                  <a:ext uri="{0D108BD9-81ED-4DB2-BD59-A6C34878D82A}">
                    <a16:rowId xmlns:a16="http://schemas.microsoft.com/office/drawing/2014/main" val="3750944444"/>
                  </a:ext>
                </a:extLst>
              </a:tr>
              <a:tr h="345831">
                <a:tc>
                  <a:txBody>
                    <a:bodyPr/>
                    <a:lstStyle/>
                    <a:p>
                      <a:r>
                        <a:rPr lang="en-US" b="1" dirty="0" err="1">
                          <a:latin typeface="Garamond" panose="02020404030301010803" pitchFamily="18" charset="0"/>
                        </a:rPr>
                        <a:t>residence_type</a:t>
                      </a:r>
                      <a:endParaRPr lang="bn-IN" b="1" dirty="0">
                        <a:latin typeface="Garamond" panose="02020404030301010803" pitchFamily="18" charset="0"/>
                      </a:endParaRPr>
                    </a:p>
                  </a:txBody>
                  <a:tcPr/>
                </a:tc>
                <a:tc>
                  <a:txBody>
                    <a:bodyPr/>
                    <a:lstStyle/>
                    <a:p>
                      <a:r>
                        <a:rPr lang="en-IN" b="1" dirty="0">
                          <a:latin typeface="Garamond" panose="02020404030301010803" pitchFamily="18" charset="0"/>
                        </a:rPr>
                        <a:t>Area type of residence (Urban/Rural)</a:t>
                      </a:r>
                      <a:endParaRPr lang="bn-IN" b="1" dirty="0">
                        <a:latin typeface="Garamond" panose="02020404030301010803" pitchFamily="18" charset="0"/>
                      </a:endParaRPr>
                    </a:p>
                  </a:txBody>
                  <a:tcPr/>
                </a:tc>
                <a:extLst>
                  <a:ext uri="{0D108BD9-81ED-4DB2-BD59-A6C34878D82A}">
                    <a16:rowId xmlns:a16="http://schemas.microsoft.com/office/drawing/2014/main" val="1469220412"/>
                  </a:ext>
                </a:extLst>
              </a:tr>
              <a:tr h="345831">
                <a:tc>
                  <a:txBody>
                    <a:bodyPr/>
                    <a:lstStyle/>
                    <a:p>
                      <a:r>
                        <a:rPr lang="en-US" b="1" dirty="0" err="1">
                          <a:latin typeface="Garamond" panose="02020404030301010803" pitchFamily="18" charset="0"/>
                        </a:rPr>
                        <a:t>avg_glucose_level</a:t>
                      </a:r>
                      <a:endParaRPr lang="bn-IN" b="1" dirty="0">
                        <a:latin typeface="Garamond" panose="02020404030301010803" pitchFamily="18" charset="0"/>
                      </a:endParaRPr>
                    </a:p>
                  </a:txBody>
                  <a:tcPr/>
                </a:tc>
                <a:tc>
                  <a:txBody>
                    <a:bodyPr/>
                    <a:lstStyle/>
                    <a:p>
                      <a:r>
                        <a:rPr lang="en-IN" b="1" dirty="0">
                          <a:latin typeface="Garamond" panose="02020404030301010803" pitchFamily="18" charset="0"/>
                        </a:rPr>
                        <a:t>Average Glucose level (measured after meal)</a:t>
                      </a:r>
                      <a:endParaRPr lang="bn-IN" b="1" dirty="0">
                        <a:latin typeface="Garamond" panose="02020404030301010803" pitchFamily="18" charset="0"/>
                      </a:endParaRPr>
                    </a:p>
                  </a:txBody>
                  <a:tcPr/>
                </a:tc>
                <a:extLst>
                  <a:ext uri="{0D108BD9-81ED-4DB2-BD59-A6C34878D82A}">
                    <a16:rowId xmlns:a16="http://schemas.microsoft.com/office/drawing/2014/main" val="468057961"/>
                  </a:ext>
                </a:extLst>
              </a:tr>
              <a:tr h="345831">
                <a:tc>
                  <a:txBody>
                    <a:bodyPr/>
                    <a:lstStyle/>
                    <a:p>
                      <a:r>
                        <a:rPr lang="en-US" b="1" dirty="0" err="1">
                          <a:latin typeface="Garamond" panose="02020404030301010803" pitchFamily="18" charset="0"/>
                        </a:rPr>
                        <a:t>bmi</a:t>
                      </a:r>
                      <a:endParaRPr lang="bn-IN" b="1" dirty="0">
                        <a:latin typeface="Garamond" panose="02020404030301010803" pitchFamily="18" charset="0"/>
                      </a:endParaRPr>
                    </a:p>
                  </a:txBody>
                  <a:tcPr/>
                </a:tc>
                <a:tc>
                  <a:txBody>
                    <a:bodyPr/>
                    <a:lstStyle/>
                    <a:p>
                      <a:r>
                        <a:rPr lang="en-US" b="1" dirty="0">
                          <a:latin typeface="Garamond" panose="02020404030301010803" pitchFamily="18" charset="0"/>
                        </a:rPr>
                        <a:t>Body mass index</a:t>
                      </a:r>
                      <a:endParaRPr lang="bn-IN" b="1" dirty="0">
                        <a:latin typeface="Garamond" panose="02020404030301010803" pitchFamily="18" charset="0"/>
                      </a:endParaRPr>
                    </a:p>
                  </a:txBody>
                  <a:tcPr/>
                </a:tc>
                <a:extLst>
                  <a:ext uri="{0D108BD9-81ED-4DB2-BD59-A6C34878D82A}">
                    <a16:rowId xmlns:a16="http://schemas.microsoft.com/office/drawing/2014/main" val="552187267"/>
                  </a:ext>
                </a:extLst>
              </a:tr>
              <a:tr h="345831">
                <a:tc>
                  <a:txBody>
                    <a:bodyPr/>
                    <a:lstStyle/>
                    <a:p>
                      <a:r>
                        <a:rPr lang="en-US" b="1" dirty="0" err="1">
                          <a:latin typeface="Garamond" panose="02020404030301010803" pitchFamily="18" charset="0"/>
                        </a:rPr>
                        <a:t>smoking_status</a:t>
                      </a:r>
                      <a:endParaRPr lang="bn-IN" b="1" dirty="0">
                        <a:latin typeface="Garamond" panose="02020404030301010803" pitchFamily="18" charset="0"/>
                      </a:endParaRPr>
                    </a:p>
                  </a:txBody>
                  <a:tcPr/>
                </a:tc>
                <a:tc>
                  <a:txBody>
                    <a:bodyPr/>
                    <a:lstStyle/>
                    <a:p>
                      <a:r>
                        <a:rPr lang="en-US" b="1" dirty="0">
                          <a:latin typeface="Garamond" panose="02020404030301010803" pitchFamily="18" charset="0"/>
                        </a:rPr>
                        <a:t>Patient's smoking status (Smokes/Formerly smoked/Never smoked)</a:t>
                      </a:r>
                      <a:endParaRPr lang="bn-IN" b="1" dirty="0">
                        <a:latin typeface="Garamond" panose="02020404030301010803" pitchFamily="18" charset="0"/>
                      </a:endParaRPr>
                    </a:p>
                  </a:txBody>
                  <a:tcPr/>
                </a:tc>
                <a:extLst>
                  <a:ext uri="{0D108BD9-81ED-4DB2-BD59-A6C34878D82A}">
                    <a16:rowId xmlns:a16="http://schemas.microsoft.com/office/drawing/2014/main" val="3515868988"/>
                  </a:ext>
                </a:extLst>
              </a:tr>
              <a:tr h="345831">
                <a:tc>
                  <a:txBody>
                    <a:bodyPr/>
                    <a:lstStyle/>
                    <a:p>
                      <a:r>
                        <a:rPr lang="en-US" b="1" dirty="0" err="1">
                          <a:latin typeface="Garamond" panose="02020404030301010803" pitchFamily="18" charset="0"/>
                        </a:rPr>
                        <a:t>admission_status</a:t>
                      </a:r>
                      <a:endParaRPr lang="bn-IN" b="1" dirty="0">
                        <a:latin typeface="Garamond" panose="02020404030301010803" pitchFamily="18" charset="0"/>
                      </a:endParaRPr>
                    </a:p>
                  </a:txBody>
                  <a:tcPr/>
                </a:tc>
                <a:tc>
                  <a:txBody>
                    <a:bodyPr/>
                    <a:lstStyle/>
                    <a:p>
                      <a:r>
                        <a:rPr lang="en-IN" b="1" dirty="0">
                          <a:latin typeface="Garamond" panose="02020404030301010803" pitchFamily="18" charset="0"/>
                        </a:rPr>
                        <a:t>0 - not admitted, 1 - admitted</a:t>
                      </a:r>
                      <a:endParaRPr lang="bn-IN" b="1" dirty="0">
                        <a:latin typeface="Garamond" panose="02020404030301010803" pitchFamily="18" charset="0"/>
                      </a:endParaRPr>
                    </a:p>
                  </a:txBody>
                  <a:tcPr/>
                </a:tc>
                <a:extLst>
                  <a:ext uri="{0D108BD9-81ED-4DB2-BD59-A6C34878D82A}">
                    <a16:rowId xmlns:a16="http://schemas.microsoft.com/office/drawing/2014/main" val="1844237135"/>
                  </a:ext>
                </a:extLst>
              </a:tr>
            </a:tbl>
          </a:graphicData>
        </a:graphic>
      </p:graphicFrame>
    </p:spTree>
    <p:extLst>
      <p:ext uri="{BB962C8B-B14F-4D97-AF65-F5344CB8AC3E}">
        <p14:creationId xmlns:p14="http://schemas.microsoft.com/office/powerpoint/2010/main" val="318966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Demographics</a:t>
            </a:r>
          </a:p>
        </p:txBody>
      </p:sp>
      <p:graphicFrame>
        <p:nvGraphicFramePr>
          <p:cNvPr id="16" name="Content Placeholder 15">
            <a:extLst>
              <a:ext uri="{FF2B5EF4-FFF2-40B4-BE49-F238E27FC236}">
                <a16:creationId xmlns:a16="http://schemas.microsoft.com/office/drawing/2014/main" id="{0EABD5E8-D584-4FC1-BB6D-979BF506C2AC}"/>
              </a:ext>
            </a:extLst>
          </p:cNvPr>
          <p:cNvGraphicFramePr>
            <a:graphicFrameLocks noGrp="1"/>
          </p:cNvGraphicFramePr>
          <p:nvPr>
            <p:ph idx="1"/>
            <p:extLst>
              <p:ext uri="{D42A27DB-BD31-4B8C-83A1-F6EECF244321}">
                <p14:modId xmlns:p14="http://schemas.microsoft.com/office/powerpoint/2010/main" val="2467591385"/>
              </p:ext>
            </p:extLst>
          </p:nvPr>
        </p:nvGraphicFramePr>
        <p:xfrm>
          <a:off x="2133600" y="1676400"/>
          <a:ext cx="7772400" cy="5082373"/>
        </p:xfrm>
        <a:graphic>
          <a:graphicData uri="http://schemas.openxmlformats.org/drawingml/2006/table">
            <a:tbl>
              <a:tblPr>
                <a:tableStyleId>{21E4AEA4-8DFA-4A89-87EB-49C32662AFE0}</a:tableStyleId>
              </a:tblPr>
              <a:tblGrid>
                <a:gridCol w="1959913">
                  <a:extLst>
                    <a:ext uri="{9D8B030D-6E8A-4147-A177-3AD203B41FA5}">
                      <a16:colId xmlns:a16="http://schemas.microsoft.com/office/drawing/2014/main" val="2318506116"/>
                    </a:ext>
                  </a:extLst>
                </a:gridCol>
                <a:gridCol w="1556402">
                  <a:extLst>
                    <a:ext uri="{9D8B030D-6E8A-4147-A177-3AD203B41FA5}">
                      <a16:colId xmlns:a16="http://schemas.microsoft.com/office/drawing/2014/main" val="1570941778"/>
                    </a:ext>
                  </a:extLst>
                </a:gridCol>
                <a:gridCol w="2228921">
                  <a:extLst>
                    <a:ext uri="{9D8B030D-6E8A-4147-A177-3AD203B41FA5}">
                      <a16:colId xmlns:a16="http://schemas.microsoft.com/office/drawing/2014/main" val="3701132696"/>
                    </a:ext>
                  </a:extLst>
                </a:gridCol>
                <a:gridCol w="2027164">
                  <a:extLst>
                    <a:ext uri="{9D8B030D-6E8A-4147-A177-3AD203B41FA5}">
                      <a16:colId xmlns:a16="http://schemas.microsoft.com/office/drawing/2014/main" val="1228922439"/>
                    </a:ext>
                  </a:extLst>
                </a:gridCol>
              </a:tblGrid>
              <a:tr h="595591">
                <a:tc gridSpan="2">
                  <a:txBody>
                    <a:bodyPr/>
                    <a:lstStyle/>
                    <a:p>
                      <a:pPr algn="l" fontAlgn="t"/>
                      <a:r>
                        <a:rPr lang="en-US" sz="1800" b="1" u="none" strike="noStrike" dirty="0">
                          <a:effectLst/>
                          <a:latin typeface="Garamond" panose="02020404030301010803" pitchFamily="18" charset="0"/>
                        </a:rPr>
                        <a:t>Predictor</a:t>
                      </a:r>
                      <a:endParaRPr lang="en-US" sz="1800" b="1" i="0" u="none" strike="noStrike" dirty="0">
                        <a:solidFill>
                          <a:srgbClr val="000000"/>
                        </a:solidFill>
                        <a:effectLst/>
                        <a:latin typeface="Garamond" panose="02020404030301010803" pitchFamily="18" charset="0"/>
                      </a:endParaRPr>
                    </a:p>
                  </a:txBody>
                  <a:tcPr marL="8930" marR="8930" marT="8930" marB="0"/>
                </a:tc>
                <a:tc hMerge="1">
                  <a:txBody>
                    <a:bodyPr/>
                    <a:lstStyle/>
                    <a:p>
                      <a:endParaRPr lang="bn-IN"/>
                    </a:p>
                  </a:txBody>
                  <a:tcPr/>
                </a:tc>
                <a:tc>
                  <a:txBody>
                    <a:bodyPr/>
                    <a:lstStyle/>
                    <a:p>
                      <a:pPr algn="l" fontAlgn="t"/>
                      <a:r>
                        <a:rPr lang="en-US" sz="1800" b="1" u="none" strike="noStrike" dirty="0">
                          <a:effectLst/>
                          <a:latin typeface="Garamond" panose="02020404030301010803" pitchFamily="18" charset="0"/>
                        </a:rPr>
                        <a:t>Derivation cohort               n = 34,720</a:t>
                      </a:r>
                      <a:endParaRPr lang="en-US" sz="1800" b="1" i="0" u="none" strike="noStrike" dirty="0">
                        <a:solidFill>
                          <a:srgbClr val="000000"/>
                        </a:solidFill>
                        <a:effectLst/>
                        <a:latin typeface="Garamond" panose="02020404030301010803" pitchFamily="18" charset="0"/>
                      </a:endParaRPr>
                    </a:p>
                  </a:txBody>
                  <a:tcPr marL="8930" marR="8930" marT="8930" marB="0"/>
                </a:tc>
                <a:tc>
                  <a:txBody>
                    <a:bodyPr/>
                    <a:lstStyle/>
                    <a:p>
                      <a:pPr marL="0" algn="l" defTabSz="914400" rtl="0" eaLnBrk="1" fontAlgn="t" latinLnBrk="0" hangingPunct="1"/>
                      <a:r>
                        <a:rPr lang="en-US" sz="1800" b="1" u="none" strike="noStrike" kern="1200" dirty="0">
                          <a:solidFill>
                            <a:schemeClr val="dk1"/>
                          </a:solidFill>
                          <a:effectLst/>
                          <a:latin typeface="Garamond" panose="02020404030301010803" pitchFamily="18" charset="0"/>
                          <a:ea typeface="+mn-ea"/>
                          <a:cs typeface="+mn-cs"/>
                        </a:rPr>
                        <a:t>Validation cohort              n = 8,680</a:t>
                      </a:r>
                    </a:p>
                  </a:txBody>
                  <a:tcPr marL="8930" marR="8930" marT="8930" marB="0"/>
                </a:tc>
                <a:extLst>
                  <a:ext uri="{0D108BD9-81ED-4DB2-BD59-A6C34878D82A}">
                    <a16:rowId xmlns:a16="http://schemas.microsoft.com/office/drawing/2014/main" val="711367158"/>
                  </a:ext>
                </a:extLst>
              </a:tr>
              <a:tr h="277942">
                <a:tc rowSpan="2">
                  <a:txBody>
                    <a:bodyPr/>
                    <a:lstStyle/>
                    <a:p>
                      <a:pPr algn="l" fontAlgn="t"/>
                      <a:r>
                        <a:rPr lang="en-US" sz="1600" b="1" u="none" strike="noStrike" dirty="0">
                          <a:effectLst/>
                          <a:latin typeface="Garamond" panose="02020404030301010803" pitchFamily="18" charset="0"/>
                        </a:rPr>
                        <a:t>Gender, n(%)</a:t>
                      </a:r>
                      <a:endParaRPr lang="en-US" sz="1600" b="1" i="0" u="none" strike="noStrike" dirty="0">
                        <a:solidFill>
                          <a:srgbClr val="000000"/>
                        </a:solidFill>
                        <a:effectLst/>
                        <a:latin typeface="Garamond" panose="02020404030301010803" pitchFamily="18" charset="0"/>
                      </a:endParaRPr>
                    </a:p>
                  </a:txBody>
                  <a:tcPr marL="8930" marR="8930" marT="8930" marB="0"/>
                </a:tc>
                <a:tc>
                  <a:txBody>
                    <a:bodyPr/>
                    <a:lstStyle/>
                    <a:p>
                      <a:pPr algn="l" fontAlgn="b"/>
                      <a:r>
                        <a:rPr lang="en-US" sz="1600" u="none" strike="noStrike">
                          <a:effectLst/>
                          <a:latin typeface="Garamond" panose="02020404030301010803" pitchFamily="18" charset="0"/>
                        </a:rPr>
                        <a:t>Female</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20,530(59.13)</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5,205(59.97)</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8052868"/>
                  </a:ext>
                </a:extLst>
              </a:tr>
              <a:tr h="277942">
                <a:tc vMerge="1">
                  <a:txBody>
                    <a:bodyPr/>
                    <a:lstStyle/>
                    <a:p>
                      <a:endParaRPr lang="bn-IN"/>
                    </a:p>
                  </a:txBody>
                  <a:tcPr/>
                </a:tc>
                <a:tc>
                  <a:txBody>
                    <a:bodyPr/>
                    <a:lstStyle/>
                    <a:p>
                      <a:pPr algn="l" fontAlgn="b"/>
                      <a:r>
                        <a:rPr lang="en-US" sz="1600" u="none" strike="noStrike">
                          <a:effectLst/>
                          <a:latin typeface="Garamond" panose="02020404030301010803" pitchFamily="18" charset="0"/>
                        </a:rPr>
                        <a:t>Male</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14,190(40.87)</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3,475(40.03)</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4203990815"/>
                  </a:ext>
                </a:extLst>
              </a:tr>
              <a:tr h="297797">
                <a:tc gridSpan="2">
                  <a:txBody>
                    <a:bodyPr/>
                    <a:lstStyle/>
                    <a:p>
                      <a:pPr algn="l" fontAlgn="b"/>
                      <a:r>
                        <a:rPr lang="en-US" sz="1600" b="1" u="none" strike="noStrike" dirty="0">
                          <a:effectLst/>
                          <a:latin typeface="Garamond" panose="02020404030301010803" pitchFamily="18" charset="0"/>
                        </a:rPr>
                        <a:t>Age, mean (SD)</a:t>
                      </a:r>
                      <a:endParaRPr lang="en-US" sz="1600" b="1" i="0" u="none" strike="noStrike" dirty="0">
                        <a:solidFill>
                          <a:srgbClr val="000000"/>
                        </a:solidFill>
                        <a:effectLst/>
                        <a:latin typeface="Garamond" panose="02020404030301010803" pitchFamily="18" charset="0"/>
                      </a:endParaRPr>
                    </a:p>
                  </a:txBody>
                  <a:tcPr marL="8930" marR="8930" marT="8930" marB="0" anchor="b"/>
                </a:tc>
                <a:tc hMerge="1">
                  <a:txBody>
                    <a:bodyPr/>
                    <a:lstStyle/>
                    <a:p>
                      <a:endParaRPr lang="bn-IN"/>
                    </a:p>
                  </a:txBody>
                  <a:tcPr/>
                </a:tc>
                <a:tc>
                  <a:txBody>
                    <a:bodyPr/>
                    <a:lstStyle/>
                    <a:p>
                      <a:pPr algn="ctr" fontAlgn="b"/>
                      <a:r>
                        <a:rPr lang="bn-IN" sz="1600" u="none" strike="noStrike" dirty="0">
                          <a:effectLst/>
                          <a:latin typeface="Garamond" panose="02020404030301010803" pitchFamily="18" charset="0"/>
                        </a:rPr>
                        <a:t>42.23(22.51)</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43.57(23.73)</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3718071463"/>
                  </a:ext>
                </a:extLst>
              </a:tr>
              <a:tr h="277942">
                <a:tc rowSpan="2">
                  <a:txBody>
                    <a:bodyPr/>
                    <a:lstStyle/>
                    <a:p>
                      <a:pPr algn="l" fontAlgn="t"/>
                      <a:r>
                        <a:rPr lang="en-US" sz="1600" b="1" u="none" strike="noStrike" dirty="0">
                          <a:effectLst/>
                          <a:latin typeface="Garamond" panose="02020404030301010803" pitchFamily="18" charset="0"/>
                        </a:rPr>
                        <a:t>Ever married, n(%)</a:t>
                      </a:r>
                      <a:endParaRPr lang="en-US" sz="1600" b="1" i="0" u="none" strike="noStrike" dirty="0">
                        <a:solidFill>
                          <a:srgbClr val="000000"/>
                        </a:solidFill>
                        <a:effectLst/>
                        <a:latin typeface="Garamond" panose="02020404030301010803" pitchFamily="18" charset="0"/>
                      </a:endParaRPr>
                    </a:p>
                  </a:txBody>
                  <a:tcPr marL="8930" marR="8930" marT="8930" marB="0"/>
                </a:tc>
                <a:tc>
                  <a:txBody>
                    <a:bodyPr/>
                    <a:lstStyle/>
                    <a:p>
                      <a:pPr algn="l" fontAlgn="b"/>
                      <a:r>
                        <a:rPr lang="en-US" sz="1600" u="none" strike="noStrike">
                          <a:effectLst/>
                          <a:latin typeface="Garamond" panose="02020404030301010803" pitchFamily="18" charset="0"/>
                        </a:rPr>
                        <a:t>Yes</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22,351(64.38)</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5,587(64.37)</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4288135310"/>
                  </a:ext>
                </a:extLst>
              </a:tr>
              <a:tr h="277942">
                <a:tc vMerge="1">
                  <a:txBody>
                    <a:bodyPr/>
                    <a:lstStyle/>
                    <a:p>
                      <a:endParaRPr lang="bn-IN"/>
                    </a:p>
                  </a:txBody>
                  <a:tcPr/>
                </a:tc>
                <a:tc>
                  <a:txBody>
                    <a:bodyPr/>
                    <a:lstStyle/>
                    <a:p>
                      <a:pPr algn="l" fontAlgn="b"/>
                      <a:r>
                        <a:rPr lang="en-US" sz="1600" u="none" strike="noStrike">
                          <a:effectLst/>
                          <a:latin typeface="Garamond" panose="02020404030301010803" pitchFamily="18" charset="0"/>
                        </a:rPr>
                        <a:t>No</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12,369(35.62)</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3,093(35.63)</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2242189780"/>
                  </a:ext>
                </a:extLst>
              </a:tr>
              <a:tr h="277942">
                <a:tc rowSpan="2">
                  <a:txBody>
                    <a:bodyPr/>
                    <a:lstStyle/>
                    <a:p>
                      <a:pPr algn="l" fontAlgn="t"/>
                      <a:r>
                        <a:rPr lang="en-US" sz="1600" b="1" u="none" strike="noStrike" dirty="0">
                          <a:effectLst/>
                          <a:latin typeface="Garamond" panose="02020404030301010803" pitchFamily="18" charset="0"/>
                        </a:rPr>
                        <a:t>Hypertension, n(%)</a:t>
                      </a:r>
                      <a:endParaRPr lang="en-US" sz="1600" b="1" i="0" u="none" strike="noStrike" dirty="0">
                        <a:solidFill>
                          <a:srgbClr val="000000"/>
                        </a:solidFill>
                        <a:effectLst/>
                        <a:latin typeface="Garamond" panose="02020404030301010803" pitchFamily="18" charset="0"/>
                      </a:endParaRPr>
                    </a:p>
                  </a:txBody>
                  <a:tcPr marL="8930" marR="8930" marT="8930" marB="0"/>
                </a:tc>
                <a:tc>
                  <a:txBody>
                    <a:bodyPr/>
                    <a:lstStyle/>
                    <a:p>
                      <a:pPr algn="l" fontAlgn="b"/>
                      <a:r>
                        <a:rPr lang="en-US" sz="1600" u="none" strike="noStrike">
                          <a:effectLst/>
                          <a:latin typeface="Garamond" panose="02020404030301010803" pitchFamily="18" charset="0"/>
                        </a:rPr>
                        <a:t>Yes</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3,247(9.35)</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814(9.38)</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1312115403"/>
                  </a:ext>
                </a:extLst>
              </a:tr>
              <a:tr h="277942">
                <a:tc vMerge="1">
                  <a:txBody>
                    <a:bodyPr/>
                    <a:lstStyle/>
                    <a:p>
                      <a:endParaRPr lang="bn-IN"/>
                    </a:p>
                  </a:txBody>
                  <a:tcPr/>
                </a:tc>
                <a:tc>
                  <a:txBody>
                    <a:bodyPr/>
                    <a:lstStyle/>
                    <a:p>
                      <a:pPr algn="l" fontAlgn="b"/>
                      <a:r>
                        <a:rPr lang="en-US" sz="1600" u="none" strike="noStrike">
                          <a:effectLst/>
                          <a:latin typeface="Garamond" panose="02020404030301010803" pitchFamily="18" charset="0"/>
                        </a:rPr>
                        <a:t>No</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31,473(90.65)</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7,866(90.62)</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197847031"/>
                  </a:ext>
                </a:extLst>
              </a:tr>
              <a:tr h="277942">
                <a:tc rowSpan="2">
                  <a:txBody>
                    <a:bodyPr/>
                    <a:lstStyle/>
                    <a:p>
                      <a:pPr algn="l" fontAlgn="t"/>
                      <a:r>
                        <a:rPr lang="en-US" sz="1600" b="1" u="none" strike="noStrike" dirty="0">
                          <a:effectLst/>
                          <a:latin typeface="Garamond" panose="02020404030301010803" pitchFamily="18" charset="0"/>
                        </a:rPr>
                        <a:t>Heart Disease, n(%)</a:t>
                      </a:r>
                      <a:endParaRPr lang="en-US" sz="1600" b="1" i="0" u="none" strike="noStrike" dirty="0">
                        <a:solidFill>
                          <a:srgbClr val="000000"/>
                        </a:solidFill>
                        <a:effectLst/>
                        <a:latin typeface="Garamond" panose="02020404030301010803" pitchFamily="18" charset="0"/>
                      </a:endParaRPr>
                    </a:p>
                  </a:txBody>
                  <a:tcPr marL="8930" marR="8930" marT="8930" marB="0"/>
                </a:tc>
                <a:tc>
                  <a:txBody>
                    <a:bodyPr/>
                    <a:lstStyle/>
                    <a:p>
                      <a:pPr algn="l" fontAlgn="b"/>
                      <a:r>
                        <a:rPr lang="en-US" sz="1600" u="none" strike="noStrike">
                          <a:effectLst/>
                          <a:latin typeface="Garamond" panose="02020404030301010803" pitchFamily="18" charset="0"/>
                        </a:rPr>
                        <a:t>Yes</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1,650(4.76)</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412(4.75)</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3694836791"/>
                  </a:ext>
                </a:extLst>
              </a:tr>
              <a:tr h="277942">
                <a:tc vMerge="1">
                  <a:txBody>
                    <a:bodyPr/>
                    <a:lstStyle/>
                    <a:p>
                      <a:endParaRPr lang="bn-IN"/>
                    </a:p>
                  </a:txBody>
                  <a:tcPr/>
                </a:tc>
                <a:tc>
                  <a:txBody>
                    <a:bodyPr/>
                    <a:lstStyle/>
                    <a:p>
                      <a:pPr algn="l" fontAlgn="b"/>
                      <a:r>
                        <a:rPr lang="en-US" sz="1600" u="none" strike="noStrike">
                          <a:effectLst/>
                          <a:latin typeface="Garamond" panose="02020404030301010803" pitchFamily="18" charset="0"/>
                        </a:rPr>
                        <a:t>No</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33,070(95.24)</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8,268(95.25)</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4290474041"/>
                  </a:ext>
                </a:extLst>
              </a:tr>
              <a:tr h="297797">
                <a:tc gridSpan="2">
                  <a:txBody>
                    <a:bodyPr/>
                    <a:lstStyle/>
                    <a:p>
                      <a:pPr algn="l" fontAlgn="b"/>
                      <a:r>
                        <a:rPr lang="en-IN" sz="1600" b="1" u="none" strike="noStrike" dirty="0">
                          <a:effectLst/>
                          <a:latin typeface="Garamond" panose="02020404030301010803" pitchFamily="18" charset="0"/>
                        </a:rPr>
                        <a:t>Average Glucose Level (pp), mean (SD)</a:t>
                      </a:r>
                      <a:endParaRPr lang="en-IN" sz="1600" b="1" i="0" u="none" strike="noStrike" dirty="0">
                        <a:solidFill>
                          <a:srgbClr val="000000"/>
                        </a:solidFill>
                        <a:effectLst/>
                        <a:latin typeface="Garamond" panose="02020404030301010803" pitchFamily="18" charset="0"/>
                      </a:endParaRPr>
                    </a:p>
                  </a:txBody>
                  <a:tcPr marL="8930" marR="8930" marT="8930" marB="0" anchor="b"/>
                </a:tc>
                <a:tc hMerge="1">
                  <a:txBody>
                    <a:bodyPr/>
                    <a:lstStyle/>
                    <a:p>
                      <a:endParaRPr lang="bn-IN"/>
                    </a:p>
                  </a:txBody>
                  <a:tcPr/>
                </a:tc>
                <a:tc>
                  <a:txBody>
                    <a:bodyPr/>
                    <a:lstStyle/>
                    <a:p>
                      <a:pPr algn="ctr" fontAlgn="b"/>
                      <a:r>
                        <a:rPr lang="bn-IN" sz="1600" u="none" strike="noStrike" dirty="0">
                          <a:effectLst/>
                          <a:latin typeface="Garamond" panose="02020404030301010803" pitchFamily="18" charset="0"/>
                        </a:rPr>
                        <a:t>104.48(43.11)</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105.57(43.73)</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323349800"/>
                  </a:ext>
                </a:extLst>
              </a:tr>
              <a:tr h="277942">
                <a:tc rowSpan="2">
                  <a:txBody>
                    <a:bodyPr/>
                    <a:lstStyle/>
                    <a:p>
                      <a:pPr algn="l" fontAlgn="t"/>
                      <a:r>
                        <a:rPr lang="en-US" sz="1600" b="1" u="none" strike="noStrike" dirty="0">
                          <a:effectLst/>
                          <a:latin typeface="Garamond" panose="02020404030301010803" pitchFamily="18" charset="0"/>
                        </a:rPr>
                        <a:t>BMI</a:t>
                      </a:r>
                      <a:endParaRPr lang="en-US" sz="1600" b="1" i="0" u="none" strike="noStrike" dirty="0">
                        <a:solidFill>
                          <a:srgbClr val="000000"/>
                        </a:solidFill>
                        <a:effectLst/>
                        <a:latin typeface="Garamond" panose="02020404030301010803" pitchFamily="18" charset="0"/>
                      </a:endParaRPr>
                    </a:p>
                  </a:txBody>
                  <a:tcPr marL="8930" marR="8930" marT="8930" marB="0"/>
                </a:tc>
                <a:tc>
                  <a:txBody>
                    <a:bodyPr/>
                    <a:lstStyle/>
                    <a:p>
                      <a:pPr algn="l" fontAlgn="b"/>
                      <a:r>
                        <a:rPr lang="en-US" sz="1600" u="none" strike="noStrike">
                          <a:effectLst/>
                          <a:latin typeface="Garamond" panose="02020404030301010803" pitchFamily="18" charset="0"/>
                        </a:rPr>
                        <a:t>Missing, n(%)</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1,167(3.36)</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295(3.39)</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1614698326"/>
                  </a:ext>
                </a:extLst>
              </a:tr>
              <a:tr h="277942">
                <a:tc vMerge="1">
                  <a:txBody>
                    <a:bodyPr/>
                    <a:lstStyle/>
                    <a:p>
                      <a:endParaRPr lang="bn-IN"/>
                    </a:p>
                  </a:txBody>
                  <a:tcPr/>
                </a:tc>
                <a:tc>
                  <a:txBody>
                    <a:bodyPr/>
                    <a:lstStyle/>
                    <a:p>
                      <a:pPr algn="l" fontAlgn="b"/>
                      <a:r>
                        <a:rPr lang="en-US" sz="1600" u="none" strike="noStrike">
                          <a:effectLst/>
                          <a:latin typeface="Garamond" panose="02020404030301010803" pitchFamily="18" charset="0"/>
                        </a:rPr>
                        <a:t>Mean (SD)</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28.61(7.77)</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28.37(7.53)</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2119396837"/>
                  </a:ext>
                </a:extLst>
              </a:tr>
              <a:tr h="277942">
                <a:tc rowSpan="4">
                  <a:txBody>
                    <a:bodyPr/>
                    <a:lstStyle/>
                    <a:p>
                      <a:pPr algn="l" fontAlgn="t"/>
                      <a:r>
                        <a:rPr lang="en-US" sz="1600" b="1" u="none" strike="noStrike" dirty="0">
                          <a:effectLst/>
                          <a:latin typeface="Garamond" panose="02020404030301010803" pitchFamily="18" charset="0"/>
                        </a:rPr>
                        <a:t>Smoking Status, n(%)</a:t>
                      </a:r>
                      <a:endParaRPr lang="en-US" sz="1600" b="1" i="0" u="none" strike="noStrike" dirty="0">
                        <a:solidFill>
                          <a:srgbClr val="000000"/>
                        </a:solidFill>
                        <a:effectLst/>
                        <a:latin typeface="Garamond" panose="02020404030301010803" pitchFamily="18" charset="0"/>
                      </a:endParaRPr>
                    </a:p>
                  </a:txBody>
                  <a:tcPr marL="8930" marR="8930" marT="8930" marB="0"/>
                </a:tc>
                <a:tc>
                  <a:txBody>
                    <a:bodyPr/>
                    <a:lstStyle/>
                    <a:p>
                      <a:pPr algn="l" fontAlgn="b"/>
                      <a:r>
                        <a:rPr lang="en-US" sz="1600" u="none" strike="noStrike">
                          <a:effectLst/>
                          <a:latin typeface="Garamond" panose="02020404030301010803" pitchFamily="18" charset="0"/>
                        </a:rPr>
                        <a:t>Missing</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10,634(30.63)</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2,658(30.62)</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2997778883"/>
                  </a:ext>
                </a:extLst>
              </a:tr>
              <a:tr h="277942">
                <a:tc vMerge="1">
                  <a:txBody>
                    <a:bodyPr/>
                    <a:lstStyle/>
                    <a:p>
                      <a:endParaRPr lang="bn-IN"/>
                    </a:p>
                  </a:txBody>
                  <a:tcPr/>
                </a:tc>
                <a:tc>
                  <a:txBody>
                    <a:bodyPr/>
                    <a:lstStyle/>
                    <a:p>
                      <a:pPr algn="l" fontAlgn="b"/>
                      <a:r>
                        <a:rPr lang="en-US" sz="1600" u="none" strike="noStrike">
                          <a:effectLst/>
                          <a:latin typeface="Garamond" panose="02020404030301010803" pitchFamily="18" charset="0"/>
                        </a:rPr>
                        <a:t>Non-smoker</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12,842(36.99)</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3,211(36.99)</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2757208912"/>
                  </a:ext>
                </a:extLst>
              </a:tr>
              <a:tr h="277942">
                <a:tc vMerge="1">
                  <a:txBody>
                    <a:bodyPr/>
                    <a:lstStyle/>
                    <a:p>
                      <a:endParaRPr lang="bn-IN"/>
                    </a:p>
                  </a:txBody>
                  <a:tcPr/>
                </a:tc>
                <a:tc>
                  <a:txBody>
                    <a:bodyPr/>
                    <a:lstStyle/>
                    <a:p>
                      <a:pPr algn="l" fontAlgn="b"/>
                      <a:r>
                        <a:rPr lang="en-US" sz="1600" u="none" strike="noStrike">
                          <a:effectLst/>
                          <a:latin typeface="Garamond" panose="02020404030301010803" pitchFamily="18" charset="0"/>
                        </a:rPr>
                        <a:t>Ex-smoker</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5,994(17.26)</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1,499(17.27)</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1703807766"/>
                  </a:ext>
                </a:extLst>
              </a:tr>
              <a:tr h="277942">
                <a:tc vMerge="1">
                  <a:txBody>
                    <a:bodyPr/>
                    <a:lstStyle/>
                    <a:p>
                      <a:endParaRPr lang="bn-IN"/>
                    </a:p>
                  </a:txBody>
                  <a:tcPr/>
                </a:tc>
                <a:tc>
                  <a:txBody>
                    <a:bodyPr/>
                    <a:lstStyle/>
                    <a:p>
                      <a:pPr algn="l" fontAlgn="b"/>
                      <a:r>
                        <a:rPr lang="en-US" sz="1600" u="none" strike="noStrike">
                          <a:effectLst/>
                          <a:latin typeface="Garamond" panose="02020404030301010803" pitchFamily="18" charset="0"/>
                        </a:rPr>
                        <a:t>Smoker</a:t>
                      </a:r>
                      <a:endParaRPr lang="en-US" sz="1600" b="0" i="0" u="none" strike="noStrike">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5,250(15.12)</a:t>
                      </a:r>
                      <a:endParaRPr lang="bn-IN" sz="1600" b="0" i="0" u="none" strike="noStrike" dirty="0">
                        <a:solidFill>
                          <a:srgbClr val="000000"/>
                        </a:solidFill>
                        <a:effectLst/>
                        <a:latin typeface="Garamond" panose="02020404030301010803" pitchFamily="18" charset="0"/>
                      </a:endParaRPr>
                    </a:p>
                  </a:txBody>
                  <a:tcPr marL="8930" marR="8930" marT="8930" marB="0" anchor="b"/>
                </a:tc>
                <a:tc>
                  <a:txBody>
                    <a:bodyPr/>
                    <a:lstStyle/>
                    <a:p>
                      <a:pPr algn="ctr" fontAlgn="b"/>
                      <a:r>
                        <a:rPr lang="bn-IN" sz="1600" u="none" strike="noStrike" dirty="0">
                          <a:effectLst/>
                          <a:latin typeface="Garamond" panose="02020404030301010803" pitchFamily="18" charset="0"/>
                        </a:rPr>
                        <a:t>1,312(15.12)</a:t>
                      </a:r>
                      <a:endParaRPr lang="bn-IN" sz="1600" b="0" i="0" u="none" strike="noStrike" dirty="0">
                        <a:solidFill>
                          <a:srgbClr val="000000"/>
                        </a:solidFill>
                        <a:effectLst/>
                        <a:latin typeface="Garamond" panose="02020404030301010803" pitchFamily="18" charset="0"/>
                      </a:endParaRPr>
                    </a:p>
                  </a:txBody>
                  <a:tcPr marL="8930" marR="8930" marT="8930" marB="0" anchor="b"/>
                </a:tc>
                <a:extLst>
                  <a:ext uri="{0D108BD9-81ED-4DB2-BD59-A6C34878D82A}">
                    <a16:rowId xmlns:a16="http://schemas.microsoft.com/office/drawing/2014/main" val="2644900195"/>
                  </a:ext>
                </a:extLst>
              </a:tr>
            </a:tbl>
          </a:graphicData>
        </a:graphic>
      </p:graphicFrame>
    </p:spTree>
    <p:extLst>
      <p:ext uri="{BB962C8B-B14F-4D97-AF65-F5344CB8AC3E}">
        <p14:creationId xmlns:p14="http://schemas.microsoft.com/office/powerpoint/2010/main" val="263459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Feature Importance</a:t>
            </a:r>
          </a:p>
        </p:txBody>
      </p:sp>
      <p:pic>
        <p:nvPicPr>
          <p:cNvPr id="6" name="Content Placeholder 5">
            <a:extLst>
              <a:ext uri="{FF2B5EF4-FFF2-40B4-BE49-F238E27FC236}">
                <a16:creationId xmlns:a16="http://schemas.microsoft.com/office/drawing/2014/main" id="{D78ABD5A-049F-418D-85D3-F3F61CE68F1A}"/>
              </a:ext>
            </a:extLst>
          </p:cNvPr>
          <p:cNvPicPr>
            <a:picLocks noGrp="1" noChangeAspect="1"/>
          </p:cNvPicPr>
          <p:nvPr>
            <p:ph idx="1"/>
          </p:nvPr>
        </p:nvPicPr>
        <p:blipFill>
          <a:blip r:embed="rId2"/>
          <a:stretch>
            <a:fillRect/>
          </a:stretch>
        </p:blipFill>
        <p:spPr>
          <a:xfrm>
            <a:off x="921025" y="1676400"/>
            <a:ext cx="10349950" cy="5082380"/>
          </a:xfrm>
          <a:prstGeom prst="rect">
            <a:avLst/>
          </a:prstGeom>
        </p:spPr>
      </p:pic>
    </p:spTree>
    <p:extLst>
      <p:ext uri="{BB962C8B-B14F-4D97-AF65-F5344CB8AC3E}">
        <p14:creationId xmlns:p14="http://schemas.microsoft.com/office/powerpoint/2010/main" val="290446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Algorithm</a:t>
            </a:r>
          </a:p>
        </p:txBody>
      </p:sp>
      <p:sp>
        <p:nvSpPr>
          <p:cNvPr id="3" name="Content Placeholder 2"/>
          <p:cNvSpPr>
            <a:spLocks noGrp="1"/>
          </p:cNvSpPr>
          <p:nvPr>
            <p:ph idx="1"/>
          </p:nvPr>
        </p:nvSpPr>
        <p:spPr>
          <a:xfrm>
            <a:off x="838200" y="1732723"/>
            <a:ext cx="10515600" cy="5125277"/>
          </a:xfrm>
        </p:spPr>
        <p:txBody>
          <a:bodyPr>
            <a:normAutofit lnSpcReduction="10000"/>
          </a:bodyPr>
          <a:lstStyle/>
          <a:p>
            <a:pPr marL="0" indent="0">
              <a:buNone/>
            </a:pPr>
            <a:r>
              <a:rPr lang="en-IN" sz="3600" b="1" dirty="0">
                <a:latin typeface="Garamond" panose="02020404030301010803" pitchFamily="18" charset="0"/>
              </a:rPr>
              <a:t>Gradient boosting classifier </a:t>
            </a:r>
            <a:r>
              <a:rPr lang="en-IN" sz="3600" dirty="0">
                <a:latin typeface="Garamond" panose="02020404030301010803" pitchFamily="18" charset="0"/>
              </a:rPr>
              <a:t>(GBC) has been chosen as the model as it outperforms other machine learning models on a variety of datasets, is fairly robust and applicable to big datasets.       </a:t>
            </a:r>
          </a:p>
          <a:p>
            <a:pPr marL="0" indent="0">
              <a:buNone/>
            </a:pPr>
            <a:r>
              <a:rPr lang="en-IN" sz="3600" dirty="0">
                <a:latin typeface="Garamond" panose="02020404030301010803" pitchFamily="18" charset="0"/>
              </a:rPr>
              <a:t>For validation purpose, 10-fold cross-validation has been used and the </a:t>
            </a:r>
            <a:r>
              <a:rPr lang="en-US" sz="3600" dirty="0">
                <a:latin typeface="Garamond" panose="02020404030301010803" pitchFamily="18" charset="0"/>
              </a:rPr>
              <a:t>receiver operating characteristic curve (ROC-AUC) </a:t>
            </a:r>
            <a:r>
              <a:rPr lang="en-IN" sz="3600" dirty="0">
                <a:latin typeface="Garamond" panose="02020404030301010803" pitchFamily="18" charset="0"/>
              </a:rPr>
              <a:t>resulted 79% score. </a:t>
            </a:r>
          </a:p>
          <a:p>
            <a:pPr marL="0" indent="0">
              <a:buNone/>
            </a:pPr>
            <a:r>
              <a:rPr lang="en-IN" sz="3600" dirty="0">
                <a:latin typeface="Garamond" panose="02020404030301010803" pitchFamily="18" charset="0"/>
              </a:rPr>
              <a:t>Apart from the binary outcome (a patient being admitted or not), the probability of that patient belonging to class 1 (being admitted) is also predicted.                 </a:t>
            </a:r>
            <a:endParaRPr lang="en-US" sz="3600" dirty="0">
              <a:latin typeface="Garamond" panose="02020404030301010803" pitchFamily="18" charset="0"/>
            </a:endParaRPr>
          </a:p>
        </p:txBody>
      </p:sp>
    </p:spTree>
    <p:extLst>
      <p:ext uri="{BB962C8B-B14F-4D97-AF65-F5344CB8AC3E}">
        <p14:creationId xmlns:p14="http://schemas.microsoft.com/office/powerpoint/2010/main" val="339117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Garamond" panose="02020404030301010803" pitchFamily="18" charset="0"/>
              </a:rPr>
              <a:t>Confusion Matrix</a:t>
            </a:r>
          </a:p>
        </p:txBody>
      </p:sp>
      <p:graphicFrame>
        <p:nvGraphicFramePr>
          <p:cNvPr id="6" name="Content Placeholder 5">
            <a:extLst>
              <a:ext uri="{FF2B5EF4-FFF2-40B4-BE49-F238E27FC236}">
                <a16:creationId xmlns:a16="http://schemas.microsoft.com/office/drawing/2014/main" id="{4EDB88DD-8AB7-4EB0-9D29-2C2B27E797D2}"/>
              </a:ext>
            </a:extLst>
          </p:cNvPr>
          <p:cNvGraphicFramePr>
            <a:graphicFrameLocks noGrp="1"/>
          </p:cNvGraphicFramePr>
          <p:nvPr>
            <p:ph idx="1"/>
            <p:extLst>
              <p:ext uri="{D42A27DB-BD31-4B8C-83A1-F6EECF244321}">
                <p14:modId xmlns:p14="http://schemas.microsoft.com/office/powerpoint/2010/main" val="1668655098"/>
              </p:ext>
            </p:extLst>
          </p:nvPr>
        </p:nvGraphicFramePr>
        <p:xfrm>
          <a:off x="1295400" y="1905000"/>
          <a:ext cx="9601200" cy="4572000"/>
        </p:xfrm>
        <a:graphic>
          <a:graphicData uri="http://schemas.openxmlformats.org/drawingml/2006/table">
            <a:tbl>
              <a:tblPr firstRow="1" bandRow="1">
                <a:tableStyleId>{21E4AEA4-8DFA-4A89-87EB-49C32662AFE0}</a:tableStyleId>
              </a:tblPr>
              <a:tblGrid>
                <a:gridCol w="2400300">
                  <a:extLst>
                    <a:ext uri="{9D8B030D-6E8A-4147-A177-3AD203B41FA5}">
                      <a16:colId xmlns:a16="http://schemas.microsoft.com/office/drawing/2014/main" val="4081324061"/>
                    </a:ext>
                  </a:extLst>
                </a:gridCol>
                <a:gridCol w="2400300">
                  <a:extLst>
                    <a:ext uri="{9D8B030D-6E8A-4147-A177-3AD203B41FA5}">
                      <a16:colId xmlns:a16="http://schemas.microsoft.com/office/drawing/2014/main" val="3329460160"/>
                    </a:ext>
                  </a:extLst>
                </a:gridCol>
                <a:gridCol w="2400300">
                  <a:extLst>
                    <a:ext uri="{9D8B030D-6E8A-4147-A177-3AD203B41FA5}">
                      <a16:colId xmlns:a16="http://schemas.microsoft.com/office/drawing/2014/main" val="1063253819"/>
                    </a:ext>
                  </a:extLst>
                </a:gridCol>
                <a:gridCol w="2400300">
                  <a:extLst>
                    <a:ext uri="{9D8B030D-6E8A-4147-A177-3AD203B41FA5}">
                      <a16:colId xmlns:a16="http://schemas.microsoft.com/office/drawing/2014/main" val="1860746898"/>
                    </a:ext>
                  </a:extLst>
                </a:gridCol>
              </a:tblGrid>
              <a:tr h="914400">
                <a:tc>
                  <a:txBody>
                    <a:bodyPr/>
                    <a:lstStyle/>
                    <a:p>
                      <a:pPr marL="0" algn="ctr" defTabSz="914400" rtl="0" eaLnBrk="1" latinLnBrk="0" hangingPunct="1"/>
                      <a:r>
                        <a:rPr lang="en-US" sz="3600" b="0" kern="1200" dirty="0">
                          <a:solidFill>
                            <a:schemeClr val="lt1"/>
                          </a:solidFill>
                          <a:latin typeface="Garamond" panose="02020404030301010803" pitchFamily="18" charset="0"/>
                          <a:ea typeface="+mn-ea"/>
                          <a:cs typeface="+mn-cs"/>
                        </a:rPr>
                        <a:t>Predicted</a:t>
                      </a:r>
                      <a:endParaRPr lang="bn-IN" sz="3600" b="0" kern="1200" dirty="0">
                        <a:solidFill>
                          <a:schemeClr val="lt1"/>
                        </a:solidFill>
                        <a:latin typeface="Garamond" panose="02020404030301010803" pitchFamily="18" charset="0"/>
                        <a:ea typeface="+mn-ea"/>
                        <a:cs typeface="+mn-cs"/>
                      </a:endParaRPr>
                    </a:p>
                  </a:txBody>
                  <a:tcPr/>
                </a:tc>
                <a:tc>
                  <a:txBody>
                    <a:bodyPr/>
                    <a:lstStyle/>
                    <a:p>
                      <a:pPr marL="0" algn="ctr" defTabSz="914400" rtl="0" eaLnBrk="1" latinLnBrk="0" hangingPunct="1"/>
                      <a:r>
                        <a:rPr lang="en-US" sz="3600" b="0" kern="1200" dirty="0">
                          <a:solidFill>
                            <a:schemeClr val="lt1"/>
                          </a:solidFill>
                          <a:latin typeface="Garamond" panose="02020404030301010803" pitchFamily="18" charset="0"/>
                          <a:ea typeface="+mn-ea"/>
                          <a:cs typeface="+mn-cs"/>
                        </a:rPr>
                        <a:t>0</a:t>
                      </a:r>
                      <a:endParaRPr lang="bn-IN" sz="3600" b="0" kern="1200" dirty="0">
                        <a:solidFill>
                          <a:schemeClr val="lt1"/>
                        </a:solidFill>
                        <a:latin typeface="Garamond" panose="02020404030301010803" pitchFamily="18" charset="0"/>
                        <a:ea typeface="+mn-ea"/>
                        <a:cs typeface="+mn-cs"/>
                      </a:endParaRPr>
                    </a:p>
                  </a:txBody>
                  <a:tcPr/>
                </a:tc>
                <a:tc>
                  <a:txBody>
                    <a:bodyPr/>
                    <a:lstStyle/>
                    <a:p>
                      <a:pPr marL="0" algn="ctr" defTabSz="914400" rtl="0" eaLnBrk="1" latinLnBrk="0" hangingPunct="1"/>
                      <a:r>
                        <a:rPr lang="en-US" sz="3600" b="0" kern="1200" dirty="0">
                          <a:solidFill>
                            <a:schemeClr val="lt1"/>
                          </a:solidFill>
                          <a:latin typeface="Garamond" panose="02020404030301010803" pitchFamily="18" charset="0"/>
                          <a:ea typeface="+mn-ea"/>
                          <a:cs typeface="+mn-cs"/>
                        </a:rPr>
                        <a:t>1</a:t>
                      </a:r>
                      <a:endParaRPr lang="bn-IN" sz="3600" b="0" kern="1200" dirty="0">
                        <a:solidFill>
                          <a:schemeClr val="lt1"/>
                        </a:solidFill>
                        <a:latin typeface="Garamond" panose="02020404030301010803" pitchFamily="18" charset="0"/>
                        <a:ea typeface="+mn-ea"/>
                        <a:cs typeface="+mn-cs"/>
                      </a:endParaRPr>
                    </a:p>
                  </a:txBody>
                  <a:tcPr/>
                </a:tc>
                <a:tc>
                  <a:txBody>
                    <a:bodyPr/>
                    <a:lstStyle/>
                    <a:p>
                      <a:pPr marL="0" algn="ctr" defTabSz="914400" rtl="0" eaLnBrk="1" latinLnBrk="0" hangingPunct="1"/>
                      <a:r>
                        <a:rPr lang="en-US" sz="3600" b="0" kern="1200" dirty="0">
                          <a:solidFill>
                            <a:schemeClr val="lt1"/>
                          </a:solidFill>
                          <a:latin typeface="Garamond" panose="02020404030301010803" pitchFamily="18" charset="0"/>
                          <a:ea typeface="+mn-ea"/>
                          <a:cs typeface="+mn-cs"/>
                        </a:rPr>
                        <a:t>All</a:t>
                      </a:r>
                      <a:endParaRPr lang="bn-IN" sz="3600" b="0" kern="1200" dirty="0">
                        <a:solidFill>
                          <a:schemeClr val="lt1"/>
                        </a:solidFill>
                        <a:latin typeface="Garamond" panose="02020404030301010803" pitchFamily="18" charset="0"/>
                        <a:ea typeface="+mn-ea"/>
                        <a:cs typeface="+mn-cs"/>
                      </a:endParaRPr>
                    </a:p>
                  </a:txBody>
                  <a:tcPr/>
                </a:tc>
                <a:extLst>
                  <a:ext uri="{0D108BD9-81ED-4DB2-BD59-A6C34878D82A}">
                    <a16:rowId xmlns:a16="http://schemas.microsoft.com/office/drawing/2014/main" val="2466198890"/>
                  </a:ext>
                </a:extLst>
              </a:tr>
              <a:tr h="914400">
                <a:tc>
                  <a:txBody>
                    <a:bodyPr/>
                    <a:lstStyle/>
                    <a:p>
                      <a:pPr marL="0" algn="ctr" defTabSz="914400" rtl="0" eaLnBrk="1" latinLnBrk="0" hangingPunct="1"/>
                      <a:r>
                        <a:rPr lang="en-US" sz="3600" b="0" kern="1200" dirty="0">
                          <a:solidFill>
                            <a:schemeClr val="lt1"/>
                          </a:solidFill>
                          <a:latin typeface="Garamond" panose="02020404030301010803" pitchFamily="18" charset="0"/>
                          <a:ea typeface="+mn-ea"/>
                          <a:cs typeface="+mn-cs"/>
                        </a:rPr>
                        <a:t>Actual</a:t>
                      </a:r>
                      <a:endParaRPr lang="bn-IN" sz="3600" b="0" kern="1200" dirty="0">
                        <a:solidFill>
                          <a:schemeClr val="lt1"/>
                        </a:solidFill>
                        <a:latin typeface="Garamond" panose="02020404030301010803" pitchFamily="18" charset="0"/>
                        <a:ea typeface="+mn-ea"/>
                        <a:cs typeface="+mn-cs"/>
                      </a:endParaRPr>
                    </a:p>
                  </a:txBody>
                  <a:tcPr>
                    <a:solidFill>
                      <a:schemeClr val="tx1">
                        <a:lumMod val="75000"/>
                        <a:lumOff val="25000"/>
                      </a:schemeClr>
                    </a:solidFill>
                  </a:tcPr>
                </a:tc>
                <a:tc>
                  <a:txBody>
                    <a:bodyPr/>
                    <a:lstStyle/>
                    <a:p>
                      <a:endParaRPr lang="bn-IN"/>
                    </a:p>
                  </a:txBody>
                  <a:tcPr/>
                </a:tc>
                <a:tc>
                  <a:txBody>
                    <a:bodyPr/>
                    <a:lstStyle/>
                    <a:p>
                      <a:endParaRPr lang="bn-IN"/>
                    </a:p>
                  </a:txBody>
                  <a:tcPr/>
                </a:tc>
                <a:tc>
                  <a:txBody>
                    <a:bodyPr/>
                    <a:lstStyle/>
                    <a:p>
                      <a:endParaRPr lang="bn-IN"/>
                    </a:p>
                  </a:txBody>
                  <a:tcPr/>
                </a:tc>
                <a:extLst>
                  <a:ext uri="{0D108BD9-81ED-4DB2-BD59-A6C34878D82A}">
                    <a16:rowId xmlns:a16="http://schemas.microsoft.com/office/drawing/2014/main" val="553845779"/>
                  </a:ext>
                </a:extLst>
              </a:tr>
              <a:tr h="914400">
                <a:tc>
                  <a:txBody>
                    <a:bodyPr/>
                    <a:lstStyle/>
                    <a:p>
                      <a:pPr marL="0" algn="ctr" defTabSz="914400" rtl="0" eaLnBrk="1" latinLnBrk="0" hangingPunct="1"/>
                      <a:r>
                        <a:rPr lang="en-US" sz="3600" b="0" kern="1200" dirty="0">
                          <a:solidFill>
                            <a:schemeClr val="lt1"/>
                          </a:solidFill>
                          <a:latin typeface="Garamond" panose="02020404030301010803" pitchFamily="18" charset="0"/>
                          <a:ea typeface="+mn-ea"/>
                          <a:cs typeface="+mn-cs"/>
                        </a:rPr>
                        <a:t>0</a:t>
                      </a:r>
                      <a:endParaRPr lang="bn-IN" sz="3600" b="0" kern="1200" dirty="0">
                        <a:solidFill>
                          <a:schemeClr val="lt1"/>
                        </a:solidFill>
                        <a:latin typeface="Garamond" panose="02020404030301010803" pitchFamily="18" charset="0"/>
                        <a:ea typeface="+mn-ea"/>
                        <a:cs typeface="+mn-cs"/>
                      </a:endParaRPr>
                    </a:p>
                  </a:txBody>
                  <a:tcPr>
                    <a:solidFill>
                      <a:schemeClr val="tx1">
                        <a:lumMod val="75000"/>
                        <a:lumOff val="25000"/>
                      </a:schemeClr>
                    </a:solidFill>
                  </a:tcPr>
                </a:tc>
                <a:tc>
                  <a:txBody>
                    <a:bodyPr/>
                    <a:lstStyle/>
                    <a:p>
                      <a:pPr algn="ctr"/>
                      <a:r>
                        <a:rPr lang="en-US" sz="3600" dirty="0">
                          <a:latin typeface="Garamond" panose="02020404030301010803" pitchFamily="18" charset="0"/>
                        </a:rPr>
                        <a:t>41,123</a:t>
                      </a:r>
                      <a:endParaRPr lang="bn-IN" sz="3600" dirty="0">
                        <a:latin typeface="Garamond" panose="02020404030301010803" pitchFamily="18" charset="0"/>
                      </a:endParaRPr>
                    </a:p>
                  </a:txBody>
                  <a:tcPr/>
                </a:tc>
                <a:tc>
                  <a:txBody>
                    <a:bodyPr/>
                    <a:lstStyle/>
                    <a:p>
                      <a:pPr marL="0" algn="ctr" defTabSz="914400" rtl="0" eaLnBrk="1" latinLnBrk="0" hangingPunct="1"/>
                      <a:r>
                        <a:rPr lang="en-US" sz="3600" kern="1200" dirty="0">
                          <a:solidFill>
                            <a:schemeClr val="dk1"/>
                          </a:solidFill>
                          <a:latin typeface="Garamond" panose="02020404030301010803" pitchFamily="18" charset="0"/>
                          <a:ea typeface="+mn-ea"/>
                          <a:cs typeface="+mn-cs"/>
                        </a:rPr>
                        <a:t>1,494</a:t>
                      </a:r>
                      <a:endParaRPr lang="bn-IN" sz="3600" kern="1200" dirty="0">
                        <a:solidFill>
                          <a:schemeClr val="dk1"/>
                        </a:solidFill>
                        <a:latin typeface="Garamond" panose="02020404030301010803" pitchFamily="18" charset="0"/>
                        <a:ea typeface="+mn-ea"/>
                        <a:cs typeface="+mn-cs"/>
                      </a:endParaRPr>
                    </a:p>
                  </a:txBody>
                  <a:tcPr/>
                </a:tc>
                <a:tc>
                  <a:txBody>
                    <a:bodyPr/>
                    <a:lstStyle/>
                    <a:p>
                      <a:pPr marL="0" algn="ctr" defTabSz="914400" rtl="0" eaLnBrk="1" latinLnBrk="0" hangingPunct="1"/>
                      <a:r>
                        <a:rPr lang="en-US" sz="3600" kern="1200" dirty="0">
                          <a:solidFill>
                            <a:schemeClr val="dk1"/>
                          </a:solidFill>
                          <a:latin typeface="Garamond" panose="02020404030301010803" pitchFamily="18" charset="0"/>
                          <a:ea typeface="+mn-ea"/>
                          <a:cs typeface="+mn-cs"/>
                        </a:rPr>
                        <a:t>42,617</a:t>
                      </a:r>
                      <a:endParaRPr lang="bn-IN" sz="3600" kern="1200" dirty="0">
                        <a:solidFill>
                          <a:schemeClr val="dk1"/>
                        </a:solidFill>
                        <a:latin typeface="Garamond" panose="02020404030301010803" pitchFamily="18" charset="0"/>
                        <a:ea typeface="+mn-ea"/>
                        <a:cs typeface="+mn-cs"/>
                      </a:endParaRPr>
                    </a:p>
                  </a:txBody>
                  <a:tcPr/>
                </a:tc>
                <a:extLst>
                  <a:ext uri="{0D108BD9-81ED-4DB2-BD59-A6C34878D82A}">
                    <a16:rowId xmlns:a16="http://schemas.microsoft.com/office/drawing/2014/main" val="3146226976"/>
                  </a:ext>
                </a:extLst>
              </a:tr>
              <a:tr h="914400">
                <a:tc>
                  <a:txBody>
                    <a:bodyPr/>
                    <a:lstStyle/>
                    <a:p>
                      <a:pPr marL="0" algn="ctr" defTabSz="914400" rtl="0" eaLnBrk="1" latinLnBrk="0" hangingPunct="1"/>
                      <a:r>
                        <a:rPr lang="en-US" sz="3600" b="0" kern="1200" dirty="0">
                          <a:solidFill>
                            <a:schemeClr val="lt1"/>
                          </a:solidFill>
                          <a:latin typeface="Garamond" panose="02020404030301010803" pitchFamily="18" charset="0"/>
                          <a:ea typeface="+mn-ea"/>
                          <a:cs typeface="+mn-cs"/>
                        </a:rPr>
                        <a:t>1</a:t>
                      </a:r>
                      <a:endParaRPr lang="bn-IN" sz="3600" b="0" kern="1200" dirty="0">
                        <a:solidFill>
                          <a:schemeClr val="lt1"/>
                        </a:solidFill>
                        <a:latin typeface="Garamond" panose="02020404030301010803" pitchFamily="18" charset="0"/>
                        <a:ea typeface="+mn-ea"/>
                        <a:cs typeface="+mn-cs"/>
                      </a:endParaRPr>
                    </a:p>
                  </a:txBody>
                  <a:tcPr>
                    <a:solidFill>
                      <a:schemeClr val="tx1">
                        <a:lumMod val="75000"/>
                        <a:lumOff val="25000"/>
                      </a:schemeClr>
                    </a:solidFill>
                  </a:tcPr>
                </a:tc>
                <a:tc>
                  <a:txBody>
                    <a:bodyPr/>
                    <a:lstStyle/>
                    <a:p>
                      <a:pPr marL="0" algn="ctr" defTabSz="914400" rtl="0" eaLnBrk="1" latinLnBrk="0" hangingPunct="1"/>
                      <a:r>
                        <a:rPr lang="en-US" sz="3600" kern="1200" dirty="0">
                          <a:solidFill>
                            <a:schemeClr val="dk1"/>
                          </a:solidFill>
                          <a:latin typeface="Garamond" panose="02020404030301010803" pitchFamily="18" charset="0"/>
                          <a:ea typeface="+mn-ea"/>
                          <a:cs typeface="+mn-cs"/>
                        </a:rPr>
                        <a:t>0</a:t>
                      </a:r>
                      <a:endParaRPr lang="bn-IN" sz="3600" kern="1200" dirty="0">
                        <a:solidFill>
                          <a:schemeClr val="dk1"/>
                        </a:solidFill>
                        <a:latin typeface="Garamond" panose="02020404030301010803" pitchFamily="18" charset="0"/>
                        <a:ea typeface="+mn-ea"/>
                        <a:cs typeface="+mn-cs"/>
                      </a:endParaRPr>
                    </a:p>
                  </a:txBody>
                  <a:tcPr/>
                </a:tc>
                <a:tc>
                  <a:txBody>
                    <a:bodyPr/>
                    <a:lstStyle/>
                    <a:p>
                      <a:pPr marL="0" algn="ctr" defTabSz="914400" rtl="0" eaLnBrk="1" latinLnBrk="0" hangingPunct="1"/>
                      <a:r>
                        <a:rPr lang="en-US" sz="3600" kern="1200" dirty="0">
                          <a:solidFill>
                            <a:schemeClr val="dk1"/>
                          </a:solidFill>
                          <a:latin typeface="Garamond" panose="02020404030301010803" pitchFamily="18" charset="0"/>
                          <a:ea typeface="+mn-ea"/>
                          <a:cs typeface="+mn-cs"/>
                        </a:rPr>
                        <a:t>783</a:t>
                      </a:r>
                      <a:endParaRPr lang="bn-IN" sz="3600" kern="1200" dirty="0">
                        <a:solidFill>
                          <a:schemeClr val="dk1"/>
                        </a:solidFill>
                        <a:latin typeface="Garamond" panose="02020404030301010803" pitchFamily="18" charset="0"/>
                        <a:ea typeface="+mn-ea"/>
                        <a:cs typeface="+mn-cs"/>
                      </a:endParaRPr>
                    </a:p>
                  </a:txBody>
                  <a:tcPr/>
                </a:tc>
                <a:tc>
                  <a:txBody>
                    <a:bodyPr/>
                    <a:lstStyle/>
                    <a:p>
                      <a:pPr marL="0" algn="ctr" defTabSz="914400" rtl="0" eaLnBrk="1" latinLnBrk="0" hangingPunct="1"/>
                      <a:r>
                        <a:rPr lang="en-US" sz="3600" kern="1200" dirty="0">
                          <a:solidFill>
                            <a:schemeClr val="dk1"/>
                          </a:solidFill>
                          <a:latin typeface="Garamond" panose="02020404030301010803" pitchFamily="18" charset="0"/>
                          <a:ea typeface="+mn-ea"/>
                          <a:cs typeface="+mn-cs"/>
                        </a:rPr>
                        <a:t>783</a:t>
                      </a:r>
                      <a:endParaRPr lang="bn-IN" sz="3600" kern="1200" dirty="0">
                        <a:solidFill>
                          <a:schemeClr val="dk1"/>
                        </a:solidFill>
                        <a:latin typeface="Garamond" panose="02020404030301010803" pitchFamily="18" charset="0"/>
                        <a:ea typeface="+mn-ea"/>
                        <a:cs typeface="+mn-cs"/>
                      </a:endParaRPr>
                    </a:p>
                  </a:txBody>
                  <a:tcPr/>
                </a:tc>
                <a:extLst>
                  <a:ext uri="{0D108BD9-81ED-4DB2-BD59-A6C34878D82A}">
                    <a16:rowId xmlns:a16="http://schemas.microsoft.com/office/drawing/2014/main" val="616026801"/>
                  </a:ext>
                </a:extLst>
              </a:tr>
              <a:tr h="914400">
                <a:tc>
                  <a:txBody>
                    <a:bodyPr/>
                    <a:lstStyle/>
                    <a:p>
                      <a:pPr marL="0" algn="ctr" defTabSz="914400" rtl="0" eaLnBrk="1" latinLnBrk="0" hangingPunct="1"/>
                      <a:r>
                        <a:rPr lang="en-US" sz="3600" b="0" kern="1200" dirty="0">
                          <a:solidFill>
                            <a:schemeClr val="lt1"/>
                          </a:solidFill>
                          <a:latin typeface="Garamond" panose="02020404030301010803" pitchFamily="18" charset="0"/>
                          <a:ea typeface="+mn-ea"/>
                          <a:cs typeface="+mn-cs"/>
                        </a:rPr>
                        <a:t>All</a:t>
                      </a:r>
                      <a:endParaRPr lang="bn-IN" sz="3600" b="0" kern="1200" dirty="0">
                        <a:solidFill>
                          <a:schemeClr val="lt1"/>
                        </a:solidFill>
                        <a:latin typeface="Garamond" panose="02020404030301010803" pitchFamily="18" charset="0"/>
                        <a:ea typeface="+mn-ea"/>
                        <a:cs typeface="+mn-cs"/>
                      </a:endParaRPr>
                    </a:p>
                  </a:txBody>
                  <a:tcPr>
                    <a:solidFill>
                      <a:schemeClr val="tx1">
                        <a:lumMod val="75000"/>
                        <a:lumOff val="25000"/>
                      </a:schemeClr>
                    </a:solidFill>
                  </a:tcPr>
                </a:tc>
                <a:tc>
                  <a:txBody>
                    <a:bodyPr/>
                    <a:lstStyle/>
                    <a:p>
                      <a:pPr marL="0" algn="ctr" defTabSz="914400" rtl="0" eaLnBrk="1" latinLnBrk="0" hangingPunct="1"/>
                      <a:r>
                        <a:rPr lang="en-US" sz="3600" kern="1200" dirty="0">
                          <a:solidFill>
                            <a:schemeClr val="dk1"/>
                          </a:solidFill>
                          <a:latin typeface="Garamond" panose="02020404030301010803" pitchFamily="18" charset="0"/>
                          <a:ea typeface="+mn-ea"/>
                          <a:cs typeface="+mn-cs"/>
                        </a:rPr>
                        <a:t>41,123</a:t>
                      </a:r>
                      <a:endParaRPr lang="bn-IN" sz="3600" kern="1200" dirty="0">
                        <a:solidFill>
                          <a:schemeClr val="dk1"/>
                        </a:solidFill>
                        <a:latin typeface="Garamond" panose="02020404030301010803" pitchFamily="18" charset="0"/>
                        <a:ea typeface="+mn-ea"/>
                        <a:cs typeface="+mn-cs"/>
                      </a:endParaRPr>
                    </a:p>
                  </a:txBody>
                  <a:tcPr/>
                </a:tc>
                <a:tc>
                  <a:txBody>
                    <a:bodyPr/>
                    <a:lstStyle/>
                    <a:p>
                      <a:pPr marL="0" algn="ctr" defTabSz="914400" rtl="0" eaLnBrk="1" latinLnBrk="0" hangingPunct="1"/>
                      <a:r>
                        <a:rPr lang="en-US" sz="3600" kern="1200" dirty="0">
                          <a:solidFill>
                            <a:schemeClr val="dk1"/>
                          </a:solidFill>
                          <a:latin typeface="Garamond" panose="02020404030301010803" pitchFamily="18" charset="0"/>
                          <a:ea typeface="+mn-ea"/>
                          <a:cs typeface="+mn-cs"/>
                        </a:rPr>
                        <a:t>2,277</a:t>
                      </a:r>
                      <a:endParaRPr lang="bn-IN" sz="3600" kern="1200" dirty="0">
                        <a:solidFill>
                          <a:schemeClr val="dk1"/>
                        </a:solidFill>
                        <a:latin typeface="Garamond" panose="02020404030301010803" pitchFamily="18" charset="0"/>
                        <a:ea typeface="+mn-ea"/>
                        <a:cs typeface="+mn-cs"/>
                      </a:endParaRPr>
                    </a:p>
                  </a:txBody>
                  <a:tcPr/>
                </a:tc>
                <a:tc>
                  <a:txBody>
                    <a:bodyPr/>
                    <a:lstStyle/>
                    <a:p>
                      <a:pPr marL="0" algn="ctr" defTabSz="914400" rtl="0" eaLnBrk="1" latinLnBrk="0" hangingPunct="1"/>
                      <a:r>
                        <a:rPr lang="en-US" sz="3600" kern="1200" dirty="0">
                          <a:solidFill>
                            <a:schemeClr val="dk1"/>
                          </a:solidFill>
                          <a:latin typeface="Garamond" panose="02020404030301010803" pitchFamily="18" charset="0"/>
                          <a:ea typeface="+mn-ea"/>
                          <a:cs typeface="+mn-cs"/>
                        </a:rPr>
                        <a:t>43,400</a:t>
                      </a:r>
                      <a:endParaRPr lang="bn-IN" sz="3600" kern="1200" dirty="0">
                        <a:solidFill>
                          <a:schemeClr val="dk1"/>
                        </a:solidFill>
                        <a:latin typeface="Garamond" panose="02020404030301010803" pitchFamily="18" charset="0"/>
                        <a:ea typeface="+mn-ea"/>
                        <a:cs typeface="+mn-cs"/>
                      </a:endParaRPr>
                    </a:p>
                  </a:txBody>
                  <a:tcPr/>
                </a:tc>
                <a:extLst>
                  <a:ext uri="{0D108BD9-81ED-4DB2-BD59-A6C34878D82A}">
                    <a16:rowId xmlns:a16="http://schemas.microsoft.com/office/drawing/2014/main" val="2025391062"/>
                  </a:ext>
                </a:extLst>
              </a:tr>
            </a:tbl>
          </a:graphicData>
        </a:graphic>
      </p:graphicFrame>
    </p:spTree>
    <p:extLst>
      <p:ext uri="{BB962C8B-B14F-4D97-AF65-F5344CB8AC3E}">
        <p14:creationId xmlns:p14="http://schemas.microsoft.com/office/powerpoint/2010/main" val="423294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1699</TotalTime>
  <Words>878</Words>
  <Application>Microsoft Office PowerPoint</Application>
  <PresentationFormat>Widescreen</PresentationFormat>
  <Paragraphs>147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Medium</vt:lpstr>
      <vt:lpstr>Garamond</vt:lpstr>
      <vt:lpstr>Medical Design 16x9</vt:lpstr>
      <vt:lpstr>Forecasting Emergency Hospitalization Probability</vt:lpstr>
      <vt:lpstr>Background</vt:lpstr>
      <vt:lpstr>Solution Design</vt:lpstr>
      <vt:lpstr>Methods Study design, data source, and patient selection</vt:lpstr>
      <vt:lpstr>Features &amp; Target Variable</vt:lpstr>
      <vt:lpstr>Demographics</vt:lpstr>
      <vt:lpstr>Feature Importance</vt:lpstr>
      <vt:lpstr>Algorithm</vt:lpstr>
      <vt:lpstr>Confusion Matrix</vt:lpstr>
      <vt:lpstr>ROC-AUC Plot</vt:lpstr>
      <vt:lpstr>Technology Stack</vt:lpstr>
      <vt:lpstr>Steps Followed</vt:lpstr>
      <vt:lpstr>Competitive Analysis and Area of Improvement</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Goutam Bose</dc:creator>
  <cp:lastModifiedBy>Goutam Bose</cp:lastModifiedBy>
  <cp:revision>45</cp:revision>
  <dcterms:created xsi:type="dcterms:W3CDTF">2018-12-14T02:31:47Z</dcterms:created>
  <dcterms:modified xsi:type="dcterms:W3CDTF">2018-12-23T05:41:02Z</dcterms:modified>
</cp:coreProperties>
</file>