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56" r:id="rId8"/>
    <p:sldId id="274" r:id="rId9"/>
    <p:sldId id="257" r:id="rId10"/>
    <p:sldId id="258" r:id="rId11"/>
    <p:sldId id="259" r:id="rId12"/>
    <p:sldId id="260" r:id="rId13"/>
    <p:sldId id="261" r:id="rId14"/>
    <p:sldId id="262" r:id="rId15"/>
    <p:sldId id="272" r:id="rId16"/>
    <p:sldId id="273" r:id="rId17"/>
    <p:sldId id="263" r:id="rId18"/>
    <p:sldId id="264" r:id="rId19"/>
    <p:sldId id="265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DB87-06DE-4484-901B-07D99004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0A20F-8D8B-47D6-BD13-314322C0F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8B1D-CEEC-4C11-B5A0-CFB37FC1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C8D2-D3EB-4FE1-AB96-C258088C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AA49B-12DA-4538-8115-4675304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C429-42D2-4535-9F0F-F50A609F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7A833-6052-44B5-83A7-2BC9661B1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A5EC-DB70-4B68-9B02-19A3859E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1A18-DA60-4B1F-92C3-076D1E9B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D7BC-2199-48C2-AD67-9B459198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8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12EB8-CE9C-40BF-93E8-95DCD41C8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C75D-A43E-4D72-831D-869BB794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AE13-5160-4996-B40D-3442A1E5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6ABD-80FA-46F6-8606-E0FFC658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0C82-9724-40DD-8422-52A41BFF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4BE1-0EA8-4279-A00F-6CEE14A1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A781-E001-470A-AC2A-7C5956D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396B-1CBC-4E96-864A-9FEC4ACE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E5FF-5045-421A-8228-12DF39AF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B3CA-990C-4D76-AE98-0A72AC80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6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7B15-F130-4C09-A7EE-9BB1EF4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3865-DFCB-496A-997F-05A32A2D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DF1C-AC7D-4F60-90AF-074A56F9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41FB-489E-4592-8A41-5A26F8A8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6408-9402-4A38-8F64-6A8F061A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A696-0AC0-4CB3-B7F3-4FFAFCE6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E2FE-8F7A-434D-BF34-56EC12C1A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8892C-4C59-4DE3-BF1F-5F6249F5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CDE27-218D-4126-B927-C47FC9AC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0BC8-9140-4F0C-9ABA-81097183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A7A7-0CBA-412C-94E9-01E6A841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408C-B70F-4CC7-A3D1-40EC35BA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1179-F77C-4222-B7AB-7983E2B7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BD85-D5A6-4BE6-98FA-B54967A9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419DE-D737-4A99-B78A-13D134A1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E0790-F55A-4AAE-BC78-8FA27DDC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F520A-747B-49A9-9AD0-8B133F2B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176AF-E442-4D08-A886-E6ADA29D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455-784E-4FE0-9B6E-3DCC3588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E128-680C-452C-8D8C-0901203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8BC39-2EC4-41B3-BFFA-2D788B1F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84F30-AEB2-495F-9885-D7539B73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1834B-408C-4B45-84F8-CBD3CB81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7004E-CF27-4545-B3C5-BBBF67B1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80288-193C-4FBA-9164-013E09EB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A44D-9B59-4D9F-A577-9FF91A98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8AD9-79EC-44DE-B97C-65C4B944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561C-41D5-4318-96FC-F1122AD9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36548-9800-4C44-976E-B2F7DCD2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2437E-2090-4099-9A95-CC98D30D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9A03-C320-44B6-80ED-F6C652A5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D386-7983-4130-98E6-FED6B515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3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95BF-5CD9-4654-B3C6-3E1B97E9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A8BDC-1C90-4C4D-9B3C-65419CAEB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4FFA-1DE6-4347-85D2-FFFEA8877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A919E-399D-4DFE-BA88-84ED6B93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0521D-02A3-42B9-8CB3-E8C74DB5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85A73-A67E-4D42-97A9-B103C32C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69F52-ED3A-4F7F-9D0B-A6A2CD95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8B8DC-D61C-446E-848B-AFCB361D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C635-CF15-4A39-8BA6-15AC08F0A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5A0B-2F70-4AB2-B4C6-274FD0820B4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8994-DFC9-47C6-9B09-81E3E440A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EB5E-0DE3-47EC-AD10-C26A3C38D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9BDD-718F-4AC8-A430-B572A910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3CA56-5751-4F78-807F-F723DE08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Identifying Top Ball-playing Center Backs from Statsbomb 2018 World Cup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D0180-AE99-400C-AE00-617A34DF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: Norwich City Football Club </a:t>
            </a:r>
          </a:p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by : Soumyajit Bose</a:t>
            </a:r>
          </a:p>
        </p:txBody>
      </p:sp>
    </p:spTree>
    <p:extLst>
      <p:ext uri="{BB962C8B-B14F-4D97-AF65-F5344CB8AC3E}">
        <p14:creationId xmlns:p14="http://schemas.microsoft.com/office/powerpoint/2010/main" val="3644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8959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Ball Progression and Expected Pass Completion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Progressive moves  -&gt; Progressive passes + carries.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Definition of “progressive” -&gt; Any pass or carry that moves the ball closer to the opposition goal by 25 %, or moves the ball into the opposition box from outside.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–</a:t>
            </a:r>
            <a:r>
              <a:rPr lang="en-US" sz="2000" dirty="0">
                <a:solidFill>
                  <a:schemeClr val="bg1"/>
                </a:solidFill>
              </a:rPr>
              <a:t>  Sainsbury, Hummels,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Maguire, Walker,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Herrera, </a:t>
            </a:r>
            <a:r>
              <a:rPr lang="en-US" sz="2000" dirty="0" err="1">
                <a:solidFill>
                  <a:schemeClr val="bg1"/>
                </a:solidFill>
              </a:rPr>
              <a:t>Meriah,Sane</a:t>
            </a:r>
            <a:r>
              <a:rPr lang="en-US" sz="2000" dirty="0">
                <a:solidFill>
                  <a:schemeClr val="bg1"/>
                </a:solidFill>
              </a:rPr>
              <a:t>, Alderweireld, Pique, Ramos, Vertonghen.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13393" y="105734"/>
            <a:ext cx="5639795" cy="65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253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Third Entries</a:t>
            </a:r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Expected Pass Completion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Final Third Entries -&gt; Successful Passes and Carries into the final third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-</a:t>
            </a:r>
            <a:r>
              <a:rPr lang="en-US" sz="2000" dirty="0">
                <a:solidFill>
                  <a:schemeClr val="bg1"/>
                </a:solidFill>
              </a:rPr>
              <a:t> Ramos, Pique, Alderweireld, Walker,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Sainsbury, Maguire,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Herrera, Vertonghen, </a:t>
            </a:r>
            <a:r>
              <a:rPr lang="en-US" sz="2000" dirty="0" err="1">
                <a:solidFill>
                  <a:schemeClr val="bg1"/>
                </a:solidFill>
              </a:rPr>
              <a:t>Lovren</a:t>
            </a:r>
            <a:r>
              <a:rPr lang="en-US" sz="2000" dirty="0">
                <a:solidFill>
                  <a:schemeClr val="bg1"/>
                </a:solidFill>
              </a:rPr>
              <a:t>, Hummels, Jones, </a:t>
            </a:r>
            <a:r>
              <a:rPr lang="en-US" sz="2000" dirty="0" err="1">
                <a:solidFill>
                  <a:schemeClr val="bg1"/>
                </a:solidFill>
              </a:rPr>
              <a:t>Meriah</a:t>
            </a:r>
            <a:r>
              <a:rPr lang="en-US" sz="2000" dirty="0">
                <a:solidFill>
                  <a:schemeClr val="bg1"/>
                </a:solidFill>
              </a:rPr>
              <a:t>, Sane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13393" y="115160"/>
            <a:ext cx="5649221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8959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Threat Creation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Expected Pass Completion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-&gt; calculated per 100 successful passes and carries.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-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Herrera, </a:t>
            </a:r>
            <a:r>
              <a:rPr lang="en-US" sz="2000" dirty="0" err="1">
                <a:solidFill>
                  <a:schemeClr val="bg1"/>
                </a:solidFill>
              </a:rPr>
              <a:t>Milenkovic</a:t>
            </a:r>
            <a:r>
              <a:rPr lang="en-US" sz="2000" dirty="0">
                <a:solidFill>
                  <a:schemeClr val="bg1"/>
                </a:solidFill>
              </a:rPr>
              <a:t>, Ramos,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Hummels, </a:t>
            </a:r>
            <a:r>
              <a:rPr lang="en-US" sz="2000" dirty="0" err="1">
                <a:solidFill>
                  <a:schemeClr val="bg1"/>
                </a:solidFill>
              </a:rPr>
              <a:t>Umtiti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Lindelof</a:t>
            </a:r>
            <a:r>
              <a:rPr lang="en-US" sz="2000" dirty="0">
                <a:solidFill>
                  <a:schemeClr val="bg1"/>
                </a:solidFill>
              </a:rPr>
              <a:t>, Granqvist, Walker, Alderweireld, Maguire, </a:t>
            </a:r>
            <a:r>
              <a:rPr lang="en-US" sz="2000" dirty="0" err="1">
                <a:solidFill>
                  <a:schemeClr val="bg1"/>
                </a:solidFill>
              </a:rPr>
              <a:t>Meriah</a:t>
            </a:r>
            <a:r>
              <a:rPr lang="en-US" sz="2000" dirty="0">
                <a:solidFill>
                  <a:schemeClr val="bg1"/>
                </a:solidFill>
              </a:rPr>
              <a:t>, Sane, Pique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13393" y="124587"/>
            <a:ext cx="5602087" cy="65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1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Threat Creation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Facilitation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Facilitated -&gt;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of the next player’s moves. This captures the fact that sometimes players will invite pressure and suck the opposition in, before releasing a team-mate and allow them to create danger.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- </a:t>
            </a:r>
            <a:r>
              <a:rPr lang="en-US" sz="2000" dirty="0">
                <a:solidFill>
                  <a:schemeClr val="bg1"/>
                </a:solidFill>
              </a:rPr>
              <a:t>Gimenez, </a:t>
            </a:r>
            <a:r>
              <a:rPr lang="en-US" sz="2000" dirty="0" err="1">
                <a:solidFill>
                  <a:schemeClr val="bg1"/>
                </a:solidFill>
              </a:rPr>
              <a:t>Benatia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Ignashevich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Kutepov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Hummels, </a:t>
            </a:r>
            <a:r>
              <a:rPr lang="en-US" sz="2000" dirty="0" err="1">
                <a:solidFill>
                  <a:schemeClr val="bg1"/>
                </a:solidFill>
              </a:rPr>
              <a:t>Lindelof</a:t>
            </a:r>
            <a:r>
              <a:rPr lang="en-US" sz="2000" dirty="0">
                <a:solidFill>
                  <a:schemeClr val="bg1"/>
                </a:solidFill>
              </a:rPr>
              <a:t>, Sane, </a:t>
            </a:r>
            <a:r>
              <a:rPr lang="en-US" sz="2000" dirty="0" err="1">
                <a:solidFill>
                  <a:schemeClr val="bg1"/>
                </a:solidFill>
              </a:rPr>
              <a:t>Umtiti</a:t>
            </a:r>
            <a:r>
              <a:rPr lang="en-US" sz="2000" dirty="0">
                <a:solidFill>
                  <a:schemeClr val="bg1"/>
                </a:solidFill>
              </a:rPr>
              <a:t>, Pepe (</a:t>
            </a:r>
            <a:r>
              <a:rPr lang="en-US" sz="2000" dirty="0" err="1">
                <a:solidFill>
                  <a:schemeClr val="bg1"/>
                </a:solidFill>
              </a:rPr>
              <a:t>Klepnar</a:t>
            </a:r>
            <a:r>
              <a:rPr lang="en-US" sz="2000" dirty="0">
                <a:solidFill>
                  <a:schemeClr val="bg1"/>
                </a:solidFill>
              </a:rPr>
              <a:t>), Granqvist, Pique, </a:t>
            </a:r>
            <a:r>
              <a:rPr lang="en-US" sz="2000" dirty="0" err="1">
                <a:solidFill>
                  <a:schemeClr val="bg1"/>
                </a:solidFill>
              </a:rPr>
              <a:t>Varane</a:t>
            </a:r>
            <a:r>
              <a:rPr lang="en-US" sz="2000" dirty="0">
                <a:solidFill>
                  <a:schemeClr val="bg1"/>
                </a:solidFill>
              </a:rPr>
              <a:t>, Ramos, Alderweireld, Maguire, </a:t>
            </a:r>
            <a:r>
              <a:rPr lang="en-US" sz="2000" dirty="0" err="1">
                <a:solidFill>
                  <a:schemeClr val="bg1"/>
                </a:solidFill>
              </a:rPr>
              <a:t>Godin,Meriah</a:t>
            </a:r>
            <a:r>
              <a:rPr lang="en-US" sz="2000" dirty="0">
                <a:solidFill>
                  <a:schemeClr val="bg1"/>
                </a:solidFill>
              </a:rPr>
              <a:t>, Walker,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13393" y="152867"/>
            <a:ext cx="5536100" cy="64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0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487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Threat Creation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Buildup Participation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xGBuildup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-&gt; calculated per 10 open play shots by the team.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 - </a:t>
            </a:r>
            <a:r>
              <a:rPr lang="en-US" sz="2000" dirty="0" err="1">
                <a:solidFill>
                  <a:schemeClr val="bg1"/>
                </a:solidFill>
              </a:rPr>
              <a:t>Meriah</a:t>
            </a:r>
            <a:r>
              <a:rPr lang="en-US" sz="2000" dirty="0">
                <a:solidFill>
                  <a:schemeClr val="bg1"/>
                </a:solidFill>
              </a:rPr>
              <a:t>, Alderweireld, </a:t>
            </a:r>
            <a:r>
              <a:rPr lang="en-US" sz="2000" dirty="0" err="1">
                <a:solidFill>
                  <a:schemeClr val="bg1"/>
                </a:solidFill>
              </a:rPr>
              <a:t>Garagay</a:t>
            </a:r>
            <a:r>
              <a:rPr lang="en-US" sz="2000" dirty="0">
                <a:solidFill>
                  <a:schemeClr val="bg1"/>
                </a:solidFill>
              </a:rPr>
              <a:t>, Ramos, Pique, Maguire, </a:t>
            </a:r>
            <a:r>
              <a:rPr lang="en-US" sz="2000" dirty="0" err="1">
                <a:solidFill>
                  <a:schemeClr val="bg1"/>
                </a:solidFill>
              </a:rPr>
              <a:t>Milenkovic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Benatia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Kutepov</a:t>
            </a:r>
            <a:r>
              <a:rPr lang="en-US" sz="2000" dirty="0">
                <a:solidFill>
                  <a:schemeClr val="bg1"/>
                </a:solidFill>
              </a:rPr>
              <a:t>, Hummels, </a:t>
            </a:r>
            <a:r>
              <a:rPr lang="en-US" sz="2000" dirty="0" err="1">
                <a:solidFill>
                  <a:schemeClr val="bg1"/>
                </a:solidFill>
              </a:rPr>
              <a:t>Umtiti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Varane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12783" y="124587"/>
            <a:ext cx="5470940" cy="63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6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487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Brief Note :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Why have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Faciliated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xGBuildup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been adjusted 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To accommodate for the difference in number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passes+carries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for the players, and of open play shots for the teams.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1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487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Names that have stood out repeatedly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Absolute standouts - Ramos, Pique, Alderweireld, Walker,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Maguire,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Hummels, </a:t>
            </a:r>
            <a:r>
              <a:rPr lang="en-US" sz="2000" dirty="0" err="1">
                <a:solidFill>
                  <a:schemeClr val="bg1"/>
                </a:solidFill>
              </a:rPr>
              <a:t>Milenkovic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Meriah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Umtiti</a:t>
            </a:r>
            <a:r>
              <a:rPr lang="en-US" sz="2000" dirty="0">
                <a:solidFill>
                  <a:schemeClr val="bg1"/>
                </a:solidFill>
              </a:rPr>
              <a:t>, Sane.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Honorable mentions – Jones, Thiago Silva, Miranda, Herrera, Sainsbury.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8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4" y="1538608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Possession-adjusted defensive activities and Pressure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Defensive acts 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Tackles+Interceptions+Blocks+Ball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Recoveries.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Possession-adjusted to mitigate the effect of possession-heavy team styles.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-</a:t>
            </a:r>
            <a:r>
              <a:rPr lang="en-US" sz="2000" dirty="0">
                <a:solidFill>
                  <a:schemeClr val="bg1"/>
                </a:solidFill>
              </a:rPr>
              <a:t> Hummels, </a:t>
            </a:r>
            <a:r>
              <a:rPr lang="en-US" sz="2000" dirty="0" err="1">
                <a:solidFill>
                  <a:schemeClr val="bg1"/>
                </a:solidFill>
              </a:rPr>
              <a:t>Hawsawi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Akanji</a:t>
            </a:r>
            <a:r>
              <a:rPr lang="en-US" sz="2000" dirty="0">
                <a:solidFill>
                  <a:schemeClr val="bg1"/>
                </a:solidFill>
              </a:rPr>
              <a:t>, Otamendi,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Schar</a:t>
            </a:r>
            <a:r>
              <a:rPr lang="en-US" sz="2000" dirty="0">
                <a:solidFill>
                  <a:schemeClr val="bg1"/>
                </a:solidFill>
              </a:rPr>
              <a:t>, Mina, Fonte, Ramos, Pique, Miranda, Sainsbury, Stones, Hernandez, Pepe, Vida, </a:t>
            </a:r>
            <a:r>
              <a:rPr lang="en-US" sz="2000" dirty="0" err="1">
                <a:solidFill>
                  <a:schemeClr val="bg1"/>
                </a:solidFill>
              </a:rPr>
              <a:t>Davinson</a:t>
            </a:r>
            <a:r>
              <a:rPr lang="en-US" sz="2000" dirty="0">
                <a:solidFill>
                  <a:schemeClr val="bg1"/>
                </a:solidFill>
              </a:rPr>
              <a:t>, Walker, Shoji, Yoshida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12782" y="228282"/>
            <a:ext cx="5483845" cy="64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0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538608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Aerial Dominance and Defensive Acts</a:t>
            </a:r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- </a:t>
            </a:r>
            <a:r>
              <a:rPr lang="en-US" sz="2000" dirty="0">
                <a:solidFill>
                  <a:schemeClr val="bg1"/>
                </a:solidFill>
              </a:rPr>
              <a:t>Fonte, </a:t>
            </a:r>
            <a:r>
              <a:rPr lang="en-US" sz="2000" dirty="0" err="1">
                <a:solidFill>
                  <a:schemeClr val="bg1"/>
                </a:solidFill>
              </a:rPr>
              <a:t>Schar</a:t>
            </a:r>
            <a:r>
              <a:rPr lang="en-US" sz="2000" dirty="0">
                <a:solidFill>
                  <a:schemeClr val="bg1"/>
                </a:solidFill>
              </a:rPr>
              <a:t>, Otamendi, Hummels, Pepe, Sainsbury, Vida, Walker, </a:t>
            </a:r>
            <a:r>
              <a:rPr lang="en-US" sz="2000" dirty="0" err="1">
                <a:solidFill>
                  <a:schemeClr val="bg1"/>
                </a:solidFill>
              </a:rPr>
              <a:t>Lovren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Hawsawi</a:t>
            </a:r>
            <a:r>
              <a:rPr lang="en-US" sz="2000" dirty="0">
                <a:solidFill>
                  <a:schemeClr val="bg1"/>
                </a:solidFill>
              </a:rPr>
              <a:t>, Pique, </a:t>
            </a:r>
            <a:r>
              <a:rPr lang="en-US" sz="2000" dirty="0" err="1">
                <a:solidFill>
                  <a:schemeClr val="bg1"/>
                </a:solidFill>
              </a:rPr>
              <a:t>Bednarek</a:t>
            </a:r>
            <a:r>
              <a:rPr lang="en-US" sz="2000" dirty="0">
                <a:solidFill>
                  <a:schemeClr val="bg1"/>
                </a:solidFill>
              </a:rPr>
              <a:t>, Stones,  Yoshida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84502" y="209428"/>
            <a:ext cx="5464991" cy="63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39112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Defensive Acts and Duel Wins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Standout names : Hummels, Otamendi, Ramos, Pepe, </a:t>
            </a:r>
            <a:r>
              <a:rPr lang="en-US" sz="2000" dirty="0" err="1">
                <a:solidFill>
                  <a:schemeClr val="bg1"/>
                </a:solidFill>
              </a:rPr>
              <a:t>Hawsawi</a:t>
            </a:r>
            <a:r>
              <a:rPr lang="en-US" sz="2000" dirty="0">
                <a:solidFill>
                  <a:schemeClr val="bg1"/>
                </a:solidFill>
              </a:rPr>
              <a:t>, Mina, Stones, Thiago Silva, </a:t>
            </a:r>
            <a:r>
              <a:rPr lang="en-US" sz="2000" dirty="0" err="1">
                <a:solidFill>
                  <a:schemeClr val="bg1"/>
                </a:solidFill>
              </a:rPr>
              <a:t>Schar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Akanji</a:t>
            </a:r>
            <a:r>
              <a:rPr lang="en-US" sz="2000" dirty="0">
                <a:solidFill>
                  <a:schemeClr val="bg1"/>
                </a:solidFill>
              </a:rPr>
              <a:t>, Vida, Gonzalez, Miranda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03356" y="200002"/>
            <a:ext cx="5446137" cy="63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5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3CA56-5751-4F78-807F-F723DE08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8" y="271018"/>
            <a:ext cx="5781554" cy="15001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Table of Contents : </a:t>
            </a:r>
            <a:br>
              <a:rPr lang="en-US" sz="5600" dirty="0">
                <a:solidFill>
                  <a:schemeClr val="bg1"/>
                </a:solidFill>
              </a:rPr>
            </a:b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9411-0D13-422C-9E39-DC0F5E4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462" y="1178351"/>
            <a:ext cx="10762988" cy="49112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Metrics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Brief Overview of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Exploration of Possession-based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Common Standout Names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Exploration of defensive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Common Standout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3 Choice of Players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Player Percentile Bar Charts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Pick top 3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Some more details for the three players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Progressive Passes and Carries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531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616808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list of names that have stood out repeatedly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Absolute standouts – Ramos, Pique, Hummels, Alderweireld, Maguire,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Followed by –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Walker, </a:t>
            </a:r>
            <a:r>
              <a:rPr lang="en-US" sz="2000" dirty="0" err="1">
                <a:solidFill>
                  <a:schemeClr val="bg1"/>
                </a:solidFill>
              </a:rPr>
              <a:t>Meriah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Let’s have a closer look at the top 6 names by removing the clutter of the scatter plots. We will look at bar charts for each player in the next 6 slides (showing percentile ranks in different attributes).</a:t>
            </a:r>
          </a:p>
        </p:txBody>
      </p:sp>
    </p:spTree>
    <p:extLst>
      <p:ext uri="{BB962C8B-B14F-4D97-AF65-F5344CB8AC3E}">
        <p14:creationId xmlns:p14="http://schemas.microsoft.com/office/powerpoint/2010/main" val="117098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F12206-5105-4CF7-BD22-021D5CDA1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027"/>
            <a:ext cx="12192000" cy="60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5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613E3-43C8-4D8E-9FDC-E63F3822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8027"/>
            <a:ext cx="12192000" cy="60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04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02613E3-43C8-4D8E-9FDC-E63F3822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027"/>
            <a:ext cx="12192000" cy="60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3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613E3-43C8-4D8E-9FDC-E63F3822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98027"/>
            <a:ext cx="12191998" cy="60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96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613E3-43C8-4D8E-9FDC-E63F3822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98027"/>
            <a:ext cx="12191998" cy="606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613E3-43C8-4D8E-9FDC-E63F3822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98027"/>
            <a:ext cx="12191996" cy="606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27" y="4683909"/>
            <a:ext cx="4153626" cy="21740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Sergio Ramos and Mats Hummels stand out the most. It’s a tough choice between Gerard Pique and Harry Maguire. I lean towards Maguire as he has fewer turnovers and better defensive duel win %, while the possession metrics are fairly comparable.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530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D36A4-16A3-4296-BB08-250A7EAB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53" y="1793278"/>
            <a:ext cx="3554226" cy="509569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Sergio Ramos Progressive Passes and Carries – lots of cross-field diagonal balls, and stepping up through the center when carrying.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C680B8-C0D3-4305-885A-F5CEB0EA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39" y="198642"/>
            <a:ext cx="4368867" cy="3189273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A21F337-4442-4010-AA99-864E3E092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35" y="3528152"/>
            <a:ext cx="4368867" cy="31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D36A4-16A3-4296-BB08-250A7EAB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53" y="1528834"/>
            <a:ext cx="3554226" cy="3297675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Mats Hummels Progressive Passes and Carries – small sample size, but mostly though the center of the pitch. More vertical.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C680B8-C0D3-4305-885A-F5CEB0EA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1470" y="198642"/>
            <a:ext cx="4368405" cy="3189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1F337-4442-4010-AA99-864E3E092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3235" y="3528152"/>
            <a:ext cx="4368867" cy="31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3CA56-5751-4F78-807F-F723DE08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8" y="271018"/>
            <a:ext cx="5781554" cy="15001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Player Selection  </a:t>
            </a:r>
            <a:br>
              <a:rPr lang="en-US" sz="5600" dirty="0">
                <a:solidFill>
                  <a:schemeClr val="bg1"/>
                </a:solidFill>
              </a:rPr>
            </a:b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9411-0D13-422C-9E39-DC0F5E4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035" y="2383829"/>
            <a:ext cx="10762988" cy="49112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102 center backs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Minimum minutes - 180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Minimum open play passes - 100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center backs reduced to - 51</a:t>
            </a:r>
          </a:p>
        </p:txBody>
      </p:sp>
    </p:spTree>
    <p:extLst>
      <p:ext uri="{BB962C8B-B14F-4D97-AF65-F5344CB8AC3E}">
        <p14:creationId xmlns:p14="http://schemas.microsoft.com/office/powerpoint/2010/main" val="3074495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D36A4-16A3-4296-BB08-250A7EAB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Harry Maguire Progressive Passes and Carries – lots of half-space probing. Long balls into the penalty area as well.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C680B8-C0D3-4305-885A-F5CEB0EA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1470" y="198642"/>
            <a:ext cx="4368405" cy="318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1F337-4442-4010-AA99-864E3E092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3236" y="3528152"/>
            <a:ext cx="4368865" cy="31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1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5871E9-4096-4566-98F8-6637369A20DE}"/>
              </a:ext>
            </a:extLst>
          </p:cNvPr>
          <p:cNvSpPr txBox="1"/>
          <p:nvPr/>
        </p:nvSpPr>
        <p:spPr>
          <a:xfrm>
            <a:off x="292231" y="1772239"/>
            <a:ext cx="2903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Statsbomb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open data was used to identify ball-playing abilities of center back during the World Cup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Potential caveats – small playing time and sample size for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ball-playing center backs selected – Sergio Ramos, Harry Maguire and Mats Hummels.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Their attributes and progressive passing/ball-carrying depicted visually.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Thanks to Lee Dunn at Norwich City FC for this wonderful opportunity. </a:t>
            </a:r>
          </a:p>
        </p:txBody>
      </p:sp>
    </p:spTree>
    <p:extLst>
      <p:ext uri="{BB962C8B-B14F-4D97-AF65-F5344CB8AC3E}">
        <p14:creationId xmlns:p14="http://schemas.microsoft.com/office/powerpoint/2010/main" val="74969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3CA56-5751-4F78-807F-F723DE08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8" y="271018"/>
            <a:ext cx="5781554" cy="15001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Metrics Chosen  </a:t>
            </a:r>
            <a:br>
              <a:rPr lang="en-US" sz="5600" dirty="0">
                <a:solidFill>
                  <a:schemeClr val="bg1"/>
                </a:solidFill>
              </a:rPr>
            </a:b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9411-0D13-422C-9E39-DC0F5E4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047" y="1101783"/>
            <a:ext cx="10762988" cy="49112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In-possession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Expected Threat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Expected Threat Facilitated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Pass Completion above Expectation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Final Third Passes and Carries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Progressive Passes and Carries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Successful Passes and Carries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Turnovers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xG</a:t>
            </a:r>
            <a:r>
              <a:rPr lang="en-US" dirty="0"/>
              <a:t> Buildup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Pass Success % overall and under 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Out-of-possession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Possession-adjusted Defensive 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Possession-adjusted Pressures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Aerial Challenges Win 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Tackle Win 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2D78C-D301-4C90-A4D4-1B2A5DE0D93D}"/>
              </a:ext>
            </a:extLst>
          </p:cNvPr>
          <p:cNvSpPr txBox="1"/>
          <p:nvPr/>
        </p:nvSpPr>
        <p:spPr>
          <a:xfrm>
            <a:off x="603315" y="5882326"/>
            <a:ext cx="533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(Details of these metrics will be described in subsequent slides)</a:t>
            </a:r>
          </a:p>
        </p:txBody>
      </p:sp>
    </p:spTree>
    <p:extLst>
      <p:ext uri="{BB962C8B-B14F-4D97-AF65-F5344CB8AC3E}">
        <p14:creationId xmlns:p14="http://schemas.microsoft.com/office/powerpoint/2010/main" val="224181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3CA56-5751-4F78-807F-F723DE08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8" y="271018"/>
            <a:ext cx="5781554" cy="15001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Methodology</a:t>
            </a:r>
            <a:br>
              <a:rPr lang="en-US" sz="5600" dirty="0">
                <a:solidFill>
                  <a:schemeClr val="bg1"/>
                </a:solidFill>
              </a:rPr>
            </a:b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9411-0D13-422C-9E39-DC0F5E4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047" y="1101783"/>
            <a:ext cx="6095421" cy="49112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 metrics like Passes, Carries, Final Third Entries - events counted directly from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 Completion above Expectation - an Expected Pass Completion model was built using the dataset and machine-learning classification algorithm (Random Forest and XGBOOST) and compared to actual Pass completion.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Expected Threat - Karun Singh’s </a:t>
            </a:r>
            <a:r>
              <a:rPr lang="en-US" dirty="0" err="1"/>
              <a:t>xT</a:t>
            </a:r>
            <a:r>
              <a:rPr lang="en-US" dirty="0"/>
              <a:t> model has been used to quantify threat values of successful passes and carries.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xG</a:t>
            </a:r>
            <a:r>
              <a:rPr lang="en-US" dirty="0"/>
              <a:t> Buildup -  Made use of </a:t>
            </a:r>
            <a:r>
              <a:rPr lang="en-US" dirty="0" err="1"/>
              <a:t>Statsbomb’s</a:t>
            </a:r>
            <a:r>
              <a:rPr lang="en-US" dirty="0"/>
              <a:t> Possession Sequences to identify players who contribute to buildup to open play shots and reward them with </a:t>
            </a:r>
            <a:r>
              <a:rPr lang="en-US" dirty="0" err="1"/>
              <a:t>xG</a:t>
            </a:r>
            <a:r>
              <a:rPr lang="en-US" dirty="0"/>
              <a:t> value of those open play shots.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Defensive metrics are possession-adjusted.</a:t>
            </a:r>
          </a:p>
        </p:txBody>
      </p:sp>
    </p:spTree>
    <p:extLst>
      <p:ext uri="{BB962C8B-B14F-4D97-AF65-F5344CB8AC3E}">
        <p14:creationId xmlns:p14="http://schemas.microsoft.com/office/powerpoint/2010/main" val="289970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3CA56-5751-4F78-807F-F723DE08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8" y="271018"/>
            <a:ext cx="5781554" cy="15001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Exploration of In-Possession Metrics</a:t>
            </a:r>
            <a:br>
              <a:rPr lang="en-US" sz="5600" dirty="0">
                <a:solidFill>
                  <a:schemeClr val="bg1"/>
                </a:solidFill>
              </a:rPr>
            </a:b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9411-0D13-422C-9E39-DC0F5E4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138" y="1442443"/>
            <a:ext cx="6095421" cy="49112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next set of slides, several in-possession metrics will be presented to gauge ball-playing abilities of the chosen set of center-backs.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case, the “standout” names – players who perform better than the median will be listed out separately. </a:t>
            </a:r>
          </a:p>
        </p:txBody>
      </p:sp>
    </p:spTree>
    <p:extLst>
      <p:ext uri="{BB962C8B-B14F-4D97-AF65-F5344CB8AC3E}">
        <p14:creationId xmlns:p14="http://schemas.microsoft.com/office/powerpoint/2010/main" val="20151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9214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Possession Volume and Expected Pass Completion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653624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Pass Completed Above Expected – greater than implies pass completion rate is better than what’s expected from an average player.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–  </a:t>
            </a:r>
            <a:r>
              <a:rPr lang="en-US" sz="2000" dirty="0">
                <a:solidFill>
                  <a:schemeClr val="bg1"/>
                </a:solidFill>
              </a:rPr>
              <a:t>Ramos, Pique, Alderweireld, Walker,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Jones, Sainsbury, Maguire, Vertonghen,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Thiago Silva, Miranda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02" y="154264"/>
            <a:ext cx="5663473" cy="66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9214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 Success % and Effect of Pressure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653624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– </a:t>
            </a:r>
            <a:r>
              <a:rPr lang="en-US" sz="2000" dirty="0">
                <a:solidFill>
                  <a:schemeClr val="bg1"/>
                </a:solidFill>
              </a:rPr>
              <a:t>Christensen, Milligan, Stones, Ramos, Hummels, </a:t>
            </a:r>
            <a:r>
              <a:rPr lang="en-US" sz="2000" dirty="0" err="1">
                <a:solidFill>
                  <a:schemeClr val="bg1"/>
                </a:solidFill>
              </a:rPr>
              <a:t>Kompany</a:t>
            </a:r>
            <a:r>
              <a:rPr lang="en-US" sz="2000" dirty="0">
                <a:solidFill>
                  <a:schemeClr val="bg1"/>
                </a:solidFill>
              </a:rPr>
              <a:t>, Thiago Silva, Pique, Jones, Shoji, </a:t>
            </a:r>
            <a:r>
              <a:rPr lang="en-US" sz="2000" dirty="0" err="1">
                <a:solidFill>
                  <a:schemeClr val="bg1"/>
                </a:solidFill>
              </a:rPr>
              <a:t>Milenkovic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Akanji</a:t>
            </a:r>
            <a:r>
              <a:rPr lang="en-US" sz="2000" dirty="0">
                <a:solidFill>
                  <a:schemeClr val="bg1"/>
                </a:solidFill>
              </a:rPr>
              <a:t>, Miranda,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Maguire, </a:t>
            </a:r>
            <a:r>
              <a:rPr lang="en-US" sz="2000" dirty="0" err="1">
                <a:solidFill>
                  <a:schemeClr val="bg1"/>
                </a:solidFill>
              </a:rPr>
              <a:t>Rojo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Meriah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597" y="154264"/>
            <a:ext cx="5661683" cy="66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39234-4A2F-4FD2-B18E-AC12B742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4" y="1487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Turnovers and Expected Pass Completion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C5EA7-1741-48C9-A7E3-23FD00D5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511829"/>
            <a:ext cx="4075054" cy="27412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Turnovers per 100 Touches -&gt; Turnovers divided by number of carries and attempted dribbles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y-axis has been inverted so that the best players appear at the top right corner.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Standout names –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Koulibaly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Kjaer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Milenkovic,Rojo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Ramos,Thiago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Silva,Umtiti</a:t>
            </a:r>
            <a:r>
              <a:rPr lang="en-US" sz="2000" dirty="0">
                <a:solidFill>
                  <a:schemeClr val="bg1"/>
                </a:solidFill>
              </a:rPr>
              <a:t>, Miranda, Alderweireld, </a:t>
            </a:r>
            <a:r>
              <a:rPr lang="en-US" sz="2000" dirty="0" err="1">
                <a:solidFill>
                  <a:schemeClr val="bg1"/>
                </a:solidFill>
              </a:rPr>
              <a:t>Hawsawi</a:t>
            </a:r>
            <a:r>
              <a:rPr lang="en-US" sz="2000" dirty="0">
                <a:solidFill>
                  <a:schemeClr val="bg1"/>
                </a:solidFill>
              </a:rPr>
              <a:t>, Jorgensen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5DA7F-2930-4F7F-90B3-BEC22182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93750" y="77453"/>
            <a:ext cx="5659438" cy="66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1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1279</Words>
  <Application>Microsoft Office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Identifying Top Ball-playing Center Backs from Statsbomb 2018 World Cup Data</vt:lpstr>
      <vt:lpstr>Table of Contents :  </vt:lpstr>
      <vt:lpstr>Player Selection   </vt:lpstr>
      <vt:lpstr>Metrics Chosen   </vt:lpstr>
      <vt:lpstr>Methodology </vt:lpstr>
      <vt:lpstr>Exploration of In-Possession Metrics </vt:lpstr>
      <vt:lpstr>Possession Volume and Expected Pass Completion </vt:lpstr>
      <vt:lpstr>Pass Success % and Effect of Pressure</vt:lpstr>
      <vt:lpstr>Turnovers and Expected Pass Completion </vt:lpstr>
      <vt:lpstr>Ball Progression and Expected Pass Completion </vt:lpstr>
      <vt:lpstr>Final Third Entries and Expected Pass Completion </vt:lpstr>
      <vt:lpstr>Threat Creation and Expected Pass Completion </vt:lpstr>
      <vt:lpstr>Threat Creation and Facilitation</vt:lpstr>
      <vt:lpstr>Threat Creation and Buildup Participation </vt:lpstr>
      <vt:lpstr>Brief Note : </vt:lpstr>
      <vt:lpstr>Names that have stood out repeatedly </vt:lpstr>
      <vt:lpstr>Possession-adjusted defensive activities and Pressure </vt:lpstr>
      <vt:lpstr>Aerial Dominance and Defensive Acts </vt:lpstr>
      <vt:lpstr>Defensive Acts and Duel Wins </vt:lpstr>
      <vt:lpstr>Updated list of names that have stood out repeatedly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Sergio Ramos and Mats Hummels stand out the most. It’s a tough choice between Gerard Pique and Harry Maguire. I lean towards Maguire as he has fewer turnovers and better defensive duel win %, while the possession metrics are fairly comparable.</vt:lpstr>
      <vt:lpstr>Sergio Ramos Progressive Passes and Carries – lots of cross-field diagonal balls, and stepping up through the center when carrying.   </vt:lpstr>
      <vt:lpstr>Mats Hummels Progressive Passes and Carries – small sample size, but mostly though the center of the pitch. More vertical.</vt:lpstr>
      <vt:lpstr>Harry Maguire Progressive Passes and Carries – lots of half-space probing. Long balls into the penalty area as well.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Possession Volume and Expected Pass Completion </dc:title>
  <dc:creator>Soumyajit Bose</dc:creator>
  <cp:lastModifiedBy>Soumyajit Bose</cp:lastModifiedBy>
  <cp:revision>34</cp:revision>
  <dcterms:created xsi:type="dcterms:W3CDTF">2021-07-12T08:47:43Z</dcterms:created>
  <dcterms:modified xsi:type="dcterms:W3CDTF">2021-07-12T12:01:34Z</dcterms:modified>
</cp:coreProperties>
</file>