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AC8"/>
    <a:srgbClr val="D8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0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1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6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3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7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1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7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6">
                <a:lumMod val="5000"/>
                <a:lumOff val="95000"/>
              </a:schemeClr>
            </a:gs>
            <a:gs pos="62000">
              <a:srgbClr val="D5EAC8"/>
            </a:gs>
            <a:gs pos="84000">
              <a:srgbClr val="D8EBCD"/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7451-535A-49F5-AAD0-CDEF3ED8DA1F}" type="datetimeFigureOut">
              <a:rPr lang="zh-CN" altLang="en-US" smtClean="0"/>
              <a:t>2020/9/30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B028-688A-4C6C-B9B4-6A15911D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7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daichao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浮点数表达式计算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4800" dirty="0" smtClean="0"/>
              <a:t>作业讲评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27293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陈代超， </a:t>
            </a:r>
            <a:r>
              <a:rPr lang="en-US" altLang="zh-CN" dirty="0" smtClean="0">
                <a:hlinkClick r:id="rId2"/>
              </a:rPr>
              <a:t>chendaichao@pku.edu.cn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2020.9.30</a:t>
            </a:r>
          </a:p>
        </p:txBody>
      </p:sp>
    </p:spTree>
    <p:extLst>
      <p:ext uri="{BB962C8B-B14F-4D97-AF65-F5344CB8AC3E}">
        <p14:creationId xmlns:p14="http://schemas.microsoft.com/office/powerpoint/2010/main" val="7945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注意负数的处理（可以简单地添加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预处理可以简化程序，比如</a:t>
            </a:r>
            <a:endParaRPr lang="en-US" altLang="zh-CN" dirty="0" smtClean="0"/>
          </a:p>
          <a:p>
            <a:r>
              <a:rPr lang="zh-CN" altLang="en-US" dirty="0" smtClean="0"/>
              <a:t>先判断括号匹配</a:t>
            </a:r>
            <a:endParaRPr lang="en-US" altLang="zh-CN" dirty="0"/>
          </a:p>
          <a:p>
            <a:r>
              <a:rPr lang="zh-CN" altLang="en-US" dirty="0" smtClean="0"/>
              <a:t>先把输入的串解析为 </a:t>
            </a:r>
            <a:r>
              <a:rPr lang="en-US" altLang="zh-CN" dirty="0" smtClean="0"/>
              <a:t>object </a:t>
            </a:r>
            <a:r>
              <a:rPr lang="zh-CN" altLang="en-US" dirty="0" smtClean="0"/>
              <a:t>的序列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（每个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有属性（符号</a:t>
            </a:r>
            <a:r>
              <a:rPr lang="en-US" altLang="zh-CN" dirty="0" smtClean="0"/>
              <a:t>or</a:t>
            </a:r>
            <a:r>
              <a:rPr lang="zh-CN" altLang="en-US" dirty="0" smtClean="0"/>
              <a:t>数</a:t>
            </a:r>
            <a:r>
              <a:rPr lang="en-US" altLang="zh-CN" dirty="0" smtClean="0"/>
              <a:t>or</a:t>
            </a:r>
            <a:r>
              <a:rPr lang="zh-CN" altLang="en-US" dirty="0" smtClean="0"/>
              <a:t>括号）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值）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值得提倡的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习惯：</a:t>
            </a:r>
            <a:endParaRPr lang="en-US" altLang="zh-CN" dirty="0"/>
          </a:p>
          <a:p>
            <a:r>
              <a:rPr lang="zh-CN" altLang="en-US" dirty="0" smtClean="0"/>
              <a:t>面向对象的写法</a:t>
            </a:r>
            <a:endParaRPr lang="en-US" altLang="zh-CN" dirty="0" smtClean="0"/>
          </a:p>
          <a:p>
            <a:r>
              <a:rPr lang="zh-CN" altLang="en-US" dirty="0" smtClean="0"/>
              <a:t>异常抛出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增加程序的可扩展性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781309" y="6162098"/>
            <a:ext cx="2230582" cy="4880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——</a:t>
            </a:r>
            <a:r>
              <a:rPr lang="zh-CN" altLang="en-US" sz="2400" dirty="0"/>
              <a:t>周雨杨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106"/>
            <a:ext cx="859537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增加程序的可扩展性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预处理成一个个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的序列</a:t>
            </a:r>
            <a:endParaRPr lang="en-US" altLang="zh-CN" dirty="0" smtClean="0"/>
          </a:p>
          <a:p>
            <a:r>
              <a:rPr lang="zh-CN" altLang="en-US" dirty="0" smtClean="0"/>
              <a:t>优先级赋值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周雨杨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905" y="365125"/>
            <a:ext cx="2287732" cy="235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905" y="3016459"/>
            <a:ext cx="2369994" cy="24721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145" y="365125"/>
            <a:ext cx="2955829" cy="44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553156" cy="4782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通过类提供的接口对类进行访问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使程序易于维护</a:t>
            </a:r>
            <a:endParaRPr lang="en-US" altLang="zh-CN" dirty="0" smtClean="0"/>
          </a:p>
          <a:p>
            <a:r>
              <a:rPr lang="zh-CN" altLang="en-US" dirty="0" smtClean="0"/>
              <a:t>容易增加新的特性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——</a:t>
            </a:r>
            <a:r>
              <a:rPr lang="zh-CN" altLang="en-US" sz="2400" dirty="0" smtClean="0"/>
              <a:t>陈冲寒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7162"/>
          <a:stretch/>
        </p:blipFill>
        <p:spPr>
          <a:xfrm>
            <a:off x="6391356" y="212580"/>
            <a:ext cx="6770462" cy="66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133"/>
            <a:ext cx="10884640" cy="23554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145"/>
            <a:ext cx="10515600" cy="1560543"/>
          </a:xfrm>
        </p:spPr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80037"/>
            <a:ext cx="10515600" cy="9462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安博施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7547"/>
            <a:ext cx="6849084" cy="31004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160" y="489044"/>
            <a:ext cx="7143616" cy="30796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75527"/>
            <a:ext cx="9523120" cy="49941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303" y="3220201"/>
            <a:ext cx="8553394" cy="13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zh-CN" altLang="en-US" dirty="0" smtClean="0"/>
              <a:t>实现浮点数的表达式计算</a:t>
            </a:r>
            <a:endParaRPr lang="en-US" altLang="zh-CN" dirty="0" smtClean="0"/>
          </a:p>
          <a:p>
            <a:r>
              <a:rPr lang="zh-CN" altLang="en-US" dirty="0" smtClean="0"/>
              <a:t>含有浮点数、四则运算和括号</a:t>
            </a:r>
            <a:endParaRPr lang="en-US" altLang="zh-CN" dirty="0" smtClean="0"/>
          </a:p>
          <a:p>
            <a:r>
              <a:rPr lang="zh-CN" altLang="en-US" dirty="0" smtClean="0"/>
              <a:t>要求使用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基础版</a:t>
            </a:r>
            <a:r>
              <a:rPr lang="en-US" altLang="zh-CN" dirty="0" smtClean="0"/>
              <a:t>	</a:t>
            </a:r>
            <a:r>
              <a:rPr lang="zh-CN" altLang="en-US" dirty="0" smtClean="0"/>
              <a:t>保证输入的表达式正确</a:t>
            </a:r>
            <a:endParaRPr lang="en-US" altLang="zh-CN" dirty="0" smtClean="0"/>
          </a:p>
          <a:p>
            <a:r>
              <a:rPr lang="zh-CN" altLang="en-US" b="1" dirty="0"/>
              <a:t>旗舰</a:t>
            </a:r>
            <a:r>
              <a:rPr lang="zh-CN" altLang="en-US" b="1" dirty="0" smtClean="0"/>
              <a:t>版</a:t>
            </a:r>
            <a:r>
              <a:rPr lang="en-US" altLang="zh-CN" dirty="0" smtClean="0"/>
              <a:t>	</a:t>
            </a:r>
            <a:r>
              <a:rPr lang="zh-CN" altLang="en-US" dirty="0" smtClean="0"/>
              <a:t>输入的表达式还可能有错，需要给出错误信息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75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常量和表达式的语法规范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文字说明、实例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大部分同学使用文字说明和实例给出语法规范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更推荐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归纳定义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陈子</a:t>
            </a:r>
            <a:r>
              <a:rPr lang="zh-CN" altLang="en-US" dirty="0" smtClean="0"/>
              <a:t>木、潘骏跃、苏博文、周书予</a:t>
            </a:r>
            <a:endParaRPr lang="en-US" altLang="zh-CN" dirty="0" smtClean="0"/>
          </a:p>
          <a:p>
            <a:r>
              <a:rPr lang="zh-CN" altLang="en-US" dirty="0" smtClean="0"/>
              <a:t>上下文无关文法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周雨杨、</a:t>
            </a:r>
            <a:r>
              <a:rPr lang="zh-CN" altLang="en-US" dirty="0" smtClean="0"/>
              <a:t>何文阳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6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I.  </a:t>
            </a:r>
            <a:r>
              <a:rPr lang="zh-CN" altLang="en-US" dirty="0" smtClean="0"/>
              <a:t>常量语法规范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32856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b="1" dirty="0" smtClean="0"/>
                  <a:t>归纳定义</a:t>
                </a:r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zh-CN" dirty="0" smtClean="0"/>
                  <a:t>定义</a:t>
                </a:r>
                <a:r>
                  <a:rPr lang="zh-CN" altLang="zh-CN" dirty="0"/>
                  <a:t>合法的数字常量如下：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zh-CN" altLang="zh-CN" dirty="0" smtClean="0"/>
                  <a:t>对于</a:t>
                </a:r>
                <a:r>
                  <a:rPr lang="zh-CN" altLang="en-US" dirty="0" smtClean="0"/>
                  <a:t>非空</a:t>
                </a:r>
                <a:r>
                  <a:rPr lang="zh-CN" altLang="zh-CN" dirty="0" smtClean="0"/>
                  <a:t>字符</a:t>
                </a:r>
                <a:r>
                  <a:rPr lang="zh-CN" altLang="zh-CN" dirty="0"/>
                  <a:t>串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…, 9</m:t>
                        </m:r>
                      </m:e>
                    </m:d>
                  </m:oMath>
                </a14:m>
                <a:r>
                  <a:rPr lang="zh-CN" altLang="zh-CN" dirty="0" smtClean="0"/>
                  <a:t>，</a:t>
                </a:r>
                <a:r>
                  <a:rPr lang="zh-CN" altLang="zh-CN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zh-CN" dirty="0"/>
                  <a:t>是一个合法的数字常量。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zh-CN" altLang="zh-CN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是由</a:t>
                </a:r>
                <a:r>
                  <a:rPr lang="en-US" altLang="zh-CN" dirty="0"/>
                  <a:t> 1 </a:t>
                </a:r>
                <a:r>
                  <a:rPr lang="zh-CN" altLang="zh-CN" dirty="0"/>
                  <a:t>定义的合法的数字常量，则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是一个合法的数字常量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zh-CN" altLang="zh-CN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是由</a:t>
                </a:r>
                <a:r>
                  <a:rPr lang="en-US" altLang="zh-CN" dirty="0"/>
                  <a:t> 1 </a:t>
                </a:r>
                <a:r>
                  <a:rPr lang="zh-CN" altLang="zh-CN" dirty="0"/>
                  <a:t>或</a:t>
                </a:r>
                <a:r>
                  <a:rPr lang="en-US" altLang="zh-CN" dirty="0"/>
                  <a:t> 2 </a:t>
                </a:r>
                <a:r>
                  <a:rPr lang="zh-CN" altLang="zh-CN" dirty="0"/>
                  <a:t>定义的合法的数字常量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是一个合法的数字常量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 algn="r">
                  <a:buNone/>
                </a:pPr>
                <a:r>
                  <a:rPr lang="en-US" altLang="zh-CN" sz="2400" dirty="0"/>
                  <a:t>——</a:t>
                </a:r>
                <a:r>
                  <a:rPr lang="zh-CN" altLang="en-US" sz="2400" dirty="0" smtClean="0"/>
                  <a:t>陈子木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328565" cy="5032375"/>
              </a:xfrm>
              <a:blipFill>
                <a:blip r:embed="rId2"/>
                <a:stretch>
                  <a:fillRect l="-1180" t="-2663" r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4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914"/>
          <a:stretch/>
        </p:blipFill>
        <p:spPr>
          <a:xfrm>
            <a:off x="699653" y="3523230"/>
            <a:ext cx="10246890" cy="15022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I.  </a:t>
            </a:r>
            <a:r>
              <a:rPr lang="zh-CN" altLang="en-US" dirty="0" smtClean="0"/>
              <a:t>常量语法规范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65564"/>
                <a:ext cx="11353801" cy="52924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正则表达式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" panose="02040503050406030204" pitchFamily="18" charset="0"/>
                  </a:rPr>
                  <a:t>(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)* 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(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|…|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)* ( 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(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|…|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)* |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 smtClean="0">
                    <a:latin typeface="Cambria" panose="02040503050406030204" pitchFamily="18" charset="0"/>
                  </a:rPr>
                  <a:t>) ( (</a:t>
                </a:r>
                <a:r>
                  <a:rPr lang="en-US" altLang="zh-CN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altLang="zh-CN" dirty="0" err="1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)(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) (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|…|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)* |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 smtClean="0">
                    <a:latin typeface="Cambria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即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[+\-]*[0-9]*(\.[0-9]*)?([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Ee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][+\-][0-9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]*)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		     ——</a:t>
                </a:r>
                <a:r>
                  <a:rPr lang="zh-CN" altLang="en-US" sz="2400" dirty="0" smtClean="0"/>
                  <a:t>冉盛文</a:t>
                </a:r>
                <a:endParaRPr lang="en-US" altLang="zh-CN" sz="2400" dirty="0" smtClean="0"/>
              </a:p>
              <a:p>
                <a:r>
                  <a:rPr lang="zh-CN" altLang="en-US" b="1" dirty="0" smtClean="0"/>
                  <a:t>有限</a:t>
                </a:r>
                <a:r>
                  <a:rPr lang="zh-CN" altLang="en-US" b="1" dirty="0" smtClean="0"/>
                  <a:t>状态</a:t>
                </a:r>
                <a:r>
                  <a:rPr lang="zh-CN" altLang="en-US" b="1" dirty="0" smtClean="0"/>
                  <a:t>自动机</a:t>
                </a:r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 algn="r">
                  <a:buNone/>
                </a:pPr>
                <a:r>
                  <a:rPr lang="en-US" altLang="zh-CN" sz="2400" dirty="0" smtClean="0"/>
                  <a:t>——</a:t>
                </a:r>
                <a:r>
                  <a:rPr lang="zh-CN" altLang="en-US" sz="2400" dirty="0" smtClean="0"/>
                  <a:t>安博施</a:t>
                </a:r>
                <a:endParaRPr lang="en-US" altLang="zh-CN" sz="2400" dirty="0" smtClean="0"/>
              </a:p>
              <a:p>
                <a:r>
                  <a:rPr lang="zh-CN" altLang="en-US" b="1" dirty="0" smtClean="0"/>
                  <a:t>上下文无关文法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sz="2400" spc="-150" dirty="0" smtClean="0"/>
                  <a:t>NUMBER</a:t>
                </a: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→ </a:t>
                </a:r>
                <a:r>
                  <a:rPr lang="en-US" altLang="zh-CN" dirty="0" smtClean="0"/>
                  <a:t>	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 smtClean="0"/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altLang="zh-CN" dirty="0" smtClean="0"/>
                  <a:t>)(</a:t>
                </a:r>
                <a:r>
                  <a:rPr lang="en-US" altLang="zh-CN" sz="2400" spc="-150" dirty="0" smtClean="0"/>
                  <a:t>DIGIT</a:t>
                </a:r>
                <a:r>
                  <a:rPr lang="en-US" altLang="zh-CN" dirty="0" smtClean="0"/>
                  <a:t>)</a:t>
                </a:r>
                <a:r>
                  <a:rPr lang="en-US" altLang="zh-CN" baseline="30000" dirty="0" smtClean="0"/>
                  <a:t>+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 smtClean="0"/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altLang="zh-CN" dirty="0" smtClean="0">
                    <a:cs typeface="Courier New" panose="02070309020205020404" pitchFamily="49" charset="0"/>
                  </a:rPr>
                  <a:t>(</a:t>
                </a:r>
                <a:r>
                  <a:rPr lang="en-US" altLang="zh-CN" sz="2400" spc="-150" dirty="0" smtClean="0">
                    <a:cs typeface="Courier New" panose="02070309020205020404" pitchFamily="49" charset="0"/>
                  </a:rPr>
                  <a:t>DIGIT</a:t>
                </a:r>
                <a:r>
                  <a:rPr lang="en-US" altLang="zh-CN" dirty="0" smtClean="0">
                    <a:cs typeface="Courier New" panose="02070309020205020404" pitchFamily="49" charset="0"/>
                  </a:rPr>
                  <a:t>)</a:t>
                </a:r>
                <a:r>
                  <a:rPr lang="en-US" altLang="zh-CN" baseline="30000" dirty="0" smtClean="0">
                    <a:cs typeface="Courier New" panose="02070309020205020404" pitchFamily="49" charset="0"/>
                  </a:rPr>
                  <a:t>+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400" spc="-150" dirty="0" smtClean="0"/>
                  <a:t>DIGIT</a:t>
                </a:r>
                <a:r>
                  <a:rPr lang="en-US" altLang="zh-CN" dirty="0" smtClean="0"/>
                  <a:t>		</a:t>
                </a:r>
                <a:r>
                  <a:rPr lang="zh-CN" altLang="en-US" dirty="0" smtClean="0"/>
                  <a:t>→ </a:t>
                </a:r>
                <a:r>
                  <a:rPr lang="en-US" altLang="zh-CN" dirty="0" smtClean="0"/>
                  <a:t>	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|…|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						  </a:t>
                </a:r>
                <a:r>
                  <a:rPr lang="en-US" altLang="zh-CN" sz="2400" dirty="0" smtClean="0"/>
                  <a:t>——</a:t>
                </a:r>
                <a:r>
                  <a:rPr lang="zh-CN" altLang="en-US" sz="2400" dirty="0" smtClean="0"/>
                  <a:t>何文阳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65564"/>
                <a:ext cx="11353801" cy="5292436"/>
              </a:xfrm>
              <a:blipFill>
                <a:blip r:embed="rId3"/>
                <a:stretch>
                  <a:fillRect l="-1074" t="-1959" r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09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语言：所有字符串集合 的一个子集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正则语言：能被有限状态自动机（</a:t>
                </a:r>
                <a:r>
                  <a:rPr lang="en-US" altLang="zh-CN" dirty="0" smtClean="0"/>
                  <a:t>DFA</a:t>
                </a:r>
                <a:r>
                  <a:rPr lang="zh-CN" altLang="en-US" dirty="0" smtClean="0"/>
                  <a:t>）识别，如</a:t>
                </a:r>
                <a:r>
                  <a:rPr lang="en-US" altLang="zh-CN" dirty="0" smtClean="0"/>
                  <a:t>0*1*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能被 </a:t>
                </a:r>
                <a:r>
                  <a:rPr lang="en-US" altLang="zh-CN" dirty="0" smtClean="0"/>
                  <a:t>DFA</a:t>
                </a:r>
                <a:r>
                  <a:rPr lang="zh-CN" altLang="en-US" dirty="0" smtClean="0"/>
                  <a:t>识别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能被</a:t>
                </a:r>
                <a:r>
                  <a:rPr lang="en-US" altLang="zh-CN" dirty="0" smtClean="0"/>
                  <a:t>NFA</a:t>
                </a:r>
                <a:r>
                  <a:rPr lang="zh-CN" altLang="en-US" dirty="0" smtClean="0"/>
                  <a:t>识别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能用正则表达式表达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上下文无关语言：能用上下文无关文法表达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altLang="zh-CN" baseline="30000" dirty="0" smtClean="0"/>
                  <a:t>n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baseline="30000" dirty="0" smtClean="0"/>
                  <a:t>n</a:t>
                </a:r>
                <a:r>
                  <a:rPr lang="en-US" altLang="zh-CN" dirty="0" smtClean="0"/>
                  <a:t>={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01</a:t>
                </a:r>
                <a:r>
                  <a:rPr lang="en-US" altLang="zh-CN" dirty="0" smtClean="0"/>
                  <a:t>, 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0011,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000111</a:t>
                </a:r>
                <a:r>
                  <a:rPr lang="en-US" altLang="zh-CN" dirty="0" smtClean="0"/>
                  <a:t>, …}</a:t>
                </a:r>
                <a:r>
                  <a:rPr lang="zh-CN" altLang="en-US" dirty="0" smtClean="0"/>
                  <a:t>可以写成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→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 smtClean="0"/>
                  <a:t> | 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 lvl="1"/>
                <a:r>
                  <a:rPr lang="zh-CN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正则语言也是上下文无关语言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US" altLang="zh-CN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  <a:cs typeface="Courier New" panose="02070309020205020404" pitchFamily="49" charset="0"/>
                  </a:rPr>
                  <a:t>浮点常数集是正则语言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  <a:cs typeface="Courier New" panose="02070309020205020404" pitchFamily="49" charset="0"/>
                </a:endParaRPr>
              </a:p>
              <a:p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  <a:cs typeface="Courier New" panose="02070309020205020404" pitchFamily="49" charset="0"/>
                  </a:rPr>
                  <a:t>表达式集是上下文无关语言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  <a:blipFill>
                <a:blip r:embed="rId2"/>
                <a:stretch>
                  <a:fillRect l="-1217" t="-2062" b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0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II. </a:t>
            </a:r>
            <a:r>
              <a:rPr lang="zh-CN" altLang="en-US" dirty="0" smtClean="0"/>
              <a:t>表达式语法规范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7436" cy="50323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归纳定义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定义合法的表达式如下：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一个合法的数字常量是一个合法的表达式。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若 </a:t>
            </a:r>
            <a:r>
              <a:rPr lang="en-US" altLang="zh-CN" dirty="0"/>
              <a:t>a, b </a:t>
            </a:r>
            <a:r>
              <a:rPr lang="zh-CN" altLang="zh-CN" dirty="0"/>
              <a:t>是合法的表达式，</a:t>
            </a:r>
            <a:r>
              <a:rPr lang="en-US" altLang="zh-CN" dirty="0"/>
              <a:t>o </a:t>
            </a:r>
            <a:r>
              <a:rPr lang="zh-CN" altLang="zh-CN" dirty="0"/>
              <a:t>是一个运算符字符（包含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+,-,*,/</a:t>
            </a:r>
            <a:r>
              <a:rPr lang="zh-CN" altLang="zh-CN" dirty="0" smtClean="0"/>
              <a:t>），</a:t>
            </a:r>
            <a:r>
              <a:rPr lang="zh-CN" altLang="zh-CN" dirty="0"/>
              <a:t>则</a:t>
            </a:r>
            <a:r>
              <a:rPr lang="en-US" altLang="zh-CN" dirty="0" err="1"/>
              <a:t>aob</a:t>
            </a:r>
            <a:r>
              <a:rPr lang="zh-CN" altLang="zh-CN" dirty="0"/>
              <a:t>是一个合法的表达式。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若 </a:t>
            </a:r>
            <a:r>
              <a:rPr lang="en-US" altLang="zh-CN" dirty="0"/>
              <a:t>a </a:t>
            </a:r>
            <a:r>
              <a:rPr lang="zh-CN" altLang="zh-CN" dirty="0"/>
              <a:t>是一个合法的表达式，</a:t>
            </a:r>
            <a:r>
              <a:rPr lang="zh-CN" altLang="zh-CN" dirty="0" smtClean="0"/>
              <a:t>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/>
              <a:t>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dirty="0" smtClean="0"/>
              <a:t>是</a:t>
            </a:r>
            <a:r>
              <a:rPr lang="zh-CN" altLang="zh-CN" dirty="0"/>
              <a:t>一个合法的表达式。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若 </a:t>
            </a:r>
            <a:r>
              <a:rPr lang="en-US" altLang="zh-CN" dirty="0"/>
              <a:t>a </a:t>
            </a:r>
            <a:r>
              <a:rPr lang="zh-CN" altLang="zh-CN" dirty="0"/>
              <a:t>是一个合法的表达式，则在 </a:t>
            </a:r>
            <a:r>
              <a:rPr lang="en-US" altLang="zh-CN" dirty="0"/>
              <a:t>a </a:t>
            </a:r>
            <a:r>
              <a:rPr lang="zh-CN" altLang="zh-CN" dirty="0"/>
              <a:t>的左右两侧添加任意数量的空格得到 </a:t>
            </a:r>
            <a:r>
              <a:rPr lang="en-US" altLang="zh-CN" dirty="0"/>
              <a:t>b, b </a:t>
            </a:r>
            <a:r>
              <a:rPr lang="zh-CN" altLang="zh-CN" dirty="0"/>
              <a:t>也是一个合法的表达式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lvl="0" indent="-514350">
              <a:buFont typeface="+mj-lt"/>
              <a:buAutoNum type="arabicPeriod"/>
            </a:pP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sz="2600" dirty="0"/>
              <a:t>——</a:t>
            </a:r>
            <a:r>
              <a:rPr lang="zh-CN" altLang="en-US" sz="2600" dirty="0" smtClean="0"/>
              <a:t>陈子木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dirty="0" smtClean="0"/>
              <a:t>在定义语法时顺带定义语义（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值怎么算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sz="2600" dirty="0" smtClean="0"/>
              <a:t>——</a:t>
            </a:r>
            <a:r>
              <a:rPr lang="zh-CN" altLang="en-US" sz="2600" dirty="0"/>
              <a:t>潘骏跃</a:t>
            </a:r>
            <a:endParaRPr lang="zh-CN" altLang="zh-CN" sz="26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8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II. </a:t>
            </a:r>
            <a:r>
              <a:rPr lang="zh-CN" altLang="en-US" dirty="0" smtClean="0"/>
              <a:t>表达式语法规范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7436" cy="47275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上下文无关文法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spc="-150" dirty="0" smtClean="0">
                <a:latin typeface="Cambria" panose="02040503050406030204" pitchFamily="18" charset="0"/>
              </a:rPr>
              <a:t>OPERATOR</a:t>
            </a:r>
            <a:r>
              <a:rPr lang="en-US" altLang="zh-CN" dirty="0" smtClean="0"/>
              <a:t> 	</a:t>
            </a:r>
            <a:r>
              <a:rPr lang="zh-CN" altLang="en-US" dirty="0" smtClean="0"/>
              <a:t>→</a:t>
            </a:r>
            <a:r>
              <a:rPr lang="en-US" altLang="zh-CN" dirty="0" smtClean="0"/>
              <a:t>	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dirty="0" smtClean="0"/>
              <a:t> |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dirty="0" smtClean="0"/>
              <a:t> |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dirty="0" smtClean="0"/>
              <a:t> |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spc="-150" dirty="0" smtClean="0">
                <a:latin typeface="Cambria" panose="02040503050406030204" pitchFamily="18" charset="0"/>
              </a:rPr>
              <a:t>OBJECT</a:t>
            </a:r>
            <a:r>
              <a:rPr lang="en-US" altLang="zh-CN" dirty="0" smtClean="0"/>
              <a:t> 	</a:t>
            </a:r>
            <a:r>
              <a:rPr lang="zh-CN" altLang="en-US" dirty="0" smtClean="0"/>
              <a:t>→</a:t>
            </a:r>
            <a:r>
              <a:rPr lang="en-US" altLang="zh-CN" dirty="0" smtClean="0"/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/>
              <a:t> </a:t>
            </a:r>
            <a:r>
              <a:rPr lang="en-US" altLang="zh-CN" sz="2400" spc="-150" dirty="0" smtClean="0">
                <a:latin typeface="Cambria" panose="02040503050406030204" pitchFamily="18" charset="0"/>
              </a:rPr>
              <a:t>EXPRESSION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dirty="0" smtClean="0"/>
              <a:t> | </a:t>
            </a:r>
            <a:r>
              <a:rPr lang="en-US" altLang="zh-CN" sz="2400" spc="-150" dirty="0" smtClean="0">
                <a:latin typeface="Cambria" panose="02040503050406030204" pitchFamily="18" charset="0"/>
              </a:rPr>
              <a:t>NUMBER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spc="-150" dirty="0" smtClean="0">
                <a:latin typeface="Cambria" panose="02040503050406030204" pitchFamily="18" charset="0"/>
              </a:rPr>
              <a:t>EXPRESSION</a:t>
            </a:r>
            <a:r>
              <a:rPr lang="en-US" altLang="zh-CN" dirty="0" smtClean="0"/>
              <a:t> 	</a:t>
            </a:r>
            <a:r>
              <a:rPr lang="zh-CN" altLang="en-US" dirty="0" smtClean="0"/>
              <a:t>→</a:t>
            </a:r>
            <a:r>
              <a:rPr lang="en-US" altLang="zh-CN" dirty="0" smtClean="0"/>
              <a:t>	 </a:t>
            </a:r>
            <a:r>
              <a:rPr lang="en-US" altLang="zh-CN" sz="2400" spc="-150" dirty="0" smtClean="0">
                <a:latin typeface="Cambria" panose="02040503050406030204" pitchFamily="18" charset="0"/>
              </a:rPr>
              <a:t>OBJECT</a:t>
            </a:r>
            <a:r>
              <a:rPr lang="en-US" altLang="zh-CN" dirty="0" smtClean="0"/>
              <a:t> | </a:t>
            </a:r>
            <a:r>
              <a:rPr lang="en-US" altLang="zh-CN" sz="2400" spc="-150" dirty="0" smtClean="0">
                <a:latin typeface="Cambria" panose="02040503050406030204" pitchFamily="18" charset="0"/>
              </a:rPr>
              <a:t>OBJECT</a:t>
            </a:r>
            <a:r>
              <a:rPr lang="en-US" altLang="zh-CN" dirty="0" smtClean="0"/>
              <a:t> </a:t>
            </a:r>
            <a:r>
              <a:rPr lang="en-US" altLang="zh-CN" sz="2400" spc="-150" dirty="0" smtClean="0">
                <a:latin typeface="Cambria" panose="02040503050406030204" pitchFamily="18" charset="0"/>
              </a:rPr>
              <a:t>OPERATOR</a:t>
            </a:r>
            <a:r>
              <a:rPr lang="en-US" altLang="zh-CN" dirty="0" smtClean="0"/>
              <a:t> </a:t>
            </a:r>
            <a:r>
              <a:rPr lang="en-US" altLang="zh-CN" sz="2400" spc="-150" dirty="0" smtClean="0">
                <a:latin typeface="Cambria" panose="02040503050406030204" pitchFamily="18" charset="0"/>
              </a:rPr>
              <a:t>EXPRESSION</a:t>
            </a:r>
          </a:p>
          <a:p>
            <a:pPr marL="0" indent="0" algn="r">
              <a:buNone/>
            </a:pPr>
            <a:r>
              <a:rPr lang="en-US" altLang="zh-CN" sz="2400" spc="-150" dirty="0" smtClean="0">
                <a:latin typeface="Cambria" panose="02040503050406030204" pitchFamily="18" charset="0"/>
              </a:rPr>
              <a:t>——</a:t>
            </a:r>
            <a:r>
              <a:rPr lang="zh-CN" altLang="en-US" sz="2400" spc="-150" dirty="0" smtClean="0">
                <a:latin typeface="Cambria" panose="02040503050406030204" pitchFamily="18" charset="0"/>
              </a:rPr>
              <a:t>何文阳</a:t>
            </a:r>
            <a:endParaRPr lang="en-US" altLang="zh-CN" sz="2400" spc="-15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spc="-15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5145" cy="4351338"/>
          </a:xfrm>
        </p:spPr>
        <p:txBody>
          <a:bodyPr/>
          <a:lstStyle/>
          <a:p>
            <a:r>
              <a:rPr lang="zh-CN" altLang="en-US" dirty="0" smtClean="0"/>
              <a:t>栈（表达式树：边建边拆边算）</a:t>
            </a:r>
            <a:endParaRPr lang="en-US" altLang="zh-CN" dirty="0" smtClean="0"/>
          </a:p>
          <a:p>
            <a:pPr lvl="1"/>
            <a:r>
              <a:rPr lang="zh-CN" altLang="en-US" dirty="0"/>
              <a:t>处理</a:t>
            </a:r>
            <a:r>
              <a:rPr lang="zh-CN" altLang="en-US" dirty="0" smtClean="0"/>
              <a:t>好优先级、括号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递归（表达式树：自顶而下分治）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比如，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(s, L, R)</a:t>
            </a:r>
            <a:r>
              <a:rPr lang="zh-CN" altLang="en-US" dirty="0" smtClean="0"/>
              <a:t>表示计算</a:t>
            </a:r>
            <a:r>
              <a:rPr lang="en-US" altLang="zh-CN" dirty="0" smtClean="0"/>
              <a:t>s[L..R]</a:t>
            </a:r>
            <a:r>
              <a:rPr lang="zh-CN" altLang="en-US" dirty="0" smtClean="0"/>
              <a:t>的结果</a:t>
            </a:r>
            <a:endParaRPr lang="en-US" altLang="zh-CN" dirty="0" smtClean="0"/>
          </a:p>
          <a:p>
            <a:pPr lvl="1"/>
            <a:r>
              <a:rPr lang="zh-CN" altLang="en-US" dirty="0"/>
              <a:t>递归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常见的错误类型：括号不匹配，操作数缺失，操作符缺失，除以</a:t>
            </a:r>
            <a:r>
              <a:rPr lang="en-US" altLang="zh-CN" dirty="0" smtClean="0"/>
              <a:t>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8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6F7E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中宋+华文宋体">
      <a:majorFont>
        <a:latin typeface="Century"/>
        <a:ea typeface="华文中宋"/>
        <a:cs typeface=""/>
      </a:majorFont>
      <a:minorFont>
        <a:latin typeface="Century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532</Words>
  <Application>Microsoft Office PowerPoint</Application>
  <PresentationFormat>宽屏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华文楷体</vt:lpstr>
      <vt:lpstr>华文宋体</vt:lpstr>
      <vt:lpstr>华文中宋</vt:lpstr>
      <vt:lpstr>Arial</vt:lpstr>
      <vt:lpstr>Cambria</vt:lpstr>
      <vt:lpstr>Cambria Math</vt:lpstr>
      <vt:lpstr>Century</vt:lpstr>
      <vt:lpstr>Courier New</vt:lpstr>
      <vt:lpstr>Office 主题​​</vt:lpstr>
      <vt:lpstr>浮点数表达式计算  作业讲评</vt:lpstr>
      <vt:lpstr>作业要求</vt:lpstr>
      <vt:lpstr>常量和表达式的语法规范</vt:lpstr>
      <vt:lpstr>I.  常量语法规范</vt:lpstr>
      <vt:lpstr>I.  常量语法规范</vt:lpstr>
      <vt:lpstr>*语言</vt:lpstr>
      <vt:lpstr>II. 表达式语法规范</vt:lpstr>
      <vt:lpstr>II. 表达式语法规范</vt:lpstr>
      <vt:lpstr>实现</vt:lpstr>
      <vt:lpstr>代码细节</vt:lpstr>
      <vt:lpstr>增加程序的可扩展性</vt:lpstr>
      <vt:lpstr>增加程序的可扩展性</vt:lpstr>
      <vt:lpstr>面向对象程序设计</vt:lpstr>
      <vt:lpstr>异常处理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浮点数表达式计算  作业讲评</dc:title>
  <dc:creator>Daichao Chen</dc:creator>
  <cp:lastModifiedBy>Daichao Chen</cp:lastModifiedBy>
  <cp:revision>30</cp:revision>
  <dcterms:created xsi:type="dcterms:W3CDTF">2020-09-29T05:12:44Z</dcterms:created>
  <dcterms:modified xsi:type="dcterms:W3CDTF">2020-09-30T02:59:26Z</dcterms:modified>
</cp:coreProperties>
</file>