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4" r:id="rId1"/>
  </p:sldMasterIdLst>
  <p:sldIdLst>
    <p:sldId id="257" r:id="rId2"/>
    <p:sldId id="256" r:id="rId3"/>
    <p:sldId id="260" r:id="rId4"/>
    <p:sldId id="261" r:id="rId5"/>
    <p:sldId id="259"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118" d="100"/>
          <a:sy n="118" d="100"/>
        </p:scale>
        <p:origin x="53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8C7810-7FFA-483B-8E01-3A1FBC63E2F5}" type="datetimeFigureOut">
              <a:rPr lang="en-US" smtClean="0"/>
              <a:t>11/21/2019</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348253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C7810-7FFA-483B-8E01-3A1FBC63E2F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376343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C7810-7FFA-483B-8E01-3A1FBC63E2F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180455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C7810-7FFA-483B-8E01-3A1FBC63E2F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5679-BB02-42FA-BB26-CA35F84587D9}"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067064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C7810-7FFA-483B-8E01-3A1FBC63E2F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2450755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8C7810-7FFA-483B-8E01-3A1FBC63E2F5}" type="datetimeFigureOut">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401853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8C7810-7FFA-483B-8E01-3A1FBC63E2F5}" type="datetimeFigureOut">
              <a:rPr lang="en-US" smtClean="0"/>
              <a:t>11/21/2019</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2072737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8C7810-7FFA-483B-8E01-3A1FBC63E2F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3700796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8C7810-7FFA-483B-8E01-3A1FBC63E2F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342128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8C7810-7FFA-483B-8E01-3A1FBC63E2F5}" type="datetimeFigureOut">
              <a:rPr lang="en-US" smtClean="0"/>
              <a:t>11/21/2019</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323966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8C7810-7FFA-483B-8E01-3A1FBC63E2F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414227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8C7810-7FFA-483B-8E01-3A1FBC63E2F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31379103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8C7810-7FFA-483B-8E01-3A1FBC63E2F5}"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25605361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8C7810-7FFA-483B-8E01-3A1FBC63E2F5}" type="datetimeFigureOut">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156513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C7810-7FFA-483B-8E01-3A1FBC63E2F5}" type="datetimeFigureOut">
              <a:rPr lang="en-US" smtClean="0"/>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6676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C7810-7FFA-483B-8E01-3A1FBC63E2F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281775409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C7810-7FFA-483B-8E01-3A1FBC63E2F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5679-BB02-42FA-BB26-CA35F84587D9}" type="slidenum">
              <a:rPr lang="en-US" smtClean="0"/>
              <a:t>‹#›</a:t>
            </a:fld>
            <a:endParaRPr lang="en-US"/>
          </a:p>
        </p:txBody>
      </p:sp>
    </p:spTree>
    <p:extLst>
      <p:ext uri="{BB962C8B-B14F-4D97-AF65-F5344CB8AC3E}">
        <p14:creationId xmlns:p14="http://schemas.microsoft.com/office/powerpoint/2010/main" val="401177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75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8C7810-7FFA-483B-8E01-3A1FBC63E2F5}" type="datetimeFigureOut">
              <a:rPr lang="en-US" smtClean="0"/>
              <a:t>11/21/2019</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4B5679-BB02-42FA-BB26-CA35F84587D9}" type="slidenum">
              <a:rPr lang="en-US" smtClean="0"/>
              <a:t>‹#›</a:t>
            </a:fld>
            <a:endParaRPr lang="en-US"/>
          </a:p>
        </p:txBody>
      </p:sp>
    </p:spTree>
    <p:extLst>
      <p:ext uri="{BB962C8B-B14F-4D97-AF65-F5344CB8AC3E}">
        <p14:creationId xmlns:p14="http://schemas.microsoft.com/office/powerpoint/2010/main" val="3223494543"/>
      </p:ext>
    </p:extLst>
  </p:cSld>
  <p:clrMap bg1="dk1" tx1="lt1" bg2="dk2" tx2="lt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 id="2147484067" r:id="rId13"/>
    <p:sldLayoutId id="2147484068" r:id="rId14"/>
    <p:sldLayoutId id="2147484069" r:id="rId15"/>
    <p:sldLayoutId id="2147484070" r:id="rId16"/>
    <p:sldLayoutId id="214748407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ostco US homepage"/>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728445" y="2874714"/>
            <a:ext cx="3849624" cy="11085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736" y="2306454"/>
            <a:ext cx="4016264" cy="2245091"/>
          </a:xfrm>
          <a:prstGeom prst="rect">
            <a:avLst/>
          </a:prstGeom>
        </p:spPr>
      </p:pic>
    </p:spTree>
    <p:extLst>
      <p:ext uri="{BB962C8B-B14F-4D97-AF65-F5344CB8AC3E}">
        <p14:creationId xmlns:p14="http://schemas.microsoft.com/office/powerpoint/2010/main" val="1581783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 y="-1"/>
            <a:ext cx="3113945" cy="6867144"/>
          </a:xfrm>
          <a:prstGeom prst="rect">
            <a:avLst/>
          </a:prstGeom>
          <a:solidFill>
            <a:schemeClr val="bg1">
              <a:alpha val="67000"/>
            </a:schemeClr>
          </a:solidFill>
        </p:spPr>
        <p:txBody>
          <a:bodyPr wrap="square" rtlCol="0">
            <a:spAutoFit/>
          </a:bodyPr>
          <a:lstStyle/>
          <a:p>
            <a:r>
              <a:rPr lang="en-US" sz="2400" b="1" dirty="0" smtClean="0"/>
              <a:t>Get in the Game with the New AIRLIFT Gaming Desk Series</a:t>
            </a:r>
          </a:p>
          <a:p>
            <a:endParaRPr lang="en-US" sz="1200" dirty="0" smtClean="0"/>
          </a:p>
          <a:p>
            <a:r>
              <a:rPr lang="en-US" sz="1200" dirty="0" smtClean="0"/>
              <a:t>The AIRLIFT brand debuted in 2017 with several height-adjustable standing desks designed for </a:t>
            </a:r>
            <a:r>
              <a:rPr lang="en-US" sz="1200" dirty="0" smtClean="0"/>
              <a:t>multipurpose use </a:t>
            </a:r>
            <a:r>
              <a:rPr lang="en-US" sz="1200" dirty="0" smtClean="0"/>
              <a:t>in homes and offices.</a:t>
            </a:r>
          </a:p>
          <a:p>
            <a:endParaRPr lang="en-US" sz="1200" dirty="0"/>
          </a:p>
          <a:p>
            <a:r>
              <a:rPr lang="en-US" sz="1200" dirty="0" smtClean="0"/>
              <a:t>Today, AIRLIFT is expanding into the world of computer gaming desks, leveraging the experience gained from popular units like the AIRLIFT S3 and the AIRLIFT Glass Desk.</a:t>
            </a:r>
          </a:p>
          <a:p>
            <a:endParaRPr lang="en-US" sz="1200" dirty="0"/>
          </a:p>
          <a:p>
            <a:r>
              <a:rPr lang="en-US" sz="1200" dirty="0" smtClean="0"/>
              <a:t>Gaming desks have become more popular in recent years with the growth of the gaming hobby in general. Websites like Twitch and YouTube have made streaming popular, profitable, and accessible, while competitive eSports have found considerable </a:t>
            </a:r>
            <a:r>
              <a:rPr lang="en-US" sz="1200" dirty="0" smtClean="0"/>
              <a:t>success.</a:t>
            </a:r>
            <a:endParaRPr lang="en-US" sz="1200" dirty="0" smtClean="0"/>
          </a:p>
          <a:p>
            <a:endParaRPr lang="en-US" sz="1200" dirty="0"/>
          </a:p>
          <a:p>
            <a:r>
              <a:rPr lang="en-US" sz="1200" dirty="0" smtClean="0"/>
              <a:t>Gaming continues to be seen as a more general hobby than a child's pastime. As the demographic continues to grow, the demand for desk with features that support gamers will grow as well.</a:t>
            </a:r>
          </a:p>
          <a:p>
            <a:endParaRPr lang="en-US" sz="1200" dirty="0"/>
          </a:p>
          <a:p>
            <a:r>
              <a:rPr lang="en-US" sz="1200" dirty="0" smtClean="0"/>
              <a:t>These desks are designed to stand apart from normal desks with designs, colors, finishes and features you won't normally find in a standard computer desk.</a:t>
            </a:r>
            <a:br>
              <a:rPr lang="en-US" sz="1200" dirty="0" smtClean="0"/>
            </a:br>
            <a:endParaRPr lang="en-US" sz="105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13944" y="1143000"/>
            <a:ext cx="6030056" cy="4572000"/>
          </a:xfrm>
          <a:prstGeom prst="rect">
            <a:avLst/>
          </a:prstGeom>
        </p:spPr>
      </p:pic>
      <p:sp>
        <p:nvSpPr>
          <p:cNvPr id="15" name="TextBox 14"/>
          <p:cNvSpPr txBox="1"/>
          <p:nvPr/>
        </p:nvSpPr>
        <p:spPr>
          <a:xfrm>
            <a:off x="5852427" y="1317817"/>
            <a:ext cx="1212063" cy="307777"/>
          </a:xfrm>
          <a:prstGeom prst="rect">
            <a:avLst/>
          </a:prstGeom>
          <a:noFill/>
        </p:spPr>
        <p:txBody>
          <a:bodyPr wrap="none" rtlCol="0">
            <a:spAutoFit/>
          </a:bodyPr>
          <a:lstStyle/>
          <a:p>
            <a:r>
              <a:rPr lang="en-US" sz="1400" b="1" dirty="0" smtClean="0"/>
              <a:t>Monitor Riser</a:t>
            </a:r>
            <a:endParaRPr lang="en-US" dirty="0"/>
          </a:p>
        </p:txBody>
      </p:sp>
      <p:cxnSp>
        <p:nvCxnSpPr>
          <p:cNvPr id="16" name="Straight Arrow Connector 15"/>
          <p:cNvCxnSpPr/>
          <p:nvPr/>
        </p:nvCxnSpPr>
        <p:spPr>
          <a:xfrm flipH="1">
            <a:off x="6142789" y="1628016"/>
            <a:ext cx="228457" cy="204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48000" y="1832794"/>
            <a:ext cx="1626407" cy="307777"/>
          </a:xfrm>
          <a:prstGeom prst="rect">
            <a:avLst/>
          </a:prstGeom>
          <a:noFill/>
        </p:spPr>
        <p:txBody>
          <a:bodyPr wrap="none" rtlCol="0">
            <a:spAutoFit/>
          </a:bodyPr>
          <a:lstStyle/>
          <a:p>
            <a:r>
              <a:rPr lang="en-US" sz="1400" b="1" dirty="0" smtClean="0"/>
              <a:t>Headphone Holster</a:t>
            </a:r>
            <a:endParaRPr lang="en-US" sz="1400" b="1" dirty="0"/>
          </a:p>
        </p:txBody>
      </p:sp>
      <p:cxnSp>
        <p:nvCxnSpPr>
          <p:cNvPr id="18" name="Straight Arrow Connector 17"/>
          <p:cNvCxnSpPr/>
          <p:nvPr/>
        </p:nvCxnSpPr>
        <p:spPr>
          <a:xfrm>
            <a:off x="3861203" y="2140571"/>
            <a:ext cx="301494" cy="3674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90432" y="1860077"/>
            <a:ext cx="1229824" cy="307777"/>
          </a:xfrm>
          <a:prstGeom prst="rect">
            <a:avLst/>
          </a:prstGeom>
          <a:noFill/>
        </p:spPr>
        <p:txBody>
          <a:bodyPr wrap="none" rtlCol="0">
            <a:spAutoFit/>
          </a:bodyPr>
          <a:lstStyle/>
          <a:p>
            <a:r>
              <a:rPr lang="en-US" sz="1400" b="1" dirty="0" smtClean="0"/>
              <a:t>Speaker Stand</a:t>
            </a:r>
            <a:endParaRPr lang="en-US" dirty="0"/>
          </a:p>
        </p:txBody>
      </p:sp>
      <p:cxnSp>
        <p:nvCxnSpPr>
          <p:cNvPr id="21" name="Straight Arrow Connector 20"/>
          <p:cNvCxnSpPr/>
          <p:nvPr/>
        </p:nvCxnSpPr>
        <p:spPr>
          <a:xfrm flipH="1">
            <a:off x="7944541" y="2140571"/>
            <a:ext cx="228457" cy="204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338509" y="3411256"/>
            <a:ext cx="1018227" cy="307777"/>
          </a:xfrm>
          <a:prstGeom prst="rect">
            <a:avLst/>
          </a:prstGeom>
          <a:noFill/>
        </p:spPr>
        <p:txBody>
          <a:bodyPr wrap="none" rtlCol="0">
            <a:spAutoFit/>
          </a:bodyPr>
          <a:lstStyle/>
          <a:p>
            <a:r>
              <a:rPr lang="en-US" sz="1400" b="1" dirty="0" smtClean="0"/>
              <a:t>Cup Holder</a:t>
            </a:r>
            <a:endParaRPr lang="en-US" dirty="0"/>
          </a:p>
        </p:txBody>
      </p:sp>
      <p:cxnSp>
        <p:nvCxnSpPr>
          <p:cNvPr id="23" name="Straight Arrow Connector 22"/>
          <p:cNvCxnSpPr/>
          <p:nvPr/>
        </p:nvCxnSpPr>
        <p:spPr>
          <a:xfrm flipH="1" flipV="1">
            <a:off x="7439035" y="3180573"/>
            <a:ext cx="241925" cy="248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142711" y="1405406"/>
            <a:ext cx="1229824" cy="307777"/>
          </a:xfrm>
          <a:prstGeom prst="rect">
            <a:avLst/>
          </a:prstGeom>
          <a:noFill/>
        </p:spPr>
        <p:txBody>
          <a:bodyPr wrap="square" rtlCol="0">
            <a:spAutoFit/>
          </a:bodyPr>
          <a:lstStyle/>
          <a:p>
            <a:r>
              <a:rPr lang="en-US" sz="1400" b="1" dirty="0" smtClean="0"/>
              <a:t>Game Holder</a:t>
            </a:r>
            <a:endParaRPr lang="en-US" dirty="0"/>
          </a:p>
        </p:txBody>
      </p:sp>
      <p:cxnSp>
        <p:nvCxnSpPr>
          <p:cNvPr id="26" name="Straight Arrow Connector 25"/>
          <p:cNvCxnSpPr/>
          <p:nvPr/>
        </p:nvCxnSpPr>
        <p:spPr>
          <a:xfrm flipH="1">
            <a:off x="7439035" y="1675541"/>
            <a:ext cx="249248" cy="369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314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8290" y="1146071"/>
            <a:ext cx="5819924" cy="4621704"/>
          </a:xfrm>
          <a:prstGeom prst="rect">
            <a:avLst/>
          </a:prstGeom>
        </p:spPr>
      </p:pic>
      <p:sp>
        <p:nvSpPr>
          <p:cNvPr id="20" name="TextBox 19"/>
          <p:cNvSpPr txBox="1"/>
          <p:nvPr/>
        </p:nvSpPr>
        <p:spPr>
          <a:xfrm>
            <a:off x="-2933" y="1951136"/>
            <a:ext cx="2597543" cy="2954655"/>
          </a:xfrm>
          <a:prstGeom prst="rect">
            <a:avLst/>
          </a:prstGeom>
          <a:solidFill>
            <a:schemeClr val="bg1">
              <a:alpha val="67000"/>
            </a:schemeClr>
          </a:solidFill>
        </p:spPr>
        <p:txBody>
          <a:bodyPr wrap="square" rtlCol="0">
            <a:spAutoFit/>
          </a:bodyPr>
          <a:lstStyle/>
          <a:p>
            <a:r>
              <a:rPr lang="en-US" dirty="0" smtClean="0"/>
              <a:t>AIRLIFT Red TYPE-C</a:t>
            </a:r>
          </a:p>
          <a:p>
            <a:pPr marL="171450" indent="-171450">
              <a:lnSpc>
                <a:spcPct val="200000"/>
              </a:lnSpc>
              <a:buFont typeface="Arial" panose="020B0604020202020204" pitchFamily="34" charset="0"/>
              <a:buChar char="•"/>
            </a:pPr>
            <a:r>
              <a:rPr lang="en-US" sz="1200" dirty="0" smtClean="0"/>
              <a:t>47.2" W x 25.6" D x 29.5" H</a:t>
            </a:r>
          </a:p>
          <a:p>
            <a:pPr marL="171450" indent="-171450">
              <a:lnSpc>
                <a:spcPct val="200000"/>
              </a:lnSpc>
              <a:buFont typeface="Arial" panose="020B0604020202020204" pitchFamily="34" charset="0"/>
              <a:buChar char="•"/>
            </a:pPr>
            <a:r>
              <a:rPr lang="en-US" sz="1200" dirty="0" smtClean="0"/>
              <a:t>Built-in </a:t>
            </a:r>
            <a:r>
              <a:rPr lang="en-US" sz="1200" dirty="0" smtClean="0"/>
              <a:t>monitor riser</a:t>
            </a:r>
          </a:p>
          <a:p>
            <a:pPr marL="171450" indent="-171450">
              <a:lnSpc>
                <a:spcPct val="200000"/>
              </a:lnSpc>
              <a:buFont typeface="Arial" panose="020B0604020202020204" pitchFamily="34" charset="0"/>
              <a:buChar char="•"/>
            </a:pPr>
            <a:r>
              <a:rPr lang="en-US" sz="1200" dirty="0" smtClean="0"/>
              <a:t>Dual headphone holsters</a:t>
            </a:r>
          </a:p>
          <a:p>
            <a:pPr marL="171450" indent="-171450">
              <a:lnSpc>
                <a:spcPct val="200000"/>
              </a:lnSpc>
              <a:buFont typeface="Arial" panose="020B0604020202020204" pitchFamily="34" charset="0"/>
              <a:buChar char="•"/>
            </a:pPr>
            <a:r>
              <a:rPr lang="en-US" sz="1200" dirty="0" smtClean="0"/>
              <a:t>Heavy-duty </a:t>
            </a:r>
            <a:r>
              <a:rPr lang="en-US" sz="1200" dirty="0" smtClean="0"/>
              <a:t>crossbar</a:t>
            </a:r>
          </a:p>
          <a:p>
            <a:pPr marL="171450" indent="-171450">
              <a:lnSpc>
                <a:spcPct val="200000"/>
              </a:lnSpc>
              <a:buFont typeface="Arial" panose="020B0604020202020204" pitchFamily="34" charset="0"/>
              <a:buChar char="•"/>
            </a:pPr>
            <a:r>
              <a:rPr lang="en-US" sz="1200" dirty="0" smtClean="0"/>
              <a:t>High-tech aluminum frame</a:t>
            </a:r>
            <a:endParaRPr lang="en-US" sz="1200" dirty="0" smtClean="0"/>
          </a:p>
          <a:p>
            <a:pPr marL="171450" indent="-171450">
              <a:lnSpc>
                <a:spcPct val="200000"/>
              </a:lnSpc>
              <a:buFont typeface="Arial" panose="020B0604020202020204" pitchFamily="34" charset="0"/>
              <a:buChar char="•"/>
            </a:pPr>
            <a:r>
              <a:rPr lang="en-US" sz="1200" dirty="0" smtClean="0"/>
              <a:t>"Carbon fiber" vinyl finish</a:t>
            </a:r>
          </a:p>
          <a:p>
            <a:pPr marL="171450" indent="-171450">
              <a:lnSpc>
                <a:spcPct val="200000"/>
              </a:lnSpc>
              <a:buFont typeface="Arial" panose="020B0604020202020204" pitchFamily="34" charset="0"/>
              <a:buChar char="•"/>
            </a:pPr>
            <a:r>
              <a:rPr lang="en-US" sz="1200" dirty="0" smtClean="0"/>
              <a:t>Red and black accents and cladding </a:t>
            </a:r>
            <a:endParaRPr lang="en-US" sz="1200" dirty="0"/>
          </a:p>
        </p:txBody>
      </p:sp>
      <p:sp>
        <p:nvSpPr>
          <p:cNvPr id="21" name="TextBox 20"/>
          <p:cNvSpPr txBox="1"/>
          <p:nvPr/>
        </p:nvSpPr>
        <p:spPr>
          <a:xfrm>
            <a:off x="6007397" y="808724"/>
            <a:ext cx="1212063" cy="307777"/>
          </a:xfrm>
          <a:prstGeom prst="rect">
            <a:avLst/>
          </a:prstGeom>
          <a:noFill/>
        </p:spPr>
        <p:txBody>
          <a:bodyPr wrap="none" rtlCol="0">
            <a:spAutoFit/>
          </a:bodyPr>
          <a:lstStyle/>
          <a:p>
            <a:r>
              <a:rPr lang="en-US" sz="1400" b="1" dirty="0" smtClean="0"/>
              <a:t>Monitor Riser</a:t>
            </a:r>
            <a:endParaRPr lang="en-US" dirty="0"/>
          </a:p>
        </p:txBody>
      </p:sp>
      <p:sp>
        <p:nvSpPr>
          <p:cNvPr id="22" name="TextBox 21"/>
          <p:cNvSpPr txBox="1"/>
          <p:nvPr/>
        </p:nvSpPr>
        <p:spPr>
          <a:xfrm>
            <a:off x="3415765" y="1122232"/>
            <a:ext cx="763286" cy="307777"/>
          </a:xfrm>
          <a:prstGeom prst="rect">
            <a:avLst/>
          </a:prstGeom>
          <a:noFill/>
        </p:spPr>
        <p:txBody>
          <a:bodyPr wrap="none" rtlCol="0">
            <a:spAutoFit/>
          </a:bodyPr>
          <a:lstStyle/>
          <a:p>
            <a:r>
              <a:rPr lang="en-US" sz="1400" b="1" dirty="0" smtClean="0"/>
              <a:t>Accents</a:t>
            </a:r>
            <a:endParaRPr lang="en-US" b="1" dirty="0"/>
          </a:p>
        </p:txBody>
      </p:sp>
      <p:sp>
        <p:nvSpPr>
          <p:cNvPr id="23" name="TextBox 22"/>
          <p:cNvSpPr txBox="1"/>
          <p:nvPr/>
        </p:nvSpPr>
        <p:spPr>
          <a:xfrm>
            <a:off x="5469470" y="4905791"/>
            <a:ext cx="1742593" cy="307777"/>
          </a:xfrm>
          <a:prstGeom prst="rect">
            <a:avLst/>
          </a:prstGeom>
          <a:noFill/>
        </p:spPr>
        <p:txBody>
          <a:bodyPr wrap="none" rtlCol="0">
            <a:spAutoFit/>
          </a:bodyPr>
          <a:lstStyle/>
          <a:p>
            <a:r>
              <a:rPr lang="en-US" sz="1400" b="1" dirty="0" smtClean="0"/>
              <a:t>Heavy-Duty Crossbar</a:t>
            </a:r>
          </a:p>
        </p:txBody>
      </p:sp>
      <p:sp>
        <p:nvSpPr>
          <p:cNvPr id="24" name="TextBox 23"/>
          <p:cNvSpPr txBox="1"/>
          <p:nvPr/>
        </p:nvSpPr>
        <p:spPr>
          <a:xfrm>
            <a:off x="5905138" y="3121223"/>
            <a:ext cx="1626407" cy="307777"/>
          </a:xfrm>
          <a:prstGeom prst="rect">
            <a:avLst/>
          </a:prstGeom>
          <a:noFill/>
        </p:spPr>
        <p:txBody>
          <a:bodyPr wrap="none" rtlCol="0">
            <a:spAutoFit/>
          </a:bodyPr>
          <a:lstStyle/>
          <a:p>
            <a:r>
              <a:rPr lang="en-US" sz="1400" b="1" dirty="0" smtClean="0"/>
              <a:t>Headphone Holster</a:t>
            </a:r>
            <a:endParaRPr lang="en-US" sz="1400" b="1" dirty="0"/>
          </a:p>
        </p:txBody>
      </p:sp>
      <p:sp>
        <p:nvSpPr>
          <p:cNvPr id="25" name="TextBox 24"/>
          <p:cNvSpPr txBox="1"/>
          <p:nvPr/>
        </p:nvSpPr>
        <p:spPr>
          <a:xfrm>
            <a:off x="3366879" y="5213568"/>
            <a:ext cx="1152880" cy="307777"/>
          </a:xfrm>
          <a:prstGeom prst="rect">
            <a:avLst/>
          </a:prstGeom>
          <a:noFill/>
        </p:spPr>
        <p:txBody>
          <a:bodyPr wrap="square" rtlCol="0">
            <a:spAutoFit/>
          </a:bodyPr>
          <a:lstStyle/>
          <a:p>
            <a:r>
              <a:rPr lang="en-US" sz="1400" b="1" dirty="0" smtClean="0"/>
              <a:t>Leveling Feet</a:t>
            </a:r>
          </a:p>
        </p:txBody>
      </p:sp>
      <p:cxnSp>
        <p:nvCxnSpPr>
          <p:cNvPr id="27" name="Straight Arrow Connector 26"/>
          <p:cNvCxnSpPr/>
          <p:nvPr/>
        </p:nvCxnSpPr>
        <p:spPr>
          <a:xfrm flipV="1">
            <a:off x="6718342" y="2838994"/>
            <a:ext cx="449739" cy="2699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2"/>
          </p:cNvCxnSpPr>
          <p:nvPr/>
        </p:nvCxnSpPr>
        <p:spPr>
          <a:xfrm>
            <a:off x="3797408" y="1430009"/>
            <a:ext cx="0" cy="294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112310" y="1068976"/>
            <a:ext cx="228457" cy="204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242715" y="4531322"/>
            <a:ext cx="196105" cy="374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0"/>
          </p:cNvCxnSpPr>
          <p:nvPr/>
        </p:nvCxnSpPr>
        <p:spPr>
          <a:xfrm flipV="1">
            <a:off x="3943319" y="4606834"/>
            <a:ext cx="541024" cy="606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5" idx="0"/>
          </p:cNvCxnSpPr>
          <p:nvPr/>
        </p:nvCxnSpPr>
        <p:spPr>
          <a:xfrm flipH="1" flipV="1">
            <a:off x="3427839" y="4978062"/>
            <a:ext cx="515480" cy="235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89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8072" y="632756"/>
            <a:ext cx="5900264" cy="5900264"/>
          </a:xfrm>
          <a:prstGeom prst="rect">
            <a:avLst/>
          </a:prstGeom>
        </p:spPr>
      </p:pic>
      <p:sp>
        <p:nvSpPr>
          <p:cNvPr id="4" name="TextBox 3"/>
          <p:cNvSpPr txBox="1"/>
          <p:nvPr/>
        </p:nvSpPr>
        <p:spPr>
          <a:xfrm>
            <a:off x="3031" y="2138793"/>
            <a:ext cx="2742607" cy="2585323"/>
          </a:xfrm>
          <a:prstGeom prst="rect">
            <a:avLst/>
          </a:prstGeom>
          <a:solidFill>
            <a:schemeClr val="bg1">
              <a:alpha val="67000"/>
            </a:schemeClr>
          </a:solidFill>
        </p:spPr>
        <p:txBody>
          <a:bodyPr wrap="square" rtlCol="0">
            <a:spAutoFit/>
          </a:bodyPr>
          <a:lstStyle/>
          <a:p>
            <a:r>
              <a:rPr lang="en-US" dirty="0" smtClean="0"/>
              <a:t>AIRLIFT </a:t>
            </a:r>
            <a:r>
              <a:rPr lang="en-US" dirty="0" smtClean="0"/>
              <a:t>Blue</a:t>
            </a:r>
            <a:endParaRPr lang="en-US" dirty="0" smtClean="0"/>
          </a:p>
          <a:p>
            <a:pPr marL="171450" indent="-171450">
              <a:lnSpc>
                <a:spcPct val="200000"/>
              </a:lnSpc>
              <a:buFont typeface="Arial" panose="020B0604020202020204" pitchFamily="34" charset="0"/>
              <a:buChar char="•"/>
            </a:pPr>
            <a:r>
              <a:rPr lang="en-US" sz="1200" dirty="0" smtClean="0"/>
              <a:t> 47.2" W x 25.6" D (28.1" to 49.6" H)</a:t>
            </a:r>
          </a:p>
          <a:p>
            <a:pPr marL="171450" indent="-171450">
              <a:lnSpc>
                <a:spcPct val="200000"/>
              </a:lnSpc>
              <a:buFont typeface="Arial" panose="020B0604020202020204" pitchFamily="34" charset="0"/>
              <a:buChar char="•"/>
            </a:pPr>
            <a:r>
              <a:rPr lang="en-US" sz="1200" dirty="0" smtClean="0"/>
              <a:t>Pneumatic </a:t>
            </a:r>
            <a:r>
              <a:rPr lang="en-US" sz="1200" dirty="0" smtClean="0"/>
              <a:t>adjustment</a:t>
            </a:r>
          </a:p>
          <a:p>
            <a:pPr marL="171450" indent="-171450">
              <a:lnSpc>
                <a:spcPct val="200000"/>
              </a:lnSpc>
              <a:buFont typeface="Arial" panose="020B0604020202020204" pitchFamily="34" charset="0"/>
              <a:buChar char="•"/>
            </a:pPr>
            <a:r>
              <a:rPr lang="en-US" sz="1200" dirty="0" smtClean="0"/>
              <a:t>Built-in monitor riser</a:t>
            </a:r>
          </a:p>
          <a:p>
            <a:pPr marL="171450" indent="-171450">
              <a:lnSpc>
                <a:spcPct val="200000"/>
              </a:lnSpc>
              <a:buFont typeface="Arial" panose="020B0604020202020204" pitchFamily="34" charset="0"/>
              <a:buChar char="•"/>
            </a:pPr>
            <a:r>
              <a:rPr lang="en-US" sz="1200" dirty="0" smtClean="0"/>
              <a:t>Headphone holsters</a:t>
            </a:r>
          </a:p>
          <a:p>
            <a:pPr marL="171450" indent="-171450">
              <a:lnSpc>
                <a:spcPct val="200000"/>
              </a:lnSpc>
              <a:buFont typeface="Arial" panose="020B0604020202020204" pitchFamily="34" charset="0"/>
              <a:buChar char="•"/>
            </a:pPr>
            <a:r>
              <a:rPr lang="en-US" sz="1200" dirty="0" smtClean="0"/>
              <a:t>Carbon fiber vinyl</a:t>
            </a:r>
          </a:p>
          <a:p>
            <a:pPr marL="171450" indent="-171450">
              <a:lnSpc>
                <a:spcPct val="200000"/>
              </a:lnSpc>
              <a:buFont typeface="Arial" panose="020B0604020202020204" pitchFamily="34" charset="0"/>
              <a:buChar char="•"/>
            </a:pPr>
            <a:r>
              <a:rPr lang="en-US" sz="1200" dirty="0"/>
              <a:t>B</a:t>
            </a:r>
            <a:r>
              <a:rPr lang="en-US" sz="1200" dirty="0" smtClean="0"/>
              <a:t>lue accents</a:t>
            </a:r>
            <a:endParaRPr lang="en-US" sz="1200" dirty="0"/>
          </a:p>
        </p:txBody>
      </p:sp>
      <p:sp>
        <p:nvSpPr>
          <p:cNvPr id="7" name="TextBox 6"/>
          <p:cNvSpPr txBox="1"/>
          <p:nvPr/>
        </p:nvSpPr>
        <p:spPr>
          <a:xfrm>
            <a:off x="6376672" y="573592"/>
            <a:ext cx="1212063" cy="307777"/>
          </a:xfrm>
          <a:prstGeom prst="rect">
            <a:avLst/>
          </a:prstGeom>
          <a:noFill/>
        </p:spPr>
        <p:txBody>
          <a:bodyPr wrap="none" rtlCol="0">
            <a:spAutoFit/>
          </a:bodyPr>
          <a:lstStyle/>
          <a:p>
            <a:r>
              <a:rPr lang="en-US" sz="1400" b="1" dirty="0" smtClean="0"/>
              <a:t>Monitor Riser</a:t>
            </a:r>
            <a:endParaRPr lang="en-US" dirty="0"/>
          </a:p>
        </p:txBody>
      </p:sp>
      <p:cxnSp>
        <p:nvCxnSpPr>
          <p:cNvPr id="8" name="Straight Arrow Connector 7"/>
          <p:cNvCxnSpPr/>
          <p:nvPr/>
        </p:nvCxnSpPr>
        <p:spPr>
          <a:xfrm flipH="1">
            <a:off x="6481585" y="833844"/>
            <a:ext cx="228457" cy="204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62477" y="1321618"/>
            <a:ext cx="1626407" cy="307777"/>
          </a:xfrm>
          <a:prstGeom prst="rect">
            <a:avLst/>
          </a:prstGeom>
          <a:noFill/>
        </p:spPr>
        <p:txBody>
          <a:bodyPr wrap="square" rtlCol="0">
            <a:spAutoFit/>
          </a:bodyPr>
          <a:lstStyle/>
          <a:p>
            <a:r>
              <a:rPr lang="en-US" sz="1400" b="1" dirty="0" smtClean="0"/>
              <a:t>Headphone Holster</a:t>
            </a:r>
            <a:endParaRPr lang="en-US" sz="1400" b="1" dirty="0"/>
          </a:p>
        </p:txBody>
      </p:sp>
      <p:cxnSp>
        <p:nvCxnSpPr>
          <p:cNvPr id="10" name="Straight Arrow Connector 9"/>
          <p:cNvCxnSpPr/>
          <p:nvPr/>
        </p:nvCxnSpPr>
        <p:spPr>
          <a:xfrm>
            <a:off x="2763491" y="1649257"/>
            <a:ext cx="329161" cy="379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75277" y="3134259"/>
            <a:ext cx="1205938" cy="307777"/>
          </a:xfrm>
          <a:prstGeom prst="rect">
            <a:avLst/>
          </a:prstGeom>
          <a:noFill/>
        </p:spPr>
        <p:txBody>
          <a:bodyPr wrap="square" rtlCol="0">
            <a:spAutoFit/>
          </a:bodyPr>
          <a:lstStyle/>
          <a:p>
            <a:r>
              <a:rPr lang="en-US" sz="1400" b="1" dirty="0" smtClean="0"/>
              <a:t>AIRLIFT Lever</a:t>
            </a:r>
            <a:endParaRPr lang="en-US" sz="1400" b="1" dirty="0"/>
          </a:p>
        </p:txBody>
      </p:sp>
      <p:cxnSp>
        <p:nvCxnSpPr>
          <p:cNvPr id="13" name="Straight Arrow Connector 12"/>
          <p:cNvCxnSpPr/>
          <p:nvPr/>
        </p:nvCxnSpPr>
        <p:spPr>
          <a:xfrm flipH="1" flipV="1">
            <a:off x="6298893" y="2697751"/>
            <a:ext cx="107609" cy="436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27924" y="5830780"/>
            <a:ext cx="1152880" cy="307777"/>
          </a:xfrm>
          <a:prstGeom prst="rect">
            <a:avLst/>
          </a:prstGeom>
          <a:noFill/>
        </p:spPr>
        <p:txBody>
          <a:bodyPr wrap="none" rtlCol="0">
            <a:spAutoFit/>
          </a:bodyPr>
          <a:lstStyle/>
          <a:p>
            <a:r>
              <a:rPr lang="en-US" sz="1400" b="1" dirty="0" smtClean="0"/>
              <a:t>Leveling Feet</a:t>
            </a:r>
          </a:p>
        </p:txBody>
      </p:sp>
      <p:cxnSp>
        <p:nvCxnSpPr>
          <p:cNvPr id="15" name="Straight Arrow Connector 14"/>
          <p:cNvCxnSpPr/>
          <p:nvPr/>
        </p:nvCxnSpPr>
        <p:spPr>
          <a:xfrm flipV="1">
            <a:off x="4104796" y="5251269"/>
            <a:ext cx="357208" cy="579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0"/>
          </p:cNvCxnSpPr>
          <p:nvPr/>
        </p:nvCxnSpPr>
        <p:spPr>
          <a:xfrm flipH="1" flipV="1">
            <a:off x="3588884" y="5595274"/>
            <a:ext cx="515480" cy="235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52308" y="848338"/>
            <a:ext cx="763286" cy="307777"/>
          </a:xfrm>
          <a:prstGeom prst="rect">
            <a:avLst/>
          </a:prstGeom>
          <a:noFill/>
        </p:spPr>
        <p:txBody>
          <a:bodyPr wrap="none" rtlCol="0">
            <a:spAutoFit/>
          </a:bodyPr>
          <a:lstStyle/>
          <a:p>
            <a:r>
              <a:rPr lang="en-US" sz="1400" b="1" dirty="0" smtClean="0"/>
              <a:t>Accents</a:t>
            </a:r>
            <a:endParaRPr lang="en-US" b="1" dirty="0"/>
          </a:p>
        </p:txBody>
      </p:sp>
      <p:cxnSp>
        <p:nvCxnSpPr>
          <p:cNvPr id="18" name="Straight Arrow Connector 17"/>
          <p:cNvCxnSpPr>
            <a:stCxn id="17" idx="2"/>
          </p:cNvCxnSpPr>
          <p:nvPr/>
        </p:nvCxnSpPr>
        <p:spPr>
          <a:xfrm>
            <a:off x="4333951" y="1156115"/>
            <a:ext cx="0" cy="294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270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951672"/>
            <a:ext cx="2192942" cy="2954655"/>
          </a:xfrm>
          <a:prstGeom prst="rect">
            <a:avLst/>
          </a:prstGeom>
          <a:solidFill>
            <a:schemeClr val="bg1">
              <a:alpha val="67000"/>
            </a:schemeClr>
          </a:solidFill>
        </p:spPr>
        <p:txBody>
          <a:bodyPr wrap="square" rtlCol="0">
            <a:spAutoFit/>
          </a:bodyPr>
          <a:lstStyle/>
          <a:p>
            <a:r>
              <a:rPr lang="en-US" dirty="0" smtClean="0"/>
              <a:t>AIRLIFT </a:t>
            </a:r>
            <a:r>
              <a:rPr lang="en-US" dirty="0" smtClean="0"/>
              <a:t>Green</a:t>
            </a:r>
            <a:endParaRPr lang="en-US" dirty="0" smtClean="0"/>
          </a:p>
          <a:p>
            <a:pPr marL="171450" indent="-171450">
              <a:lnSpc>
                <a:spcPct val="200000"/>
              </a:lnSpc>
              <a:buFont typeface="Arial" panose="020B0604020202020204" pitchFamily="34" charset="0"/>
              <a:buChar char="•"/>
            </a:pPr>
            <a:r>
              <a:rPr lang="en-US" sz="1200" dirty="0"/>
              <a:t>47.2" W x 25.6" D x 29.5" </a:t>
            </a:r>
            <a:r>
              <a:rPr lang="en-US" sz="1200" dirty="0" smtClean="0"/>
              <a:t>H</a:t>
            </a:r>
          </a:p>
          <a:p>
            <a:pPr marL="171450" indent="-171450">
              <a:lnSpc>
                <a:spcPct val="200000"/>
              </a:lnSpc>
              <a:buFont typeface="Arial" panose="020B0604020202020204" pitchFamily="34" charset="0"/>
              <a:buChar char="•"/>
            </a:pPr>
            <a:r>
              <a:rPr lang="en-US" sz="1200" dirty="0" smtClean="0"/>
              <a:t>Futuristic </a:t>
            </a:r>
            <a:r>
              <a:rPr lang="en-US" sz="1200" dirty="0" smtClean="0"/>
              <a:t>design</a:t>
            </a:r>
          </a:p>
          <a:p>
            <a:pPr marL="171450" indent="-171450">
              <a:lnSpc>
                <a:spcPct val="200000"/>
              </a:lnSpc>
              <a:buFont typeface="Arial" panose="020B0604020202020204" pitchFamily="34" charset="0"/>
              <a:buChar char="•"/>
            </a:pPr>
            <a:r>
              <a:rPr lang="en-US" sz="1200" dirty="0" smtClean="0"/>
              <a:t>Ergo curve tabletop</a:t>
            </a:r>
          </a:p>
          <a:p>
            <a:pPr marL="171450" indent="-171450">
              <a:lnSpc>
                <a:spcPct val="200000"/>
              </a:lnSpc>
              <a:buFont typeface="Arial" panose="020B0604020202020204" pitchFamily="34" charset="0"/>
              <a:buChar char="•"/>
            </a:pPr>
            <a:r>
              <a:rPr lang="en-US" sz="1200" dirty="0" smtClean="0"/>
              <a:t>Built-in monitor riser</a:t>
            </a:r>
          </a:p>
          <a:p>
            <a:pPr marL="171450" indent="-171450">
              <a:lnSpc>
                <a:spcPct val="200000"/>
              </a:lnSpc>
              <a:buFont typeface="Arial" panose="020B0604020202020204" pitchFamily="34" charset="0"/>
              <a:buChar char="•"/>
            </a:pPr>
            <a:r>
              <a:rPr lang="en-US" sz="1200" dirty="0" smtClean="0"/>
              <a:t>Headphone holsters</a:t>
            </a:r>
          </a:p>
          <a:p>
            <a:pPr marL="171450" indent="-171450">
              <a:lnSpc>
                <a:spcPct val="200000"/>
              </a:lnSpc>
              <a:buFont typeface="Arial" panose="020B0604020202020204" pitchFamily="34" charset="0"/>
              <a:buChar char="•"/>
            </a:pPr>
            <a:r>
              <a:rPr lang="en-US" sz="1200" dirty="0" smtClean="0"/>
              <a:t>Heavy-duty crossbar</a:t>
            </a:r>
          </a:p>
          <a:p>
            <a:pPr marL="171450" indent="-171450">
              <a:lnSpc>
                <a:spcPct val="200000"/>
              </a:lnSpc>
              <a:buFont typeface="Arial" panose="020B0604020202020204" pitchFamily="34" charset="0"/>
              <a:buChar char="•"/>
            </a:pPr>
            <a:r>
              <a:rPr lang="en-US" sz="1200" dirty="0" smtClean="0"/>
              <a:t>Green accents</a:t>
            </a:r>
            <a:endParaRPr lang="en-US" sz="1200" dirty="0"/>
          </a:p>
        </p:txBody>
      </p:sp>
      <p:sp>
        <p:nvSpPr>
          <p:cNvPr id="10" name="TextBox 9"/>
          <p:cNvSpPr txBox="1"/>
          <p:nvPr/>
        </p:nvSpPr>
        <p:spPr>
          <a:xfrm>
            <a:off x="6146162" y="800000"/>
            <a:ext cx="1212063" cy="307777"/>
          </a:xfrm>
          <a:prstGeom prst="rect">
            <a:avLst/>
          </a:prstGeom>
          <a:noFill/>
        </p:spPr>
        <p:txBody>
          <a:bodyPr wrap="none" rtlCol="0">
            <a:spAutoFit/>
          </a:bodyPr>
          <a:lstStyle/>
          <a:p>
            <a:r>
              <a:rPr lang="en-US" sz="1400" b="1" dirty="0" smtClean="0"/>
              <a:t>Monitor Riser</a:t>
            </a:r>
            <a:endParaRPr lang="en-US" dirty="0"/>
          </a:p>
        </p:txBody>
      </p:sp>
      <p:cxnSp>
        <p:nvCxnSpPr>
          <p:cNvPr id="11" name="Straight Arrow Connector 10"/>
          <p:cNvCxnSpPr/>
          <p:nvPr/>
        </p:nvCxnSpPr>
        <p:spPr>
          <a:xfrm flipH="1">
            <a:off x="6251075" y="1060252"/>
            <a:ext cx="228457" cy="204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05586" y="5121770"/>
            <a:ext cx="1152880" cy="307777"/>
          </a:xfrm>
          <a:prstGeom prst="rect">
            <a:avLst/>
          </a:prstGeom>
          <a:noFill/>
        </p:spPr>
        <p:txBody>
          <a:bodyPr wrap="square" rtlCol="0">
            <a:spAutoFit/>
          </a:bodyPr>
          <a:lstStyle/>
          <a:p>
            <a:r>
              <a:rPr lang="en-US" sz="1400" b="1" dirty="0" smtClean="0"/>
              <a:t>Leveling Feet</a:t>
            </a:r>
          </a:p>
        </p:txBody>
      </p:sp>
      <p:cxnSp>
        <p:nvCxnSpPr>
          <p:cNvPr id="13" name="Straight Arrow Connector 12"/>
          <p:cNvCxnSpPr>
            <a:stCxn id="12" idx="0"/>
          </p:cNvCxnSpPr>
          <p:nvPr/>
        </p:nvCxnSpPr>
        <p:spPr>
          <a:xfrm flipV="1">
            <a:off x="4282026" y="4371704"/>
            <a:ext cx="515393" cy="750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0"/>
          </p:cNvCxnSpPr>
          <p:nvPr/>
        </p:nvCxnSpPr>
        <p:spPr>
          <a:xfrm flipH="1" flipV="1">
            <a:off x="3557542" y="4834014"/>
            <a:ext cx="724484" cy="287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39933" y="3091838"/>
            <a:ext cx="1742593" cy="307777"/>
          </a:xfrm>
          <a:prstGeom prst="rect">
            <a:avLst/>
          </a:prstGeom>
          <a:noFill/>
        </p:spPr>
        <p:txBody>
          <a:bodyPr wrap="none" rtlCol="0">
            <a:spAutoFit/>
          </a:bodyPr>
          <a:lstStyle/>
          <a:p>
            <a:r>
              <a:rPr lang="en-US" sz="1400" b="1" dirty="0" smtClean="0"/>
              <a:t>Heavy-Duty Crossbar</a:t>
            </a:r>
          </a:p>
        </p:txBody>
      </p:sp>
      <p:cxnSp>
        <p:nvCxnSpPr>
          <p:cNvPr id="18" name="Straight Arrow Connector 17"/>
          <p:cNvCxnSpPr/>
          <p:nvPr/>
        </p:nvCxnSpPr>
        <p:spPr>
          <a:xfrm flipV="1">
            <a:off x="5713178" y="2717369"/>
            <a:ext cx="196105" cy="374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47337" y="3069267"/>
            <a:ext cx="1626407" cy="307777"/>
          </a:xfrm>
          <a:prstGeom prst="rect">
            <a:avLst/>
          </a:prstGeom>
          <a:noFill/>
        </p:spPr>
        <p:txBody>
          <a:bodyPr wrap="square" rtlCol="0">
            <a:spAutoFit/>
          </a:bodyPr>
          <a:lstStyle/>
          <a:p>
            <a:r>
              <a:rPr lang="en-US" sz="1400" b="1" dirty="0" smtClean="0"/>
              <a:t>Headphone Holster</a:t>
            </a:r>
            <a:endParaRPr lang="en-US" sz="1400" b="1" dirty="0"/>
          </a:p>
        </p:txBody>
      </p:sp>
      <p:cxnSp>
        <p:nvCxnSpPr>
          <p:cNvPr id="20" name="Straight Arrow Connector 19"/>
          <p:cNvCxnSpPr/>
          <p:nvPr/>
        </p:nvCxnSpPr>
        <p:spPr>
          <a:xfrm flipH="1" flipV="1">
            <a:off x="3426374" y="2525486"/>
            <a:ext cx="134167" cy="531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197114" y="1084957"/>
            <a:ext cx="7032128" cy="4688085"/>
          </a:xfrm>
          <a:prstGeom prst="rect">
            <a:avLst/>
          </a:prstGeom>
        </p:spPr>
      </p:pic>
    </p:spTree>
    <p:extLst>
      <p:ext uri="{BB962C8B-B14F-4D97-AF65-F5344CB8AC3E}">
        <p14:creationId xmlns:p14="http://schemas.microsoft.com/office/powerpoint/2010/main" val="982024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384269" y="496394"/>
            <a:ext cx="6794791" cy="5876576"/>
          </a:xfrm>
          <a:prstGeom prst="rect">
            <a:avLst/>
          </a:prstGeom>
        </p:spPr>
      </p:pic>
      <p:sp>
        <p:nvSpPr>
          <p:cNvPr id="4" name="TextBox 3"/>
          <p:cNvSpPr txBox="1"/>
          <p:nvPr/>
        </p:nvSpPr>
        <p:spPr>
          <a:xfrm>
            <a:off x="284" y="1772688"/>
            <a:ext cx="2368732" cy="3323987"/>
          </a:xfrm>
          <a:prstGeom prst="rect">
            <a:avLst/>
          </a:prstGeom>
          <a:solidFill>
            <a:schemeClr val="bg1">
              <a:alpha val="67000"/>
            </a:schemeClr>
          </a:solidFill>
        </p:spPr>
        <p:txBody>
          <a:bodyPr wrap="square" rtlCol="0">
            <a:spAutoFit/>
          </a:bodyPr>
          <a:lstStyle/>
          <a:p>
            <a:r>
              <a:rPr lang="en-US" dirty="0" smtClean="0"/>
              <a:t>AIRLIFT Red </a:t>
            </a:r>
            <a:r>
              <a:rPr lang="en-US" dirty="0" smtClean="0"/>
              <a:t>TYPE-Z</a:t>
            </a:r>
          </a:p>
          <a:p>
            <a:pPr marL="171450" indent="-171450">
              <a:lnSpc>
                <a:spcPct val="200000"/>
              </a:lnSpc>
              <a:buFont typeface="Arial" panose="020B0604020202020204" pitchFamily="34" charset="0"/>
              <a:buChar char="•"/>
            </a:pPr>
            <a:r>
              <a:rPr lang="pl-PL" sz="1200" dirty="0"/>
              <a:t>40" W x 23.6" D x 34.6" H</a:t>
            </a:r>
          </a:p>
          <a:p>
            <a:pPr marL="171450" indent="-171450">
              <a:lnSpc>
                <a:spcPct val="200000"/>
              </a:lnSpc>
              <a:buFont typeface="Arial" panose="020B0604020202020204" pitchFamily="34" charset="0"/>
              <a:buChar char="•"/>
            </a:pPr>
            <a:r>
              <a:rPr lang="en-US" sz="1200" dirty="0" smtClean="0"/>
              <a:t>Tapered Keyboard extension</a:t>
            </a:r>
          </a:p>
          <a:p>
            <a:pPr marL="171450" indent="-171450">
              <a:lnSpc>
                <a:spcPct val="200000"/>
              </a:lnSpc>
              <a:buFont typeface="Arial" panose="020B0604020202020204" pitchFamily="34" charset="0"/>
              <a:buChar char="•"/>
            </a:pPr>
            <a:r>
              <a:rPr lang="en-US" sz="1200" dirty="0" smtClean="0"/>
              <a:t>Built-in </a:t>
            </a:r>
            <a:r>
              <a:rPr lang="en-US" sz="1200" dirty="0" smtClean="0"/>
              <a:t>monitor riser</a:t>
            </a:r>
          </a:p>
          <a:p>
            <a:pPr marL="171450" indent="-171450">
              <a:lnSpc>
                <a:spcPct val="200000"/>
              </a:lnSpc>
              <a:buFont typeface="Arial" panose="020B0604020202020204" pitchFamily="34" charset="0"/>
              <a:buChar char="•"/>
            </a:pPr>
            <a:r>
              <a:rPr lang="en-US" sz="1200" dirty="0" smtClean="0"/>
              <a:t>Steel wire cup holder</a:t>
            </a:r>
          </a:p>
          <a:p>
            <a:pPr marL="171450" indent="-171450">
              <a:lnSpc>
                <a:spcPct val="200000"/>
              </a:lnSpc>
              <a:buFont typeface="Arial" panose="020B0604020202020204" pitchFamily="34" charset="0"/>
              <a:buChar char="•"/>
            </a:pPr>
            <a:r>
              <a:rPr lang="en-US" sz="1200" dirty="0" smtClean="0"/>
              <a:t>Headphone holster</a:t>
            </a:r>
          </a:p>
          <a:p>
            <a:pPr marL="171450" indent="-171450">
              <a:lnSpc>
                <a:spcPct val="200000"/>
              </a:lnSpc>
              <a:buFont typeface="Arial" panose="020B0604020202020204" pitchFamily="34" charset="0"/>
              <a:buChar char="•"/>
            </a:pPr>
            <a:r>
              <a:rPr lang="en-US" sz="1200" dirty="0" smtClean="0"/>
              <a:t>Z-frame with dual supports</a:t>
            </a:r>
          </a:p>
          <a:p>
            <a:pPr marL="171450" indent="-171450">
              <a:lnSpc>
                <a:spcPct val="200000"/>
              </a:lnSpc>
              <a:buFont typeface="Arial" panose="020B0604020202020204" pitchFamily="34" charset="0"/>
              <a:buChar char="•"/>
            </a:pPr>
            <a:r>
              <a:rPr lang="en-US" sz="1200" dirty="0" smtClean="0"/>
              <a:t>Carbon fiber vinyl finish</a:t>
            </a:r>
          </a:p>
          <a:p>
            <a:pPr marL="171450" indent="-171450">
              <a:lnSpc>
                <a:spcPct val="200000"/>
              </a:lnSpc>
              <a:buFont typeface="Arial" panose="020B0604020202020204" pitchFamily="34" charset="0"/>
              <a:buChar char="•"/>
            </a:pPr>
            <a:r>
              <a:rPr lang="en-US" sz="1200" dirty="0" smtClean="0"/>
              <a:t>Red accents</a:t>
            </a:r>
            <a:endParaRPr lang="en-US" sz="1200" dirty="0"/>
          </a:p>
        </p:txBody>
      </p:sp>
      <p:sp>
        <p:nvSpPr>
          <p:cNvPr id="7" name="TextBox 6"/>
          <p:cNvSpPr txBox="1"/>
          <p:nvPr/>
        </p:nvSpPr>
        <p:spPr>
          <a:xfrm>
            <a:off x="6006698" y="496394"/>
            <a:ext cx="1212063" cy="307777"/>
          </a:xfrm>
          <a:prstGeom prst="rect">
            <a:avLst/>
          </a:prstGeom>
          <a:noFill/>
        </p:spPr>
        <p:txBody>
          <a:bodyPr wrap="none" rtlCol="0">
            <a:spAutoFit/>
          </a:bodyPr>
          <a:lstStyle/>
          <a:p>
            <a:r>
              <a:rPr lang="en-US" sz="1400" b="1" dirty="0" smtClean="0"/>
              <a:t>Monitor Riser</a:t>
            </a:r>
            <a:endParaRPr lang="en-US" dirty="0"/>
          </a:p>
        </p:txBody>
      </p:sp>
      <p:cxnSp>
        <p:nvCxnSpPr>
          <p:cNvPr id="8" name="Straight Arrow Connector 7"/>
          <p:cNvCxnSpPr/>
          <p:nvPr/>
        </p:nvCxnSpPr>
        <p:spPr>
          <a:xfrm flipH="1">
            <a:off x="6111611" y="756646"/>
            <a:ext cx="228457" cy="204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63320" y="5428490"/>
            <a:ext cx="1152880" cy="307777"/>
          </a:xfrm>
          <a:prstGeom prst="rect">
            <a:avLst/>
          </a:prstGeom>
          <a:noFill/>
        </p:spPr>
        <p:txBody>
          <a:bodyPr wrap="square" rtlCol="0">
            <a:spAutoFit/>
          </a:bodyPr>
          <a:lstStyle/>
          <a:p>
            <a:r>
              <a:rPr lang="en-US" sz="1400" b="1" dirty="0" smtClean="0"/>
              <a:t>Leveling Feet</a:t>
            </a:r>
          </a:p>
        </p:txBody>
      </p:sp>
      <p:cxnSp>
        <p:nvCxnSpPr>
          <p:cNvPr id="10" name="Straight Arrow Connector 9"/>
          <p:cNvCxnSpPr/>
          <p:nvPr/>
        </p:nvCxnSpPr>
        <p:spPr>
          <a:xfrm flipV="1">
            <a:off x="4233395" y="4615546"/>
            <a:ext cx="391086" cy="791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717915" y="5171836"/>
            <a:ext cx="515480" cy="235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16200" y="3077891"/>
            <a:ext cx="1626407" cy="307777"/>
          </a:xfrm>
          <a:prstGeom prst="rect">
            <a:avLst/>
          </a:prstGeom>
          <a:noFill/>
        </p:spPr>
        <p:txBody>
          <a:bodyPr wrap="square" rtlCol="0">
            <a:spAutoFit/>
          </a:bodyPr>
          <a:lstStyle/>
          <a:p>
            <a:r>
              <a:rPr lang="en-US" sz="1400" b="1" dirty="0" smtClean="0"/>
              <a:t>Headphone Holster</a:t>
            </a:r>
            <a:endParaRPr lang="en-US" sz="1400" b="1" dirty="0"/>
          </a:p>
        </p:txBody>
      </p:sp>
      <p:cxnSp>
        <p:nvCxnSpPr>
          <p:cNvPr id="14" name="Straight Arrow Connector 13"/>
          <p:cNvCxnSpPr/>
          <p:nvPr/>
        </p:nvCxnSpPr>
        <p:spPr>
          <a:xfrm flipV="1">
            <a:off x="5571624" y="2566018"/>
            <a:ext cx="696786" cy="526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72964" y="1229934"/>
            <a:ext cx="1626407" cy="307777"/>
          </a:xfrm>
          <a:prstGeom prst="rect">
            <a:avLst/>
          </a:prstGeom>
          <a:noFill/>
        </p:spPr>
        <p:txBody>
          <a:bodyPr wrap="square" rtlCol="0">
            <a:spAutoFit/>
          </a:bodyPr>
          <a:lstStyle/>
          <a:p>
            <a:r>
              <a:rPr lang="en-US" sz="1400" b="1" dirty="0" smtClean="0"/>
              <a:t>Cup Holder </a:t>
            </a:r>
            <a:endParaRPr lang="en-US" sz="1400" b="1" dirty="0"/>
          </a:p>
        </p:txBody>
      </p:sp>
      <p:cxnSp>
        <p:nvCxnSpPr>
          <p:cNvPr id="20" name="Straight Arrow Connector 19"/>
          <p:cNvCxnSpPr/>
          <p:nvPr/>
        </p:nvCxnSpPr>
        <p:spPr>
          <a:xfrm>
            <a:off x="3033491" y="1468042"/>
            <a:ext cx="203645" cy="517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181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178</TotalTime>
  <Words>341</Words>
  <Application>Microsoft Office PowerPoint</Application>
  <PresentationFormat>On-screen Show (4:3)</PresentationFormat>
  <Paragraphs>66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Marcus Slater</dc:creator>
  <cp:lastModifiedBy>Marcus Slater</cp:lastModifiedBy>
  <cp:revision>20</cp:revision>
  <dcterms:created xsi:type="dcterms:W3CDTF">2019-11-21T21:18:51Z</dcterms:created>
  <dcterms:modified xsi:type="dcterms:W3CDTF">2019-11-22T00:54:06Z</dcterms:modified>
</cp:coreProperties>
</file>