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2" r:id="rId2"/>
    <p:sldId id="257" r:id="rId3"/>
    <p:sldId id="262" r:id="rId4"/>
    <p:sldId id="273" r:id="rId5"/>
    <p:sldId id="259" r:id="rId6"/>
    <p:sldId id="267" r:id="rId7"/>
    <p:sldId id="260" r:id="rId8"/>
    <p:sldId id="268" r:id="rId9"/>
    <p:sldId id="270" r:id="rId10"/>
    <p:sldId id="266" r:id="rId11"/>
    <p:sldId id="271" r:id="rId12"/>
    <p:sldId id="261" r:id="rId13"/>
    <p:sldId id="272" r:id="rId14"/>
    <p:sldId id="274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9" r:id="rId25"/>
    <p:sldId id="288" r:id="rId26"/>
    <p:sldId id="290" r:id="rId27"/>
    <p:sldId id="291" r:id="rId28"/>
    <p:sldId id="294" r:id="rId29"/>
    <p:sldId id="295" r:id="rId30"/>
    <p:sldId id="296" r:id="rId31"/>
    <p:sldId id="293" r:id="rId32"/>
    <p:sldId id="26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7494-2034-4648-A566-44C19AD24298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BB57-B96E-4FAF-A2CA-0F9A4D1595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63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0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2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5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46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3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31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2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5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2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8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563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9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03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83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5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803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52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36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7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92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612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3" y="304803"/>
            <a:ext cx="49127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80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oralmachine.mit.edu/hl/d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.com/5520558/artificial-intelligence-racial-gender-bias/" TargetMode="External"/><Relationship Id="rId3" Type="http://schemas.openxmlformats.org/officeDocument/2006/relationships/hyperlink" Target="https://ec.europa.eu/futurium/en/ai-alliance-consultation/guidelines#Top" TargetMode="External"/><Relationship Id="rId7" Type="http://schemas.openxmlformats.org/officeDocument/2006/relationships/hyperlink" Target="https://www.elektroniknet.de/elektronik/neo/ethik-trifft-kuenstliche-intelligenz-169943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.ibm.com/5-in-5/ai-and-bias/" TargetMode="External"/><Relationship Id="rId5" Type="http://schemas.openxmlformats.org/officeDocument/2006/relationships/hyperlink" Target="https://news.microsoft.com/de-de/ethik-prinzipien-kuenstliche-intelligenz/" TargetMode="External"/><Relationship Id="rId10" Type="http://schemas.openxmlformats.org/officeDocument/2006/relationships/hyperlink" Target="http://moralmachine.mit.edu/hl/de" TargetMode="External"/><Relationship Id="rId4" Type="http://schemas.openxmlformats.org/officeDocument/2006/relationships/hyperlink" Target="https://deepmind.com/about/ethics-and-society" TargetMode="External"/><Relationship Id="rId9" Type="http://schemas.openxmlformats.org/officeDocument/2006/relationships/hyperlink" Target="https://www.newscientist.com/article/2166207-discriminating-algorithms-5-times-ai-showed-prejudi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FBFD7-FC8E-4416-B438-EBE70DF0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2235200"/>
            <a:ext cx="10363200" cy="2387600"/>
          </a:xfrm>
        </p:spPr>
        <p:txBody>
          <a:bodyPr>
            <a:normAutofit/>
          </a:bodyPr>
          <a:lstStyle/>
          <a:p>
            <a:r>
              <a:rPr lang="de-DE" sz="6600" dirty="0"/>
              <a:t>Lieber künstliche Intelligenz als menschliche Dummheit!?</a:t>
            </a:r>
          </a:p>
        </p:txBody>
      </p:sp>
    </p:spTree>
    <p:extLst>
      <p:ext uri="{BB962C8B-B14F-4D97-AF65-F5344CB8AC3E}">
        <p14:creationId xmlns:p14="http://schemas.microsoft.com/office/powerpoint/2010/main" val="428666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0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Lösungsansatz ist hier (vermutlich) die Verwendung eines diversifizierten Trainingssatzes</a:t>
            </a:r>
          </a:p>
        </p:txBody>
      </p:sp>
    </p:spTree>
    <p:extLst>
      <p:ext uri="{BB962C8B-B14F-4D97-AF65-F5344CB8AC3E}">
        <p14:creationId xmlns:p14="http://schemas.microsoft.com/office/powerpoint/2010/main" val="265680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Wie können Prinzipien für eine vertrauenswürde KI aussehen ?</a:t>
            </a:r>
          </a:p>
          <a:p>
            <a:endParaRPr lang="de-DE" dirty="0"/>
          </a:p>
          <a:p>
            <a:r>
              <a:rPr lang="de-DE" dirty="0"/>
              <a:t>Wie können diese Prinzipien in einem KI-System als explizite Richtlinien und Regeln umgesetzt werden ?</a:t>
            </a:r>
          </a:p>
          <a:p>
            <a:endParaRPr lang="de-DE" dirty="0"/>
          </a:p>
          <a:p>
            <a:r>
              <a:rPr lang="de-DE" dirty="0"/>
              <a:t>Wie kann die Vertrauenswürdigkeit einer KI beurteilt werden ?</a:t>
            </a:r>
          </a:p>
          <a:p>
            <a:endParaRPr lang="de-DE" dirty="0"/>
          </a:p>
          <a:p>
            <a:r>
              <a:rPr lang="de-DE" dirty="0"/>
              <a:t>Was sind Chancen und Risiken ?</a:t>
            </a:r>
          </a:p>
        </p:txBody>
      </p:sp>
    </p:spTree>
    <p:extLst>
      <p:ext uri="{BB962C8B-B14F-4D97-AF65-F5344CB8AC3E}">
        <p14:creationId xmlns:p14="http://schemas.microsoft.com/office/powerpoint/2010/main" val="351420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Ethische Richtlinien für eine vertrauenswürde KI</a:t>
            </a:r>
          </a:p>
        </p:txBody>
      </p:sp>
    </p:spTree>
    <p:extLst>
      <p:ext uri="{BB962C8B-B14F-4D97-AF65-F5344CB8AC3E}">
        <p14:creationId xmlns:p14="http://schemas.microsoft.com/office/powerpoint/2010/main" val="42117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Trustworthy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Entworfen durch die „</a:t>
            </a:r>
            <a:r>
              <a:rPr lang="en-US" dirty="0"/>
              <a:t>High-Level Expert Group on AI (AI HLEG)”, </a:t>
            </a:r>
            <a:r>
              <a:rPr lang="de-DE" dirty="0"/>
              <a:t>eingesetzt</a:t>
            </a:r>
            <a:r>
              <a:rPr lang="en-US" dirty="0"/>
              <a:t> von der europäischen </a:t>
            </a:r>
            <a:r>
              <a:rPr lang="de-DE" dirty="0"/>
              <a:t>Kommission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de-DE" dirty="0"/>
              <a:t>Framework basierend auf fundamentalen Rechten aus der EU Charter und der UN-Resolution 217(Allgemeine Erklärung der Menschenrechte)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82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1"/>
          <a:stretch/>
        </p:blipFill>
        <p:spPr>
          <a:xfrm>
            <a:off x="2109536" y="868277"/>
            <a:ext cx="7274161" cy="16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4"/>
          <a:stretch/>
        </p:blipFill>
        <p:spPr>
          <a:xfrm>
            <a:off x="2109536" y="868277"/>
            <a:ext cx="7274161" cy="28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2109536" y="868277"/>
            <a:ext cx="7274161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536" y="868277"/>
            <a:ext cx="7274161" cy="58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Ethik für die KI in Wissenschaft und Unternehmen</a:t>
            </a:r>
          </a:p>
        </p:txBody>
      </p:sp>
    </p:spTree>
    <p:extLst>
      <p:ext uri="{BB962C8B-B14F-4D97-AF65-F5344CB8AC3E}">
        <p14:creationId xmlns:p14="http://schemas.microsoft.com/office/powerpoint/2010/main" val="35349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349" y="2729949"/>
            <a:ext cx="4614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3600" b="1" dirty="0">
                <a:solidFill>
                  <a:prstClr val="black"/>
                </a:solidFill>
                <a:latin typeface="Arial" panose="020B0604020202020204" pitchFamily="34" charset="0"/>
              </a:rPr>
              <a:t>Oliver Bosin</a:t>
            </a:r>
          </a:p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3600" b="1" dirty="0">
                <a:solidFill>
                  <a:prstClr val="black"/>
                </a:solidFill>
                <a:latin typeface="Arial" panose="020B0604020202020204" pitchFamily="34" charset="0"/>
              </a:rPr>
              <a:t>Ethik in der KI</a:t>
            </a:r>
            <a:endParaRPr lang="de-DE" altLang="de-DE" sz="21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Die TUM hat das „TUM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 in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“ am 8. Oktober 2019 eröffnet</a:t>
            </a:r>
          </a:p>
          <a:p>
            <a:endParaRPr lang="de-DE" dirty="0"/>
          </a:p>
          <a:p>
            <a:r>
              <a:rPr lang="de-DE" dirty="0"/>
              <a:t>Als Forschungsbereiche werden genannt:</a:t>
            </a:r>
          </a:p>
          <a:p>
            <a:pPr lvl="1"/>
            <a:r>
              <a:rPr lang="de-DE" dirty="0"/>
              <a:t>Privatsphäre</a:t>
            </a:r>
          </a:p>
          <a:p>
            <a:pPr lvl="1"/>
            <a:r>
              <a:rPr lang="de-DE" dirty="0"/>
              <a:t>Sicherheit</a:t>
            </a:r>
          </a:p>
          <a:p>
            <a:pPr lvl="1"/>
            <a:r>
              <a:rPr lang="de-DE" dirty="0"/>
              <a:t>Ethik, Fairness und Vielfalt</a:t>
            </a:r>
          </a:p>
          <a:p>
            <a:pPr lvl="1"/>
            <a:r>
              <a:rPr lang="de-DE" dirty="0"/>
              <a:t>Transparenz und Verantwortung</a:t>
            </a:r>
          </a:p>
          <a:p>
            <a:pPr lvl="1"/>
            <a:r>
              <a:rPr lang="de-DE" dirty="0"/>
              <a:t>Kontrolle und Regulierung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91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DeepMind(ALPHABET)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DeepMind hat ein „</a:t>
            </a:r>
            <a:r>
              <a:rPr lang="de-DE" dirty="0" err="1"/>
              <a:t>Ethics</a:t>
            </a:r>
            <a:r>
              <a:rPr lang="de-DE" dirty="0"/>
              <a:t> &amp; Society Team“ aufgestellt, welches aus Entwicklern und Wissenschaftlern aus vielen Bereichen besteht</a:t>
            </a:r>
          </a:p>
          <a:p>
            <a:r>
              <a:rPr lang="de-DE" dirty="0"/>
              <a:t>Verschiedene weitere Initiativen werden als Partner genannt</a:t>
            </a:r>
          </a:p>
          <a:p>
            <a:r>
              <a:rPr lang="de-DE" dirty="0"/>
              <a:t>Als Arbeitsthemen des „</a:t>
            </a:r>
            <a:r>
              <a:rPr lang="de-DE" dirty="0" err="1"/>
              <a:t>Ethics</a:t>
            </a:r>
            <a:r>
              <a:rPr lang="de-DE" dirty="0"/>
              <a:t> &amp; Society Team“  werden genannt:</a:t>
            </a:r>
          </a:p>
          <a:p>
            <a:pPr lvl="1"/>
            <a:r>
              <a:rPr lang="de-DE" dirty="0"/>
              <a:t>Privatsphäre, Transparenz und Fairness</a:t>
            </a:r>
          </a:p>
          <a:p>
            <a:pPr lvl="1"/>
            <a:r>
              <a:rPr lang="de-DE" dirty="0"/>
              <a:t>KI-Moral und KI-Werte</a:t>
            </a:r>
          </a:p>
          <a:p>
            <a:pPr lvl="1"/>
            <a:r>
              <a:rPr lang="de-DE" dirty="0"/>
              <a:t>Kontrolle und Verantwortlichkeit</a:t>
            </a:r>
          </a:p>
          <a:p>
            <a:pPr lvl="1"/>
            <a:r>
              <a:rPr lang="de-DE" dirty="0"/>
              <a:t>KI und die komplexen Herausforderungen auf der Welt</a:t>
            </a:r>
          </a:p>
          <a:p>
            <a:pPr lvl="1"/>
            <a:r>
              <a:rPr lang="de-DE" dirty="0"/>
              <a:t>Missbrauch und unbeabsichtigte Konsequenzen</a:t>
            </a:r>
          </a:p>
          <a:p>
            <a:pPr lvl="1"/>
            <a:r>
              <a:rPr lang="de-DE" dirty="0"/>
              <a:t>Ökonomische Auswirkungen: Inklusion und Gleichstellung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83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Microsoft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Microsoft hat in Deutschland einen „KI-Expertenrat“ gegründet, welcher aus Wissenschaftlern und leitenden Personen der größten Tech-Unternehmen in Deutschland besteht</a:t>
            </a:r>
          </a:p>
          <a:p>
            <a:r>
              <a:rPr lang="de-DE" dirty="0"/>
              <a:t>Der Expertenrat soll sich, ganz allgemein, mit allen Fragen bezüglich KI beschäftigen. Im Vergleich zu DeepMind, wird der primär wirtschaftliche Blickwinkel vom Expertenrat mehrfach betont.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59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IBM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Mit IBM Research beteiligt sich IBM am Diskurs über KI</a:t>
            </a:r>
          </a:p>
          <a:p>
            <a:r>
              <a:rPr lang="de-DE" dirty="0"/>
              <a:t>Im Bereich „Bias in AI“ wird bei IBM Research intensiv geforscht</a:t>
            </a:r>
          </a:p>
          <a:p>
            <a:r>
              <a:rPr lang="de-DE" dirty="0"/>
              <a:t>Eine dedizierte Expertengruppe, wie bei DeepMind und Microsoft, wurde nicht aufgestellt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44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Beispiele für ethische Probleme mit KI-Systemen</a:t>
            </a:r>
          </a:p>
        </p:txBody>
      </p:sp>
    </p:spTree>
    <p:extLst>
      <p:ext uri="{BB962C8B-B14F-4D97-AF65-F5344CB8AC3E}">
        <p14:creationId xmlns:p14="http://schemas.microsoft.com/office/powerpoint/2010/main" val="354876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Sperr Sie ein und wirf den Schlüssel weg!</a:t>
            </a:r>
          </a:p>
          <a:p>
            <a:r>
              <a:rPr lang="de-DE" dirty="0"/>
              <a:t>Die kriminelle Minderheit</a:t>
            </a:r>
          </a:p>
          <a:p>
            <a:r>
              <a:rPr lang="de-DE" dirty="0"/>
              <a:t>Mit dunkler Haut ist man gesünder?!</a:t>
            </a:r>
          </a:p>
          <a:p>
            <a:r>
              <a:rPr lang="de-DE" dirty="0"/>
              <a:t>Aufruf zur Intifada?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124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90135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Moral </a:t>
            </a:r>
            <a:r>
              <a:rPr lang="de-DE" dirty="0" err="1"/>
              <a:t>Machine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069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Moral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Konzeptioniert und entwickelt durch Wissenschaftler des MIT</a:t>
            </a:r>
          </a:p>
          <a:p>
            <a:r>
              <a:rPr lang="de-DE" dirty="0"/>
              <a:t>Diese Plattform erfasst, wie Menschen zu moralischen Entscheidungen stehen, die von intelligenten Maschinen getroffen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http://moralmachine.mit.edu/hl/de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33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90135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Chancen und Risiken</a:t>
            </a:r>
          </a:p>
        </p:txBody>
      </p:sp>
    </p:spTree>
    <p:extLst>
      <p:ext uri="{BB962C8B-B14F-4D97-AF65-F5344CB8AC3E}">
        <p14:creationId xmlns:p14="http://schemas.microsoft.com/office/powerpoint/2010/main" val="3014107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Chancen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Klimaschutz und nachhaltige Infrastruktur</a:t>
            </a:r>
          </a:p>
          <a:p>
            <a:r>
              <a:rPr lang="de-DE" dirty="0"/>
              <a:t>Gesundheit und Wohlergehen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3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de-DE" sz="48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Einleitung </a:t>
            </a:r>
          </a:p>
          <a:p>
            <a:pPr marL="514350" indent="-514350">
              <a:buAutoNum type="arabicPeriod"/>
            </a:pPr>
            <a:r>
              <a:rPr lang="de-DE" sz="2400" dirty="0"/>
              <a:t>Ethische Richtlinien für eine vertrauenswürde KI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Ethik in der KI in der Wissenschaft und der Wirtschaft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Beispiele für ethische Probleme mit KI-Systemen</a:t>
            </a:r>
          </a:p>
          <a:p>
            <a:pPr marL="514350" indent="-514350">
              <a:buAutoNum type="arabicPeriod"/>
            </a:pPr>
            <a:r>
              <a:rPr lang="de-DE" sz="2400" dirty="0"/>
              <a:t>Moral </a:t>
            </a:r>
            <a:r>
              <a:rPr lang="de-DE" sz="2400" dirty="0" err="1"/>
              <a:t>Machine</a:t>
            </a:r>
            <a:endParaRPr lang="de-DE" sz="2400" dirty="0"/>
          </a:p>
          <a:p>
            <a:pPr marL="514350" indent="-514350">
              <a:buAutoNum type="arabicPeriod"/>
            </a:pPr>
            <a:r>
              <a:rPr lang="de-DE" sz="2400" dirty="0"/>
              <a:t>Chancen und Risiken</a:t>
            </a:r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Identifizierung und Ortung von Personen mithilfe von KI</a:t>
            </a:r>
          </a:p>
          <a:p>
            <a:r>
              <a:rPr lang="de-DE" dirty="0"/>
              <a:t>Tödliche autonome Waffensysteme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398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FBFD7-FC8E-4416-B438-EBE70DF0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2235200"/>
            <a:ext cx="10363200" cy="2387600"/>
          </a:xfrm>
        </p:spPr>
        <p:txBody>
          <a:bodyPr>
            <a:normAutofit/>
          </a:bodyPr>
          <a:lstStyle/>
          <a:p>
            <a:r>
              <a:rPr lang="de-DE" sz="6600" dirty="0"/>
              <a:t>Lieber künstliche Intelligenz als menschliche Dummheit!?</a:t>
            </a:r>
          </a:p>
        </p:txBody>
      </p:sp>
    </p:spTree>
    <p:extLst>
      <p:ext uri="{BB962C8B-B14F-4D97-AF65-F5344CB8AC3E}">
        <p14:creationId xmlns:p14="http://schemas.microsoft.com/office/powerpoint/2010/main" val="64493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b="1" dirty="0">
                <a:hlinkClick r:id="rId3"/>
              </a:rPr>
              <a:t>https://ec.europa.eu/futurium/en/ai-alliance-consultation/guidelines#Top</a:t>
            </a:r>
            <a:endParaRPr lang="de-DE" sz="1600" b="1" dirty="0"/>
          </a:p>
          <a:p>
            <a:r>
              <a:rPr lang="de-DE" sz="1600" b="1" dirty="0"/>
              <a:t>Artificial Intelligence in Society : OECD </a:t>
            </a:r>
          </a:p>
          <a:p>
            <a:r>
              <a:rPr lang="de-DE" sz="1600" b="1" dirty="0"/>
              <a:t>ETHICS GUIDELINES FOR TRUSTWORTHY AI : European Commission</a:t>
            </a:r>
          </a:p>
          <a:p>
            <a:r>
              <a:rPr lang="de-DE" sz="1600" b="1" dirty="0"/>
              <a:t>AI4People’s-Ethical-Framework-for-a-Good-AI-Society : Atomium-EISMD</a:t>
            </a:r>
          </a:p>
          <a:p>
            <a:r>
              <a:rPr lang="de-DE" sz="1600" b="1" dirty="0">
                <a:hlinkClick r:id="rId4"/>
              </a:rPr>
              <a:t>https://deepmind.com/about/ethics-and-society</a:t>
            </a:r>
            <a:endParaRPr lang="de-DE" sz="1600" b="1" dirty="0"/>
          </a:p>
          <a:p>
            <a:r>
              <a:rPr lang="de-DE" sz="1600" b="1" dirty="0">
                <a:hlinkClick r:id="rId5"/>
              </a:rPr>
              <a:t>https://news.microsoft.com/de-de/ethik-prinzipien-kuenstliche-intelligenz/</a:t>
            </a:r>
            <a:endParaRPr lang="de-DE" sz="1600" b="1" dirty="0"/>
          </a:p>
          <a:p>
            <a:r>
              <a:rPr lang="de-DE" sz="1600" b="1" dirty="0">
                <a:hlinkClick r:id="rId6"/>
              </a:rPr>
              <a:t>https://www.research.ibm.com/5-in-5/ai-and-bias/</a:t>
            </a:r>
            <a:endParaRPr lang="de-DE" sz="1600" b="1" dirty="0"/>
          </a:p>
          <a:p>
            <a:r>
              <a:rPr lang="de-DE" sz="1600" b="1" dirty="0">
                <a:hlinkClick r:id="rId7"/>
              </a:rPr>
              <a:t>https://www.elektroniknet.de/elektronik/neo/ethik-trifft-kuenstliche-intelligenz-169943.html</a:t>
            </a:r>
            <a:endParaRPr lang="de-DE" sz="1600" b="1" dirty="0"/>
          </a:p>
          <a:p>
            <a:r>
              <a:rPr lang="de-DE" sz="1600" b="1" dirty="0">
                <a:hlinkClick r:id="rId8"/>
              </a:rPr>
              <a:t>https://time.com/5520558/artificial-intelligence-racial-gender-bias/</a:t>
            </a:r>
            <a:endParaRPr lang="de-DE" sz="1600" b="1" dirty="0"/>
          </a:p>
          <a:p>
            <a:r>
              <a:rPr lang="de-DE" sz="1600" b="1" dirty="0">
                <a:hlinkClick r:id="rId9"/>
              </a:rPr>
              <a:t>https://www.newscientist.com/article/2166207-discriminating-algorithms-5-times-ai-showed-prejudice/</a:t>
            </a:r>
            <a:endParaRPr lang="de-DE" sz="1600" b="1" dirty="0"/>
          </a:p>
          <a:p>
            <a:r>
              <a:rPr lang="de-DE" sz="1600" b="1" dirty="0">
                <a:hlinkClick r:id="rId10"/>
              </a:rPr>
              <a:t>http://moralmachine.mit.edu/hl/de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4E98-7C3C-4F22-92D9-2F76E24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200" dirty="0"/>
              <a:t>Wieso stellen sich ethische Fragen in Bezug auf KI ?</a:t>
            </a:r>
          </a:p>
          <a:p>
            <a:pPr marL="0" indent="0">
              <a:buNone/>
            </a:pPr>
            <a:r>
              <a:rPr lang="de-DE" sz="3200" dirty="0"/>
              <a:t>				Beispiele ?</a:t>
            </a:r>
          </a:p>
        </p:txBody>
      </p:sp>
    </p:spTree>
    <p:extLst>
      <p:ext uri="{BB962C8B-B14F-4D97-AF65-F5344CB8AC3E}">
        <p14:creationId xmlns:p14="http://schemas.microsoft.com/office/powerpoint/2010/main" val="8018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warz, weiß, Schild, Mann enthält.&#10;&#10;Automatisch generierte Beschreibung">
            <a:extLst>
              <a:ext uri="{FF2B5EF4-FFF2-40B4-BE49-F238E27FC236}">
                <a16:creationId xmlns:a16="http://schemas.microsoft.com/office/drawing/2014/main" id="{E58E7ACB-B089-45F2-B773-3E84A0CA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6" y="-13855"/>
            <a:ext cx="1335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287D52-9204-47E3-BF57-9963B5C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" y="1437201"/>
            <a:ext cx="6106157" cy="4317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B3C2D9F-7BEA-423A-ACBA-10F7AA3C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3" y="1655067"/>
            <a:ext cx="5620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</p:txBody>
      </p:sp>
    </p:spTree>
    <p:extLst>
      <p:ext uri="{BB962C8B-B14F-4D97-AF65-F5344CB8AC3E}">
        <p14:creationId xmlns:p14="http://schemas.microsoft.com/office/powerpoint/2010/main" val="282949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Breitbild</PresentationFormat>
  <Paragraphs>141</Paragraphs>
  <Slides>32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Standarddesign</vt:lpstr>
      <vt:lpstr>Lieber künstliche Intelligenz als menschliche Dummheit!?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Ethische Richtlinien für eine vertrauenswürde KI</vt:lpstr>
      <vt:lpstr>Framework for Trustworthy AI</vt:lpstr>
      <vt:lpstr>PowerPoint-Präsentation</vt:lpstr>
      <vt:lpstr>PowerPoint-Präsentation</vt:lpstr>
      <vt:lpstr>PowerPoint-Präsentation</vt:lpstr>
      <vt:lpstr>PowerPoint-Präsentation</vt:lpstr>
      <vt:lpstr>Ethik für die KI in Wissenschaft und Unternehmen</vt:lpstr>
      <vt:lpstr>PowerPoint-Präsentation</vt:lpstr>
      <vt:lpstr>DeepMind(ALPHABET)</vt:lpstr>
      <vt:lpstr>Microsoft</vt:lpstr>
      <vt:lpstr>IBM</vt:lpstr>
      <vt:lpstr>Beispiele für ethische Probleme mit KI-Systemen</vt:lpstr>
      <vt:lpstr>Beispiele</vt:lpstr>
      <vt:lpstr>Moral Machine</vt:lpstr>
      <vt:lpstr>Moral Machine</vt:lpstr>
      <vt:lpstr>Chancen und Risiken</vt:lpstr>
      <vt:lpstr>Chancen</vt:lpstr>
      <vt:lpstr>Risiken</vt:lpstr>
      <vt:lpstr>Lieber künstliche Intelligenz als menschliche Dummheit!?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114</cp:revision>
  <dcterms:created xsi:type="dcterms:W3CDTF">2019-11-27T09:04:45Z</dcterms:created>
  <dcterms:modified xsi:type="dcterms:W3CDTF">2019-12-09T20:04:05Z</dcterms:modified>
</cp:coreProperties>
</file>