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2" r:id="rId2"/>
    <p:sldId id="257" r:id="rId3"/>
    <p:sldId id="262" r:id="rId4"/>
    <p:sldId id="273" r:id="rId5"/>
    <p:sldId id="259" r:id="rId6"/>
    <p:sldId id="267" r:id="rId7"/>
    <p:sldId id="260" r:id="rId8"/>
    <p:sldId id="268" r:id="rId9"/>
    <p:sldId id="270" r:id="rId10"/>
    <p:sldId id="266" r:id="rId11"/>
    <p:sldId id="271" r:id="rId12"/>
    <p:sldId id="261" r:id="rId13"/>
    <p:sldId id="272" r:id="rId14"/>
    <p:sldId id="274" r:id="rId15"/>
    <p:sldId id="278" r:id="rId16"/>
    <p:sldId id="279" r:id="rId17"/>
    <p:sldId id="280" r:id="rId18"/>
    <p:sldId id="299" r:id="rId19"/>
    <p:sldId id="297" r:id="rId20"/>
    <p:sldId id="298" r:id="rId21"/>
    <p:sldId id="281" r:id="rId22"/>
    <p:sldId id="282" r:id="rId23"/>
    <p:sldId id="283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4" r:id="rId32"/>
    <p:sldId id="295" r:id="rId33"/>
    <p:sldId id="296" r:id="rId34"/>
    <p:sldId id="293" r:id="rId35"/>
    <p:sldId id="26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7494-2034-4648-A566-44C19AD24298}" type="datetimeFigureOut">
              <a:rPr lang="de-DE" smtClean="0"/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BB57-B96E-4FAF-A2CA-0F9A4D1595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26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63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70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126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752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</a:t>
            </a:r>
            <a:r>
              <a:rPr lang="de-DE" dirty="0" err="1"/>
              <a:t>Ethics</a:t>
            </a:r>
            <a:r>
              <a:rPr lang="de-DE" dirty="0"/>
              <a:t> &amp; Society Team“ aufgestellt, welches aus Entwicklern und Wissenschaftlern aus vielen Bereichen besteht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BB57-B96E-4FAF-A2CA-0F9A4D159581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3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„KI-Expertenrat“ gegründet,  welcher aus Wissenschaftlern und leitenden Personen der größten Tech-Unternehmen in Deutschland besteht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Im Vergleich zu DeepMind, wird der primär wirtschaftliche Blickwinkel vom Expertenrat mehrfach betont.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BBB57-B96E-4FAF-A2CA-0F9A4D159581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766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46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3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31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ctr"/>
            <a:fld id="{0B4E03F4-693C-45B2-A7AD-D1F8CFC3F73E}" type="slidenum">
              <a:rPr lang="de-DE" smtClean="0"/>
              <a:pPr algn="ctr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1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4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</a:t>
            </a:r>
            <a:r>
              <a:rPr lang="de-DE" dirty="0" err="1"/>
              <a:t>Buolamwini</a:t>
            </a:r>
            <a:r>
              <a:rPr lang="de-DE" dirty="0"/>
              <a:t> ist eine Informatikerin und ist die Gründerin der „</a:t>
            </a:r>
            <a:r>
              <a:rPr lang="de-DE" dirty="0" err="1"/>
              <a:t>Algorithmic</a:t>
            </a:r>
            <a:r>
              <a:rPr lang="de-DE" dirty="0"/>
              <a:t> </a:t>
            </a:r>
            <a:r>
              <a:rPr lang="de-DE" dirty="0" err="1"/>
              <a:t>justice</a:t>
            </a:r>
            <a:r>
              <a:rPr lang="de-DE" dirty="0"/>
              <a:t> </a:t>
            </a:r>
            <a:r>
              <a:rPr lang="de-DE" dirty="0" err="1"/>
              <a:t>league</a:t>
            </a:r>
            <a:r>
              <a:rPr lang="de-DE" dirty="0"/>
              <a:t>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</a:t>
            </a:r>
            <a:r>
              <a:rPr lang="de-DE" dirty="0" err="1"/>
              <a:t>Racialbiases</a:t>
            </a:r>
            <a:r>
              <a:rPr lang="de-DE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925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07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85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21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12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Joy Buolamwini ist eine Informatikerin und ist die Gründerin der „Algorithmic justice league“.</a:t>
            </a:r>
          </a:p>
          <a:p>
            <a:r>
              <a:rPr lang="de-DE" dirty="0"/>
              <a:t>Durch Ihre Nachforschungen zu Gesichtsanalytischer KI entdeckte sie in KI Systemen, von großen Unternehmen wie Amazon und Microsoft, erhebliche Gender- und Racialbiases.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E03F4-693C-45B2-A7AD-D1F8CFC3F73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8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085-9E40-4B1B-98DC-711A6FC747F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5633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E380D-630C-4510-8119-B05B348AFB51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2992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695F-F4E7-49CB-94F0-60497FA64F35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0360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1902D-1E9A-4E41-9E16-76027E565B9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683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6CFD-2377-4DA3-AC1E-E9B7353525E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5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0F39-19C8-4D83-8BC7-C415ACCBC49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8035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8E23-B363-4442-88CA-0B1CDA865853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6524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5419-1C36-4D3F-9A88-605919B2559B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363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A70-0476-4B70-8B5B-40BF234BB58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7114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4762-28C6-47BA-ACED-33B55FFA643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492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701CB-3A2C-456A-B146-970D46CB1D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6129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A4051-AC3B-4F9F-A4D9-B094562A6A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Picture 11" descr="E:\Temp\Signet_neu\JPEG_300dpi\RGB\uni_bwm.jpg">
            <a:extLst>
              <a:ext uri="{FF2B5EF4-FFF2-40B4-BE49-F238E27FC236}">
                <a16:creationId xmlns:a16="http://schemas.microsoft.com/office/drawing/2014/main" id="{22B9A95E-3F0A-4534-9D7A-8F8E03847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3" y="304803"/>
            <a:ext cx="4912783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E:\Temp\Signet_neu\PowerPoint-Folien\Hilfsdateien\Streifen-hoch.jpg">
            <a:extLst>
              <a:ext uri="{FF2B5EF4-FFF2-40B4-BE49-F238E27FC236}">
                <a16:creationId xmlns:a16="http://schemas.microsoft.com/office/drawing/2014/main" id="{99075D77-A41D-4592-B55D-3188A2C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4804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oralmachine.mit.edu/hl/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.com/5520558/artificial-intelligence-racial-gender-bias/" TargetMode="External"/><Relationship Id="rId3" Type="http://schemas.openxmlformats.org/officeDocument/2006/relationships/hyperlink" Target="https://ec.europa.eu/futurium/en/ai-alliance-consultation/guidelines#Top" TargetMode="External"/><Relationship Id="rId7" Type="http://schemas.openxmlformats.org/officeDocument/2006/relationships/hyperlink" Target="https://www.elektroniknet.de/elektronik/neo/ethik-trifft-kuenstliche-intelligenz-169943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.ibm.com/5-in-5/ai-and-bias/" TargetMode="External"/><Relationship Id="rId5" Type="http://schemas.openxmlformats.org/officeDocument/2006/relationships/hyperlink" Target="https://news.microsoft.com/de-de/ethik-prinzipien-kuenstliche-intelligenz/" TargetMode="External"/><Relationship Id="rId10" Type="http://schemas.openxmlformats.org/officeDocument/2006/relationships/hyperlink" Target="http://moralmachine.mit.edu/hl/de" TargetMode="External"/><Relationship Id="rId4" Type="http://schemas.openxmlformats.org/officeDocument/2006/relationships/hyperlink" Target="https://deepmind.com/about/ethics-and-society" TargetMode="External"/><Relationship Id="rId9" Type="http://schemas.openxmlformats.org/officeDocument/2006/relationships/hyperlink" Target="https://www.newscientist.com/article/2166207-discriminating-algorithms-5-times-ai-showed-prejudi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428666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6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9049"/>
          </a:xfrm>
        </p:spPr>
        <p:txBody>
          <a:bodyPr>
            <a:normAutofit/>
          </a:bodyPr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  <a:p>
            <a:pPr lvl="1"/>
            <a:r>
              <a:rPr lang="de-DE" dirty="0"/>
              <a:t>Es wurden ungeeignete Trainingsdaten verwendet</a:t>
            </a:r>
          </a:p>
          <a:p>
            <a:pPr lvl="1"/>
            <a:r>
              <a:rPr lang="de-DE" dirty="0"/>
              <a:t>Ein evaluierter Fotosatz enthielt 75 % Männer, 80 % hellhäutige Menschen und nur 5 % dunkelhäutige Frauen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Lösungsansatz ist hier (vermutlich) die Verwendung eines diversifizierten Trainingssatzes</a:t>
            </a:r>
          </a:p>
        </p:txBody>
      </p:sp>
    </p:spTree>
    <p:extLst>
      <p:ext uri="{BB962C8B-B14F-4D97-AF65-F5344CB8AC3E}">
        <p14:creationId xmlns:p14="http://schemas.microsoft.com/office/powerpoint/2010/main" val="265680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Wie können Prinzipien für eine vertrauenswürde KI aussehen ?</a:t>
            </a:r>
          </a:p>
          <a:p>
            <a:endParaRPr lang="de-DE" dirty="0"/>
          </a:p>
          <a:p>
            <a:r>
              <a:rPr lang="de-DE" dirty="0"/>
              <a:t>Wie können diese Prinzipien in einem KI-System als explizite Richtlinien und Regeln aussehen ?</a:t>
            </a:r>
          </a:p>
          <a:p>
            <a:endParaRPr lang="de-DE" dirty="0"/>
          </a:p>
          <a:p>
            <a:r>
              <a:rPr lang="de-DE" dirty="0"/>
              <a:t>Wie kann die Vertrauenswürdigkeit einer KI beurteilt werden ?</a:t>
            </a:r>
          </a:p>
          <a:p>
            <a:endParaRPr lang="de-DE" dirty="0"/>
          </a:p>
          <a:p>
            <a:r>
              <a:rPr lang="de-DE" dirty="0"/>
              <a:t>Was sind Chancen und Risiken ?</a:t>
            </a:r>
          </a:p>
        </p:txBody>
      </p:sp>
    </p:spTree>
    <p:extLst>
      <p:ext uri="{BB962C8B-B14F-4D97-AF65-F5344CB8AC3E}">
        <p14:creationId xmlns:p14="http://schemas.microsoft.com/office/powerpoint/2010/main" val="35142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Ethische Richtlinien für eine vertrauenswürde KI</a:t>
            </a:r>
          </a:p>
        </p:txBody>
      </p:sp>
    </p:spTree>
    <p:extLst>
      <p:ext uri="{BB962C8B-B14F-4D97-AF65-F5344CB8AC3E}">
        <p14:creationId xmlns:p14="http://schemas.microsoft.com/office/powerpoint/2010/main" val="421172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Trustworthy AI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Entworfen durch die „</a:t>
            </a:r>
            <a:r>
              <a:rPr lang="en-US" dirty="0"/>
              <a:t>High-Level Expert Group on AI (AI HLEG)”, </a:t>
            </a:r>
            <a:r>
              <a:rPr lang="de-DE" dirty="0"/>
              <a:t>eingesetzt</a:t>
            </a:r>
            <a:r>
              <a:rPr lang="en-US" dirty="0"/>
              <a:t> von der europäischen </a:t>
            </a:r>
            <a:r>
              <a:rPr lang="de-DE" dirty="0"/>
              <a:t>Kommission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de-DE" dirty="0"/>
              <a:t>Framework basierend auf fundamentalen Rechten aus der EU Charter und der UN-Resolution 217(Allgemeine Erklärung der Menschenrechte)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82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01"/>
          <a:stretch/>
        </p:blipFill>
        <p:spPr>
          <a:xfrm>
            <a:off x="2109536" y="868277"/>
            <a:ext cx="7274161" cy="16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4"/>
          <a:stretch/>
        </p:blipFill>
        <p:spPr>
          <a:xfrm>
            <a:off x="2109536" y="868277"/>
            <a:ext cx="7274161" cy="28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8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/>
        </p:blipFill>
        <p:spPr>
          <a:xfrm>
            <a:off x="2109536" y="868277"/>
            <a:ext cx="7274161" cy="4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B1816661-8B25-4E5B-A696-C2946FD9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3" y="162956"/>
            <a:ext cx="6462488" cy="647325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3D7AFA9-68A6-4476-A0CF-FF21BC20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939" y="1073424"/>
            <a:ext cx="4797288" cy="569531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/>
              <a:t>Grundrechte, …</a:t>
            </a:r>
          </a:p>
          <a:p>
            <a:pPr marL="514350" indent="-514350">
              <a:buAutoNum type="arabicPeriod"/>
            </a:pPr>
            <a:r>
              <a:rPr lang="de-DE" dirty="0"/>
              <a:t>Sicherheit, Zuverlässigkeit, Reproduzierbarkeit, …</a:t>
            </a:r>
          </a:p>
          <a:p>
            <a:pPr marL="514350" indent="-514350">
              <a:buAutoNum type="arabicPeriod"/>
            </a:pPr>
            <a:r>
              <a:rPr lang="de-DE" dirty="0"/>
              <a:t> Privatsphäre, Qualität der Daten, …</a:t>
            </a:r>
          </a:p>
          <a:p>
            <a:pPr marL="514350" indent="-514350">
              <a:buAutoNum type="arabicPeriod"/>
            </a:pPr>
            <a:r>
              <a:rPr lang="de-DE" dirty="0"/>
              <a:t>Nachverfolgbarkeit, Erklärbarkeit, Kommunikation, …</a:t>
            </a:r>
          </a:p>
          <a:p>
            <a:pPr marL="514350" indent="-514350">
              <a:buAutoNum type="arabicPeriod"/>
            </a:pPr>
            <a:r>
              <a:rPr lang="de-DE" dirty="0"/>
              <a:t>Zugänglichkeit, …</a:t>
            </a:r>
          </a:p>
          <a:p>
            <a:pPr marL="514350" indent="-514350">
              <a:buAutoNum type="arabicPeriod"/>
            </a:pPr>
            <a:r>
              <a:rPr lang="de-DE" dirty="0"/>
              <a:t>Nachhaltigkeit, Umweltschutz, …</a:t>
            </a:r>
          </a:p>
          <a:p>
            <a:pPr marL="514350" indent="-514350">
              <a:buAutoNum type="arabicPeriod"/>
            </a:pPr>
            <a:r>
              <a:rPr lang="de-DE" dirty="0"/>
              <a:t>Nachprüfbarkeit, Rechtsbehelfe,…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E4DBEB-F8D6-4795-8C12-219E01FB76A1}"/>
              </a:ext>
            </a:extLst>
          </p:cNvPr>
          <p:cNvSpPr txBox="1"/>
          <p:nvPr/>
        </p:nvSpPr>
        <p:spPr>
          <a:xfrm>
            <a:off x="3617843" y="63624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587FB22-362B-4837-A54D-A3C6434EDE81}"/>
              </a:ext>
            </a:extLst>
          </p:cNvPr>
          <p:cNvSpPr txBox="1"/>
          <p:nvPr/>
        </p:nvSpPr>
        <p:spPr>
          <a:xfrm>
            <a:off x="5532782" y="967408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C688DC-D6BA-4F69-A1E4-2E13290F5946}"/>
              </a:ext>
            </a:extLst>
          </p:cNvPr>
          <p:cNvSpPr txBox="1"/>
          <p:nvPr/>
        </p:nvSpPr>
        <p:spPr>
          <a:xfrm>
            <a:off x="6029739" y="2945972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725556-3A13-41C9-A750-848C0E67A6BF}"/>
              </a:ext>
            </a:extLst>
          </p:cNvPr>
          <p:cNvSpPr txBox="1"/>
          <p:nvPr/>
        </p:nvSpPr>
        <p:spPr>
          <a:xfrm>
            <a:off x="4750904" y="4549486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F5D1D5-898E-4D32-A88A-67DD5CBE47DD}"/>
              </a:ext>
            </a:extLst>
          </p:cNvPr>
          <p:cNvSpPr txBox="1"/>
          <p:nvPr/>
        </p:nvSpPr>
        <p:spPr>
          <a:xfrm>
            <a:off x="2544417" y="4549486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0D7F9E-25CC-4EE0-BC7E-00BA3E8A8DF1}"/>
              </a:ext>
            </a:extLst>
          </p:cNvPr>
          <p:cNvSpPr txBox="1"/>
          <p:nvPr/>
        </p:nvSpPr>
        <p:spPr>
          <a:xfrm>
            <a:off x="1252329" y="2979445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0655C21-62E2-4CFA-96B2-14A47060216B}"/>
              </a:ext>
            </a:extLst>
          </p:cNvPr>
          <p:cNvSpPr txBox="1"/>
          <p:nvPr/>
        </p:nvSpPr>
        <p:spPr>
          <a:xfrm>
            <a:off x="1649895" y="967408"/>
            <a:ext cx="39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94881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Technische 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684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B51FAB6F-B618-4994-A1DA-22C00650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349" y="2729949"/>
            <a:ext cx="4614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Oliver Bosin</a:t>
            </a:r>
          </a:p>
          <a:p>
            <a:pPr defTabSz="457200">
              <a:spcBef>
                <a:spcPct val="50000"/>
              </a:spcBef>
              <a:buClr>
                <a:srgbClr val="FF6600"/>
              </a:buClr>
            </a:pPr>
            <a:r>
              <a:rPr lang="de-DE" altLang="de-DE" sz="3600" b="1" dirty="0">
                <a:solidFill>
                  <a:prstClr val="black"/>
                </a:solidFill>
                <a:latin typeface="Arial" panose="020B0604020202020204" pitchFamily="34" charset="0"/>
              </a:rPr>
              <a:t>Ethik in der KI</a:t>
            </a:r>
            <a:endParaRPr lang="de-DE" altLang="de-DE" sz="21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Nicht technische 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3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62E66D-A0EF-4AC6-9879-75EDA4165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9536" y="868277"/>
            <a:ext cx="7274161" cy="58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1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Ethik für die KI in Wissenschaft und Unternehmen</a:t>
            </a:r>
          </a:p>
        </p:txBody>
      </p:sp>
    </p:spTree>
    <p:extLst>
      <p:ext uri="{BB962C8B-B14F-4D97-AF65-F5344CB8AC3E}">
        <p14:creationId xmlns:p14="http://schemas.microsoft.com/office/powerpoint/2010/main" val="353493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D0C09-CE64-40B8-BAF1-99FA0A00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7308" cy="4351338"/>
          </a:xfrm>
        </p:spPr>
        <p:txBody>
          <a:bodyPr/>
          <a:lstStyle/>
          <a:p>
            <a:r>
              <a:rPr lang="de-DE" dirty="0"/>
              <a:t>Die TUM hat das „TUM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in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“ am 8. Oktober 2019 eröffnet</a:t>
            </a:r>
          </a:p>
          <a:p>
            <a:endParaRPr lang="de-DE" dirty="0"/>
          </a:p>
          <a:p>
            <a:r>
              <a:rPr lang="de-DE" dirty="0"/>
              <a:t>Als Forschungsbereiche werden genannt:</a:t>
            </a:r>
          </a:p>
          <a:p>
            <a:pPr lvl="1"/>
            <a:r>
              <a:rPr lang="de-DE" dirty="0"/>
              <a:t>Privatsphäre</a:t>
            </a:r>
          </a:p>
          <a:p>
            <a:pPr lvl="1"/>
            <a:r>
              <a:rPr lang="de-DE" dirty="0"/>
              <a:t>Sicherheit</a:t>
            </a:r>
          </a:p>
          <a:p>
            <a:pPr lvl="1"/>
            <a:r>
              <a:rPr lang="de-DE" dirty="0"/>
              <a:t>Ethik, Fairness und Vielfalt</a:t>
            </a:r>
          </a:p>
          <a:p>
            <a:pPr lvl="1"/>
            <a:r>
              <a:rPr lang="de-DE" dirty="0"/>
              <a:t>Transparenz und Verantwortung</a:t>
            </a:r>
          </a:p>
          <a:p>
            <a:pPr lvl="1"/>
            <a:r>
              <a:rPr lang="de-DE" dirty="0"/>
              <a:t>Kontrolle und Regulierung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91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DeepMind(ALPHABET)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DeepMind hat ein „</a:t>
            </a:r>
            <a:r>
              <a:rPr lang="de-DE" dirty="0" err="1"/>
              <a:t>Ethics</a:t>
            </a:r>
            <a:r>
              <a:rPr lang="de-DE" dirty="0"/>
              <a:t> &amp; Society Team“ aufgestellt</a:t>
            </a:r>
          </a:p>
          <a:p>
            <a:r>
              <a:rPr lang="de-DE" dirty="0"/>
              <a:t>Verschiedene weitere Initiativen werden als Partner genannt</a:t>
            </a:r>
          </a:p>
          <a:p>
            <a:r>
              <a:rPr lang="de-DE" dirty="0"/>
              <a:t>Als Arbeitsthemen des „</a:t>
            </a:r>
            <a:r>
              <a:rPr lang="de-DE" dirty="0" err="1"/>
              <a:t>Ethics</a:t>
            </a:r>
            <a:r>
              <a:rPr lang="de-DE" dirty="0"/>
              <a:t> &amp; Society Team“  werden genannt:</a:t>
            </a:r>
          </a:p>
          <a:p>
            <a:pPr lvl="1"/>
            <a:r>
              <a:rPr lang="de-DE" dirty="0"/>
              <a:t>Privatsphäre, Transparenz und Fairness</a:t>
            </a:r>
          </a:p>
          <a:p>
            <a:pPr lvl="1"/>
            <a:r>
              <a:rPr lang="de-DE" dirty="0"/>
              <a:t>KI-Moral und KI-Werte</a:t>
            </a:r>
          </a:p>
          <a:p>
            <a:pPr lvl="1"/>
            <a:r>
              <a:rPr lang="de-DE" dirty="0"/>
              <a:t>Kontrolle und Verantwortlichkeit</a:t>
            </a:r>
          </a:p>
          <a:p>
            <a:pPr lvl="1"/>
            <a:r>
              <a:rPr lang="de-DE" dirty="0"/>
              <a:t>KI und die komplexen Herausforderungen auf der Welt</a:t>
            </a:r>
          </a:p>
          <a:p>
            <a:pPr lvl="1"/>
            <a:r>
              <a:rPr lang="de-DE" dirty="0"/>
              <a:t>Missbrauch und unbeabsichtigte Konsequenzen</a:t>
            </a:r>
          </a:p>
          <a:p>
            <a:pPr lvl="1"/>
            <a:r>
              <a:rPr lang="de-DE" dirty="0"/>
              <a:t>Ökonomische Auswirkungen: Inklusion und Gleichstellung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83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Microsoft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Microsoft hat in Deutschland einen „KI-Expertenrat“ gegründet </a:t>
            </a:r>
          </a:p>
          <a:p>
            <a:r>
              <a:rPr lang="de-DE" dirty="0"/>
              <a:t>Der Expertenrat soll sich, ganz allgemein, mit allen Fragen bezüglich KI beschäftigen</a:t>
            </a:r>
          </a:p>
        </p:txBody>
      </p:sp>
    </p:spTree>
    <p:extLst>
      <p:ext uri="{BB962C8B-B14F-4D97-AF65-F5344CB8AC3E}">
        <p14:creationId xmlns:p14="http://schemas.microsoft.com/office/powerpoint/2010/main" val="68259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IBM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Mit IBM Research beteiligt sich IBM am Diskurs über KI</a:t>
            </a:r>
          </a:p>
          <a:p>
            <a:r>
              <a:rPr lang="de-DE" dirty="0"/>
              <a:t>Im Bereich „Bias in AI“ wird bei IBM Research intensiv geforscht</a:t>
            </a:r>
          </a:p>
          <a:p>
            <a:r>
              <a:rPr lang="de-DE" dirty="0"/>
              <a:t>Eine dedizierte Expertengruppe, wie bei DeepMind und Microsoft, wurde nicht aufgestellt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41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Beispiele für ethische Probleme mit KI-Systemen</a:t>
            </a:r>
          </a:p>
        </p:txBody>
      </p:sp>
    </p:spTree>
    <p:extLst>
      <p:ext uri="{BB962C8B-B14F-4D97-AF65-F5344CB8AC3E}">
        <p14:creationId xmlns:p14="http://schemas.microsoft.com/office/powerpoint/2010/main" val="354876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Sperr Sie ein und wirf den Schlüssel weg!</a:t>
            </a:r>
          </a:p>
          <a:p>
            <a:r>
              <a:rPr lang="de-DE" dirty="0"/>
              <a:t>Die kriminelle Minderheit</a:t>
            </a:r>
          </a:p>
          <a:p>
            <a:r>
              <a:rPr lang="de-DE" dirty="0"/>
              <a:t>Mit dunkler Haut ist man gesünder?!</a:t>
            </a:r>
          </a:p>
          <a:p>
            <a:r>
              <a:rPr lang="de-DE" dirty="0"/>
              <a:t>Aufruf zur Intifada?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124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06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17295-A6B2-4EA8-81FC-1CC4E139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de-DE" sz="48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DCF08-0790-4D6E-80A8-D5498C5F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de-DE" sz="2400" dirty="0"/>
              <a:t>Einleitung </a:t>
            </a:r>
          </a:p>
          <a:p>
            <a:pPr marL="514350" indent="-514350">
              <a:buAutoNum type="arabicPeriod"/>
            </a:pPr>
            <a:r>
              <a:rPr lang="de-DE" sz="2400" dirty="0"/>
              <a:t>Ethische Richtlinien für eine vertrauenswürde KI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Ethik in der KI in der Wissenschaft und der Wirtschaft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Beispiele für ethische Probleme mit KI-Systemen</a:t>
            </a:r>
          </a:p>
          <a:p>
            <a:pPr marL="514350" indent="-514350">
              <a:buAutoNum type="arabicPeriod"/>
            </a:pPr>
            <a:r>
              <a:rPr lang="de-DE" sz="2400" dirty="0"/>
              <a:t>Moral </a:t>
            </a:r>
            <a:r>
              <a:rPr lang="de-DE" sz="2400" dirty="0" err="1"/>
              <a:t>Machine</a:t>
            </a:r>
            <a:endParaRPr lang="de-DE" sz="2400" dirty="0"/>
          </a:p>
          <a:p>
            <a:pPr marL="514350" indent="-514350">
              <a:buAutoNum type="arabicPeriod"/>
            </a:pPr>
            <a:r>
              <a:rPr lang="de-DE" sz="2400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299000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Moral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Konzeptioniert und entwickelt durch Wissenschaftler des MIT</a:t>
            </a:r>
          </a:p>
          <a:p>
            <a:r>
              <a:rPr lang="de-DE" dirty="0"/>
              <a:t>Diese Plattform erfasst, wie Menschen zu moralischen Entscheidungen stehen, die von intelligenten Maschinen getroffen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http://moralmachine.mit.edu/hl/de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33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61E9F-83D9-4D9E-9ADC-73B1B734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901359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Chancen und Risiken</a:t>
            </a:r>
          </a:p>
        </p:txBody>
      </p:sp>
    </p:spTree>
    <p:extLst>
      <p:ext uri="{BB962C8B-B14F-4D97-AF65-F5344CB8AC3E}">
        <p14:creationId xmlns:p14="http://schemas.microsoft.com/office/powerpoint/2010/main" val="301410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Chancen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Klimaschutz und nachhaltige Infrastruktur</a:t>
            </a:r>
          </a:p>
          <a:p>
            <a:r>
              <a:rPr lang="de-DE" dirty="0"/>
              <a:t>Gesundheit und Wohlergehen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935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9282F-D05E-4895-870D-A31523A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9"/>
            <a:ext cx="10515600" cy="1325563"/>
          </a:xfrm>
        </p:spPr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7F49-CFBB-407B-B42A-15FE989C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Identifizierung und Ortung von Personen mithilfe von KI</a:t>
            </a:r>
          </a:p>
          <a:p>
            <a:r>
              <a:rPr lang="de-DE" dirty="0"/>
              <a:t>Tödliche autonome Waffensysteme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398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FBFD7-FC8E-4416-B438-EBE70DF0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4" y="2235200"/>
            <a:ext cx="10363200" cy="2387600"/>
          </a:xfrm>
        </p:spPr>
        <p:txBody>
          <a:bodyPr>
            <a:normAutofit/>
          </a:bodyPr>
          <a:lstStyle/>
          <a:p>
            <a:r>
              <a:rPr lang="de-DE" sz="6600" dirty="0"/>
              <a:t>Lieber künstliche Intelligenz als menschliche Dummheit!?</a:t>
            </a:r>
          </a:p>
        </p:txBody>
      </p:sp>
    </p:spTree>
    <p:extLst>
      <p:ext uri="{BB962C8B-B14F-4D97-AF65-F5344CB8AC3E}">
        <p14:creationId xmlns:p14="http://schemas.microsoft.com/office/powerpoint/2010/main" val="644936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82F4-7D8A-4E23-A78C-2C172646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DA323-2E8B-45E3-B6E8-079BE6C4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600" dirty="0"/>
          </a:p>
          <a:p>
            <a:r>
              <a:rPr lang="de-DE" sz="1600" b="1" dirty="0">
                <a:hlinkClick r:id="rId3"/>
              </a:rPr>
              <a:t>https://ec.europa.eu/futurium/en/ai-alliance-consultation/guidelines#Top</a:t>
            </a:r>
            <a:endParaRPr lang="de-DE" sz="1600" b="1" dirty="0"/>
          </a:p>
          <a:p>
            <a:r>
              <a:rPr lang="de-DE" sz="1600" b="1" dirty="0"/>
              <a:t>Artificial Intelligence in Society : OECD </a:t>
            </a:r>
          </a:p>
          <a:p>
            <a:r>
              <a:rPr lang="de-DE" sz="1600" b="1" dirty="0"/>
              <a:t>ETHICS GUIDELINES FOR TRUSTWORTHY AI : European Commission</a:t>
            </a:r>
          </a:p>
          <a:p>
            <a:r>
              <a:rPr lang="de-DE" sz="1600" b="1" dirty="0"/>
              <a:t>AI4People’s-Ethical-Framework-for-a-Good-AI-Society : Atomium-EISMD</a:t>
            </a:r>
          </a:p>
          <a:p>
            <a:r>
              <a:rPr lang="de-DE" sz="1600" b="1" dirty="0">
                <a:hlinkClick r:id="rId4"/>
              </a:rPr>
              <a:t>https://deepmind.com/about/ethics-and-society</a:t>
            </a:r>
            <a:endParaRPr lang="de-DE" sz="1600" b="1" dirty="0"/>
          </a:p>
          <a:p>
            <a:r>
              <a:rPr lang="de-DE" sz="1600" b="1" dirty="0">
                <a:hlinkClick r:id="rId5"/>
              </a:rPr>
              <a:t>https://news.microsoft.com/de-de/ethik-prinzipien-kuenstliche-intelligenz/</a:t>
            </a:r>
            <a:endParaRPr lang="de-DE" sz="1600" b="1" dirty="0"/>
          </a:p>
          <a:p>
            <a:r>
              <a:rPr lang="de-DE" sz="1600" b="1" dirty="0">
                <a:hlinkClick r:id="rId6"/>
              </a:rPr>
              <a:t>https://www.research.ibm.com/5-in-5/ai-and-bias/</a:t>
            </a:r>
            <a:endParaRPr lang="de-DE" sz="1600" b="1" dirty="0"/>
          </a:p>
          <a:p>
            <a:r>
              <a:rPr lang="de-DE" sz="1600" b="1" dirty="0">
                <a:hlinkClick r:id="rId7"/>
              </a:rPr>
              <a:t>https://www.elektroniknet.de/elektronik/neo/ethik-trifft-kuenstliche-intelligenz-169943.html</a:t>
            </a:r>
            <a:endParaRPr lang="de-DE" sz="1600" b="1" dirty="0"/>
          </a:p>
          <a:p>
            <a:r>
              <a:rPr lang="de-DE" sz="1600" b="1" dirty="0">
                <a:hlinkClick r:id="rId8"/>
              </a:rPr>
              <a:t>https://time.com/5520558/artificial-intelligence-racial-gender-bias/</a:t>
            </a:r>
            <a:endParaRPr lang="de-DE" sz="1600" b="1" dirty="0"/>
          </a:p>
          <a:p>
            <a:r>
              <a:rPr lang="de-DE" sz="1600" b="1" dirty="0">
                <a:hlinkClick r:id="rId9"/>
              </a:rPr>
              <a:t>https://www.newscientist.com/article/2166207-discriminating-algorithms-5-times-ai-showed-prejudice/</a:t>
            </a:r>
            <a:endParaRPr lang="de-DE" sz="1600" b="1" dirty="0"/>
          </a:p>
          <a:p>
            <a:r>
              <a:rPr lang="de-DE" sz="1600" b="1" dirty="0">
                <a:hlinkClick r:id="rId10"/>
              </a:rPr>
              <a:t>http://moralmachine.mit.edu/hl/de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6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4E98-7C3C-4F22-92D9-2F76E24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3200" dirty="0"/>
              <a:t>Wieso stellen sich ethische Fragen in Bezug auf KI ?</a:t>
            </a:r>
          </a:p>
          <a:p>
            <a:pPr marL="0" indent="0">
              <a:buNone/>
            </a:pPr>
            <a:r>
              <a:rPr lang="de-DE" sz="3200" dirty="0"/>
              <a:t>				Beispiele ?</a:t>
            </a:r>
          </a:p>
        </p:txBody>
      </p:sp>
    </p:spTree>
    <p:extLst>
      <p:ext uri="{BB962C8B-B14F-4D97-AF65-F5344CB8AC3E}">
        <p14:creationId xmlns:p14="http://schemas.microsoft.com/office/powerpoint/2010/main" val="8018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warz, weiß, Schild, Mann enthält.&#10;&#10;Automatisch generierte Beschreibung">
            <a:extLst>
              <a:ext uri="{FF2B5EF4-FFF2-40B4-BE49-F238E27FC236}">
                <a16:creationId xmlns:a16="http://schemas.microsoft.com/office/drawing/2014/main" id="{E58E7ACB-B089-45F2-B773-3E84A0CA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6" y="-13855"/>
            <a:ext cx="1335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2287D52-9204-47E3-BF57-9963B5C8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" y="1437201"/>
            <a:ext cx="6106157" cy="4317841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B3C2D9F-7BEA-423A-ACBA-10F7AA3C5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13" y="1655067"/>
            <a:ext cx="562053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8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1E647-3ECA-4E62-B9A5-C016740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zeigte sich der Bias bei den evaluierten KI-Systemen ?</a:t>
            </a:r>
          </a:p>
          <a:p>
            <a:pPr lvl="1"/>
            <a:r>
              <a:rPr lang="de-DE" dirty="0"/>
              <a:t>1 % Fehlerrate bei hellhäutigen Männern</a:t>
            </a:r>
          </a:p>
          <a:p>
            <a:pPr lvl="1"/>
            <a:r>
              <a:rPr lang="de-DE" dirty="0"/>
              <a:t>35 % Fehlerrate bei dunkelhäutigen Frauen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dieser Bias (vermutlich) entstanden ist ?</a:t>
            </a:r>
          </a:p>
        </p:txBody>
      </p:sp>
    </p:spTree>
    <p:extLst>
      <p:ext uri="{BB962C8B-B14F-4D97-AF65-F5344CB8AC3E}">
        <p14:creationId xmlns:p14="http://schemas.microsoft.com/office/powerpoint/2010/main" val="28294931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Breitbild</PresentationFormat>
  <Paragraphs>166</Paragraphs>
  <Slides>35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Standarddesign</vt:lpstr>
      <vt:lpstr>Lieber künstliche Intelligenz als menschliche Dummheit!?</vt:lpstr>
      <vt:lpstr>PowerPoint-Präsentation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Ethische Richtlinien für eine vertrauenswürde KI</vt:lpstr>
      <vt:lpstr>Framework for Trustworthy AI</vt:lpstr>
      <vt:lpstr>PowerPoint-Präsentation</vt:lpstr>
      <vt:lpstr>PowerPoint-Präsentation</vt:lpstr>
      <vt:lpstr>PowerPoint-Präsentation</vt:lpstr>
      <vt:lpstr>PowerPoint-Präsentation</vt:lpstr>
      <vt:lpstr>Technische Verfahren</vt:lpstr>
      <vt:lpstr>Nicht technische Verfahren</vt:lpstr>
      <vt:lpstr>PowerPoint-Präsentation</vt:lpstr>
      <vt:lpstr>Ethik für die KI in Wissenschaft und Unternehmen</vt:lpstr>
      <vt:lpstr>PowerPoint-Präsentation</vt:lpstr>
      <vt:lpstr>DeepMind(ALPHABET)</vt:lpstr>
      <vt:lpstr>Microsoft</vt:lpstr>
      <vt:lpstr>IBM</vt:lpstr>
      <vt:lpstr>Beispiele für ethische Probleme mit KI-Systemen</vt:lpstr>
      <vt:lpstr>Beispiele</vt:lpstr>
      <vt:lpstr>Moral Machine</vt:lpstr>
      <vt:lpstr>Moral Machine</vt:lpstr>
      <vt:lpstr>Chancen und Risiken</vt:lpstr>
      <vt:lpstr>Chancen</vt:lpstr>
      <vt:lpstr>Risiken</vt:lpstr>
      <vt:lpstr>Lieber künstliche Intelligenz als menschliche Dummheit!?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Olli Bosin</dc:creator>
  <cp:lastModifiedBy>Olli Bosin</cp:lastModifiedBy>
  <cp:revision>134</cp:revision>
  <dcterms:created xsi:type="dcterms:W3CDTF">2019-11-27T09:04:45Z</dcterms:created>
  <dcterms:modified xsi:type="dcterms:W3CDTF">2019-12-11T12:09:08Z</dcterms:modified>
</cp:coreProperties>
</file>