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7" r:id="rId2"/>
    <p:sldId id="262" r:id="rId3"/>
    <p:sldId id="273" r:id="rId4"/>
    <p:sldId id="259" r:id="rId5"/>
    <p:sldId id="267" r:id="rId6"/>
    <p:sldId id="260" r:id="rId7"/>
    <p:sldId id="264" r:id="rId8"/>
    <p:sldId id="268" r:id="rId9"/>
    <p:sldId id="270" r:id="rId10"/>
    <p:sldId id="269" r:id="rId11"/>
    <p:sldId id="266" r:id="rId12"/>
    <p:sldId id="271" r:id="rId13"/>
    <p:sldId id="272" r:id="rId14"/>
    <p:sldId id="261" r:id="rId15"/>
    <p:sldId id="274" r:id="rId16"/>
    <p:sldId id="278" r:id="rId17"/>
    <p:sldId id="279" r:id="rId18"/>
    <p:sldId id="280" r:id="rId19"/>
    <p:sldId id="281" r:id="rId20"/>
    <p:sldId id="282" r:id="rId21"/>
    <p:sldId id="283" r:id="rId22"/>
    <p:sldId id="263" r:id="rId2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1" d="100"/>
          <a:sy n="41" d="100"/>
        </p:scale>
        <p:origin x="72" y="1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367494-2034-4648-A566-44C19AD24298}" type="datetimeFigureOut">
              <a:rPr lang="de-DE" smtClean="0"/>
              <a:t>27.11.2019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9BBB57-B96E-4FAF-A2CA-0F9A4D1595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1327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4E03F4-693C-45B2-A7AD-D1F8CFC3F73E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12612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Joy </a:t>
            </a:r>
            <a:r>
              <a:rPr lang="de-DE" dirty="0" err="1"/>
              <a:t>Buolamwini</a:t>
            </a:r>
            <a:r>
              <a:rPr lang="de-DE" dirty="0"/>
              <a:t> ist eine Informatikerin und ist die Gründerin der „</a:t>
            </a:r>
            <a:r>
              <a:rPr lang="de-DE" dirty="0" err="1"/>
              <a:t>Algorithmic</a:t>
            </a:r>
            <a:r>
              <a:rPr lang="de-DE" dirty="0"/>
              <a:t> </a:t>
            </a:r>
            <a:r>
              <a:rPr lang="de-DE" dirty="0" err="1"/>
              <a:t>justice</a:t>
            </a:r>
            <a:r>
              <a:rPr lang="de-DE" dirty="0"/>
              <a:t> </a:t>
            </a:r>
            <a:r>
              <a:rPr lang="de-DE" dirty="0" err="1"/>
              <a:t>league</a:t>
            </a:r>
            <a:r>
              <a:rPr lang="de-DE" dirty="0"/>
              <a:t>“.</a:t>
            </a:r>
          </a:p>
          <a:p>
            <a:r>
              <a:rPr lang="de-DE" dirty="0"/>
              <a:t>Durch Ihre Nachforschungen zu Gesichtsanalytischer KI entdeckte sie in KI Systemen, von großen Unternehmen wie Amazon und Microsoft, erhebliche Gender- und </a:t>
            </a:r>
            <a:r>
              <a:rPr lang="de-DE" dirty="0" err="1"/>
              <a:t>Racialbiases</a:t>
            </a:r>
            <a:r>
              <a:rPr lang="de-DE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4E03F4-693C-45B2-A7AD-D1F8CFC3F73E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11237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Joy </a:t>
            </a:r>
            <a:r>
              <a:rPr lang="de-DE" dirty="0" err="1"/>
              <a:t>Buolamwini</a:t>
            </a:r>
            <a:r>
              <a:rPr lang="de-DE" dirty="0"/>
              <a:t> ist eine Informatikerin und ist die Gründerin der „</a:t>
            </a:r>
            <a:r>
              <a:rPr lang="de-DE" dirty="0" err="1"/>
              <a:t>Algorithmic</a:t>
            </a:r>
            <a:r>
              <a:rPr lang="de-DE" dirty="0"/>
              <a:t> </a:t>
            </a:r>
            <a:r>
              <a:rPr lang="de-DE" dirty="0" err="1"/>
              <a:t>justice</a:t>
            </a:r>
            <a:r>
              <a:rPr lang="de-DE" dirty="0"/>
              <a:t> </a:t>
            </a:r>
            <a:r>
              <a:rPr lang="de-DE" dirty="0" err="1"/>
              <a:t>league</a:t>
            </a:r>
            <a:r>
              <a:rPr lang="de-DE" dirty="0"/>
              <a:t>“.</a:t>
            </a:r>
          </a:p>
          <a:p>
            <a:r>
              <a:rPr lang="de-DE" dirty="0"/>
              <a:t>Durch Ihre Nachforschungen zu Gesichtsanalytischer KI entdeckte sie in KI Systemen, von großen Unternehmen wie Amazon und Microsoft, erhebliche Gender- und </a:t>
            </a:r>
            <a:r>
              <a:rPr lang="de-DE" dirty="0" err="1"/>
              <a:t>Racialbiases</a:t>
            </a:r>
            <a:r>
              <a:rPr lang="de-DE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4E03F4-693C-45B2-A7AD-D1F8CFC3F73E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80858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4E03F4-693C-45B2-A7AD-D1F8CFC3F73E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47051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4E03F4-693C-45B2-A7AD-D1F8CFC3F73E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78679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4E03F4-693C-45B2-A7AD-D1F8CFC3F73E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21268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4E03F4-693C-45B2-A7AD-D1F8CFC3F73E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47526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ctr"/>
            <a:fld id="{0B4E03F4-693C-45B2-A7AD-D1F8CFC3F73E}" type="slidenum">
              <a:rPr lang="de-DE" smtClean="0"/>
              <a:pPr algn="ctr"/>
              <a:t>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84166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4E03F4-693C-45B2-A7AD-D1F8CFC3F73E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9443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4E03F4-693C-45B2-A7AD-D1F8CFC3F73E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311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4E03F4-693C-45B2-A7AD-D1F8CFC3F73E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29252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Joy </a:t>
            </a:r>
            <a:r>
              <a:rPr lang="de-DE" dirty="0" err="1"/>
              <a:t>Buolamwini</a:t>
            </a:r>
            <a:r>
              <a:rPr lang="de-DE" dirty="0"/>
              <a:t> ist eine Informatikerin und ist die Gründerin der „</a:t>
            </a:r>
            <a:r>
              <a:rPr lang="de-DE" dirty="0" err="1"/>
              <a:t>Algorithmic</a:t>
            </a:r>
            <a:r>
              <a:rPr lang="de-DE" dirty="0"/>
              <a:t> </a:t>
            </a:r>
            <a:r>
              <a:rPr lang="de-DE" dirty="0" err="1"/>
              <a:t>justice</a:t>
            </a:r>
            <a:r>
              <a:rPr lang="de-DE" dirty="0"/>
              <a:t> </a:t>
            </a:r>
            <a:r>
              <a:rPr lang="de-DE" dirty="0" err="1"/>
              <a:t>league</a:t>
            </a:r>
            <a:r>
              <a:rPr lang="de-DE" dirty="0"/>
              <a:t>“.</a:t>
            </a:r>
          </a:p>
          <a:p>
            <a:r>
              <a:rPr lang="de-DE" dirty="0"/>
              <a:t>Durch Ihre Nachforschungen zu Gesichtsanalytischer KI entdeckte sie in KI Systemen, von großen Unternehmen wie Amazon und Microsoft, erhebliche Gender- und </a:t>
            </a:r>
            <a:r>
              <a:rPr lang="de-DE" dirty="0" err="1"/>
              <a:t>Racialbiases</a:t>
            </a:r>
            <a:r>
              <a:rPr lang="de-DE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4E03F4-693C-45B2-A7AD-D1F8CFC3F73E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80738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Joy </a:t>
            </a:r>
            <a:r>
              <a:rPr lang="de-DE" dirty="0" err="1"/>
              <a:t>Buolamwini</a:t>
            </a:r>
            <a:r>
              <a:rPr lang="de-DE" dirty="0"/>
              <a:t> ist eine Informatikerin und ist die Gründerin der „</a:t>
            </a:r>
            <a:r>
              <a:rPr lang="de-DE" dirty="0" err="1"/>
              <a:t>Algorithmic</a:t>
            </a:r>
            <a:r>
              <a:rPr lang="de-DE" dirty="0"/>
              <a:t> </a:t>
            </a:r>
            <a:r>
              <a:rPr lang="de-DE" dirty="0" err="1"/>
              <a:t>justice</a:t>
            </a:r>
            <a:r>
              <a:rPr lang="de-DE" dirty="0"/>
              <a:t> </a:t>
            </a:r>
            <a:r>
              <a:rPr lang="de-DE" dirty="0" err="1"/>
              <a:t>league</a:t>
            </a:r>
            <a:r>
              <a:rPr lang="de-DE" dirty="0"/>
              <a:t>“.</a:t>
            </a:r>
          </a:p>
          <a:p>
            <a:r>
              <a:rPr lang="de-DE" dirty="0"/>
              <a:t>Durch Ihre Nachforschungen zu Gesichtsanalytischer KI entdeckte sie in KI Systemen, von großen Unternehmen wie Amazon und Microsoft, erhebliche Gender- und </a:t>
            </a:r>
            <a:r>
              <a:rPr lang="de-DE" dirty="0" err="1"/>
              <a:t>Racialbiases</a:t>
            </a:r>
            <a:r>
              <a:rPr lang="de-DE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4E03F4-693C-45B2-A7AD-D1F8CFC3F73E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85860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Joy </a:t>
            </a:r>
            <a:r>
              <a:rPr lang="de-DE" dirty="0" err="1"/>
              <a:t>Buolamwini</a:t>
            </a:r>
            <a:r>
              <a:rPr lang="de-DE" dirty="0"/>
              <a:t> ist eine Informatikerin und ist die Gründerin der „</a:t>
            </a:r>
            <a:r>
              <a:rPr lang="de-DE" dirty="0" err="1"/>
              <a:t>Algorithmic</a:t>
            </a:r>
            <a:r>
              <a:rPr lang="de-DE" dirty="0"/>
              <a:t> </a:t>
            </a:r>
            <a:r>
              <a:rPr lang="de-DE" dirty="0" err="1"/>
              <a:t>justice</a:t>
            </a:r>
            <a:r>
              <a:rPr lang="de-DE" dirty="0"/>
              <a:t> </a:t>
            </a:r>
            <a:r>
              <a:rPr lang="de-DE" dirty="0" err="1"/>
              <a:t>league</a:t>
            </a:r>
            <a:r>
              <a:rPr lang="de-DE" dirty="0"/>
              <a:t>“.</a:t>
            </a:r>
          </a:p>
          <a:p>
            <a:r>
              <a:rPr lang="de-DE" dirty="0"/>
              <a:t>Durch Ihre Nachforschungen zu Gesichtsanalytischer KI entdeckte sie in KI Systemen, von großen Unternehmen wie Amazon und Microsoft, erhebliche Gender- und </a:t>
            </a:r>
            <a:r>
              <a:rPr lang="de-DE" dirty="0" err="1"/>
              <a:t>Racialbiases</a:t>
            </a:r>
            <a:r>
              <a:rPr lang="de-DE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4E03F4-693C-45B2-A7AD-D1F8CFC3F73E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48503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Joy </a:t>
            </a:r>
            <a:r>
              <a:rPr lang="de-DE" dirty="0" err="1"/>
              <a:t>Buolamwini</a:t>
            </a:r>
            <a:r>
              <a:rPr lang="de-DE" dirty="0"/>
              <a:t> ist eine Informatikerin und ist die Gründerin der „</a:t>
            </a:r>
            <a:r>
              <a:rPr lang="de-DE" dirty="0" err="1"/>
              <a:t>Algorithmic</a:t>
            </a:r>
            <a:r>
              <a:rPr lang="de-DE" dirty="0"/>
              <a:t> </a:t>
            </a:r>
            <a:r>
              <a:rPr lang="de-DE" dirty="0" err="1"/>
              <a:t>justice</a:t>
            </a:r>
            <a:r>
              <a:rPr lang="de-DE" dirty="0"/>
              <a:t> </a:t>
            </a:r>
            <a:r>
              <a:rPr lang="de-DE" dirty="0" err="1"/>
              <a:t>league</a:t>
            </a:r>
            <a:r>
              <a:rPr lang="de-DE" dirty="0"/>
              <a:t>“.</a:t>
            </a:r>
          </a:p>
          <a:p>
            <a:r>
              <a:rPr lang="de-DE" dirty="0"/>
              <a:t>Durch Ihre Nachforschungen zu Gesichtsanalytischer KI entdeckte sie in KI Systemen, von großen Unternehmen wie Amazon und Microsoft, erhebliche Gender- und </a:t>
            </a:r>
            <a:r>
              <a:rPr lang="de-DE" dirty="0" err="1"/>
              <a:t>Racialbiases</a:t>
            </a:r>
            <a:r>
              <a:rPr lang="de-DE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4E03F4-693C-45B2-A7AD-D1F8CFC3F73E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52147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Joy </a:t>
            </a:r>
            <a:r>
              <a:rPr lang="de-DE" dirty="0" err="1"/>
              <a:t>Buolamwini</a:t>
            </a:r>
            <a:r>
              <a:rPr lang="de-DE" dirty="0"/>
              <a:t> ist eine Informatikerin und ist die Gründerin der „</a:t>
            </a:r>
            <a:r>
              <a:rPr lang="de-DE" dirty="0" err="1"/>
              <a:t>Algorithmic</a:t>
            </a:r>
            <a:r>
              <a:rPr lang="de-DE" dirty="0"/>
              <a:t> </a:t>
            </a:r>
            <a:r>
              <a:rPr lang="de-DE" dirty="0" err="1"/>
              <a:t>justice</a:t>
            </a:r>
            <a:r>
              <a:rPr lang="de-DE" dirty="0"/>
              <a:t> </a:t>
            </a:r>
            <a:r>
              <a:rPr lang="de-DE" dirty="0" err="1"/>
              <a:t>league</a:t>
            </a:r>
            <a:r>
              <a:rPr lang="de-DE" dirty="0"/>
              <a:t>“.</a:t>
            </a:r>
          </a:p>
          <a:p>
            <a:r>
              <a:rPr lang="de-DE" dirty="0"/>
              <a:t>Durch Ihre Nachforschungen zu Gesichtsanalytischer KI entdeckte sie in KI Systemen, von großen Unternehmen wie Amazon und Microsoft, erhebliche Gender- und </a:t>
            </a:r>
            <a:r>
              <a:rPr lang="de-DE" dirty="0" err="1"/>
              <a:t>Racialbiases</a:t>
            </a:r>
            <a:r>
              <a:rPr lang="de-DE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4E03F4-693C-45B2-A7AD-D1F8CFC3F73E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9581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alt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alt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C3085-9E40-4B1B-98DC-711A6FC747FA}" type="slidenum">
              <a:rPr lang="de-DE" altLang="de-DE" smtClean="0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556331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alt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alt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380D-630C-4510-8119-B05B348AFB51}" type="slidenum">
              <a:rPr lang="de-DE" altLang="de-DE" smtClean="0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029925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alt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alt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F695F-F4E7-49CB-94F0-60497FA64F35}" type="slidenum">
              <a:rPr lang="de-DE" altLang="de-DE" smtClean="0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003606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alt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alt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1902D-1E9A-4E41-9E16-76027E565B97}" type="slidenum">
              <a:rPr lang="de-DE" altLang="de-DE" smtClean="0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68367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alt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alt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36CFD-2377-4DA3-AC1E-E9B7353525EB}" type="slidenum">
              <a:rPr lang="de-DE" altLang="de-DE" smtClean="0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65324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alt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alt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00F39-19C8-4D83-8BC7-C415ACCBC49F}" type="slidenum">
              <a:rPr lang="de-DE" altLang="de-DE" smtClean="0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180358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alt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alt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28E23-B363-4442-88CA-0B1CDA865853}" type="slidenum">
              <a:rPr lang="de-DE" altLang="de-DE" smtClean="0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652465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alt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alt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05419-1C36-4D3F-9A88-605919B2559B}" type="slidenum">
              <a:rPr lang="de-DE" altLang="de-DE" smtClean="0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063635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alt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alt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D3A70-0476-4B70-8B5B-40BF234BB587}" type="slidenum">
              <a:rPr lang="de-DE" altLang="de-DE" smtClean="0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671140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alt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alt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74762-28C6-47BA-ACED-33B55FFA6437}" type="slidenum">
              <a:rPr lang="de-DE" altLang="de-DE" smtClean="0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149285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alt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alt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701CB-3A2C-456A-B146-970D46CB1DBE}" type="slidenum">
              <a:rPr lang="de-DE" altLang="de-DE" smtClean="0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161299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alt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alt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CA4051-AC3B-4F9F-A4D9-B094562A6A6A}" type="slidenum">
              <a:rPr lang="de-DE" altLang="de-DE" smtClean="0"/>
              <a:pPr/>
              <a:t>‹Nr.›</a:t>
            </a:fld>
            <a:endParaRPr lang="de-DE" altLang="de-DE"/>
          </a:p>
        </p:txBody>
      </p:sp>
      <p:pic>
        <p:nvPicPr>
          <p:cNvPr id="7" name="Picture 11" descr="E:\Temp\Signet_neu\JPEG_300dpi\RGB\uni_bwm.jpg">
            <a:extLst>
              <a:ext uri="{FF2B5EF4-FFF2-40B4-BE49-F238E27FC236}">
                <a16:creationId xmlns:a16="http://schemas.microsoft.com/office/drawing/2014/main" id="{22B9A95E-3F0A-4534-9D7A-8F8E0384747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5653" y="304803"/>
            <a:ext cx="4912783" cy="70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E:\Temp\Signet_neu\PowerPoint-Folien\Hilfsdateien\Streifen-hoch.jpg">
            <a:extLst>
              <a:ext uri="{FF2B5EF4-FFF2-40B4-BE49-F238E27FC236}">
                <a16:creationId xmlns:a16="http://schemas.microsoft.com/office/drawing/2014/main" id="{99075D77-A41D-4592-B55D-3188A2C6789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0"/>
            <a:ext cx="48048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2840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time.com/5520558/artificial-intelligence-racial-gender-bias/" TargetMode="External"/><Relationship Id="rId3" Type="http://schemas.openxmlformats.org/officeDocument/2006/relationships/hyperlink" Target="https://ec.europa.eu/futurium/en/ai-alliance-consultation/guidelines#Top" TargetMode="External"/><Relationship Id="rId7" Type="http://schemas.openxmlformats.org/officeDocument/2006/relationships/hyperlink" Target="https://www.elektroniknet.de/elektronik/neo/ethik-trifft-kuenstliche-intelligenz-169943.htm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esearch.ibm.com/5-in-5/ai-and-bias/" TargetMode="External"/><Relationship Id="rId5" Type="http://schemas.openxmlformats.org/officeDocument/2006/relationships/hyperlink" Target="https://news.microsoft.com/de-de/ethik-prinzipien-kuenstliche-intelligenz/" TargetMode="External"/><Relationship Id="rId10" Type="http://schemas.openxmlformats.org/officeDocument/2006/relationships/hyperlink" Target="http://moralmachine.mit.edu/hl/de" TargetMode="External"/><Relationship Id="rId4" Type="http://schemas.openxmlformats.org/officeDocument/2006/relationships/hyperlink" Target="https://deepmind.com/about/ethics-and-society" TargetMode="External"/><Relationship Id="rId9" Type="http://schemas.openxmlformats.org/officeDocument/2006/relationships/hyperlink" Target="https://www.newscientist.com/article/2166207-discriminating-algorithms-5-times-ai-showed-prejudice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4">
            <a:extLst>
              <a:ext uri="{FF2B5EF4-FFF2-40B4-BE49-F238E27FC236}">
                <a16:creationId xmlns:a16="http://schemas.microsoft.com/office/drawing/2014/main" id="{B51FAB6F-B618-4994-A1DA-22C0065043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1" y="2743201"/>
            <a:ext cx="4614863" cy="900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457200">
              <a:spcBef>
                <a:spcPct val="50000"/>
              </a:spcBef>
              <a:buClr>
                <a:srgbClr val="FF6600"/>
              </a:buClr>
            </a:pPr>
            <a:r>
              <a:rPr lang="de-DE" altLang="de-DE" sz="2100" b="1" dirty="0">
                <a:solidFill>
                  <a:prstClr val="black"/>
                </a:solidFill>
                <a:latin typeface="Arial" panose="020B0604020202020204" pitchFamily="34" charset="0"/>
              </a:rPr>
              <a:t>Oliver Bosin</a:t>
            </a:r>
          </a:p>
          <a:p>
            <a:pPr defTabSz="457200">
              <a:spcBef>
                <a:spcPct val="50000"/>
              </a:spcBef>
              <a:buClr>
                <a:srgbClr val="FF6600"/>
              </a:buClr>
            </a:pPr>
            <a:r>
              <a:rPr lang="de-DE" altLang="de-DE" sz="2100" b="1" dirty="0">
                <a:solidFill>
                  <a:prstClr val="black"/>
                </a:solidFill>
                <a:latin typeface="Arial" panose="020B0604020202020204" pitchFamily="34" charset="0"/>
              </a:rPr>
              <a:t>Ethik in der KI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2B1E647-3ECA-4E62-B9A5-C01674006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Wie zeigte sich der Bias bei den evaluierten KI-Systemen ?</a:t>
            </a:r>
          </a:p>
          <a:p>
            <a:pPr lvl="1"/>
            <a:r>
              <a:rPr lang="de-DE" dirty="0"/>
              <a:t>1 % Fehlerrate bei hellhäutigen Männern</a:t>
            </a:r>
          </a:p>
          <a:p>
            <a:pPr lvl="1"/>
            <a:r>
              <a:rPr lang="de-DE" dirty="0"/>
              <a:t>35 % Fehlerrate bei dunkelhäutigen Frauen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Wie dieser Bias (vermutlich) entstanden ist ?</a:t>
            </a:r>
          </a:p>
          <a:p>
            <a:pPr lvl="1"/>
            <a:r>
              <a:rPr lang="de-DE" dirty="0"/>
              <a:t>Es wurden ungeeignete Trainingsdaten verwendet</a:t>
            </a:r>
          </a:p>
        </p:txBody>
      </p:sp>
    </p:spTree>
    <p:extLst>
      <p:ext uri="{BB962C8B-B14F-4D97-AF65-F5344CB8AC3E}">
        <p14:creationId xmlns:p14="http://schemas.microsoft.com/office/powerpoint/2010/main" val="1497394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2B1E647-3ECA-4E62-B9A5-C01674006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Wie zeigte sich der Bias bei den evaluierten KI-Systemen ?</a:t>
            </a:r>
          </a:p>
          <a:p>
            <a:pPr lvl="1"/>
            <a:r>
              <a:rPr lang="de-DE" dirty="0"/>
              <a:t>1 % Fehlerrate bei hellhäutigen Männern</a:t>
            </a:r>
          </a:p>
          <a:p>
            <a:pPr lvl="1"/>
            <a:r>
              <a:rPr lang="de-DE" dirty="0"/>
              <a:t>35 % Fehlerrate bei dunkelhäutigen Frauen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Wie dieser Bias (vermutlich) entstanden ist ?</a:t>
            </a:r>
          </a:p>
          <a:p>
            <a:pPr lvl="1"/>
            <a:r>
              <a:rPr lang="de-DE" dirty="0"/>
              <a:t>Es wurden ungeeignete Trainingsdaten verwendet</a:t>
            </a:r>
          </a:p>
          <a:p>
            <a:pPr lvl="1"/>
            <a:r>
              <a:rPr lang="de-DE" dirty="0"/>
              <a:t>Ein evaluierter Fotosatz enthielt 75 % Männer, 80 % hellhäutige Menschen und nur 5 % dunkelhäutige Frauen</a:t>
            </a:r>
          </a:p>
          <a:p>
            <a:pPr marL="45720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2606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2B1E647-3ECA-4E62-B9A5-C01674006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49049"/>
          </a:xfrm>
        </p:spPr>
        <p:txBody>
          <a:bodyPr>
            <a:normAutofit/>
          </a:bodyPr>
          <a:lstStyle/>
          <a:p>
            <a:r>
              <a:rPr lang="de-DE" dirty="0"/>
              <a:t>Wie zeigte sich der Bias bei den evaluierten KI-Systemen ?</a:t>
            </a:r>
          </a:p>
          <a:p>
            <a:pPr lvl="1"/>
            <a:r>
              <a:rPr lang="de-DE" dirty="0"/>
              <a:t>1 % Fehlerrate bei hellhäutigen Männern</a:t>
            </a:r>
          </a:p>
          <a:p>
            <a:pPr lvl="1"/>
            <a:r>
              <a:rPr lang="de-DE" dirty="0"/>
              <a:t>35 % Fehlerrate bei dunkelhäutigen Frauen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Wie dieser Bias (vermutlich) entstanden ist ?</a:t>
            </a:r>
          </a:p>
          <a:p>
            <a:pPr lvl="1"/>
            <a:r>
              <a:rPr lang="de-DE" dirty="0"/>
              <a:t>Es wurden ungeeignete Trainingsdaten verwendet</a:t>
            </a:r>
          </a:p>
          <a:p>
            <a:pPr lvl="1"/>
            <a:r>
              <a:rPr lang="de-DE" dirty="0"/>
              <a:t>Ein evaluierter Fotosatz enthielt 75 % Männer, 80 % hellhäutige Menschen und nur 5 % dunkelhäutige Frauen</a:t>
            </a:r>
          </a:p>
          <a:p>
            <a:pPr lvl="1"/>
            <a:endParaRPr lang="de-DE" dirty="0"/>
          </a:p>
          <a:p>
            <a:pPr marL="457200" lvl="1" indent="0">
              <a:buNone/>
            </a:pPr>
            <a:r>
              <a:rPr lang="de-DE" dirty="0"/>
              <a:t>Lösungsansatz ist hier (vermutlich) die Verwendung eines diversifizierten Trainingssatzes</a:t>
            </a:r>
          </a:p>
        </p:txBody>
      </p:sp>
    </p:spTree>
    <p:extLst>
      <p:ext uri="{BB962C8B-B14F-4D97-AF65-F5344CB8AC3E}">
        <p14:creationId xmlns:p14="http://schemas.microsoft.com/office/powerpoint/2010/main" val="2656809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661E9F-83D9-4D9E-9ADC-73B1B7345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Ethische Richtlinien für eine vertrauenswürde KI</a:t>
            </a:r>
          </a:p>
        </p:txBody>
      </p:sp>
    </p:spTree>
    <p:extLst>
      <p:ext uri="{BB962C8B-B14F-4D97-AF65-F5344CB8AC3E}">
        <p14:creationId xmlns:p14="http://schemas.microsoft.com/office/powerpoint/2010/main" val="42117254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5D0C09-CE64-40B8-BAF1-99FA0A002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97308" cy="4351338"/>
          </a:xfrm>
        </p:spPr>
        <p:txBody>
          <a:bodyPr/>
          <a:lstStyle/>
          <a:p>
            <a:r>
              <a:rPr lang="de-DE" dirty="0"/>
              <a:t>Wie können Prinzipien für eine vertrauenswürde KI aussehen ?</a:t>
            </a:r>
          </a:p>
          <a:p>
            <a:endParaRPr lang="de-DE" dirty="0"/>
          </a:p>
          <a:p>
            <a:r>
              <a:rPr lang="de-DE" dirty="0"/>
              <a:t>Wie können diese Prinzipien in einem KI-System als explizite Richtlinien und Regeln umgesetzt werden ?</a:t>
            </a:r>
          </a:p>
          <a:p>
            <a:endParaRPr lang="de-DE" dirty="0"/>
          </a:p>
          <a:p>
            <a:r>
              <a:rPr lang="de-DE" dirty="0"/>
              <a:t>Wie kann die Vertrauenswürdigkeit einer KI beurteilt werden ?</a:t>
            </a:r>
          </a:p>
          <a:p>
            <a:endParaRPr lang="de-DE" dirty="0"/>
          </a:p>
          <a:p>
            <a:r>
              <a:rPr lang="de-DE" dirty="0"/>
              <a:t>Was sind Chancen und Risiken ?</a:t>
            </a:r>
          </a:p>
        </p:txBody>
      </p:sp>
    </p:spTree>
    <p:extLst>
      <p:ext uri="{BB962C8B-B14F-4D97-AF65-F5344CB8AC3E}">
        <p14:creationId xmlns:p14="http://schemas.microsoft.com/office/powerpoint/2010/main" val="1817253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29282F-D05E-4895-870D-A31523A65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1379"/>
            <a:ext cx="10515600" cy="1325563"/>
          </a:xfrm>
        </p:spPr>
        <p:txBody>
          <a:bodyPr/>
          <a:lstStyle/>
          <a:p>
            <a:r>
              <a:rPr lang="de-DE" dirty="0"/>
              <a:t>Framework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Trustworthy</a:t>
            </a:r>
            <a:r>
              <a:rPr lang="de-DE" dirty="0"/>
              <a:t> AI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107F49-CFBB-407B-B42A-15FE989CE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dirty="0"/>
              <a:t>Entworfen durch die „</a:t>
            </a:r>
            <a:r>
              <a:rPr lang="en-US" dirty="0"/>
              <a:t>High-Level Expert Group on AI (AI HLEG)” </a:t>
            </a:r>
            <a:r>
              <a:rPr lang="en-US" dirty="0" err="1"/>
              <a:t>eingesetzt</a:t>
            </a:r>
            <a:r>
              <a:rPr lang="en-US" dirty="0"/>
              <a:t> von der </a:t>
            </a:r>
            <a:r>
              <a:rPr lang="en-US" dirty="0" err="1"/>
              <a:t>europäischen</a:t>
            </a:r>
            <a:r>
              <a:rPr lang="en-US" dirty="0"/>
              <a:t> </a:t>
            </a:r>
            <a:r>
              <a:rPr lang="en-US" dirty="0" err="1"/>
              <a:t>Kommission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de-DE" dirty="0"/>
              <a:t>Framework basierend auf fundamentalen Rechten aus der EU Charter und der UN-Resolution 217(Allgemeine Erklärung der Menschenrechte)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068236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3562E66D-A0EF-4AC6-9879-75EDA41651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901"/>
          <a:stretch/>
        </p:blipFill>
        <p:spPr>
          <a:xfrm>
            <a:off x="2109536" y="868277"/>
            <a:ext cx="7274161" cy="169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323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3562E66D-A0EF-4AC6-9879-75EDA41651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354"/>
          <a:stretch/>
        </p:blipFill>
        <p:spPr>
          <a:xfrm>
            <a:off x="2109536" y="868277"/>
            <a:ext cx="7274161" cy="2895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0818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3562E66D-A0EF-4AC6-9879-75EDA41651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045"/>
          <a:stretch/>
        </p:blipFill>
        <p:spPr>
          <a:xfrm>
            <a:off x="2109536" y="868277"/>
            <a:ext cx="7274161" cy="495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4116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3562E66D-A0EF-4AC6-9879-75EDA41651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09536" y="868277"/>
            <a:ext cx="7274161" cy="583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791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E17295-A6B2-4EA8-81FC-1CC4E1398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4568"/>
            <a:ext cx="3766457" cy="5412920"/>
          </a:xfrm>
        </p:spPr>
        <p:txBody>
          <a:bodyPr>
            <a:normAutofit/>
          </a:bodyPr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1FDCF08-0790-4D6E-80A8-D5498C5F4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9200" y="624568"/>
            <a:ext cx="6324598" cy="5412920"/>
          </a:xfrm>
        </p:spPr>
        <p:txBody>
          <a:bodyPr anchor="ctr">
            <a:normAutofit/>
          </a:bodyPr>
          <a:lstStyle/>
          <a:p>
            <a:pPr marL="514350" indent="-514350">
              <a:buAutoNum type="arabicPeriod"/>
            </a:pPr>
            <a:r>
              <a:rPr lang="de-DE" sz="2400" dirty="0"/>
              <a:t>Einleitung </a:t>
            </a:r>
          </a:p>
          <a:p>
            <a:pPr marL="514350" indent="-514350">
              <a:buAutoNum type="arabicPeriod"/>
            </a:pPr>
            <a:r>
              <a:rPr lang="de-DE" sz="2400" dirty="0"/>
              <a:t>Ethische Richtlinien für eine vertrauenswürde KI </a:t>
            </a:r>
          </a:p>
          <a:p>
            <a:pPr marL="514350" indent="-514350">
              <a:buAutoNum type="arabicPeriod"/>
            </a:pPr>
            <a:r>
              <a:rPr lang="de-DE" sz="2400" dirty="0"/>
              <a:t>Ethik in der KI in Unternehmen und der Wissenschaft</a:t>
            </a:r>
          </a:p>
          <a:p>
            <a:pPr marL="514350" indent="-514350">
              <a:buAutoNum type="arabicPeriod"/>
            </a:pPr>
            <a:r>
              <a:rPr lang="de-DE" sz="2400" dirty="0"/>
              <a:t>Beispiele für ethische Probleme mit KI-Systemen</a:t>
            </a:r>
          </a:p>
          <a:p>
            <a:pPr marL="514350" indent="-514350">
              <a:buAutoNum type="arabicPeriod"/>
            </a:pPr>
            <a:r>
              <a:rPr lang="de-DE" sz="2400" dirty="0"/>
              <a:t>Moral </a:t>
            </a:r>
            <a:r>
              <a:rPr lang="de-DE" sz="2400" dirty="0" err="1"/>
              <a:t>Machine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29900074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661E9F-83D9-4D9E-9ADC-73B1B7345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Ethik für die KI in Unternehmen und der Wissenschaft</a:t>
            </a:r>
          </a:p>
        </p:txBody>
      </p:sp>
    </p:spTree>
    <p:extLst>
      <p:ext uri="{BB962C8B-B14F-4D97-AF65-F5344CB8AC3E}">
        <p14:creationId xmlns:p14="http://schemas.microsoft.com/office/powerpoint/2010/main" val="35349362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5D0C09-CE64-40B8-BAF1-99FA0A002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97308" cy="4351338"/>
          </a:xfrm>
        </p:spPr>
        <p:txBody>
          <a:bodyPr/>
          <a:lstStyle/>
          <a:p>
            <a:r>
              <a:rPr lang="de-DE" dirty="0"/>
              <a:t>Die TUM hat das „TUM Institute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Ethics</a:t>
            </a:r>
            <a:r>
              <a:rPr lang="de-DE" dirty="0"/>
              <a:t>“ am 8. Oktober 2019 eröffnet</a:t>
            </a:r>
          </a:p>
          <a:p>
            <a:endParaRPr lang="de-DE" dirty="0"/>
          </a:p>
          <a:p>
            <a:r>
              <a:rPr lang="de-DE" dirty="0"/>
              <a:t>Als Forschungsbereiche werden genannt:</a:t>
            </a:r>
          </a:p>
          <a:p>
            <a:pPr lvl="1"/>
            <a:r>
              <a:rPr lang="de-DE" dirty="0"/>
              <a:t>Privatsphäre</a:t>
            </a:r>
          </a:p>
          <a:p>
            <a:pPr lvl="1"/>
            <a:r>
              <a:rPr lang="de-DE" dirty="0"/>
              <a:t>Sicherheit</a:t>
            </a:r>
          </a:p>
          <a:p>
            <a:pPr lvl="1"/>
            <a:r>
              <a:rPr lang="de-DE" dirty="0"/>
              <a:t>Ethik, Fairness und Vielfalt</a:t>
            </a:r>
          </a:p>
          <a:p>
            <a:pPr lvl="1"/>
            <a:r>
              <a:rPr lang="de-DE" dirty="0"/>
              <a:t>Transparenz und Verantwortung</a:t>
            </a:r>
          </a:p>
          <a:p>
            <a:pPr lvl="1"/>
            <a:r>
              <a:rPr lang="de-DE" dirty="0"/>
              <a:t>Kontrolle und Regulierung</a:t>
            </a:r>
          </a:p>
          <a:p>
            <a:pPr lvl="1"/>
            <a:r>
              <a:rPr lang="de-DE" dirty="0"/>
              <a:t>…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689102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E782F4-7D8A-4E23-A78C-2C1726466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C0DA323-2E8B-45E3-B6E8-079BE6C49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sz="1600" dirty="0"/>
          </a:p>
          <a:p>
            <a:r>
              <a:rPr lang="de-DE" sz="1600" b="1" dirty="0">
                <a:hlinkClick r:id="rId3"/>
              </a:rPr>
              <a:t>https://ec.europa.eu/futurium/en/ai-alliance-consultation/guidelines#Top</a:t>
            </a:r>
            <a:endParaRPr lang="de-DE" sz="1600" b="1" dirty="0"/>
          </a:p>
          <a:p>
            <a:r>
              <a:rPr lang="de-DE" sz="1600" b="1" dirty="0" err="1"/>
              <a:t>Artificial</a:t>
            </a:r>
            <a:r>
              <a:rPr lang="de-DE" sz="1600" b="1" dirty="0"/>
              <a:t> </a:t>
            </a:r>
            <a:r>
              <a:rPr lang="de-DE" sz="1600" b="1" dirty="0" err="1"/>
              <a:t>Intelligence</a:t>
            </a:r>
            <a:r>
              <a:rPr lang="de-DE" sz="1600" b="1" dirty="0"/>
              <a:t> in Society : OECD </a:t>
            </a:r>
          </a:p>
          <a:p>
            <a:r>
              <a:rPr lang="de-DE" sz="1600" b="1" dirty="0"/>
              <a:t>ETHICS GUIDELINES FOR TRUSTWORTHY AI : European </a:t>
            </a:r>
            <a:r>
              <a:rPr lang="de-DE" sz="1600" b="1" dirty="0" err="1"/>
              <a:t>Commission</a:t>
            </a:r>
            <a:endParaRPr lang="de-DE" sz="1600" b="1" dirty="0"/>
          </a:p>
          <a:p>
            <a:r>
              <a:rPr lang="de-DE" sz="1600" b="1"/>
              <a:t>AI4People’s-Ethical-Framework-for-a-Good-AI-Society : </a:t>
            </a:r>
            <a:r>
              <a:rPr lang="de-DE" sz="1600" b="1" dirty="0"/>
              <a:t>Atomium-EISMD</a:t>
            </a:r>
          </a:p>
          <a:p>
            <a:r>
              <a:rPr lang="de-DE" sz="1600" b="1" dirty="0">
                <a:hlinkClick r:id="rId4"/>
              </a:rPr>
              <a:t>https://deepmind.com/about/ethics-and-society</a:t>
            </a:r>
            <a:endParaRPr lang="de-DE" sz="1600" b="1" dirty="0"/>
          </a:p>
          <a:p>
            <a:r>
              <a:rPr lang="de-DE" sz="1600" b="1" dirty="0">
                <a:hlinkClick r:id="rId5"/>
              </a:rPr>
              <a:t>https://news.microsoft.com/de-de/ethik-prinzipien-kuenstliche-intelligenz/</a:t>
            </a:r>
            <a:endParaRPr lang="de-DE" sz="1600" b="1" dirty="0"/>
          </a:p>
          <a:p>
            <a:r>
              <a:rPr lang="de-DE" sz="1600" b="1" dirty="0">
                <a:hlinkClick r:id="rId6"/>
              </a:rPr>
              <a:t>https://www.research.ibm.com/5-in-5/ai-and-bias/</a:t>
            </a:r>
            <a:endParaRPr lang="de-DE" sz="1600" b="1" dirty="0"/>
          </a:p>
          <a:p>
            <a:r>
              <a:rPr lang="de-DE" sz="1600" b="1" dirty="0">
                <a:hlinkClick r:id="rId7"/>
              </a:rPr>
              <a:t>https://www.elektroniknet.de/elektronik/neo/ethik-trifft-kuenstliche-intelligenz-169943.html</a:t>
            </a:r>
            <a:endParaRPr lang="de-DE" sz="1600" b="1" dirty="0"/>
          </a:p>
          <a:p>
            <a:r>
              <a:rPr lang="de-DE" sz="1600" b="1" dirty="0">
                <a:hlinkClick r:id="rId8"/>
              </a:rPr>
              <a:t>https://time.com/5520558/artificial-intelligence-racial-gender-bias/</a:t>
            </a:r>
            <a:endParaRPr lang="de-DE" sz="1600" b="1" dirty="0"/>
          </a:p>
          <a:p>
            <a:r>
              <a:rPr lang="de-DE" sz="1600" b="1" dirty="0">
                <a:hlinkClick r:id="rId9"/>
              </a:rPr>
              <a:t>https://www.newscientist.com/article/2166207-discriminating-algorithms-5-times-ai-showed-prejudice/</a:t>
            </a:r>
            <a:endParaRPr lang="de-DE" sz="1600" b="1" dirty="0"/>
          </a:p>
          <a:p>
            <a:r>
              <a:rPr lang="de-DE" sz="1600" b="1" dirty="0">
                <a:hlinkClick r:id="rId10"/>
              </a:rPr>
              <a:t>http://moralmachine.mit.edu/hl/de</a:t>
            </a:r>
            <a:endParaRPr lang="de-DE" sz="1600" b="1" dirty="0"/>
          </a:p>
        </p:txBody>
      </p:sp>
    </p:spTree>
    <p:extLst>
      <p:ext uri="{BB962C8B-B14F-4D97-AF65-F5344CB8AC3E}">
        <p14:creationId xmlns:p14="http://schemas.microsoft.com/office/powerpoint/2010/main" val="462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A4D4E98-7C3C-4F22-92D9-2F76E2400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				</a:t>
            </a:r>
          </a:p>
          <a:p>
            <a:pPr marL="0" indent="0">
              <a:buNone/>
            </a:pPr>
            <a:r>
              <a:rPr lang="de-DE" dirty="0"/>
              <a:t>			</a:t>
            </a:r>
          </a:p>
          <a:p>
            <a:pPr marL="0" indent="0">
              <a:buNone/>
            </a:pPr>
            <a:r>
              <a:rPr lang="de-DE" dirty="0"/>
              <a:t>			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sz="3200" dirty="0"/>
              <a:t>Wieso stellen sich ethische Fragen bezüglich KI ?</a:t>
            </a:r>
          </a:p>
          <a:p>
            <a:pPr marL="0" indent="0">
              <a:buNone/>
            </a:pPr>
            <a:r>
              <a:rPr lang="de-DE" sz="3200" dirty="0"/>
              <a:t>				Beispiele ?</a:t>
            </a:r>
          </a:p>
        </p:txBody>
      </p:sp>
    </p:spTree>
    <p:extLst>
      <p:ext uri="{BB962C8B-B14F-4D97-AF65-F5344CB8AC3E}">
        <p14:creationId xmlns:p14="http://schemas.microsoft.com/office/powerpoint/2010/main" val="801851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schwarz, weiß, Schild, Mann enthält.&#10;&#10;Automatisch generierte Beschreibung">
            <a:extLst>
              <a:ext uri="{FF2B5EF4-FFF2-40B4-BE49-F238E27FC236}">
                <a16:creationId xmlns:a16="http://schemas.microsoft.com/office/drawing/2014/main" id="{E58E7ACB-B089-45F2-B773-3E84A0CACD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6682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877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12287D52-9204-47E3-BF57-9963B5C8B3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81" y="1437201"/>
            <a:ext cx="6106157" cy="4317841"/>
          </a:xfrm>
          <a:prstGeom prst="rect">
            <a:avLst/>
          </a:prstGeom>
        </p:spPr>
      </p:pic>
      <p:pic>
        <p:nvPicPr>
          <p:cNvPr id="5" name="Grafik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DB3C2D9F-7BEA-423A-ACBA-10F7AA3C59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013" y="1655067"/>
            <a:ext cx="5620534" cy="40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955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2B1E647-3ECA-4E62-B9A5-C01674006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Wie zeigte sich der Bias bei den evaluierten KI-Systemen ?</a:t>
            </a:r>
          </a:p>
          <a:p>
            <a:pPr marL="0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7881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2B1E647-3ECA-4E62-B9A5-C01674006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Wie zeigte sich der Bias bei den evaluierten KI-Systemen ?</a:t>
            </a:r>
          </a:p>
          <a:p>
            <a:pPr lvl="1">
              <a:buFontTx/>
              <a:buChar char="-"/>
            </a:pPr>
            <a:r>
              <a:rPr lang="de-DE" dirty="0"/>
              <a:t>1 % Fehlerrate bei hellhäutigen Männern</a:t>
            </a:r>
          </a:p>
          <a:p>
            <a:pPr lvl="1"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02723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2B1E647-3ECA-4E62-B9A5-C01674006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Wie zeigte sich der Bias bei den evaluierten KI-Systemen ?</a:t>
            </a:r>
          </a:p>
          <a:p>
            <a:pPr lvl="1"/>
            <a:r>
              <a:rPr lang="de-DE" dirty="0"/>
              <a:t>1 % Fehlerrate bei hellhäutigen Männern</a:t>
            </a:r>
          </a:p>
          <a:p>
            <a:pPr lvl="1"/>
            <a:r>
              <a:rPr lang="de-DE" dirty="0"/>
              <a:t>35 % Fehlerrate bei dunkelhäutigen Frauen</a:t>
            </a:r>
          </a:p>
          <a:p>
            <a:pPr marL="45720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52550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2B1E647-3ECA-4E62-B9A5-C01674006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Wie zeigte sich der Bias bei den evaluierten KI-Systemen ?</a:t>
            </a:r>
          </a:p>
          <a:p>
            <a:pPr lvl="1"/>
            <a:r>
              <a:rPr lang="de-DE" dirty="0"/>
              <a:t>1 % Fehlerrate bei hellhäutigen Männern</a:t>
            </a:r>
          </a:p>
          <a:p>
            <a:pPr lvl="1"/>
            <a:r>
              <a:rPr lang="de-DE" dirty="0"/>
              <a:t>35 % Fehlerrate bei dunkelhäutigen Frauen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Wie dieser Bias (vermutlich) entstanden ist ?</a:t>
            </a:r>
          </a:p>
        </p:txBody>
      </p:sp>
    </p:spTree>
    <p:extLst>
      <p:ext uri="{BB962C8B-B14F-4D97-AF65-F5344CB8AC3E}">
        <p14:creationId xmlns:p14="http://schemas.microsoft.com/office/powerpoint/2010/main" val="2829493155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834</Words>
  <Application>Microsoft Office PowerPoint</Application>
  <PresentationFormat>Breitbild</PresentationFormat>
  <Paragraphs>111</Paragraphs>
  <Slides>22</Slides>
  <Notes>16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Standarddesign</vt:lpstr>
      <vt:lpstr>PowerPoint-Präsentation</vt:lpstr>
      <vt:lpstr>Gliederung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Ethische Richtlinien für eine vertrauenswürde KI</vt:lpstr>
      <vt:lpstr>PowerPoint-Präsentation</vt:lpstr>
      <vt:lpstr>Framework for Trustworthy AI</vt:lpstr>
      <vt:lpstr>PowerPoint-Präsentation</vt:lpstr>
      <vt:lpstr>PowerPoint-Präsentation</vt:lpstr>
      <vt:lpstr>PowerPoint-Präsentation</vt:lpstr>
      <vt:lpstr>PowerPoint-Präsentation</vt:lpstr>
      <vt:lpstr>Ethik für die KI in Unternehmen und der Wissenschaft</vt:lpstr>
      <vt:lpstr>PowerPoint-Präsentation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Olli Bosin</dc:creator>
  <cp:lastModifiedBy>Olli Bosin</cp:lastModifiedBy>
  <cp:revision>55</cp:revision>
  <dcterms:created xsi:type="dcterms:W3CDTF">2019-11-27T09:04:45Z</dcterms:created>
  <dcterms:modified xsi:type="dcterms:W3CDTF">2019-11-27T17:08:14Z</dcterms:modified>
</cp:coreProperties>
</file>