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9"/>
  </p:notesMasterIdLst>
  <p:sldIdLst>
    <p:sldId id="292" r:id="rId2"/>
    <p:sldId id="257" r:id="rId3"/>
    <p:sldId id="262" r:id="rId4"/>
    <p:sldId id="273" r:id="rId5"/>
    <p:sldId id="259" r:id="rId6"/>
    <p:sldId id="267" r:id="rId7"/>
    <p:sldId id="260" r:id="rId8"/>
    <p:sldId id="268" r:id="rId9"/>
    <p:sldId id="270" r:id="rId10"/>
    <p:sldId id="266" r:id="rId11"/>
    <p:sldId id="271" r:id="rId12"/>
    <p:sldId id="261" r:id="rId13"/>
    <p:sldId id="272" r:id="rId14"/>
    <p:sldId id="274" r:id="rId15"/>
    <p:sldId id="278" r:id="rId16"/>
    <p:sldId id="279" r:id="rId17"/>
    <p:sldId id="280" r:id="rId18"/>
    <p:sldId id="299" r:id="rId19"/>
    <p:sldId id="300" r:id="rId20"/>
    <p:sldId id="297" r:id="rId21"/>
    <p:sldId id="298" r:id="rId22"/>
    <p:sldId id="281" r:id="rId23"/>
    <p:sldId id="301" r:id="rId24"/>
    <p:sldId id="282" r:id="rId25"/>
    <p:sldId id="283" r:id="rId26"/>
    <p:sldId id="285" r:id="rId27"/>
    <p:sldId id="286" r:id="rId28"/>
    <p:sldId id="287" r:id="rId29"/>
    <p:sldId id="289" r:id="rId30"/>
    <p:sldId id="288" r:id="rId31"/>
    <p:sldId id="290" r:id="rId32"/>
    <p:sldId id="291" r:id="rId33"/>
    <p:sldId id="294" r:id="rId34"/>
    <p:sldId id="295" r:id="rId35"/>
    <p:sldId id="296" r:id="rId36"/>
    <p:sldId id="293" r:id="rId37"/>
    <p:sldId id="263" r:id="rId3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367494-2034-4648-A566-44C19AD24298}" type="datetimeFigureOut">
              <a:rPr lang="de-DE" smtClean="0"/>
              <a:t>11.12.2019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9BBB57-B96E-4FAF-A2CA-0F9A4D159581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813277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4E03F4-693C-45B2-A7AD-D1F8CFC3F73E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812612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4E03F4-693C-45B2-A7AD-D1F8CFC3F73E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98631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4E03F4-693C-45B2-A7AD-D1F8CFC3F73E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247051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4E03F4-693C-45B2-A7AD-D1F8CFC3F73E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621268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4E03F4-693C-45B2-A7AD-D1F8CFC3F73E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947526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„</a:t>
            </a:r>
            <a:r>
              <a:rPr lang="de-DE" dirty="0" err="1"/>
              <a:t>Ethics</a:t>
            </a:r>
            <a:r>
              <a:rPr lang="de-DE" dirty="0"/>
              <a:t> &amp; Society Team“ aufgestellt, welches aus Entwicklern und Wissenschaftlern aus vielen Bereichen besteht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9BBB57-B96E-4FAF-A2CA-0F9A4D159581}" type="slidenum">
              <a:rPr lang="de-DE" smtClean="0"/>
              <a:t>26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58399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„KI-Expertenrat“ gegründet,  welcher aus Wissenschaftlern und leitenden Personen der größten Tech-Unternehmen in Deutschland besteht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Im Vergleich zu DeepMind, wird der primär wirtschaftliche Blickwinkel vom Expertenrat mehrfach betont.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9BBB57-B96E-4FAF-A2CA-0F9A4D159581}" type="slidenum">
              <a:rPr lang="de-DE" smtClean="0"/>
              <a:t>27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107661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4E03F4-693C-45B2-A7AD-D1F8CFC3F73E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768466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4E03F4-693C-45B2-A7AD-D1F8CFC3F73E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217367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4E03F4-693C-45B2-A7AD-D1F8CFC3F73E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7319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ctr"/>
            <a:fld id="{0B4E03F4-693C-45B2-A7AD-D1F8CFC3F73E}" type="slidenum">
              <a:rPr lang="de-DE" smtClean="0"/>
              <a:pPr algn="ctr"/>
              <a:t>37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84166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4E03F4-693C-45B2-A7AD-D1F8CFC3F73E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9443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4E03F4-693C-45B2-A7AD-D1F8CFC3F73E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0311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Joy </a:t>
            </a:r>
            <a:r>
              <a:rPr lang="de-DE" dirty="0" err="1"/>
              <a:t>Buolamwini</a:t>
            </a:r>
            <a:r>
              <a:rPr lang="de-DE" dirty="0"/>
              <a:t> ist eine Informatikerin und ist die Gründerin der „</a:t>
            </a:r>
            <a:r>
              <a:rPr lang="de-DE" dirty="0" err="1"/>
              <a:t>Algorithmic</a:t>
            </a:r>
            <a:r>
              <a:rPr lang="de-DE" dirty="0"/>
              <a:t> </a:t>
            </a:r>
            <a:r>
              <a:rPr lang="de-DE" dirty="0" err="1"/>
              <a:t>justice</a:t>
            </a:r>
            <a:r>
              <a:rPr lang="de-DE" dirty="0"/>
              <a:t> </a:t>
            </a:r>
            <a:r>
              <a:rPr lang="de-DE" dirty="0" err="1"/>
              <a:t>league</a:t>
            </a:r>
            <a:r>
              <a:rPr lang="de-DE" dirty="0"/>
              <a:t>“.</a:t>
            </a:r>
          </a:p>
          <a:p>
            <a:r>
              <a:rPr lang="de-DE" dirty="0"/>
              <a:t>Durch Ihre Nachforschungen zu Gesichtsanalytischer KI entdeckte sie in KI Systemen, von großen Unternehmen wie Amazon und Microsoft, erhebliche Gender- und </a:t>
            </a:r>
            <a:r>
              <a:rPr lang="de-DE" dirty="0" err="1"/>
              <a:t>Racialbiases</a:t>
            </a:r>
            <a:r>
              <a:rPr lang="de-DE"/>
              <a:t>.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4E03F4-693C-45B2-A7AD-D1F8CFC3F73E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229252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Joy Buolamwini ist eine Informatikerin und ist die Gründerin der „Algorithmic justice league“.</a:t>
            </a:r>
          </a:p>
          <a:p>
            <a:r>
              <a:rPr lang="de-DE" dirty="0"/>
              <a:t>Durch Ihre Nachforschungen zu Gesichtsanalytischer KI entdeckte sie in KI Systemen, von großen Unternehmen wie Amazon und Microsoft, erhebliche Gender- und Racialbiases.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4E03F4-693C-45B2-A7AD-D1F8CFC3F73E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480738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Joy Buolamwini ist eine Informatikerin und ist die Gründerin der „Algorithmic justice league“.</a:t>
            </a:r>
          </a:p>
          <a:p>
            <a:r>
              <a:rPr lang="de-DE" dirty="0"/>
              <a:t>Durch Ihre Nachforschungen zu Gesichtsanalytischer KI entdeckte sie in KI Systemen, von großen Unternehmen wie Amazon und Microsoft, erhebliche Gender- und Racialbiases.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4E03F4-693C-45B2-A7AD-D1F8CFC3F73E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48503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Joy Buolamwini ist eine Informatikerin und ist die Gründerin der „Algorithmic justice league“.</a:t>
            </a:r>
          </a:p>
          <a:p>
            <a:r>
              <a:rPr lang="de-DE" dirty="0"/>
              <a:t>Durch Ihre Nachforschungen zu Gesichtsanalytischer KI entdeckte sie in KI Systemen, von großen Unternehmen wie Amazon und Microsoft, erhebliche Gender- und Racialbiases.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4E03F4-693C-45B2-A7AD-D1F8CFC3F73E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652147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Joy Buolamwini ist eine Informatikerin und ist die Gründerin der „Algorithmic justice league“.</a:t>
            </a:r>
          </a:p>
          <a:p>
            <a:r>
              <a:rPr lang="de-DE" dirty="0"/>
              <a:t>Durch Ihre Nachforschungen zu Gesichtsanalytischer KI entdeckte sie in KI Systemen, von großen Unternehmen wie Amazon und Microsoft, erhebliche Gender- und Racialbiases.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4E03F4-693C-45B2-A7AD-D1F8CFC3F73E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011237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Joy Buolamwini ist eine Informatikerin und ist die Gründerin der „Algorithmic justice league“.</a:t>
            </a:r>
          </a:p>
          <a:p>
            <a:r>
              <a:rPr lang="de-DE" dirty="0"/>
              <a:t>Durch Ihre Nachforschungen zu Gesichtsanalytischer KI entdeckte sie in KI Systemen, von großen Unternehmen wie Amazon und Microsoft, erhebliche Gender- und Racialbiases.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4E03F4-693C-45B2-A7AD-D1F8CFC3F73E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180858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alt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alt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C3085-9E40-4B1B-98DC-711A6FC747FA}" type="slidenum">
              <a:rPr lang="de-DE" altLang="de-DE" smtClean="0"/>
              <a:pPr/>
              <a:t>‹Nr.›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556331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alt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alt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E380D-630C-4510-8119-B05B348AFB51}" type="slidenum">
              <a:rPr lang="de-DE" altLang="de-DE" smtClean="0"/>
              <a:pPr/>
              <a:t>‹Nr.›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029925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alt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alt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F695F-F4E7-49CB-94F0-60497FA64F35}" type="slidenum">
              <a:rPr lang="de-DE" altLang="de-DE" smtClean="0"/>
              <a:pPr/>
              <a:t>‹Nr.›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4003606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alt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alt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1902D-1E9A-4E41-9E16-76027E565B97}" type="slidenum">
              <a:rPr lang="de-DE" altLang="de-DE" smtClean="0"/>
              <a:pPr/>
              <a:t>‹Nr.›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068367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alt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alt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36CFD-2377-4DA3-AC1E-E9B7353525EB}" type="slidenum">
              <a:rPr lang="de-DE" altLang="de-DE" smtClean="0"/>
              <a:pPr/>
              <a:t>‹Nr.›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65324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alt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alt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00F39-19C8-4D83-8BC7-C415ACCBC49F}" type="slidenum">
              <a:rPr lang="de-DE" altLang="de-DE" smtClean="0"/>
              <a:pPr/>
              <a:t>‹Nr.›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180358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altLang="de-DE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altLang="de-D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28E23-B363-4442-88CA-0B1CDA865853}" type="slidenum">
              <a:rPr lang="de-DE" altLang="de-DE" smtClean="0"/>
              <a:pPr/>
              <a:t>‹Nr.›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652465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alt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alt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05419-1C36-4D3F-9A88-605919B2559B}" type="slidenum">
              <a:rPr lang="de-DE" altLang="de-DE" smtClean="0"/>
              <a:pPr/>
              <a:t>‹Nr.›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063635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altLang="de-D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alt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D3A70-0476-4B70-8B5B-40BF234BB587}" type="slidenum">
              <a:rPr lang="de-DE" altLang="de-DE" smtClean="0"/>
              <a:pPr/>
              <a:t>‹Nr.›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671140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alt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alt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74762-28C6-47BA-ACED-33B55FFA6437}" type="slidenum">
              <a:rPr lang="de-DE" altLang="de-DE" smtClean="0"/>
              <a:pPr/>
              <a:t>‹Nr.›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149285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alt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alt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701CB-3A2C-456A-B146-970D46CB1DBE}" type="slidenum">
              <a:rPr lang="de-DE" altLang="de-DE" smtClean="0"/>
              <a:pPr/>
              <a:t>‹Nr.›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4161299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alt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alt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CA4051-AC3B-4F9F-A4D9-B094562A6A6A}" type="slidenum">
              <a:rPr lang="de-DE" altLang="de-DE" smtClean="0"/>
              <a:pPr/>
              <a:t>‹Nr.›</a:t>
            </a:fld>
            <a:endParaRPr lang="de-DE" altLang="de-DE" dirty="0"/>
          </a:p>
        </p:txBody>
      </p:sp>
      <p:pic>
        <p:nvPicPr>
          <p:cNvPr id="7" name="Picture 11" descr="E:\Temp\Signet_neu\JPEG_300dpi\RGB\uni_bwm.jpg">
            <a:extLst>
              <a:ext uri="{FF2B5EF4-FFF2-40B4-BE49-F238E27FC236}">
                <a16:creationId xmlns:a16="http://schemas.microsoft.com/office/drawing/2014/main" id="{22B9A95E-3F0A-4534-9D7A-8F8E0384747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5653" y="304803"/>
            <a:ext cx="4912783" cy="701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0" descr="E:\Temp\Signet_neu\PowerPoint-Folien\Hilfsdateien\Streifen-hoch.jpg">
            <a:extLst>
              <a:ext uri="{FF2B5EF4-FFF2-40B4-BE49-F238E27FC236}">
                <a16:creationId xmlns:a16="http://schemas.microsoft.com/office/drawing/2014/main" id="{99075D77-A41D-4592-B55D-3188A2C6789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0"/>
            <a:ext cx="480484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2840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://moralmachine.mit.edu/hl/de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hyperlink" Target="https://time.com/5520558/artificial-intelligence-racial-gender-bias/" TargetMode="External"/><Relationship Id="rId3" Type="http://schemas.openxmlformats.org/officeDocument/2006/relationships/hyperlink" Target="https://ec.europa.eu/futurium/en/ai-alliance-consultation/guidelines#Top" TargetMode="External"/><Relationship Id="rId7" Type="http://schemas.openxmlformats.org/officeDocument/2006/relationships/hyperlink" Target="https://www.elektroniknet.de/elektronik/neo/ethik-trifft-kuenstliche-intelligenz-169943.html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research.ibm.com/5-in-5/ai-and-bias/" TargetMode="External"/><Relationship Id="rId5" Type="http://schemas.openxmlformats.org/officeDocument/2006/relationships/hyperlink" Target="https://news.microsoft.com/de-de/ethik-prinzipien-kuenstliche-intelligenz/" TargetMode="External"/><Relationship Id="rId10" Type="http://schemas.openxmlformats.org/officeDocument/2006/relationships/hyperlink" Target="http://moralmachine.mit.edu/hl/de" TargetMode="External"/><Relationship Id="rId4" Type="http://schemas.openxmlformats.org/officeDocument/2006/relationships/hyperlink" Target="https://deepmind.com/about/ethics-and-society" TargetMode="External"/><Relationship Id="rId9" Type="http://schemas.openxmlformats.org/officeDocument/2006/relationships/hyperlink" Target="https://www.newscientist.com/article/2166207-discriminating-algorithms-5-times-ai-showed-prejudice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6FBFD7-FC8E-4416-B438-EBE70DF0FD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0174" y="2235200"/>
            <a:ext cx="10363200" cy="2387600"/>
          </a:xfrm>
        </p:spPr>
        <p:txBody>
          <a:bodyPr>
            <a:normAutofit/>
          </a:bodyPr>
          <a:lstStyle/>
          <a:p>
            <a:r>
              <a:rPr lang="de-DE" sz="6600" dirty="0"/>
              <a:t>Lieber künstliche Intelligenz als menschliche Dummheit!?</a:t>
            </a:r>
          </a:p>
        </p:txBody>
      </p:sp>
    </p:spTree>
    <p:extLst>
      <p:ext uri="{BB962C8B-B14F-4D97-AF65-F5344CB8AC3E}">
        <p14:creationId xmlns:p14="http://schemas.microsoft.com/office/powerpoint/2010/main" val="42866611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2B1E647-3ECA-4E62-B9A5-C01674006D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Wie zeigte sich der Bias bei den evaluierten KI-Systemen ?</a:t>
            </a:r>
          </a:p>
          <a:p>
            <a:pPr lvl="1"/>
            <a:r>
              <a:rPr lang="de-DE" dirty="0"/>
              <a:t>1 % Fehlerrate bei hellhäutigen Männern</a:t>
            </a:r>
          </a:p>
          <a:p>
            <a:pPr lvl="1"/>
            <a:r>
              <a:rPr lang="de-DE" dirty="0"/>
              <a:t>35 % Fehlerrate bei dunkelhäutigen Frauen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Wie dieser Bias (vermutlich) entstanden ist ?</a:t>
            </a:r>
          </a:p>
          <a:p>
            <a:pPr lvl="1"/>
            <a:r>
              <a:rPr lang="de-DE" dirty="0"/>
              <a:t>Es wurden ungeeignete Trainingsdaten verwendet</a:t>
            </a:r>
          </a:p>
          <a:p>
            <a:pPr lvl="1"/>
            <a:r>
              <a:rPr lang="de-DE" dirty="0"/>
              <a:t>Ein evaluierter Fotosatz enthielt 75 % Männer, 80 % hellhäutige Menschen und nur 5 % dunkelhäutige Frauen</a:t>
            </a:r>
          </a:p>
          <a:p>
            <a:pPr marL="457200" lvl="1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026060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2B1E647-3ECA-4E62-B9A5-C01674006D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49049"/>
          </a:xfrm>
        </p:spPr>
        <p:txBody>
          <a:bodyPr>
            <a:normAutofit/>
          </a:bodyPr>
          <a:lstStyle/>
          <a:p>
            <a:r>
              <a:rPr lang="de-DE" dirty="0"/>
              <a:t>Wie zeigte sich der Bias bei den evaluierten KI-Systemen ?</a:t>
            </a:r>
          </a:p>
          <a:p>
            <a:pPr lvl="1"/>
            <a:r>
              <a:rPr lang="de-DE" dirty="0"/>
              <a:t>1 % Fehlerrate bei hellhäutigen Männern</a:t>
            </a:r>
          </a:p>
          <a:p>
            <a:pPr lvl="1"/>
            <a:r>
              <a:rPr lang="de-DE" dirty="0"/>
              <a:t>35 % Fehlerrate bei dunkelhäutigen Frauen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Wie dieser Bias (vermutlich) entstanden ist ?</a:t>
            </a:r>
          </a:p>
          <a:p>
            <a:pPr lvl="1"/>
            <a:r>
              <a:rPr lang="de-DE" dirty="0"/>
              <a:t>Es wurden ungeeignete Trainingsdaten verwendet</a:t>
            </a:r>
          </a:p>
          <a:p>
            <a:pPr lvl="1"/>
            <a:r>
              <a:rPr lang="de-DE" dirty="0"/>
              <a:t>Ein evaluierter Fotosatz enthielt 75 % Männer, 80 % hellhäutige Menschen und nur 5 % dunkelhäutige Frauen</a:t>
            </a:r>
          </a:p>
          <a:p>
            <a:pPr lvl="1"/>
            <a:endParaRPr lang="de-DE" dirty="0"/>
          </a:p>
          <a:p>
            <a:pPr marL="457200" lvl="1" indent="0">
              <a:buNone/>
            </a:pPr>
            <a:r>
              <a:rPr lang="de-DE" dirty="0"/>
              <a:t>Lösungsansatz ist hier (vermutlich) die Verwendung eines diversifizierten Trainingssatzes</a:t>
            </a:r>
          </a:p>
        </p:txBody>
      </p:sp>
    </p:spTree>
    <p:extLst>
      <p:ext uri="{BB962C8B-B14F-4D97-AF65-F5344CB8AC3E}">
        <p14:creationId xmlns:p14="http://schemas.microsoft.com/office/powerpoint/2010/main" val="26568097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95D0C09-CE64-40B8-BAF1-99FA0A0026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97308" cy="4351338"/>
          </a:xfrm>
        </p:spPr>
        <p:txBody>
          <a:bodyPr/>
          <a:lstStyle/>
          <a:p>
            <a:r>
              <a:rPr lang="de-DE" dirty="0"/>
              <a:t>Wie können Prinzipien für eine vertrauenswürde KI aussehen ?</a:t>
            </a:r>
          </a:p>
          <a:p>
            <a:endParaRPr lang="de-DE" dirty="0"/>
          </a:p>
          <a:p>
            <a:r>
              <a:rPr lang="de-DE" dirty="0"/>
              <a:t>Wie können diese Prinzipien in einem KI-System als explizite Richtlinien und Regeln aussehen ?</a:t>
            </a:r>
          </a:p>
          <a:p>
            <a:endParaRPr lang="de-DE" dirty="0"/>
          </a:p>
          <a:p>
            <a:r>
              <a:rPr lang="de-DE" dirty="0"/>
              <a:t>Wie kann die Vertrauenswürdigkeit einer KI beurteilt werden ?</a:t>
            </a:r>
          </a:p>
          <a:p>
            <a:endParaRPr lang="de-DE" dirty="0"/>
          </a:p>
          <a:p>
            <a:r>
              <a:rPr lang="de-DE" dirty="0"/>
              <a:t>Was sind Chancen und Risiken ?</a:t>
            </a:r>
          </a:p>
        </p:txBody>
      </p:sp>
    </p:spTree>
    <p:extLst>
      <p:ext uri="{BB962C8B-B14F-4D97-AF65-F5344CB8AC3E}">
        <p14:creationId xmlns:p14="http://schemas.microsoft.com/office/powerpoint/2010/main" val="35142013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661E9F-83D9-4D9E-9ADC-73B1B7345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Ethische Richtlinien für eine vertrauenswürde KI</a:t>
            </a:r>
          </a:p>
        </p:txBody>
      </p:sp>
    </p:spTree>
    <p:extLst>
      <p:ext uri="{BB962C8B-B14F-4D97-AF65-F5344CB8AC3E}">
        <p14:creationId xmlns:p14="http://schemas.microsoft.com/office/powerpoint/2010/main" val="42117254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29282F-D05E-4895-870D-A31523A65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1379"/>
            <a:ext cx="10515600" cy="1325563"/>
          </a:xfrm>
        </p:spPr>
        <p:txBody>
          <a:bodyPr/>
          <a:lstStyle/>
          <a:p>
            <a:r>
              <a:rPr lang="de-DE" dirty="0"/>
              <a:t>Framework </a:t>
            </a:r>
            <a:r>
              <a:rPr lang="de-DE" dirty="0" err="1"/>
              <a:t>for</a:t>
            </a:r>
            <a:r>
              <a:rPr lang="de-DE" dirty="0"/>
              <a:t> Trustworthy AI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0107F49-CFBB-407B-B42A-15FE989CEA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de-DE" dirty="0"/>
              <a:t>Entworfen durch die „</a:t>
            </a:r>
            <a:r>
              <a:rPr lang="en-US" dirty="0"/>
              <a:t>High-Level Expert Group on AI (AI HLEG)”, </a:t>
            </a:r>
            <a:r>
              <a:rPr lang="de-DE" dirty="0"/>
              <a:t>eingesetzt</a:t>
            </a:r>
            <a:r>
              <a:rPr lang="en-US" dirty="0"/>
              <a:t> von der europäischen </a:t>
            </a:r>
            <a:r>
              <a:rPr lang="de-DE" dirty="0"/>
              <a:t>Kommission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de-DE" dirty="0"/>
              <a:t>Framework basierend auf fundamentalen Rechten aus der EU Charter und der UN-Resolution 217(Allgemeine Erklärung der Menschenrechte)</a:t>
            </a:r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068236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3562E66D-A0EF-4AC6-9879-75EDA416519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0901"/>
          <a:stretch/>
        </p:blipFill>
        <p:spPr>
          <a:xfrm>
            <a:off x="2109536" y="868277"/>
            <a:ext cx="7274161" cy="1697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323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3562E66D-A0EF-4AC6-9879-75EDA416519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354"/>
          <a:stretch/>
        </p:blipFill>
        <p:spPr>
          <a:xfrm>
            <a:off x="2109536" y="868277"/>
            <a:ext cx="7274161" cy="2895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0818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3562E66D-A0EF-4AC6-9879-75EDA416519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045"/>
          <a:stretch/>
        </p:blipFill>
        <p:spPr>
          <a:xfrm>
            <a:off x="2109536" y="868277"/>
            <a:ext cx="7274161" cy="4955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4116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Ein Bild, das Text enthält.&#10;&#10;Automatisch generierte Beschreibung">
            <a:extLst>
              <a:ext uri="{FF2B5EF4-FFF2-40B4-BE49-F238E27FC236}">
                <a16:creationId xmlns:a16="http://schemas.microsoft.com/office/drawing/2014/main" id="{B1816661-8B25-4E5B-A696-C2946FD9EE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903" y="162956"/>
            <a:ext cx="6462488" cy="6473258"/>
          </a:xfrm>
          <a:prstGeom prst="rect">
            <a:avLst/>
          </a:prstGeom>
        </p:spPr>
      </p:pic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03D7AFA9-68A6-4476-A0CF-FF21BC2011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48939" y="1073424"/>
            <a:ext cx="4797288" cy="5695310"/>
          </a:xfrm>
        </p:spPr>
        <p:txBody>
          <a:bodyPr>
            <a:normAutofit lnSpcReduction="10000"/>
          </a:bodyPr>
          <a:lstStyle/>
          <a:p>
            <a:pPr marL="514350" indent="-514350">
              <a:buAutoNum type="arabicPeriod"/>
            </a:pPr>
            <a:r>
              <a:rPr lang="de-DE" dirty="0"/>
              <a:t>Grundrechte, …</a:t>
            </a:r>
          </a:p>
          <a:p>
            <a:pPr marL="514350" indent="-514350">
              <a:buAutoNum type="arabicPeriod"/>
            </a:pPr>
            <a:r>
              <a:rPr lang="de-DE" dirty="0"/>
              <a:t>Sicherheit, Zuverlässigkeit, Reproduzierbarkeit, …</a:t>
            </a:r>
          </a:p>
          <a:p>
            <a:pPr marL="514350" indent="-514350">
              <a:buAutoNum type="arabicPeriod"/>
            </a:pPr>
            <a:r>
              <a:rPr lang="de-DE" dirty="0"/>
              <a:t> Privatsphäre, Qualität der Daten, …</a:t>
            </a:r>
          </a:p>
          <a:p>
            <a:pPr marL="514350" indent="-514350">
              <a:buAutoNum type="arabicPeriod"/>
            </a:pPr>
            <a:r>
              <a:rPr lang="de-DE" dirty="0"/>
              <a:t>Nachverfolgbarkeit, Erklärbarkeit, Kommunikation, …</a:t>
            </a:r>
          </a:p>
          <a:p>
            <a:pPr marL="514350" indent="-514350">
              <a:buAutoNum type="arabicPeriod"/>
            </a:pPr>
            <a:r>
              <a:rPr lang="de-DE" dirty="0"/>
              <a:t>Zugänglichkeit, …</a:t>
            </a:r>
          </a:p>
          <a:p>
            <a:pPr marL="514350" indent="-514350">
              <a:buAutoNum type="arabicPeriod"/>
            </a:pPr>
            <a:r>
              <a:rPr lang="de-DE" dirty="0"/>
              <a:t>Nachhaltigkeit, Umweltschutz, …</a:t>
            </a:r>
          </a:p>
          <a:p>
            <a:pPr marL="514350" indent="-514350">
              <a:buAutoNum type="arabicPeriod"/>
            </a:pPr>
            <a:r>
              <a:rPr lang="de-DE" dirty="0"/>
              <a:t>Nachprüfbarkeit, Rechtsbehelfe,…</a:t>
            </a:r>
          </a:p>
          <a:p>
            <a:pPr marL="514350" indent="-514350">
              <a:buAutoNum type="arabicPeriod"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B0E4DBEB-F8D6-4795-8C12-219E01FB76A1}"/>
              </a:ext>
            </a:extLst>
          </p:cNvPr>
          <p:cNvSpPr txBox="1"/>
          <p:nvPr/>
        </p:nvSpPr>
        <p:spPr>
          <a:xfrm>
            <a:off x="3617843" y="63624"/>
            <a:ext cx="397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1.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5587FB22-362B-4837-A54D-A3C6434EDE81}"/>
              </a:ext>
            </a:extLst>
          </p:cNvPr>
          <p:cNvSpPr txBox="1"/>
          <p:nvPr/>
        </p:nvSpPr>
        <p:spPr>
          <a:xfrm>
            <a:off x="5532782" y="967408"/>
            <a:ext cx="397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2.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4CC688DC-D6BA-4F69-A1E4-2E13290F5946}"/>
              </a:ext>
            </a:extLst>
          </p:cNvPr>
          <p:cNvSpPr txBox="1"/>
          <p:nvPr/>
        </p:nvSpPr>
        <p:spPr>
          <a:xfrm>
            <a:off x="6029739" y="2945972"/>
            <a:ext cx="397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3.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25725556-3A13-41C9-A750-848C0E67A6BF}"/>
              </a:ext>
            </a:extLst>
          </p:cNvPr>
          <p:cNvSpPr txBox="1"/>
          <p:nvPr/>
        </p:nvSpPr>
        <p:spPr>
          <a:xfrm>
            <a:off x="4750904" y="4549486"/>
            <a:ext cx="397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4.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6EF5D1D5-898E-4D32-A88A-67DD5CBE47DD}"/>
              </a:ext>
            </a:extLst>
          </p:cNvPr>
          <p:cNvSpPr txBox="1"/>
          <p:nvPr/>
        </p:nvSpPr>
        <p:spPr>
          <a:xfrm>
            <a:off x="2544417" y="4549486"/>
            <a:ext cx="397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5.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250D7F9E-25CC-4EE0-BC7E-00BA3E8A8DF1}"/>
              </a:ext>
            </a:extLst>
          </p:cNvPr>
          <p:cNvSpPr txBox="1"/>
          <p:nvPr/>
        </p:nvSpPr>
        <p:spPr>
          <a:xfrm>
            <a:off x="1252329" y="2979445"/>
            <a:ext cx="397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6.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70655C21-62E2-4CFA-96B2-14A47060216B}"/>
              </a:ext>
            </a:extLst>
          </p:cNvPr>
          <p:cNvSpPr txBox="1"/>
          <p:nvPr/>
        </p:nvSpPr>
        <p:spPr>
          <a:xfrm>
            <a:off x="1649895" y="967408"/>
            <a:ext cx="397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7.</a:t>
            </a:r>
          </a:p>
        </p:txBody>
      </p:sp>
    </p:spTree>
    <p:extLst>
      <p:ext uri="{BB962C8B-B14F-4D97-AF65-F5344CB8AC3E}">
        <p14:creationId xmlns:p14="http://schemas.microsoft.com/office/powerpoint/2010/main" val="9488154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3562E66D-A0EF-4AC6-9879-75EDA416519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045"/>
          <a:stretch/>
        </p:blipFill>
        <p:spPr>
          <a:xfrm>
            <a:off x="2109536" y="868277"/>
            <a:ext cx="7274161" cy="4955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132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Text Box 4">
            <a:extLst>
              <a:ext uri="{FF2B5EF4-FFF2-40B4-BE49-F238E27FC236}">
                <a16:creationId xmlns:a16="http://schemas.microsoft.com/office/drawing/2014/main" id="{B51FAB6F-B618-4994-A1DA-22C0065043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06349" y="2729949"/>
            <a:ext cx="4614863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457200">
              <a:spcBef>
                <a:spcPct val="50000"/>
              </a:spcBef>
              <a:buClr>
                <a:srgbClr val="FF6600"/>
              </a:buClr>
            </a:pPr>
            <a:r>
              <a:rPr lang="de-DE" altLang="de-DE" sz="3600" b="1" dirty="0">
                <a:solidFill>
                  <a:prstClr val="black"/>
                </a:solidFill>
                <a:latin typeface="Arial" panose="020B0604020202020204" pitchFamily="34" charset="0"/>
              </a:rPr>
              <a:t>Oliver Bosin</a:t>
            </a:r>
          </a:p>
          <a:p>
            <a:pPr defTabSz="457200">
              <a:spcBef>
                <a:spcPct val="50000"/>
              </a:spcBef>
              <a:buClr>
                <a:srgbClr val="FF6600"/>
              </a:buClr>
            </a:pPr>
            <a:r>
              <a:rPr lang="de-DE" altLang="de-DE" sz="3600" b="1" dirty="0">
                <a:solidFill>
                  <a:prstClr val="black"/>
                </a:solidFill>
                <a:latin typeface="Arial" panose="020B0604020202020204" pitchFamily="34" charset="0"/>
              </a:rPr>
              <a:t>Ethik in der KI</a:t>
            </a:r>
            <a:endParaRPr lang="de-DE" altLang="de-DE" sz="2100" b="1" dirty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29282F-D05E-4895-870D-A31523A65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1379"/>
            <a:ext cx="10515600" cy="1325563"/>
          </a:xfrm>
        </p:spPr>
        <p:txBody>
          <a:bodyPr/>
          <a:lstStyle/>
          <a:p>
            <a:r>
              <a:rPr lang="de-DE" dirty="0"/>
              <a:t>Technische Verfahren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0107F49-CFBB-407B-B42A-15FE989CEA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de-DE" dirty="0"/>
              <a:t>Architekturen für eine vertrauenswürdige KI</a:t>
            </a:r>
          </a:p>
          <a:p>
            <a:r>
              <a:rPr lang="de-DE" dirty="0"/>
              <a:t>Erklärungsmethoden</a:t>
            </a:r>
          </a:p>
          <a:p>
            <a:r>
              <a:rPr lang="de-DE" dirty="0"/>
              <a:t>Erproben und prüfen</a:t>
            </a:r>
          </a:p>
        </p:txBody>
      </p:sp>
    </p:spTree>
    <p:extLst>
      <p:ext uri="{BB962C8B-B14F-4D97-AF65-F5344CB8AC3E}">
        <p14:creationId xmlns:p14="http://schemas.microsoft.com/office/powerpoint/2010/main" val="29668469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29282F-D05E-4895-870D-A31523A65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1379"/>
            <a:ext cx="10515600" cy="1325563"/>
          </a:xfrm>
        </p:spPr>
        <p:txBody>
          <a:bodyPr/>
          <a:lstStyle/>
          <a:p>
            <a:r>
              <a:rPr lang="de-DE" dirty="0"/>
              <a:t>Nicht technische Verfahren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0107F49-CFBB-407B-B42A-15FE989CEA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de-DE" dirty="0"/>
              <a:t>Regulierung</a:t>
            </a:r>
          </a:p>
          <a:p>
            <a:r>
              <a:rPr lang="de-DE" dirty="0"/>
              <a:t>Standardisierung</a:t>
            </a:r>
          </a:p>
          <a:p>
            <a:r>
              <a:rPr lang="de-DE" dirty="0"/>
              <a:t>Zertifizierung</a:t>
            </a:r>
          </a:p>
          <a:p>
            <a:r>
              <a:rPr lang="de-DE" dirty="0"/>
              <a:t>Beteiligung der Interessenträger und sozialer Dialog</a:t>
            </a:r>
          </a:p>
          <a:p>
            <a:r>
              <a:rPr lang="de-DE" dirty="0"/>
              <a:t>Vielfalt und inklusive Entwurfsteams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56317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3562E66D-A0EF-4AC6-9879-75EDA41651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09536" y="868277"/>
            <a:ext cx="7274161" cy="5833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7913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29282F-D05E-4895-870D-A31523A65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338" y="461379"/>
            <a:ext cx="10515600" cy="1325563"/>
          </a:xfrm>
        </p:spPr>
        <p:txBody>
          <a:bodyPr>
            <a:normAutofit/>
          </a:bodyPr>
          <a:lstStyle/>
          <a:p>
            <a:r>
              <a:rPr lang="de-DE" sz="4000" dirty="0"/>
              <a:t>Bewertung einer vertrauenswürdigen KI</a:t>
            </a:r>
          </a:p>
        </p:txBody>
      </p:sp>
      <p:pic>
        <p:nvPicPr>
          <p:cNvPr id="5" name="Grafik 4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92F11EAA-813F-43B0-9BE3-09B0CFD501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81980"/>
            <a:ext cx="7652657" cy="5376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1754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661E9F-83D9-4D9E-9ADC-73B1B7345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Ethik für die KI in Wissenschaft und Unternehmen</a:t>
            </a:r>
          </a:p>
        </p:txBody>
      </p:sp>
    </p:spTree>
    <p:extLst>
      <p:ext uri="{BB962C8B-B14F-4D97-AF65-F5344CB8AC3E}">
        <p14:creationId xmlns:p14="http://schemas.microsoft.com/office/powerpoint/2010/main" val="35349362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95D0C09-CE64-40B8-BAF1-99FA0A0026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97308" cy="4351338"/>
          </a:xfrm>
        </p:spPr>
        <p:txBody>
          <a:bodyPr/>
          <a:lstStyle/>
          <a:p>
            <a:r>
              <a:rPr lang="de-DE" dirty="0"/>
              <a:t>Die TUM hat das „TUM Institute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Ethics</a:t>
            </a:r>
            <a:r>
              <a:rPr lang="de-DE" dirty="0"/>
              <a:t> in </a:t>
            </a:r>
            <a:r>
              <a:rPr lang="de-DE" dirty="0" err="1"/>
              <a:t>Artificial</a:t>
            </a:r>
            <a:r>
              <a:rPr lang="de-DE" dirty="0"/>
              <a:t> </a:t>
            </a:r>
            <a:r>
              <a:rPr lang="de-DE" dirty="0" err="1"/>
              <a:t>Intelligence</a:t>
            </a:r>
            <a:r>
              <a:rPr lang="de-DE" dirty="0"/>
              <a:t>“ am 8. Oktober 2019 eröffnet</a:t>
            </a:r>
          </a:p>
          <a:p>
            <a:endParaRPr lang="de-DE" dirty="0"/>
          </a:p>
          <a:p>
            <a:r>
              <a:rPr lang="de-DE" dirty="0"/>
              <a:t>Als Forschungsbereiche werden genannt:</a:t>
            </a:r>
          </a:p>
          <a:p>
            <a:pPr lvl="1"/>
            <a:r>
              <a:rPr lang="de-DE" dirty="0"/>
              <a:t>Privatsphäre</a:t>
            </a:r>
          </a:p>
          <a:p>
            <a:pPr lvl="1"/>
            <a:r>
              <a:rPr lang="de-DE" dirty="0"/>
              <a:t>Sicherheit</a:t>
            </a:r>
          </a:p>
          <a:p>
            <a:pPr lvl="1"/>
            <a:r>
              <a:rPr lang="de-DE" dirty="0"/>
              <a:t>Ethik, Fairness und Vielfalt</a:t>
            </a:r>
          </a:p>
          <a:p>
            <a:pPr lvl="1"/>
            <a:r>
              <a:rPr lang="de-DE" dirty="0"/>
              <a:t>Transparenz und Verantwortung</a:t>
            </a:r>
          </a:p>
          <a:p>
            <a:pPr lvl="1"/>
            <a:r>
              <a:rPr lang="de-DE" dirty="0"/>
              <a:t>Kontrolle und Regulierung</a:t>
            </a:r>
          </a:p>
          <a:p>
            <a:pPr lvl="1"/>
            <a:r>
              <a:rPr lang="de-DE" dirty="0"/>
              <a:t>…</a:t>
            </a:r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689102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29282F-D05E-4895-870D-A31523A65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1379"/>
            <a:ext cx="10515600" cy="1325563"/>
          </a:xfrm>
        </p:spPr>
        <p:txBody>
          <a:bodyPr/>
          <a:lstStyle/>
          <a:p>
            <a:r>
              <a:rPr lang="de-DE" dirty="0"/>
              <a:t>DeepMind(ALPHABET)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0107F49-CFBB-407B-B42A-15FE989CEA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de-DE" dirty="0"/>
              <a:t>DeepMind hat ein „</a:t>
            </a:r>
            <a:r>
              <a:rPr lang="de-DE" dirty="0" err="1"/>
              <a:t>Ethics</a:t>
            </a:r>
            <a:r>
              <a:rPr lang="de-DE" dirty="0"/>
              <a:t> &amp; Society Team“ aufgestellt</a:t>
            </a:r>
          </a:p>
          <a:p>
            <a:r>
              <a:rPr lang="de-DE" dirty="0"/>
              <a:t>Verschiedene weitere Initiativen werden als Partner genannt</a:t>
            </a:r>
          </a:p>
          <a:p>
            <a:r>
              <a:rPr lang="de-DE" dirty="0"/>
              <a:t>Als Arbeitsthemen des „</a:t>
            </a:r>
            <a:r>
              <a:rPr lang="de-DE" dirty="0" err="1"/>
              <a:t>Ethics</a:t>
            </a:r>
            <a:r>
              <a:rPr lang="de-DE" dirty="0"/>
              <a:t> &amp; Society Team“  werden genannt:</a:t>
            </a:r>
          </a:p>
          <a:p>
            <a:pPr lvl="1"/>
            <a:r>
              <a:rPr lang="de-DE" dirty="0"/>
              <a:t>Privatsphäre, Transparenz und Fairness</a:t>
            </a:r>
          </a:p>
          <a:p>
            <a:pPr lvl="1"/>
            <a:r>
              <a:rPr lang="de-DE" dirty="0"/>
              <a:t>KI-Moral und KI-Werte</a:t>
            </a:r>
          </a:p>
          <a:p>
            <a:pPr lvl="1"/>
            <a:r>
              <a:rPr lang="de-DE" dirty="0"/>
              <a:t>Kontrolle und Verantwortlichkeit</a:t>
            </a:r>
          </a:p>
          <a:p>
            <a:pPr lvl="1"/>
            <a:r>
              <a:rPr lang="de-DE" dirty="0"/>
              <a:t>KI und die komplexen Herausforderungen auf der Welt</a:t>
            </a:r>
          </a:p>
          <a:p>
            <a:pPr lvl="1"/>
            <a:r>
              <a:rPr lang="de-DE" dirty="0"/>
              <a:t>Missbrauch und unbeabsichtigte Konsequenzen</a:t>
            </a:r>
          </a:p>
          <a:p>
            <a:pPr lvl="1"/>
            <a:r>
              <a:rPr lang="de-DE" dirty="0"/>
              <a:t>Ökonomische Auswirkungen: Inklusion und Gleichstellung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138347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29282F-D05E-4895-870D-A31523A65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1379"/>
            <a:ext cx="10515600" cy="1325563"/>
          </a:xfrm>
        </p:spPr>
        <p:txBody>
          <a:bodyPr/>
          <a:lstStyle/>
          <a:p>
            <a:r>
              <a:rPr lang="de-DE" dirty="0"/>
              <a:t>Microsoft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0107F49-CFBB-407B-B42A-15FE989CEA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de-DE" dirty="0"/>
              <a:t>Microsoft hat in Deutschland einen „KI-Expertenrat“ gegründet </a:t>
            </a:r>
          </a:p>
          <a:p>
            <a:r>
              <a:rPr lang="de-DE" dirty="0"/>
              <a:t>Der Expertenrat soll sich, ganz allgemein, mit allen Fragen bezüglich KI beschäftigen</a:t>
            </a:r>
          </a:p>
        </p:txBody>
      </p:sp>
    </p:spTree>
    <p:extLst>
      <p:ext uri="{BB962C8B-B14F-4D97-AF65-F5344CB8AC3E}">
        <p14:creationId xmlns:p14="http://schemas.microsoft.com/office/powerpoint/2010/main" val="6825926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29282F-D05E-4895-870D-A31523A65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1379"/>
            <a:ext cx="10515600" cy="1325563"/>
          </a:xfrm>
        </p:spPr>
        <p:txBody>
          <a:bodyPr/>
          <a:lstStyle/>
          <a:p>
            <a:r>
              <a:rPr lang="de-DE" dirty="0"/>
              <a:t>IBM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0107F49-CFBB-407B-B42A-15FE989CEA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de-DE" dirty="0"/>
              <a:t>Mit IBM Research beteiligt sich IBM am Diskurs über KI</a:t>
            </a:r>
          </a:p>
          <a:p>
            <a:r>
              <a:rPr lang="de-DE" dirty="0"/>
              <a:t>Im Bereich „Bias in AI“ wird bei IBM Research intensiv geforscht</a:t>
            </a:r>
          </a:p>
          <a:p>
            <a:r>
              <a:rPr lang="de-DE" dirty="0"/>
              <a:t>Eine dedizierte Expertengruppe, wie bei DeepMind und Microsoft, wurde nicht aufgestellt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604413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661E9F-83D9-4D9E-9ADC-73B1B7345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Beispiele für ethische Probleme mit KI-Systemen</a:t>
            </a:r>
          </a:p>
        </p:txBody>
      </p:sp>
    </p:spTree>
    <p:extLst>
      <p:ext uri="{BB962C8B-B14F-4D97-AF65-F5344CB8AC3E}">
        <p14:creationId xmlns:p14="http://schemas.microsoft.com/office/powerpoint/2010/main" val="3548767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E17295-A6B2-4EA8-81FC-1CC4E1398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4568"/>
            <a:ext cx="3766457" cy="5412920"/>
          </a:xfrm>
        </p:spPr>
        <p:txBody>
          <a:bodyPr>
            <a:normAutofit/>
          </a:bodyPr>
          <a:lstStyle/>
          <a:p>
            <a:r>
              <a:rPr lang="de-DE" sz="4800" dirty="0"/>
              <a:t>Gliederung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1FDCF08-0790-4D6E-80A8-D5498C5F49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9200" y="624568"/>
            <a:ext cx="6324598" cy="5412920"/>
          </a:xfrm>
        </p:spPr>
        <p:txBody>
          <a:bodyPr anchor="ctr">
            <a:normAutofit/>
          </a:bodyPr>
          <a:lstStyle/>
          <a:p>
            <a:pPr marL="514350" indent="-514350">
              <a:buAutoNum type="arabicPeriod"/>
            </a:pPr>
            <a:r>
              <a:rPr lang="de-DE" sz="2400" dirty="0"/>
              <a:t>Einleitung </a:t>
            </a:r>
          </a:p>
          <a:p>
            <a:pPr marL="514350" indent="-514350">
              <a:buAutoNum type="arabicPeriod"/>
            </a:pPr>
            <a:r>
              <a:rPr lang="de-DE" sz="2400" dirty="0"/>
              <a:t>Ethische Richtlinien für eine vertrauenswürde KI 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de-DE" sz="2400" dirty="0"/>
              <a:t>Ethik in der KI in der Wissenschaft und der Wirtschaft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de-DE" sz="2400" dirty="0"/>
              <a:t>Beispiele für ethische Probleme mit KI-Systemen</a:t>
            </a:r>
          </a:p>
          <a:p>
            <a:pPr marL="514350" indent="-514350">
              <a:buAutoNum type="arabicPeriod"/>
            </a:pPr>
            <a:r>
              <a:rPr lang="de-DE" sz="2400" dirty="0"/>
              <a:t>Moral </a:t>
            </a:r>
            <a:r>
              <a:rPr lang="de-DE" sz="2400" dirty="0" err="1"/>
              <a:t>Machine</a:t>
            </a:r>
            <a:endParaRPr lang="de-DE" sz="2400" dirty="0"/>
          </a:p>
          <a:p>
            <a:pPr marL="514350" indent="-514350">
              <a:buAutoNum type="arabicPeriod"/>
            </a:pPr>
            <a:r>
              <a:rPr lang="de-DE" sz="2400" dirty="0"/>
              <a:t>Chancen und Risiken</a:t>
            </a:r>
          </a:p>
        </p:txBody>
      </p:sp>
    </p:spTree>
    <p:extLst>
      <p:ext uri="{BB962C8B-B14F-4D97-AF65-F5344CB8AC3E}">
        <p14:creationId xmlns:p14="http://schemas.microsoft.com/office/powerpoint/2010/main" val="29900074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29282F-D05E-4895-870D-A31523A65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1379"/>
            <a:ext cx="10515600" cy="1325563"/>
          </a:xfrm>
        </p:spPr>
        <p:txBody>
          <a:bodyPr/>
          <a:lstStyle/>
          <a:p>
            <a:r>
              <a:rPr lang="de-DE" dirty="0"/>
              <a:t>Beispiele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0107F49-CFBB-407B-B42A-15FE989CEA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de-DE" dirty="0"/>
              <a:t>Sperr Sie ein und wirf den Schlüssel weg!</a:t>
            </a:r>
          </a:p>
          <a:p>
            <a:pPr marL="514350" indent="-514350">
              <a:buAutoNum type="arabicPeriod"/>
            </a:pPr>
            <a:r>
              <a:rPr lang="de-DE" dirty="0"/>
              <a:t>Die kriminelle Minderheit</a:t>
            </a:r>
          </a:p>
          <a:p>
            <a:pPr marL="514350" indent="-514350">
              <a:buAutoNum type="arabicPeriod"/>
            </a:pPr>
            <a:r>
              <a:rPr lang="de-DE" dirty="0"/>
              <a:t>Mit dunkler Haut ist man gesünder?!</a:t>
            </a:r>
          </a:p>
          <a:p>
            <a:pPr marL="514350" indent="-514350">
              <a:buAutoNum type="arabicPeriod"/>
            </a:pPr>
            <a:r>
              <a:rPr lang="de-DE" dirty="0"/>
              <a:t>Aufruf zur Intifada?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441243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661E9F-83D9-4D9E-9ADC-73B1B7345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901359"/>
            <a:ext cx="10515600" cy="2852737"/>
          </a:xfrm>
        </p:spPr>
        <p:txBody>
          <a:bodyPr/>
          <a:lstStyle/>
          <a:p>
            <a:pPr algn="ctr"/>
            <a:r>
              <a:rPr lang="de-DE" dirty="0"/>
              <a:t>Moral </a:t>
            </a:r>
            <a:r>
              <a:rPr lang="de-DE" dirty="0" err="1"/>
              <a:t>Machine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640693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29282F-D05E-4895-870D-A31523A65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1379"/>
            <a:ext cx="10515600" cy="1325563"/>
          </a:xfrm>
        </p:spPr>
        <p:txBody>
          <a:bodyPr/>
          <a:lstStyle/>
          <a:p>
            <a:r>
              <a:rPr lang="de-DE" dirty="0"/>
              <a:t>Moral </a:t>
            </a:r>
            <a:r>
              <a:rPr lang="de-DE" dirty="0" err="1"/>
              <a:t>Machine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0107F49-CFBB-407B-B42A-15FE989CEA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de-DE" dirty="0"/>
              <a:t>Konzeptioniert und entwickelt durch Wissenschaftler des MIT</a:t>
            </a:r>
          </a:p>
          <a:p>
            <a:r>
              <a:rPr lang="de-DE" dirty="0"/>
              <a:t>Diese Plattform erfasst, wie Menschen zu moralischen Entscheidungen stehen, die von intelligenten Maschinen getroffen werden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>
                <a:hlinkClick r:id="rId2"/>
              </a:rPr>
              <a:t>http://moralmachine.mit.edu/hl/de</a:t>
            </a: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233392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661E9F-83D9-4D9E-9ADC-73B1B7345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901359"/>
            <a:ext cx="10515600" cy="2852737"/>
          </a:xfrm>
        </p:spPr>
        <p:txBody>
          <a:bodyPr/>
          <a:lstStyle/>
          <a:p>
            <a:pPr algn="ctr"/>
            <a:r>
              <a:rPr lang="de-DE" dirty="0"/>
              <a:t>Chancen und Risiken</a:t>
            </a:r>
          </a:p>
        </p:txBody>
      </p:sp>
    </p:spTree>
    <p:extLst>
      <p:ext uri="{BB962C8B-B14F-4D97-AF65-F5344CB8AC3E}">
        <p14:creationId xmlns:p14="http://schemas.microsoft.com/office/powerpoint/2010/main" val="301410791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29282F-D05E-4895-870D-A31523A65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1379"/>
            <a:ext cx="10515600" cy="1325563"/>
          </a:xfrm>
        </p:spPr>
        <p:txBody>
          <a:bodyPr/>
          <a:lstStyle/>
          <a:p>
            <a:r>
              <a:rPr lang="de-DE" dirty="0"/>
              <a:t>Chancen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0107F49-CFBB-407B-B42A-15FE989CEA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de-DE" dirty="0"/>
              <a:t>Klimaschutz und nachhaltige Infrastruktur</a:t>
            </a:r>
          </a:p>
          <a:p>
            <a:r>
              <a:rPr lang="de-DE" dirty="0"/>
              <a:t>Gesundheit und Wohlergehen</a:t>
            </a:r>
          </a:p>
          <a:p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06935666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29282F-D05E-4895-870D-A31523A65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1379"/>
            <a:ext cx="10515600" cy="1325563"/>
          </a:xfrm>
        </p:spPr>
        <p:txBody>
          <a:bodyPr/>
          <a:lstStyle/>
          <a:p>
            <a:r>
              <a:rPr lang="de-DE" dirty="0"/>
              <a:t>Risiken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0107F49-CFBB-407B-B42A-15FE989CEA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de-DE" dirty="0"/>
              <a:t>Identifizierung und Ortung von Personen mithilfe von KI</a:t>
            </a:r>
          </a:p>
          <a:p>
            <a:r>
              <a:rPr lang="de-DE" dirty="0"/>
              <a:t>Tödliche autonome Waffensysteme</a:t>
            </a:r>
          </a:p>
          <a:p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48398535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6FBFD7-FC8E-4416-B438-EBE70DF0FD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0174" y="2235200"/>
            <a:ext cx="10363200" cy="2387600"/>
          </a:xfrm>
        </p:spPr>
        <p:txBody>
          <a:bodyPr>
            <a:normAutofit/>
          </a:bodyPr>
          <a:lstStyle/>
          <a:p>
            <a:r>
              <a:rPr lang="de-DE" sz="6600" dirty="0"/>
              <a:t>Lieber künstliche Intelligenz als menschliche Dummheit!?</a:t>
            </a:r>
          </a:p>
        </p:txBody>
      </p:sp>
    </p:spTree>
    <p:extLst>
      <p:ext uri="{BB962C8B-B14F-4D97-AF65-F5344CB8AC3E}">
        <p14:creationId xmlns:p14="http://schemas.microsoft.com/office/powerpoint/2010/main" val="64493618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E782F4-7D8A-4E23-A78C-2C1726466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Quellen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C0DA323-2E8B-45E3-B6E8-079BE6C499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DE" sz="1600" dirty="0"/>
          </a:p>
          <a:p>
            <a:r>
              <a:rPr lang="de-DE" sz="1600" b="1" dirty="0">
                <a:hlinkClick r:id="rId3"/>
              </a:rPr>
              <a:t>https://ec.europa.eu/futurium/en/ai-alliance-consultation/guidelines#Top</a:t>
            </a:r>
            <a:endParaRPr lang="de-DE" sz="1600" b="1" dirty="0"/>
          </a:p>
          <a:p>
            <a:r>
              <a:rPr lang="de-DE" sz="1600" b="1" dirty="0"/>
              <a:t>Artificial Intelligence in Society : OECD </a:t>
            </a:r>
          </a:p>
          <a:p>
            <a:r>
              <a:rPr lang="de-DE" sz="1600" b="1" dirty="0"/>
              <a:t>ETHICS GUIDELINES FOR TRUSTWORTHY AI : European Commission</a:t>
            </a:r>
          </a:p>
          <a:p>
            <a:r>
              <a:rPr lang="de-DE" sz="1600" b="1" dirty="0"/>
              <a:t>AI4People’s-Ethical-Framework-for-a-Good-AI-Society : Atomium-EISMD</a:t>
            </a:r>
          </a:p>
          <a:p>
            <a:r>
              <a:rPr lang="de-DE" sz="1600" b="1" dirty="0">
                <a:hlinkClick r:id="rId4"/>
              </a:rPr>
              <a:t>https://deepmind.com/about/ethics-and-society</a:t>
            </a:r>
            <a:endParaRPr lang="de-DE" sz="1600" b="1" dirty="0"/>
          </a:p>
          <a:p>
            <a:r>
              <a:rPr lang="de-DE" sz="1600" b="1" dirty="0">
                <a:hlinkClick r:id="rId5"/>
              </a:rPr>
              <a:t>https://news.microsoft.com/de-de/ethik-prinzipien-kuenstliche-intelligenz/</a:t>
            </a:r>
            <a:endParaRPr lang="de-DE" sz="1600" b="1" dirty="0"/>
          </a:p>
          <a:p>
            <a:r>
              <a:rPr lang="de-DE" sz="1600" b="1" dirty="0">
                <a:hlinkClick r:id="rId6"/>
              </a:rPr>
              <a:t>https://www.research.ibm.com/5-in-5/ai-and-bias/</a:t>
            </a:r>
            <a:endParaRPr lang="de-DE" sz="1600" b="1" dirty="0"/>
          </a:p>
          <a:p>
            <a:r>
              <a:rPr lang="de-DE" sz="1600" b="1" dirty="0">
                <a:hlinkClick r:id="rId7"/>
              </a:rPr>
              <a:t>https://www.elektroniknet.de/elektronik/neo/ethik-trifft-kuenstliche-intelligenz-169943.html</a:t>
            </a:r>
            <a:endParaRPr lang="de-DE" sz="1600" b="1" dirty="0"/>
          </a:p>
          <a:p>
            <a:r>
              <a:rPr lang="de-DE" sz="1600" b="1" dirty="0">
                <a:hlinkClick r:id="rId8"/>
              </a:rPr>
              <a:t>https://time.com/5520558/artificial-intelligence-racial-gender-bias/</a:t>
            </a:r>
            <a:endParaRPr lang="de-DE" sz="1600" b="1" dirty="0"/>
          </a:p>
          <a:p>
            <a:r>
              <a:rPr lang="de-DE" sz="1600" b="1" dirty="0">
                <a:hlinkClick r:id="rId9"/>
              </a:rPr>
              <a:t>https://www.newscientist.com/article/2166207-discriminating-algorithms-5-times-ai-showed-prejudice/</a:t>
            </a:r>
            <a:endParaRPr lang="de-DE" sz="1600" b="1" dirty="0"/>
          </a:p>
          <a:p>
            <a:r>
              <a:rPr lang="de-DE" sz="1600" b="1" dirty="0">
                <a:hlinkClick r:id="rId10"/>
              </a:rPr>
              <a:t>http://moralmachine.mit.edu/hl/de</a:t>
            </a:r>
            <a:endParaRPr lang="de-DE" sz="1600" b="1" dirty="0"/>
          </a:p>
        </p:txBody>
      </p:sp>
    </p:spTree>
    <p:extLst>
      <p:ext uri="{BB962C8B-B14F-4D97-AF65-F5344CB8AC3E}">
        <p14:creationId xmlns:p14="http://schemas.microsoft.com/office/powerpoint/2010/main" val="462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A4D4E98-7C3C-4F22-92D9-2F76E24001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				</a:t>
            </a:r>
          </a:p>
          <a:p>
            <a:pPr marL="0" indent="0">
              <a:buNone/>
            </a:pPr>
            <a:r>
              <a:rPr lang="de-DE" dirty="0"/>
              <a:t>			</a:t>
            </a:r>
          </a:p>
          <a:p>
            <a:pPr marL="0" indent="0">
              <a:buNone/>
            </a:pPr>
            <a:r>
              <a:rPr lang="de-DE" dirty="0"/>
              <a:t>			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sz="3200" dirty="0"/>
              <a:t>Wieso stellen sich ethische Fragen in Bezug auf KI ?</a:t>
            </a:r>
          </a:p>
          <a:p>
            <a:pPr marL="0" indent="0">
              <a:buNone/>
            </a:pPr>
            <a:r>
              <a:rPr lang="de-DE" sz="3200" dirty="0"/>
              <a:t>				Beispiele ?</a:t>
            </a:r>
          </a:p>
        </p:txBody>
      </p:sp>
    </p:spTree>
    <p:extLst>
      <p:ext uri="{BB962C8B-B14F-4D97-AF65-F5344CB8AC3E}">
        <p14:creationId xmlns:p14="http://schemas.microsoft.com/office/powerpoint/2010/main" val="801851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Ein Bild, das schwarz, weiß, Schild, Mann enthält.&#10;&#10;Automatisch generierte Beschreibung">
            <a:extLst>
              <a:ext uri="{FF2B5EF4-FFF2-40B4-BE49-F238E27FC236}">
                <a16:creationId xmlns:a16="http://schemas.microsoft.com/office/drawing/2014/main" id="{E58E7ACB-B089-45F2-B773-3E84A0CACD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566" y="-13855"/>
            <a:ext cx="133577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8775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12287D52-9204-47E3-BF57-9963B5C8B3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481" y="1437201"/>
            <a:ext cx="6106157" cy="4317841"/>
          </a:xfrm>
          <a:prstGeom prst="rect">
            <a:avLst/>
          </a:prstGeom>
        </p:spPr>
      </p:pic>
      <p:pic>
        <p:nvPicPr>
          <p:cNvPr id="5" name="Grafik 4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DB3C2D9F-7BEA-423A-ACBA-10F7AA3C59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5013" y="1655067"/>
            <a:ext cx="5620534" cy="402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9553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2B1E647-3ECA-4E62-B9A5-C01674006D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Wie zeigte sich der Bias bei den evaluierten KI-Systemen ?</a:t>
            </a:r>
          </a:p>
          <a:p>
            <a:pPr marL="0" indent="0">
              <a:buNone/>
            </a:pPr>
            <a:endParaRPr lang="de-DE" dirty="0"/>
          </a:p>
          <a:p>
            <a:pPr marL="457200" lvl="1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578817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2B1E647-3ECA-4E62-B9A5-C01674006D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Wie zeigte sich der Bias bei den evaluierten KI-Systemen ?</a:t>
            </a:r>
          </a:p>
          <a:p>
            <a:pPr lvl="1"/>
            <a:r>
              <a:rPr lang="de-DE" dirty="0"/>
              <a:t>1 % Fehlerrate bei hellhäutigen Männern</a:t>
            </a:r>
          </a:p>
          <a:p>
            <a:pPr lvl="1"/>
            <a:r>
              <a:rPr lang="de-DE" dirty="0"/>
              <a:t>35 % Fehlerrate bei dunkelhäutigen Frauen</a:t>
            </a:r>
          </a:p>
          <a:p>
            <a:pPr marL="457200" lvl="1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525507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2B1E647-3ECA-4E62-B9A5-C01674006D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Wie zeigte sich der Bias bei den evaluierten KI-Systemen ?</a:t>
            </a:r>
          </a:p>
          <a:p>
            <a:pPr lvl="1"/>
            <a:r>
              <a:rPr lang="de-DE" dirty="0"/>
              <a:t>1 % Fehlerrate bei hellhäutigen Männern</a:t>
            </a:r>
          </a:p>
          <a:p>
            <a:pPr lvl="1"/>
            <a:r>
              <a:rPr lang="de-DE" dirty="0"/>
              <a:t>35 % Fehlerrate bei dunkelhäutigen Frauen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Wie dieser Bias (vermutlich) entstanden ist ?</a:t>
            </a:r>
          </a:p>
        </p:txBody>
      </p:sp>
    </p:spTree>
    <p:extLst>
      <p:ext uri="{BB962C8B-B14F-4D97-AF65-F5344CB8AC3E}">
        <p14:creationId xmlns:p14="http://schemas.microsoft.com/office/powerpoint/2010/main" val="2829493155"/>
      </p:ext>
    </p:extLst>
  </p:cSld>
  <p:clrMapOvr>
    <a:masterClrMapping/>
  </p:clrMapOvr>
</p:sld>
</file>

<file path=ppt/theme/theme1.xml><?xml version="1.0" encoding="utf-8"?>
<a:theme xmlns:a="http://schemas.openxmlformats.org/drawingml/2006/main" name="Standard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1114</Words>
  <Application>Microsoft Office PowerPoint</Application>
  <PresentationFormat>Breitbild</PresentationFormat>
  <Paragraphs>173</Paragraphs>
  <Slides>37</Slides>
  <Notes>19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37</vt:i4>
      </vt:variant>
    </vt:vector>
  </HeadingPairs>
  <TitlesOfParts>
    <vt:vector size="41" baseType="lpstr">
      <vt:lpstr>Arial</vt:lpstr>
      <vt:lpstr>Calibri</vt:lpstr>
      <vt:lpstr>Calibri Light</vt:lpstr>
      <vt:lpstr>Standarddesign</vt:lpstr>
      <vt:lpstr>Lieber künstliche Intelligenz als menschliche Dummheit!?</vt:lpstr>
      <vt:lpstr>PowerPoint-Präsentation</vt:lpstr>
      <vt:lpstr>Gliederung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Ethische Richtlinien für eine vertrauenswürde KI</vt:lpstr>
      <vt:lpstr>Framework for Trustworthy AI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Technische Verfahren</vt:lpstr>
      <vt:lpstr>Nicht technische Verfahren</vt:lpstr>
      <vt:lpstr>PowerPoint-Präsentation</vt:lpstr>
      <vt:lpstr>Bewertung einer vertrauenswürdigen KI</vt:lpstr>
      <vt:lpstr>Ethik für die KI in Wissenschaft und Unternehmen</vt:lpstr>
      <vt:lpstr>PowerPoint-Präsentation</vt:lpstr>
      <vt:lpstr>DeepMind(ALPHABET)</vt:lpstr>
      <vt:lpstr>Microsoft</vt:lpstr>
      <vt:lpstr>IBM</vt:lpstr>
      <vt:lpstr>Beispiele für ethische Probleme mit KI-Systemen</vt:lpstr>
      <vt:lpstr>Beispiele</vt:lpstr>
      <vt:lpstr>Moral Machine</vt:lpstr>
      <vt:lpstr>Moral Machine</vt:lpstr>
      <vt:lpstr>Chancen und Risiken</vt:lpstr>
      <vt:lpstr>Chancen</vt:lpstr>
      <vt:lpstr>Risiken</vt:lpstr>
      <vt:lpstr>Lieber künstliche Intelligenz als menschliche Dummheit!?</vt:lpstr>
      <vt:lpstr>Quellen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Olli Bosin</dc:creator>
  <cp:lastModifiedBy>Olli Bosin</cp:lastModifiedBy>
  <cp:revision>143</cp:revision>
  <dcterms:created xsi:type="dcterms:W3CDTF">2019-11-27T09:04:45Z</dcterms:created>
  <dcterms:modified xsi:type="dcterms:W3CDTF">2019-12-11T20:55:29Z</dcterms:modified>
</cp:coreProperties>
</file>