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7" r:id="rId7"/>
    <p:sldId id="268" r:id="rId8"/>
    <p:sldId id="270" r:id="rId9"/>
    <p:sldId id="272" r:id="rId10"/>
    <p:sldId id="274" r:id="rId11"/>
    <p:sldId id="276" r:id="rId12"/>
    <p:sldId id="277" r:id="rId13"/>
    <p:sldId id="279" r:id="rId14"/>
    <p:sldId id="283" r:id="rId1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Zadana sekcija" id="{4DDA7134-A03E-45C0-87AC-E8909BE48B2F}">
          <p14:sldIdLst>
            <p14:sldId id="256"/>
            <p14:sldId id="258"/>
            <p14:sldId id="260"/>
            <p14:sldId id="261"/>
            <p14:sldId id="262"/>
            <p14:sldId id="267"/>
          </p14:sldIdLst>
        </p14:section>
        <p14:section name="Realdeal" id="{C21D9045-25E3-4F76-83F0-EDC94BBF81AD}">
          <p14:sldIdLst>
            <p14:sldId id="268"/>
            <p14:sldId id="270"/>
            <p14:sldId id="272"/>
            <p14:sldId id="274"/>
            <p14:sldId id="276"/>
            <p14:sldId id="277"/>
          </p14:sldIdLst>
        </p14:section>
        <p14:section name="NitvorSpid" id="{C46AAFBD-B3F7-44A5-A176-C18F0E05E540}">
          <p14:sldIdLst>
            <p14:sldId id="279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31E"/>
    <a:srgbClr val="FFFFFF"/>
    <a:srgbClr val="74D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EDBE084-ABA4-4564-8458-EED1DD5E1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FCEF9B09-A9AC-4091-AD08-3610B28F4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518470FD-68FC-4536-A292-C43B25BA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DB49-5096-4DC9-919F-68438FFA8B2B}" type="datetimeFigureOut">
              <a:rPr lang="hr-HR" smtClean="0"/>
              <a:t>23.5.2019.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B45010E6-17A4-49D9-8344-43943D072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26770E56-E799-47EE-B40A-7DC03AB3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E007-3AAF-4DD5-B665-FF424D4735E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5232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7ED059D-50FB-4D95-83DB-69A2908A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09160BCC-C931-4A3D-8FC0-08FCE2E5C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2B31B4E0-4BAA-4E5D-95AA-59873408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DB49-5096-4DC9-919F-68438FFA8B2B}" type="datetimeFigureOut">
              <a:rPr lang="hr-HR" smtClean="0"/>
              <a:t>23.5.2019.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5E91E7EF-F3FE-4864-B72C-EBD09DE7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198A071F-45EF-4CBB-B2D4-CBB8CD25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E007-3AAF-4DD5-B665-FF424D4735E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212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CD596BC9-71C3-4E32-BA98-3D1EA1167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ACE269B0-3219-4296-812C-27454C214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F7E8E255-7C4E-42E3-A243-87103CD8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DB49-5096-4DC9-919F-68438FFA8B2B}" type="datetimeFigureOut">
              <a:rPr lang="hr-HR" smtClean="0"/>
              <a:t>23.5.2019.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5C6C4D32-7A3A-42D2-AC42-F525A701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E29A864B-5484-4083-A651-6948702F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E007-3AAF-4DD5-B665-FF424D4735E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662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55E4EBC-F28A-4A94-8023-0A698693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DC5B829-40DA-4668-A34A-DC60BC91D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E3D7C72A-8BBD-4D00-9208-113759F2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DB49-5096-4DC9-919F-68438FFA8B2B}" type="datetimeFigureOut">
              <a:rPr lang="hr-HR" smtClean="0"/>
              <a:t>23.5.2019.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0D51849-6095-4611-8EF1-8080D4A0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DEE15FD2-5EC0-4EE2-910B-580A8E80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E007-3AAF-4DD5-B665-FF424D4735E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5374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1AC38A1-11B6-4831-B942-E7FEE0CD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C8B63807-1C59-490F-B74C-A4DF39AF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3C2C26DC-7D50-4388-950F-574C4FA43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DB49-5096-4DC9-919F-68438FFA8B2B}" type="datetimeFigureOut">
              <a:rPr lang="hr-HR" smtClean="0"/>
              <a:t>23.5.2019.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D088F2D1-6E53-40D9-ABFD-F1D2D2FC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3EF4547-6A36-4E55-8C92-2C29F5AD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E007-3AAF-4DD5-B665-FF424D4735E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9946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2C1F2FF-54D3-420B-9949-40EE1993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3E240E5-7BC4-4D89-9AC8-4A79B6BC2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A4E5C37A-764A-4B9B-B2F9-2AAD188AA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AF31B270-76BD-46B7-AC6B-85B858B3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DB49-5096-4DC9-919F-68438FFA8B2B}" type="datetimeFigureOut">
              <a:rPr lang="hr-HR" smtClean="0"/>
              <a:t>23.5.2019.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DE9EB296-44BB-4225-A419-33C3CDF8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B3AEEEC4-240E-4813-A587-E175977B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E007-3AAF-4DD5-B665-FF424D4735E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4561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4BC998C-D9EB-4047-B478-F4A33362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5C0AA9AF-4E13-4390-BF87-F86ED4087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220D109C-413E-49D1-A326-441938523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00D85AC4-8614-429D-A613-2A78DB775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3276805A-A793-4A5E-99EF-FA11B1B42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F3CB9B6D-3E51-496A-9622-36F7F995B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DB49-5096-4DC9-919F-68438FFA8B2B}" type="datetimeFigureOut">
              <a:rPr lang="hr-HR" smtClean="0"/>
              <a:t>23.5.2019.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E19469BB-32F2-445C-A006-A23A3F41D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CFA40E4D-A3B0-4B58-8EFE-420BD431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E007-3AAF-4DD5-B665-FF424D4735E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1917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3FA755C-0A52-4A1D-B592-816408C6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53188CC0-4485-42E8-ADE5-EB54F6C7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DB49-5096-4DC9-919F-68438FFA8B2B}" type="datetimeFigureOut">
              <a:rPr lang="hr-HR" smtClean="0"/>
              <a:t>23.5.2019.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7C342652-49D1-4E97-8474-9832660E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4BADCA63-D639-458C-9217-5ADE4006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E007-3AAF-4DD5-B665-FF424D4735E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8248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540FC059-77FA-4F69-AC67-31814C8B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DB49-5096-4DC9-919F-68438FFA8B2B}" type="datetimeFigureOut">
              <a:rPr lang="hr-HR" smtClean="0"/>
              <a:t>23.5.2019.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FF09E8F4-6A0C-4A6D-A1CC-A1F9EC76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FF276031-168F-4AB2-919B-3D02E2B6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E007-3AAF-4DD5-B665-FF424D4735E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7798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A80F5EE-B976-4647-930A-0884E48F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1312813-4FA8-4ED3-8DE6-CE95C82A5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40296C76-A6A6-49A6-82EA-D1A25A226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AD7EDA4A-B041-45DB-A554-B4748CAC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DB49-5096-4DC9-919F-68438FFA8B2B}" type="datetimeFigureOut">
              <a:rPr lang="hr-HR" smtClean="0"/>
              <a:t>23.5.2019.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9AA0A3A6-21E1-4D1B-A2A2-186EC58E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E07FEE54-4507-4FEC-A710-0F295EC3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E007-3AAF-4DD5-B665-FF424D4735E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77373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910FBEF-F8C5-48F4-85B6-DC0FB2678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167961F8-43CB-449C-B6BB-4D0AD769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530D51C7-4942-4567-8699-454EC8CB4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EF3622D8-6B17-42EF-A069-F1D776C1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DB49-5096-4DC9-919F-68438FFA8B2B}" type="datetimeFigureOut">
              <a:rPr lang="hr-HR" smtClean="0"/>
              <a:t>23.5.2019.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9A7A9773-4F3B-4D6D-99FE-441CA2C0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EFDA2DAE-E005-4F82-9571-65076395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E007-3AAF-4DD5-B665-FF424D4735E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1716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A5514F62-F5C0-4600-8B82-C14492D3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93FD19A0-EEDA-497D-B2A0-321D57C4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D5541CB-8523-49A6-8366-CBF70ABEF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DDB49-5096-4DC9-919F-68438FFA8B2B}" type="datetimeFigureOut">
              <a:rPr lang="hr-HR" smtClean="0"/>
              <a:t>23.5.2019.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5506D909-69E2-476C-8461-473766D31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F5B452D8-CA52-4DEB-AA95-583F789B7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BE007-3AAF-4DD5-B665-FF424D4735E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2134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4E83B3E-D6A8-4D67-9C8E-E931630F1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D368EB3-9972-4E82-963F-E393E2472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58F4440-78A9-48D4-A6D1-53F557769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"/>
            <a:ext cx="12192000" cy="6856948"/>
          </a:xfrm>
          <a:prstGeom prst="rect">
            <a:avLst/>
          </a:prstGeom>
        </p:spPr>
      </p:pic>
      <p:sp>
        <p:nvSpPr>
          <p:cNvPr id="6" name="Pravokutnik 5">
            <a:extLst>
              <a:ext uri="{FF2B5EF4-FFF2-40B4-BE49-F238E27FC236}">
                <a16:creationId xmlns:a16="http://schemas.microsoft.com/office/drawing/2014/main" id="{247A6ED9-8CD4-4F50-92E4-405786CAC482}"/>
              </a:ext>
            </a:extLst>
          </p:cNvPr>
          <p:cNvSpPr/>
          <p:nvPr/>
        </p:nvSpPr>
        <p:spPr>
          <a:xfrm>
            <a:off x="0" y="-526"/>
            <a:ext cx="12192000" cy="6858000"/>
          </a:xfrm>
          <a:prstGeom prst="rect">
            <a:avLst/>
          </a:prstGeom>
          <a:solidFill>
            <a:srgbClr val="C0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8" name="Ravni poveznik 7">
            <a:extLst>
              <a:ext uri="{FF2B5EF4-FFF2-40B4-BE49-F238E27FC236}">
                <a16:creationId xmlns:a16="http://schemas.microsoft.com/office/drawing/2014/main" id="{469EA7F7-B507-4836-A5D7-D3E909B20B49}"/>
              </a:ext>
            </a:extLst>
          </p:cNvPr>
          <p:cNvCxnSpPr>
            <a:cxnSpLocks/>
          </p:cNvCxnSpPr>
          <p:nvPr/>
        </p:nvCxnSpPr>
        <p:spPr>
          <a:xfrm>
            <a:off x="766916" y="550606"/>
            <a:ext cx="0" cy="3264310"/>
          </a:xfrm>
          <a:prstGeom prst="line">
            <a:avLst/>
          </a:prstGeom>
          <a:ln w="444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niOkvir 8">
            <a:extLst>
              <a:ext uri="{FF2B5EF4-FFF2-40B4-BE49-F238E27FC236}">
                <a16:creationId xmlns:a16="http://schemas.microsoft.com/office/drawing/2014/main" id="{B3FABC07-2291-4CD7-ADA8-2C2AF24EA943}"/>
              </a:ext>
            </a:extLst>
          </p:cNvPr>
          <p:cNvSpPr txBox="1"/>
          <p:nvPr/>
        </p:nvSpPr>
        <p:spPr>
          <a:xfrm>
            <a:off x="943902" y="416288"/>
            <a:ext cx="107367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6600" dirty="0">
                <a:solidFill>
                  <a:srgbClr val="FFFFFF"/>
                </a:solidFill>
                <a:latin typeface="Bahnschrift SemiCondensed" panose="020B0502040204020203" pitchFamily="34" charset="0"/>
              </a:rPr>
              <a:t>RADIONICA VIZUALNOG PROGRAMIRANJA</a:t>
            </a:r>
          </a:p>
        </p:txBody>
      </p:sp>
      <p:cxnSp>
        <p:nvCxnSpPr>
          <p:cNvPr id="10" name="Ravni poveznik 9">
            <a:extLst>
              <a:ext uri="{FF2B5EF4-FFF2-40B4-BE49-F238E27FC236}">
                <a16:creationId xmlns:a16="http://schemas.microsoft.com/office/drawing/2014/main" id="{A98887F5-89CA-4FEC-A503-7F62541C3090}"/>
              </a:ext>
            </a:extLst>
          </p:cNvPr>
          <p:cNvCxnSpPr>
            <a:cxnSpLocks/>
          </p:cNvCxnSpPr>
          <p:nvPr/>
        </p:nvCxnSpPr>
        <p:spPr>
          <a:xfrm flipH="1">
            <a:off x="875071" y="6691339"/>
            <a:ext cx="5968181" cy="0"/>
          </a:xfrm>
          <a:prstGeom prst="line">
            <a:avLst/>
          </a:prstGeom>
          <a:ln w="444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68C678F3-F82C-456A-B0A7-101A82ACA592}"/>
              </a:ext>
            </a:extLst>
          </p:cNvPr>
          <p:cNvSpPr txBox="1"/>
          <p:nvPr/>
        </p:nvSpPr>
        <p:spPr>
          <a:xfrm>
            <a:off x="4385187" y="6210879"/>
            <a:ext cx="568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Valpovo, </a:t>
            </a:r>
            <a:r>
              <a:rPr lang="hr-HR" sz="24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24.05.2019</a:t>
            </a:r>
            <a:endParaRPr lang="hr-HR" sz="24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85DABBCE-1D27-4C68-A627-193D159F12BC}"/>
              </a:ext>
            </a:extLst>
          </p:cNvPr>
          <p:cNvSpPr txBox="1"/>
          <p:nvPr/>
        </p:nvSpPr>
        <p:spPr>
          <a:xfrm>
            <a:off x="875071" y="3244645"/>
            <a:ext cx="572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Borna Sirovec </a:t>
            </a:r>
          </a:p>
        </p:txBody>
      </p:sp>
    </p:spTree>
    <p:extLst>
      <p:ext uri="{BB962C8B-B14F-4D97-AF65-F5344CB8AC3E}">
        <p14:creationId xmlns:p14="http://schemas.microsoft.com/office/powerpoint/2010/main" val="706192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4E83B3E-D6A8-4D67-9C8E-E931630F1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D368EB3-9972-4E82-963F-E393E2472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58F4440-78A9-48D4-A6D1-53F557769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"/>
            <a:ext cx="12192000" cy="6856948"/>
          </a:xfrm>
          <a:prstGeom prst="rect">
            <a:avLst/>
          </a:prstGeom>
        </p:spPr>
      </p:pic>
      <p:sp>
        <p:nvSpPr>
          <p:cNvPr id="6" name="Pravokutnik 5">
            <a:extLst>
              <a:ext uri="{FF2B5EF4-FFF2-40B4-BE49-F238E27FC236}">
                <a16:creationId xmlns:a16="http://schemas.microsoft.com/office/drawing/2014/main" id="{247A6ED9-8CD4-4F50-92E4-405786CAC482}"/>
              </a:ext>
            </a:extLst>
          </p:cNvPr>
          <p:cNvSpPr/>
          <p:nvPr/>
        </p:nvSpPr>
        <p:spPr>
          <a:xfrm>
            <a:off x="0" y="12970"/>
            <a:ext cx="12192000" cy="6858000"/>
          </a:xfrm>
          <a:prstGeom prst="rect">
            <a:avLst/>
          </a:prstGeom>
          <a:solidFill>
            <a:srgbClr val="C0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B3FABC07-2291-4CD7-ADA8-2C2AF24EA943}"/>
              </a:ext>
            </a:extLst>
          </p:cNvPr>
          <p:cNvSpPr txBox="1"/>
          <p:nvPr/>
        </p:nvSpPr>
        <p:spPr>
          <a:xfrm>
            <a:off x="539691" y="134224"/>
            <a:ext cx="1130556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6200" dirty="0">
                <a:solidFill>
                  <a:srgbClr val="FFFFFF"/>
                </a:solidFill>
                <a:latin typeface="Bahnschrift SemiCondensed" panose="020B0502040204020203" pitchFamily="34" charset="0"/>
              </a:rPr>
              <a:t>GRANANJA IF/ELSE</a:t>
            </a:r>
          </a:p>
        </p:txBody>
      </p:sp>
      <p:cxnSp>
        <p:nvCxnSpPr>
          <p:cNvPr id="8" name="Ravni poveznik 7">
            <a:extLst>
              <a:ext uri="{FF2B5EF4-FFF2-40B4-BE49-F238E27FC236}">
                <a16:creationId xmlns:a16="http://schemas.microsoft.com/office/drawing/2014/main" id="{469EA7F7-B507-4836-A5D7-D3E909B20B49}"/>
              </a:ext>
            </a:extLst>
          </p:cNvPr>
          <p:cNvCxnSpPr>
            <a:cxnSpLocks/>
          </p:cNvCxnSpPr>
          <p:nvPr/>
        </p:nvCxnSpPr>
        <p:spPr>
          <a:xfrm>
            <a:off x="611970" y="1122363"/>
            <a:ext cx="5884364" cy="0"/>
          </a:xfrm>
          <a:prstGeom prst="line">
            <a:avLst/>
          </a:prstGeom>
          <a:ln w="444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D52454CE-F7DE-41DD-8460-F942D3ABD62E}"/>
              </a:ext>
            </a:extLst>
          </p:cNvPr>
          <p:cNvSpPr txBox="1"/>
          <p:nvPr/>
        </p:nvSpPr>
        <p:spPr>
          <a:xfrm>
            <a:off x="622183" y="1535373"/>
            <a:ext cx="10947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Grananje je programska struktura koja omogućuje različit tijek programa, ovisno o rezultatu postavljenog uvjeta.</a:t>
            </a:r>
          </a:p>
          <a:p>
            <a:pPr>
              <a:buClr>
                <a:schemeClr val="bg1"/>
              </a:buClr>
              <a:buSzPct val="90000"/>
            </a:pPr>
            <a:endParaRPr lang="hr-HR" sz="2800" i="1" dirty="0">
              <a:solidFill>
                <a:srgbClr val="E6231E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7" name="Oblačić za misli: oblak 6">
            <a:extLst>
              <a:ext uri="{FF2B5EF4-FFF2-40B4-BE49-F238E27FC236}">
                <a16:creationId xmlns:a16="http://schemas.microsoft.com/office/drawing/2014/main" id="{14EA5E36-E2B1-448A-A020-7F4BD9742E9D}"/>
              </a:ext>
            </a:extLst>
          </p:cNvPr>
          <p:cNvSpPr/>
          <p:nvPr/>
        </p:nvSpPr>
        <p:spPr>
          <a:xfrm>
            <a:off x="723331" y="3441970"/>
            <a:ext cx="3152633" cy="2112264"/>
          </a:xfrm>
          <a:prstGeom prst="cloudCallout">
            <a:avLst/>
          </a:prstGeom>
          <a:solidFill>
            <a:schemeClr val="accent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kstniOkvir 9">
            <a:extLst>
              <a:ext uri="{FF2B5EF4-FFF2-40B4-BE49-F238E27FC236}">
                <a16:creationId xmlns:a16="http://schemas.microsoft.com/office/drawing/2014/main" id="{C7F21C16-71FD-4B2C-BCE2-55AE559C28FA}"/>
              </a:ext>
            </a:extLst>
          </p:cNvPr>
          <p:cNvSpPr txBox="1"/>
          <p:nvPr/>
        </p:nvSpPr>
        <p:spPr>
          <a:xfrm>
            <a:off x="1199536" y="4119715"/>
            <a:ext cx="216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Jesam li gladan?</a:t>
            </a:r>
          </a:p>
        </p:txBody>
      </p:sp>
      <p:cxnSp>
        <p:nvCxnSpPr>
          <p:cNvPr id="13" name="Ravni poveznik sa strelicom 12">
            <a:extLst>
              <a:ext uri="{FF2B5EF4-FFF2-40B4-BE49-F238E27FC236}">
                <a16:creationId xmlns:a16="http://schemas.microsoft.com/office/drawing/2014/main" id="{732A612A-B353-4462-AF5D-C25D1F68FF86}"/>
              </a:ext>
            </a:extLst>
          </p:cNvPr>
          <p:cNvCxnSpPr>
            <a:stCxn id="7" idx="2"/>
          </p:cNvCxnSpPr>
          <p:nvPr/>
        </p:nvCxnSpPr>
        <p:spPr>
          <a:xfrm flipV="1">
            <a:off x="3873337" y="3746090"/>
            <a:ext cx="2429140" cy="75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vni poveznik sa strelicom 13">
            <a:extLst>
              <a:ext uri="{FF2B5EF4-FFF2-40B4-BE49-F238E27FC236}">
                <a16:creationId xmlns:a16="http://schemas.microsoft.com/office/drawing/2014/main" id="{2AB82937-E97E-4777-8D17-08449D04DD4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873337" y="4498102"/>
            <a:ext cx="2319135" cy="68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ravokutnik: zaobljeni kutovi 16">
            <a:extLst>
              <a:ext uri="{FF2B5EF4-FFF2-40B4-BE49-F238E27FC236}">
                <a16:creationId xmlns:a16="http://schemas.microsoft.com/office/drawing/2014/main" id="{21BCB152-5449-4726-BFD7-D0D2FDD9F3D2}"/>
              </a:ext>
            </a:extLst>
          </p:cNvPr>
          <p:cNvSpPr/>
          <p:nvPr/>
        </p:nvSpPr>
        <p:spPr>
          <a:xfrm>
            <a:off x="6496334" y="3349555"/>
            <a:ext cx="2831691" cy="825722"/>
          </a:xfrm>
          <a:prstGeom prst="roundRect">
            <a:avLst/>
          </a:prstGeom>
          <a:solidFill>
            <a:schemeClr val="accent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Pravokutnik: zaobljeni kutovi 17">
            <a:extLst>
              <a:ext uri="{FF2B5EF4-FFF2-40B4-BE49-F238E27FC236}">
                <a16:creationId xmlns:a16="http://schemas.microsoft.com/office/drawing/2014/main" id="{510AE0E6-2F21-43F0-9917-4A8FFDA5E8C7}"/>
              </a:ext>
            </a:extLst>
          </p:cNvPr>
          <p:cNvSpPr/>
          <p:nvPr/>
        </p:nvSpPr>
        <p:spPr>
          <a:xfrm>
            <a:off x="6496333" y="4993156"/>
            <a:ext cx="2831691" cy="825722"/>
          </a:xfrm>
          <a:prstGeom prst="roundRect">
            <a:avLst/>
          </a:prstGeom>
          <a:solidFill>
            <a:schemeClr val="accent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F62BF4CD-863A-4891-8E81-4D3423DB8AB5}"/>
              </a:ext>
            </a:extLst>
          </p:cNvPr>
          <p:cNvSpPr txBox="1"/>
          <p:nvPr/>
        </p:nvSpPr>
        <p:spPr>
          <a:xfrm>
            <a:off x="6894542" y="3507414"/>
            <a:ext cx="216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Pravim sendvič</a:t>
            </a:r>
          </a:p>
        </p:txBody>
      </p:sp>
      <p:sp>
        <p:nvSpPr>
          <p:cNvPr id="21" name="TekstniOkvir 20">
            <a:extLst>
              <a:ext uri="{FF2B5EF4-FFF2-40B4-BE49-F238E27FC236}">
                <a16:creationId xmlns:a16="http://schemas.microsoft.com/office/drawing/2014/main" id="{AAE2665F-2C25-4CA4-9D59-E8D86F5700B4}"/>
              </a:ext>
            </a:extLst>
          </p:cNvPr>
          <p:cNvSpPr txBox="1"/>
          <p:nvPr/>
        </p:nvSpPr>
        <p:spPr>
          <a:xfrm>
            <a:off x="6894541" y="5129364"/>
            <a:ext cx="216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Čekam večeru</a:t>
            </a:r>
          </a:p>
        </p:txBody>
      </p:sp>
      <p:sp>
        <p:nvSpPr>
          <p:cNvPr id="22" name="TekstniOkvir 21">
            <a:extLst>
              <a:ext uri="{FF2B5EF4-FFF2-40B4-BE49-F238E27FC236}">
                <a16:creationId xmlns:a16="http://schemas.microsoft.com/office/drawing/2014/main" id="{CBC335BA-36D4-48F1-A047-ACDD37530EAD}"/>
              </a:ext>
            </a:extLst>
          </p:cNvPr>
          <p:cNvSpPr txBox="1"/>
          <p:nvPr/>
        </p:nvSpPr>
        <p:spPr>
          <a:xfrm rot="1029333">
            <a:off x="4690900" y="4932577"/>
            <a:ext cx="1956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NE!</a:t>
            </a:r>
          </a:p>
        </p:txBody>
      </p:sp>
      <p:sp>
        <p:nvSpPr>
          <p:cNvPr id="23" name="TekstniOkvir 22">
            <a:extLst>
              <a:ext uri="{FF2B5EF4-FFF2-40B4-BE49-F238E27FC236}">
                <a16:creationId xmlns:a16="http://schemas.microsoft.com/office/drawing/2014/main" id="{70050B90-E5C1-4CE4-8CF5-5C385ECC0700}"/>
              </a:ext>
            </a:extLst>
          </p:cNvPr>
          <p:cNvSpPr txBox="1"/>
          <p:nvPr/>
        </p:nvSpPr>
        <p:spPr>
          <a:xfrm rot="20594452">
            <a:off x="4696063" y="3462219"/>
            <a:ext cx="1956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DA!</a:t>
            </a:r>
          </a:p>
        </p:txBody>
      </p:sp>
    </p:spTree>
    <p:extLst>
      <p:ext uri="{BB962C8B-B14F-4D97-AF65-F5344CB8AC3E}">
        <p14:creationId xmlns:p14="http://schemas.microsoft.com/office/powerpoint/2010/main" val="631621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4E83B3E-D6A8-4D67-9C8E-E931630F1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D368EB3-9972-4E82-963F-E393E2472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58F4440-78A9-48D4-A6D1-53F557769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"/>
            <a:ext cx="12192000" cy="6856948"/>
          </a:xfrm>
          <a:prstGeom prst="rect">
            <a:avLst/>
          </a:prstGeom>
        </p:spPr>
      </p:pic>
      <p:sp>
        <p:nvSpPr>
          <p:cNvPr id="6" name="Pravokutnik 5">
            <a:extLst>
              <a:ext uri="{FF2B5EF4-FFF2-40B4-BE49-F238E27FC236}">
                <a16:creationId xmlns:a16="http://schemas.microsoft.com/office/drawing/2014/main" id="{247A6ED9-8CD4-4F50-92E4-405786CAC482}"/>
              </a:ext>
            </a:extLst>
          </p:cNvPr>
          <p:cNvSpPr/>
          <p:nvPr/>
        </p:nvSpPr>
        <p:spPr>
          <a:xfrm>
            <a:off x="0" y="5776"/>
            <a:ext cx="12192000" cy="6858000"/>
          </a:xfrm>
          <a:prstGeom prst="rect">
            <a:avLst/>
          </a:prstGeom>
          <a:solidFill>
            <a:srgbClr val="C0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B3FABC07-2291-4CD7-ADA8-2C2AF24EA943}"/>
              </a:ext>
            </a:extLst>
          </p:cNvPr>
          <p:cNvSpPr txBox="1"/>
          <p:nvPr/>
        </p:nvSpPr>
        <p:spPr>
          <a:xfrm>
            <a:off x="539691" y="134224"/>
            <a:ext cx="1130556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6200" dirty="0">
                <a:solidFill>
                  <a:srgbClr val="FFFFFF"/>
                </a:solidFill>
                <a:latin typeface="Bahnschrift SemiCondensed" panose="020B0502040204020203" pitchFamily="34" charset="0"/>
              </a:rPr>
              <a:t>GRANANJA IF/ELSE</a:t>
            </a:r>
          </a:p>
        </p:txBody>
      </p:sp>
      <p:cxnSp>
        <p:nvCxnSpPr>
          <p:cNvPr id="8" name="Ravni poveznik 7">
            <a:extLst>
              <a:ext uri="{FF2B5EF4-FFF2-40B4-BE49-F238E27FC236}">
                <a16:creationId xmlns:a16="http://schemas.microsoft.com/office/drawing/2014/main" id="{469EA7F7-B507-4836-A5D7-D3E909B20B49}"/>
              </a:ext>
            </a:extLst>
          </p:cNvPr>
          <p:cNvCxnSpPr>
            <a:cxnSpLocks/>
          </p:cNvCxnSpPr>
          <p:nvPr/>
        </p:nvCxnSpPr>
        <p:spPr>
          <a:xfrm>
            <a:off x="611970" y="1122363"/>
            <a:ext cx="5884364" cy="0"/>
          </a:xfrm>
          <a:prstGeom prst="line">
            <a:avLst/>
          </a:prstGeom>
          <a:ln w="444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D52454CE-F7DE-41DD-8460-F942D3ABD62E}"/>
              </a:ext>
            </a:extLst>
          </p:cNvPr>
          <p:cNvSpPr txBox="1"/>
          <p:nvPr/>
        </p:nvSpPr>
        <p:spPr>
          <a:xfrm>
            <a:off x="622183" y="1535373"/>
            <a:ext cx="10947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Zadatak4: Neka mačak hoda lijevo desno do rubova ekrana</a:t>
            </a:r>
          </a:p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Zadatak5: Proširimo program tako da mačak  mijauče kada dira rub ekrana, a ako ga se dirne neka „</a:t>
            </a:r>
            <a:r>
              <a:rPr lang="hr-H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Bonka</a:t>
            </a:r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”</a:t>
            </a:r>
          </a:p>
          <a:p>
            <a:pPr>
              <a:buClr>
                <a:schemeClr val="bg1"/>
              </a:buClr>
              <a:buSzPct val="90000"/>
            </a:pPr>
            <a:endParaRPr lang="hr-HR" sz="2800" i="1" dirty="0">
              <a:solidFill>
                <a:srgbClr val="E6231E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E268ED8C-D8C1-4FBB-89DA-99BF60640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472" y="3000747"/>
            <a:ext cx="2901186" cy="35962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6418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4E83B3E-D6A8-4D67-9C8E-E931630F1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D368EB3-9972-4E82-963F-E393E2472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58F4440-78A9-48D4-A6D1-53F557769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"/>
            <a:ext cx="12192000" cy="6856948"/>
          </a:xfrm>
          <a:prstGeom prst="rect">
            <a:avLst/>
          </a:prstGeom>
        </p:spPr>
      </p:pic>
      <p:sp>
        <p:nvSpPr>
          <p:cNvPr id="6" name="Pravokutnik 5">
            <a:extLst>
              <a:ext uri="{FF2B5EF4-FFF2-40B4-BE49-F238E27FC236}">
                <a16:creationId xmlns:a16="http://schemas.microsoft.com/office/drawing/2014/main" id="{247A6ED9-8CD4-4F50-92E4-405786CAC482}"/>
              </a:ext>
            </a:extLst>
          </p:cNvPr>
          <p:cNvSpPr/>
          <p:nvPr/>
        </p:nvSpPr>
        <p:spPr>
          <a:xfrm>
            <a:off x="0" y="5776"/>
            <a:ext cx="12192000" cy="6858000"/>
          </a:xfrm>
          <a:prstGeom prst="rect">
            <a:avLst/>
          </a:prstGeom>
          <a:solidFill>
            <a:srgbClr val="C0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B3FABC07-2291-4CD7-ADA8-2C2AF24EA943}"/>
              </a:ext>
            </a:extLst>
          </p:cNvPr>
          <p:cNvSpPr txBox="1"/>
          <p:nvPr/>
        </p:nvSpPr>
        <p:spPr>
          <a:xfrm>
            <a:off x="539691" y="134224"/>
            <a:ext cx="1130556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6200" dirty="0" smtClean="0">
                <a:solidFill>
                  <a:srgbClr val="FFFFFF"/>
                </a:solidFill>
                <a:latin typeface="Bahnschrift SemiCondensed" panose="020B0502040204020203" pitchFamily="34" charset="0"/>
              </a:rPr>
              <a:t>BOOLEAN IZRAZI</a:t>
            </a:r>
            <a:endParaRPr lang="hr-HR" sz="6200" dirty="0">
              <a:solidFill>
                <a:srgbClr val="FFFFFF"/>
              </a:solidFill>
              <a:latin typeface="Bahnschrift SemiCondensed" panose="020B0502040204020203" pitchFamily="34" charset="0"/>
            </a:endParaRPr>
          </a:p>
        </p:txBody>
      </p:sp>
      <p:cxnSp>
        <p:nvCxnSpPr>
          <p:cNvPr id="8" name="Ravni poveznik 7">
            <a:extLst>
              <a:ext uri="{FF2B5EF4-FFF2-40B4-BE49-F238E27FC236}">
                <a16:creationId xmlns:a16="http://schemas.microsoft.com/office/drawing/2014/main" id="{469EA7F7-B507-4836-A5D7-D3E909B20B49}"/>
              </a:ext>
            </a:extLst>
          </p:cNvPr>
          <p:cNvCxnSpPr>
            <a:cxnSpLocks/>
          </p:cNvCxnSpPr>
          <p:nvPr/>
        </p:nvCxnSpPr>
        <p:spPr>
          <a:xfrm>
            <a:off x="611970" y="1122363"/>
            <a:ext cx="5884364" cy="0"/>
          </a:xfrm>
          <a:prstGeom prst="line">
            <a:avLst/>
          </a:prstGeom>
          <a:ln w="444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D52454CE-F7DE-41DD-8460-F942D3ABD62E}"/>
              </a:ext>
            </a:extLst>
          </p:cNvPr>
          <p:cNvSpPr txBox="1"/>
          <p:nvPr/>
        </p:nvSpPr>
        <p:spPr>
          <a:xfrm>
            <a:off x="622183" y="1535373"/>
            <a:ext cx="109476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r>
              <a:rPr lang="hr-H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Bool – vrsta podatka</a:t>
            </a:r>
          </a:p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r>
              <a:rPr lang="hr-H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7 (Broj), </a:t>
            </a:r>
            <a:r>
              <a:rPr lang="hr-H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True</a:t>
            </a:r>
            <a:r>
              <a:rPr lang="hr-H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/</a:t>
            </a:r>
            <a:r>
              <a:rPr lang="hr-H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False</a:t>
            </a:r>
            <a:r>
              <a:rPr lang="hr-H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(Bool)</a:t>
            </a:r>
          </a:p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r>
              <a:rPr lang="hr-H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„B” (Znak),  „</a:t>
            </a:r>
            <a:r>
              <a:rPr lang="hr-H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Frende</a:t>
            </a:r>
            <a:r>
              <a:rPr lang="hr-H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”(Riječ/</a:t>
            </a:r>
            <a:r>
              <a:rPr lang="hr-H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String</a:t>
            </a:r>
            <a:r>
              <a:rPr lang="hr-H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)</a:t>
            </a:r>
          </a:p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r>
              <a:rPr lang="hr-H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Zadatak6: Neka mačak zbraja brojeve(1+2+3…) 					             sve dok je suma manja od 50! </a:t>
            </a:r>
          </a:p>
          <a:p>
            <a:pPr>
              <a:buClr>
                <a:schemeClr val="bg1"/>
              </a:buClr>
              <a:buSzPct val="90000"/>
            </a:pP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  <a:p>
            <a:pPr>
              <a:buClr>
                <a:schemeClr val="bg1"/>
              </a:buClr>
              <a:buSzPct val="90000"/>
            </a:pPr>
            <a:endParaRPr lang="hr-HR" sz="2800" i="1" dirty="0">
              <a:solidFill>
                <a:srgbClr val="E6231E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7" name="Slika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025" y="436240"/>
            <a:ext cx="2910438" cy="34406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4126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4E83B3E-D6A8-4D67-9C8E-E931630F1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D368EB3-9972-4E82-963F-E393E2472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58F4440-78A9-48D4-A6D1-53F557769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"/>
            <a:ext cx="12192000" cy="6856948"/>
          </a:xfrm>
          <a:prstGeom prst="rect">
            <a:avLst/>
          </a:prstGeom>
        </p:spPr>
      </p:pic>
      <p:sp>
        <p:nvSpPr>
          <p:cNvPr id="6" name="Pravokutnik 5">
            <a:extLst>
              <a:ext uri="{FF2B5EF4-FFF2-40B4-BE49-F238E27FC236}">
                <a16:creationId xmlns:a16="http://schemas.microsoft.com/office/drawing/2014/main" id="{247A6ED9-8CD4-4F50-92E4-405786CAC482}"/>
              </a:ext>
            </a:extLst>
          </p:cNvPr>
          <p:cNvSpPr/>
          <p:nvPr/>
        </p:nvSpPr>
        <p:spPr>
          <a:xfrm>
            <a:off x="0" y="5776"/>
            <a:ext cx="12192000" cy="6858000"/>
          </a:xfrm>
          <a:prstGeom prst="rect">
            <a:avLst/>
          </a:prstGeom>
          <a:solidFill>
            <a:srgbClr val="C0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B3FABC07-2291-4CD7-ADA8-2C2AF24EA943}"/>
              </a:ext>
            </a:extLst>
          </p:cNvPr>
          <p:cNvSpPr txBox="1"/>
          <p:nvPr/>
        </p:nvSpPr>
        <p:spPr>
          <a:xfrm>
            <a:off x="539691" y="134224"/>
            <a:ext cx="1130556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6200" dirty="0" smtClean="0">
                <a:solidFill>
                  <a:srgbClr val="FFFFFF"/>
                </a:solidFill>
                <a:latin typeface="Bahnschrift SemiCondensed" panose="020B0502040204020203" pitchFamily="34" charset="0"/>
              </a:rPr>
              <a:t>VIDEOIGRA !!</a:t>
            </a:r>
            <a:endParaRPr lang="hr-HR" sz="6200" dirty="0">
              <a:solidFill>
                <a:srgbClr val="FFFFFF"/>
              </a:solidFill>
              <a:latin typeface="Bahnschrift SemiCondensed" panose="020B0502040204020203" pitchFamily="34" charset="0"/>
            </a:endParaRPr>
          </a:p>
        </p:txBody>
      </p:sp>
      <p:cxnSp>
        <p:nvCxnSpPr>
          <p:cNvPr id="8" name="Ravni poveznik 7">
            <a:extLst>
              <a:ext uri="{FF2B5EF4-FFF2-40B4-BE49-F238E27FC236}">
                <a16:creationId xmlns:a16="http://schemas.microsoft.com/office/drawing/2014/main" id="{469EA7F7-B507-4836-A5D7-D3E909B20B49}"/>
              </a:ext>
            </a:extLst>
          </p:cNvPr>
          <p:cNvCxnSpPr>
            <a:cxnSpLocks/>
          </p:cNvCxnSpPr>
          <p:nvPr/>
        </p:nvCxnSpPr>
        <p:spPr>
          <a:xfrm>
            <a:off x="611970" y="1122363"/>
            <a:ext cx="5884364" cy="0"/>
          </a:xfrm>
          <a:prstGeom prst="line">
            <a:avLst/>
          </a:prstGeom>
          <a:ln w="444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D52454CE-F7DE-41DD-8460-F942D3ABD62E}"/>
              </a:ext>
            </a:extLst>
          </p:cNvPr>
          <p:cNvSpPr txBox="1"/>
          <p:nvPr/>
        </p:nvSpPr>
        <p:spPr>
          <a:xfrm>
            <a:off x="622183" y="1535373"/>
            <a:ext cx="10947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buSzPct val="90000"/>
            </a:pP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  <a:p>
            <a:pPr>
              <a:buClr>
                <a:schemeClr val="bg1"/>
              </a:buClr>
              <a:buSzPct val="90000"/>
            </a:pPr>
            <a:endParaRPr lang="hr-HR" sz="2800" i="1" dirty="0">
              <a:solidFill>
                <a:srgbClr val="E6231E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0" name="TekstniOkvir 9">
            <a:extLst>
              <a:ext uri="{FF2B5EF4-FFF2-40B4-BE49-F238E27FC236}">
                <a16:creationId xmlns:a16="http://schemas.microsoft.com/office/drawing/2014/main" id="{D52454CE-F7DE-41DD-8460-F942D3ABD62E}"/>
              </a:ext>
            </a:extLst>
          </p:cNvPr>
          <p:cNvSpPr txBox="1"/>
          <p:nvPr/>
        </p:nvSpPr>
        <p:spPr>
          <a:xfrm>
            <a:off x="622183" y="1535373"/>
            <a:ext cx="109476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r>
              <a:rPr lang="hr-H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Ideja je napraviti igru u kojoj će se automobil kretati po stazi</a:t>
            </a:r>
          </a:p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Korak 1: Napraviti auto!</a:t>
            </a:r>
          </a:p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Korak 2:Napraviti stazu!</a:t>
            </a:r>
          </a:p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Korak 3:Isprogramirati auto da se kreće pomoću </a:t>
            </a:r>
            <a:r>
              <a:rPr lang="hr-H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Spacea</a:t>
            </a:r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 i </a:t>
            </a:r>
            <a:r>
              <a:rPr lang="hr-H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strijelica</a:t>
            </a:r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!</a:t>
            </a:r>
          </a:p>
          <a:p>
            <a:pPr>
              <a:buClr>
                <a:schemeClr val="bg1"/>
              </a:buClr>
              <a:buSzPct val="90000"/>
            </a:pP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  <a:p>
            <a:pPr>
              <a:buClr>
                <a:schemeClr val="bg1"/>
              </a:buClr>
              <a:buSzPct val="90000"/>
            </a:pPr>
            <a:endParaRPr lang="hr-HR" sz="2800" i="1" dirty="0">
              <a:solidFill>
                <a:srgbClr val="E6231E"/>
              </a:solidFill>
              <a:latin typeface="Bahnschrift SemiCondensed" panose="020B0502040204020203" pitchFamily="34" charset="0"/>
            </a:endParaRPr>
          </a:p>
          <a:p>
            <a:pPr>
              <a:buClr>
                <a:schemeClr val="bg1"/>
              </a:buClr>
              <a:buSzPct val="90000"/>
            </a:pP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  <a:p>
            <a:pPr>
              <a:buClr>
                <a:schemeClr val="bg1"/>
              </a:buClr>
              <a:buSzPct val="90000"/>
            </a:pPr>
            <a:endParaRPr lang="hr-HR" sz="2800" i="1" dirty="0">
              <a:solidFill>
                <a:srgbClr val="E6231E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847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4E83B3E-D6A8-4D67-9C8E-E931630F1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D368EB3-9972-4E82-963F-E393E2472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58F4440-78A9-48D4-A6D1-53F557769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"/>
            <a:ext cx="12192000" cy="6856948"/>
          </a:xfrm>
          <a:prstGeom prst="rect">
            <a:avLst/>
          </a:prstGeom>
        </p:spPr>
      </p:pic>
      <p:sp>
        <p:nvSpPr>
          <p:cNvPr id="6" name="Pravokutnik 5">
            <a:extLst>
              <a:ext uri="{FF2B5EF4-FFF2-40B4-BE49-F238E27FC236}">
                <a16:creationId xmlns:a16="http://schemas.microsoft.com/office/drawing/2014/main" id="{247A6ED9-8CD4-4F50-92E4-405786CAC482}"/>
              </a:ext>
            </a:extLst>
          </p:cNvPr>
          <p:cNvSpPr/>
          <p:nvPr/>
        </p:nvSpPr>
        <p:spPr>
          <a:xfrm>
            <a:off x="0" y="-526"/>
            <a:ext cx="12192000" cy="6858000"/>
          </a:xfrm>
          <a:prstGeom prst="rect">
            <a:avLst/>
          </a:prstGeom>
          <a:solidFill>
            <a:srgbClr val="C0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8" name="Ravni poveznik 7">
            <a:extLst>
              <a:ext uri="{FF2B5EF4-FFF2-40B4-BE49-F238E27FC236}">
                <a16:creationId xmlns:a16="http://schemas.microsoft.com/office/drawing/2014/main" id="{469EA7F7-B507-4836-A5D7-D3E909B20B49}"/>
              </a:ext>
            </a:extLst>
          </p:cNvPr>
          <p:cNvCxnSpPr>
            <a:cxnSpLocks/>
          </p:cNvCxnSpPr>
          <p:nvPr/>
        </p:nvCxnSpPr>
        <p:spPr>
          <a:xfrm>
            <a:off x="766916" y="550606"/>
            <a:ext cx="0" cy="3264310"/>
          </a:xfrm>
          <a:prstGeom prst="line">
            <a:avLst/>
          </a:prstGeom>
          <a:ln w="444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niOkvir 8">
            <a:extLst>
              <a:ext uri="{FF2B5EF4-FFF2-40B4-BE49-F238E27FC236}">
                <a16:creationId xmlns:a16="http://schemas.microsoft.com/office/drawing/2014/main" id="{B3FABC07-2291-4CD7-ADA8-2C2AF24EA943}"/>
              </a:ext>
            </a:extLst>
          </p:cNvPr>
          <p:cNvSpPr txBox="1"/>
          <p:nvPr/>
        </p:nvSpPr>
        <p:spPr>
          <a:xfrm>
            <a:off x="943902" y="416288"/>
            <a:ext cx="107367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6600" dirty="0" smtClean="0">
                <a:solidFill>
                  <a:srgbClr val="FFFFFF"/>
                </a:solidFill>
                <a:latin typeface="Bahnschrift SemiCondensed" panose="020B0502040204020203" pitchFamily="34" charset="0"/>
              </a:rPr>
              <a:t>HVALA NA PAŽNJI!</a:t>
            </a:r>
          </a:p>
          <a:p>
            <a:r>
              <a:rPr lang="hr-HR" sz="6600" dirty="0" smtClean="0">
                <a:solidFill>
                  <a:srgbClr val="FFFFFF"/>
                </a:solidFill>
                <a:latin typeface="Bahnschrift SemiCondensed" panose="020B0502040204020203" pitchFamily="34" charset="0"/>
              </a:rPr>
              <a:t>-</a:t>
            </a:r>
            <a:r>
              <a:rPr lang="hr-HR" sz="6600" dirty="0" err="1" smtClean="0">
                <a:solidFill>
                  <a:srgbClr val="FFFFFF"/>
                </a:solidFill>
                <a:latin typeface="Bahnschrift SemiCondensed" panose="020B0502040204020203" pitchFamily="34" charset="0"/>
              </a:rPr>
              <a:t>Any</a:t>
            </a:r>
            <a:r>
              <a:rPr lang="hr-HR" sz="6600" dirty="0" smtClean="0">
                <a:solidFill>
                  <a:srgbClr val="FFFFFF"/>
                </a:solidFill>
                <a:latin typeface="Bahnschrift SemiCondensed" panose="020B0502040204020203" pitchFamily="34" charset="0"/>
              </a:rPr>
              <a:t> </a:t>
            </a:r>
            <a:r>
              <a:rPr lang="hr-HR" sz="6600" dirty="0" err="1" smtClean="0">
                <a:solidFill>
                  <a:srgbClr val="FFFFFF"/>
                </a:solidFill>
                <a:latin typeface="Bahnschrift SemiCondensed" panose="020B0502040204020203" pitchFamily="34" charset="0"/>
              </a:rPr>
              <a:t>Questions</a:t>
            </a:r>
            <a:r>
              <a:rPr lang="hr-HR" sz="6600" dirty="0">
                <a:solidFill>
                  <a:srgbClr val="FFFFFF"/>
                </a:solidFill>
                <a:latin typeface="Bahnschrift SemiCondensed" panose="020B0502040204020203" pitchFamily="34" charset="0"/>
              </a:rPr>
              <a:t>?</a:t>
            </a:r>
            <a:endParaRPr lang="hr-HR" sz="6000" dirty="0">
              <a:solidFill>
                <a:srgbClr val="FFFFFF"/>
              </a:solidFill>
              <a:latin typeface="Bahnschrift SemiCondensed" panose="020B0502040204020203" pitchFamily="34" charset="0"/>
            </a:endParaRPr>
          </a:p>
        </p:txBody>
      </p:sp>
      <p:cxnSp>
        <p:nvCxnSpPr>
          <p:cNvPr id="10" name="Ravni poveznik 9">
            <a:extLst>
              <a:ext uri="{FF2B5EF4-FFF2-40B4-BE49-F238E27FC236}">
                <a16:creationId xmlns:a16="http://schemas.microsoft.com/office/drawing/2014/main" id="{A98887F5-89CA-4FEC-A503-7F62541C3090}"/>
              </a:ext>
            </a:extLst>
          </p:cNvPr>
          <p:cNvCxnSpPr>
            <a:cxnSpLocks/>
          </p:cNvCxnSpPr>
          <p:nvPr/>
        </p:nvCxnSpPr>
        <p:spPr>
          <a:xfrm flipH="1">
            <a:off x="875071" y="6691339"/>
            <a:ext cx="5968181" cy="0"/>
          </a:xfrm>
          <a:prstGeom prst="line">
            <a:avLst/>
          </a:prstGeom>
          <a:ln w="444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68C678F3-F82C-456A-B0A7-101A82ACA592}"/>
              </a:ext>
            </a:extLst>
          </p:cNvPr>
          <p:cNvSpPr txBox="1"/>
          <p:nvPr/>
        </p:nvSpPr>
        <p:spPr>
          <a:xfrm>
            <a:off x="4385187" y="6210879"/>
            <a:ext cx="568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Valpovo, </a:t>
            </a:r>
            <a:r>
              <a:rPr lang="hr-HR" sz="24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23.05.2019</a:t>
            </a:r>
            <a:endParaRPr lang="hr-HR" sz="24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85DABBCE-1D27-4C68-A627-193D159F12BC}"/>
              </a:ext>
            </a:extLst>
          </p:cNvPr>
          <p:cNvSpPr txBox="1"/>
          <p:nvPr/>
        </p:nvSpPr>
        <p:spPr>
          <a:xfrm>
            <a:off x="875071" y="3244645"/>
            <a:ext cx="572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Borna Sirovec </a:t>
            </a:r>
          </a:p>
        </p:txBody>
      </p:sp>
    </p:spTree>
    <p:extLst>
      <p:ext uri="{BB962C8B-B14F-4D97-AF65-F5344CB8AC3E}">
        <p14:creationId xmlns:p14="http://schemas.microsoft.com/office/powerpoint/2010/main" val="89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4E83B3E-D6A8-4D67-9C8E-E931630F1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D368EB3-9972-4E82-963F-E393E2472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58F4440-78A9-48D4-A6D1-53F557769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"/>
            <a:ext cx="12192000" cy="6856948"/>
          </a:xfrm>
          <a:prstGeom prst="rect">
            <a:avLst/>
          </a:prstGeom>
        </p:spPr>
      </p:pic>
      <p:sp>
        <p:nvSpPr>
          <p:cNvPr id="6" name="Pravokutnik 5">
            <a:extLst>
              <a:ext uri="{FF2B5EF4-FFF2-40B4-BE49-F238E27FC236}">
                <a16:creationId xmlns:a16="http://schemas.microsoft.com/office/drawing/2014/main" id="{247A6ED9-8CD4-4F50-92E4-405786CAC482}"/>
              </a:ext>
            </a:extLst>
          </p:cNvPr>
          <p:cNvSpPr/>
          <p:nvPr/>
        </p:nvSpPr>
        <p:spPr>
          <a:xfrm>
            <a:off x="0" y="-526"/>
            <a:ext cx="12192000" cy="6858000"/>
          </a:xfrm>
          <a:prstGeom prst="rect">
            <a:avLst/>
          </a:prstGeom>
          <a:solidFill>
            <a:srgbClr val="C0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B3FABC07-2291-4CD7-ADA8-2C2AF24EA943}"/>
              </a:ext>
            </a:extLst>
          </p:cNvPr>
          <p:cNvSpPr txBox="1"/>
          <p:nvPr/>
        </p:nvSpPr>
        <p:spPr>
          <a:xfrm>
            <a:off x="528081" y="134224"/>
            <a:ext cx="5176433" cy="1107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6600" dirty="0">
                <a:solidFill>
                  <a:srgbClr val="FFFFFF"/>
                </a:solidFill>
                <a:latin typeface="Bahnschrift SemiCondensed" panose="020B0502040204020203" pitchFamily="34" charset="0"/>
              </a:rPr>
              <a:t>ABOUT ME</a:t>
            </a:r>
          </a:p>
        </p:txBody>
      </p:sp>
      <p:cxnSp>
        <p:nvCxnSpPr>
          <p:cNvPr id="8" name="Ravni poveznik 7">
            <a:extLst>
              <a:ext uri="{FF2B5EF4-FFF2-40B4-BE49-F238E27FC236}">
                <a16:creationId xmlns:a16="http://schemas.microsoft.com/office/drawing/2014/main" id="{469EA7F7-B507-4836-A5D7-D3E909B20B49}"/>
              </a:ext>
            </a:extLst>
          </p:cNvPr>
          <p:cNvCxnSpPr>
            <a:cxnSpLocks/>
          </p:cNvCxnSpPr>
          <p:nvPr/>
        </p:nvCxnSpPr>
        <p:spPr>
          <a:xfrm>
            <a:off x="611970" y="1122363"/>
            <a:ext cx="4413036" cy="0"/>
          </a:xfrm>
          <a:prstGeom prst="line">
            <a:avLst/>
          </a:prstGeom>
          <a:ln w="444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54C500B6-3EC2-409C-81B4-3284CEAE6861}"/>
              </a:ext>
            </a:extLst>
          </p:cNvPr>
          <p:cNvSpPr txBox="1"/>
          <p:nvPr/>
        </p:nvSpPr>
        <p:spPr>
          <a:xfrm>
            <a:off x="704674" y="1392572"/>
            <a:ext cx="109476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19 godina,  Valpovo</a:t>
            </a:r>
          </a:p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OŠ MPK – SŠ Valpovo(smjer opća gimnazija)</a:t>
            </a:r>
          </a:p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Student prve godine preddiplomskog studija Matematike i Računarstva         (Odjel za Matematiku - </a:t>
            </a:r>
            <a:r>
              <a:rPr lang="hr-H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MathOS</a:t>
            </a:r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)</a:t>
            </a:r>
          </a:p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  <a:p>
            <a:pPr>
              <a:buClr>
                <a:schemeClr val="bg1"/>
              </a:buClr>
              <a:buSzPct val="90000"/>
            </a:pP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037" y="294105"/>
            <a:ext cx="2751882" cy="225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6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4E83B3E-D6A8-4D67-9C8E-E931630F1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D368EB3-9972-4E82-963F-E393E2472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58F4440-78A9-48D4-A6D1-53F557769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"/>
            <a:ext cx="12192000" cy="6856948"/>
          </a:xfrm>
          <a:prstGeom prst="rect">
            <a:avLst/>
          </a:prstGeom>
        </p:spPr>
      </p:pic>
      <p:sp>
        <p:nvSpPr>
          <p:cNvPr id="6" name="Pravokutnik 5">
            <a:extLst>
              <a:ext uri="{FF2B5EF4-FFF2-40B4-BE49-F238E27FC236}">
                <a16:creationId xmlns:a16="http://schemas.microsoft.com/office/drawing/2014/main" id="{247A6ED9-8CD4-4F50-92E4-405786CAC482}"/>
              </a:ext>
            </a:extLst>
          </p:cNvPr>
          <p:cNvSpPr/>
          <p:nvPr/>
        </p:nvSpPr>
        <p:spPr>
          <a:xfrm>
            <a:off x="0" y="-526"/>
            <a:ext cx="12192000" cy="6858000"/>
          </a:xfrm>
          <a:prstGeom prst="rect">
            <a:avLst/>
          </a:prstGeom>
          <a:solidFill>
            <a:srgbClr val="C0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B3FABC07-2291-4CD7-ADA8-2C2AF24EA943}"/>
              </a:ext>
            </a:extLst>
          </p:cNvPr>
          <p:cNvSpPr txBox="1"/>
          <p:nvPr/>
        </p:nvSpPr>
        <p:spPr>
          <a:xfrm>
            <a:off x="528081" y="134224"/>
            <a:ext cx="51764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6600" dirty="0">
                <a:solidFill>
                  <a:srgbClr val="FFFFFF"/>
                </a:solidFill>
                <a:latin typeface="Bahnschrift SemiCondensed" panose="020B0502040204020203" pitchFamily="34" charset="0"/>
              </a:rPr>
              <a:t>WHY CODING?</a:t>
            </a:r>
          </a:p>
        </p:txBody>
      </p:sp>
      <p:cxnSp>
        <p:nvCxnSpPr>
          <p:cNvPr id="8" name="Ravni poveznik 7">
            <a:extLst>
              <a:ext uri="{FF2B5EF4-FFF2-40B4-BE49-F238E27FC236}">
                <a16:creationId xmlns:a16="http://schemas.microsoft.com/office/drawing/2014/main" id="{469EA7F7-B507-4836-A5D7-D3E909B20B49}"/>
              </a:ext>
            </a:extLst>
          </p:cNvPr>
          <p:cNvCxnSpPr>
            <a:cxnSpLocks/>
          </p:cNvCxnSpPr>
          <p:nvPr/>
        </p:nvCxnSpPr>
        <p:spPr>
          <a:xfrm>
            <a:off x="611970" y="1122363"/>
            <a:ext cx="5092544" cy="0"/>
          </a:xfrm>
          <a:prstGeom prst="line">
            <a:avLst/>
          </a:prstGeom>
          <a:ln w="444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54C500B6-3EC2-409C-81B4-3284CEAE6861}"/>
              </a:ext>
            </a:extLst>
          </p:cNvPr>
          <p:cNvSpPr txBox="1"/>
          <p:nvPr/>
        </p:nvSpPr>
        <p:spPr>
          <a:xfrm>
            <a:off x="704674" y="1392572"/>
            <a:ext cx="109476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Razvoj logičkog razmišljanja</a:t>
            </a:r>
          </a:p>
          <a:p>
            <a:pPr>
              <a:buClr>
                <a:schemeClr val="bg1"/>
              </a:buClr>
              <a:buSzPct val="90000"/>
            </a:pP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Poboljšanje matematičkih vještina i bolje razumijevanje tehnologije</a:t>
            </a:r>
          </a:p>
          <a:p>
            <a:pPr>
              <a:buClr>
                <a:schemeClr val="bg1"/>
              </a:buClr>
              <a:buSzPct val="90000"/>
            </a:pP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r>
              <a:rPr lang="hr-HR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„Učenje programiranja će se pozitivno odraziti na sve segmente vašeg života i dati vam vjetar u leđa. Počet ćete raditi zanimljive poslove, zaraditi ćete dobre novce, imati ćete neke nove ciljeve u svom životu i slično.”  </a:t>
            </a:r>
          </a:p>
          <a:p>
            <a:pPr>
              <a:buClr>
                <a:schemeClr val="bg1"/>
              </a:buClr>
              <a:buSzPct val="90000"/>
            </a:pPr>
            <a:r>
              <a:rPr lang="hr-HR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 								-</a:t>
            </a:r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(c) PC CHIP</a:t>
            </a:r>
          </a:p>
          <a:p>
            <a:pPr>
              <a:buClr>
                <a:schemeClr val="bg1"/>
              </a:buClr>
              <a:buSzPct val="90000"/>
            </a:pP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85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4E83B3E-D6A8-4D67-9C8E-E931630F1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D368EB3-9972-4E82-963F-E393E2472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58F4440-78A9-48D4-A6D1-53F557769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"/>
            <a:ext cx="12192000" cy="6856948"/>
          </a:xfrm>
          <a:prstGeom prst="rect">
            <a:avLst/>
          </a:prstGeom>
        </p:spPr>
      </p:pic>
      <p:sp>
        <p:nvSpPr>
          <p:cNvPr id="6" name="Pravokutnik 5">
            <a:extLst>
              <a:ext uri="{FF2B5EF4-FFF2-40B4-BE49-F238E27FC236}">
                <a16:creationId xmlns:a16="http://schemas.microsoft.com/office/drawing/2014/main" id="{247A6ED9-8CD4-4F50-92E4-405786CAC482}"/>
              </a:ext>
            </a:extLst>
          </p:cNvPr>
          <p:cNvSpPr/>
          <p:nvPr/>
        </p:nvSpPr>
        <p:spPr>
          <a:xfrm>
            <a:off x="0" y="-526"/>
            <a:ext cx="12192000" cy="6858000"/>
          </a:xfrm>
          <a:prstGeom prst="rect">
            <a:avLst/>
          </a:prstGeom>
          <a:solidFill>
            <a:srgbClr val="C0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B3FABC07-2291-4CD7-ADA8-2C2AF24EA943}"/>
              </a:ext>
            </a:extLst>
          </p:cNvPr>
          <p:cNvSpPr txBox="1"/>
          <p:nvPr/>
        </p:nvSpPr>
        <p:spPr>
          <a:xfrm>
            <a:off x="539691" y="134224"/>
            <a:ext cx="1130556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6200" dirty="0">
                <a:solidFill>
                  <a:srgbClr val="FFFFFF"/>
                </a:solidFill>
                <a:latin typeface="Bahnschrift SemiCondensed" panose="020B0502040204020203" pitchFamily="34" charset="0"/>
              </a:rPr>
              <a:t>VIZUALNO PROGRAMIRANJE?</a:t>
            </a:r>
          </a:p>
        </p:txBody>
      </p:sp>
      <p:cxnSp>
        <p:nvCxnSpPr>
          <p:cNvPr id="8" name="Ravni poveznik 7">
            <a:extLst>
              <a:ext uri="{FF2B5EF4-FFF2-40B4-BE49-F238E27FC236}">
                <a16:creationId xmlns:a16="http://schemas.microsoft.com/office/drawing/2014/main" id="{469EA7F7-B507-4836-A5D7-D3E909B20B49}"/>
              </a:ext>
            </a:extLst>
          </p:cNvPr>
          <p:cNvCxnSpPr>
            <a:cxnSpLocks/>
          </p:cNvCxnSpPr>
          <p:nvPr/>
        </p:nvCxnSpPr>
        <p:spPr>
          <a:xfrm>
            <a:off x="611970" y="1122363"/>
            <a:ext cx="9354151" cy="0"/>
          </a:xfrm>
          <a:prstGeom prst="line">
            <a:avLst/>
          </a:prstGeom>
          <a:ln w="444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D52454CE-F7DE-41DD-8460-F942D3ABD62E}"/>
              </a:ext>
            </a:extLst>
          </p:cNvPr>
          <p:cNvSpPr txBox="1"/>
          <p:nvPr/>
        </p:nvSpPr>
        <p:spPr>
          <a:xfrm>
            <a:off x="704674" y="1392572"/>
            <a:ext cx="10947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buSzPct val="90000"/>
            </a:pPr>
            <a:endParaRPr lang="hr-HR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2" name="Slika 11" descr="Slika na kojoj se prikazuje snimka zaslona&#10;&#10;Opis je automatski generiran">
            <a:extLst>
              <a:ext uri="{FF2B5EF4-FFF2-40B4-BE49-F238E27FC236}">
                <a16:creationId xmlns:a16="http://schemas.microsoft.com/office/drawing/2014/main" id="{55310B5D-A2F4-4957-8ABB-F131378A9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58" y="1392572"/>
            <a:ext cx="7115264" cy="4089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019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4E83B3E-D6A8-4D67-9C8E-E931630F1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D368EB3-9972-4E82-963F-E393E2472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58F4440-78A9-48D4-A6D1-53F557769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"/>
            <a:ext cx="12192000" cy="6856948"/>
          </a:xfrm>
          <a:prstGeom prst="rect">
            <a:avLst/>
          </a:prstGeom>
        </p:spPr>
      </p:pic>
      <p:sp>
        <p:nvSpPr>
          <p:cNvPr id="6" name="Pravokutnik 5">
            <a:extLst>
              <a:ext uri="{FF2B5EF4-FFF2-40B4-BE49-F238E27FC236}">
                <a16:creationId xmlns:a16="http://schemas.microsoft.com/office/drawing/2014/main" id="{247A6ED9-8CD4-4F50-92E4-405786CAC482}"/>
              </a:ext>
            </a:extLst>
          </p:cNvPr>
          <p:cNvSpPr/>
          <p:nvPr/>
        </p:nvSpPr>
        <p:spPr>
          <a:xfrm>
            <a:off x="0" y="-526"/>
            <a:ext cx="12192000" cy="6858000"/>
          </a:xfrm>
          <a:prstGeom prst="rect">
            <a:avLst/>
          </a:prstGeom>
          <a:solidFill>
            <a:srgbClr val="C0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B3FABC07-2291-4CD7-ADA8-2C2AF24EA943}"/>
              </a:ext>
            </a:extLst>
          </p:cNvPr>
          <p:cNvSpPr txBox="1"/>
          <p:nvPr/>
        </p:nvSpPr>
        <p:spPr>
          <a:xfrm>
            <a:off x="539691" y="134224"/>
            <a:ext cx="1130556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6200" dirty="0">
                <a:solidFill>
                  <a:srgbClr val="FFFFFF"/>
                </a:solidFill>
                <a:latin typeface="Bahnschrift SemiCondensed" panose="020B0502040204020203" pitchFamily="34" charset="0"/>
              </a:rPr>
              <a:t>VIZUALNO PROGRAMIRANJE?</a:t>
            </a:r>
          </a:p>
        </p:txBody>
      </p:sp>
      <p:cxnSp>
        <p:nvCxnSpPr>
          <p:cNvPr id="8" name="Ravni poveznik 7">
            <a:extLst>
              <a:ext uri="{FF2B5EF4-FFF2-40B4-BE49-F238E27FC236}">
                <a16:creationId xmlns:a16="http://schemas.microsoft.com/office/drawing/2014/main" id="{469EA7F7-B507-4836-A5D7-D3E909B20B49}"/>
              </a:ext>
            </a:extLst>
          </p:cNvPr>
          <p:cNvCxnSpPr>
            <a:cxnSpLocks/>
          </p:cNvCxnSpPr>
          <p:nvPr/>
        </p:nvCxnSpPr>
        <p:spPr>
          <a:xfrm>
            <a:off x="611970" y="1122363"/>
            <a:ext cx="9354151" cy="0"/>
          </a:xfrm>
          <a:prstGeom prst="line">
            <a:avLst/>
          </a:prstGeom>
          <a:ln w="444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D52454CE-F7DE-41DD-8460-F942D3ABD62E}"/>
              </a:ext>
            </a:extLst>
          </p:cNvPr>
          <p:cNvSpPr txBox="1"/>
          <p:nvPr/>
        </p:nvSpPr>
        <p:spPr>
          <a:xfrm>
            <a:off x="704674" y="1392572"/>
            <a:ext cx="10947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buSzPct val="90000"/>
            </a:pPr>
            <a:endParaRPr lang="hr-HR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25E223F1-BE2E-4753-9569-3D235ACD41A8}"/>
              </a:ext>
            </a:extLst>
          </p:cNvPr>
          <p:cNvSpPr txBox="1"/>
          <p:nvPr/>
        </p:nvSpPr>
        <p:spPr>
          <a:xfrm>
            <a:off x="704674" y="1392572"/>
            <a:ext cx="109476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Drag n’ Drop </a:t>
            </a:r>
            <a:r>
              <a:rPr lang="hr-H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langauge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r>
              <a:rPr lang="hr-H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Easy</a:t>
            </a:r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 </a:t>
            </a:r>
            <a:r>
              <a:rPr lang="hr-H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entry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Na jednostavne načine rješavaju se relativno kompleksni problemi</a:t>
            </a:r>
          </a:p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64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4E83B3E-D6A8-4D67-9C8E-E931630F1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D368EB3-9972-4E82-963F-E393E2472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58F4440-78A9-48D4-A6D1-53F557769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"/>
            <a:ext cx="12192000" cy="6856948"/>
          </a:xfrm>
          <a:prstGeom prst="rect">
            <a:avLst/>
          </a:prstGeom>
        </p:spPr>
      </p:pic>
      <p:sp>
        <p:nvSpPr>
          <p:cNvPr id="6" name="Pravokutnik 5">
            <a:extLst>
              <a:ext uri="{FF2B5EF4-FFF2-40B4-BE49-F238E27FC236}">
                <a16:creationId xmlns:a16="http://schemas.microsoft.com/office/drawing/2014/main" id="{247A6ED9-8CD4-4F50-92E4-405786CAC482}"/>
              </a:ext>
            </a:extLst>
          </p:cNvPr>
          <p:cNvSpPr/>
          <p:nvPr/>
        </p:nvSpPr>
        <p:spPr>
          <a:xfrm>
            <a:off x="0" y="-526"/>
            <a:ext cx="12192000" cy="6858000"/>
          </a:xfrm>
          <a:prstGeom prst="rect">
            <a:avLst/>
          </a:prstGeom>
          <a:solidFill>
            <a:srgbClr val="C0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B3FABC07-2291-4CD7-ADA8-2C2AF24EA943}"/>
              </a:ext>
            </a:extLst>
          </p:cNvPr>
          <p:cNvSpPr txBox="1"/>
          <p:nvPr/>
        </p:nvSpPr>
        <p:spPr>
          <a:xfrm>
            <a:off x="539691" y="134224"/>
            <a:ext cx="1130556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6200" dirty="0">
                <a:solidFill>
                  <a:srgbClr val="FFFFFF"/>
                </a:solidFill>
                <a:latin typeface="Bahnschrift SemiCondensed" panose="020B0502040204020203" pitchFamily="34" charset="0"/>
              </a:rPr>
              <a:t>SCRATCH</a:t>
            </a:r>
          </a:p>
        </p:txBody>
      </p:sp>
      <p:cxnSp>
        <p:nvCxnSpPr>
          <p:cNvPr id="8" name="Ravni poveznik 7">
            <a:extLst>
              <a:ext uri="{FF2B5EF4-FFF2-40B4-BE49-F238E27FC236}">
                <a16:creationId xmlns:a16="http://schemas.microsoft.com/office/drawing/2014/main" id="{469EA7F7-B507-4836-A5D7-D3E909B20B49}"/>
              </a:ext>
            </a:extLst>
          </p:cNvPr>
          <p:cNvCxnSpPr>
            <a:cxnSpLocks/>
          </p:cNvCxnSpPr>
          <p:nvPr/>
        </p:nvCxnSpPr>
        <p:spPr>
          <a:xfrm>
            <a:off x="611970" y="1122363"/>
            <a:ext cx="9354151" cy="0"/>
          </a:xfrm>
          <a:prstGeom prst="line">
            <a:avLst/>
          </a:prstGeom>
          <a:ln w="444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D52454CE-F7DE-41DD-8460-F942D3ABD62E}"/>
              </a:ext>
            </a:extLst>
          </p:cNvPr>
          <p:cNvSpPr txBox="1"/>
          <p:nvPr/>
        </p:nvSpPr>
        <p:spPr>
          <a:xfrm>
            <a:off x="704674" y="1392572"/>
            <a:ext cx="10947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buSzPct val="90000"/>
            </a:pPr>
            <a:endParaRPr lang="hr-HR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25E223F1-BE2E-4753-9569-3D235ACD41A8}"/>
              </a:ext>
            </a:extLst>
          </p:cNvPr>
          <p:cNvSpPr txBox="1"/>
          <p:nvPr/>
        </p:nvSpPr>
        <p:spPr>
          <a:xfrm>
            <a:off x="704674" y="1392572"/>
            <a:ext cx="1094763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Razvojna okolina razvijena od grupe ljudi na MIT-u</a:t>
            </a:r>
          </a:p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Radi u web pregledniku tj. Neovisan je o operacijskom sustavu</a:t>
            </a:r>
          </a:p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r>
              <a:rPr lang="hr-HR" sz="2800" i="1" dirty="0">
                <a:solidFill>
                  <a:srgbClr val="E6231E"/>
                </a:solidFill>
                <a:latin typeface="Bahnschrift SemiCondensed" panose="020B0502040204020203" pitchFamily="34" charset="0"/>
                <a:hlinkClick r:id="rId3"/>
              </a:rPr>
              <a:t>https://scratch.mit.edu/</a:t>
            </a:r>
            <a:endParaRPr lang="hr-HR" sz="2800" i="1" dirty="0">
              <a:solidFill>
                <a:srgbClr val="E6231E"/>
              </a:solidFill>
              <a:latin typeface="Bahnschrift SemiCondensed" panose="020B0502040204020203" pitchFamily="34" charset="0"/>
            </a:endParaRPr>
          </a:p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endParaRPr lang="hr-HR" sz="2800" i="1" dirty="0">
              <a:solidFill>
                <a:srgbClr val="E6231E"/>
              </a:solidFill>
              <a:latin typeface="Bahnschrift SemiCondensed" panose="020B0502040204020203" pitchFamily="34" charset="0"/>
            </a:endParaRPr>
          </a:p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Kroz koncept vizualnog programiranja danas ćemo proći:</a:t>
            </a:r>
          </a:p>
          <a:p>
            <a:pPr marL="742950" lvl="1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Varijable  (skladišta za podatke)</a:t>
            </a:r>
          </a:p>
          <a:p>
            <a:pPr marL="742950" lvl="1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Petlje (ponavljanja)</a:t>
            </a:r>
          </a:p>
          <a:p>
            <a:pPr marL="742950" lvl="1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r>
              <a:rPr lang="hr-H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Boolean</a:t>
            </a:r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 izraze(</a:t>
            </a:r>
            <a:r>
              <a:rPr lang="hr-H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true</a:t>
            </a:r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, </a:t>
            </a:r>
            <a:r>
              <a:rPr lang="hr-H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false</a:t>
            </a:r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)</a:t>
            </a:r>
          </a:p>
          <a:p>
            <a:pPr marL="742950" lvl="1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Grananja(</a:t>
            </a:r>
            <a:r>
              <a:rPr lang="hr-H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if-else</a:t>
            </a:r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)</a:t>
            </a:r>
          </a:p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endParaRPr lang="hr-HR" sz="2800" i="1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endParaRPr lang="hr-HR" sz="2800" i="1" dirty="0">
              <a:solidFill>
                <a:srgbClr val="E6231E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0" name="Slika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936" y="330446"/>
            <a:ext cx="2978915" cy="85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2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4E83B3E-D6A8-4D67-9C8E-E931630F1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D368EB3-9972-4E82-963F-E393E2472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58F4440-78A9-48D4-A6D1-53F557769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"/>
            <a:ext cx="12192000" cy="6856948"/>
          </a:xfrm>
          <a:prstGeom prst="rect">
            <a:avLst/>
          </a:prstGeom>
        </p:spPr>
      </p:pic>
      <p:sp>
        <p:nvSpPr>
          <p:cNvPr id="6" name="Pravokutnik 5">
            <a:extLst>
              <a:ext uri="{FF2B5EF4-FFF2-40B4-BE49-F238E27FC236}">
                <a16:creationId xmlns:a16="http://schemas.microsoft.com/office/drawing/2014/main" id="{247A6ED9-8CD4-4F50-92E4-405786CAC482}"/>
              </a:ext>
            </a:extLst>
          </p:cNvPr>
          <p:cNvSpPr/>
          <p:nvPr/>
        </p:nvSpPr>
        <p:spPr>
          <a:xfrm>
            <a:off x="0" y="-526"/>
            <a:ext cx="12192000" cy="6858000"/>
          </a:xfrm>
          <a:prstGeom prst="rect">
            <a:avLst/>
          </a:prstGeom>
          <a:solidFill>
            <a:srgbClr val="C0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B3FABC07-2291-4CD7-ADA8-2C2AF24EA943}"/>
              </a:ext>
            </a:extLst>
          </p:cNvPr>
          <p:cNvSpPr txBox="1"/>
          <p:nvPr/>
        </p:nvSpPr>
        <p:spPr>
          <a:xfrm>
            <a:off x="539691" y="134224"/>
            <a:ext cx="1130556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6200" dirty="0">
                <a:solidFill>
                  <a:srgbClr val="FFFFFF"/>
                </a:solidFill>
                <a:latin typeface="Bahnschrift SemiCondensed" panose="020B0502040204020203" pitchFamily="34" charset="0"/>
              </a:rPr>
              <a:t>HELLO WORLD</a:t>
            </a:r>
          </a:p>
        </p:txBody>
      </p:sp>
      <p:cxnSp>
        <p:nvCxnSpPr>
          <p:cNvPr id="8" name="Ravni poveznik 7">
            <a:extLst>
              <a:ext uri="{FF2B5EF4-FFF2-40B4-BE49-F238E27FC236}">
                <a16:creationId xmlns:a16="http://schemas.microsoft.com/office/drawing/2014/main" id="{469EA7F7-B507-4836-A5D7-D3E909B20B49}"/>
              </a:ext>
            </a:extLst>
          </p:cNvPr>
          <p:cNvCxnSpPr>
            <a:cxnSpLocks/>
          </p:cNvCxnSpPr>
          <p:nvPr/>
        </p:nvCxnSpPr>
        <p:spPr>
          <a:xfrm>
            <a:off x="611970" y="1122363"/>
            <a:ext cx="5884364" cy="0"/>
          </a:xfrm>
          <a:prstGeom prst="line">
            <a:avLst/>
          </a:prstGeom>
          <a:ln w="444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D52454CE-F7DE-41DD-8460-F942D3ABD62E}"/>
              </a:ext>
            </a:extLst>
          </p:cNvPr>
          <p:cNvSpPr txBox="1"/>
          <p:nvPr/>
        </p:nvSpPr>
        <p:spPr>
          <a:xfrm>
            <a:off x="704674" y="1392572"/>
            <a:ext cx="10947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Napravimo zajedno </a:t>
            </a:r>
            <a:r>
              <a:rPr lang="hr-H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Hello</a:t>
            </a:r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 World program!</a:t>
            </a:r>
            <a:endParaRPr lang="hr-HR" sz="2800" i="1" dirty="0">
              <a:solidFill>
                <a:srgbClr val="E6231E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EDDCE1D4-55B0-429B-A27E-06EBE1C3A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168803"/>
            <a:ext cx="4412774" cy="3441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2438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4E83B3E-D6A8-4D67-9C8E-E931630F1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D368EB3-9972-4E82-963F-E393E2472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58F4440-78A9-48D4-A6D1-53F557769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"/>
            <a:ext cx="12192000" cy="6856948"/>
          </a:xfrm>
          <a:prstGeom prst="rect">
            <a:avLst/>
          </a:prstGeom>
        </p:spPr>
      </p:pic>
      <p:sp>
        <p:nvSpPr>
          <p:cNvPr id="6" name="Pravokutnik 5">
            <a:extLst>
              <a:ext uri="{FF2B5EF4-FFF2-40B4-BE49-F238E27FC236}">
                <a16:creationId xmlns:a16="http://schemas.microsoft.com/office/drawing/2014/main" id="{247A6ED9-8CD4-4F50-92E4-405786CAC482}"/>
              </a:ext>
            </a:extLst>
          </p:cNvPr>
          <p:cNvSpPr/>
          <p:nvPr/>
        </p:nvSpPr>
        <p:spPr>
          <a:xfrm>
            <a:off x="0" y="-526"/>
            <a:ext cx="12192000" cy="6858000"/>
          </a:xfrm>
          <a:prstGeom prst="rect">
            <a:avLst/>
          </a:prstGeom>
          <a:solidFill>
            <a:srgbClr val="C0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B3FABC07-2291-4CD7-ADA8-2C2AF24EA943}"/>
              </a:ext>
            </a:extLst>
          </p:cNvPr>
          <p:cNvSpPr txBox="1"/>
          <p:nvPr/>
        </p:nvSpPr>
        <p:spPr>
          <a:xfrm>
            <a:off x="539691" y="134224"/>
            <a:ext cx="1130556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6200" dirty="0">
                <a:solidFill>
                  <a:srgbClr val="FFFFFF"/>
                </a:solidFill>
                <a:latin typeface="Bahnschrift SemiCondensed" panose="020B0502040204020203" pitchFamily="34" charset="0"/>
              </a:rPr>
              <a:t>PETLJE </a:t>
            </a:r>
          </a:p>
        </p:txBody>
      </p:sp>
      <p:cxnSp>
        <p:nvCxnSpPr>
          <p:cNvPr id="8" name="Ravni poveznik 7">
            <a:extLst>
              <a:ext uri="{FF2B5EF4-FFF2-40B4-BE49-F238E27FC236}">
                <a16:creationId xmlns:a16="http://schemas.microsoft.com/office/drawing/2014/main" id="{469EA7F7-B507-4836-A5D7-D3E909B20B49}"/>
              </a:ext>
            </a:extLst>
          </p:cNvPr>
          <p:cNvCxnSpPr>
            <a:cxnSpLocks/>
          </p:cNvCxnSpPr>
          <p:nvPr/>
        </p:nvCxnSpPr>
        <p:spPr>
          <a:xfrm>
            <a:off x="611970" y="1122363"/>
            <a:ext cx="5884364" cy="0"/>
          </a:xfrm>
          <a:prstGeom prst="line">
            <a:avLst/>
          </a:prstGeom>
          <a:ln w="444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D52454CE-F7DE-41DD-8460-F942D3ABD62E}"/>
              </a:ext>
            </a:extLst>
          </p:cNvPr>
          <p:cNvSpPr txBox="1"/>
          <p:nvPr/>
        </p:nvSpPr>
        <p:spPr>
          <a:xfrm>
            <a:off x="622183" y="1535373"/>
            <a:ext cx="109476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Programske petlje koristimo za ponavljanje željenog dijela koda</a:t>
            </a:r>
          </a:p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Zadatak : Napravimo program u kojem mačak mijauče kada ga pokrenemo</a:t>
            </a:r>
          </a:p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Zadatak2: Proširimo program tako da mačak mijauče 5 puta</a:t>
            </a:r>
          </a:p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endParaRPr lang="hr-HR" sz="2800" i="1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  <a:p>
            <a:pPr>
              <a:buClr>
                <a:schemeClr val="bg1"/>
              </a:buClr>
              <a:buSzPct val="90000"/>
            </a:pPr>
            <a:endParaRPr lang="hr-HR" sz="2800" i="1" dirty="0">
              <a:solidFill>
                <a:srgbClr val="E6231E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43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4E83B3E-D6A8-4D67-9C8E-E931630F1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D368EB3-9972-4E82-963F-E393E2472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58F4440-78A9-48D4-A6D1-53F557769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"/>
            <a:ext cx="12192000" cy="6856948"/>
          </a:xfrm>
          <a:prstGeom prst="rect">
            <a:avLst/>
          </a:prstGeom>
        </p:spPr>
      </p:pic>
      <p:sp>
        <p:nvSpPr>
          <p:cNvPr id="6" name="Pravokutnik 5">
            <a:extLst>
              <a:ext uri="{FF2B5EF4-FFF2-40B4-BE49-F238E27FC236}">
                <a16:creationId xmlns:a16="http://schemas.microsoft.com/office/drawing/2014/main" id="{247A6ED9-8CD4-4F50-92E4-405786CAC482}"/>
              </a:ext>
            </a:extLst>
          </p:cNvPr>
          <p:cNvSpPr/>
          <p:nvPr/>
        </p:nvSpPr>
        <p:spPr>
          <a:xfrm>
            <a:off x="0" y="-526"/>
            <a:ext cx="12192000" cy="6858000"/>
          </a:xfrm>
          <a:prstGeom prst="rect">
            <a:avLst/>
          </a:prstGeom>
          <a:solidFill>
            <a:srgbClr val="C0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B3FABC07-2291-4CD7-ADA8-2C2AF24EA943}"/>
              </a:ext>
            </a:extLst>
          </p:cNvPr>
          <p:cNvSpPr txBox="1"/>
          <p:nvPr/>
        </p:nvSpPr>
        <p:spPr>
          <a:xfrm>
            <a:off x="539691" y="134224"/>
            <a:ext cx="1130556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6200" dirty="0">
                <a:solidFill>
                  <a:srgbClr val="FFFFFF"/>
                </a:solidFill>
                <a:latin typeface="Bahnschrift SemiCondensed" panose="020B0502040204020203" pitchFamily="34" charset="0"/>
              </a:rPr>
              <a:t>VARIJABLE</a:t>
            </a:r>
          </a:p>
        </p:txBody>
      </p:sp>
      <p:cxnSp>
        <p:nvCxnSpPr>
          <p:cNvPr id="8" name="Ravni poveznik 7">
            <a:extLst>
              <a:ext uri="{FF2B5EF4-FFF2-40B4-BE49-F238E27FC236}">
                <a16:creationId xmlns:a16="http://schemas.microsoft.com/office/drawing/2014/main" id="{469EA7F7-B507-4836-A5D7-D3E909B20B49}"/>
              </a:ext>
            </a:extLst>
          </p:cNvPr>
          <p:cNvCxnSpPr>
            <a:cxnSpLocks/>
          </p:cNvCxnSpPr>
          <p:nvPr/>
        </p:nvCxnSpPr>
        <p:spPr>
          <a:xfrm>
            <a:off x="611970" y="1122363"/>
            <a:ext cx="5884364" cy="0"/>
          </a:xfrm>
          <a:prstGeom prst="line">
            <a:avLst/>
          </a:prstGeom>
          <a:ln w="444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D52454CE-F7DE-41DD-8460-F942D3ABD62E}"/>
              </a:ext>
            </a:extLst>
          </p:cNvPr>
          <p:cNvSpPr txBox="1"/>
          <p:nvPr/>
        </p:nvSpPr>
        <p:spPr>
          <a:xfrm>
            <a:off x="622183" y="1535373"/>
            <a:ext cx="10947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Varijable koristimo za spremanje informacija (brojevi, riječi…)</a:t>
            </a:r>
          </a:p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Zadatak3: Neka mačak broji do 100</a:t>
            </a:r>
          </a:p>
          <a:p>
            <a:pPr marL="285750" indent="-285750">
              <a:buClr>
                <a:schemeClr val="bg1"/>
              </a:buClr>
              <a:buSzPct val="90000"/>
              <a:buFont typeface="Calibri" panose="020F0502020204030204" pitchFamily="34" charset="0"/>
              <a:buChar char="ﬦ"/>
            </a:pPr>
            <a:endParaRPr lang="hr-HR" sz="2800" i="1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  <a:p>
            <a:pPr>
              <a:buClr>
                <a:schemeClr val="bg1"/>
              </a:buClr>
              <a:buSzPct val="90000"/>
            </a:pPr>
            <a:endParaRPr lang="hr-HR" sz="2800" i="1" dirty="0">
              <a:solidFill>
                <a:srgbClr val="E6231E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4F7B77C0-11A2-4733-BBB6-FCF1887B6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90580"/>
            <a:ext cx="3643621" cy="4025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93243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360</Words>
  <Application>Microsoft Office PowerPoint</Application>
  <PresentationFormat>Široki zaslon</PresentationFormat>
  <Paragraphs>78</Paragraphs>
  <Slides>14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14</vt:i4>
      </vt:variant>
    </vt:vector>
  </HeadingPairs>
  <TitlesOfParts>
    <vt:vector size="20" baseType="lpstr">
      <vt:lpstr>Arial</vt:lpstr>
      <vt:lpstr>Bahnschrift SemiBold SemiConden</vt:lpstr>
      <vt:lpstr>Bahnschrift SemiCondensed</vt:lpstr>
      <vt:lpstr>Calibri</vt:lpstr>
      <vt:lpstr>Calibri Light</vt:lpstr>
      <vt:lpstr>Tema sustava Office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VIZUALNO PROGRAMIRANJE</dc:title>
  <dc:creator>Borna Sirovec</dc:creator>
  <cp:lastModifiedBy>Borna Sirovec</cp:lastModifiedBy>
  <cp:revision>22</cp:revision>
  <dcterms:created xsi:type="dcterms:W3CDTF">2019-05-07T18:16:17Z</dcterms:created>
  <dcterms:modified xsi:type="dcterms:W3CDTF">2019-05-23T20:33:48Z</dcterms:modified>
</cp:coreProperties>
</file>