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9" r:id="rId6"/>
    <p:sldId id="270" r:id="rId7"/>
    <p:sldId id="267" r:id="rId8"/>
    <p:sldId id="268" r:id="rId9"/>
    <p:sldId id="273" r:id="rId10"/>
    <p:sldId id="271" r:id="rId11"/>
    <p:sldId id="272" r:id="rId12"/>
    <p:sldId id="274" r:id="rId13"/>
    <p:sldId id="275" r:id="rId14"/>
    <p:sldId id="277" r:id="rId15"/>
    <p:sldId id="276" r:id="rId16"/>
    <p:sldId id="278" r:id="rId17"/>
    <p:sldId id="279" r:id="rId18"/>
    <p:sldId id="280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  <p:embeddedFont>
      <p:font typeface="Microsoft PhagsPa" panose="020B0502040204020203" pitchFamily="34" charset="0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Light" panose="02000000000000000000" pitchFamily="2" charset="0"/>
      <p:regular r:id="rId39"/>
      <p:bold r:id="rId40"/>
      <p:italic r:id="rId41"/>
      <p:boldItalic r:id="rId42"/>
    </p:embeddedFont>
    <p:embeddedFont>
      <p:font typeface="Roboto Thin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65">
          <p15:clr>
            <a:srgbClr val="9AA0A6"/>
          </p15:clr>
        </p15:guide>
        <p15:guide id="2" orient="horz" pos="1584">
          <p15:clr>
            <a:srgbClr val="9AA0A6"/>
          </p15:clr>
        </p15:guide>
        <p15:guide id="3" orient="horz" pos="1141">
          <p15:clr>
            <a:srgbClr val="9AA0A6"/>
          </p15:clr>
        </p15:guide>
        <p15:guide id="4" orient="horz" pos="1665">
          <p15:clr>
            <a:srgbClr val="9AA0A6"/>
          </p15:clr>
        </p15:guide>
        <p15:guide id="5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4" roundtripDataSignature="AMtx7mgo0LkkygCkYqrP0SvUOHsbY2Hq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6" y="52"/>
      </p:cViewPr>
      <p:guideLst>
        <p:guide orient="horz" pos="1765"/>
        <p:guide orient="horz" pos="1584"/>
        <p:guide orient="horz" pos="1141"/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 txBox="1">
            <a:spLocks noGrp="1"/>
          </p:cNvSpPr>
          <p:nvPr>
            <p:ph type="subTitle" idx="1"/>
          </p:nvPr>
        </p:nvSpPr>
        <p:spPr>
          <a:xfrm>
            <a:off x="311700" y="4604450"/>
            <a:ext cx="51645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Thin"/>
              <a:buNone/>
              <a:defRPr sz="1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2"/>
          </p:nvPr>
        </p:nvSpPr>
        <p:spPr>
          <a:xfrm>
            <a:off x="311700" y="4296475"/>
            <a:ext cx="5164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3">
            <a:alphaModFix/>
          </a:blip>
          <a:srcRect l="18136" t="-7689" r="-13138" b="11330"/>
          <a:stretch/>
        </p:blipFill>
        <p:spPr>
          <a:xfrm rot="10800000">
            <a:off x="5650501" y="1"/>
            <a:ext cx="3493499" cy="35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>
            <a:spLocks noGrp="1"/>
          </p:cNvSpPr>
          <p:nvPr>
            <p:ph type="ctrTitle"/>
          </p:nvPr>
        </p:nvSpPr>
        <p:spPr>
          <a:xfrm>
            <a:off x="311700" y="1680150"/>
            <a:ext cx="62232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Roboto Light"/>
              <a:buNone/>
              <a:defRPr sz="4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6" name="Google Shape;1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50" y="369175"/>
            <a:ext cx="882535" cy="25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0"/>
          <p:cNvPicPr preferRelativeResize="0"/>
          <p:nvPr/>
        </p:nvPicPr>
        <p:blipFill rotWithShape="1">
          <a:blip r:embed="rId2">
            <a:alphaModFix/>
          </a:blip>
          <a:srcRect l="806" r="806"/>
          <a:stretch/>
        </p:blipFill>
        <p:spPr>
          <a:xfrm>
            <a:off x="0" y="-45425"/>
            <a:ext cx="9144000" cy="52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3">
  <p:cSld name="CUSTOM_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1"/>
          <p:cNvPicPr preferRelativeResize="0"/>
          <p:nvPr/>
        </p:nvPicPr>
        <p:blipFill rotWithShape="1">
          <a:blip r:embed="rId2">
            <a:alphaModFix/>
          </a:blip>
          <a:srcRect l="806" r="806"/>
          <a:stretch/>
        </p:blipFill>
        <p:spPr>
          <a:xfrm>
            <a:off x="0" y="-45425"/>
            <a:ext cx="9144000" cy="52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4">
  <p:cSld name="CUSTOM_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2"/>
          <p:cNvPicPr preferRelativeResize="0"/>
          <p:nvPr/>
        </p:nvPicPr>
        <p:blipFill rotWithShape="1">
          <a:blip r:embed="rId2">
            <a:alphaModFix/>
          </a:blip>
          <a:srcRect l="806" r="806"/>
          <a:stretch/>
        </p:blipFill>
        <p:spPr>
          <a:xfrm>
            <a:off x="0" y="-45425"/>
            <a:ext cx="9144000" cy="52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8"/>
          <p:cNvPicPr preferRelativeResize="0"/>
          <p:nvPr/>
        </p:nvPicPr>
        <p:blipFill rotWithShape="1">
          <a:blip r:embed="rId2">
            <a:alphaModFix/>
          </a:blip>
          <a:srcRect b="56207"/>
          <a:stretch/>
        </p:blipFill>
        <p:spPr>
          <a:xfrm>
            <a:off x="1873825" y="2198000"/>
            <a:ext cx="6726024" cy="29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8"/>
          <p:cNvSpPr txBox="1">
            <a:spLocks noGrp="1"/>
          </p:cNvSpPr>
          <p:nvPr>
            <p:ph type="title"/>
          </p:nvPr>
        </p:nvSpPr>
        <p:spPr>
          <a:xfrm>
            <a:off x="311700" y="28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2800"/>
              <a:buFont typeface="Roboto Light"/>
              <a:buNone/>
              <a:defRPr>
                <a:solidFill>
                  <a:srgbClr val="1801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body" idx="1"/>
          </p:nvPr>
        </p:nvSpPr>
        <p:spPr>
          <a:xfrm>
            <a:off x="311700" y="99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1" name="Google Shape;21;p38"/>
          <p:cNvPicPr preferRelativeResize="0"/>
          <p:nvPr/>
        </p:nvPicPr>
        <p:blipFill rotWithShape="1">
          <a:blip r:embed="rId3">
            <a:alphaModFix/>
          </a:blip>
          <a:srcRect r="10"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2">
  <p:cSld name="CUSTOM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0"/>
          <p:cNvPicPr preferRelativeResize="0"/>
          <p:nvPr/>
        </p:nvPicPr>
        <p:blipFill rotWithShape="1">
          <a:blip r:embed="rId2">
            <a:alphaModFix/>
          </a:blip>
          <a:srcRect l="806" r="806"/>
          <a:stretch/>
        </p:blipFill>
        <p:spPr>
          <a:xfrm>
            <a:off x="0" y="-45425"/>
            <a:ext cx="9144000" cy="52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437" y="-32875"/>
            <a:ext cx="9260875" cy="5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ctrTitle"/>
          </p:nvPr>
        </p:nvSpPr>
        <p:spPr>
          <a:xfrm>
            <a:off x="311700" y="1484100"/>
            <a:ext cx="62232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32" name="Google Shape;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 1">
  <p:cSld name="TITLE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ctrTitle"/>
          </p:nvPr>
        </p:nvSpPr>
        <p:spPr>
          <a:xfrm>
            <a:off x="311700" y="1484100"/>
            <a:ext cx="62232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400" y="-46400"/>
            <a:ext cx="9304301" cy="52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42226" y="344662"/>
            <a:ext cx="4927624" cy="4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 1 1">
  <p:cSld name="TITLE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ctrTitle"/>
          </p:nvPr>
        </p:nvSpPr>
        <p:spPr>
          <a:xfrm>
            <a:off x="311700" y="1484100"/>
            <a:ext cx="62232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48" name="Google Shape;4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3600" y="2046901"/>
            <a:ext cx="3293425" cy="3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7"/>
          <p:cNvSpPr/>
          <p:nvPr/>
        </p:nvSpPr>
        <p:spPr>
          <a:xfrm>
            <a:off x="-6325" y="-6325"/>
            <a:ext cx="455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BDD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311700" y="994400"/>
            <a:ext cx="299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2"/>
          </p:nvPr>
        </p:nvSpPr>
        <p:spPr>
          <a:xfrm>
            <a:off x="4856575" y="994400"/>
            <a:ext cx="397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●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○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433"/>
              </a:buClr>
              <a:buSzPts val="1200"/>
              <a:buFont typeface="Roboto Light"/>
              <a:buChar char="■"/>
              <a:defRPr sz="1200">
                <a:solidFill>
                  <a:srgbClr val="34343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55" name="Google Shape;55;p47"/>
          <p:cNvPicPr preferRelativeResize="0"/>
          <p:nvPr/>
        </p:nvPicPr>
        <p:blipFill rotWithShape="1">
          <a:blip r:embed="rId3">
            <a:alphaModFix/>
          </a:blip>
          <a:srcRect r="10"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8"/>
          <p:cNvPicPr preferRelativeResize="0"/>
          <p:nvPr/>
        </p:nvPicPr>
        <p:blipFill rotWithShape="1">
          <a:blip r:embed="rId2">
            <a:alphaModFix/>
          </a:blip>
          <a:srcRect r="10"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425" y="-61925"/>
            <a:ext cx="9254069" cy="52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9"/>
          <p:cNvPicPr preferRelativeResize="0"/>
          <p:nvPr/>
        </p:nvPicPr>
        <p:blipFill rotWithShape="1">
          <a:blip r:embed="rId2">
            <a:alphaModFix/>
          </a:blip>
          <a:srcRect l="806" r="806"/>
          <a:stretch/>
        </p:blipFill>
        <p:spPr>
          <a:xfrm>
            <a:off x="0" y="-45425"/>
            <a:ext cx="9144000" cy="52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75" y="4599070"/>
            <a:ext cx="740026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taranov/naming-convention/blob/master/C%23%20Coding%20Standards%20and%20Naming%20Conventions.md#11-do-use-noun-or-noun-phrases-to-name-a-class" TargetMode="External"/><Relationship Id="rId2" Type="http://schemas.openxmlformats.org/officeDocument/2006/relationships/hyperlink" Target="https://stackoverflow.com/questions/150479/order-of-items-in-classes-fields-properties-constructors-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sharpcorner.com/UploadFile/8a67c0/C-Sharp-coding-standards-and-naming-conven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311700" y="1776563"/>
            <a:ext cx="5291658" cy="1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>
                <a:latin typeface="Microsoft PhagsPa" panose="020B0502040204020203" pitchFamily="34" charset="0"/>
              </a:rPr>
              <a:t>Clean code</a:t>
            </a:r>
          </a:p>
        </p:txBody>
      </p:sp>
      <p:sp>
        <p:nvSpPr>
          <p:cNvPr id="114" name="Google Shape;114;p1"/>
          <p:cNvSpPr txBox="1">
            <a:spLocks noGrp="1"/>
          </p:cNvSpPr>
          <p:nvPr>
            <p:ph type="subTitle" idx="1"/>
          </p:nvPr>
        </p:nvSpPr>
        <p:spPr>
          <a:xfrm>
            <a:off x="311700" y="4604450"/>
            <a:ext cx="51645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25/11/2022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"/>
          <p:cNvSpPr txBox="1">
            <a:spLocks noGrp="1"/>
          </p:cNvSpPr>
          <p:nvPr>
            <p:ph type="subTitle" idx="2"/>
          </p:nvPr>
        </p:nvSpPr>
        <p:spPr>
          <a:xfrm>
            <a:off x="311700" y="4296475"/>
            <a:ext cx="5164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Bo</a:t>
            </a:r>
            <a:r>
              <a:rPr lang="bs-Latn-BA" dirty="0"/>
              <a:t>ško Gogić</a:t>
            </a:r>
            <a:r>
              <a:rPr lang="en-GB" dirty="0"/>
              <a:t>, Software developer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19-392C-F26B-6446-4737298A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&amp; Interface &amp; Class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3C31-C9A1-D9A8-F645-80E420D5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4400"/>
            <a:ext cx="8520600" cy="3585284"/>
          </a:xfrm>
        </p:spPr>
        <p:txBody>
          <a:bodyPr>
            <a:normAutofit lnSpcReduction="10000"/>
          </a:bodyPr>
          <a:lstStyle/>
          <a:p>
            <a:r>
              <a:rPr lang="en-GB" sz="1600" b="0" i="0" dirty="0">
                <a:solidFill>
                  <a:srgbClr val="21212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Always use letter "I" as prefix with name of interface. After letter I, use Pascal case.</a:t>
            </a: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1900" b="0" i="0" dirty="0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According to the Solid Principles, you must segregate classes to small blocks which has a single </a:t>
            </a:r>
            <a:r>
              <a:rPr lang="en-GB" sz="1900" b="0" i="0" dirty="0" err="1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responsibilty</a:t>
            </a:r>
            <a:r>
              <a:rPr lang="en-GB" sz="1900" b="0" i="0" dirty="0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function only. This helps us to </a:t>
            </a:r>
            <a:r>
              <a:rPr lang="en-GB" sz="1900" b="0" i="0" dirty="0" err="1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acheive</a:t>
            </a:r>
            <a:r>
              <a:rPr lang="en-GB" sz="1900" b="0" i="0" dirty="0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loosely coupled code. Make sure that you don’t need to scroll over and over while viewing a class. This can be a general rule of thumb.</a:t>
            </a: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01479-1002-850D-A715-F7362FD1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71" y="1536647"/>
            <a:ext cx="4172164" cy="103510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CF50F8D5-A8C0-7ADD-6502-176DEDA8F0B2}"/>
              </a:ext>
            </a:extLst>
          </p:cNvPr>
          <p:cNvSpPr/>
          <p:nvPr/>
        </p:nvSpPr>
        <p:spPr>
          <a:xfrm>
            <a:off x="5413915" y="1745715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2A2-030A-08C2-38A0-FE5A62A7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8FBA-2814-2139-64FC-4C59C8D1D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Commenting saves lives — or at least headaches.</a:t>
            </a:r>
          </a:p>
          <a:p>
            <a:r>
              <a:rPr lang="en-GB" sz="1600" dirty="0">
                <a:solidFill>
                  <a:srgbClr val="22222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lang="en-GB" sz="160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hey can</a:t>
            </a:r>
            <a:r>
              <a:rPr lang="en-GB" sz="200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GB" sz="160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quickly show what a complex function is doing or explain the order of certain operations.</a:t>
            </a: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FF3BF-352B-77C8-85D0-6D566B06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2" y="2311810"/>
            <a:ext cx="5002189" cy="247939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4D546EA-8D12-B227-D310-98BAAE22CCA2}"/>
              </a:ext>
            </a:extLst>
          </p:cNvPr>
          <p:cNvSpPr/>
          <p:nvPr/>
        </p:nvSpPr>
        <p:spPr>
          <a:xfrm>
            <a:off x="6298870" y="3340195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BB2-7BDD-FD1E-2303-8E78E0A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magic strings/numbers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102B-4518-9505-E39C-0AAA314D3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BAC9D-FDFD-C6A3-77A8-81C13618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85" y="1097695"/>
            <a:ext cx="2959252" cy="107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A6C25-BC2E-47FD-D780-5A9EC9B1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84" y="2702600"/>
            <a:ext cx="2959251" cy="1282766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DE20BFD-3E7C-3C53-26AF-A306627B380C}"/>
              </a:ext>
            </a:extLst>
          </p:cNvPr>
          <p:cNvSpPr/>
          <p:nvPr/>
        </p:nvSpPr>
        <p:spPr>
          <a:xfrm>
            <a:off x="4370179" y="1367583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CB021EB-918A-ABCD-93E1-F99A0CE7AD93}"/>
              </a:ext>
            </a:extLst>
          </p:cNvPr>
          <p:cNvSpPr/>
          <p:nvPr/>
        </p:nvSpPr>
        <p:spPr>
          <a:xfrm>
            <a:off x="4370179" y="3132672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2B7-038C-9A49-0334-6C7AEB14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 attention to Formatting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920D-CB23-7F15-026F-61CDF289B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353535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Formatting your code improves code readability.</a:t>
            </a:r>
          </a:p>
          <a:p>
            <a:endParaRPr lang="en-GB" sz="1600" dirty="0">
              <a:solidFill>
                <a:srgbClr val="35353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1600" dirty="0">
              <a:solidFill>
                <a:srgbClr val="35353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1600" dirty="0">
              <a:solidFill>
                <a:srgbClr val="35353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1600" dirty="0">
              <a:solidFill>
                <a:srgbClr val="35353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GB" sz="1600" dirty="0">
              <a:solidFill>
                <a:srgbClr val="35353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1600" dirty="0">
                <a:solidFill>
                  <a:srgbClr val="35353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It’s clear how should it be.</a:t>
            </a: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88B9-3065-54B9-FC33-1DC08950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5" y="1810787"/>
            <a:ext cx="3448227" cy="116846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BDDCFD7-1D81-2015-7E87-CC52CB3110AD}"/>
              </a:ext>
            </a:extLst>
          </p:cNvPr>
          <p:cNvSpPr/>
          <p:nvPr/>
        </p:nvSpPr>
        <p:spPr>
          <a:xfrm>
            <a:off x="4715110" y="2128303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26C4-CF7C-A3E4-7C5F-095FC650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DRY &amp; KISS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6A9F-6C6D-11D8-A102-5D32E6B35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b="1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Don’t repeat yourself principle (DRY) </a:t>
            </a:r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is a software design principle</a:t>
            </a:r>
            <a:r>
              <a:rPr lang="en-GB" sz="1600" b="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aimed at reducing the repetition of duplicate code in the application.</a:t>
            </a:r>
            <a:br>
              <a:rPr lang="en-GB" sz="1600" dirty="0">
                <a:solidFill>
                  <a:srgbClr val="36394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DRY is a valuable principle in software development that keeps a system clean and understandable.</a:t>
            </a:r>
          </a:p>
          <a:p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The KISS principle says that “</a:t>
            </a:r>
            <a:r>
              <a:rPr lang="en-GB" sz="1600" b="1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Keep It Simple, Stupid</a:t>
            </a:r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.”</a:t>
            </a:r>
            <a:b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GB" sz="1600" b="0" i="0" dirty="0">
                <a:solidFill>
                  <a:srgbClr val="36394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The design of each module should be simple, straightforward, and should accomplish its task using the least possible number of entities. 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CAF6-3C68-18C7-4456-47D910AC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important things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CB818-972F-6BC4-039E-952D6E078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Reuse code.</a:t>
            </a:r>
          </a:p>
          <a:p>
            <a:r>
              <a:rPr lang="en-US" sz="1600" dirty="0"/>
              <a:t>Use design patterns.</a:t>
            </a:r>
          </a:p>
          <a:p>
            <a:r>
              <a:rPr lang="en-US" sz="1600" dirty="0"/>
              <a:t>Remove unused code.</a:t>
            </a:r>
          </a:p>
          <a:p>
            <a:r>
              <a:rPr lang="en-US" sz="1600" dirty="0"/>
              <a:t>Use ternary operator instead of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9283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9949-182B-1FAE-C9C8-EC4A2334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46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Books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7045-D631-776F-664E-1FF1A622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7314"/>
            <a:ext cx="8520600" cy="373348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F1A9-3470-9CBF-0FA6-253F4720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46578"/>
            <a:ext cx="4536925" cy="213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F9636-DA44-0C6A-7CB0-681C8305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16059"/>
            <a:ext cx="6281201" cy="2067441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7448ED4F-DB2F-8F98-77A8-4082CFE24ED6}"/>
              </a:ext>
            </a:extLst>
          </p:cNvPr>
          <p:cNvSpPr/>
          <p:nvPr/>
        </p:nvSpPr>
        <p:spPr>
          <a:xfrm>
            <a:off x="7050624" y="3738468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17794E4-82B3-3623-9AC6-4B3C45C711E7}"/>
              </a:ext>
            </a:extLst>
          </p:cNvPr>
          <p:cNvSpPr/>
          <p:nvPr/>
        </p:nvSpPr>
        <p:spPr>
          <a:xfrm>
            <a:off x="7050625" y="1374064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6353-583B-2DE9-6C82-2799BD04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9266"/>
            <a:ext cx="8520600" cy="5727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9143-E398-E0B5-4FD1-E3E223F14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0386F-31EB-F69F-745B-6E719FEE2848}"/>
              </a:ext>
            </a:extLst>
          </p:cNvPr>
          <p:cNvSpPr/>
          <p:nvPr/>
        </p:nvSpPr>
        <p:spPr>
          <a:xfrm>
            <a:off x="2864254" y="1890272"/>
            <a:ext cx="32138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 ? 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5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CBFB-F959-9B41-D7C4-E4548BB8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CFF4-5729-3FDA-98B0-28EEEE0BD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72EA6-F8CE-AD19-5F0D-58ADD1251029}"/>
              </a:ext>
            </a:extLst>
          </p:cNvPr>
          <p:cNvSpPr/>
          <p:nvPr/>
        </p:nvSpPr>
        <p:spPr>
          <a:xfrm rot="1184541">
            <a:off x="184482" y="2240936"/>
            <a:ext cx="8560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 !</a:t>
            </a:r>
            <a:endParaRPr lang="en-GB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83CB-177F-CBEF-D3CA-CB0B8781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2" y="286950"/>
            <a:ext cx="8448098" cy="57270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What is clean code ?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B61B-69A4-3384-0F9E-0DA42B146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Clean code is clear, understandable, and maintainable. When you write clean code, you're keeping in mind the other people who may read and interpret your code at a later time. You're helping others understand the purpose of your code so that they can make changes to it eventually.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Clean code principles lead to source code that's highly modular and thus easier to read and test. </a:t>
            </a:r>
            <a:endParaRPr lang="bs-Latn-BA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GB" sz="1600" b="0" i="0" dirty="0">
                <a:solidFill>
                  <a:srgbClr val="0A0A23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"Any fool can write</a:t>
            </a:r>
            <a:r>
              <a:rPr lang="en-GB" sz="1600" b="1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  <a:r>
              <a:rPr lang="en-GB" sz="1600" b="0" i="0" dirty="0">
                <a:solidFill>
                  <a:srgbClr val="0A0A23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code that a computer can understand. Good programmers write code that humans can understand."  – Martin Fowler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311700" y="304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311700" y="1011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1200"/>
              <a:buChar char="●"/>
            </a:pPr>
            <a:endParaRPr lang="en" sz="16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01FF"/>
              </a:buClr>
              <a:buSzPts val="1200"/>
              <a:buChar char="●"/>
            </a:pPr>
            <a:endParaRPr lang="e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BAAFC-0B37-4539-D8D8-47C156EC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180101"/>
            <a:ext cx="6838790" cy="441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BC1C-B982-8550-D6DA-0B7093BA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286950"/>
            <a:ext cx="8401994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Naming conventions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1FC9-DB48-DA51-B597-A1F697360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Using a naming convention is a great way to get started — it keeps things clear and lets you know exactly what you’re working with.</a:t>
            </a:r>
            <a:endParaRPr lang="en-GB" sz="16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5D37C-5966-338E-AE2E-FACA7AD0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4" y="1983195"/>
            <a:ext cx="4687260" cy="647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F4808-24BB-2A1A-47B7-3151D223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4" y="3022169"/>
            <a:ext cx="4687260" cy="145422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61A5BB06-6B50-481A-8043-E62660479B39}"/>
              </a:ext>
            </a:extLst>
          </p:cNvPr>
          <p:cNvSpPr/>
          <p:nvPr/>
        </p:nvSpPr>
        <p:spPr>
          <a:xfrm>
            <a:off x="6142887" y="3537970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C7FA001-DA5C-0CF4-7DF2-908D96950512}"/>
              </a:ext>
            </a:extLst>
          </p:cNvPr>
          <p:cNvSpPr/>
          <p:nvPr/>
        </p:nvSpPr>
        <p:spPr>
          <a:xfrm>
            <a:off x="6142888" y="2095750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6985-2DE0-CC13-322F-58BCA2D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disinformation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1E4B-F3CD-E2D1-DAC1-E65FABB04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0A0A23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Be careful about words that mean something specific. Do not refer to a grouping of accounts as </a:t>
            </a:r>
            <a:r>
              <a:rPr lang="en-GB" sz="1600" b="0" i="1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accountList</a:t>
            </a:r>
            <a:r>
              <a:rPr lang="en-GB" sz="1600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  <a:r>
              <a:rPr lang="en-GB" sz="1600" b="0" i="0" dirty="0">
                <a:solidFill>
                  <a:srgbClr val="0A0A23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unless its type is actually a List. The word has a specific meaning and it may lead to false conclusions.</a:t>
            </a: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7BFD6-F3F9-E8E6-8754-3975C039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" y="2466669"/>
            <a:ext cx="3480522" cy="533427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BF2A3F5-9B66-B5B4-5A26-B04F6FDC5A71}"/>
              </a:ext>
            </a:extLst>
          </p:cNvPr>
          <p:cNvSpPr/>
          <p:nvPr/>
        </p:nvSpPr>
        <p:spPr>
          <a:xfrm>
            <a:off x="4752426" y="2466668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6A3A5-D8F4-8A2A-CC77-BFAE048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7" y="3591608"/>
            <a:ext cx="3539998" cy="57152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09086A29-D761-841E-DED6-D44654531D5C}"/>
              </a:ext>
            </a:extLst>
          </p:cNvPr>
          <p:cNvSpPr/>
          <p:nvPr/>
        </p:nvSpPr>
        <p:spPr>
          <a:xfrm>
            <a:off x="4756116" y="3666061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5F39-9426-D2F8-0988-AFE1799D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Use Camel/Pascal Case Notation</a:t>
            </a:r>
            <a:br>
              <a:rPr lang="en-GB" b="1" i="0" dirty="0">
                <a:effectLst/>
                <a:latin typeface="var(--global-heading-font-family)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4EE9-D6A1-54D9-C6F5-18AB14982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4CB75-2176-62CC-F4A3-5DAA0D13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88272"/>
            <a:ext cx="2750914" cy="776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062A4-DC50-13D2-C217-81D3EFEB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8" y="3119159"/>
            <a:ext cx="2781665" cy="848754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18AAFBA-F5C5-763D-BD1F-F09DEFDFBA74}"/>
              </a:ext>
            </a:extLst>
          </p:cNvPr>
          <p:cNvSpPr/>
          <p:nvPr/>
        </p:nvSpPr>
        <p:spPr>
          <a:xfrm>
            <a:off x="3252965" y="1309860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255D5E5-9639-FDCD-6DC4-073FD9FE3503}"/>
              </a:ext>
            </a:extLst>
          </p:cNvPr>
          <p:cNvSpPr/>
          <p:nvPr/>
        </p:nvSpPr>
        <p:spPr>
          <a:xfrm>
            <a:off x="3252965" y="3223452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737AEA-8B5A-D406-BD0B-85CB115D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417" y="994400"/>
            <a:ext cx="3568883" cy="1127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FE1D8-9059-7A1D-CFB5-B1CF50351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379" y="2640073"/>
            <a:ext cx="3568883" cy="1409772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FBF9646-64DA-656A-7258-35E2868396FD}"/>
              </a:ext>
            </a:extLst>
          </p:cNvPr>
          <p:cNvSpPr/>
          <p:nvPr/>
        </p:nvSpPr>
        <p:spPr>
          <a:xfrm>
            <a:off x="4511865" y="1291257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A038DE-91EB-15C0-4719-C6535809EA14}"/>
              </a:ext>
            </a:extLst>
          </p:cNvPr>
          <p:cNvSpPr/>
          <p:nvPr/>
        </p:nvSpPr>
        <p:spPr>
          <a:xfrm>
            <a:off x="4511865" y="3223452"/>
            <a:ext cx="522515" cy="40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9810-230A-B348-6AC1-17BC2A85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GB" dirty="0"/>
              <a:t># coding standards and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9F68-9FDA-5C49-E903-DECA33125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>
                <a:hlinkClick r:id="rId2"/>
              </a:rPr>
              <a:t>https://stackoverflow.com/questions/150479/order-of-items-in-classes-fields-properties-constructors-methods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https://github.com/ktaranov/naming-convention/blob/master/C%23%20Coding%20Standards%20and%20Naming%20Conventions.md#11-do-use-noun-or-noun-phrases-to-name-a-class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C# Naming Conventions (c-sharpcorner.com)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4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4DDB-5629-1CA0-9D94-D5EB9EE6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&amp; Interface &amp; Class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968D-1A64-8B08-B4CC-CE6D36A3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1976"/>
            <a:ext cx="8520600" cy="3634548"/>
          </a:xfrm>
        </p:spPr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363940"/>
                </a:solidFill>
                <a:effectLst/>
                <a:latin typeface="Libre Franklin" panose="020B0604020202020204" pitchFamily="2" charset="0"/>
              </a:rPr>
              <a:t>When writing code, use short methods. Short methods keep your code more organized and readable. Short methods are also easier to debug. If there is a problem with a method, you can quickly isolate it and fix it. That is much harder to do if the method is long and complex.</a:t>
            </a:r>
          </a:p>
          <a:p>
            <a:endParaRPr lang="en-GB" sz="1600" b="0" i="0" dirty="0">
              <a:solidFill>
                <a:srgbClr val="363940"/>
              </a:solidFill>
              <a:effectLst/>
              <a:latin typeface="Libre Franklin" panose="020B0604020202020204" pitchFamily="2" charset="0"/>
            </a:endParaRPr>
          </a:p>
          <a:p>
            <a:r>
              <a:rPr lang="en-GB" sz="16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 meaningful variables and method names while coding. These names should be self descriptive.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430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1CD4-ABE7-BF65-A382-EA963123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&amp; Interface &amp; Class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411C6-0C1E-98C6-69ED-0AB420ECF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5DA4E14-91B2-587F-21EE-316DEDA18C19}"/>
              </a:ext>
            </a:extLst>
          </p:cNvPr>
          <p:cNvSpPr/>
          <p:nvPr/>
        </p:nvSpPr>
        <p:spPr>
          <a:xfrm>
            <a:off x="4779471" y="1567508"/>
            <a:ext cx="522514" cy="5334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74671AA-0FAF-86BD-F622-ED4C8A7A397C}"/>
              </a:ext>
            </a:extLst>
          </p:cNvPr>
          <p:cNvSpPr/>
          <p:nvPr/>
        </p:nvSpPr>
        <p:spPr>
          <a:xfrm>
            <a:off x="7044221" y="3345783"/>
            <a:ext cx="522515" cy="42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B33665-7B7E-80C9-1BE3-AE199DEF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2" y="1114089"/>
            <a:ext cx="3448482" cy="1584781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667212-A2F2-7795-645A-483E839F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2" y="2856815"/>
            <a:ext cx="5454930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572</Words>
  <Application>Microsoft Office PowerPoint</Application>
  <PresentationFormat>On-screen Show (16:9)</PresentationFormat>
  <Paragraphs>64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Microsoft PhagsPa</vt:lpstr>
      <vt:lpstr>Lato</vt:lpstr>
      <vt:lpstr>Roboto Light</vt:lpstr>
      <vt:lpstr>Arial</vt:lpstr>
      <vt:lpstr>Libre Franklin</vt:lpstr>
      <vt:lpstr>Roboto</vt:lpstr>
      <vt:lpstr>open sans</vt:lpstr>
      <vt:lpstr>Roboto Thin</vt:lpstr>
      <vt:lpstr>var(--global-heading-font-family)</vt:lpstr>
      <vt:lpstr>Simple Light</vt:lpstr>
      <vt:lpstr>Clean code</vt:lpstr>
      <vt:lpstr>What is clean code ? </vt:lpstr>
      <vt:lpstr>PowerPoint Presentation</vt:lpstr>
      <vt:lpstr>Naming conventions </vt:lpstr>
      <vt:lpstr>Avoid disinformation</vt:lpstr>
      <vt:lpstr>Use Camel/Pascal Case Notation </vt:lpstr>
      <vt:lpstr>C# coding standards and naming conventions</vt:lpstr>
      <vt:lpstr>Method &amp; Interface &amp; Class</vt:lpstr>
      <vt:lpstr>Method &amp; Interface &amp; Class</vt:lpstr>
      <vt:lpstr>Method &amp; Interface &amp; Class</vt:lpstr>
      <vt:lpstr>Comments</vt:lpstr>
      <vt:lpstr>Avoid magic strings/numbers</vt:lpstr>
      <vt:lpstr>Pay attention to Formatting</vt:lpstr>
      <vt:lpstr>DRY &amp; KISS</vt:lpstr>
      <vt:lpstr>Other important things</vt:lpstr>
      <vt:lpstr>Books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Onboarding meeting</dc:title>
  <dc:creator>Jadranko</dc:creator>
  <cp:lastModifiedBy>Bosko Gogic</cp:lastModifiedBy>
  <cp:revision>41</cp:revision>
  <dcterms:modified xsi:type="dcterms:W3CDTF">2022-12-05T08:46:22Z</dcterms:modified>
</cp:coreProperties>
</file>