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3"/>
  </p:notesMasterIdLst>
  <p:sldIdLst>
    <p:sldId id="256" r:id="rId4"/>
    <p:sldId id="299" r:id="rId5"/>
    <p:sldId id="259" r:id="rId6"/>
    <p:sldId id="302" r:id="rId7"/>
    <p:sldId id="274" r:id="rId8"/>
    <p:sldId id="296" r:id="rId9"/>
    <p:sldId id="297" r:id="rId10"/>
    <p:sldId id="295" r:id="rId11"/>
    <p:sldId id="294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16" autoAdjust="0"/>
    <p:restoredTop sz="96196" autoAdjust="0"/>
  </p:normalViewPr>
  <p:slideViewPr>
    <p:cSldViewPr>
      <p:cViewPr varScale="1">
        <p:scale>
          <a:sx n="98" d="100"/>
          <a:sy n="98" d="100"/>
        </p:scale>
        <p:origin x="-750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2021-03-11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3882-DEFD-4E72-8E13-72C60FD89A16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680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9"/>
            <a:ext cx="9144000" cy="288032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5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800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3" y="4555159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58188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558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9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42504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5" r:id="rId4"/>
    <p:sldLayoutId id="2147483676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  <p:sldLayoutId id="2147483674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b="1" dirty="0">
                <a:ea typeface="맑은 고딕" pitchFamily="50" charset="-127"/>
              </a:rPr>
              <a:t>UPOZNAJ BANJALUKU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99BD63-68E0-4FB0-9E04-D9AB005D5E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064" y="2983496"/>
            <a:ext cx="2003872" cy="83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8820472" cy="576064"/>
          </a:xfrm>
        </p:spPr>
        <p:txBody>
          <a:bodyPr/>
          <a:lstStyle/>
          <a:p>
            <a:r>
              <a:rPr lang="sr-Latn-ME" altLang="ko-KR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Šta je UpoznajBanjaluku sistem?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347614"/>
            <a:ext cx="86409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ME" dirty="0">
                <a:solidFill>
                  <a:schemeClr val="bg1"/>
                </a:solidFill>
              </a:rPr>
              <a:t>Sistem </a:t>
            </a:r>
            <a:r>
              <a:rPr lang="sr-Latn-ME" dirty="0" smtClean="0">
                <a:solidFill>
                  <a:schemeClr val="bg1"/>
                </a:solidFill>
              </a:rPr>
              <a:t>namjenjen </a:t>
            </a:r>
            <a:r>
              <a:rPr lang="sr-Latn-ME" dirty="0">
                <a:solidFill>
                  <a:schemeClr val="bg1"/>
                </a:solidFill>
              </a:rPr>
              <a:t>za sve turiste, posjetioce našeg grada i one koji žele bolje da upoznaju naš grad.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M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ME" dirty="0">
                <a:solidFill>
                  <a:schemeClr val="bg1"/>
                </a:solidFill>
              </a:rPr>
              <a:t>Reprezentativan sistem koji u prvi plan ističe sve vrline našeg grada.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M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ME" dirty="0">
                <a:solidFill>
                  <a:schemeClr val="bg1"/>
                </a:solidFill>
              </a:rPr>
              <a:t>Unapređenje dosadašnjih aplikacija i web servisa vezanih za turističku uslugu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sr-Latn-ME" dirty="0">
                <a:solidFill>
                  <a:schemeClr val="bg1"/>
                </a:solidFill>
              </a:rPr>
              <a:t>našeg grada.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M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ME" dirty="0">
                <a:solidFill>
                  <a:schemeClr val="bg1"/>
                </a:solidFill>
              </a:rPr>
              <a:t>Pouzdanost i blagovremeno informisanje o svim bitnim dešavanjima u našem </a:t>
            </a:r>
            <a:br>
              <a:rPr lang="sr-Latn-ME" dirty="0">
                <a:solidFill>
                  <a:schemeClr val="bg1"/>
                </a:solidFill>
              </a:rPr>
            </a:br>
            <a:r>
              <a:rPr lang="sr-Latn-ME" dirty="0">
                <a:solidFill>
                  <a:schemeClr val="bg1"/>
                </a:solidFill>
              </a:rPr>
              <a:t>gradu.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M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ME" dirty="0">
                <a:solidFill>
                  <a:schemeClr val="bg1"/>
                </a:solidFill>
              </a:rPr>
              <a:t>Prenosivost i iskoristivost u pogledu drugih </a:t>
            </a:r>
            <a:r>
              <a:rPr lang="sr-Latn-ME" dirty="0" smtClean="0">
                <a:solidFill>
                  <a:schemeClr val="bg1"/>
                </a:solidFill>
              </a:rPr>
              <a:t>tehnologija </a:t>
            </a:r>
            <a:r>
              <a:rPr lang="sr-Latn-ME" dirty="0">
                <a:solidFill>
                  <a:schemeClr val="bg1"/>
                </a:solidFill>
              </a:rPr>
              <a:t>predstavlja prednost </a:t>
            </a:r>
            <a:br>
              <a:rPr lang="sr-Latn-ME" dirty="0">
                <a:solidFill>
                  <a:schemeClr val="bg1"/>
                </a:solidFill>
              </a:rPr>
            </a:br>
            <a:r>
              <a:rPr lang="sr-Latn-ME" dirty="0">
                <a:solidFill>
                  <a:schemeClr val="bg1"/>
                </a:solidFill>
              </a:rPr>
              <a:t>ovakvog sistema.</a:t>
            </a:r>
          </a:p>
        </p:txBody>
      </p:sp>
    </p:spTree>
    <p:extLst>
      <p:ext uri="{BB962C8B-B14F-4D97-AF65-F5344CB8AC3E}">
        <p14:creationId xmlns:p14="http://schemas.microsoft.com/office/powerpoint/2010/main" val="37223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r-Latn-RS" altLang="ko-K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Zašto UpoznajBanjaluku sistem ?</a:t>
            </a:r>
            <a:endParaRPr lang="sr-Latn-ME" altLang="ko-K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3830819"/>
            <a:ext cx="2009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1200" dirty="0" err="1">
                <a:solidFill>
                  <a:prstClr val="white"/>
                </a:solidFill>
                <a:cs typeface="Arial" pitchFamily="34" charset="0"/>
              </a:rPr>
              <a:t>Svake</a:t>
            </a:r>
            <a:r>
              <a:rPr lang="en-US" altLang="ko-KR" sz="1200" dirty="0">
                <a:solidFill>
                  <a:prstClr val="white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prstClr val="white"/>
                </a:solidFill>
                <a:cs typeface="Arial" pitchFamily="34" charset="0"/>
              </a:rPr>
              <a:t>godine</a:t>
            </a:r>
            <a:r>
              <a:rPr lang="en-US" altLang="ko-KR" sz="1200" dirty="0">
                <a:solidFill>
                  <a:prstClr val="white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prstClr val="white"/>
                </a:solidFill>
                <a:cs typeface="Arial" pitchFamily="34" charset="0"/>
              </a:rPr>
              <a:t>sve</a:t>
            </a:r>
            <a:r>
              <a:rPr lang="en-US" altLang="ko-KR" sz="1200" dirty="0">
                <a:solidFill>
                  <a:prstClr val="white"/>
                </a:solidFill>
                <a:cs typeface="Arial" pitchFamily="34" charset="0"/>
              </a:rPr>
              <a:t> vi</a:t>
            </a:r>
            <a:r>
              <a:rPr lang="bs-Latn-BA" altLang="ko-KR" sz="1200" dirty="0">
                <a:solidFill>
                  <a:prstClr val="white"/>
                </a:solidFill>
                <a:cs typeface="Arial" pitchFamily="34" charset="0"/>
              </a:rPr>
              <a:t>še turista posjećuje </a:t>
            </a:r>
            <a:r>
              <a:rPr lang="bs-Latn-BA" altLang="ko-KR" sz="1200" dirty="0" smtClean="0">
                <a:solidFill>
                  <a:prstClr val="white"/>
                </a:solidFill>
                <a:cs typeface="Arial" pitchFamily="34" charset="0"/>
              </a:rPr>
              <a:t>Banjaluku</a:t>
            </a:r>
            <a:r>
              <a:rPr lang="en-US" altLang="ko-KR" sz="1200" dirty="0" smtClean="0">
                <a:solidFill>
                  <a:prstClr val="white"/>
                </a:solidFill>
                <a:cs typeface="Arial" pitchFamily="34" charset="0"/>
              </a:rPr>
              <a:t>.</a:t>
            </a:r>
            <a:endParaRPr lang="en-US" altLang="ko-KR" sz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7915" y="3830820"/>
            <a:ext cx="200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bs-Latn-BA" altLang="ko-KR" sz="1200" dirty="0">
                <a:solidFill>
                  <a:prstClr val="white"/>
                </a:solidFill>
                <a:cs typeface="Arial" pitchFamily="34" charset="0"/>
              </a:rPr>
              <a:t>Posjetiteljima treba predstaviti šta Banjaluka kao grad </a:t>
            </a:r>
            <a:r>
              <a:rPr lang="bs-Latn-BA" altLang="ko-KR" sz="1200" dirty="0" smtClean="0">
                <a:solidFill>
                  <a:prstClr val="white"/>
                </a:solidFill>
                <a:cs typeface="Arial" pitchFamily="34" charset="0"/>
              </a:rPr>
              <a:t>nudi</a:t>
            </a:r>
            <a:r>
              <a:rPr lang="en-US" altLang="ko-KR" sz="1200" dirty="0" smtClean="0">
                <a:solidFill>
                  <a:prstClr val="white"/>
                </a:solidFill>
                <a:cs typeface="Arial" pitchFamily="34" charset="0"/>
              </a:rPr>
              <a:t>.</a:t>
            </a:r>
            <a:endParaRPr lang="en-US" altLang="ko-KR" sz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6278" y="3830820"/>
            <a:ext cx="2009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bs-Latn-BA" altLang="ko-KR" sz="1200" dirty="0">
                <a:solidFill>
                  <a:prstClr val="white"/>
                </a:solidFill>
                <a:cs typeface="Arial" pitchFamily="34" charset="0"/>
              </a:rPr>
              <a:t>Posjetiteljima treba omogućiti da uvijek budu informisani o dešavanjima u </a:t>
            </a:r>
            <a:r>
              <a:rPr lang="bs-Latn-BA" altLang="ko-KR" sz="1200" dirty="0" smtClean="0">
                <a:solidFill>
                  <a:prstClr val="white"/>
                </a:solidFill>
                <a:cs typeface="Arial" pitchFamily="34" charset="0"/>
              </a:rPr>
              <a:t>gradu</a:t>
            </a:r>
            <a:r>
              <a:rPr lang="en-US" altLang="ko-KR" sz="1200" dirty="0" smtClean="0">
                <a:solidFill>
                  <a:prstClr val="white"/>
                </a:solidFill>
                <a:cs typeface="Arial" pitchFamily="34" charset="0"/>
              </a:rPr>
              <a:t>.</a:t>
            </a:r>
            <a:endParaRPr lang="en-US" altLang="ko-KR" sz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94640" y="3830820"/>
            <a:ext cx="2009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bs-Latn-BA" altLang="ko-KR" sz="1200" dirty="0">
                <a:solidFill>
                  <a:prstClr val="white"/>
                </a:solidFill>
                <a:cs typeface="Arial" pitchFamily="34" charset="0"/>
              </a:rPr>
              <a:t>Prikazati grad kao poželjno turističko </a:t>
            </a:r>
            <a:r>
              <a:rPr lang="bs-Latn-BA" altLang="ko-KR" sz="1200" dirty="0" smtClean="0">
                <a:solidFill>
                  <a:prstClr val="white"/>
                </a:solidFill>
                <a:cs typeface="Arial" pitchFamily="34" charset="0"/>
              </a:rPr>
              <a:t>odredište</a:t>
            </a:r>
            <a:r>
              <a:rPr lang="en-US" altLang="ko-KR" sz="1200" dirty="0" smtClean="0">
                <a:solidFill>
                  <a:prstClr val="white"/>
                </a:solidFill>
                <a:cs typeface="Arial" pitchFamily="34" charset="0"/>
              </a:rPr>
              <a:t>.</a:t>
            </a:r>
            <a:endParaRPr lang="en-US" altLang="ko-KR" sz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-29680" y="1611101"/>
            <a:ext cx="8545108" cy="2095162"/>
          </a:xfrm>
          <a:custGeom>
            <a:avLst/>
            <a:gdLst>
              <a:gd name="connsiteX0" fmla="*/ 6702732 w 8527613"/>
              <a:gd name="connsiteY0" fmla="*/ 0 h 1932318"/>
              <a:gd name="connsiteX1" fmla="*/ 7289327 w 8527613"/>
              <a:gd name="connsiteY1" fmla="*/ 1190446 h 1932318"/>
              <a:gd name="connsiteX2" fmla="*/ 8199872 w 8527613"/>
              <a:gd name="connsiteY2" fmla="*/ 354402 h 1932318"/>
              <a:gd name="connsiteX3" fmla="*/ 8063738 w 8527613"/>
              <a:gd name="connsiteY3" fmla="*/ 218268 h 1932318"/>
              <a:gd name="connsiteX4" fmla="*/ 8527613 w 8527613"/>
              <a:gd name="connsiteY4" fmla="*/ 35564 h 1932318"/>
              <a:gd name="connsiteX5" fmla="*/ 8438753 w 8527613"/>
              <a:gd name="connsiteY5" fmla="*/ 593283 h 1932318"/>
              <a:gd name="connsiteX6" fmla="*/ 8307071 w 8527613"/>
              <a:gd name="connsiteY6" fmla="*/ 461601 h 1932318"/>
              <a:gd name="connsiteX7" fmla="*/ 7375593 w 8527613"/>
              <a:gd name="connsiteY7" fmla="*/ 1544129 h 1932318"/>
              <a:gd name="connsiteX8" fmla="*/ 6737237 w 8527613"/>
              <a:gd name="connsiteY8" fmla="*/ 129398 h 1932318"/>
              <a:gd name="connsiteX9" fmla="*/ 767759 w 8527613"/>
              <a:gd name="connsiteY9" fmla="*/ 1932318 h 1932318"/>
              <a:gd name="connsiteX10" fmla="*/ 7 w 8527613"/>
              <a:gd name="connsiteY10" fmla="*/ 1104182 h 1932318"/>
              <a:gd name="connsiteX11" fmla="*/ 6702732 w 8527613"/>
              <a:gd name="connsiteY11" fmla="*/ 0 h 1932318"/>
              <a:gd name="connsiteX0" fmla="*/ 6703554 w 8528435"/>
              <a:gd name="connsiteY0" fmla="*/ 0 h 2303254"/>
              <a:gd name="connsiteX1" fmla="*/ 7290149 w 8528435"/>
              <a:gd name="connsiteY1" fmla="*/ 1190446 h 2303254"/>
              <a:gd name="connsiteX2" fmla="*/ 8200694 w 8528435"/>
              <a:gd name="connsiteY2" fmla="*/ 354402 h 2303254"/>
              <a:gd name="connsiteX3" fmla="*/ 8064560 w 8528435"/>
              <a:gd name="connsiteY3" fmla="*/ 218268 h 2303254"/>
              <a:gd name="connsiteX4" fmla="*/ 8528435 w 8528435"/>
              <a:gd name="connsiteY4" fmla="*/ 35564 h 2303254"/>
              <a:gd name="connsiteX5" fmla="*/ 8439575 w 8528435"/>
              <a:gd name="connsiteY5" fmla="*/ 593283 h 2303254"/>
              <a:gd name="connsiteX6" fmla="*/ 8307893 w 8528435"/>
              <a:gd name="connsiteY6" fmla="*/ 461601 h 2303254"/>
              <a:gd name="connsiteX7" fmla="*/ 7376415 w 8528435"/>
              <a:gd name="connsiteY7" fmla="*/ 1544129 h 2303254"/>
              <a:gd name="connsiteX8" fmla="*/ 6738059 w 8528435"/>
              <a:gd name="connsiteY8" fmla="*/ 129398 h 2303254"/>
              <a:gd name="connsiteX9" fmla="*/ 830 w 8528435"/>
              <a:gd name="connsiteY9" fmla="*/ 2303254 h 2303254"/>
              <a:gd name="connsiteX10" fmla="*/ 829 w 8528435"/>
              <a:gd name="connsiteY10" fmla="*/ 1104182 h 2303254"/>
              <a:gd name="connsiteX11" fmla="*/ 6703554 w 8528435"/>
              <a:gd name="connsiteY11" fmla="*/ 0 h 2303254"/>
              <a:gd name="connsiteX0" fmla="*/ 6720227 w 8545108"/>
              <a:gd name="connsiteY0" fmla="*/ 0 h 2303254"/>
              <a:gd name="connsiteX1" fmla="*/ 7306822 w 8545108"/>
              <a:gd name="connsiteY1" fmla="*/ 1190446 h 2303254"/>
              <a:gd name="connsiteX2" fmla="*/ 8217367 w 8545108"/>
              <a:gd name="connsiteY2" fmla="*/ 354402 h 2303254"/>
              <a:gd name="connsiteX3" fmla="*/ 8081233 w 8545108"/>
              <a:gd name="connsiteY3" fmla="*/ 218268 h 2303254"/>
              <a:gd name="connsiteX4" fmla="*/ 8545108 w 8545108"/>
              <a:gd name="connsiteY4" fmla="*/ 35564 h 2303254"/>
              <a:gd name="connsiteX5" fmla="*/ 8456248 w 8545108"/>
              <a:gd name="connsiteY5" fmla="*/ 593283 h 2303254"/>
              <a:gd name="connsiteX6" fmla="*/ 8324566 w 8545108"/>
              <a:gd name="connsiteY6" fmla="*/ 461601 h 2303254"/>
              <a:gd name="connsiteX7" fmla="*/ 7393088 w 8545108"/>
              <a:gd name="connsiteY7" fmla="*/ 1544129 h 2303254"/>
              <a:gd name="connsiteX8" fmla="*/ 6754732 w 8545108"/>
              <a:gd name="connsiteY8" fmla="*/ 129398 h 2303254"/>
              <a:gd name="connsiteX9" fmla="*/ 17503 w 8545108"/>
              <a:gd name="connsiteY9" fmla="*/ 2303254 h 2303254"/>
              <a:gd name="connsiteX10" fmla="*/ 249 w 8545108"/>
              <a:gd name="connsiteY10" fmla="*/ 897148 h 2303254"/>
              <a:gd name="connsiteX11" fmla="*/ 6720227 w 8545108"/>
              <a:gd name="connsiteY11" fmla="*/ 0 h 2303254"/>
              <a:gd name="connsiteX0" fmla="*/ 6720227 w 8545108"/>
              <a:gd name="connsiteY0" fmla="*/ 0 h 2303254"/>
              <a:gd name="connsiteX1" fmla="*/ 7306822 w 8545108"/>
              <a:gd name="connsiteY1" fmla="*/ 1190446 h 2303254"/>
              <a:gd name="connsiteX2" fmla="*/ 8217367 w 8545108"/>
              <a:gd name="connsiteY2" fmla="*/ 354402 h 2303254"/>
              <a:gd name="connsiteX3" fmla="*/ 8081233 w 8545108"/>
              <a:gd name="connsiteY3" fmla="*/ 218268 h 2303254"/>
              <a:gd name="connsiteX4" fmla="*/ 8545108 w 8545108"/>
              <a:gd name="connsiteY4" fmla="*/ 35564 h 2303254"/>
              <a:gd name="connsiteX5" fmla="*/ 8456248 w 8545108"/>
              <a:gd name="connsiteY5" fmla="*/ 593283 h 2303254"/>
              <a:gd name="connsiteX6" fmla="*/ 8324566 w 8545108"/>
              <a:gd name="connsiteY6" fmla="*/ 461601 h 2303254"/>
              <a:gd name="connsiteX7" fmla="*/ 7393088 w 8545108"/>
              <a:gd name="connsiteY7" fmla="*/ 1544129 h 2303254"/>
              <a:gd name="connsiteX8" fmla="*/ 6771985 w 8545108"/>
              <a:gd name="connsiteY8" fmla="*/ 345058 h 2303254"/>
              <a:gd name="connsiteX9" fmla="*/ 17503 w 8545108"/>
              <a:gd name="connsiteY9" fmla="*/ 2303254 h 2303254"/>
              <a:gd name="connsiteX10" fmla="*/ 249 w 8545108"/>
              <a:gd name="connsiteY10" fmla="*/ 897148 h 2303254"/>
              <a:gd name="connsiteX11" fmla="*/ 6720227 w 8545108"/>
              <a:gd name="connsiteY11" fmla="*/ 0 h 2303254"/>
              <a:gd name="connsiteX0" fmla="*/ 6780612 w 8545108"/>
              <a:gd name="connsiteY0" fmla="*/ 197350 h 2267690"/>
              <a:gd name="connsiteX1" fmla="*/ 7306822 w 8545108"/>
              <a:gd name="connsiteY1" fmla="*/ 1154882 h 2267690"/>
              <a:gd name="connsiteX2" fmla="*/ 8217367 w 8545108"/>
              <a:gd name="connsiteY2" fmla="*/ 318838 h 2267690"/>
              <a:gd name="connsiteX3" fmla="*/ 8081233 w 8545108"/>
              <a:gd name="connsiteY3" fmla="*/ 182704 h 2267690"/>
              <a:gd name="connsiteX4" fmla="*/ 8545108 w 8545108"/>
              <a:gd name="connsiteY4" fmla="*/ 0 h 2267690"/>
              <a:gd name="connsiteX5" fmla="*/ 8456248 w 8545108"/>
              <a:gd name="connsiteY5" fmla="*/ 557719 h 2267690"/>
              <a:gd name="connsiteX6" fmla="*/ 8324566 w 8545108"/>
              <a:gd name="connsiteY6" fmla="*/ 426037 h 2267690"/>
              <a:gd name="connsiteX7" fmla="*/ 7393088 w 8545108"/>
              <a:gd name="connsiteY7" fmla="*/ 1508565 h 2267690"/>
              <a:gd name="connsiteX8" fmla="*/ 6771985 w 8545108"/>
              <a:gd name="connsiteY8" fmla="*/ 309494 h 2267690"/>
              <a:gd name="connsiteX9" fmla="*/ 17503 w 8545108"/>
              <a:gd name="connsiteY9" fmla="*/ 2267690 h 2267690"/>
              <a:gd name="connsiteX10" fmla="*/ 249 w 8545108"/>
              <a:gd name="connsiteY10" fmla="*/ 861584 h 2267690"/>
              <a:gd name="connsiteX11" fmla="*/ 6780612 w 8545108"/>
              <a:gd name="connsiteY11" fmla="*/ 197350 h 2267690"/>
              <a:gd name="connsiteX0" fmla="*/ 6780612 w 8545108"/>
              <a:gd name="connsiteY0" fmla="*/ 197350 h 2095162"/>
              <a:gd name="connsiteX1" fmla="*/ 7306822 w 8545108"/>
              <a:gd name="connsiteY1" fmla="*/ 1154882 h 2095162"/>
              <a:gd name="connsiteX2" fmla="*/ 8217367 w 8545108"/>
              <a:gd name="connsiteY2" fmla="*/ 318838 h 2095162"/>
              <a:gd name="connsiteX3" fmla="*/ 8081233 w 8545108"/>
              <a:gd name="connsiteY3" fmla="*/ 182704 h 2095162"/>
              <a:gd name="connsiteX4" fmla="*/ 8545108 w 8545108"/>
              <a:gd name="connsiteY4" fmla="*/ 0 h 2095162"/>
              <a:gd name="connsiteX5" fmla="*/ 8456248 w 8545108"/>
              <a:gd name="connsiteY5" fmla="*/ 557719 h 2095162"/>
              <a:gd name="connsiteX6" fmla="*/ 8324566 w 8545108"/>
              <a:gd name="connsiteY6" fmla="*/ 426037 h 2095162"/>
              <a:gd name="connsiteX7" fmla="*/ 7393088 w 8545108"/>
              <a:gd name="connsiteY7" fmla="*/ 1508565 h 2095162"/>
              <a:gd name="connsiteX8" fmla="*/ 6771985 w 8545108"/>
              <a:gd name="connsiteY8" fmla="*/ 309494 h 2095162"/>
              <a:gd name="connsiteX9" fmla="*/ 17503 w 8545108"/>
              <a:gd name="connsiteY9" fmla="*/ 2095162 h 2095162"/>
              <a:gd name="connsiteX10" fmla="*/ 249 w 8545108"/>
              <a:gd name="connsiteY10" fmla="*/ 861584 h 2095162"/>
              <a:gd name="connsiteX11" fmla="*/ 6780612 w 8545108"/>
              <a:gd name="connsiteY11" fmla="*/ 197350 h 2095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545108" h="2095162">
                <a:moveTo>
                  <a:pt x="6780612" y="197350"/>
                </a:moveTo>
                <a:lnTo>
                  <a:pt x="7306822" y="1154882"/>
                </a:lnTo>
                <a:lnTo>
                  <a:pt x="8217367" y="318838"/>
                </a:lnTo>
                <a:lnTo>
                  <a:pt x="8081233" y="182704"/>
                </a:lnTo>
                <a:lnTo>
                  <a:pt x="8545108" y="0"/>
                </a:lnTo>
                <a:lnTo>
                  <a:pt x="8456248" y="557719"/>
                </a:lnTo>
                <a:lnTo>
                  <a:pt x="8324566" y="426037"/>
                </a:lnTo>
                <a:lnTo>
                  <a:pt x="7393088" y="1508565"/>
                </a:lnTo>
                <a:lnTo>
                  <a:pt x="6771985" y="309494"/>
                </a:lnTo>
                <a:lnTo>
                  <a:pt x="17503" y="2095162"/>
                </a:lnTo>
                <a:cubicBezTo>
                  <a:pt x="20378" y="1706973"/>
                  <a:pt x="-2626" y="1249773"/>
                  <a:pt x="249" y="861584"/>
                </a:cubicBezTo>
                <a:lnTo>
                  <a:pt x="6780612" y="19735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83568" y="1761710"/>
            <a:ext cx="1260000" cy="126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378709" y="1507109"/>
            <a:ext cx="1080000" cy="10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893850" y="1372127"/>
            <a:ext cx="900000" cy="90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909" y="1372127"/>
            <a:ext cx="867941" cy="90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4" name="Rounded Rectangular Callout 33"/>
          <p:cNvSpPr/>
          <p:nvPr/>
        </p:nvSpPr>
        <p:spPr>
          <a:xfrm rot="846213">
            <a:off x="4413474" y="1294816"/>
            <a:ext cx="656822" cy="239874"/>
          </a:xfrm>
          <a:prstGeom prst="wedgeRoundRectCallout">
            <a:avLst>
              <a:gd name="adj1" fmla="val -22303"/>
              <a:gd name="adj2" fmla="val 110821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sz="7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New event</a:t>
            </a:r>
            <a:endParaRPr lang="en-US" sz="75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Oval Callout 35"/>
          <p:cNvSpPr/>
          <p:nvPr/>
        </p:nvSpPr>
        <p:spPr>
          <a:xfrm>
            <a:off x="2842731" y="1559149"/>
            <a:ext cx="348499" cy="227688"/>
          </a:xfrm>
          <a:prstGeom prst="wedgeEllipseCallout">
            <a:avLst>
              <a:gd name="adj1" fmla="val -36218"/>
              <a:gd name="adj2" fmla="val 60119"/>
            </a:avLst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sz="13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en-US" sz="135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8" name="Round Same Side Corner Rectangle 8">
            <a:extLst>
              <a:ext uri="{FF2B5EF4-FFF2-40B4-BE49-F238E27FC236}">
                <a16:creationId xmlns:a16="http://schemas.microsoft.com/office/drawing/2014/main" xmlns="" id="{8FD3A086-6133-49F5-88F4-176D4E3E64FC}"/>
              </a:ext>
            </a:extLst>
          </p:cNvPr>
          <p:cNvSpPr/>
          <p:nvPr/>
        </p:nvSpPr>
        <p:spPr>
          <a:xfrm>
            <a:off x="1045616" y="1988820"/>
            <a:ext cx="354425" cy="760534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9" name="Round Same Side Corner Rectangle 36">
            <a:extLst>
              <a:ext uri="{FF2B5EF4-FFF2-40B4-BE49-F238E27FC236}">
                <a16:creationId xmlns:a16="http://schemas.microsoft.com/office/drawing/2014/main" xmlns="" id="{EC755111-A59B-4043-A8D3-BB5581FC9777}"/>
              </a:ext>
            </a:extLst>
          </p:cNvPr>
          <p:cNvSpPr/>
          <p:nvPr/>
        </p:nvSpPr>
        <p:spPr>
          <a:xfrm>
            <a:off x="1366720" y="2508149"/>
            <a:ext cx="305084" cy="241205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1" name="Round Same Side Corner Rectangle 8">
            <a:extLst>
              <a:ext uri="{FF2B5EF4-FFF2-40B4-BE49-F238E27FC236}">
                <a16:creationId xmlns:a16="http://schemas.microsoft.com/office/drawing/2014/main" xmlns="" id="{FFF29FDC-0094-4D05-B705-B38BCFBBF636}"/>
              </a:ext>
            </a:extLst>
          </p:cNvPr>
          <p:cNvSpPr/>
          <p:nvPr/>
        </p:nvSpPr>
        <p:spPr>
          <a:xfrm>
            <a:off x="2557915" y="1838788"/>
            <a:ext cx="481621" cy="495821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70548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  <p:bldP spid="10" grpId="0"/>
      <p:bldP spid="13" grpId="0"/>
      <p:bldP spid="16" grpId="0"/>
      <p:bldP spid="19" grpId="0" animBg="1"/>
      <p:bldP spid="20" grpId="0" animBg="1"/>
      <p:bldP spid="21" grpId="0" animBg="1"/>
      <p:bldP spid="34" grpId="0" animBg="1"/>
      <p:bldP spid="36" grpId="0" animBg="1"/>
      <p:bldP spid="38" grpId="0" animBg="1"/>
      <p:bldP spid="39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sr-Latn-ME" altLang="ko-KR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Ciljevi sistema</a:t>
            </a:r>
            <a:endParaRPr lang="ko-KR" altLang="en-US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131590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ME" dirty="0">
                <a:solidFill>
                  <a:schemeClr val="bg1"/>
                </a:solidFill>
              </a:rPr>
              <a:t>Mogućnost jednostavnog pronalaženja određenih informacija o samom </a:t>
            </a:r>
            <a:br>
              <a:rPr lang="sr-Latn-ME" dirty="0">
                <a:solidFill>
                  <a:schemeClr val="bg1"/>
                </a:solidFill>
              </a:rPr>
            </a:br>
            <a:r>
              <a:rPr lang="sr-Latn-ME" dirty="0">
                <a:solidFill>
                  <a:schemeClr val="bg1"/>
                </a:solidFill>
              </a:rPr>
              <a:t>gradu i o znamenitostima grada.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M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ME" dirty="0">
                <a:solidFill>
                  <a:schemeClr val="bg1"/>
                </a:solidFill>
              </a:rPr>
              <a:t>Pronalaženje informacija o trenutnim, kao i planiranim dešavanjima u budućnosti koje bi mogle biti zanimljive turistima i drugim posjetiocima grada, kao i samim 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sr-Latn-ME" dirty="0">
                <a:solidFill>
                  <a:schemeClr val="bg1"/>
                </a:solidFill>
              </a:rPr>
              <a:t>građanima.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M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ME" dirty="0">
                <a:solidFill>
                  <a:schemeClr val="bg1"/>
                </a:solidFill>
              </a:rPr>
              <a:t>Smanjivanje bespotrebnih i mukotrpnih pretraga po različitim web servisima i </a:t>
            </a:r>
            <a:br>
              <a:rPr lang="sr-Latn-ME" dirty="0">
                <a:solidFill>
                  <a:schemeClr val="bg1"/>
                </a:solidFill>
              </a:rPr>
            </a:br>
            <a:r>
              <a:rPr lang="sr-Latn-ME" dirty="0">
                <a:solidFill>
                  <a:schemeClr val="bg1"/>
                </a:solidFill>
              </a:rPr>
              <a:t>aplikacijama u cilju pronalaska određenih informacija.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M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ME" dirty="0">
                <a:solidFill>
                  <a:schemeClr val="bg1"/>
                </a:solidFill>
              </a:rPr>
              <a:t>Trajno čuvanje korisnih informacija koje su u svakom momentu dostupne na web</a:t>
            </a:r>
            <a:br>
              <a:rPr lang="sr-Latn-ME" dirty="0">
                <a:solidFill>
                  <a:schemeClr val="bg1"/>
                </a:solidFill>
              </a:rPr>
            </a:br>
            <a:r>
              <a:rPr lang="sr-Latn-ME" dirty="0">
                <a:solidFill>
                  <a:schemeClr val="bg1"/>
                </a:solidFill>
              </a:rPr>
              <a:t>servisu i aplikaciji.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M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ME" dirty="0">
                <a:solidFill>
                  <a:schemeClr val="bg1"/>
                </a:solidFill>
              </a:rPr>
              <a:t>Mogućnost korištenja aplikacije od strane Grada Banja Luka</a:t>
            </a:r>
            <a:r>
              <a:rPr lang="en-US" dirty="0">
                <a:solidFill>
                  <a:schemeClr val="bg1"/>
                </a:solidFill>
              </a:rPr>
              <a:t> u </a:t>
            </a:r>
            <a:r>
              <a:rPr lang="en-US" dirty="0" err="1">
                <a:solidFill>
                  <a:schemeClr val="bg1"/>
                </a:solidFill>
              </a:rPr>
              <a:t>marketin</a:t>
            </a:r>
            <a:r>
              <a:rPr lang="sr-Latn-ME" dirty="0">
                <a:solidFill>
                  <a:schemeClr val="bg1"/>
                </a:solidFill>
              </a:rPr>
              <a:t>ške svrhe.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M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ME" dirty="0"/>
          </a:p>
        </p:txBody>
      </p:sp>
    </p:spTree>
    <p:extLst>
      <p:ext uri="{BB962C8B-B14F-4D97-AF65-F5344CB8AC3E}">
        <p14:creationId xmlns:p14="http://schemas.microsoft.com/office/powerpoint/2010/main" val="168228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4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Organizacija</a:t>
            </a:r>
            <a:r>
              <a:rPr lang="en-US" altLang="ko-K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ko-KR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sistema</a:t>
            </a:r>
            <a:endParaRPr lang="en-US" altLang="ko-KR" b="1" dirty="0"/>
          </a:p>
        </p:txBody>
      </p:sp>
      <p:grpSp>
        <p:nvGrpSpPr>
          <p:cNvPr id="27" name="Group 26"/>
          <p:cNvGrpSpPr/>
          <p:nvPr/>
        </p:nvGrpSpPr>
        <p:grpSpPr>
          <a:xfrm>
            <a:off x="2954292" y="3216596"/>
            <a:ext cx="2462452" cy="1132326"/>
            <a:chOff x="878526" y="3435738"/>
            <a:chExt cx="1761019" cy="1132326"/>
          </a:xfrm>
        </p:grpSpPr>
        <p:sp>
          <p:nvSpPr>
            <p:cNvPr id="28" name="TextBox 27"/>
            <p:cNvSpPr txBox="1"/>
            <p:nvPr/>
          </p:nvSpPr>
          <p:spPr>
            <a:xfrm>
              <a:off x="878526" y="3435738"/>
              <a:ext cx="17281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altLang="ko-KR" sz="1400" b="1" dirty="0">
                  <a:solidFill>
                    <a:schemeClr val="bg1"/>
                  </a:solidFill>
                  <a:cs typeface="Arial" pitchFamily="34" charset="0"/>
                </a:rPr>
                <a:t>Server</a:t>
              </a:r>
            </a:p>
            <a:p>
              <a:pPr algn="ctr"/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11353" y="3921733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sr-Latn-RS" altLang="ko-KR" sz="1200" dirty="0">
                  <a:solidFill>
                    <a:schemeClr val="bg1"/>
                  </a:solidFill>
                  <a:cs typeface="Arial" pitchFamily="34" charset="0"/>
                </a:rPr>
                <a:t>Servisira zahtjeve web browsera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259308" y="3245934"/>
            <a:ext cx="2416550" cy="920100"/>
            <a:chOff x="1062658" y="3720662"/>
            <a:chExt cx="1728192" cy="920100"/>
          </a:xfrm>
        </p:grpSpPr>
        <p:sp>
          <p:nvSpPr>
            <p:cNvPr id="31" name="TextBox 30"/>
            <p:cNvSpPr txBox="1"/>
            <p:nvPr/>
          </p:nvSpPr>
          <p:spPr>
            <a:xfrm>
              <a:off x="1062658" y="3720662"/>
              <a:ext cx="17281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altLang="ko-KR" sz="1400" b="1" dirty="0">
                  <a:solidFill>
                    <a:schemeClr val="bg1"/>
                  </a:solidFill>
                  <a:cs typeface="Arial" pitchFamily="34" charset="0"/>
                </a:rPr>
                <a:t>Klijent</a:t>
              </a:r>
            </a:p>
            <a:p>
              <a:pPr algn="ctr"/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62658" y="4179097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sr-Latn-RS" altLang="ko-KR" sz="1200" dirty="0">
                  <a:solidFill>
                    <a:schemeClr val="bg1"/>
                  </a:solidFill>
                  <a:cs typeface="Arial" pitchFamily="34" charset="0"/>
                </a:rPr>
                <a:t>Šalje zahtjeve za odabrane akcije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71460" y="3273365"/>
            <a:ext cx="2416550" cy="892300"/>
            <a:chOff x="903581" y="3842995"/>
            <a:chExt cx="1728192" cy="892300"/>
          </a:xfrm>
        </p:grpSpPr>
        <p:sp>
          <p:nvSpPr>
            <p:cNvPr id="34" name="TextBox 33"/>
            <p:cNvSpPr txBox="1"/>
            <p:nvPr/>
          </p:nvSpPr>
          <p:spPr>
            <a:xfrm>
              <a:off x="903581" y="3842995"/>
              <a:ext cx="17281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altLang="ko-KR" sz="1400" b="1" dirty="0">
                  <a:solidFill>
                    <a:schemeClr val="bg1"/>
                  </a:solidFill>
                  <a:cs typeface="Arial" pitchFamily="34" charset="0"/>
                </a:rPr>
                <a:t>Baza podataka</a:t>
              </a:r>
            </a:p>
            <a:p>
              <a:pPr algn="ctr"/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03581" y="4273630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sr-Latn-RS" altLang="ko-KR" sz="1200" dirty="0">
                  <a:solidFill>
                    <a:schemeClr val="bg1"/>
                  </a:solidFill>
                  <a:cs typeface="Arial" pitchFamily="34" charset="0"/>
                </a:rPr>
                <a:t>Upravlja podacima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BB75F30A-B510-4E6A-B9A9-6E12ADE5054F}"/>
              </a:ext>
            </a:extLst>
          </p:cNvPr>
          <p:cNvCxnSpPr>
            <a:cxnSpLocks/>
          </p:cNvCxnSpPr>
          <p:nvPr/>
        </p:nvCxnSpPr>
        <p:spPr>
          <a:xfrm>
            <a:off x="2195736" y="2283718"/>
            <a:ext cx="1280160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xmlns="" id="{D16775C3-ACD5-4AC0-979F-614F1B140C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467" y="1582402"/>
            <a:ext cx="1488231" cy="144712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05FCE7E2-DAC7-4F0C-A86E-ADDD9A5195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248" y="1585784"/>
            <a:ext cx="1393086" cy="144712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32EC9C12-7617-4A2F-BCB1-DF93DC64C2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68" y="1590759"/>
            <a:ext cx="1393086" cy="1385917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208B877B-C050-436E-87DC-6A774C5517C7}"/>
              </a:ext>
            </a:extLst>
          </p:cNvPr>
          <p:cNvCxnSpPr>
            <a:cxnSpLocks/>
          </p:cNvCxnSpPr>
          <p:nvPr/>
        </p:nvCxnSpPr>
        <p:spPr>
          <a:xfrm>
            <a:off x="5220072" y="2283718"/>
            <a:ext cx="1368152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05AC6337-3E16-46DA-97BF-4DA35210327B}"/>
              </a:ext>
            </a:extLst>
          </p:cNvPr>
          <p:cNvSpPr txBox="1"/>
          <p:nvPr/>
        </p:nvSpPr>
        <p:spPr>
          <a:xfrm>
            <a:off x="395536" y="987574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UpoznajBanja</a:t>
            </a:r>
            <a:r>
              <a:rPr lang="en-US" dirty="0" err="1">
                <a:solidFill>
                  <a:schemeClr val="bg1"/>
                </a:solidFill>
              </a:rPr>
              <a:t>luku</a:t>
            </a:r>
            <a:r>
              <a:rPr lang="sr-Latn-RS" dirty="0"/>
              <a:t> </a:t>
            </a:r>
            <a:r>
              <a:rPr lang="sr-Latn-RS" dirty="0">
                <a:solidFill>
                  <a:schemeClr val="bg1"/>
                </a:solidFill>
              </a:rPr>
              <a:t>je web stranica </a:t>
            </a:r>
            <a:r>
              <a:rPr lang="sr-Latn-RS" dirty="0" smtClean="0">
                <a:solidFill>
                  <a:schemeClr val="bg1"/>
                </a:solidFill>
              </a:rPr>
              <a:t>sa </a:t>
            </a:r>
            <a:r>
              <a:rPr lang="sr-Latn-RS" dirty="0">
                <a:solidFill>
                  <a:schemeClr val="bg1"/>
                </a:solidFill>
              </a:rPr>
              <a:t>troslojnom arhitekturom.</a:t>
            </a:r>
            <a:endParaRPr lang="bs-Latn-B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00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4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Korisnici</a:t>
            </a:r>
            <a:r>
              <a:rPr lang="en-US" altLang="ko-K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ko-KR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sistema</a:t>
            </a:r>
            <a:endParaRPr lang="en-US" altLang="ko-KR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0"/>
            <a:ext cx="9144000" cy="51435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827157" y="3481978"/>
            <a:ext cx="720080" cy="720080"/>
          </a:xfrm>
          <a:prstGeom prst="ellipse">
            <a:avLst/>
          </a:prstGeom>
          <a:solidFill>
            <a:schemeClr val="accent2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390177" y="2617882"/>
            <a:ext cx="720080" cy="720080"/>
          </a:xfrm>
          <a:prstGeom prst="ellipse">
            <a:avLst/>
          </a:prstGeom>
          <a:solidFill>
            <a:schemeClr val="accent4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953197" y="1753786"/>
            <a:ext cx="720080" cy="720080"/>
          </a:xfrm>
          <a:prstGeom prst="ellipse">
            <a:avLst/>
          </a:prstGeom>
          <a:solidFill>
            <a:schemeClr val="accent2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516216" y="889690"/>
            <a:ext cx="720080" cy="720080"/>
          </a:xfrm>
          <a:prstGeom prst="ellipse">
            <a:avLst/>
          </a:prstGeom>
          <a:solidFill>
            <a:schemeClr val="accent4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994586" y="1300687"/>
            <a:ext cx="1728192" cy="2103751"/>
            <a:chOff x="3017859" y="4337228"/>
            <a:chExt cx="1870812" cy="991272"/>
          </a:xfrm>
        </p:grpSpPr>
        <p:sp>
          <p:nvSpPr>
            <p:cNvPr id="20" name="TextBox 19"/>
            <p:cNvSpPr txBox="1"/>
            <p:nvPr/>
          </p:nvSpPr>
          <p:spPr>
            <a:xfrm>
              <a:off x="3021856" y="4588888"/>
              <a:ext cx="1866815" cy="739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 latinLnBrk="1"/>
              <a:r>
                <a:rPr lang="sr-Latn-CS" altLang="ko-KR" sz="1200" dirty="0">
                  <a:solidFill>
                    <a:prstClr val="white"/>
                  </a:solidFill>
                  <a:cs typeface="Arial" pitchFamily="34" charset="0"/>
                </a:rPr>
                <a:t>Ima mogućnost pregleda sadržaja</a:t>
              </a:r>
            </a:p>
            <a:p>
              <a:pPr algn="r" latinLnBrk="1"/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______________</a:t>
              </a:r>
            </a:p>
            <a:p>
              <a:pPr algn="r" latinLnBrk="1"/>
              <a:r>
                <a:rPr lang="sr-Latn-CS" altLang="ko-KR" sz="1200" dirty="0">
                  <a:solidFill>
                    <a:prstClr val="white"/>
                  </a:solidFill>
                  <a:cs typeface="Arial" pitchFamily="34" charset="0"/>
                </a:rPr>
                <a:t>Posjeduje mogućnost promjene jezika</a:t>
              </a:r>
            </a:p>
            <a:p>
              <a:pPr algn="r" latinLnBrk="1"/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______________</a:t>
              </a:r>
            </a:p>
            <a:p>
              <a:pPr algn="r" latinLnBrk="1"/>
              <a:r>
                <a:rPr lang="sr-Latn-CS" altLang="ko-KR" sz="1200" dirty="0">
                  <a:solidFill>
                    <a:prstClr val="white"/>
                  </a:solidFill>
                  <a:cs typeface="Arial" pitchFamily="34" charset="0"/>
                </a:rPr>
                <a:t>Posjeduje mogućnost registracije na sistem</a:t>
              </a:r>
              <a:endParaRPr lang="en-US" altLang="ko-KR" sz="1200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17859" y="4337228"/>
              <a:ext cx="1870812" cy="275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latinLnBrk="1"/>
              <a:r>
                <a:rPr lang="sr-Latn-CS" altLang="ko-KR" sz="1600" b="1" dirty="0">
                  <a:solidFill>
                    <a:prstClr val="white"/>
                  </a:solidFill>
                  <a:cs typeface="Arial" pitchFamily="34" charset="0"/>
                </a:rPr>
                <a:t>Neregistrovani korisnik</a:t>
              </a:r>
              <a:endParaRPr lang="en-US" altLang="ko-KR" sz="1600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082111" y="1262008"/>
            <a:ext cx="1728192" cy="1125435"/>
            <a:chOff x="3021856" y="4294450"/>
            <a:chExt cx="1870812" cy="1125437"/>
          </a:xfrm>
        </p:grpSpPr>
        <p:sp>
          <p:nvSpPr>
            <p:cNvPr id="24" name="TextBox 23"/>
            <p:cNvSpPr txBox="1"/>
            <p:nvPr/>
          </p:nvSpPr>
          <p:spPr>
            <a:xfrm>
              <a:off x="3021856" y="4588888"/>
              <a:ext cx="1866815" cy="830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 latinLnBrk="1"/>
              <a:r>
                <a:rPr lang="sr-Latn-CS" altLang="ko-KR" sz="1200" dirty="0">
                  <a:solidFill>
                    <a:prstClr val="white"/>
                  </a:solidFill>
                  <a:cs typeface="Arial" pitchFamily="34" charset="0"/>
                </a:rPr>
                <a:t>Šalje ponude</a:t>
              </a:r>
              <a:endParaRPr lang="en-US" altLang="ko-KR" sz="1200" dirty="0">
                <a:solidFill>
                  <a:prstClr val="white"/>
                </a:solidFill>
                <a:cs typeface="Arial" pitchFamily="34" charset="0"/>
              </a:endParaRPr>
            </a:p>
            <a:p>
              <a:pPr algn="r" latinLnBrk="1"/>
              <a:r>
                <a:rPr lang="en-US" altLang="ko-KR" sz="1200" dirty="0" smtClean="0">
                  <a:solidFill>
                    <a:prstClr val="white"/>
                  </a:solidFill>
                  <a:cs typeface="Arial" pitchFamily="34" charset="0"/>
                </a:rPr>
                <a:t>______________</a:t>
              </a:r>
              <a:endParaRPr lang="sr-Latn-CS" altLang="ko-KR" sz="1200" dirty="0">
                <a:solidFill>
                  <a:prstClr val="white"/>
                </a:solidFill>
                <a:cs typeface="Arial" pitchFamily="34" charset="0"/>
              </a:endParaRPr>
            </a:p>
            <a:p>
              <a:pPr algn="r" latinLnBrk="1"/>
              <a:r>
                <a:rPr lang="sr-Latn-CS" altLang="ko-KR" sz="1200" dirty="0">
                  <a:solidFill>
                    <a:prstClr val="white"/>
                  </a:solidFill>
                  <a:cs typeface="Arial" pitchFamily="34" charset="0"/>
                </a:rPr>
                <a:t>Prima izvještaj o ponudi</a:t>
              </a:r>
              <a:endParaRPr lang="en-US" altLang="ko-KR" sz="1200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21856" y="4294450"/>
              <a:ext cx="187081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latinLnBrk="1"/>
              <a:r>
                <a:rPr lang="en-US" altLang="ko-KR" sz="1600" b="1" dirty="0" err="1">
                  <a:solidFill>
                    <a:prstClr val="white"/>
                  </a:solidFill>
                  <a:cs typeface="Arial" pitchFamily="34" charset="0"/>
                </a:rPr>
                <a:t>Ponu</a:t>
              </a:r>
              <a:r>
                <a:rPr lang="sr-Latn-CS" altLang="ko-KR" sz="1600" b="1" dirty="0">
                  <a:solidFill>
                    <a:prstClr val="white"/>
                  </a:solidFill>
                  <a:cs typeface="Arial" pitchFamily="34" charset="0"/>
                </a:rPr>
                <a:t>đ</a:t>
              </a:r>
              <a:r>
                <a:rPr lang="en-US" altLang="ko-KR" sz="1600" b="1" dirty="0">
                  <a:solidFill>
                    <a:prstClr val="white"/>
                  </a:solidFill>
                  <a:cs typeface="Arial" pitchFamily="34" charset="0"/>
                </a:rPr>
                <a:t>a</a:t>
              </a:r>
              <a:r>
                <a:rPr lang="sr-Latn-CS" altLang="ko-KR" sz="1600" b="1" dirty="0">
                  <a:solidFill>
                    <a:prstClr val="white"/>
                  </a:solidFill>
                  <a:cs typeface="Arial" pitchFamily="34" charset="0"/>
                </a:rPr>
                <a:t>č</a:t>
              </a:r>
              <a:endParaRPr lang="en-US" altLang="ko-KR" sz="1600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923928" y="3337959"/>
            <a:ext cx="1728192" cy="1121776"/>
            <a:chOff x="3017859" y="4337228"/>
            <a:chExt cx="1870812" cy="970860"/>
          </a:xfrm>
        </p:grpSpPr>
        <p:sp>
          <p:nvSpPr>
            <p:cNvPr id="28" name="TextBox 27"/>
            <p:cNvSpPr txBox="1"/>
            <p:nvPr/>
          </p:nvSpPr>
          <p:spPr>
            <a:xfrm>
              <a:off x="3021856" y="4588888"/>
              <a:ext cx="1866815" cy="719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atinLnBrk="1"/>
              <a:endParaRPr lang="sr-Latn-CS" altLang="ko-KR" sz="1200" dirty="0">
                <a:solidFill>
                  <a:prstClr val="white"/>
                </a:solidFill>
                <a:cs typeface="Arial" pitchFamily="34" charset="0"/>
              </a:endParaRPr>
            </a:p>
            <a:p>
              <a:pPr latinLnBrk="1"/>
              <a:r>
                <a:rPr lang="sr-Latn-CS" altLang="ko-KR" sz="1200" dirty="0">
                  <a:solidFill>
                    <a:prstClr val="white"/>
                  </a:solidFill>
                  <a:cs typeface="Arial" pitchFamily="34" charset="0"/>
                </a:rPr>
                <a:t>Posjeduje mogućnost dodavanja i brisanja komentara</a:t>
              </a:r>
              <a:endParaRPr lang="en-US" altLang="ko-KR" sz="1200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17859" y="4337228"/>
              <a:ext cx="1870812" cy="506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ko-KR" sz="1600" b="1" dirty="0" err="1">
                  <a:solidFill>
                    <a:prstClr val="white"/>
                  </a:solidFill>
                  <a:cs typeface="Arial" pitchFamily="34" charset="0"/>
                </a:rPr>
                <a:t>Registrovani</a:t>
              </a:r>
              <a:r>
                <a:rPr lang="en-US" altLang="ko-KR" sz="1600" b="1" dirty="0">
                  <a:solidFill>
                    <a:prstClr val="white"/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prstClr val="white"/>
                  </a:solidFill>
                  <a:cs typeface="Arial" pitchFamily="34" charset="0"/>
                </a:rPr>
                <a:t>korisni</a:t>
              </a:r>
              <a:r>
                <a:rPr lang="sr-Latn-CS" altLang="ko-KR" sz="1600" b="1" dirty="0">
                  <a:solidFill>
                    <a:prstClr val="white"/>
                  </a:solidFill>
                  <a:cs typeface="Arial" pitchFamily="34" charset="0"/>
                </a:rPr>
                <a:t>k</a:t>
              </a:r>
              <a:endParaRPr lang="en-US" altLang="ko-KR" sz="1600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004147" y="1686603"/>
            <a:ext cx="1728192" cy="2744650"/>
            <a:chOff x="3017859" y="4337228"/>
            <a:chExt cx="1870812" cy="2744650"/>
          </a:xfrm>
        </p:grpSpPr>
        <p:sp>
          <p:nvSpPr>
            <p:cNvPr id="32" name="TextBox 31"/>
            <p:cNvSpPr txBox="1"/>
            <p:nvPr/>
          </p:nvSpPr>
          <p:spPr>
            <a:xfrm>
              <a:off x="3021856" y="4588888"/>
              <a:ext cx="1866815" cy="24929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atinLnBrk="1"/>
              <a:r>
                <a:rPr lang="sr-Latn-CS" altLang="ko-KR" sz="1200" dirty="0">
                  <a:solidFill>
                    <a:prstClr val="white"/>
                  </a:solidFill>
                  <a:cs typeface="Arial" pitchFamily="34" charset="0"/>
                </a:rPr>
                <a:t>Briše neprimjerne komentare</a:t>
              </a:r>
            </a:p>
            <a:p>
              <a:pPr latinLnBrk="1"/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______________</a:t>
              </a:r>
              <a:endParaRPr lang="sr-Latn-CS" altLang="ko-KR" sz="1200" dirty="0">
                <a:solidFill>
                  <a:prstClr val="white"/>
                </a:solidFill>
                <a:cs typeface="Arial" pitchFamily="34" charset="0"/>
              </a:endParaRPr>
            </a:p>
            <a:p>
              <a:pPr latinLnBrk="1"/>
              <a:r>
                <a:rPr lang="sr-Latn-CS" altLang="ko-KR" sz="1200" dirty="0">
                  <a:solidFill>
                    <a:prstClr val="white"/>
                  </a:solidFill>
                  <a:cs typeface="Arial" pitchFamily="34" charset="0"/>
                </a:rPr>
                <a:t>Posjeduje mogućnost uklanjanja registrovanih korisnika</a:t>
              </a:r>
            </a:p>
            <a:p>
              <a:pPr latinLnBrk="1"/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______________</a:t>
              </a:r>
              <a:endParaRPr lang="sr-Latn-CS" altLang="ko-KR" sz="1200" dirty="0">
                <a:solidFill>
                  <a:prstClr val="white"/>
                </a:solidFill>
                <a:cs typeface="Arial" pitchFamily="34" charset="0"/>
              </a:endParaRPr>
            </a:p>
            <a:p>
              <a:pPr latinLnBrk="1"/>
              <a:r>
                <a:rPr lang="sr-Latn-CS" altLang="ko-KR" sz="1200" dirty="0">
                  <a:solidFill>
                    <a:prstClr val="white"/>
                  </a:solidFill>
                  <a:cs typeface="Arial" pitchFamily="34" charset="0"/>
                </a:rPr>
                <a:t>Odobrava ili odbija ponude</a:t>
              </a:r>
            </a:p>
            <a:p>
              <a:pPr latinLnBrk="1"/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______________</a:t>
              </a:r>
              <a:endParaRPr lang="sr-Latn-CS" altLang="ko-KR" sz="1200" dirty="0">
                <a:solidFill>
                  <a:prstClr val="white"/>
                </a:solidFill>
                <a:cs typeface="Arial" pitchFamily="34" charset="0"/>
              </a:endParaRPr>
            </a:p>
            <a:p>
              <a:pPr latinLnBrk="1"/>
              <a:r>
                <a:rPr lang="sr-Latn-CS" altLang="ko-KR" sz="1200" dirty="0">
                  <a:solidFill>
                    <a:prstClr val="white"/>
                  </a:solidFill>
                  <a:cs typeface="Arial" pitchFamily="34" charset="0"/>
                </a:rPr>
                <a:t>Posjeduje mogućnost dodavanja i brisanja sadržaja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7859" y="4337228"/>
              <a:ext cx="18708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ko-KR" sz="1600" b="1" dirty="0">
                  <a:solidFill>
                    <a:prstClr val="white"/>
                  </a:solidFill>
                  <a:cs typeface="Arial" pitchFamily="34" charset="0"/>
                </a:rPr>
                <a:t>Administrator</a:t>
              </a:r>
            </a:p>
            <a:p>
              <a:pPr latinLnBrk="1"/>
              <a:endParaRPr lang="ko-KR" altLang="en-US" sz="1200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</p:grpSp>
      <p:sp>
        <p:nvSpPr>
          <p:cNvPr id="35" name="Rectangle 9"/>
          <p:cNvSpPr/>
          <p:nvPr/>
        </p:nvSpPr>
        <p:spPr>
          <a:xfrm>
            <a:off x="5164236" y="1973437"/>
            <a:ext cx="298013" cy="27896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38" name="Picture 2" descr="C:\Users\Igor\Desktop\Screenshot_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8" r="15641" b="6970"/>
          <a:stretch/>
        </p:blipFill>
        <p:spPr bwMode="auto">
          <a:xfrm>
            <a:off x="6533356" y="914258"/>
            <a:ext cx="685800" cy="695513"/>
          </a:xfrm>
          <a:prstGeom prst="ellips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Igor\Desktop\Screenshot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697" y="1753786"/>
            <a:ext cx="733835" cy="7200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Igor\Desktop\Screenshot_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885" y="2642060"/>
            <a:ext cx="714375" cy="69590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Igor\Desktop\Screenshot_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13" y="3413917"/>
            <a:ext cx="895350" cy="79645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52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57150"/>
            <a:ext cx="9144000" cy="742950"/>
          </a:xfrm>
        </p:spPr>
        <p:txBody>
          <a:bodyPr/>
          <a:lstStyle/>
          <a:p>
            <a:pPr algn="ctr"/>
            <a:r>
              <a:rPr lang="sr-Latn-CS" altLang="ko-KR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Funkcionalnosti</a:t>
            </a:r>
            <a:r>
              <a:rPr lang="sr-Latn-CS" altLang="ko-K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ko-KR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sistema</a:t>
            </a:r>
            <a:endParaRPr lang="en-US" altLang="ko-KR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932889" y="1073595"/>
            <a:ext cx="2459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prstClr val="white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prstClr val="white"/>
                </a:solidFill>
                <a:cs typeface="Arial" pitchFamily="34" charset="0"/>
              </a:rPr>
              <a:t>Pregled</a:t>
            </a:r>
            <a:r>
              <a:rPr lang="en-US" altLang="ko-KR" sz="1600" b="1" dirty="0">
                <a:solidFill>
                  <a:prstClr val="white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prstClr val="white"/>
                </a:solidFill>
                <a:cs typeface="Arial" pitchFamily="34" charset="0"/>
              </a:rPr>
              <a:t>sadr</a:t>
            </a:r>
            <a:r>
              <a:rPr lang="sr-Latn-CS" altLang="ko-KR" sz="1600" b="1" dirty="0">
                <a:solidFill>
                  <a:prstClr val="white"/>
                </a:solidFill>
                <a:cs typeface="Arial" pitchFamily="34" charset="0"/>
              </a:rPr>
              <a:t>žaja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32889" y="1412149"/>
            <a:ext cx="4247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sr-Latn-RS" sz="1200" dirty="0">
                <a:solidFill>
                  <a:schemeClr val="bg1"/>
                </a:solidFill>
              </a:rPr>
              <a:t>Sistem će omogućavati korisnicima da se na elegantan i </a:t>
            </a:r>
            <a:endParaRPr lang="en-US" sz="1200" dirty="0">
              <a:solidFill>
                <a:schemeClr val="bg1"/>
              </a:solidFill>
            </a:endParaRPr>
          </a:p>
          <a:p>
            <a:pPr latinLnBrk="1"/>
            <a:r>
              <a:rPr lang="sr-Latn-RS" sz="1200" dirty="0">
                <a:solidFill>
                  <a:schemeClr val="bg1"/>
                </a:solidFill>
              </a:rPr>
              <a:t>jednostavan način informišu o istoriji grada, znamenitostima </a:t>
            </a:r>
            <a:endParaRPr lang="en-US" sz="1200" dirty="0">
              <a:solidFill>
                <a:schemeClr val="bg1"/>
              </a:solidFill>
            </a:endParaRPr>
          </a:p>
          <a:p>
            <a:pPr latinLnBrk="1"/>
            <a:r>
              <a:rPr lang="sr-Latn-RS" sz="1200" dirty="0">
                <a:solidFill>
                  <a:schemeClr val="bg1"/>
                </a:solidFill>
              </a:rPr>
              <a:t>koje mogu da posjete, kao i da prate novosti vezane za grad na Vrbasu, kao što su koncerti, izložbe, sajmovi i drugi </a:t>
            </a:r>
            <a:endParaRPr lang="en-US" sz="1200" dirty="0">
              <a:solidFill>
                <a:schemeClr val="bg1"/>
              </a:solidFill>
            </a:endParaRPr>
          </a:p>
          <a:p>
            <a:pPr latinLnBrk="1"/>
            <a:r>
              <a:rPr lang="sr-Latn-RS" sz="1200" dirty="0">
                <a:solidFill>
                  <a:schemeClr val="bg1"/>
                </a:solidFill>
              </a:rPr>
              <a:t>aktuelni događaji.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14019" y="2398174"/>
            <a:ext cx="3474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sr-Latn-CS" altLang="ko-KR" sz="1600" b="1" dirty="0">
                <a:solidFill>
                  <a:prstClr val="white"/>
                </a:solidFill>
                <a:cs typeface="Arial" pitchFamily="34" charset="0"/>
              </a:rPr>
              <a:t>Izmjena sadržaja</a:t>
            </a:r>
            <a:endParaRPr lang="ko-KR" altLang="en-US" sz="16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31772" y="2736728"/>
            <a:ext cx="4212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200" dirty="0">
                <a:solidFill>
                  <a:schemeClr val="bg1"/>
                </a:solidFill>
              </a:rPr>
              <a:t>Administrator može da uređuje sadržaj koji se prikazuje </a:t>
            </a:r>
            <a:br>
              <a:rPr lang="sr-Latn-RS" sz="1200" dirty="0">
                <a:solidFill>
                  <a:schemeClr val="bg1"/>
                </a:solidFill>
              </a:rPr>
            </a:br>
            <a:r>
              <a:rPr lang="sr-Latn-RS" sz="1200" dirty="0">
                <a:solidFill>
                  <a:schemeClr val="bg1"/>
                </a:solidFill>
              </a:rPr>
              <a:t>korisnicima sistema. Pod uređivanjem se podrazumijeva</a:t>
            </a:r>
            <a:br>
              <a:rPr lang="sr-Latn-RS" sz="1200" dirty="0">
                <a:solidFill>
                  <a:schemeClr val="bg1"/>
                </a:solidFill>
              </a:rPr>
            </a:br>
            <a:r>
              <a:rPr lang="sr-Latn-RS" sz="1200" dirty="0">
                <a:solidFill>
                  <a:schemeClr val="bg1"/>
                </a:solidFill>
              </a:rPr>
              <a:t>da administrator ima mogućnost izmjene postojećih objava, </a:t>
            </a:r>
            <a:br>
              <a:rPr lang="sr-Latn-RS" sz="1200" dirty="0">
                <a:solidFill>
                  <a:schemeClr val="bg1"/>
                </a:solidFill>
              </a:rPr>
            </a:br>
            <a:r>
              <a:rPr lang="sr-Latn-RS" sz="1200" dirty="0">
                <a:solidFill>
                  <a:schemeClr val="bg1"/>
                </a:solidFill>
              </a:rPr>
              <a:t>dodavanje novih ili uklanjanje postojećih.</a:t>
            </a:r>
            <a:endParaRPr lang="en-US" sz="1200" dirty="0">
              <a:solidFill>
                <a:schemeClr val="bg1"/>
              </a:solidFill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14019" y="3489384"/>
            <a:ext cx="3186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sr-Latn-CS" altLang="ko-KR" sz="1600" b="1" dirty="0">
                <a:solidFill>
                  <a:prstClr val="white"/>
                </a:solidFill>
                <a:cs typeface="Arial" pitchFamily="34" charset="0"/>
              </a:rPr>
              <a:t>Dodavanje komentara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32890" y="3827938"/>
            <a:ext cx="4248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sr-Latn-RS" sz="1200" dirty="0">
                <a:solidFill>
                  <a:schemeClr val="bg1"/>
                </a:solidFill>
              </a:rPr>
              <a:t>Registrovani korisnici i ponuđači će imati mogućnost </a:t>
            </a:r>
            <a:endParaRPr lang="en-US" sz="1200" dirty="0">
              <a:solidFill>
                <a:schemeClr val="bg1"/>
              </a:solidFill>
            </a:endParaRPr>
          </a:p>
          <a:p>
            <a:pPr latinLnBrk="1"/>
            <a:r>
              <a:rPr lang="sr-Latn-RS" sz="1200" dirty="0">
                <a:solidFill>
                  <a:schemeClr val="bg1"/>
                </a:solidFill>
              </a:rPr>
              <a:t>komentarisanja objave.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32890" y="4311109"/>
            <a:ext cx="2262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sr-Latn-CS" altLang="ko-KR" sz="1600" b="1" dirty="0">
                <a:solidFill>
                  <a:prstClr val="white"/>
                </a:solidFill>
                <a:cs typeface="Arial" pitchFamily="34" charset="0"/>
              </a:rPr>
              <a:t>Promjena jezika</a:t>
            </a:r>
            <a:endParaRPr lang="ko-KR" altLang="en-US" sz="16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52891" y="4649663"/>
            <a:ext cx="391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200" dirty="0">
                <a:solidFill>
                  <a:schemeClr val="bg1"/>
                </a:solidFill>
              </a:rPr>
              <a:t>Korisnik će imati mogućnost promjene jezika.</a:t>
            </a:r>
            <a:endParaRPr lang="en-US" sz="1200" dirty="0">
              <a:solidFill>
                <a:schemeClr val="bg1"/>
              </a:solidFill>
              <a:effectLst/>
            </a:endParaRPr>
          </a:p>
        </p:txBody>
      </p:sp>
      <p:pic>
        <p:nvPicPr>
          <p:cNvPr id="2050" name="Picture 2" descr="C:\Users\Igor\Desktop\bvcx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4755"/>
            <a:ext cx="4838699" cy="376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84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/>
          <p:cNvSpPr/>
          <p:nvPr/>
        </p:nvSpPr>
        <p:spPr>
          <a:xfrm rot="2539017">
            <a:off x="1247792" y="2185901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7"/>
          <p:cNvSpPr/>
          <p:nvPr/>
        </p:nvSpPr>
        <p:spPr>
          <a:xfrm rot="2539017">
            <a:off x="4497371" y="2338606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lIns="68580" tIns="34290" rIns="68580" bIns="34290"/>
          <a:lstStyle/>
          <a:p>
            <a:r>
              <a:rPr lang="bs-Latn-BA" altLang="ko-K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Članovi UpoznajBanjaluku tima</a:t>
            </a:r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ounded Rectangle 7"/>
          <p:cNvSpPr/>
          <p:nvPr/>
        </p:nvSpPr>
        <p:spPr>
          <a:xfrm rot="2539017">
            <a:off x="7980743" y="4555159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19673" y="1779662"/>
            <a:ext cx="2880319" cy="1708160"/>
          </a:xfrm>
          <a:prstGeom prst="rect">
            <a:avLst/>
          </a:prstGeom>
          <a:solidFill>
            <a:srgbClr val="69B6CC"/>
          </a:solidFill>
        </p:spPr>
        <p:txBody>
          <a:bodyPr wrap="square" lIns="68580" tIns="34290" rIns="68580" bIns="34290" rtlCol="0">
            <a:spAutoFit/>
          </a:bodyPr>
          <a:lstStyle/>
          <a:p>
            <a:pPr marL="257175" indent="-257175">
              <a:spcBef>
                <a:spcPts val="900"/>
              </a:spcBef>
              <a:buFont typeface="+mj-lt"/>
              <a:buAutoNum type="arabicPeriod"/>
            </a:pPr>
            <a:r>
              <a:rPr lang="bs-Latn-BA" altLang="ko-KR" sz="2100" dirty="0">
                <a:solidFill>
                  <a:schemeClr val="bg1"/>
                </a:solidFill>
                <a:cs typeface="Arial" pitchFamily="34" charset="0"/>
              </a:rPr>
              <a:t>Boško Gogić</a:t>
            </a:r>
          </a:p>
          <a:p>
            <a:pPr marL="257175" indent="-257175">
              <a:spcBef>
                <a:spcPts val="900"/>
              </a:spcBef>
              <a:buFont typeface="+mj-lt"/>
              <a:buAutoNum type="arabicPeriod"/>
            </a:pPr>
            <a:r>
              <a:rPr lang="bs-Latn-BA" altLang="ko-KR" sz="2100" dirty="0">
                <a:solidFill>
                  <a:schemeClr val="bg1"/>
                </a:solidFill>
                <a:cs typeface="Arial" pitchFamily="34" charset="0"/>
              </a:rPr>
              <a:t>Dejan Keserović</a:t>
            </a:r>
          </a:p>
          <a:p>
            <a:pPr marL="257175" indent="-257175">
              <a:spcBef>
                <a:spcPts val="900"/>
              </a:spcBef>
              <a:buFont typeface="+mj-lt"/>
              <a:buAutoNum type="arabicPeriod"/>
            </a:pPr>
            <a:r>
              <a:rPr lang="bs-Latn-BA" altLang="ko-KR" sz="2100" dirty="0">
                <a:solidFill>
                  <a:schemeClr val="bg1"/>
                </a:solidFill>
                <a:cs typeface="Arial" pitchFamily="34" charset="0"/>
              </a:rPr>
              <a:t>Armin</a:t>
            </a:r>
            <a:r>
              <a:rPr lang="en-US" altLang="ko-KR" sz="21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bs-Latn-BA" altLang="ko-KR" sz="2100" dirty="0">
                <a:solidFill>
                  <a:schemeClr val="bg1"/>
                </a:solidFill>
                <a:cs typeface="Arial" pitchFamily="34" charset="0"/>
              </a:rPr>
              <a:t>Mahmutović</a:t>
            </a:r>
          </a:p>
          <a:p>
            <a:pPr marL="257175" indent="-257175">
              <a:spcBef>
                <a:spcPts val="900"/>
              </a:spcBef>
              <a:buFont typeface="+mj-lt"/>
              <a:buAutoNum type="arabicPeriod"/>
            </a:pPr>
            <a:r>
              <a:rPr lang="bs-Latn-BA" altLang="ko-KR" sz="2100" dirty="0">
                <a:solidFill>
                  <a:schemeClr val="bg1"/>
                </a:solidFill>
                <a:cs typeface="Arial" pitchFamily="34" charset="0"/>
              </a:rPr>
              <a:t>Vuk Lalović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667173" y="4611657"/>
            <a:ext cx="1520361" cy="287239"/>
            <a:chOff x="4667172" y="4611656"/>
            <a:chExt cx="1520361" cy="287239"/>
          </a:xfrm>
        </p:grpSpPr>
        <p:sp>
          <p:nvSpPr>
            <p:cNvPr id="19" name="Rounded Rectangle 18"/>
            <p:cNvSpPr/>
            <p:nvPr/>
          </p:nvSpPr>
          <p:spPr>
            <a:xfrm rot="2573601">
              <a:off x="4667172" y="4611656"/>
              <a:ext cx="1520361" cy="108000"/>
            </a:xfrm>
            <a:custGeom>
              <a:avLst/>
              <a:gdLst/>
              <a:ahLst/>
              <a:cxnLst/>
              <a:rect l="l" t="t" r="r" b="b"/>
              <a:pathLst>
                <a:path w="1520361" h="108000">
                  <a:moveTo>
                    <a:pt x="15817" y="15816"/>
                  </a:moveTo>
                  <a:cubicBezTo>
                    <a:pt x="25589" y="6044"/>
                    <a:pt x="39089" y="0"/>
                    <a:pt x="54000" y="0"/>
                  </a:cubicBezTo>
                  <a:lnTo>
                    <a:pt x="1520361" y="0"/>
                  </a:lnTo>
                  <a:lnTo>
                    <a:pt x="1404111" y="108000"/>
                  </a:lnTo>
                  <a:lnTo>
                    <a:pt x="54001" y="108000"/>
                  </a:lnTo>
                  <a:cubicBezTo>
                    <a:pt x="24178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7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 rot="2573601">
              <a:off x="4829362" y="4790895"/>
              <a:ext cx="993679" cy="108000"/>
            </a:xfrm>
            <a:custGeom>
              <a:avLst/>
              <a:gdLst/>
              <a:ahLst/>
              <a:cxnLst/>
              <a:rect l="l" t="t" r="r" b="b"/>
              <a:pathLst>
                <a:path w="993679" h="108000">
                  <a:moveTo>
                    <a:pt x="15816" y="15816"/>
                  </a:moveTo>
                  <a:cubicBezTo>
                    <a:pt x="25588" y="6044"/>
                    <a:pt x="39088" y="0"/>
                    <a:pt x="54000" y="0"/>
                  </a:cubicBezTo>
                  <a:lnTo>
                    <a:pt x="993679" y="0"/>
                  </a:lnTo>
                  <a:lnTo>
                    <a:pt x="877430" y="108000"/>
                  </a:lnTo>
                  <a:lnTo>
                    <a:pt x="54000" y="108000"/>
                  </a:lnTo>
                  <a:cubicBezTo>
                    <a:pt x="24177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6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Oval 4"/>
          <p:cNvSpPr/>
          <p:nvPr/>
        </p:nvSpPr>
        <p:spPr>
          <a:xfrm rot="360000">
            <a:off x="4987923" y="2257965"/>
            <a:ext cx="679719" cy="653484"/>
          </a:xfrm>
          <a:prstGeom prst="ellips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50744" y="2946302"/>
            <a:ext cx="531812" cy="1332100"/>
          </a:xfrm>
          <a:prstGeom prst="ellipse">
            <a:avLst/>
          </a:prstGeom>
          <a:effectLst>
            <a:reflection stA="74000" dist="254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360000">
            <a:off x="7720739" y="812238"/>
            <a:ext cx="588095" cy="602371"/>
          </a:xfrm>
          <a:prstGeom prst="ellips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784723" y="1432704"/>
            <a:ext cx="460127" cy="1227909"/>
          </a:xfrm>
          <a:prstGeom prst="ellipse">
            <a:avLst/>
          </a:prstGeom>
          <a:effectLst>
            <a:reflection stA="74000" dist="254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 rot="360000">
            <a:off x="6789717" y="2019088"/>
            <a:ext cx="642895" cy="601868"/>
          </a:xfrm>
          <a:prstGeom prst="ellips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847553" y="2652907"/>
            <a:ext cx="511378" cy="1226883"/>
          </a:xfrm>
          <a:prstGeom prst="ellipse">
            <a:avLst/>
          </a:prstGeom>
          <a:effectLst>
            <a:reflection stA="74000" dist="254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rot="360000">
            <a:off x="5836813" y="1134892"/>
            <a:ext cx="625239" cy="595624"/>
          </a:xfrm>
          <a:prstGeom prst="ellips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9" name="Oval 28"/>
          <p:cNvSpPr/>
          <p:nvPr/>
        </p:nvSpPr>
        <p:spPr>
          <a:xfrm>
            <a:off x="5892227" y="1761562"/>
            <a:ext cx="489188" cy="1214153"/>
          </a:xfrm>
          <a:prstGeom prst="ellipse">
            <a:avLst/>
          </a:prstGeom>
          <a:effectLst>
            <a:reflection stA="74000" dist="254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Isosceles Triangle 68">
            <a:extLst>
              <a:ext uri="{FF2B5EF4-FFF2-40B4-BE49-F238E27FC236}">
                <a16:creationId xmlns:a16="http://schemas.microsoft.com/office/drawing/2014/main" xmlns="" id="{A4B75607-BC63-4432-ACAB-6DA7FB4323E5}"/>
              </a:ext>
            </a:extLst>
          </p:cNvPr>
          <p:cNvSpPr/>
          <p:nvPr/>
        </p:nvSpPr>
        <p:spPr>
          <a:xfrm rot="10800000">
            <a:off x="5224624" y="2949432"/>
            <a:ext cx="199493" cy="597279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1" name="Isosceles Triangle 68">
            <a:extLst>
              <a:ext uri="{FF2B5EF4-FFF2-40B4-BE49-F238E27FC236}">
                <a16:creationId xmlns:a16="http://schemas.microsoft.com/office/drawing/2014/main" xmlns="" id="{A4B75607-BC63-4432-ACAB-6DA7FB4323E5}"/>
              </a:ext>
            </a:extLst>
          </p:cNvPr>
          <p:cNvSpPr/>
          <p:nvPr/>
        </p:nvSpPr>
        <p:spPr>
          <a:xfrm rot="10800000">
            <a:off x="7007329" y="2652906"/>
            <a:ext cx="191827" cy="550103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Isosceles Triangle 68">
            <a:extLst>
              <a:ext uri="{FF2B5EF4-FFF2-40B4-BE49-F238E27FC236}">
                <a16:creationId xmlns:a16="http://schemas.microsoft.com/office/drawing/2014/main" xmlns="" id="{A4B75607-BC63-4432-ACAB-6DA7FB4323E5}"/>
              </a:ext>
            </a:extLst>
          </p:cNvPr>
          <p:cNvSpPr/>
          <p:nvPr/>
        </p:nvSpPr>
        <p:spPr>
          <a:xfrm rot="10800000">
            <a:off x="7928486" y="1432704"/>
            <a:ext cx="172602" cy="550563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3" name="Isosceles Triangle 68">
            <a:extLst>
              <a:ext uri="{FF2B5EF4-FFF2-40B4-BE49-F238E27FC236}">
                <a16:creationId xmlns:a16="http://schemas.microsoft.com/office/drawing/2014/main" xmlns="" id="{A4B75607-BC63-4432-ACAB-6DA7FB4323E5}"/>
              </a:ext>
            </a:extLst>
          </p:cNvPr>
          <p:cNvSpPr/>
          <p:nvPr/>
        </p:nvSpPr>
        <p:spPr>
          <a:xfrm rot="10800000">
            <a:off x="6054064" y="1761562"/>
            <a:ext cx="183503" cy="544395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35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5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6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35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00"/>
                            </p:stCondLst>
                            <p:childTnLst>
                              <p:par>
                                <p:cTn id="59" presetID="35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8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800"/>
                            </p:stCondLst>
                            <p:childTnLst>
                              <p:par>
                                <p:cTn id="82" presetID="35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6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091" y="3507854"/>
            <a:ext cx="9144000" cy="576063"/>
          </a:xfrm>
        </p:spPr>
        <p:txBody>
          <a:bodyPr>
            <a:noAutofit/>
          </a:bodyPr>
          <a:lstStyle/>
          <a:p>
            <a:r>
              <a:rPr lang="bs-Latn-BA" altLang="ko-KR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Hvala na pažnji!</a:t>
            </a:r>
            <a:endParaRPr lang="ko-KR" alt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818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3175</TotalTime>
  <Words>301</Words>
  <Application>Microsoft Office PowerPoint</Application>
  <PresentationFormat>On-screen Show (16:9)</PresentationFormat>
  <Paragraphs>79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Bosko Gogic</cp:lastModifiedBy>
  <cp:revision>145</cp:revision>
  <dcterms:created xsi:type="dcterms:W3CDTF">2016-12-05T23:26:54Z</dcterms:created>
  <dcterms:modified xsi:type="dcterms:W3CDTF">2021-03-11T18:45:12Z</dcterms:modified>
</cp:coreProperties>
</file>